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228443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269761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831689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4201595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636998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470586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8" name="Altbilgi Yer Tutucusu 7"/>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9" name="Slayt Numarası Yer Tutucusu 8"/>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615903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4" name="Altbilgi Yer Tutucusu 3"/>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5" name="Slayt Numarası Yer Tutucusu 4"/>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174916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3" name="Altbilgi Yer Tutucusu 2"/>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4" name="Slayt Numarası Yer Tutucusu 3"/>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774670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073300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4136225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3901147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82296" indent="0" algn="ctr">
              <a:buNone/>
            </a:pPr>
            <a:endParaRPr lang="tr-TR" b="1" dirty="0" smtClean="0"/>
          </a:p>
          <a:p>
            <a:pPr marL="82296" indent="0" algn="ctr">
              <a:buNone/>
            </a:pPr>
            <a:endParaRPr lang="tr-TR" b="1" dirty="0"/>
          </a:p>
          <a:p>
            <a:pPr marL="82296" indent="0" algn="ctr">
              <a:buNone/>
            </a:pPr>
            <a:endParaRPr lang="tr-TR" b="1" dirty="0" smtClean="0"/>
          </a:p>
          <a:p>
            <a:pPr marL="82296" indent="0" algn="ctr">
              <a:buNone/>
            </a:pPr>
            <a:r>
              <a:rPr lang="tr-TR" b="1" dirty="0" smtClean="0"/>
              <a:t>1970-80 DÖNEMİ TÜRK DIŞ POLİTİKASI </a:t>
            </a:r>
            <a:endParaRPr lang="tr-TR" dirty="0" smtClean="0"/>
          </a:p>
          <a:p>
            <a:pPr marL="82296" indent="0" algn="ctr">
              <a:buNone/>
            </a:pPr>
            <a:endParaRPr lang="en-US" dirty="0"/>
          </a:p>
        </p:txBody>
      </p:sp>
    </p:spTree>
    <p:extLst>
      <p:ext uri="{BB962C8B-B14F-4D97-AF65-F5344CB8AC3E}">
        <p14:creationId xmlns:p14="http://schemas.microsoft.com/office/powerpoint/2010/main" val="39173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307910"/>
            <a:ext cx="7886700" cy="5869053"/>
          </a:xfrm>
        </p:spPr>
        <p:txBody>
          <a:bodyPr>
            <a:normAutofit fontScale="92500"/>
          </a:bodyPr>
          <a:lstStyle/>
          <a:p>
            <a:pPr algn="just"/>
            <a:r>
              <a:rPr lang="tr-TR" dirty="0"/>
              <a:t>Sovyetler Birliği ve ABD’nin eksenindeki iki kutuplu dünya 1970’li yıllara da damgasını vurmuştur. </a:t>
            </a:r>
          </a:p>
          <a:p>
            <a:pPr algn="just"/>
            <a:r>
              <a:rPr lang="tr-TR" dirty="0"/>
              <a:t>NATO üyesi ülkeler, Varşova Paktı ülkeleri ve Bağlantısızlardan oluşan dünyada devletler genelde politikalarını ittifakı içinde oldukları blok paralelinde sürdürmüşlerdir. İngilizlerin adayı terk edip Kıbrıs’ta Türk ve Rumlardan oluşan bir devlet kurulduğu yıllardan beri aslında Kıbrıs sorunu, İngiliz ve Amerika’nın da arzusu ile Türkiye’nin gündemindeydi. </a:t>
            </a:r>
          </a:p>
          <a:p>
            <a:pPr algn="just"/>
            <a:r>
              <a:rPr lang="tr-TR" dirty="0"/>
              <a:t>Rumlar tarafından kurulan silahlı mücadele örgütü EOKA ve yönetimin başında bulunan </a:t>
            </a:r>
            <a:r>
              <a:rPr lang="tr-TR" dirty="0" err="1"/>
              <a:t>Makarios</a:t>
            </a:r>
            <a:r>
              <a:rPr lang="tr-TR" dirty="0"/>
              <a:t> adadaki Türk varlığını bir azınlık olarak görmekte, adanın tümünün her anlamda Rumların kontrolünde olması için çaba harcamaktaydı. Kıbrıs’ın imkân dâhilinde, </a:t>
            </a:r>
            <a:r>
              <a:rPr lang="tr-TR" dirty="0" err="1"/>
              <a:t>Enosis’i</a:t>
            </a:r>
            <a:r>
              <a:rPr lang="tr-TR" dirty="0"/>
              <a:t> gerçekleştirerek, Yunanistan’a bağlanması da başlıca hedeflerden biriydi. Bu amaç doğrultusunda 1960’lı yıllarda adada Türklere karşı uygulanan şiddet ve siyasal baskı karşısında Türkiye diğer iki garantör ülke Yunanistan ve İngiltere’den beklediği desteği </a:t>
            </a:r>
            <a:r>
              <a:rPr lang="tr-TR" dirty="0" smtClean="0"/>
              <a:t>bulamamıştır.</a:t>
            </a:r>
          </a:p>
          <a:p>
            <a:pPr algn="just"/>
            <a:r>
              <a:rPr lang="tr-TR" dirty="0" smtClean="0"/>
              <a:t> </a:t>
            </a:r>
            <a:r>
              <a:rPr lang="tr-TR" dirty="0"/>
              <a:t>Bunun yanında ABD adaya bir müdahaleyi kesinlikle onaylamadığını ve böyle bir olası durumda verilen silahların hiçbir şekilde kullanılamayacağını dönemin ABD Başkanı Johnson’un kaleme aldığı ünlü mektubuyla açık bir şekilde belirtmiştir. Ayrıca, Sovyetler Birliği de adaya bir müdahaleye her daim karşı çıkmış ve bu Türkiye için bir çekince unsuru olmuştur. </a:t>
            </a:r>
          </a:p>
        </p:txBody>
      </p:sp>
    </p:spTree>
    <p:extLst>
      <p:ext uri="{BB962C8B-B14F-4D97-AF65-F5344CB8AC3E}">
        <p14:creationId xmlns:p14="http://schemas.microsoft.com/office/powerpoint/2010/main" val="758382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70588"/>
            <a:ext cx="7886700" cy="5906375"/>
          </a:xfrm>
        </p:spPr>
        <p:txBody>
          <a:bodyPr>
            <a:normAutofit fontScale="92500" lnSpcReduction="10000"/>
          </a:bodyPr>
          <a:lstStyle/>
          <a:p>
            <a:pPr algn="just"/>
            <a:r>
              <a:rPr lang="tr-TR" dirty="0"/>
              <a:t>Tüm bunların yanında Türkiye’nin ne 1963 yılı </a:t>
            </a:r>
            <a:r>
              <a:rPr lang="tr-TR" dirty="0" smtClean="0"/>
              <a:t>İnönü </a:t>
            </a:r>
            <a:r>
              <a:rPr lang="tr-TR" dirty="0"/>
              <a:t>döneminde ne de 1967 yılı Demirel döneminde adaya müdahale durumunda başarı sağlamayı garanti eden askerî gücü vardı. </a:t>
            </a:r>
            <a:endParaRPr lang="tr-TR" dirty="0" smtClean="0"/>
          </a:p>
          <a:p>
            <a:pPr algn="just"/>
            <a:r>
              <a:rPr lang="tr-TR" dirty="0" smtClean="0"/>
              <a:t>1974 </a:t>
            </a:r>
            <a:r>
              <a:rPr lang="tr-TR" dirty="0"/>
              <a:t>yılına gelindiğinde konjonktür değişmişti. Yunanistan’da özellikle Batı Avrupa ve Sovyetler tarafından benimsenmeyen bir Cunta yönetimi vardı. EOKA üzerinde </a:t>
            </a:r>
            <a:r>
              <a:rPr lang="tr-TR" dirty="0" err="1"/>
              <a:t>Makarios’un</a:t>
            </a:r>
            <a:r>
              <a:rPr lang="tr-TR" dirty="0"/>
              <a:t> etkisi azalmış </a:t>
            </a:r>
            <a:r>
              <a:rPr lang="tr-TR" dirty="0" err="1"/>
              <a:t>Cunta’nın</a:t>
            </a:r>
            <a:r>
              <a:rPr lang="tr-TR" dirty="0"/>
              <a:t> kontrolü hâkimdi. </a:t>
            </a:r>
            <a:endParaRPr lang="tr-TR" dirty="0" smtClean="0"/>
          </a:p>
          <a:p>
            <a:pPr algn="just"/>
            <a:r>
              <a:rPr lang="tr-TR" dirty="0" smtClean="0"/>
              <a:t>Arap-</a:t>
            </a:r>
            <a:r>
              <a:rPr lang="tr-TR" dirty="0" err="1" smtClean="0"/>
              <a:t>israil</a:t>
            </a:r>
            <a:r>
              <a:rPr lang="tr-TR" dirty="0" smtClean="0"/>
              <a:t> </a:t>
            </a:r>
            <a:r>
              <a:rPr lang="tr-TR" dirty="0"/>
              <a:t>savaşları </a:t>
            </a:r>
            <a:r>
              <a:rPr lang="tr-TR" dirty="0" smtClean="0"/>
              <a:t>yaşanıyordu</a:t>
            </a:r>
            <a:r>
              <a:rPr lang="tr-TR" dirty="0"/>
              <a:t>. 1974 tarihi ayrıca, başta Kıbrıs olmak üzere, Türkiye ve Yunanistan açısından sonraki dönemler için yeni bir başlangıç tarihi olmuştur</a:t>
            </a:r>
            <a:r>
              <a:rPr lang="tr-TR" dirty="0" smtClean="0"/>
              <a:t>.</a:t>
            </a:r>
          </a:p>
          <a:p>
            <a:pPr algn="just"/>
            <a:r>
              <a:rPr lang="tr-TR" dirty="0" smtClean="0"/>
              <a:t> </a:t>
            </a:r>
            <a:r>
              <a:rPr lang="tr-TR" dirty="0"/>
              <a:t>EOKA, Cunta yönetiminin desteği ile Kıbrıs’ta bir darbe ile </a:t>
            </a:r>
            <a:r>
              <a:rPr lang="tr-TR" dirty="0" err="1"/>
              <a:t>Makarios’u</a:t>
            </a:r>
            <a:r>
              <a:rPr lang="tr-TR" dirty="0"/>
              <a:t> devirmiş ve yerine </a:t>
            </a:r>
            <a:r>
              <a:rPr lang="tr-TR" dirty="0" err="1"/>
              <a:t>Sampson’u</a:t>
            </a:r>
            <a:r>
              <a:rPr lang="tr-TR" dirty="0"/>
              <a:t> getirmiştir. </a:t>
            </a:r>
            <a:endParaRPr lang="tr-TR" dirty="0" smtClean="0"/>
          </a:p>
          <a:p>
            <a:pPr algn="just"/>
            <a:r>
              <a:rPr lang="tr-TR" dirty="0" smtClean="0"/>
              <a:t>Amaç </a:t>
            </a:r>
            <a:r>
              <a:rPr lang="tr-TR" dirty="0"/>
              <a:t>Yunanistan ile birleşmeyi, </a:t>
            </a:r>
            <a:r>
              <a:rPr lang="tr-TR" dirty="0" err="1"/>
              <a:t>Enosis’i</a:t>
            </a:r>
            <a:r>
              <a:rPr lang="tr-TR" dirty="0"/>
              <a:t> gerçekleştirmekti. Türkiye hemen harekete geçmiş, önce İngiltere’den garantör olarak adaya birlikte müdahalede bulunma teklifinde bulunmuş, ancak bu kabul edilmemiştir. </a:t>
            </a:r>
            <a:endParaRPr lang="tr-TR" dirty="0" smtClean="0"/>
          </a:p>
          <a:p>
            <a:pPr algn="just"/>
            <a:r>
              <a:rPr lang="tr-TR" dirty="0" smtClean="0"/>
              <a:t>NATO </a:t>
            </a:r>
            <a:r>
              <a:rPr lang="tr-TR" dirty="0"/>
              <a:t>üyesi iki ülke olan bir Türk-Yunan savaşından çekinen ABD, iki ülke arasında arabuluculuk girişiminde bulunmuş ancak bu da başarılı olmamış, taraflar birbirinin isteklerini kabul etmemiştir. ABD ayrıca, Türkiye’nin olası müdahalesinde yaptığı yardımları durdurabileceğini de belirtmiştir. </a:t>
            </a:r>
            <a:endParaRPr lang="tr-TR" dirty="0" smtClean="0"/>
          </a:p>
          <a:p>
            <a:pPr algn="just"/>
            <a:r>
              <a:rPr lang="tr-TR" dirty="0" smtClean="0"/>
              <a:t>Girişimler </a:t>
            </a:r>
            <a:r>
              <a:rPr lang="tr-TR" dirty="0"/>
              <a:t>sonuç vermeyince dönemin Ecevit-Erbakan hükümeti adaya müdahale kararı vermiştir. </a:t>
            </a:r>
          </a:p>
        </p:txBody>
      </p:sp>
    </p:spTree>
    <p:extLst>
      <p:ext uri="{BB962C8B-B14F-4D97-AF65-F5344CB8AC3E}">
        <p14:creationId xmlns:p14="http://schemas.microsoft.com/office/powerpoint/2010/main" val="3247034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58620"/>
            <a:ext cx="7886700" cy="6018343"/>
          </a:xfrm>
        </p:spPr>
        <p:txBody>
          <a:bodyPr>
            <a:normAutofit fontScale="92500"/>
          </a:bodyPr>
          <a:lstStyle/>
          <a:p>
            <a:pPr algn="just"/>
            <a:r>
              <a:rPr lang="tr-TR" dirty="0" smtClean="0"/>
              <a:t>Türkiye’nin </a:t>
            </a:r>
            <a:r>
              <a:rPr lang="tr-TR" dirty="0"/>
              <a:t>eski dönemden aldığı derslerle askerî gücünü arttırmış olması ve bir çıkartma yapabilecek kabiliyete gelmesidir. </a:t>
            </a:r>
            <a:endParaRPr lang="tr-TR" dirty="0" smtClean="0"/>
          </a:p>
          <a:p>
            <a:pPr algn="just"/>
            <a:r>
              <a:rPr lang="tr-TR" dirty="0" smtClean="0"/>
              <a:t>önceki </a:t>
            </a:r>
            <a:r>
              <a:rPr lang="tr-TR" dirty="0"/>
              <a:t>dönemlerden farklı olarak Sovyetlerin de durumdan rahatsız olmasıdır. </a:t>
            </a:r>
            <a:endParaRPr lang="tr-TR" dirty="0" smtClean="0"/>
          </a:p>
          <a:p>
            <a:pPr algn="just"/>
            <a:r>
              <a:rPr lang="tr-TR" dirty="0" smtClean="0"/>
              <a:t>Çünkü </a:t>
            </a:r>
            <a:r>
              <a:rPr lang="tr-TR" dirty="0"/>
              <a:t>Yunanistan’daki Cunta yönetimi sağ eğilimli ve Sovyet karşıtı bir oluşumdu ve böyle bir yönetimin adadaki varlığı Sovyetleri de rahatsız etmekteydi</a:t>
            </a:r>
            <a:r>
              <a:rPr lang="tr-TR" dirty="0" smtClean="0"/>
              <a:t>.</a:t>
            </a:r>
          </a:p>
          <a:p>
            <a:pPr algn="just"/>
            <a:r>
              <a:rPr lang="tr-TR" dirty="0" smtClean="0"/>
              <a:t> </a:t>
            </a:r>
            <a:r>
              <a:rPr lang="tr-TR" dirty="0"/>
              <a:t>1974 Kıbrıs Barış Harekâtı iki aşamalı gerçekleşmiştir. İlki, iki gün sürmüş ve adanın yaklaşık %7’si ele geçirilmişti</a:t>
            </a:r>
            <a:r>
              <a:rPr lang="tr-TR" dirty="0" smtClean="0"/>
              <a:t>.</a:t>
            </a:r>
          </a:p>
          <a:p>
            <a:pPr algn="just"/>
            <a:r>
              <a:rPr lang="tr-TR" dirty="0" smtClean="0"/>
              <a:t> </a:t>
            </a:r>
            <a:r>
              <a:rPr lang="tr-TR" dirty="0"/>
              <a:t>Ardından I. Cenevre Konferansı toplanmış, Türkiye’nin birçok talebi kabul edilmiş ve görüşmelerin devamı için tekrar </a:t>
            </a:r>
            <a:r>
              <a:rPr lang="tr-TR" dirty="0" smtClean="0"/>
              <a:t>toplanılmasına </a:t>
            </a:r>
            <a:r>
              <a:rPr lang="tr-TR" dirty="0"/>
              <a:t>karar verilmiştir. </a:t>
            </a:r>
            <a:endParaRPr lang="tr-TR" dirty="0" smtClean="0"/>
          </a:p>
          <a:p>
            <a:pPr algn="just"/>
            <a:r>
              <a:rPr lang="tr-TR" dirty="0" smtClean="0"/>
              <a:t>II</a:t>
            </a:r>
            <a:r>
              <a:rPr lang="tr-TR" dirty="0"/>
              <a:t>. Cenevre Konferansı olarak anılan bu süreçte ise daha önce alanın </a:t>
            </a:r>
            <a:r>
              <a:rPr lang="tr-TR" dirty="0" smtClean="0"/>
              <a:t>kararların </a:t>
            </a:r>
            <a:r>
              <a:rPr lang="tr-TR" dirty="0"/>
              <a:t>uygulanmadığı ve Yunan tarafının bir oyalama taktiği güttüğünü söyleyen Türk tarafı görüşmeler daha bitmeden harekâtın ikinci aşamasına geçmiştir. Bu son aşamada ise adanın %37’si ele geçirilmiştir. </a:t>
            </a:r>
            <a:endParaRPr lang="tr-TR" dirty="0" smtClean="0"/>
          </a:p>
          <a:p>
            <a:pPr algn="just"/>
            <a:r>
              <a:rPr lang="tr-TR" dirty="0" smtClean="0"/>
              <a:t>İkinci </a:t>
            </a:r>
            <a:r>
              <a:rPr lang="tr-TR" dirty="0"/>
              <a:t>harekâtın sonunda adanın kuzeyi artık Türklerin kontrolüne geçmişti. Bu harekât Rum tarafında da etkisini göstermiş, bunun ilk etkisi ise Yunanistan’da ise askerî yönetimin son bulması, Kıbrıs’ta ise </a:t>
            </a:r>
            <a:r>
              <a:rPr lang="tr-TR" dirty="0" err="1"/>
              <a:t>Sampson’un</a:t>
            </a:r>
            <a:r>
              <a:rPr lang="tr-TR" dirty="0"/>
              <a:t> devrilip tekrar </a:t>
            </a:r>
            <a:r>
              <a:rPr lang="tr-TR" dirty="0" err="1"/>
              <a:t>Makarios’un</a:t>
            </a:r>
            <a:r>
              <a:rPr lang="tr-TR" dirty="0"/>
              <a:t> gelmesi olmuştur. </a:t>
            </a:r>
          </a:p>
          <a:p>
            <a:pPr algn="just"/>
            <a:endParaRPr lang="tr-TR" dirty="0"/>
          </a:p>
        </p:txBody>
      </p:sp>
    </p:spTree>
    <p:extLst>
      <p:ext uri="{BB962C8B-B14F-4D97-AF65-F5344CB8AC3E}">
        <p14:creationId xmlns:p14="http://schemas.microsoft.com/office/powerpoint/2010/main" val="1123962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77282"/>
            <a:ext cx="7886700" cy="5999681"/>
          </a:xfrm>
        </p:spPr>
        <p:txBody>
          <a:bodyPr>
            <a:normAutofit/>
          </a:bodyPr>
          <a:lstStyle/>
          <a:p>
            <a:pPr algn="just"/>
            <a:r>
              <a:rPr lang="tr-TR" dirty="0"/>
              <a:t>ABD tarafından uygulanan silah </a:t>
            </a:r>
            <a:r>
              <a:rPr lang="tr-TR" dirty="0" smtClean="0"/>
              <a:t>ambargosu: </a:t>
            </a:r>
          </a:p>
          <a:p>
            <a:pPr algn="just"/>
            <a:r>
              <a:rPr lang="tr-TR" dirty="0" smtClean="0"/>
              <a:t>Özellikle </a:t>
            </a:r>
            <a:r>
              <a:rPr lang="tr-TR" dirty="0"/>
              <a:t>2. Harekât sonrasında gerek Yunanistan ve </a:t>
            </a:r>
            <a:r>
              <a:rPr lang="tr-TR" dirty="0" err="1"/>
              <a:t>Makarios</a:t>
            </a:r>
            <a:r>
              <a:rPr lang="tr-TR" dirty="0"/>
              <a:t> yönetimi gerekse ABD Türkiye’nin adadan derhâl çekilmesini istedi. </a:t>
            </a:r>
            <a:endParaRPr lang="tr-TR" dirty="0" smtClean="0"/>
          </a:p>
          <a:p>
            <a:pPr algn="just"/>
            <a:r>
              <a:rPr lang="tr-TR" dirty="0" smtClean="0"/>
              <a:t>Türkiye </a:t>
            </a:r>
            <a:r>
              <a:rPr lang="tr-TR" dirty="0"/>
              <a:t>ise adada kalıcı bir barış ve Türklerin güvenliği garanti altına alınana kadar adadan çıkmayacağını açıkladı. </a:t>
            </a:r>
            <a:endParaRPr lang="tr-TR" dirty="0" smtClean="0"/>
          </a:p>
          <a:p>
            <a:pPr algn="just"/>
            <a:r>
              <a:rPr lang="tr-TR" dirty="0" smtClean="0"/>
              <a:t>Yunanistan’ın </a:t>
            </a:r>
            <a:r>
              <a:rPr lang="tr-TR" dirty="0"/>
              <a:t>buna cevabı ise, NATO’dan ayrılmak oldu. Zira Yunanistan Türkiye’nin bütün orduları ve silahları NATO’ya aitken, bir başka NATO üyesine “saldırının” engellenememesini kabul edilemez bulduğunu ilan ediyordu</a:t>
            </a:r>
            <a:r>
              <a:rPr lang="tr-TR" dirty="0" smtClean="0"/>
              <a:t>.</a:t>
            </a:r>
          </a:p>
          <a:p>
            <a:pPr algn="just"/>
            <a:r>
              <a:rPr lang="tr-TR" dirty="0" smtClean="0"/>
              <a:t> </a:t>
            </a:r>
            <a:r>
              <a:rPr lang="tr-TR" dirty="0"/>
              <a:t>ABD ise Türkiye’ye karşı ambargo uygulama kararı aldı. Batı’dan ve Sovyetlerden yükselen ortak ses </a:t>
            </a:r>
            <a:r>
              <a:rPr lang="tr-TR" dirty="0" err="1"/>
              <a:t>Makarios</a:t>
            </a:r>
            <a:r>
              <a:rPr lang="tr-TR" dirty="0"/>
              <a:t> yönetimde tek bir Kıbrıs’ı tanıdıkları ve bir işgalci olarak Türkiye’nin Kıbrıs’tan çıkması oldu. </a:t>
            </a:r>
            <a:endParaRPr lang="tr-TR" dirty="0" smtClean="0"/>
          </a:p>
          <a:p>
            <a:pPr algn="just"/>
            <a:r>
              <a:rPr lang="tr-TR" dirty="0" smtClean="0"/>
              <a:t>Türkiye </a:t>
            </a:r>
            <a:r>
              <a:rPr lang="tr-TR" dirty="0"/>
              <a:t>ve adadaki Türkler ise artık iki toplumun ortak bir şekilde birlikte yaşayamayacağını, çözümün ancak gevşek bir federe sistem olabileceğini dile getirmiştir</a:t>
            </a:r>
            <a:r>
              <a:rPr lang="tr-TR" dirty="0" smtClean="0"/>
              <a:t>.</a:t>
            </a:r>
          </a:p>
          <a:p>
            <a:pPr algn="just"/>
            <a:r>
              <a:rPr lang="tr-TR" dirty="0" smtClean="0"/>
              <a:t> </a:t>
            </a:r>
            <a:r>
              <a:rPr lang="tr-TR" dirty="0"/>
              <a:t>Hatta bunu uygulamaya sokmak üzere 1975 yılında adada Rauf Denktaş’ın önderliğinde Kıbrıs Türk Federe Devleti kuruldu. </a:t>
            </a:r>
          </a:p>
        </p:txBody>
      </p:sp>
    </p:spTree>
    <p:extLst>
      <p:ext uri="{BB962C8B-B14F-4D97-AF65-F5344CB8AC3E}">
        <p14:creationId xmlns:p14="http://schemas.microsoft.com/office/powerpoint/2010/main" val="1449986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77282"/>
            <a:ext cx="7886700" cy="5999681"/>
          </a:xfrm>
        </p:spPr>
        <p:txBody>
          <a:bodyPr>
            <a:normAutofit fontScale="92500" lnSpcReduction="10000"/>
          </a:bodyPr>
          <a:lstStyle/>
          <a:p>
            <a:r>
              <a:rPr lang="tr-TR" dirty="0" smtClean="0"/>
              <a:t>Türkiye</a:t>
            </a:r>
            <a:r>
              <a:rPr lang="tr-TR" dirty="0"/>
              <a:t>, başta Ortadoğu ülkeleri ve Sovyetler olmak üzere uluslararası alanda ilişkilerini geliştirme çabasına girdi</a:t>
            </a:r>
            <a:r>
              <a:rPr lang="tr-TR" dirty="0" smtClean="0"/>
              <a:t>.</a:t>
            </a:r>
          </a:p>
          <a:p>
            <a:r>
              <a:rPr lang="tr-TR" dirty="0" smtClean="0"/>
              <a:t> </a:t>
            </a:r>
            <a:r>
              <a:rPr lang="tr-TR" dirty="0"/>
              <a:t>Sovyetler de NATO üyesi olan bir ülkeyi yanına çekme arzusuyla bu ikili ilişkileri geliştirmek için adımlar attı. </a:t>
            </a:r>
            <a:endParaRPr lang="tr-TR" dirty="0" smtClean="0"/>
          </a:p>
          <a:p>
            <a:r>
              <a:rPr lang="tr-TR" dirty="0" smtClean="0"/>
              <a:t>Ancak </a:t>
            </a:r>
            <a:r>
              <a:rPr lang="tr-TR" dirty="0"/>
              <a:t>Türkiye ilişkilerini iyi komşuluk ilişkileri ötesine taşıma yanlısı olmamış, var olan dengeleri gözetmiştir. Özellikle, Arap ülkeleri ile hep mesafeli bir ilişkisi olan Türkiye gerek yaşanan Petrol Krizi gerekse Kıbrıs konusunda uluslararası alanda destek arayışları sebebiyle bu ülkelerle olan ilişkilerini geliştirme çabasına girmiş, Uluslararası İslam Konferansı Örgütü gibi kurumlarda daha faal yer alamaya gayret etmiş, </a:t>
            </a:r>
            <a:r>
              <a:rPr lang="tr-TR" dirty="0" err="1"/>
              <a:t>FKÖ’nin</a:t>
            </a:r>
            <a:r>
              <a:rPr lang="tr-TR" dirty="0"/>
              <a:t> varlığını tanımış, İsrail’e karşı Arapları desteklemiştir</a:t>
            </a:r>
            <a:r>
              <a:rPr lang="tr-TR" dirty="0" smtClean="0"/>
              <a:t>.</a:t>
            </a:r>
          </a:p>
          <a:p>
            <a:r>
              <a:rPr lang="tr-TR" dirty="0" smtClean="0"/>
              <a:t> </a:t>
            </a:r>
            <a:r>
              <a:rPr lang="tr-TR" dirty="0"/>
              <a:t>Bu çaba sonucu Ortadoğu ülkeleriyle ticaret hacmi oldukça artmış, nispeten daha ucuz petrol alma fırsatı olmuştur. Ancak, kurulduğundan beri Bağlantısızların bir üyesi olan Kıbrıs konusunda ise yine Bağlantısız olan bu ülkelerden beklediği desteği alamamıştır. </a:t>
            </a:r>
            <a:endParaRPr lang="tr-TR" dirty="0" smtClean="0"/>
          </a:p>
          <a:p>
            <a:r>
              <a:rPr lang="tr-TR" dirty="0" smtClean="0"/>
              <a:t>1980’lere </a:t>
            </a:r>
            <a:r>
              <a:rPr lang="tr-TR" dirty="0"/>
              <a:t>gelindiğinde Amerika uyguladığı ambargonun bir etki yaratmadığını gördüğünden ve var olan siyasal konjonktür içinde Türkiye’ye duyduğu ihtiyaç sebebiyle ambargoyu kaldırmış, ardından ilişkiler tekrar düzelmeye başlamıştır. </a:t>
            </a:r>
            <a:endParaRPr lang="tr-TR" dirty="0" smtClean="0"/>
          </a:p>
          <a:p>
            <a:r>
              <a:rPr lang="tr-TR" b="1" dirty="0" smtClean="0"/>
              <a:t>Ege </a:t>
            </a:r>
            <a:r>
              <a:rPr lang="tr-TR" b="1" dirty="0"/>
              <a:t>Denizi’ndeki </a:t>
            </a:r>
            <a:r>
              <a:rPr lang="tr-TR" b="1" dirty="0" smtClean="0"/>
              <a:t>sorun</a:t>
            </a:r>
            <a:r>
              <a:rPr lang="tr-TR" dirty="0" smtClean="0"/>
              <a:t>: 1970’lerde </a:t>
            </a:r>
            <a:r>
              <a:rPr lang="tr-TR" dirty="0"/>
              <a:t>tekrar gündeme gelen ve hala çözülememiş olan sorunlardan birisi de Ege sorunu olmuştur. Bu sorunu temel kaynağı da Ege’deki kıta sahanlığı meselesidir.</a:t>
            </a:r>
          </a:p>
        </p:txBody>
      </p:sp>
    </p:spTree>
    <p:extLst>
      <p:ext uri="{BB962C8B-B14F-4D97-AF65-F5344CB8AC3E}">
        <p14:creationId xmlns:p14="http://schemas.microsoft.com/office/powerpoint/2010/main" val="1284996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58620"/>
            <a:ext cx="7886700" cy="6018343"/>
          </a:xfrm>
        </p:spPr>
        <p:txBody>
          <a:bodyPr/>
          <a:lstStyle/>
          <a:p>
            <a:pPr algn="just"/>
            <a:r>
              <a:rPr lang="tr-TR" dirty="0"/>
              <a:t>1936 yılında Yunanistan tek taraşı olarak karasularını 3 milden 6 mile çıkarmış ve buna Türkiye hiçbir tepki göstermemiştir. </a:t>
            </a:r>
            <a:endParaRPr lang="tr-TR" dirty="0" smtClean="0"/>
          </a:p>
          <a:p>
            <a:pPr algn="just"/>
            <a:r>
              <a:rPr lang="tr-TR" dirty="0" smtClean="0"/>
              <a:t>1964 </a:t>
            </a:r>
            <a:r>
              <a:rPr lang="tr-TR" dirty="0"/>
              <a:t>yılına gelindiğinde ise Türkiye de karasularını 6 mile çıkardığını açıklamıştır. Yunanistan buna karşılık aynı yıl Ege’deki adalarını silahlandırmaya başlamış ve bu Türkiye’nin büyük tepkisine neden olmuştur. </a:t>
            </a:r>
            <a:endParaRPr lang="tr-TR" dirty="0" smtClean="0"/>
          </a:p>
          <a:p>
            <a:pPr algn="just"/>
            <a:r>
              <a:rPr lang="tr-TR" dirty="0" smtClean="0"/>
              <a:t>1974 </a:t>
            </a:r>
            <a:r>
              <a:rPr lang="tr-TR" dirty="0"/>
              <a:t>Kıbrıs harekâtından sonra ise Ege sorunu daha da büyümüş, Yunanistan adalardaki silahlandırmayı arttırmanın yanında karasularını 6 milden 12 mile çıkaracağını açıklamıştır. </a:t>
            </a:r>
            <a:endParaRPr lang="tr-TR" dirty="0" smtClean="0"/>
          </a:p>
          <a:p>
            <a:pPr algn="just"/>
            <a:r>
              <a:rPr lang="tr-TR" dirty="0" smtClean="0"/>
              <a:t>Türkiye </a:t>
            </a:r>
            <a:r>
              <a:rPr lang="tr-TR" dirty="0"/>
              <a:t>adalardaki silahlanmaya karşı güvenliğini sağlamak için NATO’dan bağımsız Dördüncü Ordu (Ege Ordusu) adında bir ordu kurmuş, 12 mil konusunda da, bunun uygulanması halinde bu eylemi savaş nedeni (Casus Belli) sayacağını açıkça dile getirmiştir</a:t>
            </a:r>
            <a:r>
              <a:rPr lang="tr-TR" dirty="0" smtClean="0"/>
              <a:t>.</a:t>
            </a:r>
          </a:p>
          <a:p>
            <a:pPr algn="just"/>
            <a:r>
              <a:rPr lang="tr-TR" dirty="0" smtClean="0"/>
              <a:t> </a:t>
            </a:r>
            <a:r>
              <a:rPr lang="tr-TR" dirty="0"/>
              <a:t>Karasuları meselesi, ülkelerin hava sahası konusunda da sorun yaşamasına neden olmuş, 1974 yılında Ege’de uçuşların yasaklanmasına kadar giden bu durum ancak 1980 tarihinde son bulmuştur. Ancak Ege sorunu tıpkı Kıbrıs gibi tam olarak çözüme kavuşmamıştır.</a:t>
            </a:r>
          </a:p>
          <a:p>
            <a:pPr algn="just"/>
            <a:endParaRPr lang="tr-TR" dirty="0"/>
          </a:p>
        </p:txBody>
      </p:sp>
    </p:spTree>
    <p:extLst>
      <p:ext uri="{BB962C8B-B14F-4D97-AF65-F5344CB8AC3E}">
        <p14:creationId xmlns:p14="http://schemas.microsoft.com/office/powerpoint/2010/main" val="482168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p:txBody>
          <a:bodyPr>
            <a:normAutofit/>
          </a:bodyPr>
          <a:lstStyle/>
          <a:p>
            <a:pPr algn="just"/>
            <a:r>
              <a:rPr lang="tr-TR" dirty="0"/>
              <a:t>Balcı, A. (2021). Türkiye dış politikası. Alfa Yayınları.</a:t>
            </a:r>
          </a:p>
          <a:p>
            <a:pPr algn="just"/>
            <a:r>
              <a:rPr lang="tr-TR" dirty="0" err="1"/>
              <a:t>Kösebalaban</a:t>
            </a:r>
            <a:r>
              <a:rPr lang="tr-TR" dirty="0"/>
              <a:t>, H. (2021). Türk dış politikası. </a:t>
            </a:r>
            <a:r>
              <a:rPr lang="tr-TR" dirty="0" err="1"/>
              <a:t>Big</a:t>
            </a:r>
            <a:r>
              <a:rPr lang="tr-TR" dirty="0"/>
              <a:t> </a:t>
            </a:r>
            <a:r>
              <a:rPr lang="tr-TR" dirty="0" err="1"/>
              <a:t>Bang</a:t>
            </a:r>
            <a:r>
              <a:rPr lang="tr-TR" dirty="0"/>
              <a:t> Yayınevi.</a:t>
            </a:r>
          </a:p>
          <a:p>
            <a:pPr algn="just"/>
            <a:r>
              <a:rPr lang="tr-TR" dirty="0"/>
              <a:t>Oran, B. </a:t>
            </a:r>
            <a:r>
              <a:rPr lang="tr-TR" dirty="0" err="1"/>
              <a:t>Edt</a:t>
            </a:r>
            <a:r>
              <a:rPr lang="tr-TR" dirty="0"/>
              <a:t>. (2020). Türk dış politikası: Cilt 1-3. İletişim Yayınları.</a:t>
            </a:r>
          </a:p>
          <a:p>
            <a:pPr algn="just"/>
            <a:r>
              <a:rPr lang="tr-TR" dirty="0"/>
              <a:t>Gözen, R. (2006).Dış Politika Nedir, </a:t>
            </a:r>
            <a:r>
              <a:rPr lang="tr-TR" dirty="0" err="1"/>
              <a:t>Edt</a:t>
            </a:r>
            <a:r>
              <a:rPr lang="tr-TR" dirty="0"/>
              <a:t>. İ. Bal, 21. Yüzyılda Türk Dış Politikası, AGAM Yayınları. </a:t>
            </a:r>
          </a:p>
          <a:p>
            <a:pPr algn="just"/>
            <a:r>
              <a:rPr lang="en-US" dirty="0"/>
              <a:t>Hale, W. (2012) Turkish Foreign Policy since 1774, Routledge.</a:t>
            </a:r>
            <a:endParaRPr lang="tr-TR" dirty="0"/>
          </a:p>
          <a:p>
            <a:pPr algn="just"/>
            <a:r>
              <a:rPr lang="tr-TR" dirty="0"/>
              <a:t>Erdoğan, M.M.-Yakut, K.-Bağcı H. Türk Dış Politikası I, Anadolu </a:t>
            </a:r>
            <a:r>
              <a:rPr lang="tr-TR" dirty="0" err="1"/>
              <a:t>Ünv</a:t>
            </a:r>
            <a:r>
              <a:rPr lang="tr-TR" dirty="0"/>
              <a:t>. Yayınları. </a:t>
            </a:r>
          </a:p>
          <a:p>
            <a:pPr algn="just"/>
            <a:r>
              <a:rPr lang="en-US" dirty="0" err="1"/>
              <a:t>Özkeçeci-Taner</a:t>
            </a:r>
            <a:r>
              <a:rPr lang="en-US" dirty="0"/>
              <a:t>, B.  </a:t>
            </a:r>
            <a:r>
              <a:rPr lang="en-US" dirty="0" err="1"/>
              <a:t>Açıkmeşe</a:t>
            </a:r>
            <a:r>
              <a:rPr lang="en-US" dirty="0"/>
              <a:t>, S.A. (2023). One Hundred Years of Turkish Foreign Policy (1923-2023) Historical and Theoretical Reflections, Palgrave Macmillan.</a:t>
            </a:r>
            <a:endParaRPr lang="tr-TR" dirty="0"/>
          </a:p>
          <a:p>
            <a:endParaRPr lang="tr-TR" dirty="0"/>
          </a:p>
        </p:txBody>
      </p:sp>
    </p:spTree>
    <p:extLst>
      <p:ext uri="{BB962C8B-B14F-4D97-AF65-F5344CB8AC3E}">
        <p14:creationId xmlns:p14="http://schemas.microsoft.com/office/powerpoint/2010/main" val="9272783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TotalTime>
  <Words>1183</Words>
  <Application>Microsoft Office PowerPoint</Application>
  <PresentationFormat>Ekran Gösterisi (4:3)</PresentationFormat>
  <Paragraphs>48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DIŞ POLİTİKASI (Güz 2018)</dc:title>
  <dc:creator>Ozge</dc:creator>
  <cp:lastModifiedBy>123 1</cp:lastModifiedBy>
  <cp:revision>13</cp:revision>
  <dcterms:created xsi:type="dcterms:W3CDTF">2019-01-06T17:52:23Z</dcterms:created>
  <dcterms:modified xsi:type="dcterms:W3CDTF">2025-09-10T13:03:18Z</dcterms:modified>
</cp:coreProperties>
</file>