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3"/>
  </p:notesMasterIdLst>
  <p:sldIdLst>
    <p:sldId id="256" r:id="rId3"/>
    <p:sldId id="263" r:id="rId4"/>
    <p:sldId id="257" r:id="rId5"/>
    <p:sldId id="258" r:id="rId6"/>
    <p:sldId id="259" r:id="rId7"/>
    <p:sldId id="260" r:id="rId8"/>
    <p:sldId id="262" r:id="rId9"/>
    <p:sldId id="261" r:id="rId10"/>
    <p:sldId id="265"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85" d="100"/>
          <a:sy n="85" d="100"/>
        </p:scale>
        <p:origin x="774"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2.07.2026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2.07.2026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2.07.2026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2.07.2026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2.07.2026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2.07.2026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2.07.2026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2.07.2026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2.07.2026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2.07.2026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2.07.2026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2.07.2026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t>BANKA VE SİGORTA HUKUKU</a:t>
            </a:r>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3.HAFTA</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dirty="0"/>
              <a:t>30.06.2026</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r>
              <a:rPr lang="tr-TR" dirty="0"/>
              <a:t>Kuruluş ve Faaliyet İzinleri</a:t>
            </a:r>
          </a:p>
        </p:txBody>
      </p:sp>
      <p:sp>
        <p:nvSpPr>
          <p:cNvPr id="3" name="İçerik Yer Tutucusu 2">
            <a:extLst>
              <a:ext uri="{FF2B5EF4-FFF2-40B4-BE49-F238E27FC236}">
                <a16:creationId xmlns:a16="http://schemas.microsoft.com/office/drawing/2014/main" id="{19433753-07B5-CA08-ADA5-655D94AA434A}"/>
              </a:ext>
            </a:extLst>
          </p:cNvPr>
          <p:cNvSpPr>
            <a:spLocks noGrp="1"/>
          </p:cNvSpPr>
          <p:nvPr>
            <p:ph idx="1"/>
          </p:nvPr>
        </p:nvSpPr>
        <p:spPr/>
        <p:txBody>
          <a:bodyPr>
            <a:normAutofit/>
          </a:bodyPr>
          <a:lstStyle/>
          <a:p>
            <a:r>
              <a:rPr lang="tr-TR" dirty="0"/>
              <a:t>Türkiye'de bir bankanın kurulmasına veya yurt dışında kurulmuş bir bankanın Türkiye'deki ilk şubesinin açılmasına, bu Kanunda öngörülen şartların yerine getirilmesi kaydıyla Bankacılık Düzenleme ve Denetleme Kurulunu,  en az beş üyesinin aynı yöndeki oyuyla alınacak kararla izin verilir.</a:t>
            </a:r>
          </a:p>
        </p:txBody>
      </p:sp>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1194423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r>
              <a:rPr lang="tr-TR" dirty="0"/>
              <a:t>Kuruluş şartları</a:t>
            </a:r>
          </a:p>
        </p:txBody>
      </p:sp>
      <p:graphicFrame>
        <p:nvGraphicFramePr>
          <p:cNvPr id="7" name="İçerik Yer Tutucusu 6">
            <a:extLst>
              <a:ext uri="{FF2B5EF4-FFF2-40B4-BE49-F238E27FC236}">
                <a16:creationId xmlns:a16="http://schemas.microsoft.com/office/drawing/2014/main" id="{0FD46949-6491-8A9E-F79E-A800A4D5BA70}"/>
              </a:ext>
            </a:extLst>
          </p:cNvPr>
          <p:cNvGraphicFramePr>
            <a:graphicFrameLocks noGrp="1"/>
          </p:cNvGraphicFramePr>
          <p:nvPr>
            <p:ph idx="1"/>
            <p:extLst>
              <p:ext uri="{D42A27DB-BD31-4B8C-83A1-F6EECF244321}">
                <p14:modId xmlns:p14="http://schemas.microsoft.com/office/powerpoint/2010/main" val="1976544326"/>
              </p:ext>
            </p:extLst>
          </p:nvPr>
        </p:nvGraphicFramePr>
        <p:xfrm>
          <a:off x="1361208" y="1794424"/>
          <a:ext cx="4920096" cy="4354619"/>
        </p:xfrm>
        <a:graphic>
          <a:graphicData uri="http://schemas.openxmlformats.org/drawingml/2006/table">
            <a:tbl>
              <a:tblPr/>
              <a:tblGrid>
                <a:gridCol w="4920096">
                  <a:extLst>
                    <a:ext uri="{9D8B030D-6E8A-4147-A177-3AD203B41FA5}">
                      <a16:colId xmlns:a16="http://schemas.microsoft.com/office/drawing/2014/main" val="149057343"/>
                    </a:ext>
                  </a:extLst>
                </a:gridCol>
              </a:tblGrid>
              <a:tr h="259781">
                <a:tc>
                  <a:txBody>
                    <a:bodyPr/>
                    <a:lstStyle/>
                    <a:p>
                      <a:pPr>
                        <a:buNone/>
                      </a:pPr>
                      <a:r>
                        <a:rPr lang="tr-TR" sz="1300"/>
                        <a:t>Şart</a:t>
                      </a:r>
                    </a:p>
                  </a:txBody>
                  <a:tcPr marL="64945" marR="64945" marT="32473" marB="32473" anchor="ctr">
                    <a:lnL>
                      <a:noFill/>
                    </a:lnL>
                    <a:lnR>
                      <a:noFill/>
                    </a:lnR>
                    <a:lnT>
                      <a:noFill/>
                    </a:lnT>
                    <a:lnB>
                      <a:noFill/>
                    </a:lnB>
                    <a:noFill/>
                  </a:tcPr>
                </a:tc>
                <a:extLst>
                  <a:ext uri="{0D108BD9-81ED-4DB2-BD59-A6C34878D82A}">
                    <a16:rowId xmlns:a16="http://schemas.microsoft.com/office/drawing/2014/main" val="1622521209"/>
                  </a:ext>
                </a:extLst>
              </a:tr>
              <a:tr h="454617">
                <a:tc>
                  <a:txBody>
                    <a:bodyPr/>
                    <a:lstStyle/>
                    <a:p>
                      <a:pPr>
                        <a:buNone/>
                      </a:pPr>
                      <a:r>
                        <a:rPr lang="tr-TR" sz="1300" b="1"/>
                        <a:t>Anonim şirket olarak kurulması</a:t>
                      </a:r>
                      <a:endParaRPr lang="tr-TR" sz="1300"/>
                    </a:p>
                  </a:txBody>
                  <a:tcPr marL="64945" marR="64945" marT="32473" marB="32473" anchor="ctr">
                    <a:lnL>
                      <a:noFill/>
                    </a:lnL>
                    <a:lnR>
                      <a:noFill/>
                    </a:lnR>
                    <a:lnT>
                      <a:noFill/>
                    </a:lnT>
                    <a:lnB>
                      <a:noFill/>
                    </a:lnB>
                    <a:noFill/>
                  </a:tcPr>
                </a:tc>
                <a:extLst>
                  <a:ext uri="{0D108BD9-81ED-4DB2-BD59-A6C34878D82A}">
                    <a16:rowId xmlns:a16="http://schemas.microsoft.com/office/drawing/2014/main" val="1089998623"/>
                  </a:ext>
                </a:extLst>
              </a:tr>
              <a:tr h="454617">
                <a:tc>
                  <a:txBody>
                    <a:bodyPr/>
                    <a:lstStyle/>
                    <a:p>
                      <a:pPr>
                        <a:buNone/>
                      </a:pPr>
                      <a:r>
                        <a:rPr lang="tr-TR" sz="1300" b="1"/>
                        <a:t>Hisselerin nama yazılı olması</a:t>
                      </a:r>
                      <a:endParaRPr lang="tr-TR" sz="1300"/>
                    </a:p>
                  </a:txBody>
                  <a:tcPr marL="64945" marR="64945" marT="32473" marB="32473" anchor="ctr">
                    <a:lnL>
                      <a:noFill/>
                    </a:lnL>
                    <a:lnR>
                      <a:noFill/>
                    </a:lnR>
                    <a:lnT>
                      <a:noFill/>
                    </a:lnT>
                    <a:lnB>
                      <a:noFill/>
                    </a:lnB>
                    <a:noFill/>
                  </a:tcPr>
                </a:tc>
                <a:extLst>
                  <a:ext uri="{0D108BD9-81ED-4DB2-BD59-A6C34878D82A}">
                    <a16:rowId xmlns:a16="http://schemas.microsoft.com/office/drawing/2014/main" val="2883961662"/>
                  </a:ext>
                </a:extLst>
              </a:tr>
              <a:tr h="454617">
                <a:tc>
                  <a:txBody>
                    <a:bodyPr/>
                    <a:lstStyle/>
                    <a:p>
                      <a:pPr>
                        <a:buNone/>
                      </a:pPr>
                      <a:r>
                        <a:rPr lang="tr-TR" sz="1300" b="1"/>
                        <a:t>Kurucuların gerekli niteliklere sahip olması</a:t>
                      </a:r>
                      <a:endParaRPr lang="tr-TR" sz="1300"/>
                    </a:p>
                  </a:txBody>
                  <a:tcPr marL="64945" marR="64945" marT="32473" marB="32473" anchor="ctr">
                    <a:lnL>
                      <a:noFill/>
                    </a:lnL>
                    <a:lnR>
                      <a:noFill/>
                    </a:lnR>
                    <a:lnT>
                      <a:noFill/>
                    </a:lnT>
                    <a:lnB>
                      <a:noFill/>
                    </a:lnB>
                    <a:noFill/>
                  </a:tcPr>
                </a:tc>
                <a:extLst>
                  <a:ext uri="{0D108BD9-81ED-4DB2-BD59-A6C34878D82A}">
                    <a16:rowId xmlns:a16="http://schemas.microsoft.com/office/drawing/2014/main" val="4118141066"/>
                  </a:ext>
                </a:extLst>
              </a:tr>
              <a:tr h="454617">
                <a:tc>
                  <a:txBody>
                    <a:bodyPr/>
                    <a:lstStyle/>
                    <a:p>
                      <a:pPr>
                        <a:buNone/>
                      </a:pPr>
                      <a:r>
                        <a:rPr lang="tr-TR" sz="1300" b="1"/>
                        <a:t>Yönetimin yeterli olması</a:t>
                      </a:r>
                      <a:endParaRPr lang="tr-TR" sz="1300"/>
                    </a:p>
                  </a:txBody>
                  <a:tcPr marL="64945" marR="64945" marT="32473" marB="32473" anchor="ctr">
                    <a:lnL>
                      <a:noFill/>
                    </a:lnL>
                    <a:lnR>
                      <a:noFill/>
                    </a:lnR>
                    <a:lnT>
                      <a:noFill/>
                    </a:lnT>
                    <a:lnB>
                      <a:noFill/>
                    </a:lnB>
                    <a:noFill/>
                  </a:tcPr>
                </a:tc>
                <a:extLst>
                  <a:ext uri="{0D108BD9-81ED-4DB2-BD59-A6C34878D82A}">
                    <a16:rowId xmlns:a16="http://schemas.microsoft.com/office/drawing/2014/main" val="3810674690"/>
                  </a:ext>
                </a:extLst>
              </a:tr>
              <a:tr h="454617">
                <a:tc>
                  <a:txBody>
                    <a:bodyPr/>
                    <a:lstStyle/>
                    <a:p>
                      <a:pPr>
                        <a:buNone/>
                      </a:pPr>
                      <a:r>
                        <a:rPr lang="tr-TR" sz="1300" b="1"/>
                        <a:t>Faaliyet planının hazırlanması</a:t>
                      </a:r>
                      <a:endParaRPr lang="tr-TR" sz="1300"/>
                    </a:p>
                  </a:txBody>
                  <a:tcPr marL="64945" marR="64945" marT="32473" marB="32473" anchor="ctr">
                    <a:lnL>
                      <a:noFill/>
                    </a:lnL>
                    <a:lnR>
                      <a:noFill/>
                    </a:lnR>
                    <a:lnT>
                      <a:noFill/>
                    </a:lnT>
                    <a:lnB>
                      <a:noFill/>
                    </a:lnB>
                    <a:noFill/>
                  </a:tcPr>
                </a:tc>
                <a:extLst>
                  <a:ext uri="{0D108BD9-81ED-4DB2-BD59-A6C34878D82A}">
                    <a16:rowId xmlns:a16="http://schemas.microsoft.com/office/drawing/2014/main" val="108938804"/>
                  </a:ext>
                </a:extLst>
              </a:tr>
              <a:tr h="454617">
                <a:tc>
                  <a:txBody>
                    <a:bodyPr/>
                    <a:lstStyle/>
                    <a:p>
                      <a:pPr>
                        <a:buNone/>
                      </a:pPr>
                      <a:r>
                        <a:rPr lang="tr-TR" sz="1300" b="1"/>
                        <a:t>Yeterli sermaye</a:t>
                      </a:r>
                      <a:endParaRPr lang="tr-TR" sz="1300"/>
                    </a:p>
                  </a:txBody>
                  <a:tcPr marL="64945" marR="64945" marT="32473" marB="32473" anchor="ctr">
                    <a:lnL>
                      <a:noFill/>
                    </a:lnL>
                    <a:lnR>
                      <a:noFill/>
                    </a:lnR>
                    <a:lnT>
                      <a:noFill/>
                    </a:lnT>
                    <a:lnB>
                      <a:noFill/>
                    </a:lnB>
                    <a:noFill/>
                  </a:tcPr>
                </a:tc>
                <a:extLst>
                  <a:ext uri="{0D108BD9-81ED-4DB2-BD59-A6C34878D82A}">
                    <a16:rowId xmlns:a16="http://schemas.microsoft.com/office/drawing/2014/main" val="3350244045"/>
                  </a:ext>
                </a:extLst>
              </a:tr>
              <a:tr h="454617">
                <a:tc>
                  <a:txBody>
                    <a:bodyPr/>
                    <a:lstStyle/>
                    <a:p>
                      <a:pPr>
                        <a:buNone/>
                      </a:pPr>
                      <a:r>
                        <a:rPr lang="tr-TR" sz="1300" b="1"/>
                        <a:t>Ana sözleşmenin uygun olması</a:t>
                      </a:r>
                      <a:endParaRPr lang="tr-TR" sz="1300"/>
                    </a:p>
                  </a:txBody>
                  <a:tcPr marL="64945" marR="64945" marT="32473" marB="32473" anchor="ctr">
                    <a:lnL>
                      <a:noFill/>
                    </a:lnL>
                    <a:lnR>
                      <a:noFill/>
                    </a:lnR>
                    <a:lnT>
                      <a:noFill/>
                    </a:lnT>
                    <a:lnB>
                      <a:noFill/>
                    </a:lnB>
                    <a:noFill/>
                  </a:tcPr>
                </a:tc>
                <a:extLst>
                  <a:ext uri="{0D108BD9-81ED-4DB2-BD59-A6C34878D82A}">
                    <a16:rowId xmlns:a16="http://schemas.microsoft.com/office/drawing/2014/main" val="1265648163"/>
                  </a:ext>
                </a:extLst>
              </a:tr>
              <a:tr h="454617">
                <a:tc>
                  <a:txBody>
                    <a:bodyPr/>
                    <a:lstStyle/>
                    <a:p>
                      <a:pPr>
                        <a:buNone/>
                      </a:pPr>
                      <a:r>
                        <a:rPr lang="tr-TR" sz="1300" b="1"/>
                        <a:t>Şeffaf ortaklık yapısı</a:t>
                      </a:r>
                      <a:endParaRPr lang="tr-TR" sz="1300"/>
                    </a:p>
                  </a:txBody>
                  <a:tcPr marL="64945" marR="64945" marT="32473" marB="32473" anchor="ctr">
                    <a:lnL>
                      <a:noFill/>
                    </a:lnL>
                    <a:lnR>
                      <a:noFill/>
                    </a:lnR>
                    <a:lnT>
                      <a:noFill/>
                    </a:lnT>
                    <a:lnB>
                      <a:noFill/>
                    </a:lnB>
                    <a:noFill/>
                  </a:tcPr>
                </a:tc>
                <a:extLst>
                  <a:ext uri="{0D108BD9-81ED-4DB2-BD59-A6C34878D82A}">
                    <a16:rowId xmlns:a16="http://schemas.microsoft.com/office/drawing/2014/main" val="1704798606"/>
                  </a:ext>
                </a:extLst>
              </a:tr>
              <a:tr h="454617">
                <a:tc>
                  <a:txBody>
                    <a:bodyPr/>
                    <a:lstStyle/>
                    <a:p>
                      <a:pPr>
                        <a:buNone/>
                      </a:pPr>
                      <a:r>
                        <a:rPr lang="tr-TR" sz="1300" b="1" dirty="0"/>
                        <a:t>İç kontrol ve risk yönetimi sistemi</a:t>
                      </a:r>
                      <a:endParaRPr lang="tr-TR" sz="1300" dirty="0"/>
                    </a:p>
                  </a:txBody>
                  <a:tcPr marL="64945" marR="64945" marT="32473" marB="32473" anchor="ctr">
                    <a:lnL>
                      <a:noFill/>
                    </a:lnL>
                    <a:lnR>
                      <a:noFill/>
                    </a:lnR>
                    <a:lnT>
                      <a:noFill/>
                    </a:lnT>
                    <a:lnB>
                      <a:noFill/>
                    </a:lnB>
                    <a:noFill/>
                  </a:tcPr>
                </a:tc>
                <a:extLst>
                  <a:ext uri="{0D108BD9-81ED-4DB2-BD59-A6C34878D82A}">
                    <a16:rowId xmlns:a16="http://schemas.microsoft.com/office/drawing/2014/main" val="2285813732"/>
                  </a:ext>
                </a:extLst>
              </a:tr>
            </a:tbl>
          </a:graphicData>
        </a:graphic>
      </p:graphicFrame>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515315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a:xfrm>
            <a:off x="1188718" y="1028700"/>
            <a:ext cx="10165081" cy="5148263"/>
          </a:xfrm>
        </p:spPr>
        <p:txBody>
          <a:bodyPr>
            <a:normAutofit fontScale="70000" lnSpcReduction="20000"/>
          </a:bodyPr>
          <a:lstStyle/>
          <a:p>
            <a:pPr fontAlgn="ctr"/>
            <a:r>
              <a:rPr lang="tr-TR" dirty="0"/>
              <a:t>Bankalar yalnızca anonim şirket şeklinde kurulabilir.</a:t>
            </a:r>
          </a:p>
          <a:p>
            <a:pPr fontAlgn="ctr"/>
            <a:r>
              <a:rPr lang="tr-TR" dirty="0"/>
              <a:t>Hisse senetlerinin tamamı nakit karşılığı çıkarılmalı ve nama yazılı olmalıdır.</a:t>
            </a:r>
          </a:p>
          <a:p>
            <a:pPr fontAlgn="ctr"/>
            <a:r>
              <a:rPr lang="tr-TR" dirty="0"/>
              <a:t>Kurucular mali açıdan güçlü, güvenilir ve bankacılık yapmaya uygun kişiler olmalıdır.</a:t>
            </a:r>
          </a:p>
          <a:p>
            <a:pPr fontAlgn="ctr"/>
            <a:r>
              <a:rPr lang="tr-TR" dirty="0"/>
              <a:t>Yönetim kurulu üyeleri bankacılık alanında bilgi ve deneyime sahip olmalıdır.</a:t>
            </a:r>
          </a:p>
          <a:p>
            <a:pPr fontAlgn="ctr"/>
            <a:r>
              <a:rPr lang="tr-TR" dirty="0"/>
              <a:t>Bankanın hangi alanlarda faaliyet göstereceği ve nasıl yönetileceği önceden planlanmalıdır.</a:t>
            </a:r>
          </a:p>
          <a:p>
            <a:pPr fontAlgn="ctr"/>
            <a:r>
              <a:rPr lang="tr-TR" dirty="0"/>
              <a:t>Kanunda belirtilen asgari sermaye şartı sağlanmalıdır.</a:t>
            </a:r>
          </a:p>
          <a:p>
            <a:pPr fontAlgn="ctr"/>
            <a:r>
              <a:rPr lang="tr-TR" dirty="0"/>
              <a:t>Şirket ana sözleşmesi Bankacılık Kanunu'na uygun hazırlanmalıdır.</a:t>
            </a:r>
          </a:p>
          <a:p>
            <a:pPr fontAlgn="ctr"/>
            <a:r>
              <a:rPr lang="tr-TR" dirty="0"/>
              <a:t>Ortaklık yapısı açık, anlaşılır ve denetlenebilir olmalıdır.</a:t>
            </a:r>
          </a:p>
          <a:p>
            <a:pPr fontAlgn="ctr"/>
            <a:r>
              <a:rPr lang="tr-TR" dirty="0"/>
              <a:t>Bankada iç kontrol, risk yönetimi ve iç denetim sistemi kurulmalıdır.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2042146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7AF6EBC-B0AD-1BF7-A21E-BCA228DB5D2E}"/>
              </a:ext>
            </a:extLst>
          </p:cNvPr>
          <p:cNvSpPr>
            <a:spLocks noGrp="1"/>
          </p:cNvSpPr>
          <p:nvPr>
            <p:ph idx="1"/>
          </p:nvPr>
        </p:nvSpPr>
        <p:spPr>
          <a:xfrm>
            <a:off x="1188718" y="727364"/>
            <a:ext cx="10165081" cy="5449599"/>
          </a:xfrm>
        </p:spPr>
        <p:txBody>
          <a:bodyPr>
            <a:normAutofit fontScale="47500" lnSpcReduction="20000"/>
          </a:bodyPr>
          <a:lstStyle/>
          <a:p>
            <a:pPr marL="0" indent="0" algn="ctr">
              <a:buNone/>
            </a:pPr>
            <a:r>
              <a:rPr lang="tr-TR" b="1" dirty="0"/>
              <a:t>Kurucuların Başvurusu</a:t>
            </a:r>
          </a:p>
          <a:p>
            <a:pPr marL="0" indent="0" algn="ctr">
              <a:buNone/>
            </a:pPr>
            <a:r>
              <a:rPr lang="tr-TR" b="1" dirty="0"/>
              <a:t>          │</a:t>
            </a:r>
          </a:p>
          <a:p>
            <a:pPr marL="0" indent="0" algn="ctr">
              <a:buNone/>
            </a:pPr>
            <a:r>
              <a:rPr lang="tr-TR" b="1" dirty="0"/>
              <a:t>          ▼</a:t>
            </a:r>
          </a:p>
          <a:p>
            <a:pPr marL="0" indent="0" algn="ctr">
              <a:buNone/>
            </a:pPr>
            <a:r>
              <a:rPr lang="tr-TR" b="1" dirty="0"/>
              <a:t> Kuruluş Şartlarının İncelenmesi</a:t>
            </a:r>
          </a:p>
          <a:p>
            <a:pPr marL="0" indent="0" algn="ctr">
              <a:buNone/>
            </a:pPr>
            <a:r>
              <a:rPr lang="tr-TR" b="1" dirty="0"/>
              <a:t>          │</a:t>
            </a:r>
          </a:p>
          <a:p>
            <a:pPr marL="0" indent="0" algn="ctr">
              <a:buNone/>
            </a:pPr>
            <a:r>
              <a:rPr lang="tr-TR" b="1" dirty="0"/>
              <a:t>          ▼</a:t>
            </a:r>
          </a:p>
          <a:p>
            <a:pPr marL="0" indent="0" algn="ctr">
              <a:buNone/>
            </a:pPr>
            <a:r>
              <a:rPr lang="tr-TR" b="1" dirty="0"/>
              <a:t> BDDK'nın Kuruluş İzni</a:t>
            </a:r>
          </a:p>
          <a:p>
            <a:pPr marL="0" indent="0" algn="ctr">
              <a:buNone/>
            </a:pPr>
            <a:r>
              <a:rPr lang="tr-TR" b="1" dirty="0"/>
              <a:t>          │</a:t>
            </a:r>
          </a:p>
          <a:p>
            <a:pPr marL="0" indent="0" algn="ctr">
              <a:buNone/>
            </a:pPr>
            <a:r>
              <a:rPr lang="tr-TR" b="1" dirty="0"/>
              <a:t>          ▼</a:t>
            </a:r>
          </a:p>
          <a:p>
            <a:pPr marL="0" indent="0" algn="ctr">
              <a:buNone/>
            </a:pPr>
            <a:r>
              <a:rPr lang="tr-TR" b="1" dirty="0"/>
              <a:t> Faaliyet İzni Başvurusu</a:t>
            </a:r>
          </a:p>
          <a:p>
            <a:pPr marL="0" indent="0" algn="ctr">
              <a:buNone/>
            </a:pPr>
            <a:r>
              <a:rPr lang="tr-TR" b="1" dirty="0"/>
              <a:t>          │</a:t>
            </a:r>
          </a:p>
          <a:p>
            <a:pPr marL="0" indent="0" algn="ctr">
              <a:buNone/>
            </a:pPr>
            <a:r>
              <a:rPr lang="tr-TR" b="1" dirty="0"/>
              <a:t>          ▼</a:t>
            </a:r>
          </a:p>
          <a:p>
            <a:pPr marL="0" indent="0" algn="ctr">
              <a:buNone/>
            </a:pPr>
            <a:r>
              <a:rPr lang="tr-TR" b="1" dirty="0"/>
              <a:t> Bankanın Faaliyete Başlaması</a:t>
            </a:r>
          </a:p>
        </p:txBody>
      </p:sp>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2569302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F9D6F7-22D0-6490-1F9D-BDCF64E73F97}"/>
              </a:ext>
            </a:extLst>
          </p:cNvPr>
          <p:cNvSpPr>
            <a:spLocks noGrp="1"/>
          </p:cNvSpPr>
          <p:nvPr>
            <p:ph type="title"/>
          </p:nvPr>
        </p:nvSpPr>
        <p:spPr/>
        <p:txBody>
          <a:bodyPr>
            <a:normAutofit/>
          </a:bodyPr>
          <a:lstStyle/>
          <a:p>
            <a:pPr algn="ctr"/>
            <a:r>
              <a:rPr lang="tr-TR" sz="2000" b="1" dirty="0">
                <a:latin typeface="Times New Roman" panose="02020603050405020304" pitchFamily="18" charset="0"/>
                <a:cs typeface="Times New Roman" panose="02020603050405020304" pitchFamily="18" charset="0"/>
              </a:rPr>
              <a:t>Merkezi Yurt Dışında Bulunan Bankaların Türkiye'de Şube Açma Şartları</a:t>
            </a:r>
          </a:p>
        </p:txBody>
      </p:sp>
      <p:graphicFrame>
        <p:nvGraphicFramePr>
          <p:cNvPr id="14" name="İçerik Yer Tutucusu 13">
            <a:extLst>
              <a:ext uri="{FF2B5EF4-FFF2-40B4-BE49-F238E27FC236}">
                <a16:creationId xmlns:a16="http://schemas.microsoft.com/office/drawing/2014/main" id="{E568BD8C-E65F-EDFF-BFF6-51E888A7D552}"/>
              </a:ext>
            </a:extLst>
          </p:cNvPr>
          <p:cNvGraphicFramePr>
            <a:graphicFrameLocks noGrp="1"/>
          </p:cNvGraphicFramePr>
          <p:nvPr>
            <p:ph idx="1"/>
            <p:extLst>
              <p:ext uri="{D42A27DB-BD31-4B8C-83A1-F6EECF244321}">
                <p14:modId xmlns:p14="http://schemas.microsoft.com/office/powerpoint/2010/main" val="490888744"/>
              </p:ext>
            </p:extLst>
          </p:nvPr>
        </p:nvGraphicFramePr>
        <p:xfrm>
          <a:off x="1335617" y="1825625"/>
          <a:ext cx="4935802" cy="4351339"/>
        </p:xfrm>
        <a:graphic>
          <a:graphicData uri="http://schemas.openxmlformats.org/drawingml/2006/table">
            <a:tbl>
              <a:tblPr/>
              <a:tblGrid>
                <a:gridCol w="4935802">
                  <a:extLst>
                    <a:ext uri="{9D8B030D-6E8A-4147-A177-3AD203B41FA5}">
                      <a16:colId xmlns:a16="http://schemas.microsoft.com/office/drawing/2014/main" val="4010877870"/>
                    </a:ext>
                  </a:extLst>
                </a:gridCol>
              </a:tblGrid>
              <a:tr h="355211">
                <a:tc>
                  <a:txBody>
                    <a:bodyPr/>
                    <a:lstStyle/>
                    <a:p>
                      <a:pPr>
                        <a:buNone/>
                      </a:pPr>
                      <a:r>
                        <a:rPr lang="tr-TR" sz="1700"/>
                        <a:t>Şart</a:t>
                      </a:r>
                    </a:p>
                  </a:txBody>
                  <a:tcPr marL="88803" marR="88803" marT="44401" marB="44401" anchor="ctr">
                    <a:lnL>
                      <a:noFill/>
                    </a:lnL>
                    <a:lnR>
                      <a:noFill/>
                    </a:lnR>
                    <a:lnT>
                      <a:noFill/>
                    </a:lnT>
                    <a:lnB>
                      <a:noFill/>
                    </a:lnB>
                    <a:noFill/>
                  </a:tcPr>
                </a:tc>
                <a:extLst>
                  <a:ext uri="{0D108BD9-81ED-4DB2-BD59-A6C34878D82A}">
                    <a16:rowId xmlns:a16="http://schemas.microsoft.com/office/drawing/2014/main" val="2518772344"/>
                  </a:ext>
                </a:extLst>
              </a:tr>
              <a:tr h="621620">
                <a:tc>
                  <a:txBody>
                    <a:bodyPr/>
                    <a:lstStyle/>
                    <a:p>
                      <a:pPr>
                        <a:buNone/>
                      </a:pPr>
                      <a:r>
                        <a:rPr lang="tr-TR" sz="1700" b="1"/>
                        <a:t>BDDK'dan kuruluş izni alınması</a:t>
                      </a:r>
                      <a:endParaRPr lang="tr-TR" sz="1700"/>
                    </a:p>
                  </a:txBody>
                  <a:tcPr marL="88803" marR="88803" marT="44401" marB="44401" anchor="ctr">
                    <a:lnL>
                      <a:noFill/>
                    </a:lnL>
                    <a:lnR>
                      <a:noFill/>
                    </a:lnR>
                    <a:lnT>
                      <a:noFill/>
                    </a:lnT>
                    <a:lnB>
                      <a:noFill/>
                    </a:lnB>
                    <a:noFill/>
                  </a:tcPr>
                </a:tc>
                <a:extLst>
                  <a:ext uri="{0D108BD9-81ED-4DB2-BD59-A6C34878D82A}">
                    <a16:rowId xmlns:a16="http://schemas.microsoft.com/office/drawing/2014/main" val="1645553175"/>
                  </a:ext>
                </a:extLst>
              </a:tr>
              <a:tr h="621620">
                <a:tc>
                  <a:txBody>
                    <a:bodyPr/>
                    <a:lstStyle/>
                    <a:p>
                      <a:pPr>
                        <a:buNone/>
                      </a:pPr>
                      <a:r>
                        <a:rPr lang="tr-TR" sz="1700" b="1"/>
                        <a:t>Faaliyet yasağının bulunmaması</a:t>
                      </a:r>
                      <a:endParaRPr lang="tr-TR" sz="1700"/>
                    </a:p>
                  </a:txBody>
                  <a:tcPr marL="88803" marR="88803" marT="44401" marB="44401" anchor="ctr">
                    <a:lnL>
                      <a:noFill/>
                    </a:lnL>
                    <a:lnR>
                      <a:noFill/>
                    </a:lnR>
                    <a:lnT>
                      <a:noFill/>
                    </a:lnT>
                    <a:lnB>
                      <a:noFill/>
                    </a:lnB>
                    <a:noFill/>
                  </a:tcPr>
                </a:tc>
                <a:extLst>
                  <a:ext uri="{0D108BD9-81ED-4DB2-BD59-A6C34878D82A}">
                    <a16:rowId xmlns:a16="http://schemas.microsoft.com/office/drawing/2014/main" val="1812791328"/>
                  </a:ext>
                </a:extLst>
              </a:tr>
              <a:tr h="888028">
                <a:tc>
                  <a:txBody>
                    <a:bodyPr/>
                    <a:lstStyle/>
                    <a:p>
                      <a:pPr>
                        <a:buNone/>
                      </a:pPr>
                      <a:r>
                        <a:rPr lang="tr-TR" sz="1700" b="1"/>
                        <a:t>Olumsuz denetim görüşü bulunmaması</a:t>
                      </a:r>
                      <a:endParaRPr lang="tr-TR" sz="1700"/>
                    </a:p>
                  </a:txBody>
                  <a:tcPr marL="88803" marR="88803" marT="44401" marB="44401" anchor="ctr">
                    <a:lnL>
                      <a:noFill/>
                    </a:lnL>
                    <a:lnR>
                      <a:noFill/>
                    </a:lnR>
                    <a:lnT>
                      <a:noFill/>
                    </a:lnT>
                    <a:lnB>
                      <a:noFill/>
                    </a:lnB>
                    <a:noFill/>
                  </a:tcPr>
                </a:tc>
                <a:extLst>
                  <a:ext uri="{0D108BD9-81ED-4DB2-BD59-A6C34878D82A}">
                    <a16:rowId xmlns:a16="http://schemas.microsoft.com/office/drawing/2014/main" val="2962401880"/>
                  </a:ext>
                </a:extLst>
              </a:tr>
              <a:tr h="621620">
                <a:tc>
                  <a:txBody>
                    <a:bodyPr/>
                    <a:lstStyle/>
                    <a:p>
                      <a:pPr>
                        <a:buNone/>
                      </a:pPr>
                      <a:r>
                        <a:rPr lang="tr-TR" sz="1700" b="1"/>
                        <a:t>Yeterli sermaye</a:t>
                      </a:r>
                      <a:endParaRPr lang="tr-TR" sz="1700"/>
                    </a:p>
                  </a:txBody>
                  <a:tcPr marL="88803" marR="88803" marT="44401" marB="44401" anchor="ctr">
                    <a:lnL>
                      <a:noFill/>
                    </a:lnL>
                    <a:lnR>
                      <a:noFill/>
                    </a:lnR>
                    <a:lnT>
                      <a:noFill/>
                    </a:lnT>
                    <a:lnB>
                      <a:noFill/>
                    </a:lnB>
                    <a:noFill/>
                  </a:tcPr>
                </a:tc>
                <a:extLst>
                  <a:ext uri="{0D108BD9-81ED-4DB2-BD59-A6C34878D82A}">
                    <a16:rowId xmlns:a16="http://schemas.microsoft.com/office/drawing/2014/main" val="1738070670"/>
                  </a:ext>
                </a:extLst>
              </a:tr>
              <a:tr h="621620">
                <a:tc>
                  <a:txBody>
                    <a:bodyPr/>
                    <a:lstStyle/>
                    <a:p>
                      <a:pPr>
                        <a:buNone/>
                      </a:pPr>
                      <a:r>
                        <a:rPr lang="tr-TR" sz="1700" b="1"/>
                        <a:t>Şeffaf ortaklık yapısı</a:t>
                      </a:r>
                      <a:endParaRPr lang="tr-TR" sz="1700"/>
                    </a:p>
                  </a:txBody>
                  <a:tcPr marL="88803" marR="88803" marT="44401" marB="44401" anchor="ctr">
                    <a:lnL>
                      <a:noFill/>
                    </a:lnL>
                    <a:lnR>
                      <a:noFill/>
                    </a:lnR>
                    <a:lnT>
                      <a:noFill/>
                    </a:lnT>
                    <a:lnB>
                      <a:noFill/>
                    </a:lnB>
                    <a:noFill/>
                  </a:tcPr>
                </a:tc>
                <a:extLst>
                  <a:ext uri="{0D108BD9-81ED-4DB2-BD59-A6C34878D82A}">
                    <a16:rowId xmlns:a16="http://schemas.microsoft.com/office/drawing/2014/main" val="4028547777"/>
                  </a:ext>
                </a:extLst>
              </a:tr>
              <a:tr h="621620">
                <a:tc>
                  <a:txBody>
                    <a:bodyPr/>
                    <a:lstStyle/>
                    <a:p>
                      <a:pPr>
                        <a:buNone/>
                      </a:pPr>
                      <a:r>
                        <a:rPr lang="tr-TR" sz="1700" b="1" dirty="0"/>
                        <a:t>Faaliyet izni alınması</a:t>
                      </a:r>
                      <a:endParaRPr lang="tr-TR" sz="1700" dirty="0"/>
                    </a:p>
                  </a:txBody>
                  <a:tcPr marL="88803" marR="88803" marT="44401" marB="44401" anchor="ctr">
                    <a:lnL>
                      <a:noFill/>
                    </a:lnL>
                    <a:lnR>
                      <a:noFill/>
                    </a:lnR>
                    <a:lnT>
                      <a:noFill/>
                    </a:lnT>
                    <a:lnB>
                      <a:noFill/>
                    </a:lnB>
                    <a:noFill/>
                  </a:tcPr>
                </a:tc>
                <a:extLst>
                  <a:ext uri="{0D108BD9-81ED-4DB2-BD59-A6C34878D82A}">
                    <a16:rowId xmlns:a16="http://schemas.microsoft.com/office/drawing/2014/main" val="3944435512"/>
                  </a:ext>
                </a:extLst>
              </a:tr>
            </a:tbl>
          </a:graphicData>
        </a:graphic>
      </p:graphicFrame>
      <p:sp>
        <p:nvSpPr>
          <p:cNvPr id="4" name="Veri Yer Tutucusu 3">
            <a:extLst>
              <a:ext uri="{FF2B5EF4-FFF2-40B4-BE49-F238E27FC236}">
                <a16:creationId xmlns:a16="http://schemas.microsoft.com/office/drawing/2014/main" id="{1F3EA28B-B8B6-8069-841D-D6691644CD01}"/>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848C73EB-9D7D-A7E1-0C79-433EFE38DAA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C9BD4906-54E6-C0E8-F2B1-EFCA88D15D7C}"/>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788982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46F82E-9A20-E9CF-9614-1D5400D37DB9}"/>
              </a:ext>
            </a:extLst>
          </p:cNvPr>
          <p:cNvSpPr>
            <a:spLocks noGrp="1"/>
          </p:cNvSpPr>
          <p:nvPr>
            <p:ph type="title"/>
          </p:nvPr>
        </p:nvSpPr>
        <p:spPr/>
        <p:txBody>
          <a:bodyPr>
            <a:normAutofit fontScale="90000"/>
          </a:bodyPr>
          <a:lstStyle/>
          <a:p>
            <a:r>
              <a:rPr lang="tr-TR" b="1" dirty="0">
                <a:latin typeface="Times New Roman" panose="02020603050405020304" pitchFamily="18" charset="0"/>
                <a:cs typeface="Times New Roman" panose="02020603050405020304" pitchFamily="18" charset="0"/>
              </a:rPr>
              <a:t>Merkezi Yurt Dışında Bulunan Bankaların Türkiye'de Şube Açma Şartları</a:t>
            </a:r>
            <a:endParaRPr lang="tr-TR" dirty="0"/>
          </a:p>
        </p:txBody>
      </p:sp>
      <p:sp>
        <p:nvSpPr>
          <p:cNvPr id="3" name="İçerik Yer Tutucusu 2">
            <a:extLst>
              <a:ext uri="{FF2B5EF4-FFF2-40B4-BE49-F238E27FC236}">
                <a16:creationId xmlns:a16="http://schemas.microsoft.com/office/drawing/2014/main" id="{E934BB17-C4C1-88FD-91B6-02F9A18F0666}"/>
              </a:ext>
            </a:extLst>
          </p:cNvPr>
          <p:cNvSpPr>
            <a:spLocks noGrp="1"/>
          </p:cNvSpPr>
          <p:nvPr>
            <p:ph idx="1"/>
          </p:nvPr>
        </p:nvSpPr>
        <p:spPr/>
        <p:txBody>
          <a:bodyPr>
            <a:normAutofit fontScale="62500" lnSpcReduction="20000"/>
          </a:bodyPr>
          <a:lstStyle/>
          <a:p>
            <a:pPr fontAlgn="ctr"/>
            <a:r>
              <a:rPr lang="tr-TR" dirty="0"/>
              <a:t>Açıklama</a:t>
            </a:r>
          </a:p>
          <a:p>
            <a:pPr fontAlgn="ctr"/>
            <a:r>
              <a:rPr lang="tr-TR" dirty="0"/>
              <a:t>Türkiye'de şube açılabilmesi için öncelikle BDDK'nın izni gereklidir.</a:t>
            </a:r>
          </a:p>
          <a:p>
            <a:pPr fontAlgn="ctr"/>
            <a:r>
              <a:rPr lang="tr-TR" dirty="0"/>
              <a:t>Bankanın kendi ülkesinde bankacılık faaliyetinin yasaklanmamış olması gerekir.</a:t>
            </a:r>
          </a:p>
          <a:p>
            <a:pPr fontAlgn="ctr"/>
            <a:r>
              <a:rPr lang="tr-TR" dirty="0"/>
              <a:t>Bankanın bağlı olduğu ülkenin denetim otoritesi, Türkiye'de faaliyet göstermesine karşı olmamalıdır.</a:t>
            </a:r>
          </a:p>
          <a:p>
            <a:pPr fontAlgn="ctr"/>
            <a:r>
              <a:rPr lang="tr-TR" dirty="0"/>
              <a:t>Türkiye'ye tahsis edilen sermaye, kanunda öngörülen asgari sermaye şartını karşılamalıdır.</a:t>
            </a:r>
          </a:p>
          <a:p>
            <a:pPr fontAlgn="ctr"/>
            <a:r>
              <a:rPr lang="tr-TR" dirty="0"/>
              <a:t>Bankanın ortaklık ve yönetim yapısı açık ve denetlenebilir olmalıdır.</a:t>
            </a:r>
          </a:p>
          <a:p>
            <a:pPr fontAlgn="ctr"/>
            <a:r>
              <a:rPr lang="tr-TR" dirty="0"/>
              <a:t>Kuruluş izninden sonra ayrıca faaliyet izni alınmadan bankacılık hizmeti sunulamaz.</a:t>
            </a:r>
          </a:p>
          <a:p>
            <a:endParaRPr lang="tr-TR" dirty="0"/>
          </a:p>
        </p:txBody>
      </p:sp>
      <p:sp>
        <p:nvSpPr>
          <p:cNvPr id="4" name="Veri Yer Tutucusu 3">
            <a:extLst>
              <a:ext uri="{FF2B5EF4-FFF2-40B4-BE49-F238E27FC236}">
                <a16:creationId xmlns:a16="http://schemas.microsoft.com/office/drawing/2014/main" id="{76B70C00-5AF7-1338-9A71-2C4E4C221A27}"/>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94D7CA3E-AEF2-BDD4-5834-E699194E54F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930383B3-9CB7-E608-C782-1356BD4352BE}"/>
              </a:ext>
            </a:extLst>
          </p:cNvPr>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22326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FABAFA-E8FA-16C6-EC4D-08B598529502}"/>
              </a:ext>
            </a:extLst>
          </p:cNvPr>
          <p:cNvSpPr>
            <a:spLocks noGrp="1"/>
          </p:cNvSpPr>
          <p:nvPr>
            <p:ph type="title"/>
          </p:nvPr>
        </p:nvSpPr>
        <p:spPr/>
        <p:txBody>
          <a:bodyPr/>
          <a:lstStyle/>
          <a:p>
            <a:r>
              <a:rPr lang="tr-TR" dirty="0"/>
              <a:t>Şube Açılış Süreci</a:t>
            </a:r>
          </a:p>
        </p:txBody>
      </p:sp>
      <p:sp>
        <p:nvSpPr>
          <p:cNvPr id="3" name="İçerik Yer Tutucusu 2">
            <a:extLst>
              <a:ext uri="{FF2B5EF4-FFF2-40B4-BE49-F238E27FC236}">
                <a16:creationId xmlns:a16="http://schemas.microsoft.com/office/drawing/2014/main" id="{14EA5FD5-E5B8-6F36-CDA4-73CF31892272}"/>
              </a:ext>
            </a:extLst>
          </p:cNvPr>
          <p:cNvSpPr>
            <a:spLocks noGrp="1"/>
          </p:cNvSpPr>
          <p:nvPr>
            <p:ph idx="1"/>
          </p:nvPr>
        </p:nvSpPr>
        <p:spPr>
          <a:xfrm>
            <a:off x="1188718" y="1413164"/>
            <a:ext cx="10165081" cy="4763799"/>
          </a:xfrm>
        </p:spPr>
        <p:txBody>
          <a:bodyPr>
            <a:noAutofit/>
          </a:bodyPr>
          <a:lstStyle/>
          <a:p>
            <a:pPr marL="0" indent="0" algn="ctr">
              <a:buNone/>
            </a:pPr>
            <a:r>
              <a:rPr lang="tr-TR" sz="900" b="1" dirty="0">
                <a:latin typeface="Times New Roman" panose="02020603050405020304" pitchFamily="18" charset="0"/>
                <a:cs typeface="Times New Roman" panose="02020603050405020304" pitchFamily="18" charset="0"/>
              </a:rPr>
              <a:t>Yabancı Banka</a:t>
            </a:r>
          </a:p>
          <a:p>
            <a:pPr marL="0" indent="0" algn="ctr">
              <a:buNone/>
            </a:pPr>
            <a:r>
              <a:rPr lang="tr-TR" sz="900" b="1" dirty="0">
                <a:latin typeface="Times New Roman" panose="02020603050405020304" pitchFamily="18" charset="0"/>
                <a:cs typeface="Times New Roman" panose="02020603050405020304" pitchFamily="18" charset="0"/>
              </a:rPr>
              <a:t>      │</a:t>
            </a:r>
          </a:p>
          <a:p>
            <a:pPr marL="0" indent="0" algn="ctr">
              <a:buNone/>
            </a:pPr>
            <a:r>
              <a:rPr lang="tr-TR" sz="900" b="1" dirty="0">
                <a:latin typeface="Times New Roman" panose="02020603050405020304" pitchFamily="18" charset="0"/>
                <a:cs typeface="Times New Roman" panose="02020603050405020304" pitchFamily="18" charset="0"/>
              </a:rPr>
              <a:t>      ▼</a:t>
            </a:r>
          </a:p>
          <a:p>
            <a:pPr marL="0" indent="0" algn="ctr">
              <a:buNone/>
            </a:pPr>
            <a:r>
              <a:rPr lang="tr-TR" sz="900" b="1" dirty="0">
                <a:latin typeface="Times New Roman" panose="02020603050405020304" pitchFamily="18" charset="0"/>
                <a:cs typeface="Times New Roman" panose="02020603050405020304" pitchFamily="18" charset="0"/>
              </a:rPr>
              <a:t>BDDK'ya Başvuru</a:t>
            </a:r>
          </a:p>
          <a:p>
            <a:pPr marL="0" indent="0" algn="ctr">
              <a:buNone/>
            </a:pPr>
            <a:r>
              <a:rPr lang="tr-TR" sz="900" b="1" dirty="0">
                <a:latin typeface="Times New Roman" panose="02020603050405020304" pitchFamily="18" charset="0"/>
                <a:cs typeface="Times New Roman" panose="02020603050405020304" pitchFamily="18" charset="0"/>
              </a:rPr>
              <a:t>      │</a:t>
            </a:r>
          </a:p>
          <a:p>
            <a:pPr marL="0" indent="0" algn="ctr">
              <a:buNone/>
            </a:pPr>
            <a:r>
              <a:rPr lang="tr-TR" sz="900" b="1" dirty="0">
                <a:latin typeface="Times New Roman" panose="02020603050405020304" pitchFamily="18" charset="0"/>
                <a:cs typeface="Times New Roman" panose="02020603050405020304" pitchFamily="18" charset="0"/>
              </a:rPr>
              <a:t>      ▼</a:t>
            </a:r>
          </a:p>
          <a:p>
            <a:pPr marL="0" indent="0" algn="ctr">
              <a:buNone/>
            </a:pPr>
            <a:r>
              <a:rPr lang="tr-TR" sz="900" b="1" dirty="0">
                <a:latin typeface="Times New Roman" panose="02020603050405020304" pitchFamily="18" charset="0"/>
                <a:cs typeface="Times New Roman" panose="02020603050405020304" pitchFamily="18" charset="0"/>
              </a:rPr>
              <a:t>Kuruluş İzni</a:t>
            </a:r>
          </a:p>
          <a:p>
            <a:pPr marL="0" indent="0" algn="ctr">
              <a:buNone/>
            </a:pPr>
            <a:r>
              <a:rPr lang="tr-TR" sz="900" b="1" dirty="0">
                <a:latin typeface="Times New Roman" panose="02020603050405020304" pitchFamily="18" charset="0"/>
                <a:cs typeface="Times New Roman" panose="02020603050405020304" pitchFamily="18" charset="0"/>
              </a:rPr>
              <a:t>      │</a:t>
            </a:r>
          </a:p>
          <a:p>
            <a:pPr marL="0" indent="0" algn="ctr">
              <a:buNone/>
            </a:pPr>
            <a:r>
              <a:rPr lang="tr-TR" sz="900" b="1" dirty="0">
                <a:latin typeface="Times New Roman" panose="02020603050405020304" pitchFamily="18" charset="0"/>
                <a:cs typeface="Times New Roman" panose="02020603050405020304" pitchFamily="18" charset="0"/>
              </a:rPr>
              <a:t>      ▼</a:t>
            </a:r>
          </a:p>
          <a:p>
            <a:pPr marL="0" indent="0" algn="ctr">
              <a:buNone/>
            </a:pPr>
            <a:r>
              <a:rPr lang="tr-TR" sz="900" b="1" dirty="0">
                <a:latin typeface="Times New Roman" panose="02020603050405020304" pitchFamily="18" charset="0"/>
                <a:cs typeface="Times New Roman" panose="02020603050405020304" pitchFamily="18" charset="0"/>
              </a:rPr>
              <a:t>Faaliyet İzni</a:t>
            </a:r>
          </a:p>
          <a:p>
            <a:pPr marL="0" indent="0" algn="ctr">
              <a:buNone/>
            </a:pPr>
            <a:r>
              <a:rPr lang="tr-TR" sz="900" b="1" dirty="0">
                <a:latin typeface="Times New Roman" panose="02020603050405020304" pitchFamily="18" charset="0"/>
                <a:cs typeface="Times New Roman" panose="02020603050405020304" pitchFamily="18" charset="0"/>
              </a:rPr>
              <a:t>      │</a:t>
            </a:r>
          </a:p>
          <a:p>
            <a:pPr marL="0" indent="0" algn="ctr">
              <a:buNone/>
            </a:pPr>
            <a:r>
              <a:rPr lang="tr-TR" sz="900" b="1" dirty="0">
                <a:latin typeface="Times New Roman" panose="02020603050405020304" pitchFamily="18" charset="0"/>
                <a:cs typeface="Times New Roman" panose="02020603050405020304" pitchFamily="18" charset="0"/>
              </a:rPr>
              <a:t>      ▼</a:t>
            </a:r>
          </a:p>
          <a:p>
            <a:pPr marL="0" indent="0" algn="ctr">
              <a:buNone/>
            </a:pPr>
            <a:r>
              <a:rPr lang="tr-TR" sz="900" b="1" dirty="0">
                <a:latin typeface="Times New Roman" panose="02020603050405020304" pitchFamily="18" charset="0"/>
                <a:cs typeface="Times New Roman" panose="02020603050405020304" pitchFamily="18" charset="0"/>
              </a:rPr>
              <a:t>Türkiye'de Şube Faaliyeti</a:t>
            </a:r>
          </a:p>
        </p:txBody>
      </p:sp>
      <p:sp>
        <p:nvSpPr>
          <p:cNvPr id="4" name="Veri Yer Tutucusu 3">
            <a:extLst>
              <a:ext uri="{FF2B5EF4-FFF2-40B4-BE49-F238E27FC236}">
                <a16:creationId xmlns:a16="http://schemas.microsoft.com/office/drawing/2014/main" id="{E68C1D27-BA44-C66A-CE58-7C732EDC828B}"/>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AD49B225-9DAB-11F1-8D3A-BC84DE837571}"/>
              </a:ext>
            </a:extLst>
          </p:cNvPr>
          <p:cNvSpPr>
            <a:spLocks noGrp="1"/>
          </p:cNvSpPr>
          <p:nvPr>
            <p:ph type="ftr" sz="quarter" idx="11"/>
          </p:nvPr>
        </p:nvSpPr>
        <p:spPr/>
        <p:txBody>
          <a:bodyPr/>
          <a:lstStyle/>
          <a:p>
            <a:r>
              <a:rPr lang="tr-TR" dirty="0"/>
              <a:t>Öğretim elemanı</a:t>
            </a:r>
          </a:p>
        </p:txBody>
      </p:sp>
      <p:sp>
        <p:nvSpPr>
          <p:cNvPr id="6" name="Slayt Numarası Yer Tutucusu 5">
            <a:extLst>
              <a:ext uri="{FF2B5EF4-FFF2-40B4-BE49-F238E27FC236}">
                <a16:creationId xmlns:a16="http://schemas.microsoft.com/office/drawing/2014/main" id="{5F12BD71-D4A6-F666-16EF-273817045337}"/>
              </a:ext>
            </a:extLst>
          </p:cNvPr>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370880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lstStyle/>
          <a:p>
            <a:r>
              <a:rPr lang="tr-TR" dirty="0"/>
              <a:t>5411 sayılı </a:t>
            </a:r>
            <a:r>
              <a:rPr lang="tr-TR"/>
              <a:t>Bankacılık Kanunu</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dirty="0" err="1"/>
              <a:t>Öğr</a:t>
            </a:r>
            <a:r>
              <a:rPr lang="tr-TR" dirty="0"/>
              <a:t>. Gör. Edibe YİĞİT SELALMAZ</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9</a:t>
            </a:fld>
            <a:endParaRPr lang="tr-TR" dirty="0"/>
          </a:p>
        </p:txBody>
      </p:sp>
    </p:spTree>
    <p:extLst>
      <p:ext uri="{BB962C8B-B14F-4D97-AF65-F5344CB8AC3E}">
        <p14:creationId xmlns:p14="http://schemas.microsoft.com/office/powerpoint/2010/main" val="28317258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TotalTime>
  <Words>388</Words>
  <Application>Microsoft Office PowerPoint</Application>
  <PresentationFormat>Geniş ekran</PresentationFormat>
  <Paragraphs>95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10</vt:i4>
      </vt:variant>
    </vt:vector>
  </HeadingPairs>
  <TitlesOfParts>
    <vt:vector size="16" baseType="lpstr">
      <vt:lpstr>Aptos</vt:lpstr>
      <vt:lpstr>Aptos Display</vt:lpstr>
      <vt:lpstr>Arial</vt:lpstr>
      <vt:lpstr>Times New Roman</vt:lpstr>
      <vt:lpstr>Office Teması</vt:lpstr>
      <vt:lpstr>Özel Tasarım</vt:lpstr>
      <vt:lpstr>BANKA VE SİGORTA HUKUKU</vt:lpstr>
      <vt:lpstr>Kuruluş ve Faaliyet İzinleri</vt:lpstr>
      <vt:lpstr>Kuruluş şartları</vt:lpstr>
      <vt:lpstr>PowerPoint Sunusu</vt:lpstr>
      <vt:lpstr>PowerPoint Sunusu</vt:lpstr>
      <vt:lpstr>Merkezi Yurt Dışında Bulunan Bankaların Türkiye'de Şube Açma Şartları</vt:lpstr>
      <vt:lpstr>Merkezi Yurt Dışında Bulunan Bankaların Türkiye'de Şube Açma Şartları</vt:lpstr>
      <vt:lpstr>Şube Açılış Süreci</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 VE SİGORTA HUKUKU</dc:title>
  <dc:creator>EÖ</dc:creator>
  <cp:lastModifiedBy>EDIBE YIGIT</cp:lastModifiedBy>
  <cp:revision>6</cp:revision>
  <dcterms:created xsi:type="dcterms:W3CDTF">2026-04-02T07:47:59Z</dcterms:created>
  <dcterms:modified xsi:type="dcterms:W3CDTF">2026-07-02T10:29:08Z</dcterms:modified>
</cp:coreProperties>
</file>