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8" r:id="rId4"/>
    <p:sldId id="288" r:id="rId5"/>
    <p:sldId id="289" r:id="rId6"/>
    <p:sldId id="309" r:id="rId7"/>
    <p:sldId id="310" r:id="rId8"/>
    <p:sldId id="291" r:id="rId9"/>
    <p:sldId id="292" r:id="rId10"/>
    <p:sldId id="293" r:id="rId11"/>
    <p:sldId id="294" r:id="rId12"/>
    <p:sldId id="295" r:id="rId13"/>
    <p:sldId id="296" r:id="rId14"/>
    <p:sldId id="297" r:id="rId15"/>
    <p:sldId id="298" r:id="rId16"/>
    <p:sldId id="302" r:id="rId17"/>
    <p:sldId id="299" r:id="rId18"/>
    <p:sldId id="300" r:id="rId19"/>
    <p:sldId id="301" r:id="rId20"/>
    <p:sldId id="303" r:id="rId21"/>
    <p:sldId id="306" r:id="rId22"/>
    <p:sldId id="307" r:id="rId23"/>
    <p:sldId id="305" r:id="rId24"/>
    <p:sldId id="308" r:id="rId25"/>
    <p:sldId id="311" r:id="rId26"/>
    <p:sldId id="314" r:id="rId27"/>
    <p:sldId id="315" r:id="rId28"/>
    <p:sldId id="312" r:id="rId29"/>
    <p:sldId id="279" r:id="rId30"/>
    <p:sldId id="28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repository.ifla.org/items/5a660032-8e35-4d29-aed2-028d47ad1c8f" TargetMode="External"/><Relationship Id="rId7" Type="http://schemas.openxmlformats.org/officeDocument/2006/relationships/hyperlink" Target="https://doi.org/10.23974/ijol.2022.vol7.2.259" TargetMode="External"/><Relationship Id="rId2" Type="http://schemas.openxmlformats.org/officeDocument/2006/relationships/hyperlink" Target="https://digitalcommons.unl.edu/libphilprac/5291" TargetMode="External"/><Relationship Id="rId1" Type="http://schemas.openxmlformats.org/officeDocument/2006/relationships/slideLayout" Target="../slideLayouts/slideLayout2.xml"/><Relationship Id="rId6" Type="http://schemas.openxmlformats.org/officeDocument/2006/relationships/hyperlink" Target="https://www.managementnote.com/workforce-diversity/" TargetMode="External"/><Relationship Id="rId5" Type="http://schemas.openxmlformats.org/officeDocument/2006/relationships/hyperlink" Target="https://blog.pressreader.com/libraries-institutions/fostering-diversity-public-libraries-as-inclusive-spaces-for-community-celebration" TargetMode="External"/><Relationship Id="rId4" Type="http://schemas.openxmlformats.org/officeDocument/2006/relationships/hyperlink" Target="https://americanlibrariesmagazine.org/2023/06/01/culturally-diverse-collectio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80693" y="845574"/>
            <a:ext cx="7766936" cy="3161071"/>
          </a:xfrm>
        </p:spPr>
        <p:txBody>
          <a:bodyPr/>
          <a:lstStyle/>
          <a:p>
            <a:pPr algn="ctr"/>
            <a:r>
              <a:rPr lang="tr-TR" sz="3200" b="1" dirty="0">
                <a:solidFill>
                  <a:schemeClr val="tx1"/>
                </a:solidFill>
              </a:rPr>
              <a:t>ÇOK KÜLTÜRLÜLÜK VE HİZMETLERİ</a:t>
            </a:r>
            <a:br>
              <a:rPr lang="tr-TR" sz="3200" b="1" dirty="0">
                <a:solidFill>
                  <a:schemeClr val="tx1"/>
                </a:solidFill>
              </a:rPr>
            </a:br>
            <a:r>
              <a:rPr lang="tr-TR" sz="3200" b="1" dirty="0">
                <a:solidFill>
                  <a:schemeClr val="tx1"/>
                </a:solidFill>
              </a:rPr>
              <a:t>3. HAFTA</a:t>
            </a:r>
            <a:br>
              <a:rPr lang="tr-TR" sz="3200" b="1" dirty="0">
                <a:solidFill>
                  <a:schemeClr val="tx1"/>
                </a:solidFill>
              </a:rPr>
            </a:br>
            <a:r>
              <a:rPr lang="tr-TR" sz="3200" b="1" dirty="0">
                <a:solidFill>
                  <a:schemeClr val="tx1"/>
                </a:solidFill>
              </a:rPr>
              <a:t>Çok Kültürlü Kütüphane Hizmetleri ve Toplumsal Uyumun Güçlendirilmesi: Kuram ve Uygulama Perspektifleri</a:t>
            </a:r>
            <a:br>
              <a:rPr lang="tr-TR" sz="3200" b="1" dirty="0">
                <a:solidFill>
                  <a:schemeClr val="tx1"/>
                </a:solidFill>
              </a:rPr>
            </a:br>
            <a:endParaRPr lang="en-US" sz="3200" b="1" dirty="0">
              <a:solidFill>
                <a:schemeClr val="tx1"/>
              </a:solidFill>
            </a:endParaRPr>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34BFD-DC94-43D7-53C7-96E6E0EC609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0D0EA24-8B4A-7AF4-FB72-8DC948DD3702}"/>
              </a:ext>
            </a:extLst>
          </p:cNvPr>
          <p:cNvSpPr>
            <a:spLocks noGrp="1"/>
          </p:cNvSpPr>
          <p:nvPr>
            <p:ph type="title"/>
          </p:nvPr>
        </p:nvSpPr>
        <p:spPr>
          <a:xfrm>
            <a:off x="775658" y="44244"/>
            <a:ext cx="9438004" cy="634182"/>
          </a:xfrm>
        </p:spPr>
        <p:txBody>
          <a:bodyPr>
            <a:normAutofit/>
          </a:bodyPr>
          <a:lstStyle/>
          <a:p>
            <a:pPr algn="ctr"/>
            <a:r>
              <a:rPr lang="tr-TR" sz="2000" b="1" dirty="0"/>
              <a:t>KÜTÜPHANELERDE ÇOK KÜLTÜRLÜ HİZMETLER: DERME GELİŞTİRME</a:t>
            </a:r>
            <a:endParaRPr lang="en-US" sz="2000" b="1" dirty="0"/>
          </a:p>
        </p:txBody>
      </p:sp>
      <p:sp>
        <p:nvSpPr>
          <p:cNvPr id="3" name="İçerik Yer Tutucusu 2">
            <a:extLst>
              <a:ext uri="{FF2B5EF4-FFF2-40B4-BE49-F238E27FC236}">
                <a16:creationId xmlns:a16="http://schemas.microsoft.com/office/drawing/2014/main" id="{233C9D4E-587A-3753-E6CC-C6CBD2B37BEF}"/>
              </a:ext>
            </a:extLst>
          </p:cNvPr>
          <p:cNvSpPr>
            <a:spLocks noGrp="1"/>
          </p:cNvSpPr>
          <p:nvPr>
            <p:ph idx="1"/>
          </p:nvPr>
        </p:nvSpPr>
        <p:spPr>
          <a:xfrm>
            <a:off x="649891" y="634180"/>
            <a:ext cx="9438005" cy="3041703"/>
          </a:xfrm>
        </p:spPr>
        <p:txBody>
          <a:bodyPr>
            <a:noAutofit/>
          </a:bodyPr>
          <a:lstStyle/>
          <a:p>
            <a:pPr algn="just"/>
            <a:r>
              <a:rPr lang="tr-TR" sz="1300" b="1" u="sng" dirty="0"/>
              <a:t>Sergiler ve Temalı Dermeler</a:t>
            </a:r>
            <a:r>
              <a:rPr lang="tr-TR" sz="1300" b="1" dirty="0"/>
              <a:t>: Kültürel kutlamalar ve farkındalık günleriyle uyumlu temalı sergiler kullanmak, farklı kimlikler etrafında görünürlük ve diyaloğu teşvik eder. Bu kimlikleri paylaşan yazarların farklı ırk, etnik köken, engellilik ve LGBTQ+ gruplarından karakterlere yer vermesi, kapsayıcılık ve temsiliyetin sinyalini verir.</a:t>
            </a:r>
          </a:p>
          <a:p>
            <a:pPr algn="just"/>
            <a:r>
              <a:rPr lang="tr-TR" sz="1300" b="1" u="sng" dirty="0"/>
              <a:t>Erişilebilir ve Çok Platformlu Kaynaklar: </a:t>
            </a:r>
            <a:r>
              <a:rPr lang="tr-TR" sz="1300" b="1" dirty="0"/>
              <a:t>Materyallerin hem okul içinde hem de dışında, fiziksel ve dijital alanlarda erişilebilir olmasını sağlamak, erişim eşitsizliklerini giderir. Çok dilli kaynaklara, dijital araçlara ve çevrimiçi platformlara vurgu yapmak, çeşitli öğrenme gereksinimlerini destekler ve dijital vatandaşlığı teşvik eder.</a:t>
            </a:r>
          </a:p>
          <a:p>
            <a:pPr algn="just"/>
            <a:r>
              <a:rPr lang="tr-TR" sz="1300" b="1" u="sng" dirty="0"/>
              <a:t>Sürekli Geliştirme ve Değerlendirme:</a:t>
            </a:r>
            <a:r>
              <a:rPr lang="tr-TR" sz="1300" b="1" dirty="0"/>
              <a:t> Dermelerin topluluk gereksinimlerine, derme analizlerine ve geri bildirimlere göre sürekli güncellenmesi, ilgililik düzeyini garanti eder. Kullanıcı görüşlerinin dahil edilmesi ve düzenli çeşitlilik denetimleri yapılması, toplulukla birlikte gelişen dinamik ve adil bir dermenin korunmasına yardımcı olur.</a:t>
            </a:r>
          </a:p>
          <a:p>
            <a:pPr algn="just"/>
            <a:r>
              <a:rPr lang="tr-TR" sz="1300" b="1" dirty="0"/>
              <a:t>Genel olarak, çok kültürlü bir derme çerçevesi, çeşitli topluluklara etkili bir şekilde hizmet etmek ve kültürel anlayış ve eşitlik ortamını teşvik etmek için amaçlılığı, kapsayıcılığı, temsiliyeti ve sürekli değerlendirmeyi gerektirir.</a:t>
            </a:r>
          </a:p>
        </p:txBody>
      </p:sp>
      <p:pic>
        <p:nvPicPr>
          <p:cNvPr id="4" name="Resim 3">
            <a:extLst>
              <a:ext uri="{FF2B5EF4-FFF2-40B4-BE49-F238E27FC236}">
                <a16:creationId xmlns:a16="http://schemas.microsoft.com/office/drawing/2014/main" id="{C56714F5-DDD2-061D-81D1-94B2020D5E78}"/>
              </a:ext>
            </a:extLst>
          </p:cNvPr>
          <p:cNvPicPr>
            <a:picLocks noChangeAspect="1"/>
          </p:cNvPicPr>
          <p:nvPr/>
        </p:nvPicPr>
        <p:blipFill>
          <a:blip r:embed="rId2"/>
          <a:stretch>
            <a:fillRect/>
          </a:stretch>
        </p:blipFill>
        <p:spPr>
          <a:xfrm>
            <a:off x="2132796" y="3724732"/>
            <a:ext cx="6723728" cy="2547937"/>
          </a:xfrm>
          <a:prstGeom prst="rect">
            <a:avLst/>
          </a:prstGeom>
        </p:spPr>
      </p:pic>
      <p:sp>
        <p:nvSpPr>
          <p:cNvPr id="6" name="Metin kutusu 5">
            <a:extLst>
              <a:ext uri="{FF2B5EF4-FFF2-40B4-BE49-F238E27FC236}">
                <a16:creationId xmlns:a16="http://schemas.microsoft.com/office/drawing/2014/main" id="{67213EAC-7A58-2F4E-DA66-F395B53DEA36}"/>
              </a:ext>
            </a:extLst>
          </p:cNvPr>
          <p:cNvSpPr txBox="1"/>
          <p:nvPr/>
        </p:nvSpPr>
        <p:spPr>
          <a:xfrm>
            <a:off x="2925096" y="6272669"/>
            <a:ext cx="6096000" cy="246221"/>
          </a:xfrm>
          <a:prstGeom prst="rect">
            <a:avLst/>
          </a:prstGeom>
          <a:noFill/>
        </p:spPr>
        <p:txBody>
          <a:bodyPr wrap="square">
            <a:spAutoFit/>
          </a:bodyPr>
          <a:lstStyle/>
          <a:p>
            <a:r>
              <a:rPr lang="en-US" sz="1000" b="1" dirty="0"/>
              <a:t>Culturally diverse collections</a:t>
            </a:r>
            <a:r>
              <a:rPr lang="tr-TR" sz="1000" b="1" dirty="0"/>
              <a:t>: T</a:t>
            </a:r>
            <a:r>
              <a:rPr lang="en-US" sz="1000" b="1" dirty="0" err="1"/>
              <a:t>ips</a:t>
            </a:r>
            <a:r>
              <a:rPr lang="en-US" sz="1000" b="1" dirty="0"/>
              <a:t> for a more inclusive school library</a:t>
            </a:r>
            <a:r>
              <a:rPr lang="tr-TR" sz="1000" b="1" dirty="0"/>
              <a:t> (Kennedy, 2023). </a:t>
            </a:r>
          </a:p>
        </p:txBody>
      </p:sp>
    </p:spTree>
    <p:extLst>
      <p:ext uri="{BB962C8B-B14F-4D97-AF65-F5344CB8AC3E}">
        <p14:creationId xmlns:p14="http://schemas.microsoft.com/office/powerpoint/2010/main" val="318014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6F119-083E-4D79-F4AF-F19906C3DCB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14626B3-43C8-7D36-8604-2D6EEA98C15E}"/>
              </a:ext>
            </a:extLst>
          </p:cNvPr>
          <p:cNvSpPr>
            <a:spLocks noGrp="1"/>
          </p:cNvSpPr>
          <p:nvPr>
            <p:ph type="title"/>
          </p:nvPr>
        </p:nvSpPr>
        <p:spPr>
          <a:xfrm>
            <a:off x="775658" y="44244"/>
            <a:ext cx="9438004" cy="634182"/>
          </a:xfrm>
        </p:spPr>
        <p:txBody>
          <a:bodyPr>
            <a:normAutofit/>
          </a:bodyPr>
          <a:lstStyle/>
          <a:p>
            <a:pPr algn="ctr"/>
            <a:r>
              <a:rPr lang="tr-TR" sz="2000" b="1" dirty="0"/>
              <a:t>KÜTÜPHANELERDE ÇOK KÜLTÜRLÜ HİZMETLER: İNSAN KAYNAKLARI</a:t>
            </a:r>
            <a:endParaRPr lang="en-US" sz="2000" b="1" dirty="0"/>
          </a:p>
        </p:txBody>
      </p:sp>
      <p:sp>
        <p:nvSpPr>
          <p:cNvPr id="3" name="İçerik Yer Tutucusu 2">
            <a:extLst>
              <a:ext uri="{FF2B5EF4-FFF2-40B4-BE49-F238E27FC236}">
                <a16:creationId xmlns:a16="http://schemas.microsoft.com/office/drawing/2014/main" id="{52899694-AEA9-F329-B001-4E5BC7E819A7}"/>
              </a:ext>
            </a:extLst>
          </p:cNvPr>
          <p:cNvSpPr>
            <a:spLocks noGrp="1"/>
          </p:cNvSpPr>
          <p:nvPr>
            <p:ph idx="1"/>
          </p:nvPr>
        </p:nvSpPr>
        <p:spPr>
          <a:xfrm>
            <a:off x="649891" y="634179"/>
            <a:ext cx="9438005" cy="5225846"/>
          </a:xfrm>
        </p:spPr>
        <p:txBody>
          <a:bodyPr>
            <a:noAutofit/>
          </a:bodyPr>
          <a:lstStyle/>
          <a:p>
            <a:pPr marL="0" indent="0" algn="just">
              <a:buNone/>
            </a:pPr>
            <a:r>
              <a:rPr lang="tr-TR" sz="1400" b="1" dirty="0"/>
              <a:t>Kültürel çeşitlilik gösteren topluluklara hizmet veren kütüphanelerde, personel seçimi ve geliştirilmesi büyük önem taşır. Personelin, topluluğun dil ve kültürel özelliklerini yansıtması, iletişim becerilerine sahip olması ve toplulukla etkin iletişim kurabilmesi gerekir. Bu, hizmetlerin etkinliğini artırır.</a:t>
            </a:r>
          </a:p>
          <a:p>
            <a:pPr marL="0" indent="0" algn="just">
              <a:buNone/>
            </a:pPr>
            <a:r>
              <a:rPr lang="tr-TR" sz="1400" b="1" dirty="0"/>
              <a:t>IFLA (2009, </a:t>
            </a:r>
            <a:r>
              <a:rPr lang="tr-TR" sz="1400" b="1" dirty="0" err="1"/>
              <a:t>ss</a:t>
            </a:r>
            <a:r>
              <a:rPr lang="tr-TR" sz="1400" b="1" dirty="0"/>
              <a:t>. 22-23) Çok Kültürlü Topluluklar: Kütüphane Hizmetleri Kılavuzu’na göre insan kaynakları konusunda şu konular dikkate alınmalıdır:</a:t>
            </a:r>
          </a:p>
          <a:p>
            <a:pPr algn="just"/>
            <a:r>
              <a:rPr lang="tr-TR" sz="1400" b="1" u="sng" dirty="0"/>
              <a:t>Personel Becerileri</a:t>
            </a:r>
            <a:r>
              <a:rPr lang="tr-TR" sz="1400" b="1" dirty="0"/>
              <a:t>:  Kütüphane çalışanlarının, toplulukların gereksinimlerini anlayabilen, olumlu iletişim kurabilen, kültürel farkındalık sahibi ve toplulukla işbirliği yapabilen niteliklere sahip olması önemlidir. Personel bileşimi, hizmet verilen toplumun yapısını yansıtmalıdır. Özellikle belirli etnik gruplar topluluğun önemli bir parçasıysa, bu gruplardan personel almak önerilir.</a:t>
            </a:r>
          </a:p>
          <a:p>
            <a:pPr algn="just"/>
            <a:r>
              <a:rPr lang="tr-TR" sz="1400" b="1" u="sng" dirty="0"/>
              <a:t>Çeşitliliğin Temsili ve Fırsatlar</a:t>
            </a:r>
            <a:r>
              <a:rPr lang="tr-TR" sz="1400" b="1" dirty="0"/>
              <a:t>: Kütüphaneler, toplumun farklı kültürlerini temsil edecek şekilde personel istihdam etmeli ve çok-kültürlü toplumlara uygun istihdam stratejileri geliştirmelidir. Ayrıca, dilsel ve kültürel bilgi, beceri ve niteliklere sahip kişilerin istihdama alınması teşvik edilmelidir.</a:t>
            </a:r>
          </a:p>
          <a:p>
            <a:pPr algn="just"/>
            <a:r>
              <a:rPr lang="tr-TR" sz="1400" b="1" u="sng" dirty="0"/>
              <a:t>Eğitim ve Gelişim:</a:t>
            </a:r>
            <a:r>
              <a:rPr lang="tr-TR" sz="1400" b="1" dirty="0"/>
              <a:t>  Personelin kültürel bilgisini artırmak ve hizmet verme yeteneklerini geliştirmek amacıyla eğitim programları düzenlenmelidir. Ayrıca, çok kültürlü geçmişi olan bireylerin kütüphanecilik alanında eğitim almaları teşvik edilmelidir.</a:t>
            </a:r>
          </a:p>
          <a:p>
            <a:pPr algn="just"/>
            <a:r>
              <a:rPr lang="tr-TR" sz="1400" b="1" u="sng" dirty="0"/>
              <a:t>İşbirliği ve Uzmanlık</a:t>
            </a:r>
            <a:r>
              <a:rPr lang="tr-TR" sz="1400" b="1" dirty="0"/>
              <a:t>:  Gerekli uzmanlık ve deneyime sahip kişilerle işbirliği yapmak ve bu uzmanlıklardan faydalanmak önemlidir.</a:t>
            </a:r>
          </a:p>
        </p:txBody>
      </p:sp>
    </p:spTree>
    <p:extLst>
      <p:ext uri="{BB962C8B-B14F-4D97-AF65-F5344CB8AC3E}">
        <p14:creationId xmlns:p14="http://schemas.microsoft.com/office/powerpoint/2010/main" val="3649952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6AC27-D214-1094-5359-38EE361E1D3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6F222C6-2A53-9C8E-A931-F94A94DDA3C6}"/>
              </a:ext>
            </a:extLst>
          </p:cNvPr>
          <p:cNvSpPr>
            <a:spLocks noGrp="1"/>
          </p:cNvSpPr>
          <p:nvPr>
            <p:ph type="title"/>
          </p:nvPr>
        </p:nvSpPr>
        <p:spPr>
          <a:xfrm>
            <a:off x="775658" y="44244"/>
            <a:ext cx="9438004" cy="476866"/>
          </a:xfrm>
        </p:spPr>
        <p:txBody>
          <a:bodyPr>
            <a:normAutofit/>
          </a:bodyPr>
          <a:lstStyle/>
          <a:p>
            <a:pPr algn="ctr"/>
            <a:r>
              <a:rPr lang="tr-TR" sz="2000" b="1" dirty="0"/>
              <a:t>KÜTÜPHANELERDE ÇOK KÜLTÜRLÜ HİZMETLER: İÇ MÜŞTERİLER BAĞLAMI</a:t>
            </a:r>
            <a:endParaRPr lang="en-US" sz="2000" b="1" dirty="0"/>
          </a:p>
        </p:txBody>
      </p:sp>
      <p:sp>
        <p:nvSpPr>
          <p:cNvPr id="3" name="İçerik Yer Tutucusu 2">
            <a:extLst>
              <a:ext uri="{FF2B5EF4-FFF2-40B4-BE49-F238E27FC236}">
                <a16:creationId xmlns:a16="http://schemas.microsoft.com/office/drawing/2014/main" id="{E13BBCD3-BBCA-99D3-2596-9B923812B437}"/>
              </a:ext>
            </a:extLst>
          </p:cNvPr>
          <p:cNvSpPr>
            <a:spLocks noGrp="1"/>
          </p:cNvSpPr>
          <p:nvPr>
            <p:ph idx="1"/>
          </p:nvPr>
        </p:nvSpPr>
        <p:spPr>
          <a:xfrm>
            <a:off x="649891" y="634179"/>
            <a:ext cx="9438005" cy="5225846"/>
          </a:xfrm>
        </p:spPr>
        <p:txBody>
          <a:bodyPr>
            <a:noAutofit/>
          </a:bodyPr>
          <a:lstStyle/>
          <a:p>
            <a:pPr marL="0" indent="0" algn="just">
              <a:buNone/>
            </a:pPr>
            <a:r>
              <a:rPr lang="tr-TR" sz="1400" b="1" dirty="0"/>
              <a:t>Çok kültürlü kurumlarda insan kaynakları yönetimi, çalışanların farklı yaş, cinsiyet, ırk, etnik köken, cinsel yönelim, engellilik, eğitim ve kültürel geçmiş gibi çeşitli özelliklerini tanımak, kabul etmek ve bu farklılıkları etkin şekilde kullanmak üzerine kuruludur. Bu yaklaşım, kapsayıcı ve adil bir çalışma ortamı oluşturarak kurumun başarısını artırmayı amaçlar.</a:t>
            </a:r>
          </a:p>
          <a:p>
            <a:pPr algn="just"/>
            <a:r>
              <a:rPr lang="tr-TR" sz="1400" b="1" u="sng" dirty="0"/>
              <a:t>Temel Özellikler ve Çalışan Çeşitliliği: </a:t>
            </a:r>
            <a:r>
              <a:rPr lang="tr-TR" sz="1400" b="1" dirty="0"/>
              <a:t>Yaş, cinsiyet, ırk, dil, dini inançlar, engellilik durumu, eğitim ve iş deneyimleri, kültürel ve sosyal arka plan gibi farklılıklar yönetilmelidir.  Çalışanların bu çeşitlilikleri yansıtan, kapsayıcı bir ortamda çalışması teşvik edilir; uygun istihdam politikaları ve eğitimlerle desteklenir.</a:t>
            </a:r>
          </a:p>
          <a:p>
            <a:pPr marL="0" indent="0" algn="just">
              <a:buNone/>
            </a:pPr>
            <a:r>
              <a:rPr lang="tr-TR" sz="1400" b="1" u="sng" dirty="0"/>
              <a:t>Faydalar:  </a:t>
            </a:r>
          </a:p>
          <a:p>
            <a:pPr algn="just"/>
            <a:r>
              <a:rPr lang="tr-TR" sz="1400" b="1" dirty="0"/>
              <a:t>Yaratıcılık ve inovasyonu artırır, farklı bakış açılarıyla problem çözme yeteneğini güçlendirir.  </a:t>
            </a:r>
          </a:p>
          <a:p>
            <a:pPr algn="just"/>
            <a:r>
              <a:rPr lang="tr-TR" sz="1400" b="1" dirty="0"/>
              <a:t>Karar alma süreçlerini zenginleştirir, riskleri azaltır ve daha çeşitli müşteri kitlelerine daha iyi hizmet sunmayı sağlar.  </a:t>
            </a:r>
          </a:p>
          <a:p>
            <a:pPr algn="just"/>
            <a:r>
              <a:rPr lang="tr-TR" sz="1400" b="1" dirty="0"/>
              <a:t>Çalışan bağlılığını ve memnuniyetini yükseltir, iş gücü devir oranını azaltır.  </a:t>
            </a:r>
          </a:p>
          <a:p>
            <a:pPr algn="just"/>
            <a:r>
              <a:rPr lang="tr-TR" sz="1400" b="1" dirty="0"/>
              <a:t>Pazar/hizmet kitlesi erişimini genişletir ve kurumun rekabet gücünü artırır.  </a:t>
            </a:r>
          </a:p>
          <a:p>
            <a:pPr algn="just"/>
            <a:r>
              <a:rPr lang="tr-TR" sz="1400" b="1" dirty="0"/>
              <a:t>Çeşitliliği çekmek, kurumun imajını güçlendirir ve yetenekli çalışanları kendine çeker (</a:t>
            </a:r>
            <a:r>
              <a:rPr lang="tr-TR" sz="1400" b="1" dirty="0" err="1"/>
              <a:t>Smirti</a:t>
            </a:r>
            <a:r>
              <a:rPr lang="tr-TR" sz="1400" b="1" dirty="0"/>
              <a:t>, 2023). </a:t>
            </a:r>
          </a:p>
        </p:txBody>
      </p:sp>
    </p:spTree>
    <p:extLst>
      <p:ext uri="{BB962C8B-B14F-4D97-AF65-F5344CB8AC3E}">
        <p14:creationId xmlns:p14="http://schemas.microsoft.com/office/powerpoint/2010/main" val="3875598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F018A-034C-BB9C-838B-41C9E5A7180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616A2AD-7045-53F6-C717-C35BC9ED4AF5}"/>
              </a:ext>
            </a:extLst>
          </p:cNvPr>
          <p:cNvSpPr>
            <a:spLocks noGrp="1"/>
          </p:cNvSpPr>
          <p:nvPr>
            <p:ph type="title"/>
          </p:nvPr>
        </p:nvSpPr>
        <p:spPr>
          <a:xfrm>
            <a:off x="775658" y="44244"/>
            <a:ext cx="9438004" cy="476866"/>
          </a:xfrm>
        </p:spPr>
        <p:txBody>
          <a:bodyPr>
            <a:normAutofit/>
          </a:bodyPr>
          <a:lstStyle/>
          <a:p>
            <a:pPr algn="ctr"/>
            <a:r>
              <a:rPr lang="tr-TR" sz="2000" b="1" dirty="0"/>
              <a:t>KÜTÜPHANELERDE ÇOK KÜLTÜRLÜ HİZMETLER: İÇ MÜŞTERİLER BAĞLAMI</a:t>
            </a:r>
            <a:endParaRPr lang="en-US" sz="2000" b="1" dirty="0"/>
          </a:p>
        </p:txBody>
      </p:sp>
      <p:sp>
        <p:nvSpPr>
          <p:cNvPr id="3" name="İçerik Yer Tutucusu 2">
            <a:extLst>
              <a:ext uri="{FF2B5EF4-FFF2-40B4-BE49-F238E27FC236}">
                <a16:creationId xmlns:a16="http://schemas.microsoft.com/office/drawing/2014/main" id="{7A70194D-EC35-CE13-7017-A8081363C546}"/>
              </a:ext>
            </a:extLst>
          </p:cNvPr>
          <p:cNvSpPr>
            <a:spLocks noGrp="1"/>
          </p:cNvSpPr>
          <p:nvPr>
            <p:ph idx="1"/>
          </p:nvPr>
        </p:nvSpPr>
        <p:spPr>
          <a:xfrm>
            <a:off x="669555" y="457198"/>
            <a:ext cx="9438005" cy="5820698"/>
          </a:xfrm>
        </p:spPr>
        <p:txBody>
          <a:bodyPr>
            <a:noAutofit/>
          </a:bodyPr>
          <a:lstStyle/>
          <a:p>
            <a:pPr marL="0" indent="0" algn="just">
              <a:buNone/>
            </a:pPr>
            <a:r>
              <a:rPr lang="tr-TR" sz="1400" b="1" u="sng" dirty="0"/>
              <a:t>Karşılaşılan Zorluklar:  </a:t>
            </a:r>
          </a:p>
          <a:p>
            <a:pPr algn="just"/>
            <a:r>
              <a:rPr lang="tr-TR" sz="1400" b="1" dirty="0"/>
              <a:t>Direnç ve değişime uyumsuzluk, ön yargılar ve ayrımcılık, iletişim ve dil bariyerleri gibi sorunlar ortaya çıkabilir.  </a:t>
            </a:r>
          </a:p>
          <a:p>
            <a:pPr algn="just"/>
            <a:r>
              <a:rPr lang="tr-TR" sz="1400" b="1" dirty="0"/>
              <a:t>Kültürel farklılıklar nedeniyle çatışmalar ve yanlış anlaşılmalar yaşanabilir.  </a:t>
            </a:r>
          </a:p>
          <a:p>
            <a:pPr algn="just"/>
            <a:r>
              <a:rPr lang="tr-TR" sz="1400" b="1" dirty="0"/>
              <a:t>Liderlik ve yöneticilerin kültürel farkındalık eksikliği, temsil ve tokenizm sorunları da zorluklar arasındadır. Tokenizm, bir kurumda azınlık veya temsil edilmesi güç gruplardan kişilerin, görünürlük sağlamak veya çeşitlilik göstermek amacıyla sembolik veya yüzeysel şekilde temsil edilmesi durumudur. Bu kişiler, gerçek anlamda katılım veya güçlendirilme yerine, sadece görünür olmak için orada bulunurlar. Bu durum, çalışanlar arasında dışlanma, değersizlik hissi ve samimiyetsizlik yaratabilir.</a:t>
            </a:r>
          </a:p>
          <a:p>
            <a:pPr marL="0" indent="0" algn="just">
              <a:buNone/>
            </a:pPr>
            <a:r>
              <a:rPr lang="tr-TR" sz="1400" b="1" u="sng" dirty="0"/>
              <a:t>Başarı İçin Stratejiler</a:t>
            </a:r>
            <a:r>
              <a:rPr lang="tr-TR" sz="1400" b="1" dirty="0"/>
              <a:t>:  </a:t>
            </a:r>
          </a:p>
          <a:p>
            <a:pPr algn="just"/>
            <a:r>
              <a:rPr lang="tr-TR" sz="1400" b="1" dirty="0"/>
              <a:t>Açık ve net bir çeşitlilik ve kapsayıcılık politikası geliştirilmelidir.  </a:t>
            </a:r>
          </a:p>
          <a:p>
            <a:pPr algn="just"/>
            <a:r>
              <a:rPr lang="tr-TR" sz="1400" b="1" dirty="0"/>
              <a:t>Liderler, çeşitlilik ve katılım konusunda örnek olmalı ve sorumluluk almalıdır.  </a:t>
            </a:r>
          </a:p>
          <a:p>
            <a:pPr algn="just"/>
            <a:r>
              <a:rPr lang="tr-TR" sz="1400" b="1" dirty="0"/>
              <a:t>Yenilikçi işe alım uygulamaları, örneğin kör işe alım (</a:t>
            </a:r>
            <a:r>
              <a:rPr lang="tr-TR" sz="1400" b="1" dirty="0" err="1"/>
              <a:t>blind</a:t>
            </a:r>
            <a:r>
              <a:rPr lang="tr-TR" sz="1400" b="1" dirty="0"/>
              <a:t> </a:t>
            </a:r>
            <a:r>
              <a:rPr lang="tr-TR" sz="1400" b="1" dirty="0" err="1"/>
              <a:t>recruitment</a:t>
            </a:r>
            <a:r>
              <a:rPr lang="tr-TR" sz="1400" b="1" dirty="0"/>
              <a:t>)  ve çeşitli panel değerlendirmeleri benimsenmelidir. Kör işe alım, adayların başvurularında kişisel bilgilerin (ad, cinsiyet, ırk, yaş, eğitim durumu gibi) gizlenerek değerlendirilmesi yöntemidir. Bu uygulama, işe alım sürecinde önyargıları ve bilinçdışı ayrımcılığı azaltmayı amaçlar.</a:t>
            </a:r>
          </a:p>
          <a:p>
            <a:pPr algn="just"/>
            <a:r>
              <a:rPr lang="tr-TR" sz="1400" b="1" dirty="0"/>
              <a:t>Çeşitliliği artırıcı eğitimler ve farkındalık programları düzenlenmelidir.  </a:t>
            </a:r>
          </a:p>
          <a:p>
            <a:pPr algn="just"/>
            <a:r>
              <a:rPr lang="tr-TR" sz="1400" b="1" dirty="0"/>
              <a:t>Çalışanlar arasında iletişimi ve işbirliğini teşvik edecek ortamlar oluşturulmalı.  </a:t>
            </a:r>
          </a:p>
          <a:p>
            <a:pPr algn="just"/>
            <a:r>
              <a:rPr lang="tr-TR" sz="1400" b="1" dirty="0"/>
              <a:t>Çeşitliliği temsil eden tedarikçiler ve iş ortaklarıyla da çalışılmalı.  </a:t>
            </a:r>
          </a:p>
          <a:p>
            <a:pPr algn="just"/>
            <a:r>
              <a:rPr lang="tr-TR" sz="1400" b="1" dirty="0"/>
              <a:t>İlerlemeyi izlemek ve geliştirmek için düzenli değerlendirmeler yapılmalı (</a:t>
            </a:r>
            <a:r>
              <a:rPr lang="tr-TR" sz="1400" b="1" dirty="0" err="1"/>
              <a:t>Smirti</a:t>
            </a:r>
            <a:r>
              <a:rPr lang="tr-TR" sz="1400" b="1" dirty="0"/>
              <a:t>, 2023).</a:t>
            </a:r>
          </a:p>
        </p:txBody>
      </p:sp>
    </p:spTree>
    <p:extLst>
      <p:ext uri="{BB962C8B-B14F-4D97-AF65-F5344CB8AC3E}">
        <p14:creationId xmlns:p14="http://schemas.microsoft.com/office/powerpoint/2010/main" val="255645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E52CE-2908-027C-96F3-55E03C15519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AC8E299-BA81-B116-F953-E4A405D505E5}"/>
              </a:ext>
            </a:extLst>
          </p:cNvPr>
          <p:cNvSpPr>
            <a:spLocks noGrp="1"/>
          </p:cNvSpPr>
          <p:nvPr>
            <p:ph type="title"/>
          </p:nvPr>
        </p:nvSpPr>
        <p:spPr>
          <a:xfrm>
            <a:off x="775658" y="44244"/>
            <a:ext cx="9438004" cy="476866"/>
          </a:xfrm>
        </p:spPr>
        <p:txBody>
          <a:bodyPr>
            <a:normAutofit/>
          </a:bodyPr>
          <a:lstStyle/>
          <a:p>
            <a:pPr algn="ctr"/>
            <a:r>
              <a:rPr lang="tr-TR" sz="2000" b="1" dirty="0"/>
              <a:t>KÜTÜPHANELERDE ÇOK KÜLTÜRLÜ HİZMETLER: İÇ MÜŞTERİLER BAĞLAMI</a:t>
            </a:r>
            <a:endParaRPr lang="en-US" sz="2000" b="1" dirty="0"/>
          </a:p>
        </p:txBody>
      </p:sp>
      <p:sp>
        <p:nvSpPr>
          <p:cNvPr id="3" name="İçerik Yer Tutucusu 2">
            <a:extLst>
              <a:ext uri="{FF2B5EF4-FFF2-40B4-BE49-F238E27FC236}">
                <a16:creationId xmlns:a16="http://schemas.microsoft.com/office/drawing/2014/main" id="{5AE865B5-0DB6-D917-BF07-9AE1971FA5AC}"/>
              </a:ext>
            </a:extLst>
          </p:cNvPr>
          <p:cNvSpPr>
            <a:spLocks noGrp="1"/>
          </p:cNvSpPr>
          <p:nvPr>
            <p:ph idx="1"/>
          </p:nvPr>
        </p:nvSpPr>
        <p:spPr>
          <a:xfrm>
            <a:off x="649891" y="634179"/>
            <a:ext cx="9438005" cy="938982"/>
          </a:xfrm>
        </p:spPr>
        <p:txBody>
          <a:bodyPr>
            <a:noAutofit/>
          </a:bodyPr>
          <a:lstStyle/>
          <a:p>
            <a:pPr marL="0" indent="0" algn="just">
              <a:buNone/>
            </a:pPr>
            <a:r>
              <a:rPr lang="tr-TR" sz="1400" b="1" dirty="0"/>
              <a:t>Özetle, çok kültürlü kurumlarda insan kaynakları yönetiminin temel ilkeleri, faydaları ve uygulama stratejileri konusunda farkındalık oluşturmak, çeşitlilik ve kapsayıcılığın başarısını sağlar; bu da kurumun verimliliği ve itibarını artırır (</a:t>
            </a:r>
            <a:r>
              <a:rPr lang="tr-TR" sz="1400" b="1" dirty="0" err="1"/>
              <a:t>Smirti</a:t>
            </a:r>
            <a:r>
              <a:rPr lang="tr-TR" sz="1400" b="1" dirty="0"/>
              <a:t>, 2023). </a:t>
            </a:r>
          </a:p>
        </p:txBody>
      </p:sp>
      <p:pic>
        <p:nvPicPr>
          <p:cNvPr id="5" name="Resim 4">
            <a:extLst>
              <a:ext uri="{FF2B5EF4-FFF2-40B4-BE49-F238E27FC236}">
                <a16:creationId xmlns:a16="http://schemas.microsoft.com/office/drawing/2014/main" id="{CB88EC5E-30DA-585E-04C1-2263DBCF5C22}"/>
              </a:ext>
            </a:extLst>
          </p:cNvPr>
          <p:cNvPicPr>
            <a:picLocks noChangeAspect="1"/>
          </p:cNvPicPr>
          <p:nvPr/>
        </p:nvPicPr>
        <p:blipFill>
          <a:blip r:embed="rId2"/>
          <a:stretch>
            <a:fillRect/>
          </a:stretch>
        </p:blipFill>
        <p:spPr>
          <a:xfrm>
            <a:off x="1484671" y="1686229"/>
            <a:ext cx="8264012" cy="3544531"/>
          </a:xfrm>
          <a:prstGeom prst="rect">
            <a:avLst/>
          </a:prstGeom>
        </p:spPr>
      </p:pic>
      <p:sp>
        <p:nvSpPr>
          <p:cNvPr id="7" name="Metin kutusu 6">
            <a:extLst>
              <a:ext uri="{FF2B5EF4-FFF2-40B4-BE49-F238E27FC236}">
                <a16:creationId xmlns:a16="http://schemas.microsoft.com/office/drawing/2014/main" id="{6959F07D-0FE1-82A9-FF7B-F3C65281A438}"/>
              </a:ext>
            </a:extLst>
          </p:cNvPr>
          <p:cNvSpPr txBox="1"/>
          <p:nvPr/>
        </p:nvSpPr>
        <p:spPr>
          <a:xfrm>
            <a:off x="3347884" y="5298099"/>
            <a:ext cx="3131574" cy="307777"/>
          </a:xfrm>
          <a:prstGeom prst="rect">
            <a:avLst/>
          </a:prstGeom>
          <a:noFill/>
        </p:spPr>
        <p:txBody>
          <a:bodyPr wrap="square">
            <a:spAutoFit/>
          </a:bodyPr>
          <a:lstStyle/>
          <a:p>
            <a:r>
              <a:rPr lang="tr-TR" sz="1400" b="1" dirty="0" err="1"/>
              <a:t>Workforce</a:t>
            </a:r>
            <a:r>
              <a:rPr lang="tr-TR" sz="1400" b="1" dirty="0"/>
              <a:t> </a:t>
            </a:r>
            <a:r>
              <a:rPr lang="tr-TR" sz="1400" b="1" dirty="0" err="1"/>
              <a:t>diversity</a:t>
            </a:r>
            <a:r>
              <a:rPr lang="tr-TR" sz="1400" b="1" dirty="0"/>
              <a:t> (</a:t>
            </a:r>
            <a:r>
              <a:rPr lang="tr-TR" sz="1400" b="1" dirty="0" err="1"/>
              <a:t>Smirti</a:t>
            </a:r>
            <a:r>
              <a:rPr lang="tr-TR" sz="1400" b="1" dirty="0"/>
              <a:t>, 2023). </a:t>
            </a:r>
          </a:p>
        </p:txBody>
      </p:sp>
    </p:spTree>
    <p:extLst>
      <p:ext uri="{BB962C8B-B14F-4D97-AF65-F5344CB8AC3E}">
        <p14:creationId xmlns:p14="http://schemas.microsoft.com/office/powerpoint/2010/main" val="1398262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87207-6AAE-52A1-0932-D9C0E80D3FA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3B34382-7B5C-6122-4B2C-47E0D9D2E6B4}"/>
              </a:ext>
            </a:extLst>
          </p:cNvPr>
          <p:cNvSpPr>
            <a:spLocks noGrp="1"/>
          </p:cNvSpPr>
          <p:nvPr>
            <p:ph type="title"/>
          </p:nvPr>
        </p:nvSpPr>
        <p:spPr>
          <a:xfrm>
            <a:off x="775658" y="44244"/>
            <a:ext cx="9438004" cy="403124"/>
          </a:xfrm>
        </p:spPr>
        <p:txBody>
          <a:bodyPr>
            <a:normAutofit/>
          </a:bodyPr>
          <a:lstStyle/>
          <a:p>
            <a:pPr algn="ctr"/>
            <a:r>
              <a:rPr lang="tr-TR" sz="2000" b="1" dirty="0"/>
              <a:t>KÜTÜPHANELERDE ÇOK KÜLTÜRLÜ HİZMETLER: KULLANICI BOYUTU</a:t>
            </a:r>
            <a:endParaRPr lang="en-US" sz="2000" b="1" dirty="0"/>
          </a:p>
        </p:txBody>
      </p:sp>
      <p:sp>
        <p:nvSpPr>
          <p:cNvPr id="3" name="İçerik Yer Tutucusu 2">
            <a:extLst>
              <a:ext uri="{FF2B5EF4-FFF2-40B4-BE49-F238E27FC236}">
                <a16:creationId xmlns:a16="http://schemas.microsoft.com/office/drawing/2014/main" id="{730E4BA1-ED8F-0001-B2A7-531A123882C3}"/>
              </a:ext>
            </a:extLst>
          </p:cNvPr>
          <p:cNvSpPr>
            <a:spLocks noGrp="1"/>
          </p:cNvSpPr>
          <p:nvPr>
            <p:ph idx="1"/>
          </p:nvPr>
        </p:nvSpPr>
        <p:spPr>
          <a:xfrm>
            <a:off x="664639" y="614516"/>
            <a:ext cx="9438005" cy="4793226"/>
          </a:xfrm>
        </p:spPr>
        <p:txBody>
          <a:bodyPr>
            <a:noAutofit/>
          </a:bodyPr>
          <a:lstStyle/>
          <a:p>
            <a:pPr marL="0" indent="0" algn="just">
              <a:buNone/>
            </a:pPr>
            <a:r>
              <a:rPr lang="tr-TR" sz="1600" b="1" dirty="0"/>
              <a:t>Kullanıcı boyutu, kütüphanenin hizmet verdiği bireyler ve grupların özellikleri, davranışları, gereksinimleri ve beklentileriyle ilgilidir. Bu boyut, hem mevcut kullanıcılar hem de potansiyel kullanıcılar hakkında kapsamlı bilgiler içerir. IFLA Çok-kültürlü Topluluklar: Kütüphane Hizmetleri Kılavuzu’nun (2009, </a:t>
            </a:r>
            <a:r>
              <a:rPr lang="tr-TR" sz="1600" b="1" dirty="0" err="1"/>
              <a:t>ss</a:t>
            </a:r>
            <a:r>
              <a:rPr lang="tr-TR" sz="1600" b="1" dirty="0"/>
              <a:t>. 9-11) bu bağlamda aşağıdaki açıklamaları önemlidir:</a:t>
            </a:r>
          </a:p>
          <a:p>
            <a:pPr marL="0" indent="0" algn="just">
              <a:buNone/>
            </a:pPr>
            <a:r>
              <a:rPr lang="tr-TR" sz="1600" b="1" u="sng" dirty="0"/>
              <a:t>Kullanıcı Özellikleri</a:t>
            </a:r>
            <a:r>
              <a:rPr lang="tr-TR" sz="1600" b="1" dirty="0"/>
              <a:t>:</a:t>
            </a:r>
          </a:p>
          <a:p>
            <a:pPr marL="0" indent="0" algn="just">
              <a:buNone/>
            </a:pPr>
            <a:r>
              <a:rPr lang="tr-TR" sz="1600" b="1" u="sng" dirty="0"/>
              <a:t>Demografik ve </a:t>
            </a:r>
            <a:r>
              <a:rPr lang="tr-TR" sz="1600" b="1" u="sng" dirty="0" err="1"/>
              <a:t>Sosyo</a:t>
            </a:r>
            <a:r>
              <a:rPr lang="tr-TR" sz="1600" b="1" u="sng" dirty="0"/>
              <a:t>-Ekonomik Özellikler:</a:t>
            </a:r>
          </a:p>
          <a:p>
            <a:pPr algn="just"/>
            <a:r>
              <a:rPr lang="tr-TR" sz="1600" b="1" dirty="0"/>
              <a:t>Yaş grupları: Çocuklar, gençler, yetişkinler, yaşlılar</a:t>
            </a:r>
          </a:p>
          <a:p>
            <a:pPr algn="just"/>
            <a:r>
              <a:rPr lang="tr-TR" sz="1600" b="1" dirty="0"/>
              <a:t>Cinsiyet: Kadınlar, erkekler, diğer kimlikler</a:t>
            </a:r>
          </a:p>
          <a:p>
            <a:pPr algn="just"/>
            <a:r>
              <a:rPr lang="tr-TR" sz="1600" b="1" dirty="0"/>
              <a:t>Etnik ve kültürel kökenler: Farklı dil ve kültürlere sahip gruplar</a:t>
            </a:r>
          </a:p>
          <a:p>
            <a:pPr algn="just"/>
            <a:r>
              <a:rPr lang="tr-TR" sz="1600" b="1" dirty="0"/>
              <a:t>Eğitim düzeyi: İlkokul, lise, üniversite, mesleki eğitim</a:t>
            </a:r>
          </a:p>
          <a:p>
            <a:pPr algn="just"/>
            <a:r>
              <a:rPr lang="tr-TR" sz="1600" b="1" dirty="0"/>
              <a:t>Gelir seviyesi: Düşük, orta, yüksek gelir grupları</a:t>
            </a:r>
          </a:p>
          <a:p>
            <a:pPr algn="just"/>
            <a:r>
              <a:rPr lang="tr-TR" sz="1600" b="1" dirty="0"/>
              <a:t>İstihdam durumu: İşsizler, çalışanlar, emekliler, öğrenciler</a:t>
            </a:r>
            <a:endParaRPr lang="tr-TR" sz="1400" b="1" dirty="0"/>
          </a:p>
        </p:txBody>
      </p:sp>
    </p:spTree>
    <p:extLst>
      <p:ext uri="{BB962C8B-B14F-4D97-AF65-F5344CB8AC3E}">
        <p14:creationId xmlns:p14="http://schemas.microsoft.com/office/powerpoint/2010/main" val="3592667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4C75F-35BD-33E3-1CD8-6D0BC2AAC1E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FFCB656-4185-8B5F-77F1-6270FBA8BB21}"/>
              </a:ext>
            </a:extLst>
          </p:cNvPr>
          <p:cNvSpPr>
            <a:spLocks noGrp="1"/>
          </p:cNvSpPr>
          <p:nvPr>
            <p:ph type="title"/>
          </p:nvPr>
        </p:nvSpPr>
        <p:spPr>
          <a:xfrm>
            <a:off x="775658" y="44244"/>
            <a:ext cx="9438004" cy="403124"/>
          </a:xfrm>
        </p:spPr>
        <p:txBody>
          <a:bodyPr>
            <a:normAutofit/>
          </a:bodyPr>
          <a:lstStyle/>
          <a:p>
            <a:pPr algn="ctr"/>
            <a:r>
              <a:rPr lang="tr-TR" sz="2000" b="1" dirty="0"/>
              <a:t>KÜTÜPHANELERDE ÇOK KÜLTÜRLÜ HİZMETLER: KULLANICI BOYUTU</a:t>
            </a:r>
            <a:endParaRPr lang="en-US" sz="2000" b="1" dirty="0"/>
          </a:p>
        </p:txBody>
      </p:sp>
      <p:sp>
        <p:nvSpPr>
          <p:cNvPr id="3" name="İçerik Yer Tutucusu 2">
            <a:extLst>
              <a:ext uri="{FF2B5EF4-FFF2-40B4-BE49-F238E27FC236}">
                <a16:creationId xmlns:a16="http://schemas.microsoft.com/office/drawing/2014/main" id="{107863C5-D8CD-7C2C-3FE6-D2EAF69364EC}"/>
              </a:ext>
            </a:extLst>
          </p:cNvPr>
          <p:cNvSpPr>
            <a:spLocks noGrp="1"/>
          </p:cNvSpPr>
          <p:nvPr>
            <p:ph idx="1"/>
          </p:nvPr>
        </p:nvSpPr>
        <p:spPr>
          <a:xfrm>
            <a:off x="669555" y="604684"/>
            <a:ext cx="9438005" cy="4935793"/>
          </a:xfrm>
        </p:spPr>
        <p:txBody>
          <a:bodyPr>
            <a:noAutofit/>
          </a:bodyPr>
          <a:lstStyle/>
          <a:p>
            <a:pPr marL="0" indent="0" algn="just">
              <a:buNone/>
            </a:pPr>
            <a:r>
              <a:rPr lang="tr-TR" sz="1600" b="1" u="sng" dirty="0"/>
              <a:t>Davranışsal ve Psikografik Özellikler</a:t>
            </a:r>
            <a:r>
              <a:rPr lang="tr-TR" sz="1600" b="1" dirty="0"/>
              <a:t> (Psikografik, bireylerin veya grupların kişilik özellikleri, yaşam tarzları, ilgi alanları, değerleri ve tutumları gibi psikolojik ve davranışsal özelliklerini ifade eder. Bu terim, insanların nasıl düşündükleri, neye önem verdikleri ve nasıl davrandıklarıyla ilgilidir. Kütüphane hizmetlerinde psikografik analiz, kullanıcıların motivasyonlarını, alışkanlıklarını ve tercihlerini anlamaya yardımcı olur. Böylece, hizmetler daha kişiselleştirilmiş ve kullanıcıların beklentilerine uygun duruma getirilebilir):</a:t>
            </a:r>
          </a:p>
          <a:p>
            <a:pPr algn="just"/>
            <a:r>
              <a:rPr lang="tr-TR" sz="1600" b="1" dirty="0"/>
              <a:t>İlgi alanları ve hobiler: Sanat, bilim, teknoloji, edebiyat, spor vb.</a:t>
            </a:r>
          </a:p>
          <a:p>
            <a:pPr algn="just"/>
            <a:r>
              <a:rPr lang="tr-TR" sz="1600" b="1" dirty="0"/>
              <a:t>Bilgi arama davranış ve alışkanlıkları: Dijital mi yoksa basılı kaynaklara mı yöneliyorlar?</a:t>
            </a:r>
          </a:p>
          <a:p>
            <a:pPr algn="just"/>
            <a:r>
              <a:rPr lang="tr-TR" sz="1600" b="1" dirty="0"/>
              <a:t>Düzenli kullanım mı yoksa zaman zaman mı kullanıyorlar?</a:t>
            </a:r>
          </a:p>
          <a:p>
            <a:pPr algn="just"/>
            <a:r>
              <a:rPr lang="tr-TR" sz="1600" b="1" dirty="0"/>
              <a:t>Dil tercihi ve dilsel ihtiyaçlar: Ana dil ve ikinci dil kullanımı</a:t>
            </a:r>
          </a:p>
          <a:p>
            <a:pPr algn="just"/>
            <a:r>
              <a:rPr lang="tr-TR" sz="1600" b="1" dirty="0"/>
              <a:t>Kullanım motivasyonları: Eğitim, eğlence, bilgi edinme, toplumsal katılım</a:t>
            </a:r>
          </a:p>
        </p:txBody>
      </p:sp>
    </p:spTree>
    <p:extLst>
      <p:ext uri="{BB962C8B-B14F-4D97-AF65-F5344CB8AC3E}">
        <p14:creationId xmlns:p14="http://schemas.microsoft.com/office/powerpoint/2010/main" val="1106736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765B2-8AC5-62AA-60B9-6A123946D29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B785288-7980-F961-2F4A-359A84FCE1F0}"/>
              </a:ext>
            </a:extLst>
          </p:cNvPr>
          <p:cNvSpPr>
            <a:spLocks noGrp="1"/>
          </p:cNvSpPr>
          <p:nvPr>
            <p:ph type="title"/>
          </p:nvPr>
        </p:nvSpPr>
        <p:spPr>
          <a:xfrm>
            <a:off x="775658" y="44244"/>
            <a:ext cx="9438004" cy="403124"/>
          </a:xfrm>
        </p:spPr>
        <p:txBody>
          <a:bodyPr>
            <a:normAutofit/>
          </a:bodyPr>
          <a:lstStyle/>
          <a:p>
            <a:pPr algn="ctr"/>
            <a:r>
              <a:rPr lang="tr-TR" sz="2000" b="1" dirty="0"/>
              <a:t>KÜTÜPHANELERDE ÇOK KÜLTÜRLÜ HİZMETLER: KULLANICI BOYUTU</a:t>
            </a:r>
            <a:endParaRPr lang="en-US" sz="2000" b="1" dirty="0"/>
          </a:p>
        </p:txBody>
      </p:sp>
      <p:sp>
        <p:nvSpPr>
          <p:cNvPr id="3" name="İçerik Yer Tutucusu 2">
            <a:extLst>
              <a:ext uri="{FF2B5EF4-FFF2-40B4-BE49-F238E27FC236}">
                <a16:creationId xmlns:a16="http://schemas.microsoft.com/office/drawing/2014/main" id="{F4DDCABF-F29C-BDCD-CCAD-463541B0F9E9}"/>
              </a:ext>
            </a:extLst>
          </p:cNvPr>
          <p:cNvSpPr>
            <a:spLocks noGrp="1"/>
          </p:cNvSpPr>
          <p:nvPr>
            <p:ph idx="1"/>
          </p:nvPr>
        </p:nvSpPr>
        <p:spPr>
          <a:xfrm>
            <a:off x="669555" y="518650"/>
            <a:ext cx="9438005" cy="6103375"/>
          </a:xfrm>
        </p:spPr>
        <p:txBody>
          <a:bodyPr>
            <a:noAutofit/>
          </a:bodyPr>
          <a:lstStyle/>
          <a:p>
            <a:pPr marL="0" indent="0" algn="just">
              <a:buNone/>
            </a:pPr>
            <a:r>
              <a:rPr lang="tr-TR" sz="1400" b="1" u="sng" dirty="0"/>
              <a:t>Gereksinimler ve Beklentiler</a:t>
            </a:r>
            <a:r>
              <a:rPr lang="tr-TR" sz="1400" b="1" dirty="0"/>
              <a:t>:</a:t>
            </a:r>
          </a:p>
          <a:p>
            <a:pPr algn="just"/>
            <a:r>
              <a:rPr lang="tr-TR" sz="1400" b="1" dirty="0"/>
              <a:t>Türleri: Basılı materyaller, dijital içerikler, görsel ve işitsel medya</a:t>
            </a:r>
          </a:p>
          <a:p>
            <a:pPr algn="just"/>
            <a:r>
              <a:rPr lang="tr-TR" sz="1400" b="1" dirty="0"/>
              <a:t>Karmaşıklık düzeyleri: Basit bilgilerden uzman seviyesine kadar</a:t>
            </a:r>
          </a:p>
          <a:p>
            <a:pPr algn="just"/>
            <a:r>
              <a:rPr lang="tr-TR" sz="1400" b="1" dirty="0"/>
              <a:t>Dil ve erişim: Çok dilli içerik, erişim kolaylığı</a:t>
            </a:r>
          </a:p>
          <a:p>
            <a:pPr algn="just"/>
            <a:r>
              <a:rPr lang="tr-TR" sz="1400" b="1" dirty="0"/>
              <a:t>Hizmet biçimleri: Danışma, eğitim programları, kültürel etkinlikler, erişim teknolojileri</a:t>
            </a:r>
          </a:p>
          <a:p>
            <a:pPr marL="0" indent="0" algn="just">
              <a:buNone/>
            </a:pPr>
            <a:r>
              <a:rPr lang="tr-TR" sz="1400" b="1" dirty="0"/>
              <a:t>Kullanıcıların Bilgi Çevresi ve Erişim Tercihleri:</a:t>
            </a:r>
          </a:p>
          <a:p>
            <a:pPr algn="just"/>
            <a:r>
              <a:rPr lang="tr-TR" sz="1400" b="1" dirty="0"/>
              <a:t>Fiziksel erişim: Kütüphane mekânına ulaşım, erişim kolaylığı</a:t>
            </a:r>
          </a:p>
          <a:p>
            <a:pPr algn="just"/>
            <a:r>
              <a:rPr lang="tr-TR" sz="1400" b="1" dirty="0"/>
              <a:t>Dijital erişim: Online kataloglar, e-kitaplar, mobil uygulamalar</a:t>
            </a:r>
          </a:p>
          <a:p>
            <a:pPr algn="just"/>
            <a:r>
              <a:rPr lang="tr-TR" sz="1400" b="1" dirty="0"/>
              <a:t>Kullanım saatleri ve sıklığı: Günün farklı zamanları, haftalık veya aylık ziyaretler</a:t>
            </a:r>
          </a:p>
          <a:p>
            <a:pPr marL="0" indent="0" algn="just">
              <a:buNone/>
            </a:pPr>
            <a:r>
              <a:rPr lang="tr-TR" sz="1400" b="1" u="sng" dirty="0"/>
              <a:t>Kullanıcı Boyutunun Önemi/ Bu detaylar, kütüphanenin hizmetlerini daha etkili ve uygun hale getirmesine yardımcı olur:</a:t>
            </a:r>
          </a:p>
          <a:p>
            <a:pPr algn="just"/>
            <a:r>
              <a:rPr lang="tr-TR" sz="1400" b="1" dirty="0"/>
              <a:t>Hizmetlerin kişiselleştirilmesi</a:t>
            </a:r>
          </a:p>
          <a:p>
            <a:pPr algn="just"/>
            <a:r>
              <a:rPr lang="tr-TR" sz="1400" b="1" dirty="0"/>
              <a:t>Erişim ve dil seçeneklerinin geliştirilmesi</a:t>
            </a:r>
          </a:p>
          <a:p>
            <a:pPr algn="just"/>
            <a:r>
              <a:rPr lang="tr-TR" sz="1400" b="1" dirty="0"/>
              <a:t>Hedeflenmiş eğitim ve etkinlik programlarının oluşturulması</a:t>
            </a:r>
          </a:p>
          <a:p>
            <a:pPr algn="just"/>
            <a:r>
              <a:rPr lang="tr-TR" sz="1400" b="1" dirty="0"/>
              <a:t>Topluluk katılımını artırma</a:t>
            </a:r>
          </a:p>
          <a:p>
            <a:pPr marL="0" indent="0" algn="just">
              <a:buNone/>
            </a:pPr>
            <a:r>
              <a:rPr lang="tr-TR" sz="1400" b="1" dirty="0"/>
              <a:t>Sonuç</a:t>
            </a:r>
          </a:p>
          <a:p>
            <a:pPr marL="0" indent="0" algn="just">
              <a:buNone/>
            </a:pPr>
            <a:r>
              <a:rPr lang="tr-TR" sz="1400" b="1" dirty="0"/>
              <a:t>Kullanıcı boyutu, çok-kültürlü kütüphane hizmetlerinin temel taşlarından biridir. Bu boyutun detaylı analizi, hizmetlerin toplumun gerçek gereksinimlerine göre şekillendirilmesini sağlar ve herkesin erişimini ve memnuniyetini artırır.</a:t>
            </a:r>
          </a:p>
        </p:txBody>
      </p:sp>
    </p:spTree>
    <p:extLst>
      <p:ext uri="{BB962C8B-B14F-4D97-AF65-F5344CB8AC3E}">
        <p14:creationId xmlns:p14="http://schemas.microsoft.com/office/powerpoint/2010/main" val="1733347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EB3CB-DDE0-4079-E887-0D87B618A52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81223AC-E14F-DF93-E3B1-5B49A46D6AB3}"/>
              </a:ext>
            </a:extLst>
          </p:cNvPr>
          <p:cNvSpPr>
            <a:spLocks noGrp="1"/>
          </p:cNvSpPr>
          <p:nvPr>
            <p:ph type="title"/>
          </p:nvPr>
        </p:nvSpPr>
        <p:spPr>
          <a:xfrm>
            <a:off x="775658" y="44244"/>
            <a:ext cx="9438004" cy="403124"/>
          </a:xfrm>
        </p:spPr>
        <p:txBody>
          <a:bodyPr>
            <a:normAutofit/>
          </a:bodyPr>
          <a:lstStyle/>
          <a:p>
            <a:pPr algn="ctr"/>
            <a:r>
              <a:rPr lang="tr-TR" sz="2000" b="1" dirty="0"/>
              <a:t>KÜTÜPHANELERDE ÇOK KÜLTÜRLÜ HİZMETLER: KULLANICI BOYUTU</a:t>
            </a:r>
            <a:endParaRPr lang="en-US" sz="2000" b="1" dirty="0"/>
          </a:p>
        </p:txBody>
      </p:sp>
      <p:sp>
        <p:nvSpPr>
          <p:cNvPr id="3" name="İçerik Yer Tutucusu 2">
            <a:extLst>
              <a:ext uri="{FF2B5EF4-FFF2-40B4-BE49-F238E27FC236}">
                <a16:creationId xmlns:a16="http://schemas.microsoft.com/office/drawing/2014/main" id="{032DADDE-027C-1F50-01F2-50DC3D1CEB00}"/>
              </a:ext>
            </a:extLst>
          </p:cNvPr>
          <p:cNvSpPr>
            <a:spLocks noGrp="1"/>
          </p:cNvSpPr>
          <p:nvPr>
            <p:ph idx="1"/>
          </p:nvPr>
        </p:nvSpPr>
        <p:spPr>
          <a:xfrm>
            <a:off x="669555" y="518650"/>
            <a:ext cx="9438005" cy="1408017"/>
          </a:xfrm>
        </p:spPr>
        <p:txBody>
          <a:bodyPr>
            <a:noAutofit/>
          </a:bodyPr>
          <a:lstStyle/>
          <a:p>
            <a:pPr marL="0" indent="0" algn="just">
              <a:buNone/>
            </a:pPr>
            <a:r>
              <a:rPr lang="tr-TR" sz="1400" b="1" dirty="0"/>
              <a:t>Kapsayıcı hizmet için kullanıcıyı tanımak önemlidir; etkili bir şekilde hizmet verebilmek için toplum gereksinimlerini anlamak ve kapsayıcı seçenekler sunmak gerekir. Temel hizmetler arasında erişilebilir dermeler, web siteleri ve elektronik kaynaklar; erişilebilir cihazlar ve yardımcı teknolojiler; ekipman ödünç verme; yüksek hızlı kablosuz ağlar; uzaktan kayıt; personel, iş ortakları ve gönüllülerden teknoloji desteği; çeşitli iletişim yöntemleri aracılığıyla personel yardımı; mobil veya posta dağıtımı gibi sosyal yardım hizmetleri; ve para cezası olmayan esnek ödünç verme süreleri yer almalıdır (</a:t>
            </a:r>
            <a:r>
              <a:rPr lang="tr-TR" sz="1400" b="1" dirty="0" err="1"/>
              <a:t>PressReader</a:t>
            </a:r>
            <a:r>
              <a:rPr lang="tr-TR" sz="1400" b="1" dirty="0"/>
              <a:t>, 2024).</a:t>
            </a:r>
          </a:p>
        </p:txBody>
      </p:sp>
      <p:pic>
        <p:nvPicPr>
          <p:cNvPr id="4" name="Resim 3">
            <a:extLst>
              <a:ext uri="{FF2B5EF4-FFF2-40B4-BE49-F238E27FC236}">
                <a16:creationId xmlns:a16="http://schemas.microsoft.com/office/drawing/2014/main" id="{39E50CA3-C8AB-38B1-AE60-65573ACD8944}"/>
              </a:ext>
            </a:extLst>
          </p:cNvPr>
          <p:cNvPicPr>
            <a:picLocks noChangeAspect="1"/>
          </p:cNvPicPr>
          <p:nvPr/>
        </p:nvPicPr>
        <p:blipFill>
          <a:blip r:embed="rId2"/>
          <a:stretch>
            <a:fillRect/>
          </a:stretch>
        </p:blipFill>
        <p:spPr>
          <a:xfrm>
            <a:off x="1400789" y="2152185"/>
            <a:ext cx="7905750" cy="3269994"/>
          </a:xfrm>
          <a:prstGeom prst="rect">
            <a:avLst/>
          </a:prstGeom>
        </p:spPr>
      </p:pic>
      <p:sp>
        <p:nvSpPr>
          <p:cNvPr id="6" name="Metin kutusu 5">
            <a:extLst>
              <a:ext uri="{FF2B5EF4-FFF2-40B4-BE49-F238E27FC236}">
                <a16:creationId xmlns:a16="http://schemas.microsoft.com/office/drawing/2014/main" id="{BC97FFF7-7E46-6998-BD24-3BD287A7E533}"/>
              </a:ext>
            </a:extLst>
          </p:cNvPr>
          <p:cNvSpPr txBox="1"/>
          <p:nvPr/>
        </p:nvSpPr>
        <p:spPr>
          <a:xfrm>
            <a:off x="3888658" y="5422179"/>
            <a:ext cx="6096000" cy="276999"/>
          </a:xfrm>
          <a:prstGeom prst="rect">
            <a:avLst/>
          </a:prstGeom>
          <a:noFill/>
        </p:spPr>
        <p:txBody>
          <a:bodyPr wrap="square">
            <a:spAutoFit/>
          </a:bodyPr>
          <a:lstStyle/>
          <a:p>
            <a:r>
              <a:rPr lang="tr-TR" sz="1200" b="1" dirty="0" err="1"/>
              <a:t>Fostering</a:t>
            </a:r>
            <a:r>
              <a:rPr lang="tr-TR" sz="1200" b="1" dirty="0"/>
              <a:t> </a:t>
            </a:r>
            <a:r>
              <a:rPr lang="tr-TR" sz="1200" b="1" dirty="0" err="1"/>
              <a:t>diversity</a:t>
            </a:r>
            <a:r>
              <a:rPr lang="tr-TR" sz="1200" b="1" dirty="0"/>
              <a:t> (</a:t>
            </a:r>
            <a:r>
              <a:rPr lang="tr-TR" sz="1200" b="1" dirty="0" err="1"/>
              <a:t>PressReader</a:t>
            </a:r>
            <a:r>
              <a:rPr lang="tr-TR" sz="1200" b="1" dirty="0"/>
              <a:t>, 2024).</a:t>
            </a:r>
          </a:p>
        </p:txBody>
      </p:sp>
    </p:spTree>
    <p:extLst>
      <p:ext uri="{BB962C8B-B14F-4D97-AF65-F5344CB8AC3E}">
        <p14:creationId xmlns:p14="http://schemas.microsoft.com/office/powerpoint/2010/main" val="1075536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1E741-DC0B-40D5-3605-12B8B63D3BE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AB6AF26-A238-356A-14CC-16740D3A267C}"/>
              </a:ext>
            </a:extLst>
          </p:cNvPr>
          <p:cNvSpPr>
            <a:spLocks noGrp="1"/>
          </p:cNvSpPr>
          <p:nvPr>
            <p:ph type="title"/>
          </p:nvPr>
        </p:nvSpPr>
        <p:spPr>
          <a:xfrm>
            <a:off x="775658" y="44244"/>
            <a:ext cx="9438004" cy="403124"/>
          </a:xfrm>
        </p:spPr>
        <p:txBody>
          <a:bodyPr>
            <a:normAutofit fontScale="90000"/>
          </a:bodyPr>
          <a:lstStyle/>
          <a:p>
            <a:pPr algn="ctr"/>
            <a:r>
              <a:rPr lang="tr-TR" sz="1800" b="1" dirty="0"/>
              <a:t>KÜTÜPHANELERDE ÇOK KÜLTÜRLÜ HİZMETLER: BÜTÇE, İŞBİRLİĞİ VE KAYNAK PAYLAŞIMI</a:t>
            </a:r>
            <a:br>
              <a:rPr lang="tr-TR" sz="2000" b="1" dirty="0"/>
            </a:br>
            <a:endParaRPr lang="en-US" sz="2000" b="1" dirty="0"/>
          </a:p>
        </p:txBody>
      </p:sp>
      <p:sp>
        <p:nvSpPr>
          <p:cNvPr id="3" name="İçerik Yer Tutucusu 2">
            <a:extLst>
              <a:ext uri="{FF2B5EF4-FFF2-40B4-BE49-F238E27FC236}">
                <a16:creationId xmlns:a16="http://schemas.microsoft.com/office/drawing/2014/main" id="{139524D2-0E9A-2062-24C0-FEAFDCA29FF1}"/>
              </a:ext>
            </a:extLst>
          </p:cNvPr>
          <p:cNvSpPr>
            <a:spLocks noGrp="1"/>
          </p:cNvSpPr>
          <p:nvPr>
            <p:ph idx="1"/>
          </p:nvPr>
        </p:nvSpPr>
        <p:spPr>
          <a:xfrm>
            <a:off x="669555" y="518650"/>
            <a:ext cx="9438005" cy="4854679"/>
          </a:xfrm>
        </p:spPr>
        <p:txBody>
          <a:bodyPr>
            <a:noAutofit/>
          </a:bodyPr>
          <a:lstStyle/>
          <a:p>
            <a:pPr algn="just">
              <a:lnSpc>
                <a:spcPct val="150000"/>
              </a:lnSpc>
              <a:spcBef>
                <a:spcPts val="600"/>
              </a:spcBef>
            </a:pPr>
            <a:r>
              <a:rPr lang="tr-TR" sz="1400" b="1" dirty="0"/>
              <a:t>Küçük ve orta ölçekli kütüphaneler, çok-kültürlü toplulukların gereksinimlerini diğerlerine göre karşılamakta güçlük çekmektedir. Özellikle bütçe kısıtları ve yüksek talep nedeniyle bu gereksinimlerin çoğu zaman öncelikli olmaması söz konusudur.</a:t>
            </a:r>
          </a:p>
          <a:p>
            <a:pPr algn="just">
              <a:lnSpc>
                <a:spcPct val="150000"/>
              </a:lnSpc>
              <a:spcBef>
                <a:spcPts val="600"/>
              </a:spcBef>
            </a:pPr>
            <a:r>
              <a:rPr lang="tr-TR" sz="1400" b="1" dirty="0"/>
              <a:t>Bu durumu aşmak için, kütüphaneler arasında kataloglama, kaynak sağlama ve ödünç verme gibi alanlarda işbirliği yapmak oldukça önemlidir. </a:t>
            </a:r>
          </a:p>
          <a:p>
            <a:pPr algn="just">
              <a:lnSpc>
                <a:spcPct val="150000"/>
              </a:lnSpc>
              <a:spcBef>
                <a:spcPts val="600"/>
              </a:spcBef>
            </a:pPr>
            <a:r>
              <a:rPr lang="tr-TR" sz="1400" b="1" dirty="0"/>
              <a:t>Bu sayede, kaynakların çeşitliliği artırılırken erişim de genişletilebilir. </a:t>
            </a:r>
          </a:p>
          <a:p>
            <a:pPr algn="just">
              <a:lnSpc>
                <a:spcPct val="150000"/>
              </a:lnSpc>
              <a:spcBef>
                <a:spcPts val="600"/>
              </a:spcBef>
            </a:pPr>
            <a:r>
              <a:rPr lang="tr-TR" sz="1400" b="1" dirty="0"/>
              <a:t>Büyük kütüphane kuruluşları, merkezi satın alma ve ödünç verme merkezleri kurarak, maliyetleri düşürüp, çok-dilli ve çeşitli materyalleri daha kolay sağlayabilir, dermelerin sürekli güncellenmesini sağlayabilirler. </a:t>
            </a:r>
          </a:p>
          <a:p>
            <a:pPr algn="just">
              <a:lnSpc>
                <a:spcPct val="150000"/>
              </a:lnSpc>
              <a:spcBef>
                <a:spcPts val="600"/>
              </a:spcBef>
            </a:pPr>
            <a:r>
              <a:rPr lang="tr-TR" sz="1400" b="1" dirty="0"/>
              <a:t>Ayrıca, ortak tanıtım çalışmaları ve çok-dilli bilgilendirme materyalleri, kütüphanelerin işbirliğiyle daha etkili bir şekilde hizmet sunmasını sağlar. </a:t>
            </a:r>
          </a:p>
          <a:p>
            <a:pPr algn="just">
              <a:lnSpc>
                <a:spcPct val="150000"/>
              </a:lnSpc>
              <a:spcBef>
                <a:spcPts val="600"/>
              </a:spcBef>
            </a:pPr>
            <a:r>
              <a:rPr lang="tr-TR" sz="1400" b="1" dirty="0"/>
              <a:t>Bu yöntemler, kaynak tekrarını önler, zorlukları azaltır ve kütüphaneler arası etkileşimi güçlendirir (IFLA, 2009, s. 12).</a:t>
            </a:r>
          </a:p>
        </p:txBody>
      </p:sp>
    </p:spTree>
    <p:extLst>
      <p:ext uri="{BB962C8B-B14F-4D97-AF65-F5344CB8AC3E}">
        <p14:creationId xmlns:p14="http://schemas.microsoft.com/office/powerpoint/2010/main" val="45773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5676-98C8-CF2A-B42C-0462AE07E7A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BD0CF69-8B68-A2BF-7F9F-98E9BEFEB99E}"/>
              </a:ext>
            </a:extLst>
          </p:cNvPr>
          <p:cNvSpPr>
            <a:spLocks noGrp="1"/>
          </p:cNvSpPr>
          <p:nvPr>
            <p:ph type="title"/>
          </p:nvPr>
        </p:nvSpPr>
        <p:spPr>
          <a:xfrm>
            <a:off x="2458064" y="152399"/>
            <a:ext cx="5454170" cy="634181"/>
          </a:xfrm>
        </p:spPr>
        <p:txBody>
          <a:bodyPr>
            <a:normAutofit fontScale="90000"/>
          </a:bodyPr>
          <a:lstStyle/>
          <a:p>
            <a:pPr algn="ctr"/>
            <a:r>
              <a:rPr lang="tr-TR" b="1" noProof="0" dirty="0"/>
              <a:t>KAPSAM</a:t>
            </a:r>
          </a:p>
        </p:txBody>
      </p:sp>
      <p:sp>
        <p:nvSpPr>
          <p:cNvPr id="3" name="İçerik Yer Tutucusu 2">
            <a:extLst>
              <a:ext uri="{FF2B5EF4-FFF2-40B4-BE49-F238E27FC236}">
                <a16:creationId xmlns:a16="http://schemas.microsoft.com/office/drawing/2014/main" id="{E1894194-BBE6-698B-FC58-764127CD875B}"/>
              </a:ext>
            </a:extLst>
          </p:cNvPr>
          <p:cNvSpPr>
            <a:spLocks noGrp="1"/>
          </p:cNvSpPr>
          <p:nvPr>
            <p:ph idx="1"/>
          </p:nvPr>
        </p:nvSpPr>
        <p:spPr>
          <a:xfrm>
            <a:off x="2006744" y="816075"/>
            <a:ext cx="7282008" cy="5530647"/>
          </a:xfrm>
        </p:spPr>
        <p:txBody>
          <a:bodyPr>
            <a:noAutofit/>
          </a:bodyPr>
          <a:lstStyle/>
          <a:p>
            <a:pPr algn="just"/>
            <a:r>
              <a:rPr lang="tr-TR" sz="1500" b="1" noProof="0" dirty="0"/>
              <a:t>Giriş</a:t>
            </a:r>
          </a:p>
          <a:p>
            <a:pPr algn="just"/>
            <a:r>
              <a:rPr lang="tr-TR" sz="1500" b="1" dirty="0"/>
              <a:t>Çok Kültürlü Toplumlarda Kütüphanelerin Rolü ve Evrimi</a:t>
            </a:r>
          </a:p>
          <a:p>
            <a:pPr algn="just"/>
            <a:r>
              <a:rPr lang="tr-TR" sz="1500" b="1" dirty="0"/>
              <a:t>Çok Kültürlü Kütüphanelerin Tanımı ve Özellikleri</a:t>
            </a:r>
          </a:p>
          <a:p>
            <a:pPr algn="just"/>
            <a:r>
              <a:rPr lang="tr-TR" sz="1500" b="1" dirty="0"/>
              <a:t>Tarihsel Gelişim ve Politika Çerçevesi</a:t>
            </a:r>
          </a:p>
          <a:p>
            <a:pPr algn="just"/>
            <a:r>
              <a:rPr lang="tr-TR" sz="1500" b="1" dirty="0"/>
              <a:t>Dermelerin Geliştirilmesi ve İçerik Yönetimi</a:t>
            </a:r>
          </a:p>
          <a:p>
            <a:pPr algn="just"/>
            <a:r>
              <a:rPr lang="tr-TR" sz="1500" b="1" dirty="0"/>
              <a:t>İnsan Kaynakları ve Çeşitliliği</a:t>
            </a:r>
          </a:p>
          <a:p>
            <a:pPr algn="just"/>
            <a:r>
              <a:rPr lang="tr-TR" sz="1500" b="1" dirty="0"/>
              <a:t>Kullanıcı Profilleri ve Hizmet Gereksinimleri</a:t>
            </a:r>
          </a:p>
          <a:p>
            <a:pPr algn="just"/>
            <a:r>
              <a:rPr lang="tr-TR" sz="1500" b="1" dirty="0"/>
              <a:t>Mekânsal Tasarım ve Fiziksel Ortamın Kapsayıcılığı</a:t>
            </a:r>
          </a:p>
          <a:p>
            <a:pPr algn="just"/>
            <a:r>
              <a:rPr lang="tr-TR" sz="1500" b="1" dirty="0"/>
              <a:t>Çok Kültürlü Hizmetlerde İşbirliği ve Kaynak Paylaşımı</a:t>
            </a:r>
          </a:p>
          <a:p>
            <a:pPr algn="just"/>
            <a:r>
              <a:rPr lang="tr-TR" sz="1500" b="1" dirty="0"/>
              <a:t>Üçüncü Yerler Olarak Çok Kültürlü Kütüphaneler: Bina ve Tasarım</a:t>
            </a:r>
          </a:p>
          <a:p>
            <a:pPr algn="just"/>
            <a:r>
              <a:rPr lang="tr-TR" sz="1500" b="1" dirty="0"/>
              <a:t>Uygulama ve Değerlendirme Stratejileri</a:t>
            </a:r>
          </a:p>
          <a:p>
            <a:pPr algn="just"/>
            <a:r>
              <a:rPr lang="tr-TR" sz="1500" b="1" dirty="0"/>
              <a:t>Kütüphane Türleri Bağlamında Çok Kültürlü Hizmetler</a:t>
            </a:r>
          </a:p>
          <a:p>
            <a:pPr algn="just"/>
            <a:r>
              <a:rPr lang="tr-TR" sz="1500" b="1" dirty="0"/>
              <a:t>Kütüphane Türleri Bağlamında Çok Kültürlü Hizmetler: Halk Kütüphaneleri</a:t>
            </a:r>
          </a:p>
          <a:p>
            <a:pPr algn="just"/>
            <a:r>
              <a:rPr lang="tr-TR" sz="1500" b="1" dirty="0"/>
              <a:t>Sonuç ve Değerlendirme</a:t>
            </a:r>
          </a:p>
          <a:p>
            <a:pPr algn="just"/>
            <a:r>
              <a:rPr lang="tr-TR" sz="1500" b="1" dirty="0"/>
              <a:t>Kaynakça</a:t>
            </a:r>
            <a:endParaRPr lang="tr-TR" sz="1500" b="1" noProof="0" dirty="0"/>
          </a:p>
        </p:txBody>
      </p:sp>
    </p:spTree>
    <p:extLst>
      <p:ext uri="{BB962C8B-B14F-4D97-AF65-F5344CB8AC3E}">
        <p14:creationId xmlns:p14="http://schemas.microsoft.com/office/powerpoint/2010/main" val="333087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E73C4-0892-43E4-A9A5-3A2C8D2952A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6A3D772-4994-9FC1-4502-FBC35F2D4C2D}"/>
              </a:ext>
            </a:extLst>
          </p:cNvPr>
          <p:cNvSpPr>
            <a:spLocks noGrp="1"/>
          </p:cNvSpPr>
          <p:nvPr>
            <p:ph type="title"/>
          </p:nvPr>
        </p:nvSpPr>
        <p:spPr>
          <a:xfrm>
            <a:off x="775658" y="44244"/>
            <a:ext cx="9438004" cy="580104"/>
          </a:xfrm>
        </p:spPr>
        <p:txBody>
          <a:bodyPr>
            <a:normAutofit fontScale="90000"/>
          </a:bodyPr>
          <a:lstStyle/>
          <a:p>
            <a:pPr algn="ctr"/>
            <a:r>
              <a:rPr lang="tr-TR" sz="1800" b="1" dirty="0"/>
              <a:t>ÇOK KÜLTÜRLÜ KAMUSAL ALANLAR VE ÜÇÜNCÜ YERLER OLARAK KÜTÜPHANELER: </a:t>
            </a:r>
            <a:br>
              <a:rPr lang="tr-TR" sz="1800" b="1" dirty="0"/>
            </a:br>
            <a:r>
              <a:rPr lang="tr-TR" sz="1800" b="1" dirty="0"/>
              <a:t>BİNA VE TASARIM</a:t>
            </a:r>
            <a:br>
              <a:rPr lang="tr-TR" sz="2000" b="1" dirty="0"/>
            </a:br>
            <a:endParaRPr lang="en-US" sz="2000" b="1" dirty="0"/>
          </a:p>
        </p:txBody>
      </p:sp>
      <p:sp>
        <p:nvSpPr>
          <p:cNvPr id="3" name="İçerik Yer Tutucusu 2">
            <a:extLst>
              <a:ext uri="{FF2B5EF4-FFF2-40B4-BE49-F238E27FC236}">
                <a16:creationId xmlns:a16="http://schemas.microsoft.com/office/drawing/2014/main" id="{2C0AB69E-6CEE-D29D-EBB1-8B8EB43BAC45}"/>
              </a:ext>
            </a:extLst>
          </p:cNvPr>
          <p:cNvSpPr>
            <a:spLocks noGrp="1"/>
          </p:cNvSpPr>
          <p:nvPr>
            <p:ph idx="1"/>
          </p:nvPr>
        </p:nvSpPr>
        <p:spPr>
          <a:xfrm>
            <a:off x="669555" y="705462"/>
            <a:ext cx="9438005" cy="4854679"/>
          </a:xfrm>
        </p:spPr>
        <p:txBody>
          <a:bodyPr>
            <a:noAutofit/>
          </a:bodyPr>
          <a:lstStyle/>
          <a:p>
            <a:pPr algn="just">
              <a:lnSpc>
                <a:spcPct val="150000"/>
              </a:lnSpc>
              <a:spcBef>
                <a:spcPts val="600"/>
              </a:spcBef>
            </a:pPr>
            <a:r>
              <a:rPr lang="tr-TR" sz="1400" b="1" dirty="0"/>
              <a:t>Mekân ve ortam kavramlarına ilişkin yaklaşımlar arasında Ray </a:t>
            </a:r>
            <a:r>
              <a:rPr lang="tr-TR" sz="1400" b="1" dirty="0" err="1"/>
              <a:t>Oldenburg’un</a:t>
            </a:r>
            <a:r>
              <a:rPr lang="tr-TR" sz="1400" b="1" dirty="0"/>
              <a:t> kent sosyolojisinde ortaya koyduğu "üçüncü mekân" (</a:t>
            </a:r>
            <a:r>
              <a:rPr lang="tr-TR" sz="1400" b="1" dirty="0" err="1"/>
              <a:t>third</a:t>
            </a:r>
            <a:r>
              <a:rPr lang="tr-TR" sz="1400" b="1" dirty="0"/>
              <a:t> </a:t>
            </a:r>
            <a:r>
              <a:rPr lang="tr-TR" sz="1400" b="1" dirty="0" err="1"/>
              <a:t>place</a:t>
            </a:r>
            <a:r>
              <a:rPr lang="tr-TR" sz="1400" b="1" dirty="0"/>
              <a:t>) kavramı, kamusal alanlar ve sosyal etkileşimler açısından önemli bir yaklaşım sunar. Bu paradigma, insanların ev ve iş dışında, rahatça bir araya gelip sosyalleşebileceği, aidiyet hissi uyandıran, demokratik ve kapsayıcı alanlar olarak tanımlanır.</a:t>
            </a:r>
          </a:p>
          <a:p>
            <a:pPr algn="just">
              <a:lnSpc>
                <a:spcPct val="150000"/>
              </a:lnSpc>
              <a:spcBef>
                <a:spcPts val="600"/>
              </a:spcBef>
            </a:pPr>
            <a:r>
              <a:rPr lang="tr-TR" sz="1400" b="1" dirty="0"/>
              <a:t>Kütüphane mekânları, teknolojik gelişmelere koşut bilgi çağında geleneksel işlevlerini aşacak biçimde dönüşmüştür; sadece bilgi erişim noktası olmaktan çıkıp, toplumsal etkileşimi teşvik eden, yaratıcı ve kamusal alanlar durumuna gelmiştir (Demir, 2017b). </a:t>
            </a:r>
          </a:p>
          <a:p>
            <a:pPr marL="0" indent="0" algn="just">
              <a:lnSpc>
                <a:spcPct val="150000"/>
              </a:lnSpc>
              <a:spcBef>
                <a:spcPts val="600"/>
              </a:spcBef>
              <a:buNone/>
            </a:pPr>
            <a:r>
              <a:rPr lang="tr-TR" sz="1400" b="1" u="sng" dirty="0"/>
              <a:t>Çok kültürlü kütüphane ile üçüncü mekan kavramı, birbirini tamamlayan ve güçlendiren ögelerdir.  </a:t>
            </a:r>
          </a:p>
          <a:p>
            <a:pPr algn="just">
              <a:lnSpc>
                <a:spcPct val="150000"/>
              </a:lnSpc>
              <a:spcBef>
                <a:spcPts val="600"/>
              </a:spcBef>
            </a:pPr>
            <a:r>
              <a:rPr lang="tr-TR" sz="1400" b="1" u="sng" dirty="0"/>
              <a:t>Çok kültürlü kütüphane</a:t>
            </a:r>
            <a:r>
              <a:rPr lang="tr-TR" sz="1400" b="1" dirty="0"/>
              <a:t>: Farklı kültürlere ait kullanıcıların gereksinimlerine uygun, çeşitli dillerde ve kültürel içeriklerde hizmet sunan, kapsayıcı ve erişilebilir bir kütüphane modelidir. Bu tür kütüphaneler, toplumların kültürel çeşitliliğini yansıtarak, farklı gruplar arasında etkileşimi ve anlayışı teşvik eder.</a:t>
            </a:r>
          </a:p>
          <a:p>
            <a:pPr algn="just">
              <a:lnSpc>
                <a:spcPct val="150000"/>
              </a:lnSpc>
              <a:spcBef>
                <a:spcPts val="600"/>
              </a:spcBef>
            </a:pPr>
            <a:r>
              <a:rPr lang="tr-TR" sz="1400" b="1" u="sng" dirty="0"/>
              <a:t>Üçüncü mekan</a:t>
            </a:r>
            <a:r>
              <a:rPr lang="tr-TR" sz="1400" b="1" dirty="0"/>
              <a:t>: Ray </a:t>
            </a:r>
            <a:r>
              <a:rPr lang="tr-TR" sz="1400" b="1" dirty="0" err="1"/>
              <a:t>Oldenburg’un</a:t>
            </a:r>
            <a:r>
              <a:rPr lang="tr-TR" sz="1400" b="1" dirty="0"/>
              <a:t> (tanımladığı gibi, ev ve iş dışında sosyal etkileşim ve aidiyet duygusu geliştiren, demokratik, rahat ve kapsayıcı kamusal alanlardır. Bu alanlar, insanların kendilerini özgürce ifade edebildiği, toplumsal bağların güçlendiği mekanlardır.</a:t>
            </a:r>
          </a:p>
        </p:txBody>
      </p:sp>
    </p:spTree>
    <p:extLst>
      <p:ext uri="{BB962C8B-B14F-4D97-AF65-F5344CB8AC3E}">
        <p14:creationId xmlns:p14="http://schemas.microsoft.com/office/powerpoint/2010/main" val="3819159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CC103-1F57-A742-8A58-7E879987866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73638E4-6B6D-0EB6-85ED-19E55A495FAF}"/>
              </a:ext>
            </a:extLst>
          </p:cNvPr>
          <p:cNvSpPr>
            <a:spLocks noGrp="1"/>
          </p:cNvSpPr>
          <p:nvPr>
            <p:ph type="title"/>
          </p:nvPr>
        </p:nvSpPr>
        <p:spPr>
          <a:xfrm>
            <a:off x="775658" y="44244"/>
            <a:ext cx="9438004" cy="580104"/>
          </a:xfrm>
        </p:spPr>
        <p:txBody>
          <a:bodyPr>
            <a:normAutofit fontScale="90000"/>
          </a:bodyPr>
          <a:lstStyle/>
          <a:p>
            <a:pPr algn="ctr"/>
            <a:r>
              <a:rPr lang="tr-TR" sz="1800" b="1" dirty="0"/>
              <a:t>ÇOK KÜLTÜRLÜ KAMUSAL ALANLAR VE ÜÇÜNCÜ YERLER OLARAK KÜTÜPHANELER: </a:t>
            </a:r>
            <a:br>
              <a:rPr lang="tr-TR" sz="1800" b="1" dirty="0"/>
            </a:br>
            <a:r>
              <a:rPr lang="tr-TR" sz="1800" b="1" dirty="0"/>
              <a:t>BİNA VE TASARIM</a:t>
            </a:r>
            <a:br>
              <a:rPr lang="tr-TR" sz="2000" b="1" dirty="0"/>
            </a:br>
            <a:endParaRPr lang="en-US" sz="2000" b="1" dirty="0"/>
          </a:p>
        </p:txBody>
      </p:sp>
      <p:sp>
        <p:nvSpPr>
          <p:cNvPr id="3" name="İçerik Yer Tutucusu 2">
            <a:extLst>
              <a:ext uri="{FF2B5EF4-FFF2-40B4-BE49-F238E27FC236}">
                <a16:creationId xmlns:a16="http://schemas.microsoft.com/office/drawing/2014/main" id="{51EEAD8E-97DE-0FF3-65A4-913950A6B5A1}"/>
              </a:ext>
            </a:extLst>
          </p:cNvPr>
          <p:cNvSpPr>
            <a:spLocks noGrp="1"/>
          </p:cNvSpPr>
          <p:nvPr>
            <p:ph idx="1"/>
          </p:nvPr>
        </p:nvSpPr>
        <p:spPr>
          <a:xfrm>
            <a:off x="669555" y="705462"/>
            <a:ext cx="9438005" cy="4854679"/>
          </a:xfrm>
        </p:spPr>
        <p:txBody>
          <a:bodyPr>
            <a:noAutofit/>
          </a:bodyPr>
          <a:lstStyle/>
          <a:p>
            <a:pPr algn="just">
              <a:lnSpc>
                <a:spcPct val="150000"/>
              </a:lnSpc>
              <a:spcBef>
                <a:spcPts val="600"/>
              </a:spcBef>
            </a:pPr>
            <a:r>
              <a:rPr lang="tr-TR" sz="1400" b="1" dirty="0" err="1"/>
              <a:t>Oldenburg</a:t>
            </a:r>
            <a:r>
              <a:rPr lang="tr-TR" sz="1400" b="1" dirty="0"/>
              <a:t> (1999), kafeler, postaneler ve mağazalar gibi üçüncü mekanların, insanları bir araya getirerek ve mahalleleri birbirine daha bağlı duruma getirerek topluluk oluşturmaya yardımcı olduğunu açıklar.  Bu mekanlar, sakinlerin buluşmasına, konuşmasına ve birbirlerini tanımasına olanak tanıyarak herkesin daha rahat ve birlik içinde hissetmesini sağlar. Ayrıca, yeni gelenlerin yerleşip başkalarıyla bağlantı kurmasına yardımcı olarak mahalleleri daha az yalnız ve daha samimi duruma getirir. Günümüzde birçok mahalleye yabancıların katılması zor olsa da, bu üçüncü mekanlar insanların topluma uyum sağlamasını ve toplum yaşamına katkıda bulunmasını kolaylaştırabilir.</a:t>
            </a:r>
          </a:p>
          <a:p>
            <a:pPr marL="0" indent="0" algn="just">
              <a:lnSpc>
                <a:spcPct val="150000"/>
              </a:lnSpc>
              <a:spcBef>
                <a:spcPts val="600"/>
              </a:spcBef>
              <a:buNone/>
            </a:pPr>
            <a:r>
              <a:rPr lang="tr-TR" sz="1400" b="1" u="sng" dirty="0"/>
              <a:t>Üçüncü Mekan-Kütüphane İlişkisi</a:t>
            </a:r>
          </a:p>
          <a:p>
            <a:pPr algn="just">
              <a:lnSpc>
                <a:spcPct val="150000"/>
              </a:lnSpc>
              <a:spcBef>
                <a:spcPts val="600"/>
              </a:spcBef>
            </a:pPr>
            <a:r>
              <a:rPr lang="tr-TR" sz="1400" b="1" u="sng" dirty="0"/>
              <a:t>Kapsayıcılık ve aidiyet hissi</a:t>
            </a:r>
            <a:r>
              <a:rPr lang="tr-TR" sz="1400" b="1" dirty="0"/>
              <a:t>: Çok kültürlü kütüphaneler, farklı kültürlerden kullanıcıların bir araya gelip sosyalleşebildiği, kendilerini ait hissedebildiği üçüncü mekânlar durumuna gelir. Bu kütüphaneler, kültürel farklılıkları kucaklayan ve ortak paydalar oluşturan ortamlar sağlar.</a:t>
            </a:r>
          </a:p>
          <a:p>
            <a:pPr algn="just">
              <a:lnSpc>
                <a:spcPct val="150000"/>
              </a:lnSpc>
              <a:spcBef>
                <a:spcPts val="600"/>
              </a:spcBef>
            </a:pPr>
            <a:r>
              <a:rPr lang="tr-TR" sz="1400" b="1" u="sng" dirty="0"/>
              <a:t>Sosyal etkileşim ve kültürel alışveriş</a:t>
            </a:r>
            <a:r>
              <a:rPr lang="tr-TR" sz="1400" b="1" dirty="0"/>
              <a:t>: Çok kültürlü kütüphaneler, çeşitli kültürel etkinlikler, dil programları ve sergiler aracılığıyla kullanıcıların birbirleriyle iletişim kurmasını ve kültürel alışverişte bulunmasını sağlar. Bu özellikler, üçüncü mekanın temel ögelerinden olan sosyal etkileşimi destekler.</a:t>
            </a:r>
          </a:p>
        </p:txBody>
      </p:sp>
    </p:spTree>
    <p:extLst>
      <p:ext uri="{BB962C8B-B14F-4D97-AF65-F5344CB8AC3E}">
        <p14:creationId xmlns:p14="http://schemas.microsoft.com/office/powerpoint/2010/main" val="2939793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C0E7B-9A4F-71BF-38A5-F76CF14FC49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BB87AFD-07DD-460C-F445-05BA49E9399B}"/>
              </a:ext>
            </a:extLst>
          </p:cNvPr>
          <p:cNvSpPr>
            <a:spLocks noGrp="1"/>
          </p:cNvSpPr>
          <p:nvPr>
            <p:ph type="title"/>
          </p:nvPr>
        </p:nvSpPr>
        <p:spPr>
          <a:xfrm>
            <a:off x="775658" y="44244"/>
            <a:ext cx="9438004" cy="580104"/>
          </a:xfrm>
        </p:spPr>
        <p:txBody>
          <a:bodyPr>
            <a:normAutofit fontScale="90000"/>
          </a:bodyPr>
          <a:lstStyle/>
          <a:p>
            <a:pPr algn="ctr"/>
            <a:r>
              <a:rPr lang="tr-TR" sz="1800" b="1" dirty="0"/>
              <a:t>ÇOK KÜLTÜRLÜ KAMUSAL ALANLAR VE ÜÇÜNCÜ YERLER OLARAK KÜTÜPHANELER: </a:t>
            </a:r>
            <a:br>
              <a:rPr lang="tr-TR" sz="1800" b="1" dirty="0"/>
            </a:br>
            <a:r>
              <a:rPr lang="tr-TR" sz="1800" b="1" dirty="0"/>
              <a:t>BİNA VE TASARIM</a:t>
            </a:r>
            <a:br>
              <a:rPr lang="tr-TR" sz="2000" b="1" dirty="0"/>
            </a:br>
            <a:endParaRPr lang="en-US" sz="2000" b="1" dirty="0"/>
          </a:p>
        </p:txBody>
      </p:sp>
      <p:sp>
        <p:nvSpPr>
          <p:cNvPr id="3" name="İçerik Yer Tutucusu 2">
            <a:extLst>
              <a:ext uri="{FF2B5EF4-FFF2-40B4-BE49-F238E27FC236}">
                <a16:creationId xmlns:a16="http://schemas.microsoft.com/office/drawing/2014/main" id="{C09B6A3F-1DEB-949E-608E-A686D70A6954}"/>
              </a:ext>
            </a:extLst>
          </p:cNvPr>
          <p:cNvSpPr>
            <a:spLocks noGrp="1"/>
          </p:cNvSpPr>
          <p:nvPr>
            <p:ph idx="1"/>
          </p:nvPr>
        </p:nvSpPr>
        <p:spPr>
          <a:xfrm>
            <a:off x="669555" y="705462"/>
            <a:ext cx="9438005" cy="4854679"/>
          </a:xfrm>
        </p:spPr>
        <p:txBody>
          <a:bodyPr>
            <a:noAutofit/>
          </a:bodyPr>
          <a:lstStyle/>
          <a:p>
            <a:pPr algn="just">
              <a:lnSpc>
                <a:spcPct val="150000"/>
              </a:lnSpc>
              <a:spcBef>
                <a:spcPts val="600"/>
              </a:spcBef>
            </a:pPr>
            <a:r>
              <a:rPr lang="tr-TR" sz="1400" b="1" u="sng" dirty="0"/>
              <a:t>Demokratik ve eşit erişim</a:t>
            </a:r>
            <a:r>
              <a:rPr lang="tr-TR" sz="1400" b="1" dirty="0"/>
              <a:t>: Herkesin erişebileceği, kapsayıcı ve eşit haklara sahip ortamlar olan çok kültürlü kütüphaneler, demokratik katılımı ve sosyal bütünleşmeyi teşvik eden üçüncü mekan işlevlerini yerine getirir.</a:t>
            </a:r>
          </a:p>
          <a:p>
            <a:pPr algn="just">
              <a:lnSpc>
                <a:spcPct val="150000"/>
              </a:lnSpc>
              <a:spcBef>
                <a:spcPts val="600"/>
              </a:spcBef>
            </a:pPr>
            <a:r>
              <a:rPr lang="tr-TR" sz="1400" b="1" u="sng" dirty="0"/>
              <a:t>Kültürel sürdürülebilirlik ve toplumsal uyum</a:t>
            </a:r>
            <a:r>
              <a:rPr lang="tr-TR" sz="1400" b="1" dirty="0"/>
              <a:t>: Çok kültürlü kütüphaneler, farklı toplulukların kültürel kimliklerini koruyarak, karşılıklı anlayış ve saygıyı geliştiren, toplumsal uyumu sağlayan üçüncü mekanlar olarak önemli rol oynar.</a:t>
            </a:r>
          </a:p>
          <a:p>
            <a:pPr marL="0" indent="0" algn="just">
              <a:lnSpc>
                <a:spcPct val="150000"/>
              </a:lnSpc>
              <a:spcBef>
                <a:spcPts val="600"/>
              </a:spcBef>
              <a:buNone/>
            </a:pPr>
            <a:r>
              <a:rPr lang="tr-TR" sz="1400" b="1" u="sng" dirty="0"/>
              <a:t>Özetle: </a:t>
            </a:r>
          </a:p>
          <a:p>
            <a:pPr algn="just">
              <a:lnSpc>
                <a:spcPct val="150000"/>
              </a:lnSpc>
              <a:spcBef>
                <a:spcPts val="600"/>
              </a:spcBef>
            </a:pPr>
            <a:r>
              <a:rPr lang="tr-TR" sz="1400" b="1" dirty="0"/>
              <a:t>Çok kültürlü kütüphaneler, çeşitli kültürlerin bir arada yaşadığı, özgür ve demokratik ortamlar yaratarak, üçüncü mekan kavramını somutlaştırır. Bu sayede, kütüphaneler sadece bilgi erişim alanları olmaktan çıkıp, toplumsal bütünleşme ve kültürel etkileşimin temel dinamikleri durumuna gelir (Demir, 2017b). Kütüphaneler, kapsayıcı ve erişilebilir "üçüncü yerler" olarak işlev görür; ev ve iş yerinin ötesinde sosyal ortamlar oluşturarak, azınlıklar ve ötekileştirilmiş gruplar da dahil olmak üzere çeşitli kullanıcılar arasında topluluk, yurttaşlık diyaloğu ve sosyal sermayeyi teşvik eder (</a:t>
            </a:r>
            <a:r>
              <a:rPr lang="tr-TR" sz="1400" b="1" dirty="0" err="1"/>
              <a:t>Mady</a:t>
            </a:r>
            <a:r>
              <a:rPr lang="tr-TR" sz="1400" b="1" dirty="0"/>
              <a:t> ve </a:t>
            </a:r>
            <a:r>
              <a:rPr lang="tr-TR" sz="1400" b="1" dirty="0" err="1"/>
              <a:t>Hewidy</a:t>
            </a:r>
            <a:r>
              <a:rPr lang="tr-TR" sz="1400" b="1" dirty="0"/>
              <a:t>, 2025, </a:t>
            </a:r>
            <a:r>
              <a:rPr lang="tr-TR" sz="1400" b="1" dirty="0" err="1"/>
              <a:t>ss</a:t>
            </a:r>
            <a:r>
              <a:rPr lang="tr-TR" sz="1400" b="1" dirty="0"/>
              <a:t>. 1-3). </a:t>
            </a:r>
          </a:p>
        </p:txBody>
      </p:sp>
    </p:spTree>
    <p:extLst>
      <p:ext uri="{BB962C8B-B14F-4D97-AF65-F5344CB8AC3E}">
        <p14:creationId xmlns:p14="http://schemas.microsoft.com/office/powerpoint/2010/main" val="2262531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BE082-361F-5861-2904-55CD4834E8D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AFFE94E-5925-7561-DABC-A667A15BEAFF}"/>
              </a:ext>
            </a:extLst>
          </p:cNvPr>
          <p:cNvSpPr>
            <a:spLocks noGrp="1"/>
          </p:cNvSpPr>
          <p:nvPr>
            <p:ph type="title"/>
          </p:nvPr>
        </p:nvSpPr>
        <p:spPr>
          <a:xfrm>
            <a:off x="775658" y="44244"/>
            <a:ext cx="9438004" cy="580104"/>
          </a:xfrm>
        </p:spPr>
        <p:txBody>
          <a:bodyPr>
            <a:normAutofit fontScale="90000"/>
          </a:bodyPr>
          <a:lstStyle/>
          <a:p>
            <a:pPr algn="ctr"/>
            <a:r>
              <a:rPr lang="tr-TR" sz="1800" b="1" dirty="0"/>
              <a:t>ÇOK KÜLTÜRLÜ KAMUSAL ALANLAR VE ÜÇÜNCÜ YERLER OLARAK KÜTÜPHANELER: </a:t>
            </a:r>
            <a:br>
              <a:rPr lang="tr-TR" sz="1800" b="1" dirty="0"/>
            </a:br>
            <a:r>
              <a:rPr lang="tr-TR" sz="1800" b="1" dirty="0"/>
              <a:t>BİNA VE TASARIM</a:t>
            </a:r>
            <a:br>
              <a:rPr lang="tr-TR" sz="2000" b="1" dirty="0"/>
            </a:br>
            <a:endParaRPr lang="en-US" sz="2000" b="1" dirty="0"/>
          </a:p>
        </p:txBody>
      </p:sp>
      <p:sp>
        <p:nvSpPr>
          <p:cNvPr id="3" name="İçerik Yer Tutucusu 2">
            <a:extLst>
              <a:ext uri="{FF2B5EF4-FFF2-40B4-BE49-F238E27FC236}">
                <a16:creationId xmlns:a16="http://schemas.microsoft.com/office/drawing/2014/main" id="{194FFEFD-A084-4A65-449F-3F77F81E964B}"/>
              </a:ext>
            </a:extLst>
          </p:cNvPr>
          <p:cNvSpPr>
            <a:spLocks noGrp="1"/>
          </p:cNvSpPr>
          <p:nvPr>
            <p:ph idx="1"/>
          </p:nvPr>
        </p:nvSpPr>
        <p:spPr>
          <a:xfrm>
            <a:off x="669555" y="705462"/>
            <a:ext cx="9438005" cy="5656009"/>
          </a:xfrm>
        </p:spPr>
        <p:txBody>
          <a:bodyPr>
            <a:noAutofit/>
          </a:bodyPr>
          <a:lstStyle/>
          <a:p>
            <a:pPr marL="0" indent="0" algn="just">
              <a:lnSpc>
                <a:spcPct val="150000"/>
              </a:lnSpc>
              <a:spcBef>
                <a:spcPts val="600"/>
              </a:spcBef>
              <a:buNone/>
            </a:pPr>
            <a:r>
              <a:rPr lang="tr-TR" sz="1400" b="1" dirty="0"/>
              <a:t>Çok kültürlü hizmet sunan kütüphanelerin fiziksel mekanları, sosyal uyum için önem taşıyan etkileşimleri, güveni ve kültürel alışverişi teşvik etmelidir. İlişkili özellikler aşağıdaki gibidir:</a:t>
            </a:r>
          </a:p>
          <a:p>
            <a:pPr marL="0" indent="0" algn="just">
              <a:lnSpc>
                <a:spcPct val="150000"/>
              </a:lnSpc>
              <a:spcBef>
                <a:spcPts val="600"/>
              </a:spcBef>
              <a:buNone/>
            </a:pPr>
            <a:r>
              <a:rPr lang="tr-TR" sz="1400" b="1" u="sng" dirty="0"/>
              <a:t>Çeşitliliği ve Sosyal Etkileşimi Destekleyen Mekânsal Tasarım</a:t>
            </a:r>
            <a:r>
              <a:rPr lang="tr-TR" sz="1400" b="1" dirty="0"/>
              <a:t>: Tasarım, spontane karşılaşmaları teşvik eden, çeşitli aktivitelere (öğrenme, boş zaman, katılım) olanak tanıyan ve değişen topluluk gereksinimlerine uyum sağlayan şeffaflık, açıklık ve esnekliği (büyük cam cepheler, çoklu girişler, uyarlanabilir mobilyalar ve açık planlı düzenler) vurgular. Aktif dış mekan alanlarıyla iç-dış mekan entegrasyonu, sosyal erişimi ve kapsayıcılığı artırır.</a:t>
            </a:r>
          </a:p>
          <a:p>
            <a:pPr marL="0" indent="0" algn="just">
              <a:lnSpc>
                <a:spcPct val="150000"/>
              </a:lnSpc>
              <a:spcBef>
                <a:spcPts val="600"/>
              </a:spcBef>
              <a:buNone/>
            </a:pPr>
            <a:r>
              <a:rPr lang="tr-TR" sz="1400" b="1" u="sng" dirty="0"/>
              <a:t>Çok Kültürlü Nüfuslar İçin Bina Tasarımı</a:t>
            </a:r>
            <a:r>
              <a:rPr lang="tr-TR" sz="1400" b="1" dirty="0"/>
              <a:t>: Evrensel tasarım, esnek düzenler ve çevredeki kentsel alanlarla bütünleşme gibi açıklığı, uyarlanabilirliği ve kapsayıcılığı teşvik eden tasarım ilkeleri yaşamsal önem taşır. Bu ilkeler, kütüphanelerin kültürel çeşitliliğe ev sahipliği yapan, kültürlerarası etkileşimleri teşvik eden ve sosyal adalet hedeflerini destekleyen sivil forumlar olarak hizmet vermesini sağlar.</a:t>
            </a:r>
          </a:p>
          <a:p>
            <a:pPr marL="0" indent="0" algn="just">
              <a:lnSpc>
                <a:spcPct val="150000"/>
              </a:lnSpc>
              <a:spcBef>
                <a:spcPts val="600"/>
              </a:spcBef>
              <a:buNone/>
            </a:pPr>
            <a:r>
              <a:rPr lang="tr-TR" sz="1400" b="1" dirty="0"/>
              <a:t>Farklı kültürlere uygun tabelalar ve işaretler: Kütüphanenin farklı kültürlere uygun tabelalar ve işaretlerle donatılması, çeşitli kullanıcıların kendilerini güvende hissetmelerini ve kolayca iletişim kurmalarını sağlar. Çeşitli dil ve kültürlere uygun yönlendirmeler, işaretler ve tabelalar, farklı kültürlerden gelen kullanıcılar için  kütüphaneyi daha erişilebilir ve kapsayıcı duruma getirir. Böylece, kütüphane, çeşitliliği destekleyen, herkesin kendini rahat ve kabul görmüş hissettiği bir toplumsal buluşma noktası olur (</a:t>
            </a:r>
            <a:r>
              <a:rPr lang="tr-TR" sz="1400" b="1" dirty="0" err="1"/>
              <a:t>Mady</a:t>
            </a:r>
            <a:r>
              <a:rPr lang="tr-TR" sz="1400" b="1" dirty="0"/>
              <a:t> ve </a:t>
            </a:r>
            <a:r>
              <a:rPr lang="tr-TR" sz="1400" b="1" dirty="0" err="1"/>
              <a:t>Hewidy</a:t>
            </a:r>
            <a:r>
              <a:rPr lang="tr-TR" sz="1400" b="1" dirty="0"/>
              <a:t>, 2025, </a:t>
            </a:r>
            <a:r>
              <a:rPr lang="tr-TR" sz="1400" b="1" dirty="0" err="1"/>
              <a:t>ss</a:t>
            </a:r>
            <a:r>
              <a:rPr lang="tr-TR" sz="1400" b="1" dirty="0"/>
              <a:t>. 6-7). </a:t>
            </a:r>
          </a:p>
        </p:txBody>
      </p:sp>
    </p:spTree>
    <p:extLst>
      <p:ext uri="{BB962C8B-B14F-4D97-AF65-F5344CB8AC3E}">
        <p14:creationId xmlns:p14="http://schemas.microsoft.com/office/powerpoint/2010/main" val="4227154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8B6FE-DCB9-7AED-0521-3B1DD462B33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7DB2F18-F41C-3256-6CB0-4856376F786A}"/>
              </a:ext>
            </a:extLst>
          </p:cNvPr>
          <p:cNvSpPr>
            <a:spLocks noGrp="1"/>
          </p:cNvSpPr>
          <p:nvPr>
            <p:ph type="title"/>
          </p:nvPr>
        </p:nvSpPr>
        <p:spPr>
          <a:xfrm>
            <a:off x="775658" y="44244"/>
            <a:ext cx="9438004" cy="580104"/>
          </a:xfrm>
        </p:spPr>
        <p:txBody>
          <a:bodyPr>
            <a:normAutofit fontScale="90000"/>
          </a:bodyPr>
          <a:lstStyle/>
          <a:p>
            <a:pPr algn="ctr"/>
            <a:r>
              <a:rPr lang="tr-TR" sz="1800" b="1" dirty="0"/>
              <a:t>ÇOK KÜLTÜRLÜ KAMUSAL ALANLAR VE ÜÇÜNCÜ YERLER OLARAK KÜTÜPHANELER: </a:t>
            </a:r>
            <a:br>
              <a:rPr lang="tr-TR" sz="1800" b="1" dirty="0"/>
            </a:br>
            <a:r>
              <a:rPr lang="tr-TR" sz="1800" b="1" dirty="0"/>
              <a:t>BİNA VE TASARIM</a:t>
            </a:r>
            <a:br>
              <a:rPr lang="tr-TR" sz="2000" b="1" dirty="0"/>
            </a:br>
            <a:endParaRPr lang="en-US" sz="2000" b="1" dirty="0"/>
          </a:p>
        </p:txBody>
      </p:sp>
      <p:sp>
        <p:nvSpPr>
          <p:cNvPr id="3" name="İçerik Yer Tutucusu 2">
            <a:extLst>
              <a:ext uri="{FF2B5EF4-FFF2-40B4-BE49-F238E27FC236}">
                <a16:creationId xmlns:a16="http://schemas.microsoft.com/office/drawing/2014/main" id="{F0943F64-7B63-09B3-A28D-FB88D5C52E37}"/>
              </a:ext>
            </a:extLst>
          </p:cNvPr>
          <p:cNvSpPr>
            <a:spLocks noGrp="1"/>
          </p:cNvSpPr>
          <p:nvPr>
            <p:ph idx="1"/>
          </p:nvPr>
        </p:nvSpPr>
        <p:spPr>
          <a:xfrm>
            <a:off x="669555" y="705462"/>
            <a:ext cx="9438005" cy="5656009"/>
          </a:xfrm>
        </p:spPr>
        <p:txBody>
          <a:bodyPr>
            <a:noAutofit/>
          </a:bodyPr>
          <a:lstStyle/>
          <a:p>
            <a:pPr algn="just">
              <a:lnSpc>
                <a:spcPct val="150000"/>
              </a:lnSpc>
              <a:spcBef>
                <a:spcPts val="600"/>
              </a:spcBef>
            </a:pPr>
            <a:r>
              <a:rPr lang="tr-TR" sz="1400" b="1" dirty="0"/>
              <a:t>Çok kültürlü topluluklar için tasarlanan kamusal ve sosyal mekanların, kültürel çeşitliliği destekleyecek şekilde planlanması ve tasarımı önemlidir.</a:t>
            </a:r>
          </a:p>
          <a:p>
            <a:pPr algn="just">
              <a:lnSpc>
                <a:spcPct val="150000"/>
              </a:lnSpc>
              <a:spcBef>
                <a:spcPts val="600"/>
              </a:spcBef>
            </a:pPr>
            <a:r>
              <a:rPr lang="tr-TR" sz="1400" b="1" dirty="0"/>
              <a:t>Çok kültürlü gruplar için uygun tasarım yaklaşımı, farklı dillerde ve sembollerde işaretler, tabelalar ve yönlendirmeler içermelidir; böylece kullanıcıların mekânda kendilerini güvende ve rahat hissetmeleri sağlanabilir. </a:t>
            </a:r>
          </a:p>
          <a:p>
            <a:pPr algn="just">
              <a:lnSpc>
                <a:spcPct val="150000"/>
              </a:lnSpc>
              <a:spcBef>
                <a:spcPts val="600"/>
              </a:spcBef>
            </a:pPr>
            <a:r>
              <a:rPr lang="tr-TR" sz="1400" b="1" dirty="0"/>
              <a:t>Ayrıca, kültürel farklılıklara uygun renkler, simgeler ve iç tasarım ögeleriyle mekânlar, çeşitli kullanıcıların iletişimini kolaylaştırmalı ve kapsayıcı bir ortam yaratmalıdır.</a:t>
            </a:r>
          </a:p>
          <a:p>
            <a:pPr algn="just">
              <a:lnSpc>
                <a:spcPct val="150000"/>
              </a:lnSpc>
              <a:spcBef>
                <a:spcPts val="600"/>
              </a:spcBef>
            </a:pPr>
            <a:r>
              <a:rPr lang="tr-TR" sz="1400" b="1" dirty="0"/>
              <a:t>Bu tasarım yaklaşımları, kullanıcıların mekânda kendilerini evlerinde hissetmelerini ve farklı kültürlerden gelen bireyler arasında etkileşimi teşvik etmelidir.</a:t>
            </a:r>
          </a:p>
          <a:p>
            <a:pPr algn="just">
              <a:lnSpc>
                <a:spcPct val="150000"/>
              </a:lnSpc>
              <a:spcBef>
                <a:spcPts val="600"/>
              </a:spcBef>
            </a:pPr>
            <a:r>
              <a:rPr lang="tr-TR" sz="1400" b="1" dirty="0"/>
              <a:t>Çok kültürlü tasarım, sadece işaret ve sembollerle sınırlı kalmayıp, mekânın genel atmosferini ve erişilebilirliğini güçlendiren bütünsel bir yaklaşım olmalıdır. Bu sayede, mekanlar sadece fiziksel değil, aynı zamanda kültürel ve sosyal açıdan da kapsayıcı duruma gelir; toplumsal uyum ve iletişimi artırır (</a:t>
            </a:r>
            <a:r>
              <a:rPr lang="tr-TR" sz="1400" b="1" dirty="0" err="1"/>
              <a:t>Meunier</a:t>
            </a:r>
            <a:r>
              <a:rPr lang="tr-TR" sz="1400" b="1" dirty="0"/>
              <a:t> ve </a:t>
            </a:r>
            <a:r>
              <a:rPr lang="tr-TR" sz="1400" b="1" dirty="0" err="1"/>
              <a:t>Eigenbrodt</a:t>
            </a:r>
            <a:r>
              <a:rPr lang="tr-TR" sz="1400" b="1" dirty="0"/>
              <a:t>, 2014, </a:t>
            </a:r>
            <a:r>
              <a:rPr lang="tr-TR" sz="1400" b="1" dirty="0" err="1"/>
              <a:t>ss</a:t>
            </a:r>
            <a:r>
              <a:rPr lang="tr-TR" sz="1400" b="1" dirty="0"/>
              <a:t>. 217-231). </a:t>
            </a:r>
          </a:p>
        </p:txBody>
      </p:sp>
    </p:spTree>
    <p:extLst>
      <p:ext uri="{BB962C8B-B14F-4D97-AF65-F5344CB8AC3E}">
        <p14:creationId xmlns:p14="http://schemas.microsoft.com/office/powerpoint/2010/main" val="3545772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A4A18-D9FB-DFB5-30DE-42A7293C9B6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168F461-F305-B961-0F34-0BA88AC36973}"/>
              </a:ext>
            </a:extLst>
          </p:cNvPr>
          <p:cNvSpPr>
            <a:spLocks noGrp="1"/>
          </p:cNvSpPr>
          <p:nvPr>
            <p:ph type="title"/>
          </p:nvPr>
        </p:nvSpPr>
        <p:spPr>
          <a:xfrm>
            <a:off x="775658" y="44244"/>
            <a:ext cx="9438004" cy="580104"/>
          </a:xfrm>
        </p:spPr>
        <p:txBody>
          <a:bodyPr>
            <a:normAutofit fontScale="90000"/>
          </a:bodyPr>
          <a:lstStyle/>
          <a:p>
            <a:pPr algn="ctr"/>
            <a:r>
              <a:rPr lang="tr-TR" sz="1800" b="1" dirty="0"/>
              <a:t>KÜTÜPHANE TÜRLERİ BAĞLAMINDA ÇOK KÜLTÜRLÜ HİZMETLER</a:t>
            </a:r>
            <a:br>
              <a:rPr lang="tr-TR" sz="2000" b="1" dirty="0"/>
            </a:br>
            <a:endParaRPr lang="en-US" sz="2000" b="1" dirty="0"/>
          </a:p>
        </p:txBody>
      </p:sp>
      <p:sp>
        <p:nvSpPr>
          <p:cNvPr id="3" name="İçerik Yer Tutucusu 2">
            <a:extLst>
              <a:ext uri="{FF2B5EF4-FFF2-40B4-BE49-F238E27FC236}">
                <a16:creationId xmlns:a16="http://schemas.microsoft.com/office/drawing/2014/main" id="{BB557966-6650-6034-7E81-8A11D0E6F42D}"/>
              </a:ext>
            </a:extLst>
          </p:cNvPr>
          <p:cNvSpPr>
            <a:spLocks noGrp="1"/>
          </p:cNvSpPr>
          <p:nvPr>
            <p:ph idx="1"/>
          </p:nvPr>
        </p:nvSpPr>
        <p:spPr>
          <a:xfrm>
            <a:off x="669555" y="705462"/>
            <a:ext cx="9438005" cy="5656009"/>
          </a:xfrm>
        </p:spPr>
        <p:txBody>
          <a:bodyPr>
            <a:noAutofit/>
          </a:bodyPr>
          <a:lstStyle/>
          <a:p>
            <a:pPr marL="0" indent="0" algn="just">
              <a:lnSpc>
                <a:spcPct val="150000"/>
              </a:lnSpc>
              <a:spcBef>
                <a:spcPts val="600"/>
              </a:spcBef>
              <a:buNone/>
            </a:pPr>
            <a:r>
              <a:rPr lang="tr-TR" sz="1400" b="1" dirty="0"/>
              <a:t>Tüm kütüphane türleri, toplumların kültürel çeşitliliğini korumak, desteklemek ve yaygınlaştırmak amacıyla farklı gereksinimlere ve kullanım alanlarına uygun olarak çok kültürlülüğe önem vermelidir. Bu sayede, bilgiye erişim ve kültürel entegrasyon sağlanarak daha kapsayıcı ve hoşgörülü toplumlar teşvik edilir.</a:t>
            </a:r>
          </a:p>
          <a:p>
            <a:pPr marL="0" indent="0" algn="just">
              <a:lnSpc>
                <a:spcPct val="150000"/>
              </a:lnSpc>
              <a:spcBef>
                <a:spcPts val="600"/>
              </a:spcBef>
              <a:buNone/>
            </a:pPr>
            <a:r>
              <a:rPr lang="tr-TR" sz="1400" b="1" dirty="0"/>
              <a:t>Aşağıda her bir kütüphane türüne özel çok kültürlüğün yeri, kısaca açıklanmaktadır:</a:t>
            </a:r>
          </a:p>
          <a:p>
            <a:pPr marL="0" indent="0" algn="just">
              <a:lnSpc>
                <a:spcPct val="150000"/>
              </a:lnSpc>
              <a:spcBef>
                <a:spcPts val="600"/>
              </a:spcBef>
              <a:buNone/>
            </a:pPr>
            <a:endParaRPr lang="tr-TR" sz="1400" b="1" dirty="0"/>
          </a:p>
          <a:p>
            <a:pPr marL="0" indent="0" algn="just">
              <a:lnSpc>
                <a:spcPct val="150000"/>
              </a:lnSpc>
              <a:spcBef>
                <a:spcPts val="600"/>
              </a:spcBef>
              <a:buNone/>
            </a:pPr>
            <a:r>
              <a:rPr lang="tr-TR" sz="1400" b="1" u="sng" dirty="0"/>
              <a:t>Ulusal Kütüphaneler</a:t>
            </a:r>
          </a:p>
          <a:p>
            <a:pPr algn="just">
              <a:lnSpc>
                <a:spcPct val="150000"/>
              </a:lnSpc>
              <a:spcBef>
                <a:spcPts val="600"/>
              </a:spcBef>
            </a:pPr>
            <a:r>
              <a:rPr lang="tr-TR" sz="1400" b="1" u="sng" dirty="0"/>
              <a:t>Ulusal Kültürel Mirasın Korunması</a:t>
            </a:r>
            <a:r>
              <a:rPr lang="tr-TR" sz="1400" b="1" dirty="0"/>
              <a:t>: Ulusal kütüphaneler, ülkenin farklı kültürel ve etnik gruplarının tarihini, edebiyatını ve mirasını koruyan ve sergileyen merkezlerdir.</a:t>
            </a:r>
          </a:p>
          <a:p>
            <a:pPr algn="just">
              <a:lnSpc>
                <a:spcPct val="150000"/>
              </a:lnSpc>
              <a:spcBef>
                <a:spcPts val="600"/>
              </a:spcBef>
            </a:pPr>
            <a:r>
              <a:rPr lang="tr-TR" sz="1400" b="1" u="sng" dirty="0"/>
              <a:t>Kültürel Çeşitliliğin Betimlenmesi ve Sunumu</a:t>
            </a:r>
            <a:r>
              <a:rPr lang="tr-TR" sz="1400" b="1" dirty="0"/>
              <a:t>: Ülke genelinde farklı kültürlerin materyallerini kapsayarak, toplumda çok kültürlülüğü teşvik eder.</a:t>
            </a:r>
          </a:p>
          <a:p>
            <a:pPr algn="just">
              <a:lnSpc>
                <a:spcPct val="150000"/>
              </a:lnSpc>
              <a:spcBef>
                <a:spcPts val="600"/>
              </a:spcBef>
            </a:pPr>
            <a:r>
              <a:rPr lang="tr-TR" sz="1400" b="1" u="sng" dirty="0"/>
              <a:t>Ulusal Birlik ve Kimlik</a:t>
            </a:r>
            <a:r>
              <a:rPr lang="tr-TR" sz="1400" b="1" dirty="0"/>
              <a:t>: Çok kültürlü içeriklerin dermelerde yer alması, ulusal birliğin güçlenmesine ve kültürel farkındalığın artmasına katkı sağlar.</a:t>
            </a:r>
          </a:p>
        </p:txBody>
      </p:sp>
    </p:spTree>
    <p:extLst>
      <p:ext uri="{BB962C8B-B14F-4D97-AF65-F5344CB8AC3E}">
        <p14:creationId xmlns:p14="http://schemas.microsoft.com/office/powerpoint/2010/main" val="1099742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57F57-ACAE-1B34-514A-F7BE1E6A049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543637B-E7AC-BEC2-E49B-20F149151E22}"/>
              </a:ext>
            </a:extLst>
          </p:cNvPr>
          <p:cNvSpPr>
            <a:spLocks noGrp="1"/>
          </p:cNvSpPr>
          <p:nvPr>
            <p:ph type="title"/>
          </p:nvPr>
        </p:nvSpPr>
        <p:spPr>
          <a:xfrm>
            <a:off x="775658" y="44244"/>
            <a:ext cx="9438004" cy="580104"/>
          </a:xfrm>
        </p:spPr>
        <p:txBody>
          <a:bodyPr>
            <a:normAutofit fontScale="90000"/>
          </a:bodyPr>
          <a:lstStyle/>
          <a:p>
            <a:pPr algn="ctr"/>
            <a:r>
              <a:rPr lang="tr-TR" sz="1800" b="1" dirty="0"/>
              <a:t>KÜTÜPHANE TÜRLERİ BAĞLAMINDA ÇOK KÜLTÜRLÜ HİZMETLER</a:t>
            </a:r>
            <a:br>
              <a:rPr lang="tr-TR" sz="2000" b="1" dirty="0"/>
            </a:br>
            <a:endParaRPr lang="en-US" sz="2000" b="1" dirty="0"/>
          </a:p>
        </p:txBody>
      </p:sp>
      <p:sp>
        <p:nvSpPr>
          <p:cNvPr id="3" name="İçerik Yer Tutucusu 2">
            <a:extLst>
              <a:ext uri="{FF2B5EF4-FFF2-40B4-BE49-F238E27FC236}">
                <a16:creationId xmlns:a16="http://schemas.microsoft.com/office/drawing/2014/main" id="{5FF0C90F-DD33-8B7B-0CD6-F751A5C2498B}"/>
              </a:ext>
            </a:extLst>
          </p:cNvPr>
          <p:cNvSpPr>
            <a:spLocks noGrp="1"/>
          </p:cNvSpPr>
          <p:nvPr>
            <p:ph idx="1"/>
          </p:nvPr>
        </p:nvSpPr>
        <p:spPr>
          <a:xfrm>
            <a:off x="669555" y="624348"/>
            <a:ext cx="9438005" cy="6108294"/>
          </a:xfrm>
        </p:spPr>
        <p:txBody>
          <a:bodyPr>
            <a:noAutofit/>
          </a:bodyPr>
          <a:lstStyle/>
          <a:p>
            <a:pPr marL="0" indent="0" algn="just">
              <a:lnSpc>
                <a:spcPct val="150000"/>
              </a:lnSpc>
              <a:spcBef>
                <a:spcPts val="600"/>
              </a:spcBef>
              <a:buNone/>
            </a:pPr>
            <a:r>
              <a:rPr lang="tr-TR" sz="1400" b="1" u="sng" dirty="0"/>
              <a:t>Üniversite Kütüphaneleri</a:t>
            </a:r>
          </a:p>
          <a:p>
            <a:pPr algn="just">
              <a:lnSpc>
                <a:spcPct val="150000"/>
              </a:lnSpc>
              <a:spcBef>
                <a:spcPts val="600"/>
              </a:spcBef>
            </a:pPr>
            <a:r>
              <a:rPr lang="tr-TR" sz="1400" b="1" u="sng" dirty="0"/>
              <a:t>Akademik Çeşitlilik ve Uluslararası İşbirliği</a:t>
            </a:r>
            <a:r>
              <a:rPr lang="tr-TR" sz="1400" b="1" dirty="0"/>
              <a:t>: Üniversiteler, farklı ülkelerden ve kültürlerden gelen öğrenciler ve akademisyenler tarafından kullanılır. Bu nedenle, çeşitli dillerde ve kültürlere uygun kaynaklar sunmak, çok kültürlü ortamların gerekliliğidir.</a:t>
            </a:r>
          </a:p>
          <a:p>
            <a:pPr algn="just">
              <a:lnSpc>
                <a:spcPct val="150000"/>
              </a:lnSpc>
              <a:spcBef>
                <a:spcPts val="600"/>
              </a:spcBef>
            </a:pPr>
            <a:r>
              <a:rPr lang="tr-TR" sz="1400" b="1" u="sng" dirty="0"/>
              <a:t>Araştırma Alanları ve Çeşitli Disiplinler</a:t>
            </a:r>
            <a:r>
              <a:rPr lang="tr-TR" sz="1400" b="1" dirty="0"/>
              <a:t>: Farklı kültürlerin ve toplumların araştırma alanlarında önemli veriler ve kaynaklar barındırır. Bu nedenle, akademik çalışmaların küresel ve çok kültürlü bir perspektifle yürütülmesi için çeşitli içeriklere erişim sağlanmalıdır.</a:t>
            </a:r>
          </a:p>
          <a:p>
            <a:pPr algn="just">
              <a:lnSpc>
                <a:spcPct val="150000"/>
              </a:lnSpc>
              <a:spcBef>
                <a:spcPts val="600"/>
              </a:spcBef>
            </a:pPr>
            <a:r>
              <a:rPr lang="tr-TR" sz="1400" b="1" u="sng" dirty="0"/>
              <a:t>Kültürel Çeşitliliğin Desteklenmesi</a:t>
            </a:r>
            <a:r>
              <a:rPr lang="tr-TR" sz="1400" b="1" dirty="0"/>
              <a:t>: Üniversitelerde farklı kültürlerin temsil edilmesi ve desteklenmesi, öğrenci ve personelin kimliklerini ve kültürel miraslarını korumasına katkı sağlar.</a:t>
            </a:r>
          </a:p>
          <a:p>
            <a:pPr marL="0" indent="0" algn="just">
              <a:lnSpc>
                <a:spcPct val="150000"/>
              </a:lnSpc>
              <a:spcBef>
                <a:spcPts val="600"/>
              </a:spcBef>
              <a:buNone/>
            </a:pPr>
            <a:r>
              <a:rPr lang="tr-TR" sz="1400" b="1" u="sng" dirty="0"/>
              <a:t>Okul Kütüphaneleri</a:t>
            </a:r>
          </a:p>
          <a:p>
            <a:pPr algn="just">
              <a:lnSpc>
                <a:spcPct val="150000"/>
              </a:lnSpc>
              <a:spcBef>
                <a:spcPts val="600"/>
              </a:spcBef>
            </a:pPr>
            <a:r>
              <a:rPr lang="tr-TR" sz="1400" b="1" u="sng" dirty="0"/>
              <a:t>Erken Dönemde Çeşitliliğe İlişkin Farkındalık</a:t>
            </a:r>
            <a:r>
              <a:rPr lang="tr-TR" sz="1400" b="1" dirty="0"/>
              <a:t>: Okul kütüphaneleri, çocuklara ve gençlere farklı kültürleri tanıtma ve hoşgörüyü aşılamada önemli rol oynar. Bu, çok kültürlülüğün erken yaşta kazandırılmasını sağlar.</a:t>
            </a:r>
          </a:p>
          <a:p>
            <a:pPr algn="just">
              <a:lnSpc>
                <a:spcPct val="150000"/>
              </a:lnSpc>
              <a:spcBef>
                <a:spcPts val="600"/>
              </a:spcBef>
            </a:pPr>
            <a:r>
              <a:rPr lang="tr-TR" sz="1400" b="1" u="sng" dirty="0"/>
              <a:t>Diller ve Kültürler Arası Öğrenme</a:t>
            </a:r>
            <a:r>
              <a:rPr lang="tr-TR" sz="1400" b="1" dirty="0"/>
              <a:t>: Çok dilliliği ve kültürel çeşitliliği teşvik eden materyaller, öğrencilere farklı ülkeler ve topluluklar hakkında bilgi edinme olanağı sunar.</a:t>
            </a:r>
          </a:p>
          <a:p>
            <a:pPr algn="just">
              <a:lnSpc>
                <a:spcPct val="150000"/>
              </a:lnSpc>
              <a:spcBef>
                <a:spcPts val="600"/>
              </a:spcBef>
            </a:pPr>
            <a:r>
              <a:rPr lang="tr-TR" sz="1400" b="1" u="sng" dirty="0"/>
              <a:t>Geleceğin Toplum Liderleri</a:t>
            </a:r>
            <a:r>
              <a:rPr lang="tr-TR" sz="1400" b="1" dirty="0"/>
              <a:t>: Çok kültürlü bir ortamda eğitim gören öğrenciler, daha açık fikirli ve hoşgörülü bireyler olarak yetişirler.</a:t>
            </a:r>
          </a:p>
        </p:txBody>
      </p:sp>
    </p:spTree>
    <p:extLst>
      <p:ext uri="{BB962C8B-B14F-4D97-AF65-F5344CB8AC3E}">
        <p14:creationId xmlns:p14="http://schemas.microsoft.com/office/powerpoint/2010/main" val="3687584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E6DAA-F86F-3578-E3B8-5085BEAC92F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26D11D2-51B7-69DD-A146-8F06996E1288}"/>
              </a:ext>
            </a:extLst>
          </p:cNvPr>
          <p:cNvSpPr>
            <a:spLocks noGrp="1"/>
          </p:cNvSpPr>
          <p:nvPr>
            <p:ph type="title"/>
          </p:nvPr>
        </p:nvSpPr>
        <p:spPr>
          <a:xfrm>
            <a:off x="775658" y="44244"/>
            <a:ext cx="9438004" cy="580104"/>
          </a:xfrm>
        </p:spPr>
        <p:txBody>
          <a:bodyPr>
            <a:normAutofit fontScale="90000"/>
          </a:bodyPr>
          <a:lstStyle/>
          <a:p>
            <a:pPr algn="ctr"/>
            <a:r>
              <a:rPr lang="tr-TR" sz="1800" b="1" dirty="0"/>
              <a:t>KÜTÜPHANE TÜRLERİ BAĞLAMINDA ÇOK KÜLTÜRLÜ HİZMETLER</a:t>
            </a:r>
            <a:br>
              <a:rPr lang="tr-TR" sz="2000" b="1" dirty="0"/>
            </a:br>
            <a:endParaRPr lang="en-US" sz="2000" b="1" dirty="0"/>
          </a:p>
        </p:txBody>
      </p:sp>
      <p:sp>
        <p:nvSpPr>
          <p:cNvPr id="3" name="İçerik Yer Tutucusu 2">
            <a:extLst>
              <a:ext uri="{FF2B5EF4-FFF2-40B4-BE49-F238E27FC236}">
                <a16:creationId xmlns:a16="http://schemas.microsoft.com/office/drawing/2014/main" id="{A4F26279-7461-58BB-0ACA-4DB2FCA588D0}"/>
              </a:ext>
            </a:extLst>
          </p:cNvPr>
          <p:cNvSpPr>
            <a:spLocks noGrp="1"/>
          </p:cNvSpPr>
          <p:nvPr>
            <p:ph idx="1"/>
          </p:nvPr>
        </p:nvSpPr>
        <p:spPr>
          <a:xfrm>
            <a:off x="669555" y="705462"/>
            <a:ext cx="9438005" cy="5257803"/>
          </a:xfrm>
        </p:spPr>
        <p:txBody>
          <a:bodyPr>
            <a:noAutofit/>
          </a:bodyPr>
          <a:lstStyle/>
          <a:p>
            <a:pPr marL="0" indent="0" algn="just">
              <a:lnSpc>
                <a:spcPct val="150000"/>
              </a:lnSpc>
              <a:spcBef>
                <a:spcPts val="600"/>
              </a:spcBef>
              <a:buNone/>
            </a:pPr>
            <a:r>
              <a:rPr lang="tr-TR" sz="1400" b="1" u="sng" dirty="0"/>
              <a:t>Özel Kütüphaneler</a:t>
            </a:r>
          </a:p>
          <a:p>
            <a:pPr algn="just">
              <a:lnSpc>
                <a:spcPct val="150000"/>
              </a:lnSpc>
              <a:spcBef>
                <a:spcPts val="600"/>
              </a:spcBef>
            </a:pPr>
            <a:r>
              <a:rPr lang="tr-TR" sz="1400" b="1" u="sng" dirty="0"/>
              <a:t>Kişisel ve Kurumsal Çeşitlilik</a:t>
            </a:r>
            <a:r>
              <a:rPr lang="tr-TR" sz="1400" b="1" dirty="0"/>
              <a:t>: Özel kütüphaneler, bireysel veya kurumsal ilgi alanlarına göre farklı ve çeşitli materyaller barındırır. Bu, farklı kültürel perspektiflerin ve özgün içeriklerin erişilebilirliğini artırır.</a:t>
            </a:r>
          </a:p>
          <a:p>
            <a:pPr algn="just">
              <a:lnSpc>
                <a:spcPct val="150000"/>
              </a:lnSpc>
              <a:spcBef>
                <a:spcPts val="600"/>
              </a:spcBef>
            </a:pPr>
            <a:r>
              <a:rPr lang="tr-TR" sz="1400" b="1" u="sng" dirty="0"/>
              <a:t>Dünyaya Açıklık ve Farklı Bakış Açıları</a:t>
            </a:r>
            <a:r>
              <a:rPr lang="tr-TR" sz="1400" b="1" dirty="0"/>
              <a:t>: Özel dermeler ve içerikler, kültürel çeşitliliği ve farklılıkları yansıtarak, kullanıcıların farklı kültürleri anlamasına ve takdir etmesine olanak tanır.</a:t>
            </a:r>
          </a:p>
          <a:p>
            <a:pPr algn="just">
              <a:lnSpc>
                <a:spcPct val="150000"/>
              </a:lnSpc>
              <a:spcBef>
                <a:spcPts val="600"/>
              </a:spcBef>
            </a:pPr>
            <a:r>
              <a:rPr lang="tr-TR" sz="1400" b="1" u="sng" dirty="0"/>
              <a:t>Niş (özellikle belirli ve dar bir kesime hitap eden alan veya içerik) ve Özel İlgi Alanları</a:t>
            </a:r>
            <a:r>
              <a:rPr lang="tr-TR" sz="1400" b="1" dirty="0"/>
              <a:t>: Belirli kültürler veya topluluklar üzerine odaklanan özel kütüphaneler, bu toplulukların kültürel mirasını koruma ve yayma görevini üstlenir.</a:t>
            </a:r>
          </a:p>
          <a:p>
            <a:pPr marL="0" indent="0" algn="just">
              <a:lnSpc>
                <a:spcPct val="150000"/>
              </a:lnSpc>
              <a:spcBef>
                <a:spcPts val="600"/>
              </a:spcBef>
              <a:buNone/>
            </a:pPr>
            <a:r>
              <a:rPr lang="tr-TR" sz="1400" b="1" u="sng" dirty="0"/>
              <a:t>Özetle,</a:t>
            </a:r>
          </a:p>
          <a:p>
            <a:pPr algn="just">
              <a:lnSpc>
                <a:spcPct val="150000"/>
              </a:lnSpc>
              <a:spcBef>
                <a:spcPts val="600"/>
              </a:spcBef>
            </a:pPr>
            <a:r>
              <a:rPr lang="tr-TR" sz="1400" b="1" dirty="0"/>
              <a:t>Tüm bu kütüphane türleri, kendi işlev ve misyonları doğrultusunda, çok kültürlülüğü destekleyici içerik ve ortamlar sağlayarak toplumların kültürel çeşitliliğine katkıda bulunur.</a:t>
            </a:r>
          </a:p>
        </p:txBody>
      </p:sp>
    </p:spTree>
    <p:extLst>
      <p:ext uri="{BB962C8B-B14F-4D97-AF65-F5344CB8AC3E}">
        <p14:creationId xmlns:p14="http://schemas.microsoft.com/office/powerpoint/2010/main" val="349849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5576D-D904-FAA0-C0E0-F78C10C523D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E6025F9-33FD-3212-AFDD-FBB0B3711FC2}"/>
              </a:ext>
            </a:extLst>
          </p:cNvPr>
          <p:cNvSpPr>
            <a:spLocks noGrp="1"/>
          </p:cNvSpPr>
          <p:nvPr>
            <p:ph type="title"/>
          </p:nvPr>
        </p:nvSpPr>
        <p:spPr>
          <a:xfrm>
            <a:off x="775658" y="44244"/>
            <a:ext cx="9438004" cy="580104"/>
          </a:xfrm>
        </p:spPr>
        <p:txBody>
          <a:bodyPr>
            <a:normAutofit fontScale="90000"/>
          </a:bodyPr>
          <a:lstStyle/>
          <a:p>
            <a:pPr algn="ctr"/>
            <a:r>
              <a:rPr lang="tr-TR" sz="1800" b="1" dirty="0"/>
              <a:t>KÜTÜPHANE TÜRLERİ BAĞLAMINDA ÇOK KÜLTÜRLÜ HİZMETLER: HALK KÜTÜPHANELERİ</a:t>
            </a:r>
            <a:br>
              <a:rPr lang="tr-TR" sz="2000" b="1" dirty="0"/>
            </a:br>
            <a:endParaRPr lang="en-US" sz="2000" b="1" dirty="0"/>
          </a:p>
        </p:txBody>
      </p:sp>
      <p:sp>
        <p:nvSpPr>
          <p:cNvPr id="3" name="İçerik Yer Tutucusu 2">
            <a:extLst>
              <a:ext uri="{FF2B5EF4-FFF2-40B4-BE49-F238E27FC236}">
                <a16:creationId xmlns:a16="http://schemas.microsoft.com/office/drawing/2014/main" id="{FCF97CE5-9840-A0A8-9E30-B181755211A8}"/>
              </a:ext>
            </a:extLst>
          </p:cNvPr>
          <p:cNvSpPr>
            <a:spLocks noGrp="1"/>
          </p:cNvSpPr>
          <p:nvPr>
            <p:ph idx="1"/>
          </p:nvPr>
        </p:nvSpPr>
        <p:spPr>
          <a:xfrm>
            <a:off x="640058" y="528481"/>
            <a:ext cx="9438005" cy="5656009"/>
          </a:xfrm>
        </p:spPr>
        <p:txBody>
          <a:bodyPr>
            <a:noAutofit/>
          </a:bodyPr>
          <a:lstStyle/>
          <a:p>
            <a:pPr marL="0" indent="0" algn="just">
              <a:lnSpc>
                <a:spcPct val="150000"/>
              </a:lnSpc>
              <a:spcBef>
                <a:spcPts val="600"/>
              </a:spcBef>
              <a:buNone/>
            </a:pPr>
            <a:r>
              <a:rPr lang="tr-TR" sz="1400" b="1" dirty="0"/>
              <a:t>Çok kültürlü hizmetler bağlamında literatürde en çok halk kütüphanelerine yer verilmesi dikkati çeker. Bu da çok kültürlülüğün kütüphane türü olarak en çok halk kütüphanelerini ilgilendirdiğine işaret eder. Bunun birkaç nedeni vardır:</a:t>
            </a:r>
          </a:p>
          <a:p>
            <a:pPr algn="just">
              <a:lnSpc>
                <a:spcPct val="150000"/>
              </a:lnSpc>
              <a:spcBef>
                <a:spcPts val="600"/>
              </a:spcBef>
            </a:pPr>
            <a:r>
              <a:rPr lang="tr-TR" sz="1400" b="1" u="sng" dirty="0"/>
              <a:t>Toplumla Yakından İlişkili Olması</a:t>
            </a:r>
            <a:r>
              <a:rPr lang="tr-TR" sz="1400" b="1" dirty="0"/>
              <a:t>: Halk kütüphaneleri, ırk, kültür, cinsiyet, yaş, inanç, eğitim düzeyi vb. ayırım gözetmeden toplumun tüm kesimlerine hizmet eden kamu kurumlarıdır. Bu nedenle, farklı etnik, kültürel ve dil gruplarının gereksinimlerine yanıt verme ve onları kapsama konusunda öncü rol oynarlar.</a:t>
            </a:r>
          </a:p>
          <a:p>
            <a:pPr algn="just">
              <a:lnSpc>
                <a:spcPct val="150000"/>
              </a:lnSpc>
              <a:spcBef>
                <a:spcPts val="600"/>
              </a:spcBef>
            </a:pPr>
            <a:r>
              <a:rPr lang="tr-TR" sz="1400" b="1" u="sng" dirty="0"/>
              <a:t>Çok Kültürlü Toplumların Entegrasyon Aracı:</a:t>
            </a:r>
            <a:r>
              <a:rPr lang="tr-TR" sz="1400" b="1" dirty="0"/>
              <a:t> Halk kütüphaneleri, göçmenler ve çeşitli kültürel gruplar arasında iletişimi güçlendiren, kültürel miras ve dilin korunmasını destekleyen ortamlar sağlar. Bu da toplumsal uyum ve entegrasyon açısından çok büyük öneme sahiptir.</a:t>
            </a:r>
          </a:p>
          <a:p>
            <a:pPr algn="just">
              <a:lnSpc>
                <a:spcPct val="150000"/>
              </a:lnSpc>
              <a:spcBef>
                <a:spcPts val="600"/>
              </a:spcBef>
            </a:pPr>
            <a:r>
              <a:rPr lang="tr-TR" sz="1400" b="1" u="sng" dirty="0"/>
              <a:t>Erişilebilirlik ve Yaygınlık</a:t>
            </a:r>
            <a:r>
              <a:rPr lang="tr-TR" sz="1400" b="1" dirty="0"/>
              <a:t>: Halk kütüphaneleri, genellikle yerel seviyede bulunur ve herkesin ulaşabileceği noktadadır. Bu erişim kolaylığı, farklı kültürel grupların hizmetlere katılımını artırır.</a:t>
            </a:r>
          </a:p>
          <a:p>
            <a:pPr algn="just">
              <a:lnSpc>
                <a:spcPct val="150000"/>
              </a:lnSpc>
              <a:spcBef>
                <a:spcPts val="600"/>
              </a:spcBef>
            </a:pPr>
            <a:r>
              <a:rPr lang="tr-TR" sz="1400" b="1" u="sng" dirty="0"/>
              <a:t>Çeşitli Kaynak ve Programlar</a:t>
            </a:r>
            <a:r>
              <a:rPr lang="tr-TR" sz="1400" b="1" dirty="0"/>
              <a:t>: Halk kütüphaneleri, çok kültürlü içeriklere, dilsel materyallere ve kültürel etkinliklere yer vererek, toplumun çeşitli kesimlerinin gereksinimlerini karşılamaya çalışır.</a:t>
            </a:r>
          </a:p>
          <a:p>
            <a:pPr algn="just">
              <a:lnSpc>
                <a:spcPct val="150000"/>
              </a:lnSpc>
              <a:spcBef>
                <a:spcPts val="600"/>
              </a:spcBef>
            </a:pPr>
            <a:r>
              <a:rPr lang="tr-TR" sz="1400" b="1" u="sng" dirty="0"/>
              <a:t>Politik ve Sosyal Görev</a:t>
            </a:r>
            <a:r>
              <a:rPr lang="tr-TR" sz="1400" b="1" dirty="0"/>
              <a:t>: Birçok ülkede halk kütüphaneleri, çok kültürlü toplumların uyumunu sağlamak ve kültürel çeşitliliği teşvik etmek amacıyla politikalar geliştirmekte ve uygulamaktadır.</a:t>
            </a:r>
          </a:p>
        </p:txBody>
      </p:sp>
    </p:spTree>
    <p:extLst>
      <p:ext uri="{BB962C8B-B14F-4D97-AF65-F5344CB8AC3E}">
        <p14:creationId xmlns:p14="http://schemas.microsoft.com/office/powerpoint/2010/main" val="1193613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EEE79-B922-308A-A7C9-C076AC3B79C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E594EE0-15CE-2AD8-69B8-1174349F7B91}"/>
              </a:ext>
            </a:extLst>
          </p:cNvPr>
          <p:cNvSpPr>
            <a:spLocks noGrp="1"/>
          </p:cNvSpPr>
          <p:nvPr>
            <p:ph type="title"/>
          </p:nvPr>
        </p:nvSpPr>
        <p:spPr>
          <a:xfrm>
            <a:off x="696998" y="191730"/>
            <a:ext cx="9462953" cy="486696"/>
          </a:xfrm>
        </p:spPr>
        <p:txBody>
          <a:bodyPr>
            <a:normAutofit fontScale="90000"/>
          </a:bodyPr>
          <a:lstStyle/>
          <a:p>
            <a:pPr algn="ctr"/>
            <a:r>
              <a:rPr lang="tr-TR" sz="2800" b="1" dirty="0"/>
              <a:t>SONUÇ VE DEĞERLENDİRME</a:t>
            </a:r>
            <a:endParaRPr lang="en-US" sz="2800" b="1" dirty="0"/>
          </a:p>
        </p:txBody>
      </p:sp>
      <p:sp>
        <p:nvSpPr>
          <p:cNvPr id="3" name="İçerik Yer Tutucusu 2">
            <a:extLst>
              <a:ext uri="{FF2B5EF4-FFF2-40B4-BE49-F238E27FC236}">
                <a16:creationId xmlns:a16="http://schemas.microsoft.com/office/drawing/2014/main" id="{8DA46982-88FA-9DA0-AEE4-1B3A4014243C}"/>
              </a:ext>
            </a:extLst>
          </p:cNvPr>
          <p:cNvSpPr>
            <a:spLocks noGrp="1"/>
          </p:cNvSpPr>
          <p:nvPr>
            <p:ph idx="1"/>
          </p:nvPr>
        </p:nvSpPr>
        <p:spPr>
          <a:xfrm>
            <a:off x="1203360" y="909483"/>
            <a:ext cx="9071349" cy="4984956"/>
          </a:xfrm>
        </p:spPr>
        <p:txBody>
          <a:bodyPr>
            <a:noAutofit/>
          </a:bodyPr>
          <a:lstStyle/>
          <a:p>
            <a:pPr marL="0" indent="0" algn="just">
              <a:buNone/>
            </a:pPr>
            <a:r>
              <a:rPr lang="tr-TR" b="1" dirty="0"/>
              <a:t>Bu ders kapsamında, çok kültürlü kütüphanelerin toplumların kültürel çeşitliliğini yansıtan ve güçlendiren önemli kurumlar olduğu ortaya konmuştur. </a:t>
            </a:r>
          </a:p>
          <a:p>
            <a:pPr marL="0" indent="0" algn="just">
              <a:buNone/>
            </a:pPr>
            <a:r>
              <a:rPr lang="tr-TR" b="1" dirty="0"/>
              <a:t>Tarihsel süreçte göçmen entegrasyonuna katkı sağlayan kütüphaneler, günümüzde küreselleşme ve teknolojik gelişmelerle birlikte, kapsayıcı ve erişilebilir hizmetler sunmakta, farklı kültürler arasında diyalog ve anlayışı pekiştirmektedir.</a:t>
            </a:r>
          </a:p>
          <a:p>
            <a:pPr marL="0" indent="0" algn="just">
              <a:buNone/>
            </a:pPr>
            <a:r>
              <a:rPr lang="tr-TR" b="1" dirty="0"/>
              <a:t>Dermelerin çeşitlendirilmesi, insan kaynaklarının uyumu ve mekânsal tasarım ilkeleri, kütüphanelerin toplumsal bütünleşmedeki rolünü güçlendirmektedir. </a:t>
            </a:r>
          </a:p>
          <a:p>
            <a:pPr marL="0" indent="0" algn="just">
              <a:buNone/>
            </a:pPr>
            <a:r>
              <a:rPr lang="tr-TR" b="1" dirty="0"/>
              <a:t>Ayrıca, işbirliği ve kaynak paylaşımı gibi stratejiler, maliyetleri azaltırken hizmet kalitesini artırmaktadır. </a:t>
            </a:r>
          </a:p>
          <a:p>
            <a:pPr marL="0" indent="0" algn="just">
              <a:buNone/>
            </a:pPr>
            <a:r>
              <a:rPr lang="tr-TR" b="1" dirty="0"/>
              <a:t>Kütüphaneler, ayrıca, kullanıcıların gereksinimlerine uygun, çok dilli ve erişilebilir ortamlar oluşturarak, sadece bilgi merkezleri değil, aynı zamanda toplumsal uyum ve kültürel sürdürülebilirliğin sağlandığı üçüncü mekânlar durumuna gelmektedir. </a:t>
            </a:r>
          </a:p>
          <a:p>
            <a:pPr marL="0" indent="0" algn="just">
              <a:buNone/>
            </a:pPr>
            <a:r>
              <a:rPr lang="tr-TR" b="1" dirty="0"/>
              <a:t>Bu yaklaşımlar, kapsayıcı, demokratik ve sürdürülebilir toplumların temel yapı taşlarını oluşturmaktadır.</a:t>
            </a:r>
          </a:p>
        </p:txBody>
      </p:sp>
    </p:spTree>
    <p:extLst>
      <p:ext uri="{BB962C8B-B14F-4D97-AF65-F5344CB8AC3E}">
        <p14:creationId xmlns:p14="http://schemas.microsoft.com/office/powerpoint/2010/main" val="160383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8064" y="255638"/>
            <a:ext cx="5454170" cy="634181"/>
          </a:xfrm>
        </p:spPr>
        <p:txBody>
          <a:bodyPr>
            <a:normAutofit fontScale="90000"/>
          </a:bodyPr>
          <a:lstStyle/>
          <a:p>
            <a:pPr algn="ctr"/>
            <a:r>
              <a:rPr lang="tr-TR" b="1" noProof="0" dirty="0"/>
              <a:t>GİRİŞ</a:t>
            </a:r>
          </a:p>
        </p:txBody>
      </p:sp>
      <p:sp>
        <p:nvSpPr>
          <p:cNvPr id="3" name="İçerik Yer Tutucusu 2"/>
          <p:cNvSpPr>
            <a:spLocks noGrp="1"/>
          </p:cNvSpPr>
          <p:nvPr>
            <p:ph idx="1"/>
          </p:nvPr>
        </p:nvSpPr>
        <p:spPr>
          <a:xfrm>
            <a:off x="625310" y="973381"/>
            <a:ext cx="9438005" cy="5078374"/>
          </a:xfrm>
        </p:spPr>
        <p:txBody>
          <a:bodyPr>
            <a:noAutofit/>
          </a:bodyPr>
          <a:lstStyle/>
          <a:p>
            <a:pPr marL="0" indent="0" algn="just">
              <a:buNone/>
            </a:pPr>
            <a:r>
              <a:rPr lang="tr-TR" sz="2000" b="1" noProof="0" dirty="0"/>
              <a:t>Bu ders, çok kültürlü toplumların dinamiklerini ve bu bağlamda kütüphanelerin rolünü kapsamlı bir şekilde incelemeyi amaçlamaktadır. </a:t>
            </a:r>
          </a:p>
          <a:p>
            <a:pPr marL="0" indent="0" algn="just">
              <a:buNone/>
            </a:pPr>
            <a:r>
              <a:rPr lang="tr-TR" sz="2000" b="1" noProof="0" dirty="0"/>
              <a:t>Toplumsal çeşitliliğin artmasıyla birlikte, kütüphanelerin sadece bilgi erişim noktası olmaktan öte, kültürel çeşitliliği yansıtan, destekleyen ve toplumsal uyumu güçlendiren kapsayıcı kurumlar durumuna dönüşmesi gerekliliği ortaya çıkmıştır. </a:t>
            </a:r>
          </a:p>
          <a:p>
            <a:pPr marL="0" indent="0" algn="just">
              <a:buNone/>
            </a:pPr>
            <a:r>
              <a:rPr lang="tr-TR" sz="2000" b="1" noProof="0" dirty="0"/>
              <a:t>Bu bağlamda, ders kapsamında kütüphanelerin çok kültürlü hizmetlerdeki tarihsel gelişimi, dermelerin geliştirilmesi, insan kaynakları, kullanıcı gereksinimleri ve mekânsal tasarım gibi temel ögeler ayrıntılı biçimde irdelenecektir. </a:t>
            </a:r>
          </a:p>
          <a:p>
            <a:pPr marL="0" indent="0" algn="just">
              <a:buNone/>
            </a:pPr>
            <a:r>
              <a:rPr lang="tr-TR" sz="2000" b="1" noProof="0" dirty="0"/>
              <a:t>Öğrencilerin, farklı kültürlerin beklentilerine uygun, erişilebilir ve kapsayıcı hizmetler sunabilen kütüphane modellerini anlamaları ve uygulama becerileri kazanmaları hedeflenmektedir.</a:t>
            </a:r>
          </a:p>
        </p:txBody>
      </p:sp>
    </p:spTree>
    <p:extLst>
      <p:ext uri="{BB962C8B-B14F-4D97-AF65-F5344CB8AC3E}">
        <p14:creationId xmlns:p14="http://schemas.microsoft.com/office/powerpoint/2010/main" val="2988615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E0521-832C-1426-861F-D635DC70B97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21EE3AF-004D-3BC0-6408-7DC1C616E1D3}"/>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6628FD27-EE63-D6C3-D7EA-85F32525891E}"/>
              </a:ext>
            </a:extLst>
          </p:cNvPr>
          <p:cNvSpPr>
            <a:spLocks noGrp="1"/>
          </p:cNvSpPr>
          <p:nvPr>
            <p:ph idx="1"/>
          </p:nvPr>
        </p:nvSpPr>
        <p:spPr>
          <a:xfrm>
            <a:off x="634182" y="570271"/>
            <a:ext cx="9851922" cy="5973097"/>
          </a:xfrm>
        </p:spPr>
        <p:txBody>
          <a:bodyPr>
            <a:noAutofit/>
          </a:bodyPr>
          <a:lstStyle/>
          <a:p>
            <a:pPr marL="0" indent="0" algn="just">
              <a:buNone/>
            </a:pPr>
            <a:r>
              <a:rPr lang="en-US" sz="1100" b="1" dirty="0"/>
              <a:t>Akbar, S</a:t>
            </a:r>
            <a:r>
              <a:rPr lang="tr-TR" sz="1100" b="1" dirty="0"/>
              <a:t>.</a:t>
            </a:r>
            <a:r>
              <a:rPr lang="en-US" sz="1100" b="1" dirty="0"/>
              <a:t> A</a:t>
            </a:r>
            <a:r>
              <a:rPr lang="tr-TR" sz="1100" b="1" dirty="0"/>
              <a:t>. ve </a:t>
            </a:r>
            <a:r>
              <a:rPr lang="en-US" sz="1100" b="1" dirty="0" err="1"/>
              <a:t>Asmiyanto</a:t>
            </a:r>
            <a:r>
              <a:rPr lang="en-US" sz="1100" b="1" dirty="0"/>
              <a:t>, T</a:t>
            </a:r>
            <a:r>
              <a:rPr lang="tr-TR" sz="1100" b="1" dirty="0"/>
              <a:t>. (2021). </a:t>
            </a:r>
            <a:r>
              <a:rPr lang="en-US" sz="1100" b="1" dirty="0"/>
              <a:t>Multicultural perspective in public library services</a:t>
            </a:r>
            <a:r>
              <a:rPr lang="tr-TR" sz="1100" b="1" dirty="0"/>
              <a:t>. </a:t>
            </a:r>
            <a:r>
              <a:rPr lang="en-US" sz="1100" b="1" i="1" dirty="0"/>
              <a:t>Library Philosophy and Practice (e-journal</a:t>
            </a:r>
            <a:r>
              <a:rPr lang="en-US" sz="1100" b="1" dirty="0"/>
              <a:t>). 5291.</a:t>
            </a:r>
            <a:r>
              <a:rPr lang="tr-TR" sz="1100" b="1" dirty="0"/>
              <a:t> </a:t>
            </a:r>
            <a:r>
              <a:rPr lang="en-US" sz="1100" b="1" dirty="0">
                <a:hlinkClick r:id="rId2"/>
              </a:rPr>
              <a:t>https://digitalcommons.unl.edu/libphilprac/5291</a:t>
            </a:r>
            <a:endParaRPr lang="tr-TR" sz="1100" b="1" dirty="0"/>
          </a:p>
          <a:p>
            <a:pPr marL="0" indent="0" algn="just">
              <a:buNone/>
            </a:pPr>
            <a:r>
              <a:rPr lang="tr-TR" sz="1100" b="1" dirty="0"/>
              <a:t>Demir, G. (2017a). </a:t>
            </a:r>
            <a:r>
              <a:rPr lang="tr-TR" sz="1100" b="1" i="1" dirty="0"/>
              <a:t>Dünyada ve Türkiye’de halk  kütüphanesi hizmetlerinde çok kültürlülük</a:t>
            </a:r>
            <a:r>
              <a:rPr lang="tr-TR" sz="1100" b="1" dirty="0"/>
              <a:t>. Türk Kütüphaneciler Derneği.</a:t>
            </a:r>
          </a:p>
          <a:p>
            <a:pPr marL="0" indent="0" algn="just">
              <a:buNone/>
            </a:pPr>
            <a:r>
              <a:rPr lang="tr-TR" sz="1100" b="1" dirty="0"/>
              <a:t>Demir,  G.  (2017b).  </a:t>
            </a:r>
            <a:r>
              <a:rPr lang="tr-TR" sz="1100" b="1" dirty="0" err="1"/>
              <a:t>Oldenburg’un</a:t>
            </a:r>
            <a:r>
              <a:rPr lang="tr-TR" sz="1100" b="1" dirty="0"/>
              <a:t>  üçüncü  mekân  paradigması  bağlamında kütüphane  mekânının  sorgulanması. </a:t>
            </a:r>
            <a:r>
              <a:rPr lang="tr-TR" sz="1100" b="1" i="1" dirty="0"/>
              <a:t>Bilgi  Dünyası</a:t>
            </a:r>
            <a:r>
              <a:rPr lang="tr-TR" sz="1100" b="1" dirty="0"/>
              <a:t>,  18(2),  195-223.  DOI: 10.15612/BD.2017.628</a:t>
            </a:r>
          </a:p>
          <a:p>
            <a:pPr marL="0" indent="0" algn="just">
              <a:buNone/>
            </a:pPr>
            <a:r>
              <a:rPr lang="tr-TR" sz="1100" b="1" dirty="0"/>
              <a:t>IFLA (2009). </a:t>
            </a:r>
            <a:r>
              <a:rPr lang="tr-TR" sz="1100" b="1" i="1" dirty="0"/>
              <a:t>Çok-kültürlü Topluluklar: Kütüphane Hizmetleri Kılavuzu </a:t>
            </a:r>
            <a:r>
              <a:rPr lang="tr-TR" sz="1100" b="1" dirty="0"/>
              <a:t>3.bs., G. Demir (Çev.). </a:t>
            </a:r>
            <a:r>
              <a:rPr lang="tr-TR" sz="1100" b="1" dirty="0" err="1"/>
              <a:t>Netherlands</a:t>
            </a:r>
            <a:r>
              <a:rPr lang="tr-TR" sz="1100" b="1" dirty="0"/>
              <a:t>. </a:t>
            </a:r>
            <a:r>
              <a:rPr lang="tr-TR" sz="1100" b="1" dirty="0">
                <a:hlinkClick r:id="rId3"/>
              </a:rPr>
              <a:t>https://repository.ifla.org/items/5a660032-8e35-4d29-aed2-028d47ad1c8f</a:t>
            </a:r>
            <a:endParaRPr lang="tr-TR" sz="1100" b="1" dirty="0"/>
          </a:p>
          <a:p>
            <a:pPr marL="0" indent="0" algn="just">
              <a:buNone/>
            </a:pPr>
            <a:r>
              <a:rPr lang="en-US" sz="1100" b="1" dirty="0"/>
              <a:t>Kennedy</a:t>
            </a:r>
            <a:r>
              <a:rPr lang="tr-TR" sz="1100" b="1" dirty="0"/>
              <a:t>, E. (2023, 1 Haziran). </a:t>
            </a:r>
            <a:r>
              <a:rPr lang="en-US" sz="1100" b="1" i="1" dirty="0"/>
              <a:t>Culturally diverse collections</a:t>
            </a:r>
            <a:r>
              <a:rPr lang="tr-TR" sz="1100" b="1" i="1" dirty="0"/>
              <a:t>: T</a:t>
            </a:r>
            <a:r>
              <a:rPr lang="en-US" sz="1100" b="1" i="1" dirty="0" err="1"/>
              <a:t>ips</a:t>
            </a:r>
            <a:r>
              <a:rPr lang="en-US" sz="1100" b="1" i="1" dirty="0"/>
              <a:t> for a more inclusive school library</a:t>
            </a:r>
            <a:r>
              <a:rPr lang="tr-TR" sz="1100" b="1" dirty="0"/>
              <a:t>. </a:t>
            </a:r>
            <a:r>
              <a:rPr lang="tr-TR" sz="1100" b="1" dirty="0">
                <a:hlinkClick r:id="rId4"/>
              </a:rPr>
              <a:t>https://americanlibrariesmagazine.org/2023/06/01/culturally-diverse-collections/</a:t>
            </a:r>
            <a:endParaRPr lang="tr-TR" sz="1100" b="1" dirty="0"/>
          </a:p>
          <a:p>
            <a:pPr marL="0" indent="0" algn="just">
              <a:buNone/>
            </a:pPr>
            <a:r>
              <a:rPr lang="tr-TR" sz="1100" b="1" dirty="0" err="1"/>
              <a:t>Mady</a:t>
            </a:r>
            <a:r>
              <a:rPr lang="tr-TR" sz="1100" b="1" dirty="0"/>
              <a:t>, C. ve </a:t>
            </a:r>
            <a:r>
              <a:rPr lang="tr-TR" sz="1100" b="1" dirty="0" err="1"/>
              <a:t>Hewidy</a:t>
            </a:r>
            <a:r>
              <a:rPr lang="tr-TR" sz="1100" b="1" dirty="0"/>
              <a:t>, H. (2025). </a:t>
            </a:r>
            <a:r>
              <a:rPr lang="en-US" sz="1100" b="1" dirty="0"/>
              <a:t>The public library building as nexus for social interactions: Cases</a:t>
            </a:r>
            <a:r>
              <a:rPr lang="tr-TR" sz="1100" b="1" dirty="0"/>
              <a:t> </a:t>
            </a:r>
            <a:r>
              <a:rPr lang="en-US" sz="1100" b="1" dirty="0"/>
              <a:t>from Helsinki</a:t>
            </a:r>
            <a:r>
              <a:rPr lang="tr-TR" sz="1100" b="1" dirty="0"/>
              <a:t>. </a:t>
            </a:r>
            <a:r>
              <a:rPr lang="tr-TR" sz="1100" b="1" i="1" dirty="0"/>
              <a:t>City, </a:t>
            </a:r>
            <a:r>
              <a:rPr lang="tr-TR" sz="1100" b="1" i="1" dirty="0" err="1"/>
              <a:t>Culture</a:t>
            </a:r>
            <a:r>
              <a:rPr lang="tr-TR" sz="1100" b="1" i="1" dirty="0"/>
              <a:t> </a:t>
            </a:r>
            <a:r>
              <a:rPr lang="tr-TR" sz="1100" b="1" i="1" dirty="0" err="1"/>
              <a:t>and</a:t>
            </a:r>
            <a:r>
              <a:rPr lang="tr-TR" sz="1100" b="1" i="1" dirty="0"/>
              <a:t> </a:t>
            </a:r>
            <a:r>
              <a:rPr lang="tr-TR" sz="1100" b="1" i="1" dirty="0" err="1"/>
              <a:t>Society</a:t>
            </a:r>
            <a:r>
              <a:rPr lang="tr-TR" sz="1100" b="1" dirty="0"/>
              <a:t>, 40, 1-9. </a:t>
            </a:r>
            <a:r>
              <a:rPr lang="fr-FR" sz="1100" b="1" dirty="0"/>
              <a:t>DOI:10.1016/j.ccs.2024.100610</a:t>
            </a:r>
            <a:endParaRPr lang="en-US" sz="1100" b="1" dirty="0"/>
          </a:p>
          <a:p>
            <a:pPr marL="0" indent="0" algn="just">
              <a:buNone/>
            </a:pPr>
            <a:r>
              <a:rPr lang="tr-TR" sz="1100" b="1" dirty="0" err="1"/>
              <a:t>Meunier</a:t>
            </a:r>
            <a:r>
              <a:rPr lang="tr-TR" sz="1100" b="1" dirty="0"/>
              <a:t>, B. ve </a:t>
            </a:r>
            <a:r>
              <a:rPr lang="tr-TR" sz="1100" b="1" dirty="0" err="1"/>
              <a:t>Eigenbrodt</a:t>
            </a:r>
            <a:r>
              <a:rPr lang="tr-TR" sz="1100" b="1" dirty="0"/>
              <a:t>, O. (2014). M</a:t>
            </a:r>
            <a:r>
              <a:rPr lang="en-US" sz="1100" b="1" dirty="0"/>
              <a:t>ore than bricks and mortar: </a:t>
            </a:r>
            <a:r>
              <a:rPr lang="tr-TR" sz="1100" b="1" dirty="0"/>
              <a:t>B</a:t>
            </a:r>
            <a:r>
              <a:rPr lang="en-US" sz="1100" b="1" dirty="0" err="1"/>
              <a:t>uilding</a:t>
            </a:r>
            <a:r>
              <a:rPr lang="en-US" sz="1100" b="1" dirty="0"/>
              <a:t> a community</a:t>
            </a:r>
            <a:r>
              <a:rPr lang="tr-TR" sz="1100" b="1" dirty="0"/>
              <a:t> </a:t>
            </a:r>
            <a:r>
              <a:rPr lang="en-US" sz="1100" b="1" dirty="0"/>
              <a:t>of users through library design</a:t>
            </a:r>
            <a:r>
              <a:rPr lang="tr-TR" sz="1100" b="1" dirty="0"/>
              <a:t>. </a:t>
            </a:r>
            <a:r>
              <a:rPr lang="en-US" sz="1100" b="1" i="1" dirty="0"/>
              <a:t>Journal of Library Administration</a:t>
            </a:r>
            <a:r>
              <a:rPr lang="en-US" sz="1100" b="1" dirty="0"/>
              <a:t>, 54</a:t>
            </a:r>
            <a:r>
              <a:rPr lang="tr-TR" sz="1100" b="1" dirty="0"/>
              <a:t>,</a:t>
            </a:r>
            <a:r>
              <a:rPr lang="en-US" sz="1100" b="1" dirty="0"/>
              <a:t>217–232</a:t>
            </a:r>
            <a:r>
              <a:rPr lang="tr-TR" sz="1100" b="1" dirty="0"/>
              <a:t>. </a:t>
            </a:r>
            <a:r>
              <a:rPr lang="en-US" sz="1100" b="1" dirty="0"/>
              <a:t>DOI: 10.1080/01930826.2014.915166</a:t>
            </a:r>
            <a:endParaRPr lang="tr-TR" sz="1100" b="1" dirty="0"/>
          </a:p>
          <a:p>
            <a:pPr marL="0" indent="0" algn="just">
              <a:buNone/>
            </a:pPr>
            <a:r>
              <a:rPr lang="tr-TR" sz="1100" b="1" dirty="0"/>
              <a:t>Oğuz, E. S. ve </a:t>
            </a:r>
            <a:r>
              <a:rPr lang="tr-TR" sz="1100" b="1" dirty="0" err="1"/>
              <a:t>Kurbanoğlu</a:t>
            </a:r>
            <a:r>
              <a:rPr lang="tr-TR" sz="1100" b="1" dirty="0"/>
              <a:t>, S. (2013). Çok kültürlü toplumlarda bilgi okur yazarlığı aracılığıyla sosyal bütünleşmenin artırılması, </a:t>
            </a:r>
            <a:r>
              <a:rPr lang="tr-TR" sz="1100" b="1" i="1" dirty="0"/>
              <a:t>Bilgi Dünyası</a:t>
            </a:r>
            <a:r>
              <a:rPr lang="tr-TR" sz="1100" b="1" dirty="0"/>
              <a:t>, 14 (2), 270-290.</a:t>
            </a:r>
          </a:p>
          <a:p>
            <a:pPr marL="0" indent="0" algn="just">
              <a:buNone/>
            </a:pPr>
            <a:r>
              <a:rPr lang="tr-TR" sz="1100" b="1" dirty="0" err="1"/>
              <a:t>Olden</a:t>
            </a:r>
            <a:r>
              <a:rPr lang="en-US" sz="1100" b="1" dirty="0"/>
              <a:t>burg, R. (1999). </a:t>
            </a:r>
            <a:r>
              <a:rPr lang="en-US" sz="1100" b="1" i="1" dirty="0"/>
              <a:t>The great good place: </a:t>
            </a:r>
            <a:r>
              <a:rPr lang="tr-TR" sz="1100" b="1" i="1" dirty="0"/>
              <a:t>C</a:t>
            </a:r>
            <a:r>
              <a:rPr lang="en-US" sz="1100" b="1" i="1" dirty="0" err="1"/>
              <a:t>afes</a:t>
            </a:r>
            <a:r>
              <a:rPr lang="en-US" sz="1100" b="1" i="1" dirty="0"/>
              <a:t>, coffee shops, book stores, bars, hair salons, and other hangouts at the heart of a community</a:t>
            </a:r>
            <a:r>
              <a:rPr lang="en-US" sz="1100" b="1" dirty="0"/>
              <a:t>. Da Capo Press.</a:t>
            </a:r>
            <a:endParaRPr lang="tr-TR" sz="1100" b="1" dirty="0"/>
          </a:p>
          <a:p>
            <a:pPr marL="0" indent="0" algn="just">
              <a:buNone/>
            </a:pPr>
            <a:r>
              <a:rPr lang="tr-TR" sz="1100" b="1" dirty="0" err="1"/>
              <a:t>PressReader</a:t>
            </a:r>
            <a:r>
              <a:rPr lang="tr-TR" sz="1100" b="1" dirty="0"/>
              <a:t> (2024, 2 Aralık). </a:t>
            </a:r>
            <a:r>
              <a:rPr lang="tr-TR" sz="1100" b="1" i="1" dirty="0"/>
              <a:t>F</a:t>
            </a:r>
            <a:r>
              <a:rPr lang="en-US" sz="1100" b="1" i="1" dirty="0" err="1"/>
              <a:t>ostering</a:t>
            </a:r>
            <a:r>
              <a:rPr lang="en-US" sz="1100" b="1" i="1" dirty="0"/>
              <a:t> diversity: </a:t>
            </a:r>
            <a:r>
              <a:rPr lang="tr-TR" sz="1100" b="1" i="1" dirty="0"/>
              <a:t>P</a:t>
            </a:r>
            <a:r>
              <a:rPr lang="en-US" sz="1100" b="1" i="1" dirty="0" err="1"/>
              <a:t>ublic</a:t>
            </a:r>
            <a:r>
              <a:rPr lang="en-US" sz="1100" b="1" i="1" dirty="0"/>
              <a:t> libraries as inclusive spaces for community celebration</a:t>
            </a:r>
            <a:r>
              <a:rPr lang="tr-TR" sz="1100" b="1" dirty="0"/>
              <a:t>. </a:t>
            </a:r>
            <a:r>
              <a:rPr lang="tr-TR" sz="1100" b="1" dirty="0">
                <a:hlinkClick r:id="rId5"/>
              </a:rPr>
              <a:t>https://blog.pressreader.com/libraries-institutions/fostering-diversity-public-libraries-as-inclusive-spaces-for-community-celebration</a:t>
            </a:r>
            <a:endParaRPr lang="tr-TR" sz="1100" b="1" dirty="0"/>
          </a:p>
          <a:p>
            <a:pPr marL="0" indent="0" algn="just">
              <a:buNone/>
            </a:pPr>
            <a:r>
              <a:rPr lang="tr-TR" sz="1100" b="1" dirty="0" err="1"/>
              <a:t>Smirti</a:t>
            </a:r>
            <a:r>
              <a:rPr lang="tr-TR" sz="1100" b="1" dirty="0"/>
              <a:t> (2023, 26 Mayıs). </a:t>
            </a:r>
            <a:r>
              <a:rPr lang="tr-TR" sz="1100" b="1" i="1" dirty="0" err="1"/>
              <a:t>Workforce</a:t>
            </a:r>
            <a:r>
              <a:rPr lang="tr-TR" sz="1100" b="1" i="1" dirty="0"/>
              <a:t> </a:t>
            </a:r>
            <a:r>
              <a:rPr lang="tr-TR" sz="1100" b="1" i="1" dirty="0" err="1"/>
              <a:t>diversity</a:t>
            </a:r>
            <a:r>
              <a:rPr lang="tr-TR" sz="1100" b="1" dirty="0"/>
              <a:t>. Management </a:t>
            </a:r>
            <a:r>
              <a:rPr lang="tr-TR" sz="1100" b="1" dirty="0" err="1"/>
              <a:t>Notes</a:t>
            </a:r>
            <a:r>
              <a:rPr lang="tr-TR" sz="1100" b="1" dirty="0"/>
              <a:t>. </a:t>
            </a:r>
            <a:r>
              <a:rPr lang="tr-TR" sz="1100" b="1" dirty="0">
                <a:hlinkClick r:id="rId6"/>
              </a:rPr>
              <a:t>https://www.managementnote.com/workforce-diversity/</a:t>
            </a:r>
            <a:endParaRPr lang="tr-TR" sz="1100" b="1" dirty="0"/>
          </a:p>
          <a:p>
            <a:pPr marL="0" indent="0" algn="just">
              <a:buNone/>
            </a:pPr>
            <a:r>
              <a:rPr lang="en-US" sz="1100" b="1" dirty="0" err="1"/>
              <a:t>Trembach</a:t>
            </a:r>
            <a:r>
              <a:rPr lang="en-US" sz="1100" b="1" dirty="0"/>
              <a:t>, S. (2022). Library services to multicultural populations through the lens</a:t>
            </a:r>
            <a:r>
              <a:rPr lang="tr-TR" sz="1100" b="1" dirty="0"/>
              <a:t> </a:t>
            </a:r>
            <a:r>
              <a:rPr lang="en-US" sz="1100" b="1" dirty="0"/>
              <a:t>of history: A literature review. </a:t>
            </a:r>
            <a:r>
              <a:rPr lang="en-US" sz="1100" b="1" i="1" dirty="0"/>
              <a:t>International Journal of Librarianship</a:t>
            </a:r>
            <a:r>
              <a:rPr lang="en-US" sz="1100" b="1" dirty="0"/>
              <a:t>, 7(2), 61-73. </a:t>
            </a:r>
            <a:r>
              <a:rPr lang="en-US" sz="1100" b="1" dirty="0">
                <a:hlinkClick r:id="rId7"/>
              </a:rPr>
              <a:t>https://doi.org/10.23974/ijol.2022.vol7.2.259</a:t>
            </a:r>
            <a:endParaRPr lang="tr-TR" sz="1100" b="1" dirty="0"/>
          </a:p>
          <a:p>
            <a:pPr marL="0" indent="0" algn="just">
              <a:buNone/>
            </a:pPr>
            <a:r>
              <a:rPr lang="tr-TR" sz="1100" b="1" dirty="0"/>
              <a:t>Yılmaz, B. (2013). Demokrasi, sivil yönetim, çok kültürlülük ve halk kütüphaneleri. </a:t>
            </a:r>
            <a:r>
              <a:rPr lang="tr-TR" sz="1100" b="1" i="1" dirty="0"/>
              <a:t>Halk kütüphaneleri: Araştırmalar ve görüşler </a:t>
            </a:r>
            <a:r>
              <a:rPr lang="tr-TR" sz="1100" b="1" dirty="0"/>
              <a:t>içinde (</a:t>
            </a:r>
            <a:r>
              <a:rPr lang="tr-TR" sz="1100" b="1" dirty="0" err="1"/>
              <a:t>ss</a:t>
            </a:r>
            <a:r>
              <a:rPr lang="tr-TR" sz="1100" b="1" dirty="0"/>
              <a:t>. 65-71). Türk Kütüphaneciliği Derneği Ankara Şubesi.</a:t>
            </a:r>
          </a:p>
        </p:txBody>
      </p:sp>
    </p:spTree>
    <p:extLst>
      <p:ext uri="{BB962C8B-B14F-4D97-AF65-F5344CB8AC3E}">
        <p14:creationId xmlns:p14="http://schemas.microsoft.com/office/powerpoint/2010/main" val="209648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7A372-1AD3-23C6-9336-C21BBCA2FE4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BE8C3C0-CA2E-7F77-01E9-5C4AEA6620BE}"/>
              </a:ext>
            </a:extLst>
          </p:cNvPr>
          <p:cNvSpPr>
            <a:spLocks noGrp="1"/>
          </p:cNvSpPr>
          <p:nvPr>
            <p:ph type="title"/>
          </p:nvPr>
        </p:nvSpPr>
        <p:spPr>
          <a:xfrm>
            <a:off x="775658" y="44244"/>
            <a:ext cx="8596668" cy="634182"/>
          </a:xfrm>
        </p:spPr>
        <p:txBody>
          <a:bodyPr>
            <a:normAutofit/>
          </a:bodyPr>
          <a:lstStyle/>
          <a:p>
            <a:pPr algn="ctr"/>
            <a:r>
              <a:rPr lang="tr-TR" sz="2400" b="1" dirty="0"/>
              <a:t>ÇOK KÜLTÜRLÜLÜK VE KÜTÜPHANE İLİŞKİSİ</a:t>
            </a:r>
            <a:endParaRPr lang="en-US" sz="2400" b="1" dirty="0"/>
          </a:p>
        </p:txBody>
      </p:sp>
      <p:sp>
        <p:nvSpPr>
          <p:cNvPr id="3" name="İçerik Yer Tutucusu 2">
            <a:extLst>
              <a:ext uri="{FF2B5EF4-FFF2-40B4-BE49-F238E27FC236}">
                <a16:creationId xmlns:a16="http://schemas.microsoft.com/office/drawing/2014/main" id="{123B9F1C-5B5F-229D-2DB7-2FEAB3154D9F}"/>
              </a:ext>
            </a:extLst>
          </p:cNvPr>
          <p:cNvSpPr>
            <a:spLocks noGrp="1"/>
          </p:cNvSpPr>
          <p:nvPr>
            <p:ph idx="1"/>
          </p:nvPr>
        </p:nvSpPr>
        <p:spPr>
          <a:xfrm>
            <a:off x="649891" y="634179"/>
            <a:ext cx="9438005" cy="5225846"/>
          </a:xfrm>
        </p:spPr>
        <p:txBody>
          <a:bodyPr>
            <a:noAutofit/>
          </a:bodyPr>
          <a:lstStyle/>
          <a:p>
            <a:pPr marL="0" indent="0" algn="just">
              <a:buNone/>
            </a:pPr>
            <a:r>
              <a:rPr lang="tr-TR" sz="1400" b="1" dirty="0"/>
              <a:t>Kütüphaneler tarihten bugüne toplumların bilgi, eğitim ve kültür mirasının temsilcisi ve belleği olmuş, zamanla bilim, teknoloji ve iletişim alanlarındaki yeniliklerin etkisiyle sürekli evrim geçirmiştir. </a:t>
            </a:r>
          </a:p>
          <a:p>
            <a:pPr marL="0" indent="0" algn="just">
              <a:buNone/>
            </a:pPr>
            <a:r>
              <a:rPr lang="tr-TR" sz="1400" b="1" dirty="0"/>
              <a:t>Günümüzde hızla değişen koşullara uyum sağlayarak, kamusal ve bireysel eğitim, okuryazarlık, kişisel gelişim ve yaşam boyu öğrenme gibi işlevleriyle kültürel ve sosyal gelişimi destekleyen, yaratıcılığı teşvik eden vazgeçilmez kurumlar durumuna gelmişlerdir. </a:t>
            </a:r>
          </a:p>
          <a:p>
            <a:pPr marL="0" indent="0" algn="just">
              <a:buNone/>
            </a:pPr>
            <a:r>
              <a:rPr lang="tr-TR" sz="1400" b="1" dirty="0"/>
              <a:t>Nüfus hareketleri, internet, yeni medya ve iletişim teknolojilerinin küreselleşmesiyle birlikte, insan profili ve beklentilerindeki değişim, kütüphanelerin biçimlenmesini de kaçınılmaz kılmaktadır (Demir, 2017a, s. 113). </a:t>
            </a:r>
          </a:p>
          <a:p>
            <a:pPr marL="0" indent="0" algn="just">
              <a:buNone/>
            </a:pPr>
            <a:r>
              <a:rPr lang="tr-TR" sz="1400" b="1" dirty="0"/>
              <a:t>Çok kültürlü toplumlarda yaşayan bireylerin ekonomik, politik ve kamusal kaynaklara ilişkin olanaklardan eşit koşullar içinde yararlandırılması gereklidir. Bireylere tüm potansiyellerini gerçekleştirebilmeleri için kamusal eğitim ve bilgiye/bilgi kaynaklarına (eşit koşullarla) erişimlerini sağlayacak olanaklar sunulmalıdır. Bu bağlamda düşünüldüğünde kütüphane ve diğer bilgi merkezlerinin çok kültürlülüğü destekleyici konumu ve rolünün önemi ortaya çıkmaktadır (Oğuz ve </a:t>
            </a:r>
            <a:r>
              <a:rPr lang="tr-TR" sz="1400" b="1" dirty="0" err="1"/>
              <a:t>Kurbanoğlu</a:t>
            </a:r>
            <a:r>
              <a:rPr lang="tr-TR" sz="1400" b="1" dirty="0"/>
              <a:t>, 2013, </a:t>
            </a:r>
            <a:r>
              <a:rPr lang="tr-TR" sz="1400" b="1" dirty="0" err="1"/>
              <a:t>ss</a:t>
            </a:r>
            <a:r>
              <a:rPr lang="tr-TR" sz="1400" b="1" dirty="0"/>
              <a:t>. 272-73). </a:t>
            </a:r>
          </a:p>
          <a:p>
            <a:pPr marL="0" indent="0" algn="just">
              <a:buNone/>
            </a:pPr>
            <a:r>
              <a:rPr lang="tr-TR" sz="1400" b="1" dirty="0"/>
              <a:t>Etnik topluluklar, farklı dil ve kültürlere sahip olmalarından dolayı kütüphanelerden farklı hizmetler bekler. Etnik gruplar için özel dermeler geliştirilmesi ve çeşitli dillerdeki dermeler arasında denge kurulması önemlidir. Dermelerin toplulukların kültürel mirasını yansıtması, kültürel gereksinimlerini karşılaması ve eğitim, kültür ile boş zamanlarını olumlu değerlendirmelerine olanak sağlaması gerekir. Ayrıca, kütüphanelerde yerli dilde eserlerin bulunmasına özen gösterilmesi ve etnik toplulukların kültürel gereksinimlerine uygun etkinlikler düzenlenmesi, organizasyonlara destek olunması ve mekân sağlanması da oldukça önemlidir. Bu hizmetlerin, özellikle çocuklara yönelik oryantasyon ve sürekli eğitim çalışmalarını da kapsaması gerekir (Yılmaz, 2013, s. 69). </a:t>
            </a:r>
          </a:p>
        </p:txBody>
      </p:sp>
    </p:spTree>
    <p:extLst>
      <p:ext uri="{BB962C8B-B14F-4D97-AF65-F5344CB8AC3E}">
        <p14:creationId xmlns:p14="http://schemas.microsoft.com/office/powerpoint/2010/main" val="1717200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1CFF8-3328-7371-BE0C-8E66580DD6F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ECA22C9-2145-AB3C-8117-529202C597EA}"/>
              </a:ext>
            </a:extLst>
          </p:cNvPr>
          <p:cNvSpPr>
            <a:spLocks noGrp="1"/>
          </p:cNvSpPr>
          <p:nvPr>
            <p:ph type="title"/>
          </p:nvPr>
        </p:nvSpPr>
        <p:spPr>
          <a:xfrm>
            <a:off x="775658" y="44244"/>
            <a:ext cx="8596668" cy="634182"/>
          </a:xfrm>
        </p:spPr>
        <p:txBody>
          <a:bodyPr>
            <a:normAutofit/>
          </a:bodyPr>
          <a:lstStyle/>
          <a:p>
            <a:pPr algn="ctr"/>
            <a:r>
              <a:rPr lang="tr-TR" sz="2400" b="1" dirty="0"/>
              <a:t>ÇOK KÜLTÜRLÜ KÜTÜPHANE: TANIM</a:t>
            </a:r>
            <a:endParaRPr lang="en-US" sz="2400" b="1" dirty="0"/>
          </a:p>
        </p:txBody>
      </p:sp>
      <p:sp>
        <p:nvSpPr>
          <p:cNvPr id="3" name="İçerik Yer Tutucusu 2">
            <a:extLst>
              <a:ext uri="{FF2B5EF4-FFF2-40B4-BE49-F238E27FC236}">
                <a16:creationId xmlns:a16="http://schemas.microsoft.com/office/drawing/2014/main" id="{99B41B18-D7B5-6D18-90F4-D922B07647AC}"/>
              </a:ext>
            </a:extLst>
          </p:cNvPr>
          <p:cNvSpPr>
            <a:spLocks noGrp="1"/>
          </p:cNvSpPr>
          <p:nvPr>
            <p:ph idx="1"/>
          </p:nvPr>
        </p:nvSpPr>
        <p:spPr>
          <a:xfrm>
            <a:off x="649891" y="634179"/>
            <a:ext cx="9438005" cy="5225846"/>
          </a:xfrm>
        </p:spPr>
        <p:txBody>
          <a:bodyPr>
            <a:noAutofit/>
          </a:bodyPr>
          <a:lstStyle/>
          <a:p>
            <a:pPr marL="0" indent="0" algn="just">
              <a:buNone/>
            </a:pPr>
            <a:r>
              <a:rPr lang="tr-TR" sz="1300" b="1" dirty="0"/>
              <a:t>Çok kültürlü kütüphane (</a:t>
            </a:r>
            <a:r>
              <a:rPr lang="tr-TR" sz="1300" b="1" dirty="0" err="1"/>
              <a:t>multicultural</a:t>
            </a:r>
            <a:r>
              <a:rPr lang="tr-TR" sz="1300" b="1" dirty="0"/>
              <a:t> </a:t>
            </a:r>
            <a:r>
              <a:rPr lang="tr-TR" sz="1300" b="1" dirty="0" err="1"/>
              <a:t>library</a:t>
            </a:r>
            <a:r>
              <a:rPr lang="tr-TR" sz="1300" b="1" dirty="0"/>
              <a:t>), toplumda çeşitli etnik, kültürel, dilsel ve dini grupların gereksinimlerini karşılamaya yönelik hizmetler sunan, farklı kültürleri temsil eden dermelere ve programlara sahip olan kütüphanelerdir. Bu tür kütüphaneler, kültürel çeşitliliğin ve farklılıkların onaylandığı, teşvik edildiği ve korunduğu alanlar olarak işlev görürler ve toplumlar arası diyalog ve anlayışı pekiştirmeyi amaçlarlar (Akbar &amp; </a:t>
            </a:r>
            <a:r>
              <a:rPr lang="tr-TR" sz="1300" b="1" dirty="0" err="1"/>
              <a:t>Asmiyanto</a:t>
            </a:r>
            <a:r>
              <a:rPr lang="tr-TR" sz="1300" b="1" dirty="0"/>
              <a:t>, 2021, s.2). Özellikleri ise şu şekilde özetlenebilir (Akbar &amp; </a:t>
            </a:r>
            <a:r>
              <a:rPr lang="tr-TR" sz="1300" b="1" dirty="0" err="1"/>
              <a:t>Asmiyanto</a:t>
            </a:r>
            <a:r>
              <a:rPr lang="tr-TR" sz="1300" b="1" dirty="0"/>
              <a:t>, 2021, </a:t>
            </a:r>
            <a:r>
              <a:rPr lang="tr-TR" sz="1300" b="1" dirty="0" err="1"/>
              <a:t>ss</a:t>
            </a:r>
            <a:r>
              <a:rPr lang="tr-TR" sz="1300" b="1" dirty="0"/>
              <a:t>. 1-2). :</a:t>
            </a:r>
          </a:p>
          <a:p>
            <a:pPr algn="just"/>
            <a:r>
              <a:rPr lang="tr-TR" sz="1300" b="1" u="sng" dirty="0"/>
              <a:t>Çok dillilik ve yerel değerleri içeren dermeler</a:t>
            </a:r>
            <a:r>
              <a:rPr lang="tr-TR" sz="1300" b="1" dirty="0"/>
              <a:t>: Çok kültürlü kütüphaneler, farklı dillerde materyaller ve yerel kültürel değerleri yansıtan dermelere sahiptir.</a:t>
            </a:r>
          </a:p>
          <a:p>
            <a:pPr algn="just"/>
            <a:r>
              <a:rPr lang="tr-TR" sz="1300" b="1" u="sng" dirty="0"/>
              <a:t>Hedefleri/uyum sağlama ve kültürel kimliği koruma</a:t>
            </a:r>
            <a:r>
              <a:rPr lang="tr-TR" sz="1300" b="1" dirty="0"/>
              <a:t>: Bu kütüphaneler, göçmenlerin ve yerel halkın kendi kültürlerini koruyarak yeni toplum ortamına uyum sağlamalarına destek olurlar.</a:t>
            </a:r>
          </a:p>
          <a:p>
            <a:pPr algn="just"/>
            <a:r>
              <a:rPr lang="tr-TR" sz="1300" b="1" u="sng" dirty="0"/>
              <a:t>Kapsayıcı ve eşit erişim ilkeleri</a:t>
            </a:r>
            <a:r>
              <a:rPr lang="tr-TR" sz="1300" b="1" dirty="0"/>
              <a:t>: Toplumdaki farklı grupların bilgiye ve kültürel kaynaklara eşit erişimini sağlar ve ayrımcılığa karşı dururlar.</a:t>
            </a:r>
          </a:p>
          <a:p>
            <a:pPr algn="just"/>
            <a:r>
              <a:rPr lang="tr-TR" sz="1300" b="1" u="sng" dirty="0"/>
              <a:t>Kültürel farkındalık ve yetkinlik/yeterlilik</a:t>
            </a:r>
            <a:r>
              <a:rPr lang="tr-TR" sz="1300" b="1" dirty="0"/>
              <a:t>: Kütüphanecilerin, toplumun çeşitli kültürel gereksinimlerini anlaması ve bu gereksinimlere uygun hizmetler sunması için kültürel yeterlilikleri geliştirmeleri gerekir.</a:t>
            </a:r>
          </a:p>
          <a:p>
            <a:pPr algn="just"/>
            <a:r>
              <a:rPr lang="tr-TR" sz="1300" b="1" u="sng" dirty="0"/>
              <a:t>Kültürlerarası diyalog ve etkinlikler</a:t>
            </a:r>
            <a:r>
              <a:rPr lang="tr-TR" sz="1300" b="1" dirty="0"/>
              <a:t>: Farklı kültürlerin bir araya gelerek iletişim kurmasını ve karşılıklı anlayış geliştirmesini sağlayan programlar ve etkinlikler düzenlerler. </a:t>
            </a:r>
          </a:p>
          <a:p>
            <a:pPr algn="just"/>
            <a:r>
              <a:rPr lang="tr-TR" sz="1300" b="1" u="sng" dirty="0"/>
              <a:t>Düzenleyici politikalar ve toplumsal katılım</a:t>
            </a:r>
            <a:r>
              <a:rPr lang="tr-TR" sz="1300" b="1" dirty="0"/>
              <a:t>: Bu kütüphaneler, toplumun çeşitli kesimlerinin gereksinimlerine göre politika ve hizmetlerini şekillendirirler ve toplumsal katılımı teşvik ederler. </a:t>
            </a:r>
          </a:p>
          <a:p>
            <a:pPr marL="0" indent="0" algn="just">
              <a:buNone/>
            </a:pPr>
            <a:r>
              <a:rPr lang="tr-TR" sz="1300" b="1" dirty="0"/>
              <a:t>Bu özellikler, çok kültürlü kütüphanelerin temel işlevlerini ve hizmet anlayışlarını yansıtmaktadır ve çeşitli kültürel gruplar arasında ortak payda oluşturarak, kültürel çeşitliliğin korunmasına ve toplumsal uyuma katkı sağlar.</a:t>
            </a:r>
          </a:p>
        </p:txBody>
      </p:sp>
    </p:spTree>
    <p:extLst>
      <p:ext uri="{BB962C8B-B14F-4D97-AF65-F5344CB8AC3E}">
        <p14:creationId xmlns:p14="http://schemas.microsoft.com/office/powerpoint/2010/main" val="180555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9DABD-21A6-26B8-82C6-55EFDCAB91F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40DB6CA-D46C-6771-A508-368C6252387A}"/>
              </a:ext>
            </a:extLst>
          </p:cNvPr>
          <p:cNvSpPr>
            <a:spLocks noGrp="1"/>
          </p:cNvSpPr>
          <p:nvPr>
            <p:ph type="title"/>
          </p:nvPr>
        </p:nvSpPr>
        <p:spPr>
          <a:xfrm>
            <a:off x="775658" y="44244"/>
            <a:ext cx="8596668" cy="634182"/>
          </a:xfrm>
        </p:spPr>
        <p:txBody>
          <a:bodyPr>
            <a:normAutofit/>
          </a:bodyPr>
          <a:lstStyle/>
          <a:p>
            <a:pPr algn="ctr"/>
            <a:r>
              <a:rPr lang="tr-TR" sz="2400" b="1" dirty="0"/>
              <a:t>ÇOK KÜLTÜRLÜ KÜTÜPHANE: TARİHSEL ARKA PLAN</a:t>
            </a:r>
            <a:endParaRPr lang="en-US" sz="2400" b="1" dirty="0"/>
          </a:p>
        </p:txBody>
      </p:sp>
      <p:sp>
        <p:nvSpPr>
          <p:cNvPr id="3" name="İçerik Yer Tutucusu 2">
            <a:extLst>
              <a:ext uri="{FF2B5EF4-FFF2-40B4-BE49-F238E27FC236}">
                <a16:creationId xmlns:a16="http://schemas.microsoft.com/office/drawing/2014/main" id="{27551DF1-CF61-7103-FF6F-BC83B36C33CE}"/>
              </a:ext>
            </a:extLst>
          </p:cNvPr>
          <p:cNvSpPr>
            <a:spLocks noGrp="1"/>
          </p:cNvSpPr>
          <p:nvPr>
            <p:ph idx="1"/>
          </p:nvPr>
        </p:nvSpPr>
        <p:spPr>
          <a:xfrm>
            <a:off x="649891" y="634179"/>
            <a:ext cx="9438005" cy="5225846"/>
          </a:xfrm>
        </p:spPr>
        <p:txBody>
          <a:bodyPr>
            <a:noAutofit/>
          </a:bodyPr>
          <a:lstStyle/>
          <a:p>
            <a:pPr marL="0" indent="0" algn="just">
              <a:buNone/>
            </a:pPr>
            <a:r>
              <a:rPr lang="tr-TR" sz="1600" b="1" dirty="0"/>
              <a:t>Kütüphaneler, 19. yüzyılın başlarından itibaren göçmen entegrasyonunun merkezi olmuştur ve okuma ve eğitim girişimleri aracılığıyla bu toplulukların kültürel uyumunu desteklemeye odaklanmıştır. Okuyucu danışmanlık hizmetleri ve okuryazarlık programlarının geliştirilmesi, kültürel açıdan daha duyarlı hizmetlerin temelini oluşturmuştur.</a:t>
            </a:r>
          </a:p>
          <a:p>
            <a:pPr marL="0" indent="0" algn="just">
              <a:buNone/>
            </a:pPr>
            <a:r>
              <a:rPr lang="tr-TR" sz="1600" b="1" u="sng" dirty="0"/>
              <a:t>Çok Kültürlü Hizmetlerin Evrimi:</a:t>
            </a:r>
          </a:p>
          <a:p>
            <a:pPr algn="just"/>
            <a:r>
              <a:rPr lang="tr-TR" sz="1600" b="1" dirty="0"/>
              <a:t>Zaman içinde, özellikle 20. yüzyılın sonları ve 21. yüzyılın başlarında, kütüphaneler rollerini yalnızca erişim noktalarından kültürel koruma, dil desteği ve sosyal katılımın aktif kolaylaştırıcılarına doğru genişletmişlerdir. </a:t>
            </a:r>
          </a:p>
          <a:p>
            <a:pPr algn="just"/>
            <a:r>
              <a:rPr lang="tr-TR" sz="1600" b="1" u="sng" dirty="0"/>
              <a:t>Çok dilli dermeler</a:t>
            </a:r>
            <a:r>
              <a:rPr lang="tr-TR" sz="1600" b="1" dirty="0"/>
              <a:t>, «İkinci Dil Olarak İngilizce» (ESL,</a:t>
            </a:r>
            <a:r>
              <a:rPr lang="en-US" sz="1600" b="1" dirty="0"/>
              <a:t> English</a:t>
            </a:r>
            <a:r>
              <a:rPr lang="tr-TR" sz="1600" b="1" dirty="0"/>
              <a:t> </a:t>
            </a:r>
            <a:r>
              <a:rPr lang="en-US" sz="1600" b="1" dirty="0"/>
              <a:t>as a </a:t>
            </a:r>
            <a:r>
              <a:rPr lang="tr-TR" sz="1600" b="1" dirty="0"/>
              <a:t>S</a:t>
            </a:r>
            <a:r>
              <a:rPr lang="en-US" sz="1600" b="1" dirty="0" err="1"/>
              <a:t>econd</a:t>
            </a:r>
            <a:r>
              <a:rPr lang="en-US" sz="1600" b="1" dirty="0"/>
              <a:t> </a:t>
            </a:r>
            <a:r>
              <a:rPr lang="tr-TR" sz="1600" b="1" dirty="0"/>
              <a:t>Language) programları ve kültürel kutlamalar gibi girişimler bu büyümeyi yansıtmaktadır.</a:t>
            </a:r>
          </a:p>
          <a:p>
            <a:pPr marL="0" indent="0" algn="just">
              <a:buNone/>
            </a:pPr>
            <a:r>
              <a:rPr lang="tr-TR" sz="1600" b="1" u="sng" dirty="0"/>
              <a:t>Politika ve Mesleki Yönergeler</a:t>
            </a:r>
            <a:r>
              <a:rPr lang="tr-TR" sz="1600" b="1" dirty="0"/>
              <a:t>:</a:t>
            </a:r>
          </a:p>
          <a:p>
            <a:pPr algn="just"/>
            <a:r>
              <a:rPr lang="tr-TR" sz="1600" b="1" dirty="0"/>
              <a:t>IFLA ve ALA gibi uluslararası ve ulusal kuruluşlar, çeşitli topluluklara etkili bir şekilde hizmet vermek için eşit erişim, kültürel yeterlilik ve personel eğitimini vurgulayan yönergeler yayımlamıştır. Bu politikalar, kütüphanelerin küresel olarak sosyal adaleti, kültürel anlayışı ve topluluk uyumunu teşvik etmede yaşamsal önem taşıdığını kabul etmektedir (</a:t>
            </a:r>
            <a:r>
              <a:rPr lang="en-US" sz="1600" b="1" dirty="0" err="1"/>
              <a:t>Trembach</a:t>
            </a:r>
            <a:r>
              <a:rPr lang="en-US" sz="1600" b="1" dirty="0"/>
              <a:t>, 2022</a:t>
            </a:r>
            <a:r>
              <a:rPr lang="tr-TR" sz="1600" b="1" dirty="0"/>
              <a:t>, </a:t>
            </a:r>
            <a:r>
              <a:rPr lang="tr-TR" sz="1600" b="1" dirty="0" err="1"/>
              <a:t>ss</a:t>
            </a:r>
            <a:r>
              <a:rPr lang="tr-TR" sz="1600" b="1" dirty="0"/>
              <a:t>. 61-67</a:t>
            </a:r>
            <a:r>
              <a:rPr lang="en-US" sz="1600" b="1" dirty="0"/>
              <a:t>). </a:t>
            </a:r>
            <a:endParaRPr lang="tr-TR" sz="1600" b="1" dirty="0"/>
          </a:p>
        </p:txBody>
      </p:sp>
    </p:spTree>
    <p:extLst>
      <p:ext uri="{BB962C8B-B14F-4D97-AF65-F5344CB8AC3E}">
        <p14:creationId xmlns:p14="http://schemas.microsoft.com/office/powerpoint/2010/main" val="3502014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54169-BC18-9A13-A19C-81D65328422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C4278E5-81FC-51A5-B107-2D3BBA96EB04}"/>
              </a:ext>
            </a:extLst>
          </p:cNvPr>
          <p:cNvSpPr>
            <a:spLocks noGrp="1"/>
          </p:cNvSpPr>
          <p:nvPr>
            <p:ph type="title"/>
          </p:nvPr>
        </p:nvSpPr>
        <p:spPr>
          <a:xfrm>
            <a:off x="775658" y="44244"/>
            <a:ext cx="8596668" cy="634182"/>
          </a:xfrm>
        </p:spPr>
        <p:txBody>
          <a:bodyPr>
            <a:normAutofit/>
          </a:bodyPr>
          <a:lstStyle/>
          <a:p>
            <a:pPr algn="ctr"/>
            <a:r>
              <a:rPr lang="tr-TR" sz="2400" b="1" dirty="0"/>
              <a:t>ÇOK KÜLTÜRLÜ KÜTÜPHANE: TARİHSEL ARKA PLAN</a:t>
            </a:r>
            <a:endParaRPr lang="en-US" sz="2400" b="1" dirty="0"/>
          </a:p>
        </p:txBody>
      </p:sp>
      <p:sp>
        <p:nvSpPr>
          <p:cNvPr id="3" name="İçerik Yer Tutucusu 2">
            <a:extLst>
              <a:ext uri="{FF2B5EF4-FFF2-40B4-BE49-F238E27FC236}">
                <a16:creationId xmlns:a16="http://schemas.microsoft.com/office/drawing/2014/main" id="{87745A50-C9A3-EB4A-A7CC-C14D14B16337}"/>
              </a:ext>
            </a:extLst>
          </p:cNvPr>
          <p:cNvSpPr>
            <a:spLocks noGrp="1"/>
          </p:cNvSpPr>
          <p:nvPr>
            <p:ph idx="1"/>
          </p:nvPr>
        </p:nvSpPr>
        <p:spPr>
          <a:xfrm>
            <a:off x="649891" y="634179"/>
            <a:ext cx="9438005" cy="5225846"/>
          </a:xfrm>
        </p:spPr>
        <p:txBody>
          <a:bodyPr>
            <a:noAutofit/>
          </a:bodyPr>
          <a:lstStyle/>
          <a:p>
            <a:pPr algn="just"/>
            <a:r>
              <a:rPr lang="tr-TR" sz="1600" b="1" u="sng" dirty="0"/>
              <a:t>Küreselleşme ve Kültürel Çeşitlilik:</a:t>
            </a:r>
            <a:r>
              <a:rPr lang="tr-TR" sz="1600" b="1" dirty="0"/>
              <a:t> Artan göç, teknolojik bağlantı ve kültürel değişimle karakterize edilen küreselleşme, çok kültürlü kütüphane hizmetlerinin dünya çapında daha da önemli duruma gelmesi ve yaygınlaşmasında etken olmuştur. Kütüphaneler, kültürlerarası diyaloğun aracıları olarak görülmekte ve anlayışı ve ortak insani değerleri teşvik ederek küresel vatandaşlığı desteklemektedir.</a:t>
            </a:r>
          </a:p>
          <a:p>
            <a:pPr algn="just"/>
            <a:r>
              <a:rPr lang="tr-TR" sz="1600" b="1" u="sng" dirty="0"/>
              <a:t>Toplulukların Temsilcisi ve Küresel Yapı Olarak Kütüphaneler</a:t>
            </a:r>
            <a:r>
              <a:rPr lang="tr-TR" sz="1600" b="1" dirty="0"/>
              <a:t>: Tarihsel olarak yerel odaklı olan kütüphaneler, artık kültürlerarası iletişimi, sosyal katılımı ve küresel vatandaşlığın gelişimini destekleyen küresel bir ağın parçası olarak konumlanmaktadır. Çeşitli kültürel kimliklerin tanındığı, korunduğu ve kutlandığı, daha kapsayıcı bir dünya toplumuna katkıda bulunan alanlar olarak hizmet vermektedirler.</a:t>
            </a:r>
          </a:p>
          <a:p>
            <a:pPr marL="0" indent="0" algn="just">
              <a:buNone/>
            </a:pPr>
            <a:r>
              <a:rPr lang="tr-TR" sz="1600" b="1" u="sng" dirty="0"/>
              <a:t>Genel Çıkarım</a:t>
            </a:r>
            <a:r>
              <a:rPr lang="tr-TR" sz="1600" b="1" dirty="0"/>
              <a:t>: </a:t>
            </a:r>
          </a:p>
          <a:p>
            <a:pPr algn="just"/>
            <a:r>
              <a:rPr lang="tr-TR" sz="1600" b="1" dirty="0"/>
              <a:t>Kütüphaneler, küresel bir bakış açısıyla, asimilasyon araçlarından çok kültürlülüğün ve küresel bağlantılılığın savunucularına dönüşmüştür. </a:t>
            </a:r>
          </a:p>
          <a:p>
            <a:pPr algn="just"/>
            <a:r>
              <a:rPr lang="tr-TR" sz="1600" b="1" dirty="0"/>
              <a:t>Bu evrim, kültürel çeşitliliği tanıma ve değer verme yönündeki daha geniş toplumsal değişimleri yansıtmakta ve onları, giderek daha fazla birbirine bağlı/bağlantılı duruma getiren bir dünyada kültürlerarası anlayışı ve küresel vatandaşlığı geliştirmede kilit oyuncular olarak konumlandırmaktadır (</a:t>
            </a:r>
            <a:r>
              <a:rPr lang="en-US" sz="1600" b="1" dirty="0" err="1"/>
              <a:t>Trembach</a:t>
            </a:r>
            <a:r>
              <a:rPr lang="en-US" sz="1600" b="1" dirty="0"/>
              <a:t>, 2022</a:t>
            </a:r>
            <a:r>
              <a:rPr lang="tr-TR" sz="1600" b="1" dirty="0"/>
              <a:t>, </a:t>
            </a:r>
            <a:r>
              <a:rPr lang="tr-TR" sz="1600" b="1" dirty="0" err="1"/>
              <a:t>ss</a:t>
            </a:r>
            <a:r>
              <a:rPr lang="tr-TR" sz="1600" b="1" dirty="0"/>
              <a:t>. 67-70</a:t>
            </a:r>
            <a:r>
              <a:rPr lang="en-US" sz="1600" b="1" dirty="0"/>
              <a:t>). </a:t>
            </a:r>
            <a:endParaRPr lang="tr-TR" sz="1600" b="1" dirty="0"/>
          </a:p>
        </p:txBody>
      </p:sp>
    </p:spTree>
    <p:extLst>
      <p:ext uri="{BB962C8B-B14F-4D97-AF65-F5344CB8AC3E}">
        <p14:creationId xmlns:p14="http://schemas.microsoft.com/office/powerpoint/2010/main" val="233088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6158E-ECA0-D286-9E8D-BC781AF7DBC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8C36050-C4C4-C2ED-9609-C7B3AD78E7A0}"/>
              </a:ext>
            </a:extLst>
          </p:cNvPr>
          <p:cNvSpPr>
            <a:spLocks noGrp="1"/>
          </p:cNvSpPr>
          <p:nvPr>
            <p:ph type="title"/>
          </p:nvPr>
        </p:nvSpPr>
        <p:spPr>
          <a:xfrm>
            <a:off x="775658" y="44244"/>
            <a:ext cx="9438004" cy="634182"/>
          </a:xfrm>
        </p:spPr>
        <p:txBody>
          <a:bodyPr>
            <a:normAutofit/>
          </a:bodyPr>
          <a:lstStyle/>
          <a:p>
            <a:pPr algn="ctr"/>
            <a:r>
              <a:rPr lang="tr-TR" sz="2000" b="1" dirty="0"/>
              <a:t>KÜTÜPHANELERDE ÇOK KÜLTÜRLÜ HİZMETLER: DERME GELİŞTİRME</a:t>
            </a:r>
            <a:endParaRPr lang="en-US" sz="2000" b="1" dirty="0"/>
          </a:p>
        </p:txBody>
      </p:sp>
      <p:sp>
        <p:nvSpPr>
          <p:cNvPr id="3" name="İçerik Yer Tutucusu 2">
            <a:extLst>
              <a:ext uri="{FF2B5EF4-FFF2-40B4-BE49-F238E27FC236}">
                <a16:creationId xmlns:a16="http://schemas.microsoft.com/office/drawing/2014/main" id="{32D2C979-20FE-11DC-325F-D8849EF5556A}"/>
              </a:ext>
            </a:extLst>
          </p:cNvPr>
          <p:cNvSpPr>
            <a:spLocks noGrp="1"/>
          </p:cNvSpPr>
          <p:nvPr>
            <p:ph idx="1"/>
          </p:nvPr>
        </p:nvSpPr>
        <p:spPr>
          <a:xfrm>
            <a:off x="649891" y="634179"/>
            <a:ext cx="9438005" cy="5638802"/>
          </a:xfrm>
        </p:spPr>
        <p:txBody>
          <a:bodyPr>
            <a:noAutofit/>
          </a:bodyPr>
          <a:lstStyle/>
          <a:p>
            <a:pPr marL="0" indent="0" algn="just">
              <a:buNone/>
            </a:pPr>
            <a:r>
              <a:rPr lang="tr-TR" sz="1400" b="1" dirty="0"/>
              <a:t>Çok kültürlü kütüphanelerde dermeler, farklı dil, din, etnik köken ve kültürel yapıya sahip materyallerden oluşur. Bu materyaller, hem yerel hem de küresel anlamda çeşitli kültürlerin temsil edilmesini sağlar. Çok dilli ve çok kültürel materyallerin dermelere entegrasyonu, farklı toplulukların kendilerini ifade etmelerine ve kendilerini temsil etmelerine olanak tanır. Bu kaynaklar, kültürel çeşitliliği yansıtan ve koruyan önemli bir araçtır (Demir, 2017a).</a:t>
            </a:r>
          </a:p>
          <a:p>
            <a:pPr marL="0" indent="0" algn="just">
              <a:buNone/>
            </a:pPr>
            <a:r>
              <a:rPr lang="tr-TR" sz="1400" b="1" dirty="0"/>
              <a:t>Kültürel grupların gereksinimlerine uygun kaynaklar, çeşitli biçim ve içeriklerde bulunabilir. Bu materyaller internet erişimi, gazeteler, görsel ve işitsel materyaller, DVD’ler, hikaye kitapları, dergiler, hafif okuma kitapları ve çizgi romanlar gibi geniş bir yelpazeyi kapsar. Toplulukların yaş, ilgi alanları, dini ve politik duyarlılıkları dikkate alınmalı ve gereksinimleri araştırılarak derme geliştirme politikası oluşturulmalıdır. Amaç, farklı ilgi ve talepler arasında denge kurmak ve kaynakların etkin kullanımını sağlamaktır.</a:t>
            </a:r>
          </a:p>
          <a:p>
            <a:pPr marL="0" indent="0" algn="just">
              <a:buNone/>
            </a:pPr>
            <a:r>
              <a:rPr lang="tr-TR" sz="1400" b="1" dirty="0"/>
              <a:t>IFLA (2009, </a:t>
            </a:r>
            <a:r>
              <a:rPr lang="tr-TR" sz="1400" b="1" dirty="0" err="1"/>
              <a:t>ss</a:t>
            </a:r>
            <a:r>
              <a:rPr lang="tr-TR" sz="1400" b="1" dirty="0"/>
              <a:t>. 14-21) Çok Kültürlü Topluluklar: Kütüphane Hizmetleri Kılavuzu’na göre, derme yönetimi ve geliştirme sürecinde dikkat edilecek noktalar aşağıdaki gibidir: :</a:t>
            </a:r>
          </a:p>
          <a:p>
            <a:pPr algn="just"/>
            <a:r>
              <a:rPr lang="tr-TR" sz="1400" b="1" u="sng" dirty="0"/>
              <a:t>Derme Yönetim Politikası</a:t>
            </a:r>
            <a:r>
              <a:rPr lang="tr-TR" sz="1400" b="1" dirty="0"/>
              <a:t>: Çok kültürlü kaynaklar için hazırlanan politika, genel derme politikasının bir parçası olmalı ve topluluklarla danışılarak geliştirilmelidir. Bu politika, demografik profil, hedefler, erişim stratejileri, mevzuat, bütçe, dermenin güncellenmesi ve değerlendirilmesini içermelidir. Ayrıca, özel gereksinimleri olanlar için (örneğin, engelliler) kaynaklar ve hizmetler belirlenmelidir.</a:t>
            </a:r>
          </a:p>
          <a:p>
            <a:pPr algn="just"/>
            <a:r>
              <a:rPr lang="tr-TR" sz="1400" b="1" u="sng" dirty="0"/>
              <a:t>Kaynakların Çeşitliliği:</a:t>
            </a:r>
            <a:r>
              <a:rPr lang="tr-TR" sz="1400" b="1" dirty="0"/>
              <a:t> Materyaller tüm dillerde ve biçimlerde sağlanmalı; farklı kültürleri temsil eden dengeli dermeler oluşturulmalıdır. Bu materyaller, hem yerel hem de diğer ülkelerden gelen kaynakları içermeli ve çeşitli yaş gruplarına uygun olmalıdır. Kitaplar, özellikle çok dilli dermenin temel taşlarıdır ve farklı alfabelerdeki yayınlar da temin edilmelidir. Gazeteler, dergiler, müzik, ses kayıtları ve dijital medya da çok kültürlü grupların gereksinimlerini karşılamalıdır. Ayrıca, DVD ve diğer görsel içeriklerin bölgesel uyumluluğu ve erişim sorunları göz önünde bulundurulmalıdır.</a:t>
            </a:r>
          </a:p>
        </p:txBody>
      </p:sp>
    </p:spTree>
    <p:extLst>
      <p:ext uri="{BB962C8B-B14F-4D97-AF65-F5344CB8AC3E}">
        <p14:creationId xmlns:p14="http://schemas.microsoft.com/office/powerpoint/2010/main" val="2471627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EFFA3-7097-7872-6ECE-19AE50F5E94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1B4D959-3650-EB17-AC13-FF61BA2A5FC3}"/>
              </a:ext>
            </a:extLst>
          </p:cNvPr>
          <p:cNvSpPr>
            <a:spLocks noGrp="1"/>
          </p:cNvSpPr>
          <p:nvPr>
            <p:ph type="title"/>
          </p:nvPr>
        </p:nvSpPr>
        <p:spPr>
          <a:xfrm>
            <a:off x="775658" y="44244"/>
            <a:ext cx="9438004" cy="634182"/>
          </a:xfrm>
        </p:spPr>
        <p:txBody>
          <a:bodyPr>
            <a:normAutofit/>
          </a:bodyPr>
          <a:lstStyle/>
          <a:p>
            <a:pPr algn="ctr"/>
            <a:r>
              <a:rPr lang="tr-TR" sz="2000" b="1" dirty="0"/>
              <a:t>KÜTÜPHANELERDE ÇOK KÜLTÜRLÜ HİZMETLER: DERME GELİŞTİRME</a:t>
            </a:r>
            <a:endParaRPr lang="en-US" sz="2000" b="1" dirty="0"/>
          </a:p>
        </p:txBody>
      </p:sp>
      <p:sp>
        <p:nvSpPr>
          <p:cNvPr id="3" name="İçerik Yer Tutucusu 2">
            <a:extLst>
              <a:ext uri="{FF2B5EF4-FFF2-40B4-BE49-F238E27FC236}">
                <a16:creationId xmlns:a16="http://schemas.microsoft.com/office/drawing/2014/main" id="{73BDF1E0-08DD-4BDA-9904-A5EEAE655B7F}"/>
              </a:ext>
            </a:extLst>
          </p:cNvPr>
          <p:cNvSpPr>
            <a:spLocks noGrp="1"/>
          </p:cNvSpPr>
          <p:nvPr>
            <p:ph idx="1"/>
          </p:nvPr>
        </p:nvSpPr>
        <p:spPr>
          <a:xfrm>
            <a:off x="649891" y="634179"/>
            <a:ext cx="9438005" cy="5225846"/>
          </a:xfrm>
        </p:spPr>
        <p:txBody>
          <a:bodyPr>
            <a:noAutofit/>
          </a:bodyPr>
          <a:lstStyle/>
          <a:p>
            <a:pPr algn="just"/>
            <a:r>
              <a:rPr lang="tr-TR" sz="1400" b="1" u="sng" dirty="0"/>
              <a:t>Kaynakların Güncellenmesi ve Yönetimi</a:t>
            </a:r>
            <a:r>
              <a:rPr lang="tr-TR" sz="1400" b="1" dirty="0"/>
              <a:t>:  Güncel ve erişilebilir materyaller sağlanmalı, eski ve yıpranmış olanlar düzenli olarak yenilenmelidir. Dermeler, farklı dillerde ve toplulukların gereksinimlerine göre genişletilmeli ve bakımı yapılmalıdır. Ayrıca, elektronik ve çevrimiçi kaynaklara erişim ve web sayfalarında çok dilli içerikler de desteklenmelidir.</a:t>
            </a:r>
          </a:p>
          <a:p>
            <a:pPr algn="just"/>
            <a:r>
              <a:rPr lang="tr-TR" sz="1400" b="1" u="sng" dirty="0"/>
              <a:t>Standartlar ve Hedefler:</a:t>
            </a:r>
            <a:r>
              <a:rPr lang="tr-TR" sz="1400" b="1" dirty="0"/>
              <a:t>  Küçük kütüphaneler için kişi başına 1.5-2.5 kitaplık hedefler öngörülür. Yıllık derme genişlemesi için, nüfus oranlarına göre belirlenen ek materyal sayısı dikkate alınır. Elektronik kaynaklar ve internet erişimi, çok dilli arayüzler ve web siteleriyle desteklenmelidir. Ayrıca, çok kültürlü toplulukların gereksinimlerine uygun dijital dermeler, görsel ve işitsel materyaller ile göçmenler ve yeni gelenler için bilgi kaynakları sunulmalıdır (IFLA, 2009, </a:t>
            </a:r>
            <a:r>
              <a:rPr lang="tr-TR" sz="1400" b="1" dirty="0" err="1"/>
              <a:t>ss</a:t>
            </a:r>
            <a:r>
              <a:rPr lang="tr-TR" sz="1400" b="1" dirty="0"/>
              <a:t>. 14-21) .</a:t>
            </a:r>
          </a:p>
          <a:p>
            <a:pPr marL="0" indent="0" algn="just">
              <a:buNone/>
            </a:pPr>
            <a:r>
              <a:rPr lang="tr-TR" sz="1400" b="1" dirty="0"/>
              <a:t>Bir diğer kaynağın (</a:t>
            </a:r>
            <a:r>
              <a:rPr lang="en-US" sz="1400" b="1" dirty="0"/>
              <a:t>Kennedy</a:t>
            </a:r>
            <a:r>
              <a:rPr lang="tr-TR" sz="1400" b="1" dirty="0"/>
              <a:t>, 2023) benzer açıklamalarına göre, kapsayıcı ve kültürel açıdan duyarlı dermeler oluşturmak, bilinçli bir planlama ve sürekli çaba gerektirir. Temel bir yaklaşım şunları içerir:</a:t>
            </a:r>
          </a:p>
          <a:p>
            <a:pPr algn="just"/>
            <a:r>
              <a:rPr lang="tr-TR" sz="1400" b="1" u="sng" dirty="0"/>
              <a:t>Çeşitli ve İlgili Materyaller: </a:t>
            </a:r>
            <a:r>
              <a:rPr lang="tr-TR" sz="1400" b="1" dirty="0"/>
              <a:t>Topluluk üyelerinin kültürlerini, dillerini ve deneyimlerini yansıtan kaynaklar toplamak. Bu, kitaplar, dijital medya, web siteleri, dergiler ve farklı kültürel bakış açılarını ve kimlikleri sergileyen diğer formatları içerir.</a:t>
            </a:r>
          </a:p>
          <a:p>
            <a:pPr algn="just"/>
            <a:r>
              <a:rPr lang="tr-TR" sz="1400" b="1" u="sng" dirty="0"/>
              <a:t>Topluluk Katılımı ve Gereksinimlerin Değerlendirilmesi: </a:t>
            </a:r>
            <a:r>
              <a:rPr lang="tr-TR" sz="1400" b="1" dirty="0"/>
              <a:t>Demografik verilerin incelenmesi ve odak grupları veya danışma komiteleri aracılığıyla öğrencilerin ya da kullanıcıların dahil edilmesi, eksikliklerin belirlenmesine ve kullanıcıların geçmişlerine ve ilgi alanlarına uygun materyallerin önceliklendirilmesine yardımcı olur. Düzenli çeşitlilik denetimleri, yeterince temsil edilmeyen alanları ortaya çıkararak hedeflenen derme genişlemesine rehberlik edebilir.</a:t>
            </a:r>
          </a:p>
        </p:txBody>
      </p:sp>
    </p:spTree>
    <p:extLst>
      <p:ext uri="{BB962C8B-B14F-4D97-AF65-F5344CB8AC3E}">
        <p14:creationId xmlns:p14="http://schemas.microsoft.com/office/powerpoint/2010/main" val="232327588"/>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6363</TotalTime>
  <Words>5521</Words>
  <Application>Microsoft Office PowerPoint</Application>
  <PresentationFormat>Geniş ekran</PresentationFormat>
  <Paragraphs>228</Paragraphs>
  <Slides>30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30</vt:i4>
      </vt:variant>
    </vt:vector>
  </HeadingPairs>
  <TitlesOfParts>
    <vt:vector size="34" baseType="lpstr">
      <vt:lpstr>Arial</vt:lpstr>
      <vt:lpstr>Trebuchet MS</vt:lpstr>
      <vt:lpstr>Wingdings 3</vt:lpstr>
      <vt:lpstr>Yüzeyler</vt:lpstr>
      <vt:lpstr>ÇOK KÜLTÜRLÜLÜK VE HİZMETLERİ 3. HAFTA Çok Kültürlü Kütüphane Hizmetleri ve Toplumsal Uyumun Güçlendirilmesi: Kuram ve Uygulama Perspektifleri </vt:lpstr>
      <vt:lpstr>KAPSAM</vt:lpstr>
      <vt:lpstr>GİRİŞ</vt:lpstr>
      <vt:lpstr>ÇOK KÜLTÜRLÜLÜK VE KÜTÜPHANE İLİŞKİSİ</vt:lpstr>
      <vt:lpstr>ÇOK KÜLTÜRLÜ KÜTÜPHANE: TANIM</vt:lpstr>
      <vt:lpstr>ÇOK KÜLTÜRLÜ KÜTÜPHANE: TARİHSEL ARKA PLAN</vt:lpstr>
      <vt:lpstr>ÇOK KÜLTÜRLÜ KÜTÜPHANE: TARİHSEL ARKA PLAN</vt:lpstr>
      <vt:lpstr>KÜTÜPHANELERDE ÇOK KÜLTÜRLÜ HİZMETLER: DERME GELİŞTİRME</vt:lpstr>
      <vt:lpstr>KÜTÜPHANELERDE ÇOK KÜLTÜRLÜ HİZMETLER: DERME GELİŞTİRME</vt:lpstr>
      <vt:lpstr>KÜTÜPHANELERDE ÇOK KÜLTÜRLÜ HİZMETLER: DERME GELİŞTİRME</vt:lpstr>
      <vt:lpstr>KÜTÜPHANELERDE ÇOK KÜLTÜRLÜ HİZMETLER: İNSAN KAYNAKLARI</vt:lpstr>
      <vt:lpstr>KÜTÜPHANELERDE ÇOK KÜLTÜRLÜ HİZMETLER: İÇ MÜŞTERİLER BAĞLAMI</vt:lpstr>
      <vt:lpstr>KÜTÜPHANELERDE ÇOK KÜLTÜRLÜ HİZMETLER: İÇ MÜŞTERİLER BAĞLAMI</vt:lpstr>
      <vt:lpstr>KÜTÜPHANELERDE ÇOK KÜLTÜRLÜ HİZMETLER: İÇ MÜŞTERİLER BAĞLAMI</vt:lpstr>
      <vt:lpstr>KÜTÜPHANELERDE ÇOK KÜLTÜRLÜ HİZMETLER: KULLANICI BOYUTU</vt:lpstr>
      <vt:lpstr>KÜTÜPHANELERDE ÇOK KÜLTÜRLÜ HİZMETLER: KULLANICI BOYUTU</vt:lpstr>
      <vt:lpstr>KÜTÜPHANELERDE ÇOK KÜLTÜRLÜ HİZMETLER: KULLANICI BOYUTU</vt:lpstr>
      <vt:lpstr>KÜTÜPHANELERDE ÇOK KÜLTÜRLÜ HİZMETLER: KULLANICI BOYUTU</vt:lpstr>
      <vt:lpstr>KÜTÜPHANELERDE ÇOK KÜLTÜRLÜ HİZMETLER: BÜTÇE, İŞBİRLİĞİ VE KAYNAK PAYLAŞIMI </vt:lpstr>
      <vt:lpstr>ÇOK KÜLTÜRLÜ KAMUSAL ALANLAR VE ÜÇÜNCÜ YERLER OLARAK KÜTÜPHANELER:  BİNA VE TASARIM </vt:lpstr>
      <vt:lpstr>ÇOK KÜLTÜRLÜ KAMUSAL ALANLAR VE ÜÇÜNCÜ YERLER OLARAK KÜTÜPHANELER:  BİNA VE TASARIM </vt:lpstr>
      <vt:lpstr>ÇOK KÜLTÜRLÜ KAMUSAL ALANLAR VE ÜÇÜNCÜ YERLER OLARAK KÜTÜPHANELER:  BİNA VE TASARIM </vt:lpstr>
      <vt:lpstr>ÇOK KÜLTÜRLÜ KAMUSAL ALANLAR VE ÜÇÜNCÜ YERLER OLARAK KÜTÜPHANELER:  BİNA VE TASARIM </vt:lpstr>
      <vt:lpstr>ÇOK KÜLTÜRLÜ KAMUSAL ALANLAR VE ÜÇÜNCÜ YERLER OLARAK KÜTÜPHANELER:  BİNA VE TASARIM </vt:lpstr>
      <vt:lpstr>KÜTÜPHANE TÜRLERİ BAĞLAMINDA ÇOK KÜLTÜRLÜ HİZMETLER </vt:lpstr>
      <vt:lpstr>KÜTÜPHANE TÜRLERİ BAĞLAMINDA ÇOK KÜLTÜRLÜ HİZMETLER </vt:lpstr>
      <vt:lpstr>KÜTÜPHANE TÜRLERİ BAĞLAMINDA ÇOK KÜLTÜRLÜ HİZMETLER </vt:lpstr>
      <vt:lpstr>KÜTÜPHANE TÜRLERİ BAĞLAMINDA ÇOK KÜLTÜRLÜ HİZMETLER: HALK KÜTÜPHANELERİ </vt:lpstr>
      <vt:lpstr>SONUÇ VE DEĞERLENDİRME</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pc</cp:lastModifiedBy>
  <cp:revision>28</cp:revision>
  <dcterms:created xsi:type="dcterms:W3CDTF">2025-07-04T07:41:44Z</dcterms:created>
  <dcterms:modified xsi:type="dcterms:W3CDTF">2025-12-05T12:09:32Z</dcterms:modified>
</cp:coreProperties>
</file>