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90" r:id="rId5"/>
    <p:sldId id="259" r:id="rId6"/>
    <p:sldId id="291" r:id="rId7"/>
    <p:sldId id="260" r:id="rId8"/>
    <p:sldId id="261" r:id="rId9"/>
    <p:sldId id="262" r:id="rId10"/>
    <p:sldId id="292" r:id="rId11"/>
    <p:sldId id="294" r:id="rId12"/>
    <p:sldId id="263" r:id="rId13"/>
    <p:sldId id="295" r:id="rId14"/>
    <p:sldId id="264" r:id="rId15"/>
    <p:sldId id="298" r:id="rId16"/>
    <p:sldId id="296" r:id="rId17"/>
    <p:sldId id="265" r:id="rId18"/>
    <p:sldId id="297" r:id="rId19"/>
    <p:sldId id="266" r:id="rId20"/>
    <p:sldId id="267" r:id="rId21"/>
    <p:sldId id="279" r:id="rId22"/>
    <p:sldId id="299" r:id="rId23"/>
    <p:sldId id="300" r:id="rId24"/>
    <p:sldId id="268" r:id="rId25"/>
    <p:sldId id="280" r:id="rId26"/>
    <p:sldId id="269" r:id="rId27"/>
    <p:sldId id="281" r:id="rId28"/>
    <p:sldId id="301" r:id="rId29"/>
    <p:sldId id="282" r:id="rId30"/>
    <p:sldId id="271" r:id="rId31"/>
    <p:sldId id="283" r:id="rId32"/>
    <p:sldId id="303" r:id="rId33"/>
    <p:sldId id="272" r:id="rId34"/>
    <p:sldId id="284" r:id="rId35"/>
    <p:sldId id="273" r:id="rId36"/>
    <p:sldId id="285" r:id="rId37"/>
    <p:sldId id="286" r:id="rId38"/>
    <p:sldId id="274" r:id="rId39"/>
    <p:sldId id="287" r:id="rId40"/>
    <p:sldId id="275" r:id="rId41"/>
    <p:sldId id="288" r:id="rId42"/>
    <p:sldId id="276" r:id="rId43"/>
    <p:sldId id="289" r:id="rId44"/>
    <p:sldId id="277" r:id="rId4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9D83A9-826D-4C20-97DA-BEE58490BEA7}"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tr-TR"/>
        </a:p>
      </dgm:t>
    </dgm:pt>
    <dgm:pt modelId="{F0B9EFA5-6191-404F-A0C6-261609524E2D}">
      <dgm:prSet/>
      <dgm:spPr/>
      <dgm:t>
        <a:bodyPr/>
        <a:lstStyle/>
        <a:p>
          <a:pPr rtl="0"/>
          <a:r>
            <a:rPr lang="tr-TR" dirty="0" smtClean="0"/>
            <a:t>Kırık yakınındaki damar, sinir, kaslarda yaralanma ve sıkışma (Kırık bölgede nabız alınamaması, solukluk, soğukluk),</a:t>
          </a:r>
          <a:endParaRPr lang="tr-TR" dirty="0"/>
        </a:p>
      </dgm:t>
    </dgm:pt>
    <dgm:pt modelId="{64C8BF07-F18D-431F-82D9-384EBE93C860}" type="parTrans" cxnId="{410507F3-DBED-48D7-90FE-EB9F2EDF43AF}">
      <dgm:prSet/>
      <dgm:spPr/>
      <dgm:t>
        <a:bodyPr/>
        <a:lstStyle/>
        <a:p>
          <a:endParaRPr lang="tr-TR"/>
        </a:p>
      </dgm:t>
    </dgm:pt>
    <dgm:pt modelId="{254F5374-FB33-4D0A-BA47-FDDC16F378B7}" type="sibTrans" cxnId="{410507F3-DBED-48D7-90FE-EB9F2EDF43AF}">
      <dgm:prSet/>
      <dgm:spPr/>
      <dgm:t>
        <a:bodyPr/>
        <a:lstStyle/>
        <a:p>
          <a:endParaRPr lang="tr-TR"/>
        </a:p>
      </dgm:t>
    </dgm:pt>
    <dgm:pt modelId="{2C2B52BC-7BEB-482D-AEA8-BBC68B8535C6}">
      <dgm:prSet/>
      <dgm:spPr/>
      <dgm:t>
        <a:bodyPr/>
        <a:lstStyle/>
        <a:p>
          <a:pPr rtl="0"/>
          <a:r>
            <a:rPr lang="tr-TR" dirty="0" smtClean="0"/>
            <a:t>Parçalı kırıklarda kanamaya bağlı şok.</a:t>
          </a:r>
          <a:endParaRPr lang="tr-TR" dirty="0"/>
        </a:p>
      </dgm:t>
    </dgm:pt>
    <dgm:pt modelId="{680023D6-1425-420C-9DC8-D7EB71A68B33}" type="parTrans" cxnId="{E46613AE-5D3C-4BBF-816C-A26EEC6E632A}">
      <dgm:prSet/>
      <dgm:spPr/>
      <dgm:t>
        <a:bodyPr/>
        <a:lstStyle/>
        <a:p>
          <a:endParaRPr lang="tr-TR"/>
        </a:p>
      </dgm:t>
    </dgm:pt>
    <dgm:pt modelId="{AF99F634-07F1-40D2-B202-50ED798F0EAB}" type="sibTrans" cxnId="{E46613AE-5D3C-4BBF-816C-A26EEC6E632A}">
      <dgm:prSet/>
      <dgm:spPr/>
      <dgm:t>
        <a:bodyPr/>
        <a:lstStyle/>
        <a:p>
          <a:endParaRPr lang="tr-TR"/>
        </a:p>
      </dgm:t>
    </dgm:pt>
    <dgm:pt modelId="{23305946-B9FD-4EFD-B8AB-81BB1E5A1D03}" type="pres">
      <dgm:prSet presAssocID="{F29D83A9-826D-4C20-97DA-BEE58490BEA7}" presName="compositeShape" presStyleCnt="0">
        <dgm:presLayoutVars>
          <dgm:dir/>
          <dgm:resizeHandles/>
        </dgm:presLayoutVars>
      </dgm:prSet>
      <dgm:spPr/>
      <dgm:t>
        <a:bodyPr/>
        <a:lstStyle/>
        <a:p>
          <a:endParaRPr lang="tr-TR"/>
        </a:p>
      </dgm:t>
    </dgm:pt>
    <dgm:pt modelId="{FD4ED376-7E5D-4FA2-A642-5AEE94A242D5}" type="pres">
      <dgm:prSet presAssocID="{F29D83A9-826D-4C20-97DA-BEE58490BEA7}" presName="pyramid" presStyleLbl="node1" presStyleIdx="0" presStyleCnt="1"/>
      <dgm:spPr/>
    </dgm:pt>
    <dgm:pt modelId="{D61205FD-3B43-4C75-8C33-91A26827F349}" type="pres">
      <dgm:prSet presAssocID="{F29D83A9-826D-4C20-97DA-BEE58490BEA7}" presName="theList" presStyleCnt="0"/>
      <dgm:spPr/>
    </dgm:pt>
    <dgm:pt modelId="{C9DB5BC6-93D7-46A5-A8C3-651A3AC18ACF}" type="pres">
      <dgm:prSet presAssocID="{F0B9EFA5-6191-404F-A0C6-261609524E2D}" presName="aNode" presStyleLbl="fgAcc1" presStyleIdx="0" presStyleCnt="2" custScaleX="224582" custScaleY="120833">
        <dgm:presLayoutVars>
          <dgm:bulletEnabled val="1"/>
        </dgm:presLayoutVars>
      </dgm:prSet>
      <dgm:spPr/>
      <dgm:t>
        <a:bodyPr/>
        <a:lstStyle/>
        <a:p>
          <a:endParaRPr lang="tr-TR"/>
        </a:p>
      </dgm:t>
    </dgm:pt>
    <dgm:pt modelId="{49806083-34CB-46BD-899B-AEDC7A2E63BD}" type="pres">
      <dgm:prSet presAssocID="{F0B9EFA5-6191-404F-A0C6-261609524E2D}" presName="aSpace" presStyleCnt="0"/>
      <dgm:spPr/>
    </dgm:pt>
    <dgm:pt modelId="{92FD5CC7-19B4-4100-800E-AF44C79A77E4}" type="pres">
      <dgm:prSet presAssocID="{2C2B52BC-7BEB-482D-AEA8-BBC68B8535C6}" presName="aNode" presStyleLbl="fgAcc1" presStyleIdx="1" presStyleCnt="2" custScaleX="212484" custScaleY="111525">
        <dgm:presLayoutVars>
          <dgm:bulletEnabled val="1"/>
        </dgm:presLayoutVars>
      </dgm:prSet>
      <dgm:spPr/>
      <dgm:t>
        <a:bodyPr/>
        <a:lstStyle/>
        <a:p>
          <a:endParaRPr lang="tr-TR"/>
        </a:p>
      </dgm:t>
    </dgm:pt>
    <dgm:pt modelId="{63D4E1C2-88C5-4489-9DA1-A5A6CEFBE750}" type="pres">
      <dgm:prSet presAssocID="{2C2B52BC-7BEB-482D-AEA8-BBC68B8535C6}" presName="aSpace" presStyleCnt="0"/>
      <dgm:spPr/>
    </dgm:pt>
  </dgm:ptLst>
  <dgm:cxnLst>
    <dgm:cxn modelId="{410507F3-DBED-48D7-90FE-EB9F2EDF43AF}" srcId="{F29D83A9-826D-4C20-97DA-BEE58490BEA7}" destId="{F0B9EFA5-6191-404F-A0C6-261609524E2D}" srcOrd="0" destOrd="0" parTransId="{64C8BF07-F18D-431F-82D9-384EBE93C860}" sibTransId="{254F5374-FB33-4D0A-BA47-FDDC16F378B7}"/>
    <dgm:cxn modelId="{58B5C623-1A0B-4AA5-9E68-B296EE65AC1A}" type="presOf" srcId="{F29D83A9-826D-4C20-97DA-BEE58490BEA7}" destId="{23305946-B9FD-4EFD-B8AB-81BB1E5A1D03}" srcOrd="0" destOrd="0" presId="urn:microsoft.com/office/officeart/2005/8/layout/pyramid2"/>
    <dgm:cxn modelId="{1D56A80C-7528-4109-B497-A8819E6FEA62}" type="presOf" srcId="{2C2B52BC-7BEB-482D-AEA8-BBC68B8535C6}" destId="{92FD5CC7-19B4-4100-800E-AF44C79A77E4}" srcOrd="0" destOrd="0" presId="urn:microsoft.com/office/officeart/2005/8/layout/pyramid2"/>
    <dgm:cxn modelId="{E7C66C4E-AF7F-4531-AE1D-7971B4C85382}" type="presOf" srcId="{F0B9EFA5-6191-404F-A0C6-261609524E2D}" destId="{C9DB5BC6-93D7-46A5-A8C3-651A3AC18ACF}" srcOrd="0" destOrd="0" presId="urn:microsoft.com/office/officeart/2005/8/layout/pyramid2"/>
    <dgm:cxn modelId="{E46613AE-5D3C-4BBF-816C-A26EEC6E632A}" srcId="{F29D83A9-826D-4C20-97DA-BEE58490BEA7}" destId="{2C2B52BC-7BEB-482D-AEA8-BBC68B8535C6}" srcOrd="1" destOrd="0" parTransId="{680023D6-1425-420C-9DC8-D7EB71A68B33}" sibTransId="{AF99F634-07F1-40D2-B202-50ED798F0EAB}"/>
    <dgm:cxn modelId="{2BAA1739-7975-4BE9-888C-AF8A466EDE4B}" type="presParOf" srcId="{23305946-B9FD-4EFD-B8AB-81BB1E5A1D03}" destId="{FD4ED376-7E5D-4FA2-A642-5AEE94A242D5}" srcOrd="0" destOrd="0" presId="urn:microsoft.com/office/officeart/2005/8/layout/pyramid2"/>
    <dgm:cxn modelId="{0DE95A6F-FABC-4E05-A1FE-A5088AF21B88}" type="presParOf" srcId="{23305946-B9FD-4EFD-B8AB-81BB1E5A1D03}" destId="{D61205FD-3B43-4C75-8C33-91A26827F349}" srcOrd="1" destOrd="0" presId="urn:microsoft.com/office/officeart/2005/8/layout/pyramid2"/>
    <dgm:cxn modelId="{E42CCCB5-E3D4-4D47-B5FE-C98D0BF1DB54}" type="presParOf" srcId="{D61205FD-3B43-4C75-8C33-91A26827F349}" destId="{C9DB5BC6-93D7-46A5-A8C3-651A3AC18ACF}" srcOrd="0" destOrd="0" presId="urn:microsoft.com/office/officeart/2005/8/layout/pyramid2"/>
    <dgm:cxn modelId="{453AA95D-1FAA-4A52-9870-46A3198EA422}" type="presParOf" srcId="{D61205FD-3B43-4C75-8C33-91A26827F349}" destId="{49806083-34CB-46BD-899B-AEDC7A2E63BD}" srcOrd="1" destOrd="0" presId="urn:microsoft.com/office/officeart/2005/8/layout/pyramid2"/>
    <dgm:cxn modelId="{E48B3A9F-BDD1-4EB8-A183-F3B1EE9A9A5F}" type="presParOf" srcId="{D61205FD-3B43-4C75-8C33-91A26827F349}" destId="{92FD5CC7-19B4-4100-800E-AF44C79A77E4}" srcOrd="2" destOrd="0" presId="urn:microsoft.com/office/officeart/2005/8/layout/pyramid2"/>
    <dgm:cxn modelId="{DC96759A-95F2-4080-B149-0D0D6F4577AF}" type="presParOf" srcId="{D61205FD-3B43-4C75-8C33-91A26827F349}" destId="{63D4E1C2-88C5-4489-9DA1-A5A6CEFBE750}"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5B09BC-9ECD-42E4-AE87-18A926F9C070}" type="doc">
      <dgm:prSet loTypeId="urn:microsoft.com/office/officeart/2005/8/layout/vList5" loCatId="list" qsTypeId="urn:microsoft.com/office/officeart/2005/8/quickstyle/3d1" qsCatId="3D" csTypeId="urn:microsoft.com/office/officeart/2005/8/colors/accent1_2" csCatId="accent1" phldr="1"/>
      <dgm:spPr/>
      <dgm:t>
        <a:bodyPr/>
        <a:lstStyle/>
        <a:p>
          <a:endParaRPr lang="tr-TR"/>
        </a:p>
      </dgm:t>
    </dgm:pt>
    <dgm:pt modelId="{A179BF4A-3848-401D-9B9A-FCCBC949F8AB}">
      <dgm:prSet/>
      <dgm:spPr/>
      <dgm:t>
        <a:bodyPr/>
        <a:lstStyle/>
        <a:p>
          <a:pPr rtl="0"/>
          <a:r>
            <a:rPr lang="tr-TR" b="1" dirty="0" smtClean="0">
              <a:solidFill>
                <a:schemeClr val="tx1"/>
              </a:solidFill>
            </a:rPr>
            <a:t>Hayatı tehdit eden yaralanmalara öncelik verilir,</a:t>
          </a:r>
          <a:endParaRPr lang="tr-TR" b="1" dirty="0">
            <a:solidFill>
              <a:schemeClr val="tx1"/>
            </a:solidFill>
          </a:endParaRPr>
        </a:p>
      </dgm:t>
    </dgm:pt>
    <dgm:pt modelId="{0BBD68D7-1CBF-4A5B-BA6F-9634BDD71BFC}" type="parTrans" cxnId="{7D6C1D57-5DF5-48BA-9EB0-401D6255E851}">
      <dgm:prSet/>
      <dgm:spPr/>
      <dgm:t>
        <a:bodyPr/>
        <a:lstStyle/>
        <a:p>
          <a:endParaRPr lang="tr-TR"/>
        </a:p>
      </dgm:t>
    </dgm:pt>
    <dgm:pt modelId="{4BA500EE-72B4-48DC-A384-8F31A8F09D08}" type="sibTrans" cxnId="{7D6C1D57-5DF5-48BA-9EB0-401D6255E851}">
      <dgm:prSet/>
      <dgm:spPr/>
      <dgm:t>
        <a:bodyPr/>
        <a:lstStyle/>
        <a:p>
          <a:endParaRPr lang="tr-TR"/>
        </a:p>
      </dgm:t>
    </dgm:pt>
    <dgm:pt modelId="{36BC48E6-1C3E-4DC7-8074-56AE2C3A6427}">
      <dgm:prSet/>
      <dgm:spPr/>
      <dgm:t>
        <a:bodyPr/>
        <a:lstStyle/>
        <a:p>
          <a:pPr rtl="0"/>
          <a:r>
            <a:rPr lang="tr-TR" b="1" dirty="0" smtClean="0">
              <a:solidFill>
                <a:schemeClr val="tx1"/>
              </a:solidFill>
            </a:rPr>
            <a:t>Hasta/yaralı hareket ettirilmez, sıcak tutulur,</a:t>
          </a:r>
          <a:endParaRPr lang="tr-TR" b="1" dirty="0">
            <a:solidFill>
              <a:schemeClr val="tx1"/>
            </a:solidFill>
          </a:endParaRPr>
        </a:p>
      </dgm:t>
    </dgm:pt>
    <dgm:pt modelId="{D610E843-2660-4492-9101-9F9FB3ABD9ED}" type="parTrans" cxnId="{3E27A7FC-716B-4FDD-8DCD-D147B590FD28}">
      <dgm:prSet/>
      <dgm:spPr/>
      <dgm:t>
        <a:bodyPr/>
        <a:lstStyle/>
        <a:p>
          <a:endParaRPr lang="tr-TR"/>
        </a:p>
      </dgm:t>
    </dgm:pt>
    <dgm:pt modelId="{780BFC2D-2833-4B57-9637-B95A2A4C86FE}" type="sibTrans" cxnId="{3E27A7FC-716B-4FDD-8DCD-D147B590FD28}">
      <dgm:prSet/>
      <dgm:spPr/>
      <dgm:t>
        <a:bodyPr/>
        <a:lstStyle/>
        <a:p>
          <a:endParaRPr lang="tr-TR"/>
        </a:p>
      </dgm:t>
    </dgm:pt>
    <dgm:pt modelId="{DCA5D751-ABC7-47F9-AFD6-17BDC08C171B}">
      <dgm:prSet/>
      <dgm:spPr/>
      <dgm:t>
        <a:bodyPr/>
        <a:lstStyle/>
        <a:p>
          <a:pPr rtl="0"/>
          <a:r>
            <a:rPr lang="tr-TR" b="1" dirty="0" smtClean="0">
              <a:solidFill>
                <a:schemeClr val="tx1"/>
              </a:solidFill>
            </a:rPr>
            <a:t>Kol etkilenmişse yüzük ve saat gibi eşyalar çıkarılır (aksi takdirde gelişebilecek öden doku hasarına yol açacaktır,)</a:t>
          </a:r>
          <a:endParaRPr lang="tr-TR" b="1" dirty="0">
            <a:solidFill>
              <a:schemeClr val="tx1"/>
            </a:solidFill>
          </a:endParaRPr>
        </a:p>
      </dgm:t>
    </dgm:pt>
    <dgm:pt modelId="{F88E6E11-54CB-46CC-97D4-7DC4306C1B2F}" type="parTrans" cxnId="{676B19A6-9A67-4569-83EB-1980470327D1}">
      <dgm:prSet/>
      <dgm:spPr/>
      <dgm:t>
        <a:bodyPr/>
        <a:lstStyle/>
        <a:p>
          <a:endParaRPr lang="tr-TR"/>
        </a:p>
      </dgm:t>
    </dgm:pt>
    <dgm:pt modelId="{A7E5D687-959B-4D92-A0F5-18950F03B1E1}" type="sibTrans" cxnId="{676B19A6-9A67-4569-83EB-1980470327D1}">
      <dgm:prSet/>
      <dgm:spPr/>
      <dgm:t>
        <a:bodyPr/>
        <a:lstStyle/>
        <a:p>
          <a:endParaRPr lang="tr-TR"/>
        </a:p>
      </dgm:t>
    </dgm:pt>
    <dgm:pt modelId="{B8369044-C0A3-4130-8554-534C14BEE848}">
      <dgm:prSet/>
      <dgm:spPr/>
      <dgm:t>
        <a:bodyPr/>
        <a:lstStyle/>
        <a:p>
          <a:pPr rtl="0"/>
          <a:r>
            <a:rPr lang="tr-TR" b="1" dirty="0" smtClean="0">
              <a:solidFill>
                <a:schemeClr val="tx1"/>
              </a:solidFill>
            </a:rPr>
            <a:t>Tespit ve sargı yapılırken parmaklar görünecek şekilde açıkta bırakılır. Böylece parmaklardaki renk, hareket ve duyarlılık kontrol edilir),</a:t>
          </a:r>
          <a:endParaRPr lang="tr-TR" b="1" dirty="0">
            <a:solidFill>
              <a:schemeClr val="tx1"/>
            </a:solidFill>
          </a:endParaRPr>
        </a:p>
      </dgm:t>
    </dgm:pt>
    <dgm:pt modelId="{A7B8908E-E561-44A4-BAAB-15EBC1B0CE30}" type="parTrans" cxnId="{99607665-D540-475D-A086-90FBB4DCAD6C}">
      <dgm:prSet/>
      <dgm:spPr/>
      <dgm:t>
        <a:bodyPr/>
        <a:lstStyle/>
        <a:p>
          <a:endParaRPr lang="tr-TR"/>
        </a:p>
      </dgm:t>
    </dgm:pt>
    <dgm:pt modelId="{0F7D4DB1-105B-4F32-B3BC-DAFB15D3C5D7}" type="sibTrans" cxnId="{99607665-D540-475D-A086-90FBB4DCAD6C}">
      <dgm:prSet/>
      <dgm:spPr/>
      <dgm:t>
        <a:bodyPr/>
        <a:lstStyle/>
        <a:p>
          <a:endParaRPr lang="tr-TR"/>
        </a:p>
      </dgm:t>
    </dgm:pt>
    <dgm:pt modelId="{9C5AFF09-7518-4D65-A57F-1177CE80A9E0}" type="pres">
      <dgm:prSet presAssocID="{8B5B09BC-9ECD-42E4-AE87-18A926F9C070}" presName="Name0" presStyleCnt="0">
        <dgm:presLayoutVars>
          <dgm:dir/>
          <dgm:animLvl val="lvl"/>
          <dgm:resizeHandles val="exact"/>
        </dgm:presLayoutVars>
      </dgm:prSet>
      <dgm:spPr/>
      <dgm:t>
        <a:bodyPr/>
        <a:lstStyle/>
        <a:p>
          <a:endParaRPr lang="tr-TR"/>
        </a:p>
      </dgm:t>
    </dgm:pt>
    <dgm:pt modelId="{1432A038-B332-4C0B-B2DC-536B0274B670}" type="pres">
      <dgm:prSet presAssocID="{A179BF4A-3848-401D-9B9A-FCCBC949F8AB}" presName="linNode" presStyleCnt="0"/>
      <dgm:spPr/>
    </dgm:pt>
    <dgm:pt modelId="{A1AF1728-0147-4BCD-90F8-690D4D0921E1}" type="pres">
      <dgm:prSet presAssocID="{A179BF4A-3848-401D-9B9A-FCCBC949F8AB}" presName="parentText" presStyleLbl="node1" presStyleIdx="0" presStyleCnt="4" custScaleX="277778" custScaleY="101402">
        <dgm:presLayoutVars>
          <dgm:chMax val="1"/>
          <dgm:bulletEnabled val="1"/>
        </dgm:presLayoutVars>
      </dgm:prSet>
      <dgm:spPr/>
      <dgm:t>
        <a:bodyPr/>
        <a:lstStyle/>
        <a:p>
          <a:endParaRPr lang="tr-TR"/>
        </a:p>
      </dgm:t>
    </dgm:pt>
    <dgm:pt modelId="{C7CEED05-1565-41E9-80B2-D2B31DC644A7}" type="pres">
      <dgm:prSet presAssocID="{4BA500EE-72B4-48DC-A384-8F31A8F09D08}" presName="sp" presStyleCnt="0"/>
      <dgm:spPr/>
    </dgm:pt>
    <dgm:pt modelId="{AD407ACF-E613-477D-A05C-DAEF94B9E642}" type="pres">
      <dgm:prSet presAssocID="{36BC48E6-1C3E-4DC7-8074-56AE2C3A6427}" presName="linNode" presStyleCnt="0"/>
      <dgm:spPr/>
    </dgm:pt>
    <dgm:pt modelId="{FF1DDF8D-F0F8-4C67-B147-E98C75119630}" type="pres">
      <dgm:prSet presAssocID="{36BC48E6-1C3E-4DC7-8074-56AE2C3A6427}" presName="parentText" presStyleLbl="node1" presStyleIdx="1" presStyleCnt="4" custScaleX="278321" custScaleY="121969" custLinFactNeighborX="13257" custLinFactNeighborY="1341">
        <dgm:presLayoutVars>
          <dgm:chMax val="1"/>
          <dgm:bulletEnabled val="1"/>
        </dgm:presLayoutVars>
      </dgm:prSet>
      <dgm:spPr/>
      <dgm:t>
        <a:bodyPr/>
        <a:lstStyle/>
        <a:p>
          <a:endParaRPr lang="tr-TR"/>
        </a:p>
      </dgm:t>
    </dgm:pt>
    <dgm:pt modelId="{290C42B7-FDCC-4591-AC50-B344FD7568FD}" type="pres">
      <dgm:prSet presAssocID="{780BFC2D-2833-4B57-9637-B95A2A4C86FE}" presName="sp" presStyleCnt="0"/>
      <dgm:spPr/>
    </dgm:pt>
    <dgm:pt modelId="{E244C868-6531-4C51-840C-FBC580FE11A8}" type="pres">
      <dgm:prSet presAssocID="{DCA5D751-ABC7-47F9-AFD6-17BDC08C171B}" presName="linNode" presStyleCnt="0"/>
      <dgm:spPr/>
    </dgm:pt>
    <dgm:pt modelId="{CF97FD97-8FBB-4393-8F96-0AB8A5C12B7C}" type="pres">
      <dgm:prSet presAssocID="{DCA5D751-ABC7-47F9-AFD6-17BDC08C171B}" presName="parentText" presStyleLbl="node1" presStyleIdx="2" presStyleCnt="4" custScaleX="278321" custScaleY="102473">
        <dgm:presLayoutVars>
          <dgm:chMax val="1"/>
          <dgm:bulletEnabled val="1"/>
        </dgm:presLayoutVars>
      </dgm:prSet>
      <dgm:spPr/>
      <dgm:t>
        <a:bodyPr/>
        <a:lstStyle/>
        <a:p>
          <a:endParaRPr lang="tr-TR"/>
        </a:p>
      </dgm:t>
    </dgm:pt>
    <dgm:pt modelId="{2BCB9C8E-CBB4-4CFA-A995-B02E46EACA7D}" type="pres">
      <dgm:prSet presAssocID="{A7E5D687-959B-4D92-A0F5-18950F03B1E1}" presName="sp" presStyleCnt="0"/>
      <dgm:spPr/>
    </dgm:pt>
    <dgm:pt modelId="{167A9A01-64A2-4807-BA0A-30F149610462}" type="pres">
      <dgm:prSet presAssocID="{B8369044-C0A3-4130-8554-534C14BEE848}" presName="linNode" presStyleCnt="0"/>
      <dgm:spPr/>
    </dgm:pt>
    <dgm:pt modelId="{4AC99224-3296-4FEE-9488-7E2003B7F59B}" type="pres">
      <dgm:prSet presAssocID="{B8369044-C0A3-4130-8554-534C14BEE848}" presName="parentText" presStyleLbl="node1" presStyleIdx="3" presStyleCnt="4" custScaleX="277778">
        <dgm:presLayoutVars>
          <dgm:chMax val="1"/>
          <dgm:bulletEnabled val="1"/>
        </dgm:presLayoutVars>
      </dgm:prSet>
      <dgm:spPr/>
      <dgm:t>
        <a:bodyPr/>
        <a:lstStyle/>
        <a:p>
          <a:endParaRPr lang="tr-TR"/>
        </a:p>
      </dgm:t>
    </dgm:pt>
  </dgm:ptLst>
  <dgm:cxnLst>
    <dgm:cxn modelId="{35F3C037-3C15-434C-AABC-73797258ED5E}" type="presOf" srcId="{36BC48E6-1C3E-4DC7-8074-56AE2C3A6427}" destId="{FF1DDF8D-F0F8-4C67-B147-E98C75119630}" srcOrd="0" destOrd="0" presId="urn:microsoft.com/office/officeart/2005/8/layout/vList5"/>
    <dgm:cxn modelId="{3E27A7FC-716B-4FDD-8DCD-D147B590FD28}" srcId="{8B5B09BC-9ECD-42E4-AE87-18A926F9C070}" destId="{36BC48E6-1C3E-4DC7-8074-56AE2C3A6427}" srcOrd="1" destOrd="0" parTransId="{D610E843-2660-4492-9101-9F9FB3ABD9ED}" sibTransId="{780BFC2D-2833-4B57-9637-B95A2A4C86FE}"/>
    <dgm:cxn modelId="{D0CDA00B-E862-41D6-86AA-FB198816BA3F}" type="presOf" srcId="{8B5B09BC-9ECD-42E4-AE87-18A926F9C070}" destId="{9C5AFF09-7518-4D65-A57F-1177CE80A9E0}" srcOrd="0" destOrd="0" presId="urn:microsoft.com/office/officeart/2005/8/layout/vList5"/>
    <dgm:cxn modelId="{99607665-D540-475D-A086-90FBB4DCAD6C}" srcId="{8B5B09BC-9ECD-42E4-AE87-18A926F9C070}" destId="{B8369044-C0A3-4130-8554-534C14BEE848}" srcOrd="3" destOrd="0" parTransId="{A7B8908E-E561-44A4-BAAB-15EBC1B0CE30}" sibTransId="{0F7D4DB1-105B-4F32-B3BC-DAFB15D3C5D7}"/>
    <dgm:cxn modelId="{442B463A-7FD9-4BA6-BB89-4C803DBDE46C}" type="presOf" srcId="{B8369044-C0A3-4130-8554-534C14BEE848}" destId="{4AC99224-3296-4FEE-9488-7E2003B7F59B}" srcOrd="0" destOrd="0" presId="urn:microsoft.com/office/officeart/2005/8/layout/vList5"/>
    <dgm:cxn modelId="{4864D799-2AFA-4272-8D4C-A96485E176A3}" type="presOf" srcId="{DCA5D751-ABC7-47F9-AFD6-17BDC08C171B}" destId="{CF97FD97-8FBB-4393-8F96-0AB8A5C12B7C}" srcOrd="0" destOrd="0" presId="urn:microsoft.com/office/officeart/2005/8/layout/vList5"/>
    <dgm:cxn modelId="{7D6C1D57-5DF5-48BA-9EB0-401D6255E851}" srcId="{8B5B09BC-9ECD-42E4-AE87-18A926F9C070}" destId="{A179BF4A-3848-401D-9B9A-FCCBC949F8AB}" srcOrd="0" destOrd="0" parTransId="{0BBD68D7-1CBF-4A5B-BA6F-9634BDD71BFC}" sibTransId="{4BA500EE-72B4-48DC-A384-8F31A8F09D08}"/>
    <dgm:cxn modelId="{676B19A6-9A67-4569-83EB-1980470327D1}" srcId="{8B5B09BC-9ECD-42E4-AE87-18A926F9C070}" destId="{DCA5D751-ABC7-47F9-AFD6-17BDC08C171B}" srcOrd="2" destOrd="0" parTransId="{F88E6E11-54CB-46CC-97D4-7DC4306C1B2F}" sibTransId="{A7E5D687-959B-4D92-A0F5-18950F03B1E1}"/>
    <dgm:cxn modelId="{779DE5A3-9AF0-4C12-B34B-24BCE9FABEF2}" type="presOf" srcId="{A179BF4A-3848-401D-9B9A-FCCBC949F8AB}" destId="{A1AF1728-0147-4BCD-90F8-690D4D0921E1}" srcOrd="0" destOrd="0" presId="urn:microsoft.com/office/officeart/2005/8/layout/vList5"/>
    <dgm:cxn modelId="{EC7D5A77-47C9-40E0-88C4-65B6975368B4}" type="presParOf" srcId="{9C5AFF09-7518-4D65-A57F-1177CE80A9E0}" destId="{1432A038-B332-4C0B-B2DC-536B0274B670}" srcOrd="0" destOrd="0" presId="urn:microsoft.com/office/officeart/2005/8/layout/vList5"/>
    <dgm:cxn modelId="{0544BF1E-ED59-4466-B766-369824CCE303}" type="presParOf" srcId="{1432A038-B332-4C0B-B2DC-536B0274B670}" destId="{A1AF1728-0147-4BCD-90F8-690D4D0921E1}" srcOrd="0" destOrd="0" presId="urn:microsoft.com/office/officeart/2005/8/layout/vList5"/>
    <dgm:cxn modelId="{EF6051FC-F4F6-4F4F-A632-D2685435B54C}" type="presParOf" srcId="{9C5AFF09-7518-4D65-A57F-1177CE80A9E0}" destId="{C7CEED05-1565-41E9-80B2-D2B31DC644A7}" srcOrd="1" destOrd="0" presId="urn:microsoft.com/office/officeart/2005/8/layout/vList5"/>
    <dgm:cxn modelId="{0D402D59-0BC6-4FB9-83F5-20CAC503AC5C}" type="presParOf" srcId="{9C5AFF09-7518-4D65-A57F-1177CE80A9E0}" destId="{AD407ACF-E613-477D-A05C-DAEF94B9E642}" srcOrd="2" destOrd="0" presId="urn:microsoft.com/office/officeart/2005/8/layout/vList5"/>
    <dgm:cxn modelId="{DA6D1F53-7B4C-4C9E-91E0-6EEA71EBD473}" type="presParOf" srcId="{AD407ACF-E613-477D-A05C-DAEF94B9E642}" destId="{FF1DDF8D-F0F8-4C67-B147-E98C75119630}" srcOrd="0" destOrd="0" presId="urn:microsoft.com/office/officeart/2005/8/layout/vList5"/>
    <dgm:cxn modelId="{DB21FF10-D52C-4F0C-ABED-D1FFF5387015}" type="presParOf" srcId="{9C5AFF09-7518-4D65-A57F-1177CE80A9E0}" destId="{290C42B7-FDCC-4591-AC50-B344FD7568FD}" srcOrd="3" destOrd="0" presId="urn:microsoft.com/office/officeart/2005/8/layout/vList5"/>
    <dgm:cxn modelId="{09D2A057-8299-4C52-9F9D-7A2946FE9DDF}" type="presParOf" srcId="{9C5AFF09-7518-4D65-A57F-1177CE80A9E0}" destId="{E244C868-6531-4C51-840C-FBC580FE11A8}" srcOrd="4" destOrd="0" presId="urn:microsoft.com/office/officeart/2005/8/layout/vList5"/>
    <dgm:cxn modelId="{EBA9BB4D-DEA7-43B9-B936-993CCD0BE4A1}" type="presParOf" srcId="{E244C868-6531-4C51-840C-FBC580FE11A8}" destId="{CF97FD97-8FBB-4393-8F96-0AB8A5C12B7C}" srcOrd="0" destOrd="0" presId="urn:microsoft.com/office/officeart/2005/8/layout/vList5"/>
    <dgm:cxn modelId="{FDF8870A-A016-4792-AEAC-70BE85C02C54}" type="presParOf" srcId="{9C5AFF09-7518-4D65-A57F-1177CE80A9E0}" destId="{2BCB9C8E-CBB4-4CFA-A995-B02E46EACA7D}" srcOrd="5" destOrd="0" presId="urn:microsoft.com/office/officeart/2005/8/layout/vList5"/>
    <dgm:cxn modelId="{EBBF9E23-7DC5-4CF0-8521-995D3339B353}" type="presParOf" srcId="{9C5AFF09-7518-4D65-A57F-1177CE80A9E0}" destId="{167A9A01-64A2-4807-BA0A-30F149610462}" srcOrd="6" destOrd="0" presId="urn:microsoft.com/office/officeart/2005/8/layout/vList5"/>
    <dgm:cxn modelId="{37C27B5C-B659-42DF-9D0E-D2790D512C81}" type="presParOf" srcId="{167A9A01-64A2-4807-BA0A-30F149610462}" destId="{4AC99224-3296-4FEE-9488-7E2003B7F59B}"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B567A23-25F2-4009-A980-23108B99E0CD}" type="doc">
      <dgm:prSet loTypeId="urn:microsoft.com/office/officeart/2005/8/layout/vList5" loCatId="list" qsTypeId="urn:microsoft.com/office/officeart/2005/8/quickstyle/3d1" qsCatId="3D" csTypeId="urn:microsoft.com/office/officeart/2005/8/colors/accent1_2" csCatId="accent1" phldr="1"/>
      <dgm:spPr/>
      <dgm:t>
        <a:bodyPr/>
        <a:lstStyle/>
        <a:p>
          <a:endParaRPr lang="tr-TR"/>
        </a:p>
      </dgm:t>
    </dgm:pt>
    <dgm:pt modelId="{80909BA9-0BEF-4F9E-8A2B-3B90EFBBB30F}">
      <dgm:prSet custT="1"/>
      <dgm:spPr/>
      <dgm:t>
        <a:bodyPr/>
        <a:lstStyle/>
        <a:p>
          <a:pPr rtl="0"/>
          <a:r>
            <a:rPr lang="tr-TR" sz="2000" b="1" dirty="0" smtClean="0">
              <a:solidFill>
                <a:schemeClr val="tx1"/>
              </a:solidFill>
            </a:rPr>
            <a:t>Kırık şüphesi olan bölge, ani hareketlerden kaçınılarak bir alt ve bir üst eklemleri de içine alacak şekilde tespit edilir. Tespit malzemeleri, sopa, tahta, karton gibi sert malzemelerden yapılmış olmalı ve kırık kemiğin alt ve üst eklemlerini içine alacak uzunlukta olmalıdır,</a:t>
          </a:r>
          <a:endParaRPr lang="tr-TR" sz="2000" b="1" dirty="0">
            <a:solidFill>
              <a:schemeClr val="tx1"/>
            </a:solidFill>
          </a:endParaRPr>
        </a:p>
      </dgm:t>
    </dgm:pt>
    <dgm:pt modelId="{FF3C16A0-A46D-41B8-888F-4148F1CC8B74}" type="parTrans" cxnId="{10CB4849-2AC8-478F-A5AF-ABA4DEA743DE}">
      <dgm:prSet/>
      <dgm:spPr/>
      <dgm:t>
        <a:bodyPr/>
        <a:lstStyle/>
        <a:p>
          <a:endParaRPr lang="tr-TR"/>
        </a:p>
      </dgm:t>
    </dgm:pt>
    <dgm:pt modelId="{F7B461E6-67FD-4D9D-AF09-3D6DB8239DD1}" type="sibTrans" cxnId="{10CB4849-2AC8-478F-A5AF-ABA4DEA743DE}">
      <dgm:prSet/>
      <dgm:spPr/>
      <dgm:t>
        <a:bodyPr/>
        <a:lstStyle/>
        <a:p>
          <a:endParaRPr lang="tr-TR"/>
        </a:p>
      </dgm:t>
    </dgm:pt>
    <dgm:pt modelId="{910CA723-E3DD-4A3E-8701-F01742B4D739}">
      <dgm:prSet custT="1"/>
      <dgm:spPr/>
      <dgm:t>
        <a:bodyPr/>
        <a:lstStyle/>
        <a:p>
          <a:pPr rtl="0"/>
          <a:r>
            <a:rPr lang="tr-TR" sz="2000" b="1" dirty="0" smtClean="0">
              <a:solidFill>
                <a:schemeClr val="tx1"/>
              </a:solidFill>
            </a:rPr>
            <a:t>Açık kırıklarda, tespitten önce yara temiz bir bezle kapatılmalıdır,</a:t>
          </a:r>
          <a:endParaRPr lang="tr-TR" sz="2000" b="1" dirty="0">
            <a:solidFill>
              <a:schemeClr val="tx1"/>
            </a:solidFill>
          </a:endParaRPr>
        </a:p>
      </dgm:t>
    </dgm:pt>
    <dgm:pt modelId="{A5A2814B-DAB5-4D7B-BD37-65DC75DC6E46}" type="parTrans" cxnId="{70764179-069E-4D38-84E8-18014DE074E2}">
      <dgm:prSet/>
      <dgm:spPr/>
      <dgm:t>
        <a:bodyPr/>
        <a:lstStyle/>
        <a:p>
          <a:endParaRPr lang="tr-TR"/>
        </a:p>
      </dgm:t>
    </dgm:pt>
    <dgm:pt modelId="{38AEC3C1-4E25-4F40-BD2D-05870CCA46BC}" type="sibTrans" cxnId="{70764179-069E-4D38-84E8-18014DE074E2}">
      <dgm:prSet/>
      <dgm:spPr/>
      <dgm:t>
        <a:bodyPr/>
        <a:lstStyle/>
        <a:p>
          <a:endParaRPr lang="tr-TR"/>
        </a:p>
      </dgm:t>
    </dgm:pt>
    <dgm:pt modelId="{EB64DFD5-1844-42F6-ADA3-F568384E141D}">
      <dgm:prSet custT="1"/>
      <dgm:spPr/>
      <dgm:t>
        <a:bodyPr/>
        <a:lstStyle/>
        <a:p>
          <a:pPr rtl="0"/>
          <a:r>
            <a:rPr lang="tr-TR" sz="2000" b="1" dirty="0" smtClean="0">
              <a:solidFill>
                <a:schemeClr val="tx1"/>
              </a:solidFill>
            </a:rPr>
            <a:t>Kırık bölgede sık aralıklarla nabız, derinin rengi ve ısısı kontrol edilir,</a:t>
          </a:r>
          <a:endParaRPr lang="tr-TR" sz="2000" b="1" dirty="0">
            <a:solidFill>
              <a:schemeClr val="tx1"/>
            </a:solidFill>
          </a:endParaRPr>
        </a:p>
      </dgm:t>
    </dgm:pt>
    <dgm:pt modelId="{08A82F3E-C849-4FBB-90CD-DE40F223C415}" type="parTrans" cxnId="{5A8FEB08-34D9-44D0-A435-E32F4A508782}">
      <dgm:prSet/>
      <dgm:spPr/>
      <dgm:t>
        <a:bodyPr/>
        <a:lstStyle/>
        <a:p>
          <a:endParaRPr lang="tr-TR"/>
        </a:p>
      </dgm:t>
    </dgm:pt>
    <dgm:pt modelId="{D619BC23-35F9-4269-953A-6872763AB8DC}" type="sibTrans" cxnId="{5A8FEB08-34D9-44D0-A435-E32F4A508782}">
      <dgm:prSet/>
      <dgm:spPr/>
      <dgm:t>
        <a:bodyPr/>
        <a:lstStyle/>
        <a:p>
          <a:endParaRPr lang="tr-TR"/>
        </a:p>
      </dgm:t>
    </dgm:pt>
    <dgm:pt modelId="{4EEB8DE4-63CC-4978-81BD-D926F7B11F1B}">
      <dgm:prSet custT="1"/>
      <dgm:spPr/>
      <dgm:t>
        <a:bodyPr/>
        <a:lstStyle/>
        <a:p>
          <a:pPr rtl="0"/>
          <a:r>
            <a:rPr lang="tr-TR" sz="2000" b="1" dirty="0" smtClean="0">
              <a:solidFill>
                <a:schemeClr val="tx1"/>
              </a:solidFill>
            </a:rPr>
            <a:t>Kol ve bacaklar yukarıda tutulur</a:t>
          </a:r>
          <a:r>
            <a:rPr lang="tr-TR" sz="1300" b="1" dirty="0" smtClean="0">
              <a:solidFill>
                <a:schemeClr val="tx1"/>
              </a:solidFill>
            </a:rPr>
            <a:t>,</a:t>
          </a:r>
          <a:endParaRPr lang="tr-TR" sz="1300" b="1" dirty="0">
            <a:solidFill>
              <a:schemeClr val="tx1"/>
            </a:solidFill>
          </a:endParaRPr>
        </a:p>
      </dgm:t>
    </dgm:pt>
    <dgm:pt modelId="{864E63F7-B0DE-46AF-81FE-EAC23D2CDADF}" type="parTrans" cxnId="{C4EF378C-C11E-412F-B54A-865971997EE0}">
      <dgm:prSet/>
      <dgm:spPr/>
      <dgm:t>
        <a:bodyPr/>
        <a:lstStyle/>
        <a:p>
          <a:endParaRPr lang="tr-TR"/>
        </a:p>
      </dgm:t>
    </dgm:pt>
    <dgm:pt modelId="{56C99596-50C4-407B-8C41-ED6EE8FE06AB}" type="sibTrans" cxnId="{C4EF378C-C11E-412F-B54A-865971997EE0}">
      <dgm:prSet/>
      <dgm:spPr/>
      <dgm:t>
        <a:bodyPr/>
        <a:lstStyle/>
        <a:p>
          <a:endParaRPr lang="tr-TR"/>
        </a:p>
      </dgm:t>
    </dgm:pt>
    <dgm:pt modelId="{1290E5B4-C1A2-4089-8206-86674E0CFB46}">
      <dgm:prSet custT="1"/>
      <dgm:spPr/>
      <dgm:t>
        <a:bodyPr/>
        <a:lstStyle/>
        <a:p>
          <a:pPr rtl="0"/>
          <a:r>
            <a:rPr lang="tr-TR" sz="2000" b="1" dirty="0" smtClean="0">
              <a:solidFill>
                <a:schemeClr val="tx1"/>
              </a:solidFill>
            </a:rPr>
            <a:t>Tıbbi yardım istenir (112).</a:t>
          </a:r>
          <a:endParaRPr lang="tr-TR" sz="2000" b="1" dirty="0">
            <a:solidFill>
              <a:schemeClr val="tx1"/>
            </a:solidFill>
          </a:endParaRPr>
        </a:p>
      </dgm:t>
    </dgm:pt>
    <dgm:pt modelId="{5226F817-3D40-4855-B43D-4AB6FAF8E254}" type="parTrans" cxnId="{C8288D92-28CE-4025-BB9F-4FC45EB3FB80}">
      <dgm:prSet/>
      <dgm:spPr/>
      <dgm:t>
        <a:bodyPr/>
        <a:lstStyle/>
        <a:p>
          <a:endParaRPr lang="tr-TR"/>
        </a:p>
      </dgm:t>
    </dgm:pt>
    <dgm:pt modelId="{735AE83F-68EA-4FB4-96B7-A7197433FFC1}" type="sibTrans" cxnId="{C8288D92-28CE-4025-BB9F-4FC45EB3FB80}">
      <dgm:prSet/>
      <dgm:spPr/>
      <dgm:t>
        <a:bodyPr/>
        <a:lstStyle/>
        <a:p>
          <a:endParaRPr lang="tr-TR"/>
        </a:p>
      </dgm:t>
    </dgm:pt>
    <dgm:pt modelId="{AD9D0CE0-9D2A-419E-A12C-D38F22923567}" type="pres">
      <dgm:prSet presAssocID="{2B567A23-25F2-4009-A980-23108B99E0CD}" presName="Name0" presStyleCnt="0">
        <dgm:presLayoutVars>
          <dgm:dir/>
          <dgm:animLvl val="lvl"/>
          <dgm:resizeHandles val="exact"/>
        </dgm:presLayoutVars>
      </dgm:prSet>
      <dgm:spPr/>
      <dgm:t>
        <a:bodyPr/>
        <a:lstStyle/>
        <a:p>
          <a:endParaRPr lang="tr-TR"/>
        </a:p>
      </dgm:t>
    </dgm:pt>
    <dgm:pt modelId="{31F9D62F-A344-4AEC-962F-853A5328A9FF}" type="pres">
      <dgm:prSet presAssocID="{80909BA9-0BEF-4F9E-8A2B-3B90EFBBB30F}" presName="linNode" presStyleCnt="0"/>
      <dgm:spPr/>
    </dgm:pt>
    <dgm:pt modelId="{2DCC25C1-1053-45CA-A99E-29B6CD389F06}" type="pres">
      <dgm:prSet presAssocID="{80909BA9-0BEF-4F9E-8A2B-3B90EFBBB30F}" presName="parentText" presStyleLbl="node1" presStyleIdx="0" presStyleCnt="5" custScaleX="277778" custScaleY="176033" custLinFactNeighborX="4517" custLinFactNeighborY="-24125">
        <dgm:presLayoutVars>
          <dgm:chMax val="1"/>
          <dgm:bulletEnabled val="1"/>
        </dgm:presLayoutVars>
      </dgm:prSet>
      <dgm:spPr/>
      <dgm:t>
        <a:bodyPr/>
        <a:lstStyle/>
        <a:p>
          <a:endParaRPr lang="tr-TR"/>
        </a:p>
      </dgm:t>
    </dgm:pt>
    <dgm:pt modelId="{CCDE9791-FFF0-418F-8A71-F496BCEF216A}" type="pres">
      <dgm:prSet presAssocID="{F7B461E6-67FD-4D9D-AF09-3D6DB8239DD1}" presName="sp" presStyleCnt="0"/>
      <dgm:spPr/>
    </dgm:pt>
    <dgm:pt modelId="{AE69945D-0603-4C24-9E7A-FC5E21DDCD1A}" type="pres">
      <dgm:prSet presAssocID="{910CA723-E3DD-4A3E-8701-F01742B4D739}" presName="linNode" presStyleCnt="0"/>
      <dgm:spPr/>
    </dgm:pt>
    <dgm:pt modelId="{C8FBAF41-E893-4A22-9E05-EEABE2B0FF09}" type="pres">
      <dgm:prSet presAssocID="{910CA723-E3DD-4A3E-8701-F01742B4D739}" presName="parentText" presStyleLbl="node1" presStyleIdx="1" presStyleCnt="5" custScaleX="277778" custScaleY="45434">
        <dgm:presLayoutVars>
          <dgm:chMax val="1"/>
          <dgm:bulletEnabled val="1"/>
        </dgm:presLayoutVars>
      </dgm:prSet>
      <dgm:spPr/>
      <dgm:t>
        <a:bodyPr/>
        <a:lstStyle/>
        <a:p>
          <a:endParaRPr lang="tr-TR"/>
        </a:p>
      </dgm:t>
    </dgm:pt>
    <dgm:pt modelId="{95858C43-19D8-4AA5-874C-FC825F551161}" type="pres">
      <dgm:prSet presAssocID="{38AEC3C1-4E25-4F40-BD2D-05870CCA46BC}" presName="sp" presStyleCnt="0"/>
      <dgm:spPr/>
    </dgm:pt>
    <dgm:pt modelId="{4F5D7192-544E-4A0B-988E-139F91B2DACE}" type="pres">
      <dgm:prSet presAssocID="{EB64DFD5-1844-42F6-ADA3-F568384E141D}" presName="linNode" presStyleCnt="0"/>
      <dgm:spPr/>
    </dgm:pt>
    <dgm:pt modelId="{CF4B6350-2F44-4EA2-B3CB-5B393B833DDC}" type="pres">
      <dgm:prSet presAssocID="{EB64DFD5-1844-42F6-ADA3-F568384E141D}" presName="parentText" presStyleLbl="node1" presStyleIdx="2" presStyleCnt="5" custScaleX="277778" custScaleY="45550">
        <dgm:presLayoutVars>
          <dgm:chMax val="1"/>
          <dgm:bulletEnabled val="1"/>
        </dgm:presLayoutVars>
      </dgm:prSet>
      <dgm:spPr/>
      <dgm:t>
        <a:bodyPr/>
        <a:lstStyle/>
        <a:p>
          <a:endParaRPr lang="tr-TR"/>
        </a:p>
      </dgm:t>
    </dgm:pt>
    <dgm:pt modelId="{A2430449-DE6E-4F89-87CF-F7AAFC426AB4}" type="pres">
      <dgm:prSet presAssocID="{D619BC23-35F9-4269-953A-6872763AB8DC}" presName="sp" presStyleCnt="0"/>
      <dgm:spPr/>
    </dgm:pt>
    <dgm:pt modelId="{F873E9D3-0FE1-4BE3-AABC-34FA13664E8F}" type="pres">
      <dgm:prSet presAssocID="{4EEB8DE4-63CC-4978-81BD-D926F7B11F1B}" presName="linNode" presStyleCnt="0"/>
      <dgm:spPr/>
    </dgm:pt>
    <dgm:pt modelId="{B2ED8C3B-55AA-455F-A0A6-040E2A37219C}" type="pres">
      <dgm:prSet presAssocID="{4EEB8DE4-63CC-4978-81BD-D926F7B11F1B}" presName="parentText" presStyleLbl="node1" presStyleIdx="3" presStyleCnt="5" custScaleX="277778" custScaleY="41913">
        <dgm:presLayoutVars>
          <dgm:chMax val="1"/>
          <dgm:bulletEnabled val="1"/>
        </dgm:presLayoutVars>
      </dgm:prSet>
      <dgm:spPr/>
      <dgm:t>
        <a:bodyPr/>
        <a:lstStyle/>
        <a:p>
          <a:endParaRPr lang="tr-TR"/>
        </a:p>
      </dgm:t>
    </dgm:pt>
    <dgm:pt modelId="{166434F8-40D5-4591-B114-41097ECBEB93}" type="pres">
      <dgm:prSet presAssocID="{56C99596-50C4-407B-8C41-ED6EE8FE06AB}" presName="sp" presStyleCnt="0"/>
      <dgm:spPr/>
    </dgm:pt>
    <dgm:pt modelId="{0D3AE302-540C-40F3-B2BC-EE15BE902955}" type="pres">
      <dgm:prSet presAssocID="{1290E5B4-C1A2-4089-8206-86674E0CFB46}" presName="linNode" presStyleCnt="0"/>
      <dgm:spPr/>
    </dgm:pt>
    <dgm:pt modelId="{8A43E1DF-5C04-4598-9557-D1E341E36CBD}" type="pres">
      <dgm:prSet presAssocID="{1290E5B4-C1A2-4089-8206-86674E0CFB46}" presName="parentText" presStyleLbl="node1" presStyleIdx="4" presStyleCnt="5" custScaleX="277778" custScaleY="22218">
        <dgm:presLayoutVars>
          <dgm:chMax val="1"/>
          <dgm:bulletEnabled val="1"/>
        </dgm:presLayoutVars>
      </dgm:prSet>
      <dgm:spPr/>
      <dgm:t>
        <a:bodyPr/>
        <a:lstStyle/>
        <a:p>
          <a:endParaRPr lang="tr-TR"/>
        </a:p>
      </dgm:t>
    </dgm:pt>
  </dgm:ptLst>
  <dgm:cxnLst>
    <dgm:cxn modelId="{C8288D92-28CE-4025-BB9F-4FC45EB3FB80}" srcId="{2B567A23-25F2-4009-A980-23108B99E0CD}" destId="{1290E5B4-C1A2-4089-8206-86674E0CFB46}" srcOrd="4" destOrd="0" parTransId="{5226F817-3D40-4855-B43D-4AB6FAF8E254}" sibTransId="{735AE83F-68EA-4FB4-96B7-A7197433FFC1}"/>
    <dgm:cxn modelId="{70764179-069E-4D38-84E8-18014DE074E2}" srcId="{2B567A23-25F2-4009-A980-23108B99E0CD}" destId="{910CA723-E3DD-4A3E-8701-F01742B4D739}" srcOrd="1" destOrd="0" parTransId="{A5A2814B-DAB5-4D7B-BD37-65DC75DC6E46}" sibTransId="{38AEC3C1-4E25-4F40-BD2D-05870CCA46BC}"/>
    <dgm:cxn modelId="{A0204B5D-C72D-45FD-9CA8-A6A879F3B359}" type="presOf" srcId="{910CA723-E3DD-4A3E-8701-F01742B4D739}" destId="{C8FBAF41-E893-4A22-9E05-EEABE2B0FF09}" srcOrd="0" destOrd="0" presId="urn:microsoft.com/office/officeart/2005/8/layout/vList5"/>
    <dgm:cxn modelId="{9495BD79-B559-4D34-A494-7D81F717549D}" type="presOf" srcId="{80909BA9-0BEF-4F9E-8A2B-3B90EFBBB30F}" destId="{2DCC25C1-1053-45CA-A99E-29B6CD389F06}" srcOrd="0" destOrd="0" presId="urn:microsoft.com/office/officeart/2005/8/layout/vList5"/>
    <dgm:cxn modelId="{966B1FE2-9090-4CBF-8431-FE865F522CE0}" type="presOf" srcId="{4EEB8DE4-63CC-4978-81BD-D926F7B11F1B}" destId="{B2ED8C3B-55AA-455F-A0A6-040E2A37219C}" srcOrd="0" destOrd="0" presId="urn:microsoft.com/office/officeart/2005/8/layout/vList5"/>
    <dgm:cxn modelId="{10CB4849-2AC8-478F-A5AF-ABA4DEA743DE}" srcId="{2B567A23-25F2-4009-A980-23108B99E0CD}" destId="{80909BA9-0BEF-4F9E-8A2B-3B90EFBBB30F}" srcOrd="0" destOrd="0" parTransId="{FF3C16A0-A46D-41B8-888F-4148F1CC8B74}" sibTransId="{F7B461E6-67FD-4D9D-AF09-3D6DB8239DD1}"/>
    <dgm:cxn modelId="{A1B2C306-92D1-4B2D-A7E8-6F143F6158F1}" type="presOf" srcId="{EB64DFD5-1844-42F6-ADA3-F568384E141D}" destId="{CF4B6350-2F44-4EA2-B3CB-5B393B833DDC}" srcOrd="0" destOrd="0" presId="urn:microsoft.com/office/officeart/2005/8/layout/vList5"/>
    <dgm:cxn modelId="{C4EF378C-C11E-412F-B54A-865971997EE0}" srcId="{2B567A23-25F2-4009-A980-23108B99E0CD}" destId="{4EEB8DE4-63CC-4978-81BD-D926F7B11F1B}" srcOrd="3" destOrd="0" parTransId="{864E63F7-B0DE-46AF-81FE-EAC23D2CDADF}" sibTransId="{56C99596-50C4-407B-8C41-ED6EE8FE06AB}"/>
    <dgm:cxn modelId="{1A6638D5-A08C-48BF-9FF0-1964020DCE32}" type="presOf" srcId="{1290E5B4-C1A2-4089-8206-86674E0CFB46}" destId="{8A43E1DF-5C04-4598-9557-D1E341E36CBD}" srcOrd="0" destOrd="0" presId="urn:microsoft.com/office/officeart/2005/8/layout/vList5"/>
    <dgm:cxn modelId="{5A8FEB08-34D9-44D0-A435-E32F4A508782}" srcId="{2B567A23-25F2-4009-A980-23108B99E0CD}" destId="{EB64DFD5-1844-42F6-ADA3-F568384E141D}" srcOrd="2" destOrd="0" parTransId="{08A82F3E-C849-4FBB-90CD-DE40F223C415}" sibTransId="{D619BC23-35F9-4269-953A-6872763AB8DC}"/>
    <dgm:cxn modelId="{EA0A1D3F-FA77-4BF8-BED5-F7DC8FA48DCD}" type="presOf" srcId="{2B567A23-25F2-4009-A980-23108B99E0CD}" destId="{AD9D0CE0-9D2A-419E-A12C-D38F22923567}" srcOrd="0" destOrd="0" presId="urn:microsoft.com/office/officeart/2005/8/layout/vList5"/>
    <dgm:cxn modelId="{E58D7146-F0CC-43D0-867B-FD36BC55E8A6}" type="presParOf" srcId="{AD9D0CE0-9D2A-419E-A12C-D38F22923567}" destId="{31F9D62F-A344-4AEC-962F-853A5328A9FF}" srcOrd="0" destOrd="0" presId="urn:microsoft.com/office/officeart/2005/8/layout/vList5"/>
    <dgm:cxn modelId="{777EDC4D-BF62-4EEC-B503-72DCFE363E24}" type="presParOf" srcId="{31F9D62F-A344-4AEC-962F-853A5328A9FF}" destId="{2DCC25C1-1053-45CA-A99E-29B6CD389F06}" srcOrd="0" destOrd="0" presId="urn:microsoft.com/office/officeart/2005/8/layout/vList5"/>
    <dgm:cxn modelId="{F8CC6360-E138-4E82-93A4-F973E8044824}" type="presParOf" srcId="{AD9D0CE0-9D2A-419E-A12C-D38F22923567}" destId="{CCDE9791-FFF0-418F-8A71-F496BCEF216A}" srcOrd="1" destOrd="0" presId="urn:microsoft.com/office/officeart/2005/8/layout/vList5"/>
    <dgm:cxn modelId="{728DAFEA-3B05-4488-AF3A-51695F6E49BB}" type="presParOf" srcId="{AD9D0CE0-9D2A-419E-A12C-D38F22923567}" destId="{AE69945D-0603-4C24-9E7A-FC5E21DDCD1A}" srcOrd="2" destOrd="0" presId="urn:microsoft.com/office/officeart/2005/8/layout/vList5"/>
    <dgm:cxn modelId="{88C75815-D541-4AB9-8418-5C4DAB091660}" type="presParOf" srcId="{AE69945D-0603-4C24-9E7A-FC5E21DDCD1A}" destId="{C8FBAF41-E893-4A22-9E05-EEABE2B0FF09}" srcOrd="0" destOrd="0" presId="urn:microsoft.com/office/officeart/2005/8/layout/vList5"/>
    <dgm:cxn modelId="{BE27D4E1-88C2-4F9E-BC73-7E743E4AB784}" type="presParOf" srcId="{AD9D0CE0-9D2A-419E-A12C-D38F22923567}" destId="{95858C43-19D8-4AA5-874C-FC825F551161}" srcOrd="3" destOrd="0" presId="urn:microsoft.com/office/officeart/2005/8/layout/vList5"/>
    <dgm:cxn modelId="{7B89D796-E428-4DF7-A45D-22F144E91A0A}" type="presParOf" srcId="{AD9D0CE0-9D2A-419E-A12C-D38F22923567}" destId="{4F5D7192-544E-4A0B-988E-139F91B2DACE}" srcOrd="4" destOrd="0" presId="urn:microsoft.com/office/officeart/2005/8/layout/vList5"/>
    <dgm:cxn modelId="{D90A1E6F-A68B-4D6B-BB66-D24CC404BEE3}" type="presParOf" srcId="{4F5D7192-544E-4A0B-988E-139F91B2DACE}" destId="{CF4B6350-2F44-4EA2-B3CB-5B393B833DDC}" srcOrd="0" destOrd="0" presId="urn:microsoft.com/office/officeart/2005/8/layout/vList5"/>
    <dgm:cxn modelId="{023ED85E-41CF-4D06-AE00-2FB5D21A695A}" type="presParOf" srcId="{AD9D0CE0-9D2A-419E-A12C-D38F22923567}" destId="{A2430449-DE6E-4F89-87CF-F7AAFC426AB4}" srcOrd="5" destOrd="0" presId="urn:microsoft.com/office/officeart/2005/8/layout/vList5"/>
    <dgm:cxn modelId="{96CF0CA8-D8D7-459F-BF9D-28C37B229409}" type="presParOf" srcId="{AD9D0CE0-9D2A-419E-A12C-D38F22923567}" destId="{F873E9D3-0FE1-4BE3-AABC-34FA13664E8F}" srcOrd="6" destOrd="0" presId="urn:microsoft.com/office/officeart/2005/8/layout/vList5"/>
    <dgm:cxn modelId="{0BCF7D58-399A-4531-A8C3-0E572384F91C}" type="presParOf" srcId="{F873E9D3-0FE1-4BE3-AABC-34FA13664E8F}" destId="{B2ED8C3B-55AA-455F-A0A6-040E2A37219C}" srcOrd="0" destOrd="0" presId="urn:microsoft.com/office/officeart/2005/8/layout/vList5"/>
    <dgm:cxn modelId="{4B993603-2DEB-4F45-8D84-598E4A2AAE00}" type="presParOf" srcId="{AD9D0CE0-9D2A-419E-A12C-D38F22923567}" destId="{166434F8-40D5-4591-B114-41097ECBEB93}" srcOrd="7" destOrd="0" presId="urn:microsoft.com/office/officeart/2005/8/layout/vList5"/>
    <dgm:cxn modelId="{EAEF8ADD-D1A4-47A9-955F-4CC061ADE7BD}" type="presParOf" srcId="{AD9D0CE0-9D2A-419E-A12C-D38F22923567}" destId="{0D3AE302-540C-40F3-B2BC-EE15BE902955}" srcOrd="8" destOrd="0" presId="urn:microsoft.com/office/officeart/2005/8/layout/vList5"/>
    <dgm:cxn modelId="{4E02EE97-6317-4A9A-8F80-D8F1CEAF9C81}" type="presParOf" srcId="{0D3AE302-540C-40F3-B2BC-EE15BE902955}" destId="{8A43E1DF-5C04-4598-9557-D1E341E36CBD}"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4ED376-7E5D-4FA2-A642-5AEE94A242D5}">
      <dsp:nvSpPr>
        <dsp:cNvPr id="0" name=""/>
        <dsp:cNvSpPr/>
      </dsp:nvSpPr>
      <dsp:spPr>
        <a:xfrm>
          <a:off x="-31258" y="0"/>
          <a:ext cx="2911464" cy="504056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DB5BC6-93D7-46A5-A8C3-651A3AC18ACF}">
      <dsp:nvSpPr>
        <dsp:cNvPr id="0" name=""/>
        <dsp:cNvSpPr/>
      </dsp:nvSpPr>
      <dsp:spPr>
        <a:xfrm>
          <a:off x="245646" y="506028"/>
          <a:ext cx="4250106" cy="189143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tr-TR" sz="2200" kern="1200" dirty="0" smtClean="0"/>
            <a:t>Kırık yakınındaki damar, sinir, kaslarda yaralanma ve sıkışma (Kırık bölgede nabız alınamaması, solukluk, soğukluk),</a:t>
          </a:r>
          <a:endParaRPr lang="tr-TR" sz="2200" kern="1200" dirty="0"/>
        </a:p>
      </dsp:txBody>
      <dsp:txXfrm>
        <a:off x="337978" y="598360"/>
        <a:ext cx="4065442" cy="1706771"/>
      </dsp:txXfrm>
    </dsp:sp>
    <dsp:sp modelId="{92FD5CC7-19B4-4100-800E-AF44C79A77E4}">
      <dsp:nvSpPr>
        <dsp:cNvPr id="0" name=""/>
        <dsp:cNvSpPr/>
      </dsp:nvSpPr>
      <dsp:spPr>
        <a:xfrm>
          <a:off x="360121" y="2593130"/>
          <a:ext cx="4021157" cy="174573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tr-TR" sz="2200" kern="1200" dirty="0" smtClean="0"/>
            <a:t>Parçalı kırıklarda kanamaya bağlı şok.</a:t>
          </a:r>
          <a:endParaRPr lang="tr-TR" sz="2200" kern="1200" dirty="0"/>
        </a:p>
      </dsp:txBody>
      <dsp:txXfrm>
        <a:off x="445341" y="2678350"/>
        <a:ext cx="3850717" cy="15752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AF1728-0147-4BCD-90F8-690D4D0921E1}">
      <dsp:nvSpPr>
        <dsp:cNvPr id="0" name=""/>
        <dsp:cNvSpPr/>
      </dsp:nvSpPr>
      <dsp:spPr>
        <a:xfrm>
          <a:off x="4015" y="363"/>
          <a:ext cx="8213540" cy="1225503"/>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rtl="0">
            <a:lnSpc>
              <a:spcPct val="90000"/>
            </a:lnSpc>
            <a:spcBef>
              <a:spcPct val="0"/>
            </a:spcBef>
            <a:spcAft>
              <a:spcPct val="35000"/>
            </a:spcAft>
          </a:pPr>
          <a:r>
            <a:rPr lang="tr-TR" sz="2300" b="1" kern="1200" dirty="0" smtClean="0">
              <a:solidFill>
                <a:schemeClr val="tx1"/>
              </a:solidFill>
            </a:rPr>
            <a:t>Hayatı tehdit eden yaralanmalara öncelik verilir,</a:t>
          </a:r>
          <a:endParaRPr lang="tr-TR" sz="2300" b="1" kern="1200" dirty="0">
            <a:solidFill>
              <a:schemeClr val="tx1"/>
            </a:solidFill>
          </a:endParaRPr>
        </a:p>
      </dsp:txBody>
      <dsp:txXfrm>
        <a:off x="63839" y="60187"/>
        <a:ext cx="8093892" cy="1105855"/>
      </dsp:txXfrm>
    </dsp:sp>
    <dsp:sp modelId="{FF1DDF8D-F0F8-4C67-B147-E98C75119630}">
      <dsp:nvSpPr>
        <dsp:cNvPr id="0" name=""/>
        <dsp:cNvSpPr/>
      </dsp:nvSpPr>
      <dsp:spPr>
        <a:xfrm>
          <a:off x="8047" y="1302502"/>
          <a:ext cx="8221552" cy="1474068"/>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rtl="0">
            <a:lnSpc>
              <a:spcPct val="90000"/>
            </a:lnSpc>
            <a:spcBef>
              <a:spcPct val="0"/>
            </a:spcBef>
            <a:spcAft>
              <a:spcPct val="35000"/>
            </a:spcAft>
          </a:pPr>
          <a:r>
            <a:rPr lang="tr-TR" sz="2300" b="1" kern="1200" dirty="0" smtClean="0">
              <a:solidFill>
                <a:schemeClr val="tx1"/>
              </a:solidFill>
            </a:rPr>
            <a:t>Hasta/yaralı hareket ettirilmez, sıcak tutulur,</a:t>
          </a:r>
          <a:endParaRPr lang="tr-TR" sz="2300" b="1" kern="1200" dirty="0">
            <a:solidFill>
              <a:schemeClr val="tx1"/>
            </a:solidFill>
          </a:endParaRPr>
        </a:p>
      </dsp:txBody>
      <dsp:txXfrm>
        <a:off x="80005" y="1374460"/>
        <a:ext cx="8077636" cy="1330152"/>
      </dsp:txXfrm>
    </dsp:sp>
    <dsp:sp modelId="{CF97FD97-8FBB-4393-8F96-0AB8A5C12B7C}">
      <dsp:nvSpPr>
        <dsp:cNvPr id="0" name=""/>
        <dsp:cNvSpPr/>
      </dsp:nvSpPr>
      <dsp:spPr>
        <a:xfrm>
          <a:off x="4015" y="2820791"/>
          <a:ext cx="8221552" cy="1238447"/>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rtl="0">
            <a:lnSpc>
              <a:spcPct val="90000"/>
            </a:lnSpc>
            <a:spcBef>
              <a:spcPct val="0"/>
            </a:spcBef>
            <a:spcAft>
              <a:spcPct val="35000"/>
            </a:spcAft>
          </a:pPr>
          <a:r>
            <a:rPr lang="tr-TR" sz="2300" b="1" kern="1200" dirty="0" smtClean="0">
              <a:solidFill>
                <a:schemeClr val="tx1"/>
              </a:solidFill>
            </a:rPr>
            <a:t>Kol etkilenmişse yüzük ve saat gibi eşyalar çıkarılır (aksi takdirde gelişebilecek öden doku hasarına yol açacaktır,)</a:t>
          </a:r>
          <a:endParaRPr lang="tr-TR" sz="2300" b="1" kern="1200" dirty="0">
            <a:solidFill>
              <a:schemeClr val="tx1"/>
            </a:solidFill>
          </a:endParaRPr>
        </a:p>
      </dsp:txBody>
      <dsp:txXfrm>
        <a:off x="64471" y="2881247"/>
        <a:ext cx="8100640" cy="1117535"/>
      </dsp:txXfrm>
    </dsp:sp>
    <dsp:sp modelId="{4AC99224-3296-4FEE-9488-7E2003B7F59B}">
      <dsp:nvSpPr>
        <dsp:cNvPr id="0" name=""/>
        <dsp:cNvSpPr/>
      </dsp:nvSpPr>
      <dsp:spPr>
        <a:xfrm>
          <a:off x="4015" y="4119667"/>
          <a:ext cx="8221569" cy="1208559"/>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rtl="0">
            <a:lnSpc>
              <a:spcPct val="90000"/>
            </a:lnSpc>
            <a:spcBef>
              <a:spcPct val="0"/>
            </a:spcBef>
            <a:spcAft>
              <a:spcPct val="35000"/>
            </a:spcAft>
          </a:pPr>
          <a:r>
            <a:rPr lang="tr-TR" sz="2300" b="1" kern="1200" dirty="0" smtClean="0">
              <a:solidFill>
                <a:schemeClr val="tx1"/>
              </a:solidFill>
            </a:rPr>
            <a:t>Tespit ve sargı yapılırken parmaklar görünecek şekilde açıkta bırakılır. Böylece parmaklardaki renk, hareket ve duyarlılık kontrol edilir),</a:t>
          </a:r>
          <a:endParaRPr lang="tr-TR" sz="2300" b="1" kern="1200" dirty="0">
            <a:solidFill>
              <a:schemeClr val="tx1"/>
            </a:solidFill>
          </a:endParaRPr>
        </a:p>
      </dsp:txBody>
      <dsp:txXfrm>
        <a:off x="63012" y="4178664"/>
        <a:ext cx="8103575" cy="10905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CC25C1-1053-45CA-A99E-29B6CD389F06}">
      <dsp:nvSpPr>
        <dsp:cNvPr id="0" name=""/>
        <dsp:cNvSpPr/>
      </dsp:nvSpPr>
      <dsp:spPr>
        <a:xfrm>
          <a:off x="8336" y="0"/>
          <a:ext cx="8535619" cy="2801690"/>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rtl="0">
            <a:lnSpc>
              <a:spcPct val="90000"/>
            </a:lnSpc>
            <a:spcBef>
              <a:spcPct val="0"/>
            </a:spcBef>
            <a:spcAft>
              <a:spcPct val="35000"/>
            </a:spcAft>
          </a:pPr>
          <a:r>
            <a:rPr lang="tr-TR" sz="2000" b="1" kern="1200" dirty="0" smtClean="0">
              <a:solidFill>
                <a:schemeClr val="tx1"/>
              </a:solidFill>
            </a:rPr>
            <a:t>Kırık şüphesi olan bölge, ani hareketlerden kaçınılarak bir alt ve bir üst eklemleri de içine alacak şekilde tespit edilir. Tespit malzemeleri, sopa, tahta, karton gibi sert malzemelerden yapılmış olmalı ve kırık kemiğin alt ve üst eklemlerini içine alacak uzunlukta olmalıdır,</a:t>
          </a:r>
          <a:endParaRPr lang="tr-TR" sz="2000" b="1" kern="1200" dirty="0">
            <a:solidFill>
              <a:schemeClr val="tx1"/>
            </a:solidFill>
          </a:endParaRPr>
        </a:p>
      </dsp:txBody>
      <dsp:txXfrm>
        <a:off x="145103" y="136767"/>
        <a:ext cx="8262085" cy="2528156"/>
      </dsp:txXfrm>
    </dsp:sp>
    <dsp:sp modelId="{C8FBAF41-E893-4A22-9E05-EEABE2B0FF09}">
      <dsp:nvSpPr>
        <dsp:cNvPr id="0" name=""/>
        <dsp:cNvSpPr/>
      </dsp:nvSpPr>
      <dsp:spPr>
        <a:xfrm>
          <a:off x="4168" y="2882370"/>
          <a:ext cx="8535619" cy="723114"/>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rtl="0">
            <a:lnSpc>
              <a:spcPct val="90000"/>
            </a:lnSpc>
            <a:spcBef>
              <a:spcPct val="0"/>
            </a:spcBef>
            <a:spcAft>
              <a:spcPct val="35000"/>
            </a:spcAft>
          </a:pPr>
          <a:r>
            <a:rPr lang="tr-TR" sz="2000" b="1" kern="1200" dirty="0" smtClean="0">
              <a:solidFill>
                <a:schemeClr val="tx1"/>
              </a:solidFill>
            </a:rPr>
            <a:t>Açık kırıklarda, tespitten önce yara temiz bir bezle kapatılmalıdır,</a:t>
          </a:r>
          <a:endParaRPr lang="tr-TR" sz="2000" b="1" kern="1200" dirty="0">
            <a:solidFill>
              <a:schemeClr val="tx1"/>
            </a:solidFill>
          </a:endParaRPr>
        </a:p>
      </dsp:txBody>
      <dsp:txXfrm>
        <a:off x="39468" y="2917670"/>
        <a:ext cx="8465019" cy="652514"/>
      </dsp:txXfrm>
    </dsp:sp>
    <dsp:sp modelId="{CF4B6350-2F44-4EA2-B3CB-5B393B833DDC}">
      <dsp:nvSpPr>
        <dsp:cNvPr id="0" name=""/>
        <dsp:cNvSpPr/>
      </dsp:nvSpPr>
      <dsp:spPr>
        <a:xfrm>
          <a:off x="4168" y="3685063"/>
          <a:ext cx="8535619" cy="724960"/>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rtl="0">
            <a:lnSpc>
              <a:spcPct val="90000"/>
            </a:lnSpc>
            <a:spcBef>
              <a:spcPct val="0"/>
            </a:spcBef>
            <a:spcAft>
              <a:spcPct val="35000"/>
            </a:spcAft>
          </a:pPr>
          <a:r>
            <a:rPr lang="tr-TR" sz="2000" b="1" kern="1200" dirty="0" smtClean="0">
              <a:solidFill>
                <a:schemeClr val="tx1"/>
              </a:solidFill>
            </a:rPr>
            <a:t>Kırık bölgede sık aralıklarla nabız, derinin rengi ve ısısı kontrol edilir,</a:t>
          </a:r>
          <a:endParaRPr lang="tr-TR" sz="2000" b="1" kern="1200" dirty="0">
            <a:solidFill>
              <a:schemeClr val="tx1"/>
            </a:solidFill>
          </a:endParaRPr>
        </a:p>
      </dsp:txBody>
      <dsp:txXfrm>
        <a:off x="39558" y="3720453"/>
        <a:ext cx="8464839" cy="654180"/>
      </dsp:txXfrm>
    </dsp:sp>
    <dsp:sp modelId="{B2ED8C3B-55AA-455F-A0A6-040E2A37219C}">
      <dsp:nvSpPr>
        <dsp:cNvPr id="0" name=""/>
        <dsp:cNvSpPr/>
      </dsp:nvSpPr>
      <dsp:spPr>
        <a:xfrm>
          <a:off x="4168" y="4489603"/>
          <a:ext cx="8535619" cy="667075"/>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rtl="0">
            <a:lnSpc>
              <a:spcPct val="90000"/>
            </a:lnSpc>
            <a:spcBef>
              <a:spcPct val="0"/>
            </a:spcBef>
            <a:spcAft>
              <a:spcPct val="35000"/>
            </a:spcAft>
          </a:pPr>
          <a:r>
            <a:rPr lang="tr-TR" sz="2000" b="1" kern="1200" dirty="0" smtClean="0">
              <a:solidFill>
                <a:schemeClr val="tx1"/>
              </a:solidFill>
            </a:rPr>
            <a:t>Kol ve bacaklar yukarıda tutulur</a:t>
          </a:r>
          <a:r>
            <a:rPr lang="tr-TR" sz="1300" b="1" kern="1200" dirty="0" smtClean="0">
              <a:solidFill>
                <a:schemeClr val="tx1"/>
              </a:solidFill>
            </a:rPr>
            <a:t>,</a:t>
          </a:r>
          <a:endParaRPr lang="tr-TR" sz="1300" b="1" kern="1200" dirty="0">
            <a:solidFill>
              <a:schemeClr val="tx1"/>
            </a:solidFill>
          </a:endParaRPr>
        </a:p>
      </dsp:txBody>
      <dsp:txXfrm>
        <a:off x="36732" y="4522167"/>
        <a:ext cx="8470491" cy="601947"/>
      </dsp:txXfrm>
    </dsp:sp>
    <dsp:sp modelId="{8A43E1DF-5C04-4598-9557-D1E341E36CBD}">
      <dsp:nvSpPr>
        <dsp:cNvPr id="0" name=""/>
        <dsp:cNvSpPr/>
      </dsp:nvSpPr>
      <dsp:spPr>
        <a:xfrm>
          <a:off x="4168" y="5236256"/>
          <a:ext cx="8535619" cy="353615"/>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rtl="0">
            <a:lnSpc>
              <a:spcPct val="90000"/>
            </a:lnSpc>
            <a:spcBef>
              <a:spcPct val="0"/>
            </a:spcBef>
            <a:spcAft>
              <a:spcPct val="35000"/>
            </a:spcAft>
          </a:pPr>
          <a:r>
            <a:rPr lang="tr-TR" sz="2000" b="1" kern="1200" dirty="0" smtClean="0">
              <a:solidFill>
                <a:schemeClr val="tx1"/>
              </a:solidFill>
            </a:rPr>
            <a:t>Tıbbi yardım istenir (112).</a:t>
          </a:r>
          <a:endParaRPr lang="tr-TR" sz="2000" b="1" kern="1200" dirty="0">
            <a:solidFill>
              <a:schemeClr val="tx1"/>
            </a:solidFill>
          </a:endParaRPr>
        </a:p>
      </dsp:txBody>
      <dsp:txXfrm>
        <a:off x="21430" y="5253518"/>
        <a:ext cx="8501095" cy="319091"/>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D25F062-3FE6-4790-9A04-B8EF709287EE}" type="datetimeFigureOut">
              <a:rPr lang="tr-TR" smtClean="0"/>
              <a:pPr/>
              <a:t>22.12.2021</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C1C16B4A-7290-451C-8A55-EC4E1FC71C72}"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25F062-3FE6-4790-9A04-B8EF709287EE}" type="datetimeFigureOut">
              <a:rPr lang="tr-TR" smtClean="0"/>
              <a:pPr/>
              <a:t>22.12.2021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C16B4A-7290-451C-8A55-EC4E1FC71C72}"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D25F062-3FE6-4790-9A04-B8EF709287EE}" type="datetimeFigureOut">
              <a:rPr lang="tr-TR" smtClean="0"/>
              <a:pPr/>
              <a:t>22.12.2021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C16B4A-7290-451C-8A55-EC4E1FC71C72}"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D25F062-3FE6-4790-9A04-B8EF709287EE}" type="datetimeFigureOut">
              <a:rPr lang="tr-TR" smtClean="0"/>
              <a:pPr/>
              <a:t>22.12.2021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C16B4A-7290-451C-8A55-EC4E1FC71C72}"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D25F062-3FE6-4790-9A04-B8EF709287EE}" type="datetimeFigureOut">
              <a:rPr lang="tr-TR" smtClean="0"/>
              <a:pPr/>
              <a:t>22.12.2021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C16B4A-7290-451C-8A55-EC4E1FC71C72}"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D25F062-3FE6-4790-9A04-B8EF709287EE}" type="datetimeFigureOut">
              <a:rPr lang="tr-TR" smtClean="0"/>
              <a:pPr/>
              <a:t>22.12.2021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C16B4A-7290-451C-8A55-EC4E1FC71C72}"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25F062-3FE6-4790-9A04-B8EF709287EE}" type="datetimeFigureOut">
              <a:rPr lang="tr-TR" smtClean="0"/>
              <a:pPr/>
              <a:t>22.12.2021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C16B4A-7290-451C-8A55-EC4E1FC71C72}"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D25F062-3FE6-4790-9A04-B8EF709287EE}" type="datetimeFigureOut">
              <a:rPr lang="tr-TR" smtClean="0"/>
              <a:pPr/>
              <a:t>22.12.2021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C16B4A-7290-451C-8A55-EC4E1FC71C72}"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D25F062-3FE6-4790-9A04-B8EF709287EE}" type="datetimeFigureOut">
              <a:rPr lang="tr-TR" smtClean="0"/>
              <a:pPr/>
              <a:t>22.12.2021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C1C16B4A-7290-451C-8A55-EC4E1FC71C72}" type="slidenum">
              <a:rPr lang="tr-TR" smtClean="0"/>
              <a:pPr/>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25F062-3FE6-4790-9A04-B8EF709287EE}" type="datetimeFigureOut">
              <a:rPr lang="tr-TR" smtClean="0"/>
              <a:pPr/>
              <a:t>22.12.2021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C16B4A-7290-451C-8A55-EC4E1FC71C72}"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25F062-3FE6-4790-9A04-B8EF709287EE}" type="datetimeFigureOut">
              <a:rPr lang="tr-TR" smtClean="0"/>
              <a:pPr/>
              <a:t>22.12.2021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C16B4A-7290-451C-8A55-EC4E1FC71C72}"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D25F062-3FE6-4790-9A04-B8EF709287EE}" type="datetimeFigureOut">
              <a:rPr lang="tr-TR" smtClean="0"/>
              <a:pPr/>
              <a:t>22.12.2021</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1C16B4A-7290-451C-8A55-EC4E1FC71C72}" type="slidenum">
              <a:rPr lang="tr-TR" smtClean="0"/>
              <a:pPr/>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214282" y="1988841"/>
            <a:ext cx="8929718" cy="2160240"/>
          </a:xfrm>
        </p:spPr>
        <p:txBody>
          <a:bodyPr>
            <a:normAutofit fontScale="90000"/>
          </a:bodyPr>
          <a:lstStyle/>
          <a:p>
            <a:pPr algn="ctr"/>
            <a:r>
              <a:rPr lang="tr-TR" b="1" dirty="0" smtClean="0">
                <a:solidFill>
                  <a:schemeClr val="bg1"/>
                </a:solidFill>
              </a:rPr>
              <a:t>(7)- KIRIK, ÇIKIK VE </a:t>
            </a:r>
            <a:r>
              <a:rPr lang="tr-TR" dirty="0" smtClean="0">
                <a:solidFill>
                  <a:schemeClr val="bg1"/>
                </a:solidFill>
              </a:rPr>
              <a:t/>
            </a:r>
            <a:br>
              <a:rPr lang="tr-TR" dirty="0" smtClean="0">
                <a:solidFill>
                  <a:schemeClr val="bg1"/>
                </a:solidFill>
              </a:rPr>
            </a:br>
            <a:r>
              <a:rPr lang="tr-TR" b="1" dirty="0" smtClean="0">
                <a:solidFill>
                  <a:schemeClr val="bg1"/>
                </a:solidFill>
              </a:rPr>
              <a:t>BURKULMALARDA </a:t>
            </a:r>
            <a:r>
              <a:rPr lang="tr-TR" dirty="0" smtClean="0">
                <a:solidFill>
                  <a:schemeClr val="bg1"/>
                </a:solidFill>
              </a:rPr>
              <a:t/>
            </a:r>
            <a:br>
              <a:rPr lang="tr-TR" dirty="0" smtClean="0">
                <a:solidFill>
                  <a:schemeClr val="bg1"/>
                </a:solidFill>
              </a:rPr>
            </a:br>
            <a:r>
              <a:rPr lang="tr-TR" b="1" dirty="0" smtClean="0">
                <a:solidFill>
                  <a:schemeClr val="bg1"/>
                </a:solidFill>
              </a:rPr>
              <a:t>İLK YARDIM</a:t>
            </a:r>
            <a:endParaRPr lang="tr-TR"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720080"/>
          </a:xfrm>
        </p:spPr>
        <p:txBody>
          <a:bodyPr>
            <a:normAutofit fontScale="90000"/>
          </a:bodyPr>
          <a:lstStyle/>
          <a:p>
            <a:pPr algn="ctr"/>
            <a:r>
              <a:rPr lang="tr-TR" b="1" dirty="0" smtClean="0"/>
              <a:t>KIRIK</a:t>
            </a:r>
            <a:endParaRPr lang="tr-TR" b="1" dirty="0"/>
          </a:p>
        </p:txBody>
      </p:sp>
      <p:sp>
        <p:nvSpPr>
          <p:cNvPr id="3" name="2 İçerik Yer Tutucusu"/>
          <p:cNvSpPr>
            <a:spLocks noGrp="1"/>
          </p:cNvSpPr>
          <p:nvPr>
            <p:ph sz="half" idx="1"/>
          </p:nvPr>
        </p:nvSpPr>
        <p:spPr>
          <a:xfrm>
            <a:off x="457200" y="980728"/>
            <a:ext cx="8291264" cy="5374197"/>
          </a:xfrm>
        </p:spPr>
        <p:txBody>
          <a:bodyPr>
            <a:normAutofit/>
          </a:bodyPr>
          <a:lstStyle/>
          <a:p>
            <a:pPr>
              <a:buNone/>
            </a:pPr>
            <a:r>
              <a:rPr lang="tr-TR" b="1" dirty="0" smtClean="0"/>
              <a:t>	</a:t>
            </a:r>
            <a:r>
              <a:rPr lang="tr-TR" b="1" dirty="0" smtClean="0">
                <a:solidFill>
                  <a:srgbClr val="FF0000"/>
                </a:solidFill>
              </a:rPr>
              <a:t>Kırık nedir?</a:t>
            </a:r>
            <a:endParaRPr lang="tr-TR" dirty="0" smtClean="0"/>
          </a:p>
          <a:p>
            <a:pPr>
              <a:buNone/>
            </a:pPr>
            <a:r>
              <a:rPr lang="tr-TR" sz="2400" dirty="0" smtClean="0"/>
              <a:t>    Kırık, kemik bütünlüğünün bozulmasıdır. Kırıklar darbe sonucu ya da kendiliğinden oluşabilir. Yaşlılık ile birlikte </a:t>
            </a:r>
          </a:p>
          <a:p>
            <a:pPr>
              <a:buNone/>
            </a:pPr>
            <a:r>
              <a:rPr lang="tr-TR" sz="2400" dirty="0" smtClean="0"/>
              <a:t>    kendiliğinden kırık oluşma riski de artar.</a:t>
            </a:r>
          </a:p>
          <a:p>
            <a:endParaRPr lang="tr-TR" dirty="0"/>
          </a:p>
        </p:txBody>
      </p:sp>
      <p:pic>
        <p:nvPicPr>
          <p:cNvPr id="5" name="4 İçerik Yer Tutucusu" descr="understanding_fractures_basic_information.jpg"/>
          <p:cNvPicPr>
            <a:picLocks noGrp="1" noChangeAspect="1"/>
          </p:cNvPicPr>
          <p:nvPr>
            <p:ph sz="half" idx="2"/>
          </p:nvPr>
        </p:nvPicPr>
        <p:blipFill>
          <a:blip r:embed="rId2" cstate="print"/>
          <a:stretch>
            <a:fillRect/>
          </a:stretch>
        </p:blipFill>
        <p:spPr>
          <a:xfrm>
            <a:off x="395536" y="2967325"/>
            <a:ext cx="3888432" cy="3672408"/>
          </a:xfrm>
        </p:spPr>
      </p:pic>
      <p:pic>
        <p:nvPicPr>
          <p:cNvPr id="7" name="Picture 4" descr="Resim3"/>
          <p:cNvPicPr>
            <a:picLocks noChangeAspect="1" noChangeArrowheads="1"/>
          </p:cNvPicPr>
          <p:nvPr/>
        </p:nvPicPr>
        <p:blipFill>
          <a:blip r:embed="rId3">
            <a:extLst>
              <a:ext uri="{28A0092B-C50C-407E-A947-70E740481C1C}">
                <a14:useLocalDpi xmlns:a14="http://schemas.microsoft.com/office/drawing/2010/main" val="0"/>
              </a:ext>
            </a:extLst>
          </a:blip>
          <a:srcRect l="34708" t="16875" r="4834" b="9895"/>
          <a:stretch>
            <a:fillRect/>
          </a:stretch>
        </p:blipFill>
        <p:spPr bwMode="auto">
          <a:xfrm>
            <a:off x="4427984" y="2924944"/>
            <a:ext cx="4320927"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936104"/>
          </a:xfrm>
        </p:spPr>
        <p:txBody>
          <a:bodyPr>
            <a:normAutofit/>
          </a:bodyPr>
          <a:lstStyle/>
          <a:p>
            <a:pPr algn="ctr"/>
            <a:r>
              <a:rPr lang="tr-TR" sz="3200" b="1" dirty="0" smtClean="0"/>
              <a:t>Kaç Çeşit </a:t>
            </a:r>
            <a:r>
              <a:rPr lang="tr-TR" sz="3200" b="1" dirty="0"/>
              <a:t>K</a:t>
            </a:r>
            <a:r>
              <a:rPr lang="tr-TR" sz="3200" b="1" dirty="0" smtClean="0"/>
              <a:t>ırık </a:t>
            </a:r>
            <a:r>
              <a:rPr lang="tr-TR" sz="3200" b="1" dirty="0"/>
              <a:t>V</a:t>
            </a:r>
            <a:r>
              <a:rPr lang="tr-TR" sz="3200" b="1" dirty="0" smtClean="0"/>
              <a:t>ardır?</a:t>
            </a:r>
          </a:p>
        </p:txBody>
      </p:sp>
      <p:sp>
        <p:nvSpPr>
          <p:cNvPr id="3" name="2 İçerik Yer Tutucusu"/>
          <p:cNvSpPr>
            <a:spLocks noGrp="1"/>
          </p:cNvSpPr>
          <p:nvPr>
            <p:ph idx="1"/>
          </p:nvPr>
        </p:nvSpPr>
        <p:spPr>
          <a:xfrm>
            <a:off x="457200" y="1196752"/>
            <a:ext cx="8229600" cy="5127848"/>
          </a:xfrm>
        </p:spPr>
        <p:txBody>
          <a:bodyPr>
            <a:normAutofit/>
          </a:bodyPr>
          <a:lstStyle/>
          <a:p>
            <a:pPr>
              <a:buFont typeface="Wingdings" pitchFamily="2" charset="2"/>
              <a:buChar char="Ø"/>
            </a:pPr>
            <a:r>
              <a:rPr lang="tr-TR" b="1" dirty="0" smtClean="0">
                <a:solidFill>
                  <a:srgbClr val="FF0000"/>
                </a:solidFill>
              </a:rPr>
              <a:t>Kapalı kırık:</a:t>
            </a:r>
          </a:p>
          <a:p>
            <a:pPr>
              <a:buNone/>
            </a:pPr>
            <a:r>
              <a:rPr lang="tr-TR" b="1" dirty="0" smtClean="0"/>
              <a:t>	</a:t>
            </a:r>
            <a:r>
              <a:rPr lang="tr-TR" dirty="0" smtClean="0"/>
              <a:t>Kemik bütünlüğü bozulmuştur. Ancak deri sağlamdır.</a:t>
            </a:r>
          </a:p>
          <a:p>
            <a:pPr>
              <a:buNone/>
            </a:pPr>
            <a:endParaRPr lang="tr-TR" dirty="0" smtClean="0"/>
          </a:p>
          <a:p>
            <a:pPr marL="0" indent="0">
              <a:buNone/>
            </a:pPr>
            <a:endParaRPr lang="tr-TR" dirty="0" smtClean="0"/>
          </a:p>
          <a:p>
            <a:endParaRPr lang="tr-TR" dirty="0"/>
          </a:p>
        </p:txBody>
      </p:sp>
      <p:pic>
        <p:nvPicPr>
          <p:cNvPr id="6" name="Picture 2" descr="GREENST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348880"/>
            <a:ext cx="8424936" cy="4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648072"/>
          </a:xfrm>
        </p:spPr>
        <p:txBody>
          <a:bodyPr>
            <a:normAutofit/>
          </a:bodyPr>
          <a:lstStyle/>
          <a:p>
            <a:pPr algn="ctr"/>
            <a:r>
              <a:rPr lang="tr-TR" sz="3200" b="1" dirty="0" smtClean="0"/>
              <a:t>Kaç Çeşit </a:t>
            </a:r>
            <a:r>
              <a:rPr lang="tr-TR" sz="3200" b="1" dirty="0"/>
              <a:t>K</a:t>
            </a:r>
            <a:r>
              <a:rPr lang="tr-TR" sz="3200" b="1" dirty="0" smtClean="0"/>
              <a:t>ırık </a:t>
            </a:r>
            <a:r>
              <a:rPr lang="tr-TR" sz="3200" b="1" dirty="0"/>
              <a:t>V</a:t>
            </a:r>
            <a:r>
              <a:rPr lang="tr-TR" sz="3200" b="1" dirty="0" smtClean="0"/>
              <a:t>ardır?</a:t>
            </a:r>
          </a:p>
        </p:txBody>
      </p:sp>
      <p:sp>
        <p:nvSpPr>
          <p:cNvPr id="3" name="2 İçerik Yer Tutucusu"/>
          <p:cNvSpPr>
            <a:spLocks noGrp="1"/>
          </p:cNvSpPr>
          <p:nvPr>
            <p:ph idx="1"/>
          </p:nvPr>
        </p:nvSpPr>
        <p:spPr>
          <a:xfrm>
            <a:off x="457200" y="1052736"/>
            <a:ext cx="8229600" cy="5271864"/>
          </a:xfrm>
        </p:spPr>
        <p:txBody>
          <a:bodyPr>
            <a:normAutofit/>
          </a:bodyPr>
          <a:lstStyle/>
          <a:p>
            <a:pPr>
              <a:buFont typeface="Wingdings" pitchFamily="2" charset="2"/>
              <a:buChar char="Ø"/>
            </a:pPr>
            <a:r>
              <a:rPr lang="tr-TR" dirty="0"/>
              <a:t> </a:t>
            </a:r>
            <a:r>
              <a:rPr lang="tr-TR" b="1" dirty="0" smtClean="0">
                <a:solidFill>
                  <a:srgbClr val="FF0000"/>
                </a:solidFill>
              </a:rPr>
              <a:t>Açık kırık: </a:t>
            </a:r>
          </a:p>
          <a:p>
            <a:pPr>
              <a:buNone/>
            </a:pPr>
            <a:r>
              <a:rPr lang="tr-TR" b="1" dirty="0" smtClean="0"/>
              <a:t>	</a:t>
            </a:r>
            <a:r>
              <a:rPr lang="tr-TR" dirty="0" smtClean="0"/>
              <a:t>Deri bütünlüğü bozulmuştur. Kırık uçları dışarı çıkabilir. Beraberinde kanama ve enfeksiyon tehlikesi taşırlar.</a:t>
            </a:r>
          </a:p>
          <a:p>
            <a:endParaRPr lang="tr-TR" dirty="0" smtClean="0"/>
          </a:p>
          <a:p>
            <a:endParaRPr lang="tr-TR" dirty="0"/>
          </a:p>
        </p:txBody>
      </p:sp>
      <p:pic>
        <p:nvPicPr>
          <p:cNvPr id="6" name="Picture 3" descr="T-OPENF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852936"/>
            <a:ext cx="8496944" cy="382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32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936104"/>
          </a:xfrm>
        </p:spPr>
        <p:txBody>
          <a:bodyPr>
            <a:noAutofit/>
          </a:bodyPr>
          <a:lstStyle/>
          <a:p>
            <a:pPr algn="ctr"/>
            <a:r>
              <a:rPr lang="tr-TR" sz="3600" b="1" dirty="0"/>
              <a:t>Kırık belirtileri neler olabilir?</a:t>
            </a:r>
            <a:r>
              <a:rPr lang="tr-TR" sz="3600" dirty="0"/>
              <a:t/>
            </a:r>
            <a:br>
              <a:rPr lang="tr-TR" sz="3600" dirty="0"/>
            </a:br>
            <a:endParaRPr lang="tr-TR" sz="3600" dirty="0"/>
          </a:p>
        </p:txBody>
      </p:sp>
      <p:sp>
        <p:nvSpPr>
          <p:cNvPr id="5" name="4 İçerik Yer Tutucusu"/>
          <p:cNvSpPr>
            <a:spLocks noGrp="1"/>
          </p:cNvSpPr>
          <p:nvPr>
            <p:ph idx="1"/>
          </p:nvPr>
        </p:nvSpPr>
        <p:spPr>
          <a:xfrm>
            <a:off x="457200" y="980728"/>
            <a:ext cx="8229600" cy="5343872"/>
          </a:xfrm>
        </p:spPr>
        <p:txBody>
          <a:bodyPr>
            <a:normAutofit/>
          </a:bodyPr>
          <a:lstStyle/>
          <a:p>
            <a:pPr lvl="0">
              <a:buFont typeface="Wingdings" pitchFamily="2" charset="2"/>
              <a:buChar char="Ø"/>
            </a:pPr>
            <a:r>
              <a:rPr lang="tr-TR" dirty="0" smtClean="0"/>
              <a:t>Hareket ile artan ağrı,</a:t>
            </a:r>
          </a:p>
          <a:p>
            <a:pPr lvl="0">
              <a:buFont typeface="Wingdings" pitchFamily="2" charset="2"/>
              <a:buChar char="Ø"/>
            </a:pPr>
            <a:endParaRPr lang="tr-TR" dirty="0" smtClean="0"/>
          </a:p>
          <a:p>
            <a:pPr lvl="0">
              <a:buFont typeface="Wingdings" pitchFamily="2" charset="2"/>
              <a:buChar char="Ø"/>
            </a:pPr>
            <a:r>
              <a:rPr lang="tr-TR" dirty="0" smtClean="0"/>
              <a:t>Şekil bozukluğu,</a:t>
            </a:r>
          </a:p>
          <a:p>
            <a:pPr lvl="0">
              <a:buFont typeface="Wingdings" pitchFamily="2" charset="2"/>
              <a:buChar char="Ø"/>
            </a:pPr>
            <a:endParaRPr lang="tr-TR" dirty="0" smtClean="0"/>
          </a:p>
          <a:p>
            <a:pPr lvl="0">
              <a:buFont typeface="Wingdings" pitchFamily="2" charset="2"/>
              <a:buChar char="Ø"/>
            </a:pPr>
            <a:r>
              <a:rPr lang="tr-TR" dirty="0" smtClean="0"/>
              <a:t>Hareket kaybı,</a:t>
            </a:r>
          </a:p>
          <a:p>
            <a:pPr lvl="0">
              <a:buFont typeface="Wingdings" pitchFamily="2" charset="2"/>
              <a:buChar char="Ø"/>
            </a:pPr>
            <a:endParaRPr lang="tr-TR" dirty="0" smtClean="0"/>
          </a:p>
          <a:p>
            <a:pPr lvl="0">
              <a:buFont typeface="Wingdings" pitchFamily="2" charset="2"/>
              <a:buChar char="Ø"/>
            </a:pPr>
            <a:r>
              <a:rPr lang="tr-TR" dirty="0" smtClean="0"/>
              <a:t>Ödem ve kanama nedeniyle morarma.</a:t>
            </a:r>
          </a:p>
          <a:p>
            <a:pPr lvl="0"/>
            <a:endParaRPr lang="tr-TR" dirty="0" smtClean="0"/>
          </a:p>
          <a:p>
            <a:pPr>
              <a:buNone/>
            </a:pPr>
            <a:r>
              <a:rPr lang="tr-TR" dirty="0" smtClean="0"/>
              <a:t>Ağrılı bölgelerin tespiti için elle muayene </a:t>
            </a:r>
          </a:p>
          <a:p>
            <a:pPr>
              <a:buNone/>
            </a:pPr>
            <a:r>
              <a:rPr lang="tr-TR" dirty="0" smtClean="0"/>
              <a:t>gereklidir.</a:t>
            </a:r>
          </a:p>
          <a:p>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5"/>
          <p:cNvSpPr>
            <a:spLocks noGrp="1"/>
          </p:cNvSpPr>
          <p:nvPr>
            <p:ph type="title"/>
          </p:nvPr>
        </p:nvSpPr>
        <p:spPr>
          <a:xfrm>
            <a:off x="457200" y="260648"/>
            <a:ext cx="8229600" cy="936104"/>
          </a:xfrm>
        </p:spPr>
        <p:txBody>
          <a:bodyPr>
            <a:normAutofit fontScale="90000"/>
          </a:bodyPr>
          <a:lstStyle/>
          <a:p>
            <a:pPr algn="ctr"/>
            <a:r>
              <a:rPr lang="tr-TR" sz="3600" b="1" dirty="0" smtClean="0"/>
              <a:t>Kırığın Yol Açabileceği Olumsuz Durumlar Nelerdir?</a:t>
            </a:r>
            <a:endParaRPr lang="tr-TR" sz="3600" b="1" dirty="0"/>
          </a:p>
        </p:txBody>
      </p:sp>
      <p:graphicFrame>
        <p:nvGraphicFramePr>
          <p:cNvPr id="14" name="8 İçerik Yer Tutucusu"/>
          <p:cNvGraphicFramePr>
            <a:graphicFrameLocks/>
          </p:cNvGraphicFramePr>
          <p:nvPr>
            <p:extLst>
              <p:ext uri="{D42A27DB-BD31-4B8C-83A1-F6EECF244321}">
                <p14:modId xmlns:p14="http://schemas.microsoft.com/office/powerpoint/2010/main" val="3645559964"/>
              </p:ext>
            </p:extLst>
          </p:nvPr>
        </p:nvGraphicFramePr>
        <p:xfrm>
          <a:off x="251520" y="1484784"/>
          <a:ext cx="4464495"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5" name="Picture 9" descr="C-LEGCR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2040" y="1484784"/>
            <a:ext cx="4032448"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465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heckerboard(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42910" y="260648"/>
            <a:ext cx="8229600" cy="792088"/>
          </a:xfrm>
        </p:spPr>
        <p:txBody>
          <a:bodyPr>
            <a:normAutofit fontScale="90000"/>
          </a:bodyPr>
          <a:lstStyle/>
          <a:p>
            <a:pPr algn="ctr"/>
            <a:r>
              <a:rPr lang="tr-TR" sz="3200" b="1" dirty="0" smtClean="0"/>
              <a:t>Kırıklarda </a:t>
            </a:r>
            <a:r>
              <a:rPr lang="tr-TR" sz="3200" b="1" dirty="0"/>
              <a:t>İ</a:t>
            </a:r>
            <a:r>
              <a:rPr lang="tr-TR" sz="3200" b="1" dirty="0" smtClean="0"/>
              <a:t>lk Yardım Nasıl Olmalıdır?</a:t>
            </a:r>
            <a:r>
              <a:rPr lang="tr-TR" sz="3200" dirty="0" smtClean="0"/>
              <a:t/>
            </a:r>
            <a:br>
              <a:rPr lang="tr-TR" sz="3200" dirty="0" smtClean="0"/>
            </a:br>
            <a:endParaRPr lang="tr-TR" sz="3200" dirty="0"/>
          </a:p>
        </p:txBody>
      </p:sp>
      <p:graphicFrame>
        <p:nvGraphicFramePr>
          <p:cNvPr id="5" name="4 İçerik Yer Tutucusu"/>
          <p:cNvGraphicFramePr>
            <a:graphicFrameLocks noGrp="1"/>
          </p:cNvGraphicFramePr>
          <p:nvPr>
            <p:ph idx="1"/>
            <p:extLst>
              <p:ext uri="{D42A27DB-BD31-4B8C-83A1-F6EECF244321}">
                <p14:modId xmlns:p14="http://schemas.microsoft.com/office/powerpoint/2010/main" val="3413390757"/>
              </p:ext>
            </p:extLst>
          </p:nvPr>
        </p:nvGraphicFramePr>
        <p:xfrm>
          <a:off x="457200" y="1124744"/>
          <a:ext cx="8229600" cy="53285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936104"/>
          </a:xfrm>
        </p:spPr>
        <p:txBody>
          <a:bodyPr>
            <a:normAutofit fontScale="90000"/>
          </a:bodyPr>
          <a:lstStyle/>
          <a:p>
            <a:pPr algn="ctr"/>
            <a:r>
              <a:rPr lang="tr-TR" sz="3200" b="1" dirty="0" smtClean="0"/>
              <a:t/>
            </a:r>
            <a:br>
              <a:rPr lang="tr-TR" sz="3200" b="1" dirty="0" smtClean="0"/>
            </a:br>
            <a:r>
              <a:rPr lang="tr-TR" sz="3200" b="1" dirty="0" smtClean="0"/>
              <a:t>Kırıklarda İlk </a:t>
            </a:r>
            <a:r>
              <a:rPr lang="tr-TR" sz="3200" b="1" dirty="0"/>
              <a:t>Y</a:t>
            </a:r>
            <a:r>
              <a:rPr lang="tr-TR" sz="3200" b="1" dirty="0" smtClean="0"/>
              <a:t>ardım Nasıl Olmalıdır?</a:t>
            </a:r>
            <a:r>
              <a:rPr lang="tr-TR" sz="3200" dirty="0" smtClean="0"/>
              <a:t/>
            </a:r>
            <a:br>
              <a:rPr lang="tr-TR" sz="3200" dirty="0" smtClean="0"/>
            </a:br>
            <a:endParaRPr lang="tr-TR" sz="3200" dirty="0"/>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3201189116"/>
              </p:ext>
            </p:extLst>
          </p:nvPr>
        </p:nvGraphicFramePr>
        <p:xfrm>
          <a:off x="457200" y="1052736"/>
          <a:ext cx="8543956" cy="5590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648072"/>
          </a:xfrm>
        </p:spPr>
        <p:txBody>
          <a:bodyPr>
            <a:normAutofit/>
          </a:bodyPr>
          <a:lstStyle/>
          <a:p>
            <a:pPr algn="ctr"/>
            <a:r>
              <a:rPr lang="tr-TR" sz="3600" b="1" dirty="0"/>
              <a:t>B</a:t>
            </a:r>
            <a:r>
              <a:rPr lang="tr-TR" sz="3600" b="1" dirty="0" smtClean="0"/>
              <a:t>urkulma</a:t>
            </a:r>
            <a:endParaRPr lang="tr-TR" sz="3600" b="1" dirty="0"/>
          </a:p>
        </p:txBody>
      </p:sp>
      <p:pic>
        <p:nvPicPr>
          <p:cNvPr id="5" name="4 İçerik Yer Tutucusu" descr="aybil1.gif"/>
          <p:cNvPicPr>
            <a:picLocks noGrp="1" noChangeAspect="1"/>
          </p:cNvPicPr>
          <p:nvPr>
            <p:ph idx="1"/>
          </p:nvPr>
        </p:nvPicPr>
        <p:blipFill>
          <a:blip r:embed="rId2" cstate="print"/>
          <a:stretch>
            <a:fillRect/>
          </a:stretch>
        </p:blipFill>
        <p:spPr>
          <a:xfrm>
            <a:off x="3275856" y="2852936"/>
            <a:ext cx="5616624" cy="3816424"/>
          </a:xfrm>
        </p:spPr>
      </p:pic>
      <p:sp>
        <p:nvSpPr>
          <p:cNvPr id="3" name="2 Metin Yer Tutucusu"/>
          <p:cNvSpPr>
            <a:spLocks noGrp="1"/>
          </p:cNvSpPr>
          <p:nvPr>
            <p:ph type="body" idx="4294967295"/>
          </p:nvPr>
        </p:nvSpPr>
        <p:spPr>
          <a:xfrm>
            <a:off x="0" y="980728"/>
            <a:ext cx="8964488" cy="5616624"/>
          </a:xfrm>
        </p:spPr>
        <p:txBody>
          <a:bodyPr>
            <a:normAutofit/>
          </a:bodyPr>
          <a:lstStyle/>
          <a:p>
            <a:pPr>
              <a:buFont typeface="Wingdings" pitchFamily="2" charset="2"/>
              <a:buChar char="Ø"/>
            </a:pPr>
            <a:r>
              <a:rPr lang="tr-TR" sz="2000" b="1" dirty="0" smtClean="0">
                <a:solidFill>
                  <a:srgbClr val="FF0000"/>
                </a:solidFill>
              </a:rPr>
              <a:t>Burkulma nedir?</a:t>
            </a:r>
          </a:p>
          <a:p>
            <a:endParaRPr lang="tr-TR" sz="2000" dirty="0" smtClean="0"/>
          </a:p>
          <a:p>
            <a:pPr>
              <a:buFont typeface="Wingdings" pitchFamily="2" charset="2"/>
              <a:buChar char="Ø"/>
            </a:pPr>
            <a:r>
              <a:rPr lang="tr-TR" sz="2000" dirty="0" smtClean="0"/>
              <a:t>Eklem yüzeylerinin anlık olarak ayrılmasıdır. Zorlamalar sonucu oluşur. </a:t>
            </a:r>
          </a:p>
          <a:p>
            <a:pPr marL="0" indent="0">
              <a:buNone/>
            </a:pPr>
            <a:endParaRPr lang="tr-TR" sz="2000" dirty="0" smtClean="0"/>
          </a:p>
          <a:p>
            <a:pPr>
              <a:buFont typeface="Wingdings" pitchFamily="2" charset="2"/>
              <a:buChar char="Ø"/>
            </a:pPr>
            <a:r>
              <a:rPr lang="tr-TR" sz="2000" b="1" dirty="0" smtClean="0">
                <a:solidFill>
                  <a:srgbClr val="FF0000"/>
                </a:solidFill>
              </a:rPr>
              <a:t>Burkulma belirtileri nelerdir?</a:t>
            </a:r>
          </a:p>
          <a:p>
            <a:endParaRPr lang="tr-TR" sz="2000" dirty="0" smtClean="0"/>
          </a:p>
          <a:p>
            <a:pPr lvl="0">
              <a:buFont typeface="Wingdings" pitchFamily="2" charset="2"/>
              <a:buChar char="Ø"/>
            </a:pPr>
            <a:r>
              <a:rPr lang="tr-TR" sz="2000" dirty="0" smtClean="0"/>
              <a:t> Burkulan   bölgede ağrı,</a:t>
            </a:r>
          </a:p>
          <a:p>
            <a:pPr lvl="0">
              <a:buFont typeface="Wingdings" pitchFamily="2" charset="2"/>
              <a:buChar char="Ø"/>
            </a:pPr>
            <a:endParaRPr lang="tr-TR" sz="2000" dirty="0" smtClean="0"/>
          </a:p>
          <a:p>
            <a:pPr lvl="0">
              <a:buFont typeface="Wingdings" pitchFamily="2" charset="2"/>
              <a:buChar char="Ø"/>
            </a:pPr>
            <a:r>
              <a:rPr lang="tr-TR" sz="2000" dirty="0" smtClean="0"/>
              <a:t> Kızarma, </a:t>
            </a:r>
          </a:p>
          <a:p>
            <a:pPr lvl="0">
              <a:buFont typeface="Wingdings" pitchFamily="2" charset="2"/>
              <a:buChar char="Ø"/>
            </a:pPr>
            <a:endParaRPr lang="tr-TR" sz="2000" dirty="0" smtClean="0"/>
          </a:p>
          <a:p>
            <a:pPr lvl="0">
              <a:buFont typeface="Wingdings" pitchFamily="2" charset="2"/>
              <a:buChar char="Ø"/>
            </a:pPr>
            <a:r>
              <a:rPr lang="tr-TR" sz="2000" dirty="0" smtClean="0"/>
              <a:t> şişlik,</a:t>
            </a:r>
          </a:p>
          <a:p>
            <a:pPr lvl="0">
              <a:buFont typeface="Wingdings" pitchFamily="2" charset="2"/>
              <a:buChar char="Ø"/>
            </a:pPr>
            <a:endParaRPr lang="tr-TR" sz="2000" dirty="0" smtClean="0"/>
          </a:p>
          <a:p>
            <a:pPr lvl="0">
              <a:buFont typeface="Wingdings" pitchFamily="2" charset="2"/>
              <a:buChar char="Ø"/>
            </a:pPr>
            <a:r>
              <a:rPr lang="tr-TR" sz="2000" dirty="0" smtClean="0"/>
              <a:t> İşlev kaybı.</a:t>
            </a:r>
          </a:p>
          <a:p>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648072"/>
          </a:xfrm>
        </p:spPr>
        <p:txBody>
          <a:bodyPr>
            <a:normAutofit/>
          </a:bodyPr>
          <a:lstStyle/>
          <a:p>
            <a:pPr algn="ctr"/>
            <a:r>
              <a:rPr lang="tr-TR" sz="3600" b="1" dirty="0"/>
              <a:t>B</a:t>
            </a:r>
            <a:r>
              <a:rPr lang="tr-TR" sz="3600" b="1" dirty="0" smtClean="0"/>
              <a:t>urkulma</a:t>
            </a:r>
            <a:endParaRPr lang="tr-TR" sz="3600" b="1" dirty="0"/>
          </a:p>
        </p:txBody>
      </p:sp>
      <p:pic>
        <p:nvPicPr>
          <p:cNvPr id="7"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052736"/>
            <a:ext cx="4680520" cy="259228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burkulma 1"/>
          <p:cNvPicPr>
            <a:picLocks noChangeAspect="1" noChangeArrowheads="1"/>
          </p:cNvPicPr>
          <p:nvPr/>
        </p:nvPicPr>
        <p:blipFill>
          <a:blip r:embed="rId3">
            <a:extLst>
              <a:ext uri="{28A0092B-C50C-407E-A947-70E740481C1C}">
                <a14:useLocalDpi xmlns:a14="http://schemas.microsoft.com/office/drawing/2010/main" val="0"/>
              </a:ext>
            </a:extLst>
          </a:blip>
          <a:srcRect l="24492" t="5829" r="25961"/>
          <a:stretch>
            <a:fillRect/>
          </a:stretch>
        </p:blipFill>
        <p:spPr>
          <a:xfrm>
            <a:off x="5364088" y="1124744"/>
            <a:ext cx="3600400" cy="5400600"/>
          </a:xfrm>
          <a:prstGeom prst="rect">
            <a:avLst/>
          </a:prstGeom>
          <a:noFill/>
        </p:spPr>
      </p:pic>
      <p:pic>
        <p:nvPicPr>
          <p:cNvPr id="9" name="Picture 9" descr="ciki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179512" y="3825044"/>
            <a:ext cx="4824536" cy="2916870"/>
          </a:xfrm>
          <a:prstGeom prst="rect">
            <a:avLst/>
          </a:prstGeom>
          <a:noFill/>
        </p:spPr>
      </p:pic>
    </p:spTree>
    <p:extLst>
      <p:ext uri="{BB962C8B-B14F-4D97-AF65-F5344CB8AC3E}">
        <p14:creationId xmlns:p14="http://schemas.microsoft.com/office/powerpoint/2010/main" val="844685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32656"/>
            <a:ext cx="8229600" cy="1224136"/>
          </a:xfrm>
        </p:spPr>
        <p:txBody>
          <a:bodyPr>
            <a:normAutofit fontScale="90000"/>
          </a:bodyPr>
          <a:lstStyle/>
          <a:p>
            <a:pPr algn="ctr"/>
            <a:r>
              <a:rPr lang="tr-TR" sz="3200" b="1" dirty="0" smtClean="0"/>
              <a:t/>
            </a:r>
            <a:br>
              <a:rPr lang="tr-TR" sz="3200" b="1" dirty="0" smtClean="0"/>
            </a:br>
            <a:r>
              <a:rPr lang="tr-TR" sz="3600" b="1" dirty="0" smtClean="0"/>
              <a:t>Burkulmada ilk yardım nasıl olmalıdır?</a:t>
            </a:r>
            <a:r>
              <a:rPr lang="tr-TR" sz="3600" dirty="0" smtClean="0"/>
              <a:t/>
            </a:r>
            <a:br>
              <a:rPr lang="tr-TR" sz="3600" dirty="0" smtClean="0"/>
            </a:br>
            <a:endParaRPr lang="tr-TR" sz="3600" dirty="0"/>
          </a:p>
        </p:txBody>
      </p:sp>
      <p:pic>
        <p:nvPicPr>
          <p:cNvPr id="8" name="Picture 6" descr="T-TWSANK"/>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971600" y="1772816"/>
            <a:ext cx="7704856" cy="4824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7406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04664"/>
            <a:ext cx="8229600" cy="864096"/>
          </a:xfrm>
        </p:spPr>
        <p:txBody>
          <a:bodyPr>
            <a:normAutofit fontScale="90000"/>
          </a:bodyPr>
          <a:lstStyle/>
          <a:p>
            <a:pPr algn="ctr"/>
            <a:r>
              <a:rPr lang="tr-TR" sz="3200" b="1" dirty="0" smtClean="0"/>
              <a:t/>
            </a:r>
            <a:br>
              <a:rPr lang="tr-TR" sz="3200" b="1" dirty="0" smtClean="0"/>
            </a:br>
            <a:r>
              <a:rPr lang="tr-TR" sz="3600" b="1" dirty="0" smtClean="0"/>
              <a:t>Burkulmada İlk </a:t>
            </a:r>
            <a:r>
              <a:rPr lang="tr-TR" sz="3600" b="1" dirty="0"/>
              <a:t>Y</a:t>
            </a:r>
            <a:r>
              <a:rPr lang="tr-TR" sz="3600" b="1" dirty="0" smtClean="0"/>
              <a:t>ardım </a:t>
            </a:r>
            <a:r>
              <a:rPr lang="tr-TR" sz="3600" b="1" dirty="0"/>
              <a:t>N</a:t>
            </a:r>
            <a:r>
              <a:rPr lang="tr-TR" sz="3600" b="1" dirty="0" smtClean="0"/>
              <a:t>asıl </a:t>
            </a:r>
            <a:r>
              <a:rPr lang="tr-TR" sz="3600" b="1" dirty="0"/>
              <a:t>O</a:t>
            </a:r>
            <a:r>
              <a:rPr lang="tr-TR" sz="3600" b="1" dirty="0" smtClean="0"/>
              <a:t>lmalıdır?</a:t>
            </a:r>
            <a:r>
              <a:rPr lang="tr-TR" sz="3600" dirty="0" smtClean="0"/>
              <a:t/>
            </a:r>
            <a:br>
              <a:rPr lang="tr-TR" sz="3600" dirty="0" smtClean="0"/>
            </a:br>
            <a:endParaRPr lang="tr-TR" sz="3600" dirty="0"/>
          </a:p>
        </p:txBody>
      </p:sp>
      <p:sp>
        <p:nvSpPr>
          <p:cNvPr id="3" name="2 İçerik Yer Tutucusu"/>
          <p:cNvSpPr>
            <a:spLocks noGrp="1"/>
          </p:cNvSpPr>
          <p:nvPr>
            <p:ph sz="half" idx="1"/>
          </p:nvPr>
        </p:nvSpPr>
        <p:spPr>
          <a:xfrm>
            <a:off x="457200" y="1268760"/>
            <a:ext cx="4038600" cy="5086165"/>
          </a:xfrm>
        </p:spPr>
        <p:txBody>
          <a:bodyPr>
            <a:normAutofit/>
          </a:bodyPr>
          <a:lstStyle/>
          <a:p>
            <a:pPr lvl="0">
              <a:buFont typeface="Wingdings" pitchFamily="2" charset="2"/>
              <a:buChar char="Ø"/>
            </a:pPr>
            <a:r>
              <a:rPr lang="tr-TR" sz="2400" dirty="0" smtClean="0"/>
              <a:t>Sıkıştırıcı bir bandajla burkulan eklem tespit edilir,</a:t>
            </a:r>
          </a:p>
          <a:p>
            <a:pPr lvl="0">
              <a:buFont typeface="Wingdings" pitchFamily="2" charset="2"/>
              <a:buChar char="Ø"/>
            </a:pPr>
            <a:r>
              <a:rPr lang="tr-TR" sz="2400" dirty="0" smtClean="0"/>
              <a:t>Şişliği azaltmak için bölge yukarı kaldırılır,</a:t>
            </a:r>
          </a:p>
          <a:p>
            <a:pPr lvl="0">
              <a:buFont typeface="Wingdings" pitchFamily="2" charset="2"/>
              <a:buChar char="Ø"/>
            </a:pPr>
            <a:r>
              <a:rPr lang="tr-TR" sz="2400" dirty="0" smtClean="0"/>
              <a:t>Hareket ettirilmez,</a:t>
            </a:r>
          </a:p>
          <a:p>
            <a:pPr lvl="0">
              <a:buFont typeface="Wingdings" pitchFamily="2" charset="2"/>
              <a:buChar char="Ø"/>
            </a:pPr>
            <a:r>
              <a:rPr lang="tr-TR" sz="2400" dirty="0" smtClean="0"/>
              <a:t>Tıbbi yardım istenir </a:t>
            </a:r>
            <a:r>
              <a:rPr lang="tr-TR" sz="2400" b="1" dirty="0" smtClean="0"/>
              <a:t>(112)</a:t>
            </a:r>
            <a:r>
              <a:rPr lang="tr-TR" sz="2400" dirty="0" smtClean="0"/>
              <a:t>.</a:t>
            </a:r>
          </a:p>
          <a:p>
            <a:endParaRPr lang="tr-TR" dirty="0"/>
          </a:p>
        </p:txBody>
      </p:sp>
      <p:pic>
        <p:nvPicPr>
          <p:cNvPr id="5" name="4 İçerik Yer Tutucusu" descr="sprain-1_s600x600.jpg"/>
          <p:cNvPicPr>
            <a:picLocks noGrp="1" noChangeAspect="1"/>
          </p:cNvPicPr>
          <p:nvPr>
            <p:ph sz="half" idx="2"/>
          </p:nvPr>
        </p:nvPicPr>
        <p:blipFill>
          <a:blip r:embed="rId2" cstate="print"/>
          <a:stretch>
            <a:fillRect/>
          </a:stretch>
        </p:blipFill>
        <p:spPr>
          <a:xfrm>
            <a:off x="5214942" y="1052737"/>
            <a:ext cx="3229274" cy="2664296"/>
          </a:xfrm>
        </p:spPr>
      </p:pic>
      <p:pic>
        <p:nvPicPr>
          <p:cNvPr id="6" name="5 Resim" descr="sprain.jpg"/>
          <p:cNvPicPr>
            <a:picLocks noChangeAspect="1"/>
          </p:cNvPicPr>
          <p:nvPr/>
        </p:nvPicPr>
        <p:blipFill>
          <a:blip r:embed="rId3" cstate="print"/>
          <a:stretch>
            <a:fillRect/>
          </a:stretch>
        </p:blipFill>
        <p:spPr>
          <a:xfrm>
            <a:off x="5197797" y="4077073"/>
            <a:ext cx="3231855" cy="2663454"/>
          </a:xfrm>
          <a:prstGeom prst="rect">
            <a:avLst/>
          </a:prstGeom>
        </p:spPr>
      </p:pic>
      <p:pic>
        <p:nvPicPr>
          <p:cNvPr id="7" name="Picture 7" descr="HANDWRA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4581129"/>
            <a:ext cx="3528392" cy="215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04664"/>
            <a:ext cx="8229600" cy="864096"/>
          </a:xfrm>
        </p:spPr>
        <p:txBody>
          <a:bodyPr>
            <a:normAutofit fontScale="90000"/>
          </a:bodyPr>
          <a:lstStyle/>
          <a:p>
            <a:pPr algn="ctr"/>
            <a:r>
              <a:rPr lang="tr-TR" sz="3200" b="1" dirty="0" smtClean="0"/>
              <a:t/>
            </a:r>
            <a:br>
              <a:rPr lang="tr-TR" sz="3200" b="1" dirty="0" smtClean="0"/>
            </a:br>
            <a:r>
              <a:rPr lang="tr-TR" sz="3600" b="1" dirty="0" smtClean="0"/>
              <a:t>Burkulmada İlk </a:t>
            </a:r>
            <a:r>
              <a:rPr lang="tr-TR" sz="3600" b="1" dirty="0"/>
              <a:t>Y</a:t>
            </a:r>
            <a:r>
              <a:rPr lang="tr-TR" sz="3600" b="1" dirty="0" smtClean="0"/>
              <a:t>ardım </a:t>
            </a:r>
            <a:r>
              <a:rPr lang="tr-TR" sz="3600" b="1" dirty="0"/>
              <a:t>N</a:t>
            </a:r>
            <a:r>
              <a:rPr lang="tr-TR" sz="3600" b="1" dirty="0" smtClean="0"/>
              <a:t>asıl </a:t>
            </a:r>
            <a:r>
              <a:rPr lang="tr-TR" sz="3600" b="1" dirty="0"/>
              <a:t>O</a:t>
            </a:r>
            <a:r>
              <a:rPr lang="tr-TR" sz="3600" b="1" dirty="0" smtClean="0"/>
              <a:t>lmalıdır?</a:t>
            </a:r>
            <a:r>
              <a:rPr lang="tr-TR" sz="3600" dirty="0" smtClean="0"/>
              <a:t/>
            </a:r>
            <a:br>
              <a:rPr lang="tr-TR" sz="3600" dirty="0" smtClean="0"/>
            </a:br>
            <a:endParaRPr lang="tr-TR" sz="3600" dirty="0"/>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18461"/>
            <a:ext cx="3960440" cy="259857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118461"/>
            <a:ext cx="3956298" cy="259857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4005065"/>
            <a:ext cx="4176464" cy="260431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6" y="4005065"/>
            <a:ext cx="3956298" cy="260431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632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with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wheel(4)">
                                      <p:cBhvr>
                                        <p:cTn id="7" dur="2000"/>
                                        <p:tgtEl>
                                          <p:spTgt spid="7">
                                            <p:bg/>
                                          </p:spTgt>
                                        </p:tgtEl>
                                      </p:cBhvr>
                                    </p:animEffect>
                                  </p:childTnLst>
                                </p:cTn>
                              </p:par>
                              <p:par>
                                <p:cTn id="8" presetID="21"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heel(4)">
                                      <p:cBhvr>
                                        <p:cTn id="10" dur="2000"/>
                                        <p:tgtEl>
                                          <p:spTgt spid="8"/>
                                        </p:tgtEl>
                                      </p:cBhvr>
                                    </p:animEffect>
                                  </p:childTnLst>
                                </p:cTn>
                              </p:par>
                              <p:par>
                                <p:cTn id="11" presetID="21" presetClass="entr" presetSubtype="4"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4)">
                                      <p:cBhvr>
                                        <p:cTn id="13" dur="2000"/>
                                        <p:tgtEl>
                                          <p:spTgt spid="9"/>
                                        </p:tgtEl>
                                      </p:cBhvr>
                                    </p:animEffect>
                                  </p:childTnLst>
                                </p:cTn>
                              </p:par>
                              <p:par>
                                <p:cTn id="14" presetID="21" presetClass="entr" presetSubtype="4"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heel(4)">
                                      <p:cBhvr>
                                        <p:cTn id="16"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P spid="8" grpId="0" animBg="1"/>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xfrm>
            <a:off x="457200" y="116632"/>
            <a:ext cx="8229600" cy="936104"/>
          </a:xfrm>
        </p:spPr>
        <p:txBody>
          <a:bodyPr>
            <a:normAutofit fontScale="90000"/>
          </a:bodyPr>
          <a:lstStyle/>
          <a:p>
            <a:pPr algn="ctr"/>
            <a:r>
              <a:rPr lang="tr-TR" sz="3600" b="1" dirty="0" smtClean="0"/>
              <a:t/>
            </a:r>
            <a:br>
              <a:rPr lang="tr-TR" sz="3600" b="1" dirty="0" smtClean="0"/>
            </a:br>
            <a:r>
              <a:rPr lang="tr-TR" b="1" dirty="0" smtClean="0"/>
              <a:t> </a:t>
            </a:r>
            <a:r>
              <a:rPr lang="tr-TR" dirty="0" smtClean="0"/>
              <a:t/>
            </a:r>
            <a:br>
              <a:rPr lang="tr-TR" dirty="0" smtClean="0"/>
            </a:br>
            <a:r>
              <a:rPr lang="tr-TR" sz="4000" b="1" dirty="0" smtClean="0"/>
              <a:t> Çıkık</a:t>
            </a:r>
            <a:endParaRPr lang="tr-TR" sz="4000" dirty="0"/>
          </a:p>
        </p:txBody>
      </p:sp>
      <p:sp>
        <p:nvSpPr>
          <p:cNvPr id="6" name="5 Metin Yer Tutucusu"/>
          <p:cNvSpPr>
            <a:spLocks noGrp="1"/>
          </p:cNvSpPr>
          <p:nvPr>
            <p:ph idx="1"/>
          </p:nvPr>
        </p:nvSpPr>
        <p:spPr>
          <a:xfrm>
            <a:off x="457200" y="1196752"/>
            <a:ext cx="8229600" cy="5127848"/>
          </a:xfrm>
        </p:spPr>
        <p:txBody>
          <a:bodyPr/>
          <a:lstStyle/>
          <a:p>
            <a:pPr marL="0" indent="0">
              <a:buNone/>
            </a:pPr>
            <a:r>
              <a:rPr lang="tr-TR" sz="2400" b="1" dirty="0" smtClean="0">
                <a:solidFill>
                  <a:srgbClr val="FF0000"/>
                </a:solidFill>
              </a:rPr>
              <a:t> Çıkık nedir?</a:t>
            </a:r>
          </a:p>
          <a:p>
            <a:endParaRPr lang="tr-TR" sz="2000" dirty="0" smtClean="0"/>
          </a:p>
          <a:p>
            <a:pPr>
              <a:buFont typeface="Wingdings" pitchFamily="2" charset="2"/>
              <a:buChar char="Ø"/>
            </a:pPr>
            <a:r>
              <a:rPr lang="tr-TR" sz="2400" dirty="0" smtClean="0"/>
              <a:t>Eklem yüzeylerinin kalıcı olarak ayrılmasıdır. Kendiliğinden normal konumuna dönemez.</a:t>
            </a:r>
          </a:p>
          <a:p>
            <a:endParaRPr lang="tr-TR" sz="2400" dirty="0" smtClean="0"/>
          </a:p>
          <a:p>
            <a:pPr marL="0" indent="0">
              <a:buNone/>
            </a:pPr>
            <a:r>
              <a:rPr lang="tr-TR" sz="2400" b="1" dirty="0" smtClean="0">
                <a:solidFill>
                  <a:srgbClr val="FF0000"/>
                </a:solidFill>
              </a:rPr>
              <a:t> Çıkık belirtileri nelerdir?</a:t>
            </a:r>
          </a:p>
          <a:p>
            <a:endParaRPr lang="tr-TR" sz="2400" dirty="0" smtClean="0"/>
          </a:p>
          <a:p>
            <a:pPr lvl="0">
              <a:buFont typeface="Wingdings" pitchFamily="2" charset="2"/>
              <a:buChar char="Ø"/>
            </a:pPr>
            <a:r>
              <a:rPr lang="tr-TR" sz="2400" dirty="0" smtClean="0"/>
              <a:t> Yoğun ağrı,</a:t>
            </a:r>
          </a:p>
          <a:p>
            <a:pPr lvl="0">
              <a:buFont typeface="Wingdings" pitchFamily="2" charset="2"/>
              <a:buChar char="Ø"/>
            </a:pPr>
            <a:r>
              <a:rPr lang="tr-TR" sz="2400" dirty="0" smtClean="0"/>
              <a:t> Şişlik ve kızarıklık,</a:t>
            </a:r>
          </a:p>
          <a:p>
            <a:pPr lvl="0">
              <a:buFont typeface="Wingdings" pitchFamily="2" charset="2"/>
              <a:buChar char="Ø"/>
            </a:pPr>
            <a:r>
              <a:rPr lang="tr-TR" sz="2400" dirty="0" smtClean="0"/>
              <a:t> İşlev kaybı,</a:t>
            </a:r>
          </a:p>
          <a:p>
            <a:pPr lvl="0">
              <a:buFont typeface="Wingdings" pitchFamily="2" charset="2"/>
              <a:buChar char="Ø"/>
            </a:pPr>
            <a:r>
              <a:rPr lang="tr-TR" sz="2400" dirty="0" smtClean="0"/>
              <a:t> Eklem Bozukluğu,</a:t>
            </a:r>
          </a:p>
          <a:p>
            <a:endParaRPr lang="tr-TR" dirty="0"/>
          </a:p>
        </p:txBody>
      </p:sp>
      <p:pic>
        <p:nvPicPr>
          <p:cNvPr id="7" name="Picture 9" descr="ciki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4644008" y="2996952"/>
            <a:ext cx="4320480" cy="3744416"/>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xfrm>
            <a:off x="457200" y="116632"/>
            <a:ext cx="8229600" cy="720080"/>
          </a:xfrm>
        </p:spPr>
        <p:txBody>
          <a:bodyPr>
            <a:normAutofit fontScale="90000"/>
          </a:bodyPr>
          <a:lstStyle/>
          <a:p>
            <a:pPr algn="ctr"/>
            <a:r>
              <a:rPr lang="tr-TR" sz="3600" b="1" dirty="0" smtClean="0"/>
              <a:t/>
            </a:r>
            <a:br>
              <a:rPr lang="tr-TR" sz="3600" b="1" dirty="0" smtClean="0"/>
            </a:br>
            <a:r>
              <a:rPr lang="tr-TR" b="1" dirty="0" smtClean="0"/>
              <a:t> </a:t>
            </a:r>
            <a:r>
              <a:rPr lang="tr-TR" dirty="0" smtClean="0"/>
              <a:t/>
            </a:r>
            <a:br>
              <a:rPr lang="tr-TR" dirty="0" smtClean="0"/>
            </a:br>
            <a:r>
              <a:rPr lang="tr-TR" sz="4000" b="1" dirty="0" smtClean="0"/>
              <a:t> Çıkık</a:t>
            </a:r>
            <a:endParaRPr lang="tr-TR" sz="4000" dirty="0"/>
          </a:p>
        </p:txBody>
      </p:sp>
      <p:sp>
        <p:nvSpPr>
          <p:cNvPr id="6" name="5 Metin Yer Tutucusu"/>
          <p:cNvSpPr>
            <a:spLocks noGrp="1"/>
          </p:cNvSpPr>
          <p:nvPr>
            <p:ph idx="1"/>
          </p:nvPr>
        </p:nvSpPr>
        <p:spPr>
          <a:xfrm>
            <a:off x="457200" y="1196752"/>
            <a:ext cx="8229600" cy="5127848"/>
          </a:xfrm>
        </p:spPr>
        <p:txBody>
          <a:bodyPr/>
          <a:lstStyle/>
          <a:p>
            <a:pPr marL="0" indent="0">
              <a:buNone/>
            </a:pPr>
            <a:r>
              <a:rPr lang="tr-TR" sz="2400" b="1" dirty="0" smtClean="0">
                <a:solidFill>
                  <a:srgbClr val="FF0000"/>
                </a:solidFill>
              </a:rPr>
              <a:t> </a:t>
            </a:r>
            <a:endParaRPr lang="tr-TR" dirty="0"/>
          </a:p>
        </p:txBody>
      </p:sp>
      <p:pic>
        <p:nvPicPr>
          <p:cNvPr id="7" name="Picture 6" descr="Resim 1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980728"/>
            <a:ext cx="4176464" cy="26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Resim 1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980728"/>
            <a:ext cx="3744416" cy="26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7744" y="3933056"/>
            <a:ext cx="4824535"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3449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xfrm>
            <a:off x="457200" y="116632"/>
            <a:ext cx="8229600" cy="720080"/>
          </a:xfrm>
        </p:spPr>
        <p:txBody>
          <a:bodyPr>
            <a:normAutofit fontScale="90000"/>
          </a:bodyPr>
          <a:lstStyle/>
          <a:p>
            <a:pPr algn="ctr"/>
            <a:r>
              <a:rPr lang="tr-TR" sz="3600" b="1" dirty="0" smtClean="0"/>
              <a:t/>
            </a:r>
            <a:br>
              <a:rPr lang="tr-TR" sz="3600" b="1" dirty="0" smtClean="0"/>
            </a:br>
            <a:r>
              <a:rPr lang="tr-TR" b="1" dirty="0" smtClean="0"/>
              <a:t> </a:t>
            </a:r>
            <a:r>
              <a:rPr lang="tr-TR" dirty="0" smtClean="0"/>
              <a:t/>
            </a:r>
            <a:br>
              <a:rPr lang="tr-TR" dirty="0" smtClean="0"/>
            </a:br>
            <a:r>
              <a:rPr lang="tr-TR" sz="4000" b="1" dirty="0" smtClean="0"/>
              <a:t> Çıkık</a:t>
            </a:r>
            <a:endParaRPr lang="tr-TR" sz="4000" dirty="0"/>
          </a:p>
        </p:txBody>
      </p:sp>
      <p:sp>
        <p:nvSpPr>
          <p:cNvPr id="6" name="5 Metin Yer Tutucusu"/>
          <p:cNvSpPr>
            <a:spLocks noGrp="1"/>
          </p:cNvSpPr>
          <p:nvPr>
            <p:ph idx="1"/>
          </p:nvPr>
        </p:nvSpPr>
        <p:spPr>
          <a:xfrm>
            <a:off x="457200" y="1196752"/>
            <a:ext cx="8229600" cy="5127848"/>
          </a:xfrm>
        </p:spPr>
        <p:txBody>
          <a:bodyPr/>
          <a:lstStyle/>
          <a:p>
            <a:pPr marL="0" indent="0">
              <a:buNone/>
            </a:pPr>
            <a:r>
              <a:rPr lang="tr-TR" sz="2400" b="1" dirty="0" smtClean="0">
                <a:solidFill>
                  <a:srgbClr val="FF0000"/>
                </a:solidFill>
              </a:rPr>
              <a:t> </a:t>
            </a:r>
            <a:endParaRPr lang="tr-TR" dirty="0"/>
          </a:p>
        </p:txBody>
      </p:sp>
      <p:pic>
        <p:nvPicPr>
          <p:cNvPr id="1026" name="78 Resim" descr="exh4639a_ma.jpg"/>
          <p:cNvPicPr>
            <a:picLocks noChangeAspect="1" noChangeArrowheads="1"/>
          </p:cNvPicPr>
          <p:nvPr/>
        </p:nvPicPr>
        <p:blipFill>
          <a:blip r:embed="rId2" cstate="print"/>
          <a:srcRect/>
          <a:stretch>
            <a:fillRect/>
          </a:stretch>
        </p:blipFill>
        <p:spPr bwMode="auto">
          <a:xfrm>
            <a:off x="323528" y="1052736"/>
            <a:ext cx="4008508" cy="2736304"/>
          </a:xfrm>
          <a:prstGeom prst="rect">
            <a:avLst/>
          </a:prstGeom>
          <a:noFill/>
          <a:ln w="9525">
            <a:noFill/>
            <a:miter lim="800000"/>
            <a:headEnd/>
            <a:tailEnd/>
          </a:ln>
        </p:spPr>
      </p:pic>
      <p:pic>
        <p:nvPicPr>
          <p:cNvPr id="1027" name="85 Resim" descr="si55550720_ma.jpg"/>
          <p:cNvPicPr>
            <a:picLocks noChangeAspect="1" noChangeArrowheads="1"/>
          </p:cNvPicPr>
          <p:nvPr/>
        </p:nvPicPr>
        <p:blipFill>
          <a:blip r:embed="rId3" cstate="print"/>
          <a:srcRect/>
          <a:stretch>
            <a:fillRect/>
          </a:stretch>
        </p:blipFill>
        <p:spPr bwMode="auto">
          <a:xfrm rot="963701">
            <a:off x="5302142" y="479891"/>
            <a:ext cx="3310965" cy="3142522"/>
          </a:xfrm>
          <a:prstGeom prst="rect">
            <a:avLst/>
          </a:prstGeom>
          <a:noFill/>
          <a:ln w="9525">
            <a:noFill/>
            <a:miter lim="800000"/>
            <a:headEnd/>
            <a:tailEnd/>
          </a:ln>
        </p:spPr>
      </p:pic>
      <p:pic>
        <p:nvPicPr>
          <p:cNvPr id="1028" name="76 Resim" descr="kalça çıkığı.JPG"/>
          <p:cNvPicPr>
            <a:picLocks noChangeAspect="1" noChangeArrowheads="1"/>
          </p:cNvPicPr>
          <p:nvPr/>
        </p:nvPicPr>
        <p:blipFill>
          <a:blip r:embed="rId4" cstate="print"/>
          <a:srcRect/>
          <a:stretch>
            <a:fillRect/>
          </a:stretch>
        </p:blipFill>
        <p:spPr bwMode="auto">
          <a:xfrm>
            <a:off x="1835696" y="4019104"/>
            <a:ext cx="5121928" cy="2650256"/>
          </a:xfrm>
          <a:prstGeom prst="rect">
            <a:avLst/>
          </a:prstGeom>
          <a:noFill/>
          <a:ln w="9525">
            <a:noFill/>
            <a:miter lim="800000"/>
            <a:headEnd/>
            <a:tailEnd/>
          </a:ln>
        </p:spPr>
      </p:pic>
    </p:spTree>
    <p:extLst>
      <p:ext uri="{BB962C8B-B14F-4D97-AF65-F5344CB8AC3E}">
        <p14:creationId xmlns:p14="http://schemas.microsoft.com/office/powerpoint/2010/main" val="3300417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28600"/>
            <a:ext cx="8229600" cy="752128"/>
          </a:xfrm>
        </p:spPr>
        <p:txBody>
          <a:bodyPr>
            <a:normAutofit/>
          </a:bodyPr>
          <a:lstStyle/>
          <a:p>
            <a:pPr algn="ctr"/>
            <a:r>
              <a:rPr lang="tr-TR" sz="3200" b="1" dirty="0" smtClean="0"/>
              <a:t>Çıkıkta İlk </a:t>
            </a:r>
            <a:r>
              <a:rPr lang="tr-TR" sz="3200" b="1" dirty="0"/>
              <a:t>Y</a:t>
            </a:r>
            <a:r>
              <a:rPr lang="tr-TR" sz="3200" b="1" dirty="0" smtClean="0"/>
              <a:t>ardım </a:t>
            </a:r>
            <a:r>
              <a:rPr lang="tr-TR" sz="3200" b="1" dirty="0"/>
              <a:t>N</a:t>
            </a:r>
            <a:r>
              <a:rPr lang="tr-TR" sz="3200" b="1" dirty="0" smtClean="0"/>
              <a:t>asıl </a:t>
            </a:r>
            <a:r>
              <a:rPr lang="tr-TR" sz="3200" b="1" dirty="0"/>
              <a:t>O</a:t>
            </a:r>
            <a:r>
              <a:rPr lang="tr-TR" sz="3200" b="1" dirty="0" smtClean="0"/>
              <a:t>lmalıdır?</a:t>
            </a:r>
            <a:endParaRPr lang="tr-TR" sz="3200" dirty="0" smtClean="0"/>
          </a:p>
        </p:txBody>
      </p:sp>
      <p:sp>
        <p:nvSpPr>
          <p:cNvPr id="3" name="2 İçerik Yer Tutucusu"/>
          <p:cNvSpPr>
            <a:spLocks noGrp="1"/>
          </p:cNvSpPr>
          <p:nvPr>
            <p:ph sz="half" idx="1"/>
          </p:nvPr>
        </p:nvSpPr>
        <p:spPr>
          <a:xfrm>
            <a:off x="457200" y="1412777"/>
            <a:ext cx="8291264" cy="5159496"/>
          </a:xfrm>
        </p:spPr>
        <p:txBody>
          <a:bodyPr>
            <a:normAutofit/>
          </a:bodyPr>
          <a:lstStyle/>
          <a:p>
            <a:pPr lvl="0">
              <a:buFont typeface="Wingdings" pitchFamily="2" charset="2"/>
              <a:buChar char="Ø"/>
            </a:pPr>
            <a:r>
              <a:rPr lang="tr-TR" dirty="0" smtClean="0"/>
              <a:t>Eklem aynen bulunduğu şekilde tespit edilir,</a:t>
            </a:r>
          </a:p>
          <a:p>
            <a:pPr lvl="0">
              <a:buFont typeface="Wingdings" pitchFamily="2" charset="2"/>
              <a:buChar char="Ø"/>
            </a:pPr>
            <a:endParaRPr lang="tr-TR" dirty="0" smtClean="0"/>
          </a:p>
          <a:p>
            <a:pPr lvl="0">
              <a:buFont typeface="Wingdings" pitchFamily="2" charset="2"/>
              <a:buChar char="Ø"/>
            </a:pPr>
            <a:r>
              <a:rPr lang="tr-TR" dirty="0" smtClean="0"/>
              <a:t>Çıkık yerine oturtulmaya çalışılmaz,</a:t>
            </a:r>
          </a:p>
          <a:p>
            <a:pPr lvl="0">
              <a:buFont typeface="Wingdings" pitchFamily="2" charset="2"/>
              <a:buChar char="Ø"/>
            </a:pPr>
            <a:endParaRPr lang="tr-TR" dirty="0" smtClean="0"/>
          </a:p>
          <a:p>
            <a:pPr lvl="0">
              <a:buFont typeface="Wingdings" pitchFamily="2" charset="2"/>
              <a:buChar char="Ø"/>
            </a:pPr>
            <a:r>
              <a:rPr lang="tr-TR" dirty="0" smtClean="0"/>
              <a:t>Hasta / yaralıya ağızdan hiçbir şey verilmez,</a:t>
            </a:r>
          </a:p>
          <a:p>
            <a:pPr lvl="0">
              <a:buFont typeface="Wingdings" pitchFamily="2" charset="2"/>
              <a:buChar char="Ø"/>
            </a:pPr>
            <a:endParaRPr lang="tr-TR" dirty="0" smtClean="0"/>
          </a:p>
          <a:p>
            <a:pPr lvl="0">
              <a:buFont typeface="Wingdings" pitchFamily="2" charset="2"/>
              <a:buChar char="Ø"/>
            </a:pPr>
            <a:r>
              <a:rPr lang="tr-TR" dirty="0" smtClean="0"/>
              <a:t>Bölgede nabız, deri rengi ve ısısı kontrol edilir,</a:t>
            </a:r>
          </a:p>
          <a:p>
            <a:pPr lvl="0">
              <a:buFont typeface="Wingdings" pitchFamily="2" charset="2"/>
              <a:buChar char="Ø"/>
            </a:pPr>
            <a:endParaRPr lang="tr-TR" dirty="0" smtClean="0"/>
          </a:p>
          <a:p>
            <a:pPr lvl="0">
              <a:buFont typeface="Wingdings" pitchFamily="2" charset="2"/>
              <a:buChar char="Ø"/>
            </a:pPr>
            <a:r>
              <a:rPr lang="tr-TR" dirty="0" smtClean="0"/>
              <a:t>Tıbbi yardım istenir </a:t>
            </a:r>
            <a:r>
              <a:rPr lang="tr-TR" b="1" dirty="0" smtClean="0"/>
              <a:t>(112)</a:t>
            </a:r>
            <a:r>
              <a:rPr lang="tr-TR" dirty="0" smtClean="0"/>
              <a:t>.</a:t>
            </a:r>
          </a:p>
          <a:p>
            <a:endParaRPr lang="tr-TR" dirty="0"/>
          </a:p>
        </p:txBody>
      </p:sp>
      <p:sp>
        <p:nvSpPr>
          <p:cNvPr id="2051"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endParaRPr>
          </a:p>
        </p:txBody>
      </p:sp>
      <p:sp>
        <p:nvSpPr>
          <p:cNvPr id="2052" name="Rectangle 4"/>
          <p:cNvSpPr>
            <a:spLocks noChangeArrowheads="1"/>
          </p:cNvSpPr>
          <p:nvPr/>
        </p:nvSpPr>
        <p:spPr bwMode="auto">
          <a:xfrm>
            <a:off x="0" y="3086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28600"/>
            <a:ext cx="8229600" cy="752128"/>
          </a:xfrm>
        </p:spPr>
        <p:txBody>
          <a:bodyPr>
            <a:normAutofit/>
          </a:bodyPr>
          <a:lstStyle/>
          <a:p>
            <a:pPr algn="ctr"/>
            <a:r>
              <a:rPr lang="tr-TR" sz="3200" b="1" dirty="0" smtClean="0"/>
              <a:t>Çıkıkta İlk </a:t>
            </a:r>
            <a:r>
              <a:rPr lang="tr-TR" sz="3200" b="1" dirty="0"/>
              <a:t>Y</a:t>
            </a:r>
            <a:r>
              <a:rPr lang="tr-TR" sz="3200" b="1" dirty="0" smtClean="0"/>
              <a:t>ardım </a:t>
            </a:r>
            <a:r>
              <a:rPr lang="tr-TR" sz="3200" b="1" dirty="0"/>
              <a:t>N</a:t>
            </a:r>
            <a:r>
              <a:rPr lang="tr-TR" sz="3200" b="1" dirty="0" smtClean="0"/>
              <a:t>asıl </a:t>
            </a:r>
            <a:r>
              <a:rPr lang="tr-TR" sz="3200" b="1" dirty="0"/>
              <a:t>O</a:t>
            </a:r>
            <a:r>
              <a:rPr lang="tr-TR" sz="3200" b="1" dirty="0" smtClean="0"/>
              <a:t>lmalıdır?</a:t>
            </a:r>
            <a:endParaRPr lang="tr-TR" sz="3200" dirty="0" smtClean="0"/>
          </a:p>
        </p:txBody>
      </p:sp>
      <p:sp>
        <p:nvSpPr>
          <p:cNvPr id="3" name="2 İçerik Yer Tutucusu"/>
          <p:cNvSpPr>
            <a:spLocks noGrp="1"/>
          </p:cNvSpPr>
          <p:nvPr>
            <p:ph sz="half" idx="1"/>
          </p:nvPr>
        </p:nvSpPr>
        <p:spPr>
          <a:xfrm>
            <a:off x="457200" y="1412777"/>
            <a:ext cx="8291264" cy="5159496"/>
          </a:xfrm>
        </p:spPr>
        <p:txBody>
          <a:bodyPr>
            <a:normAutofit/>
          </a:bodyPr>
          <a:lstStyle/>
          <a:p>
            <a:pPr marL="0" indent="0">
              <a:buNone/>
            </a:pPr>
            <a:endParaRPr lang="tr-TR" dirty="0"/>
          </a:p>
        </p:txBody>
      </p:sp>
      <p:pic>
        <p:nvPicPr>
          <p:cNvPr id="2050" name="80 Resim" descr="468831.jpg"/>
          <p:cNvPicPr>
            <a:picLocks noChangeAspect="1" noChangeArrowheads="1"/>
          </p:cNvPicPr>
          <p:nvPr/>
        </p:nvPicPr>
        <p:blipFill>
          <a:blip r:embed="rId2" cstate="print"/>
          <a:srcRect/>
          <a:stretch>
            <a:fillRect/>
          </a:stretch>
        </p:blipFill>
        <p:spPr bwMode="auto">
          <a:xfrm>
            <a:off x="323528" y="1268760"/>
            <a:ext cx="4824536" cy="2376264"/>
          </a:xfrm>
          <a:prstGeom prst="rect">
            <a:avLst/>
          </a:prstGeom>
          <a:noFill/>
        </p:spPr>
      </p:pic>
      <p:pic>
        <p:nvPicPr>
          <p:cNvPr id="2049" name="81 Resim" descr="468947.jpg"/>
          <p:cNvPicPr>
            <a:picLocks noChangeAspect="1" noChangeArrowheads="1"/>
          </p:cNvPicPr>
          <p:nvPr/>
        </p:nvPicPr>
        <p:blipFill>
          <a:blip r:embed="rId3" cstate="print"/>
          <a:srcRect/>
          <a:stretch>
            <a:fillRect/>
          </a:stretch>
        </p:blipFill>
        <p:spPr bwMode="auto">
          <a:xfrm rot="20444404">
            <a:off x="4661408" y="3512094"/>
            <a:ext cx="4090429" cy="2735505"/>
          </a:xfrm>
          <a:prstGeom prst="rect">
            <a:avLst/>
          </a:prstGeom>
          <a:noFill/>
        </p:spPr>
      </p:pic>
      <p:sp>
        <p:nvSpPr>
          <p:cNvPr id="2051"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endParaRPr>
          </a:p>
        </p:txBody>
      </p:sp>
      <p:sp>
        <p:nvSpPr>
          <p:cNvPr id="2052" name="Rectangle 4"/>
          <p:cNvSpPr>
            <a:spLocks noChangeArrowheads="1"/>
          </p:cNvSpPr>
          <p:nvPr/>
        </p:nvSpPr>
        <p:spPr bwMode="auto">
          <a:xfrm>
            <a:off x="0" y="3086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6362681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1152128"/>
          </a:xfrm>
        </p:spPr>
        <p:txBody>
          <a:bodyPr>
            <a:normAutofit/>
          </a:bodyPr>
          <a:lstStyle/>
          <a:p>
            <a:pPr algn="ctr"/>
            <a:r>
              <a:rPr lang="tr-TR" sz="3600" b="1" dirty="0" smtClean="0"/>
              <a:t>Kırık, çıkık ve burkulmalarda tespit nasıl olmalıdır?</a:t>
            </a:r>
            <a:endParaRPr lang="tr-TR" sz="3600" b="1" dirty="0"/>
          </a:p>
        </p:txBody>
      </p:sp>
      <p:pic>
        <p:nvPicPr>
          <p:cNvPr id="5" name="4 Resim Yer Tutucusu" descr="kirik1.gif"/>
          <p:cNvPicPr>
            <a:picLocks noGrp="1" noChangeAspect="1"/>
          </p:cNvPicPr>
          <p:nvPr>
            <p:ph idx="1"/>
          </p:nvPr>
        </p:nvPicPr>
        <p:blipFill>
          <a:blip r:embed="rId2" cstate="print"/>
          <a:stretch>
            <a:fillRect/>
          </a:stretch>
        </p:blipFill>
        <p:spPr>
          <a:xfrm>
            <a:off x="539552" y="1340768"/>
            <a:ext cx="7992888" cy="4270251"/>
          </a:xfrm>
        </p:spPr>
      </p:pic>
      <p:sp>
        <p:nvSpPr>
          <p:cNvPr id="4" name="3 Metin Yer Tutucusu"/>
          <p:cNvSpPr>
            <a:spLocks noGrp="1"/>
          </p:cNvSpPr>
          <p:nvPr>
            <p:ph type="body" sz="half" idx="4294967295"/>
          </p:nvPr>
        </p:nvSpPr>
        <p:spPr>
          <a:xfrm>
            <a:off x="179512" y="5445224"/>
            <a:ext cx="8712968" cy="1268314"/>
          </a:xfrm>
        </p:spPr>
        <p:txBody>
          <a:bodyPr>
            <a:normAutofit lnSpcReduction="10000"/>
          </a:bodyPr>
          <a:lstStyle/>
          <a:p>
            <a:pPr marL="0" indent="0">
              <a:buNone/>
            </a:pPr>
            <a:endParaRPr lang="tr-TR" sz="1800" dirty="0" smtClean="0"/>
          </a:p>
          <a:p>
            <a:pPr marL="0" indent="0">
              <a:buNone/>
            </a:pPr>
            <a:endParaRPr lang="tr-TR" sz="1800" dirty="0" smtClean="0"/>
          </a:p>
          <a:p>
            <a:pPr>
              <a:buFont typeface="Wingdings" pitchFamily="2" charset="2"/>
              <a:buChar char="Ø"/>
            </a:pPr>
            <a:r>
              <a:rPr lang="tr-TR" sz="1800" dirty="0" smtClean="0"/>
              <a:t> Tespit için ilk yardımcı elde olan malzemeleri kullanır. Bunlar üçgen sargı, rulo sargı, battaniye,hırka, eşarp, kravat, vb. tahta, karton vb. malzemeler olabilir.</a:t>
            </a:r>
          </a:p>
          <a:p>
            <a:endParaRPr lang="tr-T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586440"/>
          </a:xfrm>
        </p:spPr>
        <p:txBody>
          <a:bodyPr>
            <a:noAutofit/>
          </a:bodyPr>
          <a:lstStyle/>
          <a:p>
            <a:pPr algn="ctr"/>
            <a:r>
              <a:rPr lang="tr-TR" sz="3200" b="1" dirty="0"/>
              <a:t>Tespit Sırasında Dikkat Edilmesi Gereken Hususlar Nelerdir?</a:t>
            </a:r>
            <a:br>
              <a:rPr lang="tr-TR" sz="3200" b="1" dirty="0"/>
            </a:br>
            <a:endParaRPr lang="tr-TR" sz="3200" b="1" dirty="0"/>
          </a:p>
        </p:txBody>
      </p:sp>
      <p:sp>
        <p:nvSpPr>
          <p:cNvPr id="3" name="2 İçerik Yer Tutucusu"/>
          <p:cNvSpPr>
            <a:spLocks noGrp="1"/>
          </p:cNvSpPr>
          <p:nvPr>
            <p:ph idx="1"/>
          </p:nvPr>
        </p:nvSpPr>
        <p:spPr/>
        <p:txBody>
          <a:bodyPr>
            <a:normAutofit fontScale="92500" lnSpcReduction="20000"/>
          </a:bodyPr>
          <a:lstStyle/>
          <a:p>
            <a:pPr lvl="0">
              <a:buFont typeface="Wingdings" pitchFamily="2" charset="2"/>
              <a:buChar char="Ø"/>
            </a:pPr>
            <a:r>
              <a:rPr lang="tr-TR" dirty="0" smtClean="0"/>
              <a:t>Tespit yapılırken yaralı bölge sabit tutulmalıdır,</a:t>
            </a:r>
          </a:p>
          <a:p>
            <a:pPr lvl="0">
              <a:buFont typeface="Wingdings" pitchFamily="2" charset="2"/>
              <a:buChar char="Ø"/>
            </a:pPr>
            <a:endParaRPr lang="tr-TR" dirty="0" smtClean="0"/>
          </a:p>
          <a:p>
            <a:pPr lvl="0">
              <a:buFont typeface="Wingdings" pitchFamily="2" charset="2"/>
              <a:buChar char="Ø"/>
            </a:pPr>
            <a:r>
              <a:rPr lang="tr-TR" dirty="0" smtClean="0"/>
              <a:t>Yara varsa üzeri temiz bir bezle kapatılmalıdır,</a:t>
            </a:r>
          </a:p>
          <a:p>
            <a:pPr lvl="0">
              <a:buFont typeface="Wingdings" pitchFamily="2" charset="2"/>
              <a:buChar char="Ø"/>
            </a:pPr>
            <a:endParaRPr lang="tr-TR" dirty="0" smtClean="0"/>
          </a:p>
          <a:p>
            <a:pPr lvl="0">
              <a:buFont typeface="Wingdings" pitchFamily="2" charset="2"/>
              <a:buChar char="Ø"/>
            </a:pPr>
            <a:r>
              <a:rPr lang="tr-TR" dirty="0" smtClean="0"/>
              <a:t>Tespit edilecek bölge önce yumuşak malzeme ile kaplanmalıdır,</a:t>
            </a:r>
          </a:p>
          <a:p>
            <a:pPr lvl="0">
              <a:buFont typeface="Wingdings" pitchFamily="2" charset="2"/>
              <a:buChar char="Ø"/>
            </a:pPr>
            <a:endParaRPr lang="tr-TR" dirty="0" smtClean="0"/>
          </a:p>
          <a:p>
            <a:pPr lvl="0">
              <a:buFont typeface="Wingdings" pitchFamily="2" charset="2"/>
              <a:buChar char="Ø"/>
            </a:pPr>
            <a:r>
              <a:rPr lang="tr-TR" dirty="0" smtClean="0"/>
              <a:t>Yaralı bölge nasıl bulunduysa öyle tespit edilmelidir, düzeltilmeye çalışılmamalıdır,</a:t>
            </a:r>
          </a:p>
          <a:p>
            <a:pPr lvl="0">
              <a:buFont typeface="Wingdings" pitchFamily="2" charset="2"/>
              <a:buChar char="Ø"/>
            </a:pPr>
            <a:endParaRPr lang="tr-TR" dirty="0" smtClean="0"/>
          </a:p>
          <a:p>
            <a:pPr lvl="0">
              <a:buFont typeface="Wingdings" pitchFamily="2" charset="2"/>
              <a:buChar char="Ø"/>
            </a:pPr>
            <a:r>
              <a:rPr lang="tr-TR" dirty="0" smtClean="0"/>
              <a:t>Tespit; kırık, çıkık ve burkulmanın üstündeki ve altında kalan eklemleri de içerecek şekilde yapılmalıdır.</a:t>
            </a:r>
          </a:p>
          <a:p>
            <a:endParaRPr lang="tr-T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792088"/>
          </a:xfrm>
        </p:spPr>
        <p:txBody>
          <a:bodyPr>
            <a:normAutofit/>
          </a:bodyPr>
          <a:lstStyle/>
          <a:p>
            <a:pPr algn="ctr"/>
            <a:r>
              <a:rPr lang="tr-TR" sz="3600" b="1" dirty="0" smtClean="0"/>
              <a:t>Tespit Yöntemleri Nelerdir?</a:t>
            </a:r>
            <a:endParaRPr lang="tr-TR" sz="3600" b="1" dirty="0"/>
          </a:p>
        </p:txBody>
      </p:sp>
      <p:sp>
        <p:nvSpPr>
          <p:cNvPr id="3" name="Content Placeholder 2"/>
          <p:cNvSpPr>
            <a:spLocks noGrp="1"/>
          </p:cNvSpPr>
          <p:nvPr>
            <p:ph idx="1"/>
          </p:nvPr>
        </p:nvSpPr>
        <p:spPr>
          <a:xfrm>
            <a:off x="457200" y="1412776"/>
            <a:ext cx="8229600" cy="5256584"/>
          </a:xfrm>
        </p:spPr>
        <p:txBody>
          <a:bodyPr>
            <a:normAutofit fontScale="85000" lnSpcReduction="20000"/>
          </a:bodyPr>
          <a:lstStyle/>
          <a:p>
            <a:pPr>
              <a:buNone/>
            </a:pPr>
            <a:r>
              <a:rPr lang="tr-TR" sz="3200" b="1" dirty="0" smtClean="0">
                <a:solidFill>
                  <a:srgbClr val="FF0000"/>
                </a:solidFill>
              </a:rPr>
              <a:t>Kol ve köprücük kemiği kırığı tespiti:</a:t>
            </a:r>
          </a:p>
          <a:p>
            <a:pPr>
              <a:buNone/>
            </a:pPr>
            <a:endParaRPr lang="tr-TR" sz="2000" dirty="0" smtClean="0">
              <a:solidFill>
                <a:srgbClr val="FF0000"/>
              </a:solidFill>
            </a:endParaRPr>
          </a:p>
          <a:p>
            <a:pPr lvl="0">
              <a:buFont typeface="Wingdings" pitchFamily="2" charset="2"/>
              <a:buChar char="Ø"/>
            </a:pPr>
            <a:r>
              <a:rPr lang="tr-TR" sz="3100" dirty="0" smtClean="0"/>
              <a:t>Koltuk altına yumuşak malzeme yerleştirilir,</a:t>
            </a:r>
          </a:p>
          <a:p>
            <a:pPr lvl="0">
              <a:buFont typeface="Wingdings" pitchFamily="2" charset="2"/>
              <a:buChar char="Ø"/>
            </a:pPr>
            <a:r>
              <a:rPr lang="tr-TR" sz="3100" dirty="0" smtClean="0"/>
              <a:t>Kol askısı yerleştirilir,</a:t>
            </a:r>
          </a:p>
          <a:p>
            <a:pPr lvl="0">
              <a:buFont typeface="Wingdings" pitchFamily="2" charset="2"/>
              <a:buChar char="Ø"/>
            </a:pPr>
            <a:r>
              <a:rPr lang="tr-TR" sz="3100" dirty="0" smtClean="0"/>
              <a:t>Üçgen bandaj yaralının gövdesinin üzerinde, üçgenin tepesi dirsek tarafına, tabanı gövdeyle aynı hizada olacak şekilde yerleştirilir,</a:t>
            </a:r>
          </a:p>
          <a:p>
            <a:pPr lvl="0">
              <a:buFont typeface="Wingdings" pitchFamily="2" charset="2"/>
              <a:buChar char="Ø"/>
            </a:pPr>
            <a:r>
              <a:rPr lang="tr-TR" sz="3100" dirty="0" smtClean="0"/>
              <a:t>El dirsek hizasında bükülü olarak göğsün alt kısmına yerleştirilir. Üçgen bandajın iki ucu yaralının boynuna düğümlenir, tespit edilen elin parmakları görülebilir şekilde olmalıdır,</a:t>
            </a:r>
          </a:p>
          <a:p>
            <a:pPr lvl="0">
              <a:buFont typeface="Wingdings" pitchFamily="2" charset="2"/>
              <a:buChar char="Ø"/>
            </a:pPr>
            <a:r>
              <a:rPr lang="tr-TR" sz="3100" dirty="0" smtClean="0"/>
              <a:t>Kol askısı desteği, göğüs boşluğu ve yaralı kol üzerine yerleştirilir (geniş dış bandajda yerleştirilebilir.), böylelikle vücuda yapışık bir şekilde yaralı kol ve omuz eklemi sabitlenmiş olur.</a:t>
            </a:r>
          </a:p>
          <a:p>
            <a:pPr>
              <a:buNone/>
            </a:pPr>
            <a:endParaRPr lang="tr-TR" sz="2000" dirty="0" smtClean="0"/>
          </a:p>
          <a:p>
            <a:pPr>
              <a:buNone/>
            </a:pPr>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720080"/>
          </a:xfrm>
        </p:spPr>
        <p:txBody>
          <a:bodyPr>
            <a:normAutofit/>
          </a:bodyPr>
          <a:lstStyle/>
          <a:p>
            <a:pPr algn="ctr"/>
            <a:r>
              <a:rPr lang="tr-TR" sz="3600" b="1" dirty="0" smtClean="0"/>
              <a:t>Kol ve Köprücük </a:t>
            </a:r>
            <a:r>
              <a:rPr lang="tr-TR" sz="3600" b="1" dirty="0"/>
              <a:t>K</a:t>
            </a:r>
            <a:r>
              <a:rPr lang="tr-TR" sz="3600" b="1" dirty="0" smtClean="0"/>
              <a:t>emiği </a:t>
            </a:r>
            <a:r>
              <a:rPr lang="tr-TR" sz="3600" b="1" dirty="0"/>
              <a:t>T</a:t>
            </a:r>
            <a:r>
              <a:rPr lang="tr-TR" sz="3600" b="1" dirty="0" smtClean="0"/>
              <a:t>espiti</a:t>
            </a:r>
            <a:endParaRPr lang="tr-TR" sz="3600" b="1" dirty="0"/>
          </a:p>
        </p:txBody>
      </p:sp>
      <p:pic>
        <p:nvPicPr>
          <p:cNvPr id="4" name="Picture 4" descr="11"/>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l="7600" r="6149" b="1366"/>
          <a:stretch>
            <a:fillRect/>
          </a:stretch>
        </p:blipFill>
        <p:spPr>
          <a:xfrm>
            <a:off x="323528" y="1124744"/>
            <a:ext cx="4104456" cy="5472608"/>
          </a:xfrm>
          <a:prstGeom prst="rect">
            <a:avLst/>
          </a:prstGeom>
          <a:noFill/>
        </p:spPr>
      </p:pic>
      <p:pic>
        <p:nvPicPr>
          <p:cNvPr id="5" name="Picture 5" descr="1"/>
          <p:cNvPicPr>
            <a:picLocks noChangeAspect="1" noChangeArrowheads="1"/>
          </p:cNvPicPr>
          <p:nvPr/>
        </p:nvPicPr>
        <p:blipFill>
          <a:blip r:embed="rId3">
            <a:lum bright="-10000" contrast="-10000"/>
            <a:extLst>
              <a:ext uri="{28A0092B-C50C-407E-A947-70E740481C1C}">
                <a14:useLocalDpi xmlns:a14="http://schemas.microsoft.com/office/drawing/2010/main" val="0"/>
              </a:ext>
            </a:extLst>
          </a:blip>
          <a:srcRect l="8113" t="3583" r="12335" b="3583"/>
          <a:stretch>
            <a:fillRect/>
          </a:stretch>
        </p:blipFill>
        <p:spPr bwMode="auto">
          <a:xfrm>
            <a:off x="4572000" y="1124744"/>
            <a:ext cx="4392488" cy="547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84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720080"/>
          </a:xfrm>
        </p:spPr>
        <p:txBody>
          <a:bodyPr>
            <a:normAutofit/>
          </a:bodyPr>
          <a:lstStyle/>
          <a:p>
            <a:pPr algn="ctr"/>
            <a:r>
              <a:rPr lang="tr-TR" sz="3600" b="1" dirty="0" smtClean="0"/>
              <a:t>Kol ve Köprücük </a:t>
            </a:r>
            <a:r>
              <a:rPr lang="tr-TR" sz="3600" b="1" dirty="0"/>
              <a:t>K</a:t>
            </a:r>
            <a:r>
              <a:rPr lang="tr-TR" sz="3600" b="1" dirty="0" smtClean="0"/>
              <a:t>emiği </a:t>
            </a:r>
            <a:r>
              <a:rPr lang="tr-TR" sz="3600" b="1" dirty="0"/>
              <a:t>T</a:t>
            </a:r>
            <a:r>
              <a:rPr lang="tr-TR" sz="3600" b="1" dirty="0" smtClean="0"/>
              <a:t>espiti</a:t>
            </a:r>
            <a:endParaRPr lang="tr-TR" sz="3600" b="1" dirty="0"/>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363663"/>
            <a:ext cx="2408238" cy="271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2774688" y="1363663"/>
            <a:ext cx="2520950" cy="2431211"/>
          </a:xfrm>
          <a:prstGeom prst="rect">
            <a:avLst/>
          </a:prstGeom>
          <a:ln/>
        </p:spPr>
      </p:pic>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063" y="1363663"/>
            <a:ext cx="3024187"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4365625"/>
            <a:ext cx="5113337" cy="2351088"/>
          </a:xfrm>
          <a:prstGeom prst="rect">
            <a:avLst/>
          </a:prstGeom>
          <a:noFill/>
          <a:ln>
            <a:noFill/>
          </a:ln>
          <a:effectLst/>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463416"/>
                  </a:outerShdw>
                </a:effectLst>
              </a14:hiddenEffects>
            </a:ext>
          </a:extLst>
        </p:spPr>
      </p:pic>
      <p:pic>
        <p:nvPicPr>
          <p:cNvPr id="1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92" y="3789364"/>
            <a:ext cx="2520280" cy="292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21162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720080"/>
          </a:xfrm>
        </p:spPr>
        <p:txBody>
          <a:bodyPr>
            <a:normAutofit/>
          </a:bodyPr>
          <a:lstStyle/>
          <a:p>
            <a:pPr algn="ctr"/>
            <a:r>
              <a:rPr lang="tr-TR" sz="3600" b="1" dirty="0" smtClean="0"/>
              <a:t>Kol ve Köprücük </a:t>
            </a:r>
            <a:r>
              <a:rPr lang="tr-TR" sz="3600" b="1" dirty="0"/>
              <a:t>K</a:t>
            </a:r>
            <a:r>
              <a:rPr lang="tr-TR" sz="3600" b="1" dirty="0" smtClean="0"/>
              <a:t>emiği </a:t>
            </a:r>
            <a:r>
              <a:rPr lang="tr-TR" sz="3600" b="1" dirty="0"/>
              <a:t>T</a:t>
            </a:r>
            <a:r>
              <a:rPr lang="tr-TR" sz="3600" b="1" dirty="0" smtClean="0"/>
              <a:t>espiti</a:t>
            </a:r>
            <a:endParaRPr lang="tr-TR" sz="3600" b="1" dirty="0"/>
          </a:p>
        </p:txBody>
      </p:sp>
      <p:pic>
        <p:nvPicPr>
          <p:cNvPr id="23554" name="82 Resim" descr="Forearm_splint.jpg"/>
          <p:cNvPicPr>
            <a:picLocks noChangeAspect="1" noChangeArrowheads="1"/>
          </p:cNvPicPr>
          <p:nvPr/>
        </p:nvPicPr>
        <p:blipFill>
          <a:blip r:embed="rId2" cstate="print"/>
          <a:srcRect/>
          <a:stretch>
            <a:fillRect/>
          </a:stretch>
        </p:blipFill>
        <p:spPr bwMode="auto">
          <a:xfrm>
            <a:off x="611560" y="1340768"/>
            <a:ext cx="7560840" cy="5112567"/>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16632"/>
            <a:ext cx="8229600" cy="864096"/>
          </a:xfrm>
        </p:spPr>
        <p:txBody>
          <a:bodyPr>
            <a:normAutofit/>
          </a:bodyPr>
          <a:lstStyle/>
          <a:p>
            <a:pPr algn="ctr"/>
            <a:r>
              <a:rPr lang="tr-TR" sz="3600" b="1" dirty="0" smtClean="0"/>
              <a:t>Tespit Yöntemleri Nelerdir?</a:t>
            </a:r>
            <a:endParaRPr lang="tr-TR" sz="3600" dirty="0"/>
          </a:p>
        </p:txBody>
      </p:sp>
      <p:sp>
        <p:nvSpPr>
          <p:cNvPr id="6" name="Content Placeholder 5"/>
          <p:cNvSpPr>
            <a:spLocks noGrp="1"/>
          </p:cNvSpPr>
          <p:nvPr>
            <p:ph idx="1"/>
          </p:nvPr>
        </p:nvSpPr>
        <p:spPr>
          <a:xfrm>
            <a:off x="457200" y="1052736"/>
            <a:ext cx="8229600" cy="5271864"/>
          </a:xfrm>
        </p:spPr>
        <p:txBody>
          <a:bodyPr>
            <a:normAutofit fontScale="92500" lnSpcReduction="10000"/>
          </a:bodyPr>
          <a:lstStyle/>
          <a:p>
            <a:pPr>
              <a:buNone/>
            </a:pPr>
            <a:r>
              <a:rPr lang="tr-TR" b="1" dirty="0" smtClean="0">
                <a:solidFill>
                  <a:srgbClr val="FF0000"/>
                </a:solidFill>
              </a:rPr>
              <a:t>Pazı kemiği kırığı tespiti:</a:t>
            </a:r>
            <a:endParaRPr lang="tr-TR" dirty="0" smtClean="0">
              <a:solidFill>
                <a:srgbClr val="FF0000"/>
              </a:solidFill>
            </a:endParaRPr>
          </a:p>
          <a:p>
            <a:pPr lvl="0">
              <a:buFont typeface="Wingdings" pitchFamily="2" charset="2"/>
              <a:buChar char="Ø"/>
            </a:pPr>
            <a:r>
              <a:rPr lang="tr-TR" dirty="0" smtClean="0"/>
              <a:t>Sert tespit malzemesiyle yapılır,</a:t>
            </a:r>
          </a:p>
          <a:p>
            <a:pPr lvl="0">
              <a:buFont typeface="Wingdings" pitchFamily="2" charset="2"/>
              <a:buChar char="Ø"/>
            </a:pPr>
            <a:r>
              <a:rPr lang="tr-TR" dirty="0" smtClean="0"/>
              <a:t>Kırık kemiği tespit edecek olan malzemeler yerleştirilmeden önce, kolun altına (koltuk boşluğundan yararlanılarak) iki şerit yerleştirilir,</a:t>
            </a:r>
          </a:p>
          <a:p>
            <a:pPr lvl="0">
              <a:buFont typeface="Wingdings" pitchFamily="2" charset="2"/>
              <a:buChar char="Ø"/>
            </a:pPr>
            <a:r>
              <a:rPr lang="tr-TR" dirty="0" smtClean="0"/>
              <a:t>Malzemelerden kısa olanı koltuk altından itibaren dirseği içine alacak şekilde yerleştirilir,</a:t>
            </a:r>
          </a:p>
          <a:p>
            <a:pPr lvl="0">
              <a:buFont typeface="Wingdings" pitchFamily="2" charset="2"/>
              <a:buChar char="Ø"/>
            </a:pPr>
            <a:r>
              <a:rPr lang="tr-TR" dirty="0" smtClean="0"/>
              <a:t>Uzun olanı omuzla dirseği içine alacak şekilde yerleştirilir,</a:t>
            </a:r>
          </a:p>
          <a:p>
            <a:pPr lvl="0">
              <a:buFont typeface="Wingdings" pitchFamily="2" charset="2"/>
              <a:buChar char="Ø"/>
            </a:pPr>
            <a:r>
              <a:rPr lang="tr-TR" dirty="0" smtClean="0"/>
              <a:t>Daha önceden yerleştirilen şeritlerle bağlanarak tespit edilir. Şeritler çok kısa bağlanmamalıdır,</a:t>
            </a:r>
          </a:p>
          <a:p>
            <a:pPr lvl="0">
              <a:buFont typeface="Wingdings" pitchFamily="2" charset="2"/>
              <a:buChar char="Ø"/>
            </a:pPr>
            <a:r>
              <a:rPr lang="tr-TR" dirty="0" smtClean="0"/>
              <a:t>Dirseği tespit için kol askısı takılır,</a:t>
            </a:r>
          </a:p>
          <a:p>
            <a:pPr lvl="0">
              <a:buFont typeface="Wingdings" pitchFamily="2" charset="2"/>
              <a:buChar char="Ø"/>
            </a:pPr>
            <a:r>
              <a:rPr lang="tr-TR" dirty="0" smtClean="0"/>
              <a:t>Omur tespiti için, göğüs ve yaralı kol üzerinden geniş kumaş şerit veya üçgen bandaj uygulanır.</a:t>
            </a:r>
          </a:p>
          <a:p>
            <a:pPr>
              <a:buNone/>
            </a:pPr>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080120"/>
          </a:xfrm>
        </p:spPr>
        <p:txBody>
          <a:bodyPr>
            <a:normAutofit fontScale="90000"/>
          </a:bodyPr>
          <a:lstStyle/>
          <a:p>
            <a:pPr algn="ct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t>
            </a:r>
            <a:br>
              <a:rPr lang="tr-TR" b="1" dirty="0" smtClean="0"/>
            </a:br>
            <a:r>
              <a:rPr lang="tr-TR" b="1" dirty="0" smtClean="0"/>
              <a:t> </a:t>
            </a:r>
            <a:r>
              <a:rPr lang="tr-TR" sz="3200" b="1" dirty="0" smtClean="0"/>
              <a:t>Pazı  Kemiği Kırığı Tespiti</a:t>
            </a:r>
            <a:r>
              <a:rPr lang="tr-TR" b="1" dirty="0" smtClean="0"/>
              <a:t> </a:t>
            </a:r>
            <a:r>
              <a:rPr lang="tr-TR" dirty="0" smtClean="0"/>
              <a:t/>
            </a:r>
            <a:br>
              <a:rPr lang="tr-TR" dirty="0" smtClean="0"/>
            </a:br>
            <a:endParaRPr lang="tr-TR" dirty="0"/>
          </a:p>
        </p:txBody>
      </p:sp>
      <p:pic>
        <p:nvPicPr>
          <p:cNvPr id="24578" name="84 Resim" descr="Upper_arm_splint.jpg"/>
          <p:cNvPicPr>
            <a:picLocks noChangeAspect="1" noChangeArrowheads="1"/>
          </p:cNvPicPr>
          <p:nvPr/>
        </p:nvPicPr>
        <p:blipFill>
          <a:blip r:embed="rId2" cstate="print"/>
          <a:srcRect/>
          <a:stretch>
            <a:fillRect/>
          </a:stretch>
        </p:blipFill>
        <p:spPr bwMode="auto">
          <a:xfrm>
            <a:off x="395536" y="908720"/>
            <a:ext cx="7704856" cy="54006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88640"/>
            <a:ext cx="8229600" cy="792088"/>
          </a:xfrm>
        </p:spPr>
        <p:txBody>
          <a:bodyPr>
            <a:normAutofit/>
          </a:bodyPr>
          <a:lstStyle/>
          <a:p>
            <a:pPr algn="ctr"/>
            <a:r>
              <a:rPr lang="tr-TR" sz="3600" b="1" dirty="0" smtClean="0"/>
              <a:t>Tespit Yöntemleri Nelerdir?</a:t>
            </a:r>
            <a:endParaRPr lang="tr-TR" sz="3600" dirty="0"/>
          </a:p>
        </p:txBody>
      </p:sp>
      <p:sp>
        <p:nvSpPr>
          <p:cNvPr id="6" name="Content Placeholder 5"/>
          <p:cNvSpPr>
            <a:spLocks noGrp="1"/>
          </p:cNvSpPr>
          <p:nvPr>
            <p:ph idx="1"/>
          </p:nvPr>
        </p:nvSpPr>
        <p:spPr>
          <a:xfrm>
            <a:off x="457200" y="1124744"/>
            <a:ext cx="8229600" cy="5199856"/>
          </a:xfrm>
        </p:spPr>
        <p:txBody>
          <a:bodyPr>
            <a:normAutofit/>
          </a:bodyPr>
          <a:lstStyle/>
          <a:p>
            <a:pPr lvl="8">
              <a:buNone/>
            </a:pPr>
            <a:endParaRPr lang="tr-TR" dirty="0" smtClean="0"/>
          </a:p>
          <a:p>
            <a:pPr>
              <a:buNone/>
            </a:pPr>
            <a:r>
              <a:rPr lang="tr-TR" sz="2800" b="1" dirty="0" smtClean="0">
                <a:solidFill>
                  <a:srgbClr val="FF0000"/>
                </a:solidFill>
              </a:rPr>
              <a:t>Dirsek kırığı tespiti:</a:t>
            </a:r>
            <a:endParaRPr lang="tr-TR" sz="2800" dirty="0" smtClean="0">
              <a:solidFill>
                <a:srgbClr val="FF0000"/>
              </a:solidFill>
            </a:endParaRPr>
          </a:p>
          <a:p>
            <a:pPr lvl="0">
              <a:buFont typeface="Wingdings" pitchFamily="2" charset="2"/>
              <a:buChar char="Ø"/>
            </a:pPr>
            <a:r>
              <a:rPr lang="tr-TR" sz="2800" dirty="0" smtClean="0"/>
              <a:t>Kol gergin vaziyette bulunduysa, hastanın vücudu boyunca gergin ve deri ile arası yumuşak malzemeyle doldurulmuş tespit malzemeleri yardımıyla tespit edilir,</a:t>
            </a:r>
          </a:p>
          <a:p>
            <a:pPr lvl="0">
              <a:buFont typeface="Wingdings" pitchFamily="2" charset="2"/>
              <a:buChar char="Ø"/>
            </a:pPr>
            <a:r>
              <a:rPr lang="tr-TR" sz="2800" dirty="0" smtClean="0"/>
              <a:t>Eğer bükülmüş vaziyette bulunduysa, bir kol askısı desteği yardımıyla tespit edilir.</a:t>
            </a:r>
          </a:p>
          <a:p>
            <a:pPr lvl="8">
              <a:buNone/>
            </a:pPr>
            <a:endParaRPr lang="tr-TR" dirty="0" smtClean="0"/>
          </a:p>
          <a:p>
            <a:pPr lvl="8">
              <a:buNone/>
            </a:pP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864096"/>
          </a:xfrm>
        </p:spPr>
        <p:txBody>
          <a:bodyPr>
            <a:normAutofit/>
          </a:bodyPr>
          <a:lstStyle/>
          <a:p>
            <a:pPr algn="ctr"/>
            <a:r>
              <a:rPr lang="tr-TR" b="1" dirty="0" smtClean="0"/>
              <a:t>        </a:t>
            </a:r>
            <a:r>
              <a:rPr lang="tr-TR" sz="3600" b="1" dirty="0" smtClean="0"/>
              <a:t>Dirsek kırığı tespiti</a:t>
            </a:r>
            <a:endParaRPr lang="tr-TR" sz="3600" b="1" dirty="0"/>
          </a:p>
        </p:txBody>
      </p:sp>
      <p:pic>
        <p:nvPicPr>
          <p:cNvPr id="4" name="Picture 5" descr="FABTB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268760"/>
            <a:ext cx="4104456" cy="26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FABTB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3951" y="1268760"/>
            <a:ext cx="3814512" cy="256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FABTB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4365104"/>
            <a:ext cx="4104456"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FABTB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362" y="4149725"/>
            <a:ext cx="3816101"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3224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60648"/>
            <a:ext cx="8229600" cy="792088"/>
          </a:xfrm>
        </p:spPr>
        <p:txBody>
          <a:bodyPr>
            <a:normAutofit/>
          </a:bodyPr>
          <a:lstStyle/>
          <a:p>
            <a:pPr algn="ctr"/>
            <a:r>
              <a:rPr lang="tr-TR" sz="3600" b="1" dirty="0" smtClean="0"/>
              <a:t>Tespit Yöntemleri Nelerdir?</a:t>
            </a:r>
            <a:endParaRPr lang="tr-TR" sz="3600" dirty="0"/>
          </a:p>
        </p:txBody>
      </p:sp>
      <p:sp>
        <p:nvSpPr>
          <p:cNvPr id="6" name="Content Placeholder 5"/>
          <p:cNvSpPr>
            <a:spLocks noGrp="1"/>
          </p:cNvSpPr>
          <p:nvPr>
            <p:ph idx="1"/>
          </p:nvPr>
        </p:nvSpPr>
        <p:spPr>
          <a:xfrm>
            <a:off x="457200" y="1340768"/>
            <a:ext cx="8229600" cy="4983832"/>
          </a:xfrm>
        </p:spPr>
        <p:txBody>
          <a:bodyPr/>
          <a:lstStyle/>
          <a:p>
            <a:pPr>
              <a:buNone/>
            </a:pPr>
            <a:r>
              <a:rPr lang="tr-TR" b="1" dirty="0" smtClean="0">
                <a:solidFill>
                  <a:srgbClr val="FF0000"/>
                </a:solidFill>
              </a:rPr>
              <a:t>Kol askısıyla ön kol, bilek ve el tespiti:</a:t>
            </a:r>
          </a:p>
          <a:p>
            <a:pPr>
              <a:buNone/>
            </a:pPr>
            <a:endParaRPr lang="tr-TR" dirty="0" smtClean="0">
              <a:solidFill>
                <a:srgbClr val="FF0000"/>
              </a:solidFill>
            </a:endParaRPr>
          </a:p>
          <a:p>
            <a:pPr lvl="0">
              <a:buFont typeface="Wingdings" pitchFamily="2" charset="2"/>
              <a:buChar char="Ø"/>
            </a:pPr>
            <a:r>
              <a:rPr lang="tr-TR" sz="2800" dirty="0" smtClean="0"/>
              <a:t>Kırık dirsek ve bilek ekleminin hareketini önlemek için yaralı ön kolun altına üçgen kol askısı yerleştirilir. Hasta/yaralının boynunun arkasına üçgenin iki ucu düğümlenir,</a:t>
            </a:r>
          </a:p>
          <a:p>
            <a:pPr lvl="0">
              <a:buFont typeface="Wingdings" pitchFamily="2" charset="2"/>
              <a:buChar char="Ø"/>
            </a:pPr>
            <a:r>
              <a:rPr lang="tr-TR" sz="2800" dirty="0" smtClean="0"/>
              <a:t>Aşırı hareket etmesini engellemek için, geniş bir bandaj yardımıyla gövdeye bağlanır.</a:t>
            </a:r>
          </a:p>
          <a:p>
            <a:pPr>
              <a:buNone/>
            </a:pPr>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720080"/>
          </a:xfrm>
        </p:spPr>
        <p:txBody>
          <a:bodyPr>
            <a:normAutofit/>
          </a:bodyPr>
          <a:lstStyle/>
          <a:p>
            <a:pPr algn="ctr"/>
            <a:r>
              <a:rPr lang="tr-TR" sz="3600" b="1" dirty="0" smtClean="0"/>
              <a:t>Kol Askısıyla</a:t>
            </a:r>
            <a:r>
              <a:rPr lang="tr-TR" sz="3600" b="1" dirty="0"/>
              <a:t> </a:t>
            </a:r>
            <a:r>
              <a:rPr lang="tr-TR" sz="3600" b="1" dirty="0" smtClean="0"/>
              <a:t>Ön </a:t>
            </a:r>
            <a:r>
              <a:rPr lang="tr-TR" sz="3600" b="1" dirty="0"/>
              <a:t>K</a:t>
            </a:r>
            <a:r>
              <a:rPr lang="tr-TR" sz="3600" b="1" dirty="0" smtClean="0"/>
              <a:t>ol, </a:t>
            </a:r>
            <a:r>
              <a:rPr lang="tr-TR" sz="3600" b="1" dirty="0"/>
              <a:t>B</a:t>
            </a:r>
            <a:r>
              <a:rPr lang="tr-TR" sz="3600" b="1" dirty="0" smtClean="0"/>
              <a:t>ilek ve El </a:t>
            </a:r>
            <a:r>
              <a:rPr lang="tr-TR" sz="3600" b="1" dirty="0"/>
              <a:t>T</a:t>
            </a:r>
            <a:r>
              <a:rPr lang="tr-TR" sz="3600" b="1" dirty="0" smtClean="0"/>
              <a:t>espiti</a:t>
            </a:r>
            <a:endParaRPr lang="tr-TR" sz="3600" b="1" dirty="0"/>
          </a:p>
        </p:txBody>
      </p:sp>
      <p:pic>
        <p:nvPicPr>
          <p:cNvPr id="26626" name="87 Resim" descr="83831_f260.jpg"/>
          <p:cNvPicPr>
            <a:picLocks noChangeAspect="1" noChangeArrowheads="1"/>
          </p:cNvPicPr>
          <p:nvPr/>
        </p:nvPicPr>
        <p:blipFill>
          <a:blip r:embed="rId2" cstate="print"/>
          <a:srcRect/>
          <a:stretch>
            <a:fillRect/>
          </a:stretch>
        </p:blipFill>
        <p:spPr bwMode="auto">
          <a:xfrm>
            <a:off x="755576" y="1340768"/>
            <a:ext cx="7848872" cy="5184576"/>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792088"/>
          </a:xfrm>
        </p:spPr>
        <p:txBody>
          <a:bodyPr>
            <a:normAutofit/>
          </a:bodyPr>
          <a:lstStyle/>
          <a:p>
            <a:pPr algn="ctr"/>
            <a:r>
              <a:rPr lang="tr-TR" sz="3600" b="1" dirty="0" smtClean="0"/>
              <a:t>Tespit Yöntemleri Nelerdir?</a:t>
            </a:r>
            <a:endParaRPr lang="tr-TR" sz="3600" dirty="0"/>
          </a:p>
        </p:txBody>
      </p:sp>
      <p:sp>
        <p:nvSpPr>
          <p:cNvPr id="3" name="Content Placeholder 2"/>
          <p:cNvSpPr>
            <a:spLocks noGrp="1"/>
          </p:cNvSpPr>
          <p:nvPr>
            <p:ph idx="1"/>
          </p:nvPr>
        </p:nvSpPr>
        <p:spPr>
          <a:xfrm>
            <a:off x="457200" y="1340768"/>
            <a:ext cx="8229600" cy="5328592"/>
          </a:xfrm>
        </p:spPr>
        <p:txBody>
          <a:bodyPr>
            <a:normAutofit fontScale="85000" lnSpcReduction="20000"/>
          </a:bodyPr>
          <a:lstStyle/>
          <a:p>
            <a:pPr>
              <a:buNone/>
            </a:pPr>
            <a:r>
              <a:rPr lang="tr-TR" sz="3100" b="1" dirty="0" smtClean="0">
                <a:solidFill>
                  <a:srgbClr val="FF0000"/>
                </a:solidFill>
              </a:rPr>
              <a:t>Dirsek kemiği ve/veya ön kol kemiği kırığında sert malzemelerle tespit:</a:t>
            </a:r>
            <a:endParaRPr lang="tr-TR" sz="3100" dirty="0" smtClean="0">
              <a:solidFill>
                <a:srgbClr val="FF0000"/>
              </a:solidFill>
            </a:endParaRPr>
          </a:p>
          <a:p>
            <a:pPr lvl="0">
              <a:buFont typeface="Wingdings" pitchFamily="2" charset="2"/>
              <a:buChar char="Ø"/>
            </a:pPr>
            <a:r>
              <a:rPr lang="tr-TR" sz="3100" dirty="0" smtClean="0"/>
              <a:t>Ön kolun altına 2 şerit yerleştirilir,</a:t>
            </a:r>
          </a:p>
          <a:p>
            <a:pPr lvl="0">
              <a:buFont typeface="Wingdings" pitchFamily="2" charset="2"/>
              <a:buChar char="Ø"/>
            </a:pPr>
            <a:r>
              <a:rPr lang="tr-TR" sz="3100" dirty="0" smtClean="0"/>
              <a:t>Yumuşak maddeyle desteklenmiş sert tespit malzemelerinden biri parmak diplerinden dirseğe kadar içe, diğeri elin dış yüzünden dirseğe gelecek şekilde dışa konarak tespit edilir,</a:t>
            </a:r>
          </a:p>
          <a:p>
            <a:pPr lvl="0">
              <a:buFont typeface="Wingdings" pitchFamily="2" charset="2"/>
              <a:buChar char="Ø"/>
            </a:pPr>
            <a:r>
              <a:rPr lang="tr-TR" sz="3100" dirty="0" smtClean="0"/>
              <a:t>Daha önceden yerleştirilen şeritlerle bağlanır, fazla sıkılmamalıdır,</a:t>
            </a:r>
          </a:p>
          <a:p>
            <a:pPr lvl="0">
              <a:buFont typeface="Wingdings" pitchFamily="2" charset="2"/>
              <a:buChar char="Ø"/>
            </a:pPr>
            <a:r>
              <a:rPr lang="tr-TR" sz="3100" dirty="0" smtClean="0"/>
              <a:t>Dirsek eklemini tespit için kol askısı takılır,</a:t>
            </a:r>
          </a:p>
          <a:p>
            <a:pPr lvl="0">
              <a:buFont typeface="Wingdings" pitchFamily="2" charset="2"/>
              <a:buChar char="Ø"/>
            </a:pPr>
            <a:r>
              <a:rPr lang="tr-TR" sz="3100" dirty="0" smtClean="0"/>
              <a:t>Bilek kemiklerinde veya el tarak kemiğinde, bölgeyi bir kol askısı ile tespit yeterlidir,</a:t>
            </a:r>
          </a:p>
          <a:p>
            <a:pPr lvl="0">
              <a:buFont typeface="Wingdings" pitchFamily="2" charset="2"/>
              <a:buChar char="Ø"/>
            </a:pPr>
            <a:r>
              <a:rPr lang="tr-TR" sz="3100" dirty="0" smtClean="0"/>
              <a:t>Parmak kemiği kırıkları ile çıkığı ayırt etmek zordur. Tespit için, bir tespit malzemesi ile yaralı parmak, yanındaki sağlıklı parmakla bandaj yapılabilir.</a:t>
            </a:r>
          </a:p>
          <a:p>
            <a:pPr>
              <a:buNone/>
            </a:pPr>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864096"/>
          </a:xfrm>
        </p:spPr>
        <p:txBody>
          <a:bodyPr>
            <a:normAutofit/>
          </a:bodyPr>
          <a:lstStyle/>
          <a:p>
            <a:pPr algn="ctr"/>
            <a:r>
              <a:rPr lang="tr-TR" b="1" dirty="0" smtClean="0"/>
              <a:t>        </a:t>
            </a:r>
            <a:r>
              <a:rPr lang="tr-TR" sz="3600" b="1" dirty="0"/>
              <a:t>Tespit Yöntemleri Nelerdir?</a:t>
            </a:r>
          </a:p>
        </p:txBody>
      </p:sp>
      <p:pic>
        <p:nvPicPr>
          <p:cNvPr id="5" name="Picture 4" descr="Resim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254" y="1466850"/>
            <a:ext cx="3994697" cy="4986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1466850"/>
            <a:ext cx="4536504" cy="4986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8794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953634"/>
          </a:xfrm>
        </p:spPr>
        <p:txBody>
          <a:bodyPr>
            <a:normAutofit fontScale="90000"/>
          </a:bodyPr>
          <a:lstStyle/>
          <a:p>
            <a:pPr algn="ctr"/>
            <a:r>
              <a:rPr lang="tr-TR" sz="3600" b="1" dirty="0" smtClean="0"/>
              <a:t>Dirsek Kemiği ve/ veya Ön </a:t>
            </a:r>
            <a:r>
              <a:rPr lang="tr-TR" sz="3600" b="1" dirty="0"/>
              <a:t>K</a:t>
            </a:r>
            <a:r>
              <a:rPr lang="tr-TR" sz="3600" b="1" dirty="0" smtClean="0"/>
              <a:t>ol Kemiği Tespiti</a:t>
            </a:r>
            <a:endParaRPr lang="tr-TR" sz="3600" b="1" dirty="0"/>
          </a:p>
        </p:txBody>
      </p:sp>
      <p:pic>
        <p:nvPicPr>
          <p:cNvPr id="29698" name="89 Resim" descr="fracture.jpg"/>
          <p:cNvPicPr>
            <a:picLocks noChangeAspect="1" noChangeArrowheads="1"/>
          </p:cNvPicPr>
          <p:nvPr/>
        </p:nvPicPr>
        <p:blipFill>
          <a:blip r:embed="rId2" cstate="print"/>
          <a:srcRect/>
          <a:stretch>
            <a:fillRect/>
          </a:stretch>
        </p:blipFill>
        <p:spPr bwMode="auto">
          <a:xfrm rot="20703160">
            <a:off x="640611" y="1489755"/>
            <a:ext cx="3719619" cy="4063321"/>
          </a:xfrm>
          <a:prstGeom prst="rect">
            <a:avLst/>
          </a:prstGeom>
          <a:noFill/>
        </p:spPr>
      </p:pic>
      <p:pic>
        <p:nvPicPr>
          <p:cNvPr id="29697" name="88 Resim" descr="fracture-1.jpg"/>
          <p:cNvPicPr>
            <a:picLocks noChangeAspect="1" noChangeArrowheads="1"/>
          </p:cNvPicPr>
          <p:nvPr/>
        </p:nvPicPr>
        <p:blipFill>
          <a:blip r:embed="rId3" cstate="print"/>
          <a:srcRect/>
          <a:stretch>
            <a:fillRect/>
          </a:stretch>
        </p:blipFill>
        <p:spPr bwMode="auto">
          <a:xfrm rot="277363">
            <a:off x="5165478" y="1621758"/>
            <a:ext cx="3692083" cy="4200327"/>
          </a:xfrm>
          <a:prstGeom prst="rect">
            <a:avLst/>
          </a:prstGeom>
          <a:noFill/>
        </p:spPr>
      </p:pic>
      <p:sp>
        <p:nvSpPr>
          <p:cNvPr id="29699"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88640"/>
            <a:ext cx="8229600" cy="720080"/>
          </a:xfrm>
        </p:spPr>
        <p:txBody>
          <a:bodyPr>
            <a:normAutofit/>
          </a:bodyPr>
          <a:lstStyle/>
          <a:p>
            <a:pPr algn="ctr"/>
            <a:r>
              <a:rPr lang="tr-TR" sz="3600" b="1" dirty="0" smtClean="0"/>
              <a:t>Tespit Yöntemleri Nelerdir?</a:t>
            </a:r>
            <a:endParaRPr lang="tr-TR" sz="3600" dirty="0"/>
          </a:p>
        </p:txBody>
      </p:sp>
      <p:sp>
        <p:nvSpPr>
          <p:cNvPr id="6" name="Content Placeholder 5"/>
          <p:cNvSpPr>
            <a:spLocks noGrp="1"/>
          </p:cNvSpPr>
          <p:nvPr>
            <p:ph idx="1"/>
          </p:nvPr>
        </p:nvSpPr>
        <p:spPr>
          <a:xfrm>
            <a:off x="457200" y="1124744"/>
            <a:ext cx="8229600" cy="5199856"/>
          </a:xfrm>
        </p:spPr>
        <p:txBody>
          <a:bodyPr>
            <a:normAutofit/>
          </a:bodyPr>
          <a:lstStyle/>
          <a:p>
            <a:pPr>
              <a:buNone/>
            </a:pPr>
            <a:r>
              <a:rPr lang="tr-TR" sz="2800" b="1" dirty="0" smtClean="0">
                <a:solidFill>
                  <a:srgbClr val="FF0000"/>
                </a:solidFill>
              </a:rPr>
              <a:t>Pelvis kemiği kırığı tespiti:</a:t>
            </a:r>
          </a:p>
          <a:p>
            <a:pPr>
              <a:buNone/>
            </a:pPr>
            <a:endParaRPr lang="tr-TR" sz="2800" dirty="0" smtClean="0">
              <a:solidFill>
                <a:srgbClr val="FF0000"/>
              </a:solidFill>
            </a:endParaRPr>
          </a:p>
          <a:p>
            <a:pPr lvl="0">
              <a:buFont typeface="Wingdings" pitchFamily="2" charset="2"/>
              <a:buChar char="Ø"/>
            </a:pPr>
            <a:r>
              <a:rPr lang="tr-TR" sz="2800" dirty="0" smtClean="0"/>
              <a:t>Her iki bacak arasına bir dolgu malzemesi konur,</a:t>
            </a:r>
          </a:p>
          <a:p>
            <a:pPr lvl="0">
              <a:buFont typeface="Wingdings" pitchFamily="2" charset="2"/>
              <a:buChar char="Ø"/>
            </a:pPr>
            <a:r>
              <a:rPr lang="tr-TR" sz="2800" dirty="0" smtClean="0"/>
              <a:t>Sekiz şeklindeki bir bandajla bilekler tespit edilir,</a:t>
            </a:r>
          </a:p>
          <a:p>
            <a:pPr lvl="0">
              <a:buFont typeface="Wingdings" pitchFamily="2" charset="2"/>
              <a:buChar char="Ø"/>
            </a:pPr>
            <a:r>
              <a:rPr lang="tr-TR" sz="2800" dirty="0" smtClean="0"/>
              <a:t>Doğal boşlukların altından (dizler ve bilekler) bandajları kaydırmak ve iki tanesi kalça ve dizler arasında diğer ikisi dizler ve bilekler arasında olacak şekilde düğümlenerek tespit edilir. Bütün düğümler aynı tarafta olmalıdır.</a:t>
            </a:r>
          </a:p>
          <a:p>
            <a:pPr>
              <a:buNone/>
            </a:pPr>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864096"/>
          </a:xfrm>
        </p:spPr>
        <p:txBody>
          <a:bodyPr>
            <a:noAutofit/>
          </a:bodyPr>
          <a:lstStyle/>
          <a:p>
            <a:pPr algn="ctr"/>
            <a:r>
              <a:rPr lang="tr-TR" sz="3600" b="1" dirty="0" smtClean="0"/>
              <a:t>Pelvis kemiği kırığı tespiti</a:t>
            </a:r>
            <a:br>
              <a:rPr lang="tr-TR" sz="3600" b="1" dirty="0" smtClean="0"/>
            </a:br>
            <a:endParaRPr lang="tr-TR" sz="3600" b="1" dirty="0"/>
          </a:p>
        </p:txBody>
      </p:sp>
      <p:pic>
        <p:nvPicPr>
          <p:cNvPr id="5" name="Picture 4" descr="3"/>
          <p:cNvPicPr>
            <a:picLocks noChangeAspect="1" noChangeArrowheads="1"/>
          </p:cNvPicPr>
          <p:nvPr/>
        </p:nvPicPr>
        <p:blipFill>
          <a:blip r:embed="rId2">
            <a:lum bright="-10000" contrast="-10000"/>
            <a:extLst>
              <a:ext uri="{28A0092B-C50C-407E-A947-70E740481C1C}">
                <a14:useLocalDpi xmlns:a14="http://schemas.microsoft.com/office/drawing/2010/main" val="0"/>
              </a:ext>
            </a:extLst>
          </a:blip>
          <a:srcRect l="3694" t="9534" r="4680" b="3308"/>
          <a:stretch>
            <a:fillRect/>
          </a:stretch>
        </p:blipFill>
        <p:spPr>
          <a:xfrm>
            <a:off x="251520" y="1124744"/>
            <a:ext cx="8712968" cy="539988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60648"/>
            <a:ext cx="8229600" cy="864096"/>
          </a:xfrm>
        </p:spPr>
        <p:txBody>
          <a:bodyPr>
            <a:normAutofit/>
          </a:bodyPr>
          <a:lstStyle/>
          <a:p>
            <a:pPr algn="ctr"/>
            <a:r>
              <a:rPr lang="tr-TR" sz="3600" b="1" dirty="0" smtClean="0"/>
              <a:t>Tespit Yöntemleri Nelerdir?</a:t>
            </a:r>
            <a:endParaRPr lang="tr-TR" sz="3600" dirty="0"/>
          </a:p>
        </p:txBody>
      </p:sp>
      <p:sp>
        <p:nvSpPr>
          <p:cNvPr id="6" name="Content Placeholder 5"/>
          <p:cNvSpPr>
            <a:spLocks noGrp="1"/>
          </p:cNvSpPr>
          <p:nvPr>
            <p:ph idx="1"/>
          </p:nvPr>
        </p:nvSpPr>
        <p:spPr>
          <a:xfrm>
            <a:off x="457200" y="1268760"/>
            <a:ext cx="8229600" cy="5328592"/>
          </a:xfrm>
        </p:spPr>
        <p:txBody>
          <a:bodyPr>
            <a:normAutofit/>
          </a:bodyPr>
          <a:lstStyle/>
          <a:p>
            <a:pPr>
              <a:buNone/>
            </a:pPr>
            <a:r>
              <a:rPr lang="tr-TR" b="1" dirty="0" smtClean="0">
                <a:solidFill>
                  <a:srgbClr val="FF0000"/>
                </a:solidFill>
              </a:rPr>
              <a:t>Uyluk kemiği kırığının tespiti:</a:t>
            </a:r>
            <a:r>
              <a:rPr lang="tr-TR" dirty="0">
                <a:solidFill>
                  <a:srgbClr val="FF0000"/>
                </a:solidFill>
              </a:rPr>
              <a:t> </a:t>
            </a:r>
            <a:r>
              <a:rPr lang="tr-TR" b="1" dirty="0" smtClean="0">
                <a:solidFill>
                  <a:srgbClr val="FF0000"/>
                </a:solidFill>
              </a:rPr>
              <a:t>Sert tespit malzemesi ve sağlam bacağı </a:t>
            </a:r>
          </a:p>
          <a:p>
            <a:pPr>
              <a:buNone/>
            </a:pPr>
            <a:r>
              <a:rPr lang="tr-TR" b="1" dirty="0" smtClean="0">
                <a:solidFill>
                  <a:srgbClr val="FF0000"/>
                </a:solidFill>
              </a:rPr>
              <a:t>(ikinci bir tespit malzemesi gibi) kullanarak </a:t>
            </a:r>
          </a:p>
          <a:p>
            <a:pPr>
              <a:buNone/>
            </a:pPr>
            <a:r>
              <a:rPr lang="tr-TR" b="1" dirty="0" smtClean="0">
                <a:solidFill>
                  <a:srgbClr val="FF0000"/>
                </a:solidFill>
              </a:rPr>
              <a:t>tespit etme:</a:t>
            </a:r>
            <a:endParaRPr lang="tr-TR" dirty="0" smtClean="0">
              <a:solidFill>
                <a:srgbClr val="FF0000"/>
              </a:solidFill>
            </a:endParaRPr>
          </a:p>
          <a:p>
            <a:pPr lvl="0">
              <a:buFont typeface="Wingdings" pitchFamily="2" charset="2"/>
              <a:buChar char="Ø"/>
            </a:pPr>
            <a:r>
              <a:rPr lang="tr-TR" dirty="0" smtClean="0"/>
              <a:t>Bir el ayağın üst kısmına, diğeri bileğe konularak yaralı bacak tutulur ve sağlam bacakla bir hizaya getirmek için yavaşça çekilir. Aynı zamanda hafif bir döndürmede uygulanır,</a:t>
            </a:r>
          </a:p>
          <a:p>
            <a:pPr lvl="0">
              <a:buFont typeface="Wingdings" pitchFamily="2" charset="2"/>
              <a:buChar char="Ø"/>
            </a:pPr>
            <a:r>
              <a:rPr lang="tr-TR" dirty="0" smtClean="0"/>
              <a:t>Her iki bacak arasına (dizler ve bilekler) bir dolgu malzemesi konur,</a:t>
            </a:r>
          </a:p>
          <a:p>
            <a:pPr lvl="0">
              <a:buFont typeface="Wingdings" pitchFamily="2" charset="2"/>
              <a:buChar char="Ø"/>
            </a:pPr>
            <a:r>
              <a:rPr lang="tr-TR" dirty="0" smtClean="0"/>
              <a:t>Sekiz şeklinde bir bandajla bilekler sabitlenir,</a:t>
            </a:r>
          </a:p>
          <a:p>
            <a:pPr>
              <a:buNone/>
            </a:pPr>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normAutofit fontScale="90000"/>
          </a:bodyPr>
          <a:lstStyle/>
          <a:p>
            <a:pPr algn="ctr"/>
            <a:r>
              <a:rPr lang="tr-TR" sz="3100" b="1" dirty="0" smtClean="0"/>
              <a:t/>
            </a:r>
            <a:br>
              <a:rPr lang="tr-TR" sz="3100" b="1" dirty="0" smtClean="0"/>
            </a:br>
            <a:r>
              <a:rPr lang="tr-TR" sz="3100" b="1" dirty="0" smtClean="0"/>
              <a:t/>
            </a:r>
            <a:br>
              <a:rPr lang="tr-TR" sz="3100" b="1" dirty="0" smtClean="0"/>
            </a:br>
            <a:r>
              <a:rPr lang="tr-TR" sz="3100" dirty="0" smtClean="0"/>
              <a:t/>
            </a:r>
            <a:br>
              <a:rPr lang="tr-TR" sz="3100" dirty="0" smtClean="0"/>
            </a:br>
            <a:r>
              <a:rPr lang="tr-TR" sz="2700" b="1" dirty="0">
                <a:solidFill>
                  <a:srgbClr val="FF0000"/>
                </a:solidFill>
              </a:rPr>
              <a:t>Uyluk kemiği kırığının tespiti:</a:t>
            </a:r>
            <a:r>
              <a:rPr lang="tr-TR" sz="2700" dirty="0">
                <a:solidFill>
                  <a:srgbClr val="FF0000"/>
                </a:solidFill>
              </a:rPr>
              <a:t> </a:t>
            </a:r>
            <a:r>
              <a:rPr lang="tr-TR" sz="2700" b="1" dirty="0">
                <a:solidFill>
                  <a:srgbClr val="FF0000"/>
                </a:solidFill>
              </a:rPr>
              <a:t>Sert tespit malzemesi ve sağlam bacağı </a:t>
            </a:r>
            <a:br>
              <a:rPr lang="tr-TR" sz="2700" b="1" dirty="0">
                <a:solidFill>
                  <a:srgbClr val="FF0000"/>
                </a:solidFill>
              </a:rPr>
            </a:br>
            <a:r>
              <a:rPr lang="tr-TR" sz="2700" b="1" dirty="0">
                <a:solidFill>
                  <a:srgbClr val="FF0000"/>
                </a:solidFill>
              </a:rPr>
              <a:t>(ikinci bir tespit malzemesi gibi) kullanarak </a:t>
            </a:r>
            <a:br>
              <a:rPr lang="tr-TR" sz="2700" b="1" dirty="0">
                <a:solidFill>
                  <a:srgbClr val="FF0000"/>
                </a:solidFill>
              </a:rPr>
            </a:br>
            <a:r>
              <a:rPr lang="tr-TR" sz="2700" b="1" dirty="0">
                <a:solidFill>
                  <a:srgbClr val="FF0000"/>
                </a:solidFill>
              </a:rPr>
              <a:t>tespit etme:</a:t>
            </a:r>
            <a:r>
              <a:rPr lang="tr-TR" sz="2700" dirty="0">
                <a:solidFill>
                  <a:srgbClr val="FF0000"/>
                </a:solidFill>
              </a:rPr>
              <a:t/>
            </a:r>
            <a:br>
              <a:rPr lang="tr-TR" sz="2700" dirty="0">
                <a:solidFill>
                  <a:srgbClr val="FF0000"/>
                </a:solidFill>
              </a:rPr>
            </a:br>
            <a:endParaRPr lang="tr-TR" sz="2700" dirty="0"/>
          </a:p>
        </p:txBody>
      </p:sp>
      <p:sp>
        <p:nvSpPr>
          <p:cNvPr id="3" name="Content Placeholder 2"/>
          <p:cNvSpPr>
            <a:spLocks noGrp="1"/>
          </p:cNvSpPr>
          <p:nvPr>
            <p:ph idx="1"/>
          </p:nvPr>
        </p:nvSpPr>
        <p:spPr>
          <a:xfrm>
            <a:off x="457200" y="1935480"/>
            <a:ext cx="8229600" cy="4661872"/>
          </a:xfrm>
        </p:spPr>
        <p:txBody>
          <a:bodyPr>
            <a:normAutofit fontScale="92500" lnSpcReduction="10000"/>
          </a:bodyPr>
          <a:lstStyle/>
          <a:p>
            <a:pPr lvl="0">
              <a:buFont typeface="Wingdings" pitchFamily="2" charset="2"/>
              <a:buChar char="Ø"/>
            </a:pPr>
            <a:r>
              <a:rPr lang="tr-TR" dirty="0" smtClean="0"/>
              <a:t>Yaralının vücudunun altından, kımıldatmaksızın doğal boşlukları kullanarak bel, diz ve bileklerin arkasına 7 kumaş şerit (veya benzeri) geçirilir,</a:t>
            </a:r>
          </a:p>
          <a:p>
            <a:pPr lvl="0">
              <a:buFont typeface="Wingdings" pitchFamily="2" charset="2"/>
              <a:buChar char="Ø"/>
            </a:pPr>
            <a:r>
              <a:rPr lang="tr-TR" dirty="0" smtClean="0"/>
              <a:t>Yumuşak malzemeyle desteklenmiş sert tespit malzemesi, koltuk altından ayağa kadar yerleştirilir ve ayaklardan yukarı doğru bağlanır,</a:t>
            </a:r>
          </a:p>
          <a:p>
            <a:pPr lvl="0">
              <a:buFont typeface="Wingdings" pitchFamily="2" charset="2"/>
              <a:buChar char="Ø"/>
            </a:pPr>
            <a:r>
              <a:rPr lang="tr-TR" dirty="0" smtClean="0"/>
              <a:t>Düğümler tespit malzemesi üzerine atılarak bandajlar bağlanır,</a:t>
            </a:r>
          </a:p>
          <a:p>
            <a:pPr lvl="0">
              <a:buFont typeface="Wingdings" pitchFamily="2" charset="2"/>
              <a:buChar char="Ø"/>
            </a:pPr>
            <a:r>
              <a:rPr lang="tr-TR" dirty="0" smtClean="0"/>
              <a:t>Bilek hizasındaki bandaj öncekinin üzerine sekiz şeklinde bağlanır,</a:t>
            </a:r>
          </a:p>
          <a:p>
            <a:pPr lvl="0">
              <a:buFont typeface="Wingdings" pitchFamily="2" charset="2"/>
              <a:buChar char="Ø"/>
            </a:pPr>
            <a:r>
              <a:rPr lang="tr-TR" dirty="0" smtClean="0"/>
              <a:t>Sert tespit malzemesi bulunmaması halinde, sağlam bacağı tek destek olarak kullanarak, geniş bandajlarla tespit edilir.</a:t>
            </a:r>
          </a:p>
          <a:p>
            <a:pPr>
              <a:buNone/>
            </a:pPr>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792088"/>
          </a:xfrm>
        </p:spPr>
        <p:txBody>
          <a:bodyPr>
            <a:normAutofit fontScale="90000"/>
          </a:bodyPr>
          <a:lstStyle/>
          <a:p>
            <a:pPr algn="ctr"/>
            <a:r>
              <a:rPr lang="tr-TR" dirty="0" smtClean="0"/>
              <a:t/>
            </a:r>
            <a:br>
              <a:rPr lang="tr-TR" dirty="0" smtClean="0"/>
            </a:br>
            <a:r>
              <a:rPr lang="tr-TR" b="1" dirty="0" smtClean="0"/>
              <a:t> </a:t>
            </a:r>
            <a:r>
              <a:rPr lang="tr-TR" sz="3600" b="1" dirty="0" smtClean="0"/>
              <a:t>Uyluk Kemiği Kırığının </a:t>
            </a:r>
            <a:r>
              <a:rPr lang="tr-TR" sz="3600" b="1" dirty="0"/>
              <a:t>T</a:t>
            </a:r>
            <a:r>
              <a:rPr lang="tr-TR" sz="3600" b="1" dirty="0" smtClean="0"/>
              <a:t>espiti</a:t>
            </a:r>
            <a:endParaRPr lang="tr-TR" sz="3600" dirty="0"/>
          </a:p>
        </p:txBody>
      </p:sp>
      <p:pic>
        <p:nvPicPr>
          <p:cNvPr id="31746" name="98 Resim" descr="upper_leg_splint.gif"/>
          <p:cNvPicPr>
            <a:picLocks noChangeAspect="1" noChangeArrowheads="1"/>
          </p:cNvPicPr>
          <p:nvPr/>
        </p:nvPicPr>
        <p:blipFill>
          <a:blip r:embed="rId2" cstate="print"/>
          <a:srcRect/>
          <a:stretch>
            <a:fillRect/>
          </a:stretch>
        </p:blipFill>
        <p:spPr bwMode="auto">
          <a:xfrm>
            <a:off x="827584" y="1700808"/>
            <a:ext cx="7632848" cy="4536504"/>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88640"/>
            <a:ext cx="8229600" cy="792088"/>
          </a:xfrm>
        </p:spPr>
        <p:txBody>
          <a:bodyPr>
            <a:normAutofit/>
          </a:bodyPr>
          <a:lstStyle/>
          <a:p>
            <a:pPr algn="ctr"/>
            <a:r>
              <a:rPr lang="tr-TR" sz="3600" b="1" dirty="0" smtClean="0"/>
              <a:t>Tespit Yöntemleri Nelerdir?</a:t>
            </a:r>
            <a:endParaRPr lang="tr-TR" sz="3600" dirty="0"/>
          </a:p>
        </p:txBody>
      </p:sp>
      <p:sp>
        <p:nvSpPr>
          <p:cNvPr id="6" name="Content Placeholder 5"/>
          <p:cNvSpPr>
            <a:spLocks noGrp="1"/>
          </p:cNvSpPr>
          <p:nvPr>
            <p:ph idx="1"/>
          </p:nvPr>
        </p:nvSpPr>
        <p:spPr>
          <a:xfrm>
            <a:off x="457200" y="1268760"/>
            <a:ext cx="8229600" cy="5055840"/>
          </a:xfrm>
        </p:spPr>
        <p:txBody>
          <a:bodyPr>
            <a:normAutofit/>
          </a:bodyPr>
          <a:lstStyle/>
          <a:p>
            <a:pPr>
              <a:buNone/>
            </a:pPr>
            <a:r>
              <a:rPr lang="tr-TR" b="1" dirty="0" smtClean="0">
                <a:solidFill>
                  <a:srgbClr val="FF0000"/>
                </a:solidFill>
              </a:rPr>
              <a:t>Diz kapağı kırığı tespiti:</a:t>
            </a:r>
          </a:p>
          <a:p>
            <a:pPr lvl="0">
              <a:buFont typeface="Wingdings" pitchFamily="2" charset="2"/>
              <a:buChar char="Ø"/>
            </a:pPr>
            <a:r>
              <a:rPr lang="tr-TR" dirty="0" smtClean="0"/>
              <a:t>Geniş bandajlar yardımı ile iki bacağı birleştirerek dizkapağı tespit edilir. Dizin üst ve altında kalan bandajları sıkarken dikkatli olunmalıdır,</a:t>
            </a:r>
          </a:p>
          <a:p>
            <a:pPr lvl="0">
              <a:buFont typeface="Wingdings" pitchFamily="2" charset="2"/>
              <a:buChar char="Ø"/>
            </a:pPr>
            <a:r>
              <a:rPr lang="tr-TR" dirty="0" smtClean="0"/>
              <a:t>Geniş ve sert tespit malzemesi (tabla) varsa, kalçadan ayağa kadar yaralı bacağın altına yerleştirilir ve iki tane kalça ve diz arasında, iki tanede diz ile bilek arasında olmak üzere geniş bandajlarla bağlanabilir. Bunun üzerine eklemi sabitlemek amacıyla, sekiz şeklinde bir bandaj sarılır.</a:t>
            </a:r>
          </a:p>
          <a:p>
            <a:endParaRPr lang="tr-TR" dirty="0" smtClean="0"/>
          </a:p>
          <a:p>
            <a:pPr>
              <a:buNone/>
            </a:pPr>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586440"/>
          </a:xfrm>
        </p:spPr>
        <p:txBody>
          <a:bodyPr>
            <a:normAutofit/>
          </a:bodyPr>
          <a:lstStyle/>
          <a:p>
            <a:pPr lvl="0" algn="ctr"/>
            <a:r>
              <a:rPr lang="tr-TR" b="1" dirty="0" smtClean="0"/>
              <a:t>      </a:t>
            </a:r>
            <a:r>
              <a:rPr lang="tr-TR" sz="3600" b="1" dirty="0" smtClean="0"/>
              <a:t>     Diz kapağı kırığı tespiti</a:t>
            </a:r>
            <a:r>
              <a:rPr lang="tr-TR" dirty="0" smtClean="0"/>
              <a:t/>
            </a:r>
            <a:br>
              <a:rPr lang="tr-TR" dirty="0" smtClean="0"/>
            </a:br>
            <a:endParaRPr lang="tr-TR" dirty="0"/>
          </a:p>
        </p:txBody>
      </p:sp>
      <p:pic>
        <p:nvPicPr>
          <p:cNvPr id="32770" name="91 Resim" descr="Kneecap_splint.jpg"/>
          <p:cNvPicPr>
            <a:picLocks noChangeAspect="1" noChangeArrowheads="1"/>
          </p:cNvPicPr>
          <p:nvPr/>
        </p:nvPicPr>
        <p:blipFill>
          <a:blip r:embed="rId2" cstate="print"/>
          <a:srcRect/>
          <a:stretch>
            <a:fillRect/>
          </a:stretch>
        </p:blipFill>
        <p:spPr bwMode="auto">
          <a:xfrm>
            <a:off x="683568" y="1916832"/>
            <a:ext cx="7992888" cy="4176464"/>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67494"/>
            <a:ext cx="8229600" cy="713234"/>
          </a:xfrm>
        </p:spPr>
        <p:txBody>
          <a:bodyPr>
            <a:normAutofit/>
          </a:bodyPr>
          <a:lstStyle/>
          <a:p>
            <a:pPr algn="ctr"/>
            <a:r>
              <a:rPr lang="tr-TR" sz="3600" b="1" dirty="0" smtClean="0"/>
              <a:t>Tespit Yöntemleri Nelerdir?</a:t>
            </a:r>
            <a:endParaRPr lang="tr-TR" sz="3600" dirty="0"/>
          </a:p>
        </p:txBody>
      </p:sp>
      <p:sp>
        <p:nvSpPr>
          <p:cNvPr id="6" name="Content Placeholder 5"/>
          <p:cNvSpPr>
            <a:spLocks noGrp="1"/>
          </p:cNvSpPr>
          <p:nvPr>
            <p:ph idx="1"/>
          </p:nvPr>
        </p:nvSpPr>
        <p:spPr>
          <a:xfrm>
            <a:off x="457200" y="1196752"/>
            <a:ext cx="8229600" cy="5258056"/>
          </a:xfrm>
        </p:spPr>
        <p:txBody>
          <a:bodyPr>
            <a:normAutofit/>
          </a:bodyPr>
          <a:lstStyle/>
          <a:p>
            <a:pPr>
              <a:buNone/>
            </a:pPr>
            <a:r>
              <a:rPr lang="tr-TR" b="1" dirty="0" smtClean="0">
                <a:solidFill>
                  <a:srgbClr val="FF0000"/>
                </a:solidFill>
              </a:rPr>
              <a:t>Kaval kemiğinin tespiti:</a:t>
            </a:r>
          </a:p>
          <a:p>
            <a:pPr>
              <a:buFont typeface="Wingdings" pitchFamily="2" charset="2"/>
              <a:buChar char="Ø"/>
            </a:pPr>
            <a:r>
              <a:rPr lang="tr-TR" dirty="0" smtClean="0"/>
              <a:t>Uyluk kemiği kırığı tespitindeki gibidir;</a:t>
            </a:r>
          </a:p>
          <a:p>
            <a:pPr lvl="0">
              <a:buFont typeface="Wingdings" pitchFamily="2" charset="2"/>
              <a:buChar char="Ø"/>
            </a:pPr>
            <a:r>
              <a:rPr lang="tr-TR" dirty="0" smtClean="0"/>
              <a:t>Bacaklar tutulur ve yavaşça çekilir,</a:t>
            </a:r>
          </a:p>
          <a:p>
            <a:pPr lvl="0">
              <a:buFont typeface="Wingdings" pitchFamily="2" charset="2"/>
              <a:buChar char="Ø"/>
            </a:pPr>
            <a:r>
              <a:rPr lang="tr-TR" dirty="0" smtClean="0"/>
              <a:t>Doğal boşluklar kullanılarak (dizlerin altı, bileklerin altı) yaralı bacağın altından kumaş şeritler geçirilir,</a:t>
            </a:r>
          </a:p>
          <a:p>
            <a:pPr lvl="0">
              <a:buFont typeface="Wingdings" pitchFamily="2" charset="2"/>
              <a:buChar char="Ø"/>
            </a:pPr>
            <a:r>
              <a:rPr lang="tr-TR" dirty="0" smtClean="0"/>
              <a:t>Uygun bir şekilde yumuşak dolgu malzemesiyle desteklenmiş tespit malzemelerinden biri iç tarafta kasıktan ayağa kadar, diğer tarafta kalçadan ayağa kadar yerleştirilir,</a:t>
            </a:r>
          </a:p>
          <a:p>
            <a:pPr lvl="0">
              <a:buFont typeface="Wingdings" pitchFamily="2" charset="2"/>
              <a:buChar char="Ø"/>
            </a:pPr>
            <a:r>
              <a:rPr lang="tr-TR" dirty="0" smtClean="0"/>
              <a:t>Ayaklardan başlanarak şeritler dış tespit malzemesi üzerinde düğümlenerek bağlanır. Bilek hizasındaki bandaj ayak tabanı üzerine sekiz şeklinde düğümlenir.</a:t>
            </a:r>
          </a:p>
          <a:p>
            <a:pPr>
              <a:buNone/>
            </a:pPr>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32656"/>
            <a:ext cx="8229600" cy="1008112"/>
          </a:xfrm>
        </p:spPr>
        <p:txBody>
          <a:bodyPr>
            <a:normAutofit fontScale="90000"/>
          </a:bodyPr>
          <a:lstStyle/>
          <a:p>
            <a:pPr algn="ctr"/>
            <a:r>
              <a:rPr lang="tr-TR" b="1" dirty="0" smtClean="0"/>
              <a:t>        </a:t>
            </a:r>
            <a:r>
              <a:rPr lang="tr-TR" sz="4000" b="1" dirty="0" smtClean="0"/>
              <a:t>Kaval Kemiğinin Tespiti</a:t>
            </a:r>
            <a:r>
              <a:rPr lang="tr-TR" dirty="0" smtClean="0"/>
              <a:t/>
            </a:r>
            <a:br>
              <a:rPr lang="tr-TR" dirty="0" smtClean="0"/>
            </a:br>
            <a:endParaRPr lang="tr-TR" dirty="0"/>
          </a:p>
        </p:txBody>
      </p:sp>
      <p:pic>
        <p:nvPicPr>
          <p:cNvPr id="33794" name="92 Resim" descr="kokok.png"/>
          <p:cNvPicPr>
            <a:picLocks noChangeAspect="1" noChangeArrowheads="1"/>
          </p:cNvPicPr>
          <p:nvPr/>
        </p:nvPicPr>
        <p:blipFill>
          <a:blip r:embed="rId2" cstate="print"/>
          <a:srcRect/>
          <a:stretch>
            <a:fillRect/>
          </a:stretch>
        </p:blipFill>
        <p:spPr bwMode="auto">
          <a:xfrm>
            <a:off x="755576" y="1340768"/>
            <a:ext cx="7920880" cy="5112568"/>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88640"/>
            <a:ext cx="8229600" cy="936104"/>
          </a:xfrm>
        </p:spPr>
        <p:txBody>
          <a:bodyPr>
            <a:normAutofit/>
          </a:bodyPr>
          <a:lstStyle/>
          <a:p>
            <a:pPr algn="ctr"/>
            <a:r>
              <a:rPr lang="tr-TR" sz="3600" b="1" dirty="0" smtClean="0"/>
              <a:t>Tespit Yöntemleri Nelerdir?</a:t>
            </a:r>
            <a:endParaRPr lang="tr-TR" sz="3600" dirty="0"/>
          </a:p>
        </p:txBody>
      </p:sp>
      <p:sp>
        <p:nvSpPr>
          <p:cNvPr id="6" name="Content Placeholder 5"/>
          <p:cNvSpPr>
            <a:spLocks noGrp="1"/>
          </p:cNvSpPr>
          <p:nvPr>
            <p:ph idx="1"/>
          </p:nvPr>
        </p:nvSpPr>
        <p:spPr>
          <a:xfrm>
            <a:off x="457200" y="1268760"/>
            <a:ext cx="8229600" cy="5186048"/>
          </a:xfrm>
        </p:spPr>
        <p:txBody>
          <a:bodyPr/>
          <a:lstStyle/>
          <a:p>
            <a:pPr>
              <a:buNone/>
            </a:pPr>
            <a:r>
              <a:rPr lang="tr-TR" b="1" dirty="0" smtClean="0">
                <a:solidFill>
                  <a:srgbClr val="FF0000"/>
                </a:solidFill>
              </a:rPr>
              <a:t>Bileğin / ayağın tespiti:</a:t>
            </a:r>
          </a:p>
          <a:p>
            <a:pPr lvl="0">
              <a:buFont typeface="Wingdings" pitchFamily="2" charset="2"/>
              <a:buChar char="Ø"/>
            </a:pPr>
            <a:r>
              <a:rPr lang="tr-TR" dirty="0" smtClean="0"/>
              <a:t>Yaralının ayakkabıları çıkarılmadan bağları çözülür,</a:t>
            </a:r>
          </a:p>
          <a:p>
            <a:pPr lvl="0">
              <a:buFont typeface="Wingdings" pitchFamily="2" charset="2"/>
              <a:buChar char="Ø"/>
            </a:pPr>
            <a:r>
              <a:rPr lang="tr-TR" dirty="0" smtClean="0"/>
              <a:t> Bilek seviyesinde sarılmış sekiz şeklinde bir bandajla her iki ayak birlikte tespit edilir ve yumuşak malzemelerle iyice kaplanmış (rulo yapılmış bir battaniye) bir yüzeye dayamak suretiyle bacakları yukarıda tutmak gerekir.</a:t>
            </a:r>
          </a:p>
          <a:p>
            <a:pPr>
              <a:buNone/>
            </a:pPr>
            <a:endParaRPr lang="tr-T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296144"/>
          </a:xfrm>
        </p:spPr>
        <p:txBody>
          <a:bodyPr>
            <a:normAutofit fontScale="90000"/>
          </a:bodyPr>
          <a:lstStyle/>
          <a:p>
            <a:pPr algn="ctr"/>
            <a:r>
              <a:rPr lang="tr-TR" b="1" dirty="0" smtClean="0"/>
              <a:t> </a:t>
            </a:r>
            <a:r>
              <a:rPr lang="tr-TR" dirty="0" smtClean="0"/>
              <a:t/>
            </a:r>
            <a:br>
              <a:rPr lang="tr-TR" dirty="0" smtClean="0"/>
            </a:br>
            <a:r>
              <a:rPr lang="tr-TR" dirty="0" smtClean="0"/>
              <a:t>      </a:t>
            </a:r>
            <a:r>
              <a:rPr lang="tr-TR" sz="4000" b="1" dirty="0" smtClean="0"/>
              <a:t>Bileğin / ayağın Tespiti</a:t>
            </a:r>
            <a:endParaRPr lang="tr-TR" sz="4000" dirty="0"/>
          </a:p>
        </p:txBody>
      </p:sp>
      <p:pic>
        <p:nvPicPr>
          <p:cNvPr id="5" name="4 Resim Yer Tutucusu" descr="ayakatel.jpg"/>
          <p:cNvPicPr>
            <a:picLocks noGrp="1" noChangeAspect="1"/>
          </p:cNvPicPr>
          <p:nvPr>
            <p:ph idx="1"/>
          </p:nvPr>
        </p:nvPicPr>
        <p:blipFill>
          <a:blip r:embed="rId2" cstate="print"/>
          <a:stretch>
            <a:fillRect/>
          </a:stretch>
        </p:blipFill>
        <p:spPr>
          <a:xfrm>
            <a:off x="467544" y="1844824"/>
            <a:ext cx="8352928" cy="4464496"/>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488</TotalTime>
  <Words>1338</Words>
  <Application>Microsoft Office PowerPoint</Application>
  <PresentationFormat>Ekran Gösterisi (4:3)</PresentationFormat>
  <Paragraphs>181</Paragraphs>
  <Slides>44</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44</vt:i4>
      </vt:variant>
    </vt:vector>
  </HeadingPairs>
  <TitlesOfParts>
    <vt:vector size="50" baseType="lpstr">
      <vt:lpstr>Arial</vt:lpstr>
      <vt:lpstr>Calibri</vt:lpstr>
      <vt:lpstr>Constantia</vt:lpstr>
      <vt:lpstr>Wingdings</vt:lpstr>
      <vt:lpstr>Wingdings 2</vt:lpstr>
      <vt:lpstr>Flow</vt:lpstr>
      <vt:lpstr>(7)- KIRIK, ÇIKIK VE  BURKULMALARDA  İLK YARDIM</vt:lpstr>
      <vt:lpstr>KIRIK</vt:lpstr>
      <vt:lpstr>Kaç Çeşit Kırık Vardır?</vt:lpstr>
      <vt:lpstr>Kaç Çeşit Kırık Vardır?</vt:lpstr>
      <vt:lpstr>Kırık belirtileri neler olabilir? </vt:lpstr>
      <vt:lpstr>Kırığın Yol Açabileceği Olumsuz Durumlar Nelerdir?</vt:lpstr>
      <vt:lpstr>Kırıklarda İlk Yardım Nasıl Olmalıdır? </vt:lpstr>
      <vt:lpstr> Kırıklarda İlk Yardım Nasıl Olmalıdır? </vt:lpstr>
      <vt:lpstr>Burkulma</vt:lpstr>
      <vt:lpstr>Burkulma</vt:lpstr>
      <vt:lpstr> Burkulmada ilk yardım nasıl olmalıdır? </vt:lpstr>
      <vt:lpstr> Burkulmada İlk Yardım Nasıl Olmalıdır? </vt:lpstr>
      <vt:lpstr> Burkulmada İlk Yardım Nasıl Olmalıdır? </vt:lpstr>
      <vt:lpstr>    Çıkık</vt:lpstr>
      <vt:lpstr>    Çıkık</vt:lpstr>
      <vt:lpstr>    Çıkık</vt:lpstr>
      <vt:lpstr>Çıkıkta İlk Yardım Nasıl Olmalıdır?</vt:lpstr>
      <vt:lpstr>Çıkıkta İlk Yardım Nasıl Olmalıdır?</vt:lpstr>
      <vt:lpstr>Kırık, çıkık ve burkulmalarda tespit nasıl olmalıdır?</vt:lpstr>
      <vt:lpstr>Tespit Sırasında Dikkat Edilmesi Gereken Hususlar Nelerdir? </vt:lpstr>
      <vt:lpstr>Tespit Yöntemleri Nelerdir?</vt:lpstr>
      <vt:lpstr>Kol ve Köprücük Kemiği Tespiti</vt:lpstr>
      <vt:lpstr>Kol ve Köprücük Kemiği Tespiti</vt:lpstr>
      <vt:lpstr>Kol ve Köprücük Kemiği Tespiti</vt:lpstr>
      <vt:lpstr>Tespit Yöntemleri Nelerdir?</vt:lpstr>
      <vt:lpstr>           Pazı  Kemiği Kırığı Tespiti  </vt:lpstr>
      <vt:lpstr>Tespit Yöntemleri Nelerdir?</vt:lpstr>
      <vt:lpstr>        Dirsek kırığı tespiti</vt:lpstr>
      <vt:lpstr>Tespit Yöntemleri Nelerdir?</vt:lpstr>
      <vt:lpstr>Kol Askısıyla Ön Kol, Bilek ve El Tespiti</vt:lpstr>
      <vt:lpstr>Tespit Yöntemleri Nelerdir?</vt:lpstr>
      <vt:lpstr>        Tespit Yöntemleri Nelerdir?</vt:lpstr>
      <vt:lpstr>Dirsek Kemiği ve/ veya Ön Kol Kemiği Tespiti</vt:lpstr>
      <vt:lpstr>Tespit Yöntemleri Nelerdir?</vt:lpstr>
      <vt:lpstr>Pelvis kemiği kırığı tespiti </vt:lpstr>
      <vt:lpstr>Tespit Yöntemleri Nelerdir?</vt:lpstr>
      <vt:lpstr>   Uyluk kemiği kırığının tespiti: Sert tespit malzemesi ve sağlam bacağı  (ikinci bir tespit malzemesi gibi) kullanarak  tespit etme: </vt:lpstr>
      <vt:lpstr>  Uyluk Kemiği Kırığının Tespiti</vt:lpstr>
      <vt:lpstr>Tespit Yöntemleri Nelerdir?</vt:lpstr>
      <vt:lpstr>           Diz kapağı kırığı tespiti </vt:lpstr>
      <vt:lpstr>Tespit Yöntemleri Nelerdir?</vt:lpstr>
      <vt:lpstr>        Kaval Kemiğinin Tespiti </vt:lpstr>
      <vt:lpstr>Tespit Yöntemleri Nelerdir?</vt:lpstr>
      <vt:lpstr>        Bileğin / ayağın Tespiti</vt:lpstr>
    </vt:vector>
  </TitlesOfParts>
  <Company>metu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KIRIK, ÇIKIK VE  BURKULMALARDA  İLK YARDIM</dc:title>
  <dc:creator>metu</dc:creator>
  <cp:lastModifiedBy>User</cp:lastModifiedBy>
  <cp:revision>79</cp:revision>
  <dcterms:created xsi:type="dcterms:W3CDTF">2010-03-09T08:48:07Z</dcterms:created>
  <dcterms:modified xsi:type="dcterms:W3CDTF">2021-12-22T20:20:12Z</dcterms:modified>
</cp:coreProperties>
</file>