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85" r:id="rId2"/>
    <p:sldId id="256" r:id="rId3"/>
    <p:sldId id="276" r:id="rId4"/>
    <p:sldId id="277" r:id="rId5"/>
    <p:sldId id="260" r:id="rId6"/>
    <p:sldId id="278" r:id="rId7"/>
    <p:sldId id="262" r:id="rId8"/>
    <p:sldId id="263" r:id="rId9"/>
    <p:sldId id="279" r:id="rId10"/>
    <p:sldId id="280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1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DE4F45-33E2-4F1C-95C3-E36CFF381336}" type="datetimeFigureOut">
              <a:rPr lang="tr-TR" smtClean="0"/>
              <a:pPr/>
              <a:t>21.10.2021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CF36EF-39B6-4F49-9233-A6ADB6CBB993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ransition spd="med">
    <p:plus/>
    <p:sndAc>
      <p:endSnd/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fikri\Desktop\2017-10-03-21-22-52-301509747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0"/>
            <a:ext cx="1593584" cy="1772816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1601670" y="1916834"/>
            <a:ext cx="567063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KASTAMONU ÜNİVERSİTESİ</a:t>
            </a:r>
          </a:p>
          <a:p>
            <a:pPr algn="ctr"/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DADAY NAFİ VE ÜMİT ÇERİ MESLEK YÜKSEKOKULU </a:t>
            </a:r>
          </a:p>
          <a:p>
            <a:pPr algn="ctr"/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YÖNETİM VE ORGANİZASYON BÖLÜMÜ</a:t>
            </a:r>
          </a:p>
          <a:p>
            <a:pPr algn="ctr"/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SAĞLIK KURUMLARI İŞLETMECİLİĞİ PROGRAMI</a:t>
            </a:r>
          </a:p>
          <a:p>
            <a:pPr algn="ctr"/>
            <a:endParaRPr lang="tr-TR" sz="1400" dirty="0"/>
          </a:p>
        </p:txBody>
      </p:sp>
      <p:sp>
        <p:nvSpPr>
          <p:cNvPr id="4" name="3 Metin kutusu"/>
          <p:cNvSpPr txBox="1"/>
          <p:nvPr/>
        </p:nvSpPr>
        <p:spPr>
          <a:xfrm>
            <a:off x="1907704" y="4437112"/>
            <a:ext cx="5297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GENEL İLK YARDIM BİLGİLERİ</a:t>
            </a:r>
            <a:endParaRPr lang="tr-T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2267744" y="5229200"/>
            <a:ext cx="4184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ÖĞR. GÖR. FİKRİ GÜLSEVER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4247965" y="6488668"/>
            <a:ext cx="602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57683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428596" y="1556793"/>
            <a:ext cx="8062912" cy="2376263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/>
              <a:t> </a:t>
            </a:r>
            <a:r>
              <a:rPr lang="tr-TR" sz="4400" dirty="0" smtClean="0">
                <a:solidFill>
                  <a:schemeClr val="bg1"/>
                </a:solidFill>
              </a:rPr>
              <a:t>(1)-</a:t>
            </a:r>
            <a:r>
              <a:rPr lang="tr-TR" sz="4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GENEL İLK YARDIM BİLGİLERİ</a:t>
            </a:r>
            <a:r>
              <a:rPr lang="tr-TR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tr-TR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tr-TR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Arial" pitchFamily="34" charset="0"/>
                <a:cs typeface="Arial" pitchFamily="34" charset="0"/>
              </a:rPr>
              <a:t>İLK YARDIM Nedir?</a:t>
            </a:r>
            <a:endParaRPr lang="tr-TR" sz="3600" b="1" dirty="0"/>
          </a:p>
        </p:txBody>
      </p:sp>
      <p:pic>
        <p:nvPicPr>
          <p:cNvPr id="5" name="4 İçerik Yer Tutucusu" descr="first-aid-ful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587343"/>
            <a:ext cx="3400420" cy="2841922"/>
          </a:xfrm>
        </p:spPr>
      </p:pic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143372" y="1773936"/>
            <a:ext cx="4543428" cy="462381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>
                <a:cs typeface="Arial" pitchFamily="34" charset="0"/>
              </a:rPr>
              <a:t>    Herhangi bir kaza veya yaşamı tehlikeye düşüren bir durumda, sağlık görevlilerinin yardımı sağlanıncaya kadar, hayatın kurtarılması ya da durumun kötüye gitmesini önleyebilmek amacı ile olay yerinde</a:t>
            </a:r>
            <a:r>
              <a:rPr lang="tr-TR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tr-TR" b="1" u="sng" dirty="0" smtClean="0">
                <a:solidFill>
                  <a:srgbClr val="FF0000"/>
                </a:solidFill>
                <a:cs typeface="Arial" pitchFamily="34" charset="0"/>
              </a:rPr>
              <a:t>tıbbi araç gereç aranmaksızın</a:t>
            </a:r>
            <a:r>
              <a:rPr lang="tr-TR" u="sng" dirty="0" smtClean="0">
                <a:solidFill>
                  <a:srgbClr val="FF0000"/>
                </a:solidFill>
                <a:cs typeface="Arial" pitchFamily="34" charset="0"/>
              </a:rPr>
              <a:t>, </a:t>
            </a:r>
            <a:r>
              <a:rPr lang="tr-TR" dirty="0" smtClean="0">
                <a:cs typeface="Arial" pitchFamily="34" charset="0"/>
              </a:rPr>
              <a:t>mevcut araç ve gereçlerle yapılan </a:t>
            </a:r>
            <a:r>
              <a:rPr lang="tr-TR" b="1" u="sng" dirty="0" smtClean="0">
                <a:solidFill>
                  <a:srgbClr val="FF0000"/>
                </a:solidFill>
                <a:cs typeface="Arial" pitchFamily="34" charset="0"/>
              </a:rPr>
              <a:t>ilaçsız</a:t>
            </a:r>
            <a:r>
              <a:rPr lang="tr-TR" u="sng" dirty="0" smtClean="0">
                <a:cs typeface="Arial" pitchFamily="34" charset="0"/>
              </a:rPr>
              <a:t> </a:t>
            </a:r>
            <a:r>
              <a:rPr lang="tr-TR" dirty="0" smtClean="0">
                <a:cs typeface="Arial" pitchFamily="34" charset="0"/>
              </a:rPr>
              <a:t>uygulamalardır.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 smtClean="0"/>
              <a:t>ACİL TEDAVİ Nedir?</a:t>
            </a:r>
            <a:endParaRPr lang="tr-TR" sz="3600" b="1" dirty="0"/>
          </a:p>
        </p:txBody>
      </p:sp>
      <p:pic>
        <p:nvPicPr>
          <p:cNvPr id="5" name="4 İçerik Yer Tutucusu" descr="emergenc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047750" y="2709069"/>
            <a:ext cx="2857500" cy="2857500"/>
          </a:xfrm>
        </p:spPr>
      </p:pic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Acil tedavi ünitelerinde, hasta/yaralılara doktor ve sağlık personeli tarafından yapılan tıbbi müdahalelerdir.</a:t>
            </a:r>
          </a:p>
          <a:p>
            <a:endParaRPr lang="tr-TR" dirty="0"/>
          </a:p>
        </p:txBody>
      </p:sp>
    </p:spTree>
  </p:cSld>
  <p:clrMapOvr>
    <a:masterClrMapping/>
  </p:clrMapOvr>
  <p:transition spd="slow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208823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dirty="0"/>
              <a:t/>
            </a:r>
            <a:br>
              <a:rPr lang="tr-TR" sz="4000" dirty="0"/>
            </a:br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b="1" dirty="0" smtClean="0"/>
              <a:t>İLK YARDIM ve ACİL TEDAVİ </a:t>
            </a:r>
            <a:br>
              <a:rPr lang="tr-TR" sz="4000" b="1" dirty="0" smtClean="0"/>
            </a:br>
            <a:r>
              <a:rPr lang="tr-TR" sz="4000" b="1" dirty="0" smtClean="0"/>
              <a:t>Arasındaki  Fark Nedir?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744416"/>
          </a:xfrm>
        </p:spPr>
        <p:txBody>
          <a:bodyPr/>
          <a:lstStyle/>
          <a:p>
            <a:endParaRPr lang="tr-TR" sz="2800" dirty="0" smtClean="0"/>
          </a:p>
          <a:p>
            <a:pPr marL="0" indent="0">
              <a:buNone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dirty="0" smtClean="0"/>
              <a:t>Acil tedavi; bu konuda ehliyetli kişilerce gerekli donanımla yapılan müdahale olmasına karşın, ilk yardım; bu konuda eğitim almış herkesin olayın olduğu yerde bulabildiği malzemeleri kullanarak yaptığı hayat kurtarıcı müdahaledir.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4800" dirty="0" smtClean="0"/>
              <a:t/>
            </a:r>
            <a:br>
              <a:rPr lang="tr-TR" sz="4800" dirty="0" smtClean="0"/>
            </a:br>
            <a:r>
              <a:rPr lang="tr-TR" sz="4000" b="1" dirty="0" smtClean="0"/>
              <a:t>İLK YARDIMCI Kimdir?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b="1" dirty="0"/>
          </a:p>
        </p:txBody>
      </p:sp>
      <p:pic>
        <p:nvPicPr>
          <p:cNvPr id="5" name="4 İçerik Yer Tutucusu" descr="danger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928802"/>
            <a:ext cx="2955724" cy="3734064"/>
          </a:xfrm>
        </p:spPr>
      </p:pic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İlk yardım tanımında belirtilen amaç doğrultusunda hasta veya yaralıya tıbbi araç gereç aranmaksızın mevcut araç gereçlerle, ilaçsız uygulamaları yapan eğitim almış kişi ya da kişilerdir.</a:t>
            </a:r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72784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/>
            </a:r>
            <a:br>
              <a:rPr lang="tr-TR" dirty="0" smtClean="0"/>
            </a:br>
            <a:r>
              <a:rPr lang="tr-TR" sz="4000" b="1" dirty="0" smtClean="0"/>
              <a:t>İLK YARDIMIN Öncelikli </a:t>
            </a:r>
            <a:r>
              <a:rPr lang="tr-TR" sz="4000" b="1" dirty="0"/>
              <a:t>A</a:t>
            </a:r>
            <a:r>
              <a:rPr lang="tr-TR" sz="4000" b="1" dirty="0" smtClean="0"/>
              <a:t>maçları </a:t>
            </a:r>
            <a:r>
              <a:rPr lang="tr-TR" sz="4000" b="1" dirty="0"/>
              <a:t>N</a:t>
            </a:r>
            <a:r>
              <a:rPr lang="tr-TR" sz="4000" b="1" dirty="0" smtClean="0"/>
              <a:t>elerdir?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3653760"/>
          </a:xfrm>
        </p:spPr>
        <p:txBody>
          <a:bodyPr>
            <a:normAutofit lnSpcReduction="10000"/>
          </a:bodyPr>
          <a:lstStyle/>
          <a:p>
            <a:pPr lvl="0"/>
            <a:endParaRPr lang="tr-TR" sz="2800" dirty="0" smtClean="0"/>
          </a:p>
          <a:p>
            <a:pPr lvl="0"/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Hayati tehlikenin ortadan kaldırılması,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Yaşamsal fonksiyonların sürdürülmesinin sağlanması,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Hasta/yaralının durumunun kötüleşmesinin önlenmesi,</a:t>
            </a:r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 İyileşmenin kolaylaştırılması.</a:t>
            </a:r>
          </a:p>
          <a:p>
            <a:endParaRPr lang="tr-TR" sz="2800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b="1" dirty="0" smtClean="0"/>
              <a:t>İlk Yardımın </a:t>
            </a:r>
            <a:r>
              <a:rPr lang="tr-TR" sz="4000" b="1" dirty="0"/>
              <a:t>T</a:t>
            </a:r>
            <a:r>
              <a:rPr lang="tr-TR" sz="4000" b="1" dirty="0" smtClean="0"/>
              <a:t>emel </a:t>
            </a:r>
            <a:r>
              <a:rPr lang="tr-TR" sz="4000" b="1" dirty="0"/>
              <a:t>U</a:t>
            </a:r>
            <a:r>
              <a:rPr lang="tr-TR" sz="4000" b="1" dirty="0" smtClean="0"/>
              <a:t>ygulamaları </a:t>
            </a:r>
            <a:r>
              <a:rPr lang="tr-TR" sz="4000" b="1" dirty="0"/>
              <a:t>N</a:t>
            </a:r>
            <a:r>
              <a:rPr lang="tr-TR" sz="4000" b="1" dirty="0" smtClean="0"/>
              <a:t>elerdir?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tr-TR" sz="2800" dirty="0" smtClean="0"/>
              <a:t>    İlk yardım temel uygulamaları ;</a:t>
            </a:r>
          </a:p>
          <a:p>
            <a:endParaRPr lang="tr-TR" sz="2800" b="1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Koruma, </a:t>
            </a:r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Bildirme, </a:t>
            </a:r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Kurtarma </a:t>
            </a:r>
          </a:p>
          <a:p>
            <a:endParaRPr lang="tr-TR" sz="2800" b="1" dirty="0" smtClean="0"/>
          </a:p>
          <a:p>
            <a:pPr>
              <a:buNone/>
            </a:pPr>
            <a:r>
              <a:rPr lang="tr-TR" sz="2800" b="1" dirty="0" smtClean="0"/>
              <a:t>   </a:t>
            </a:r>
            <a:r>
              <a:rPr lang="tr-TR" sz="4000" b="1" dirty="0" smtClean="0"/>
              <a:t>(KBK) </a:t>
            </a:r>
          </a:p>
          <a:p>
            <a:pPr>
              <a:buNone/>
            </a:pPr>
            <a:endParaRPr lang="tr-TR" sz="2800" b="1" dirty="0" smtClean="0"/>
          </a:p>
          <a:p>
            <a:pPr>
              <a:buNone/>
            </a:pPr>
            <a:r>
              <a:rPr lang="tr-TR" sz="2800" dirty="0" smtClean="0"/>
              <a:t>    olarak ifade edilir.</a:t>
            </a:r>
            <a:endParaRPr lang="tr-TR" sz="2800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Koruma:</a:t>
            </a:r>
            <a:br>
              <a:rPr lang="tr-TR" b="1" dirty="0" smtClean="0"/>
            </a:br>
            <a:endParaRPr lang="tr-TR" b="1" dirty="0"/>
          </a:p>
        </p:txBody>
      </p:sp>
      <p:pic>
        <p:nvPicPr>
          <p:cNvPr id="5" name="4 İçerik Yer Tutucusu" descr="w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1487" y="2723356"/>
            <a:ext cx="4010025" cy="2828925"/>
          </a:xfrm>
        </p:spPr>
      </p:pic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Kaza sonuçlarının ağırlaşmasını önlemek için olay yerinin değerlendirilmesini kapsar. En önemli işlem, olay yerinde oluşabilecek tehlikeleri belirleyerek güvenli bir çevre oluşturmaktır.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/>
            </a:r>
            <a:br>
              <a:rPr lang="tr-TR" dirty="0" smtClean="0"/>
            </a:br>
            <a:r>
              <a:rPr lang="tr-TR" b="1" dirty="0" smtClean="0"/>
              <a:t>Bildirme:</a:t>
            </a:r>
            <a:br>
              <a:rPr lang="tr-TR" b="1" dirty="0" smtClean="0"/>
            </a:br>
            <a:endParaRPr lang="tr-TR" b="1" dirty="0"/>
          </a:p>
        </p:txBody>
      </p:sp>
      <p:pic>
        <p:nvPicPr>
          <p:cNvPr id="5" name="4 İçerik Yer Tutucusu" descr="admin_328975856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3717032"/>
            <a:ext cx="3810000" cy="2641476"/>
          </a:xfrm>
        </p:spPr>
      </p:pic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tr-TR" dirty="0" smtClean="0"/>
              <a:t>Olay / kaza mümkün olduğu kadar hızlı bir şekilde telefon veya diğer kişiler aracılığı ile gerekli yardım kuruluşlarına bildirilmelidir. Türkiye'de ilk yardım gerektiren her durumda telefon iletişimleri, </a:t>
            </a:r>
            <a:r>
              <a:rPr lang="tr-TR" b="1" dirty="0" smtClean="0"/>
              <a:t>112 </a:t>
            </a:r>
            <a:r>
              <a:rPr lang="tr-TR" dirty="0" smtClean="0"/>
              <a:t>acil telefon numarası üzerinden gerçekleştirilir.</a:t>
            </a:r>
          </a:p>
          <a:p>
            <a:endParaRPr lang="tr-TR" dirty="0"/>
          </a:p>
        </p:txBody>
      </p:sp>
      <p:pic>
        <p:nvPicPr>
          <p:cNvPr id="6" name="Picture 6" descr="SAYFA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3744416" cy="2220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4000" dirty="0" smtClean="0"/>
              <a:t/>
            </a:r>
            <a:br>
              <a:rPr lang="tr-TR" sz="4000" dirty="0" smtClean="0"/>
            </a:br>
            <a:r>
              <a:rPr lang="tr-TR" sz="4000" b="1" dirty="0" smtClean="0"/>
              <a:t>112’nin Aranması </a:t>
            </a:r>
            <a:r>
              <a:rPr lang="tr-TR" sz="4000" b="1" dirty="0"/>
              <a:t>S</a:t>
            </a:r>
            <a:r>
              <a:rPr lang="tr-TR" sz="4000" b="1" dirty="0" smtClean="0"/>
              <a:t>ırasında </a:t>
            </a:r>
            <a:r>
              <a:rPr lang="tr-TR" sz="4000" b="1" dirty="0"/>
              <a:t>N</a:t>
            </a:r>
            <a:r>
              <a:rPr lang="tr-TR" sz="4000" b="1" dirty="0" smtClean="0"/>
              <a:t>elere Dikkat </a:t>
            </a:r>
            <a:r>
              <a:rPr lang="tr-TR" sz="4000" b="1" dirty="0"/>
              <a:t>E</a:t>
            </a:r>
            <a:r>
              <a:rPr lang="tr-TR" sz="4000" b="1" dirty="0" smtClean="0"/>
              <a:t>dilmelidir?</a:t>
            </a:r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975720"/>
          </a:xfrm>
        </p:spPr>
        <p:txBody>
          <a:bodyPr>
            <a:normAutofit fontScale="85000"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Sakin olunmalı ya da sakin olan bir kişinin araması sağlanmalı,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112 merkezi tarafından sorulan sorulara net bir şekilde cevap verilmeli,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Kesin yer ve adres bilgileri verilirken, olayın olduğu yere yakın bir caddenin ya da çok bilinen bir yerin adı verilmeli,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Kimin, hangi numaradan aradığı bildirilmeli,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 smtClean="0"/>
              <a:t>112’nin Aranması Sırasında </a:t>
            </a:r>
            <a:r>
              <a:rPr lang="tr-TR" sz="3600" b="1" dirty="0"/>
              <a:t>N</a:t>
            </a:r>
            <a:r>
              <a:rPr lang="tr-TR" sz="3600" b="1" dirty="0" smtClean="0"/>
              <a:t>elere Dikkat </a:t>
            </a:r>
            <a:r>
              <a:rPr lang="tr-TR" sz="3600" b="1" dirty="0"/>
              <a:t>E</a:t>
            </a:r>
            <a:r>
              <a:rPr lang="tr-TR" sz="3600" b="1" dirty="0" smtClean="0"/>
              <a:t>dilmelidir?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5191"/>
            <a:ext cx="8472518" cy="4625609"/>
          </a:xfrm>
        </p:spPr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Hasta/yaralı(</a:t>
            </a:r>
            <a:r>
              <a:rPr lang="tr-TR" sz="2800" dirty="0" err="1" smtClean="0"/>
              <a:t>lar</a:t>
            </a:r>
            <a:r>
              <a:rPr lang="tr-TR" sz="2800" dirty="0" smtClean="0"/>
              <a:t>)</a:t>
            </a:r>
            <a:r>
              <a:rPr lang="tr-TR" sz="2800" dirty="0" err="1" smtClean="0"/>
              <a:t>ın</a:t>
            </a:r>
            <a:r>
              <a:rPr lang="tr-TR" sz="2800" dirty="0" smtClean="0"/>
              <a:t> adı ve olayın tanımı yapılmalı,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 sayısı ve durumu bildirilmeli,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Eğer herhangi bir ilk yardım uygulaması yapıldıysa nasıl bir yardım verildiği belirtilmeli,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112 hattında bilgi alan kişi, gerekli olan tüm bilgileri aldığını söyleyinceye kadar telefon kapatılmamalıdır.</a:t>
            </a:r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4000" b="1" dirty="0" smtClean="0"/>
              <a:t>Kurtarma (Müdahale):</a:t>
            </a:r>
            <a:br>
              <a:rPr lang="tr-TR" sz="4000" b="1" dirty="0" smtClean="0"/>
            </a:br>
            <a:endParaRPr lang="tr-TR" sz="40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smtClean="0"/>
              <a:t>Olay yerinde hasta / yaralılara müdahale </a:t>
            </a:r>
            <a:r>
              <a:rPr lang="tr-TR" b="1" dirty="0" smtClean="0">
                <a:solidFill>
                  <a:srgbClr val="FF0000"/>
                </a:solidFill>
              </a:rPr>
              <a:t>hızlı</a:t>
            </a:r>
            <a:r>
              <a:rPr lang="tr-TR" dirty="0" smtClean="0"/>
              <a:t> ancak </a:t>
            </a:r>
            <a:r>
              <a:rPr lang="tr-TR" b="1" dirty="0" smtClean="0">
                <a:solidFill>
                  <a:srgbClr val="FF0000"/>
                </a:solidFill>
              </a:rPr>
              <a:t>sakin</a:t>
            </a:r>
            <a:r>
              <a:rPr lang="tr-TR" dirty="0" smtClean="0"/>
              <a:t> bir şekilde yapılmalıdır.</a:t>
            </a:r>
          </a:p>
          <a:p>
            <a:endParaRPr lang="tr-TR" dirty="0"/>
          </a:p>
        </p:txBody>
      </p:sp>
      <p:pic>
        <p:nvPicPr>
          <p:cNvPr id="5" name="4 İçerik Yer Tutucusu" descr="baskandan_acil_mudahal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067944" y="1844825"/>
            <a:ext cx="4752528" cy="3602682"/>
          </a:xfrm>
        </p:spPr>
      </p:pic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58644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b="1" dirty="0" smtClean="0"/>
              <a:t>İlk Yardımcının </a:t>
            </a:r>
            <a:r>
              <a:rPr lang="tr-TR" sz="3600" b="1" dirty="0"/>
              <a:t>M</a:t>
            </a:r>
            <a:r>
              <a:rPr lang="tr-TR" sz="3600" b="1" dirty="0" smtClean="0"/>
              <a:t>üdahale </a:t>
            </a:r>
            <a:r>
              <a:rPr lang="tr-TR" sz="3600" b="1" dirty="0"/>
              <a:t>İ</a:t>
            </a:r>
            <a:r>
              <a:rPr lang="tr-TR" sz="3600" b="1" dirty="0" smtClean="0"/>
              <a:t>le </a:t>
            </a:r>
            <a:r>
              <a:rPr lang="tr-TR" sz="3600" b="1" dirty="0"/>
              <a:t>İ</a:t>
            </a:r>
            <a:r>
              <a:rPr lang="tr-TR" sz="3600" b="1" dirty="0" smtClean="0"/>
              <a:t>lgili </a:t>
            </a:r>
            <a:r>
              <a:rPr lang="tr-TR" sz="3600" b="1" dirty="0"/>
              <a:t>Ö</a:t>
            </a:r>
            <a:r>
              <a:rPr lang="tr-TR" sz="3600" b="1" dirty="0" smtClean="0"/>
              <a:t>ncelikli Yapması </a:t>
            </a:r>
            <a:r>
              <a:rPr lang="tr-TR" sz="3600" b="1" dirty="0"/>
              <a:t>G</a:t>
            </a:r>
            <a:r>
              <a:rPr lang="tr-TR" sz="3600" b="1" dirty="0" smtClean="0"/>
              <a:t>erekenler Nelerdir?</a:t>
            </a:r>
            <a:br>
              <a:rPr lang="tr-TR" sz="3600" b="1" dirty="0" smtClean="0"/>
            </a:b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 / yaralıların durumu değerlendirilir (ABC) ve öncelikli müdahale edilecekler belirlenir,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Hasta/yaralının korku ve endişeleri giderilir,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Hasta/yaralıya müdahalede yardımcı olacak kişiler organize edilir,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Hasta/yaralının durumunun ağırlaşmasını önlemek için kendi kişisel olanakları ile gerekli müdahalelerde bulunulur,</a:t>
            </a:r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37041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/>
              <a:t>İlk Yardımcının Müdahale İle İlgili Öncelikli Yapması Gerekenler Nelerdir?</a:t>
            </a:r>
            <a:br>
              <a:rPr lang="tr-TR" sz="3200" b="1" dirty="0"/>
            </a:b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775191"/>
            <a:ext cx="8686800" cy="4625609"/>
          </a:xfrm>
        </p:spPr>
        <p:txBody>
          <a:bodyPr>
            <a:normAutofit fontScale="77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Kırıklara yerinde müdahale edilir,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 sıcak tutulur,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Hasta/yaralının yarasını görmesine izin verilmez,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Hasta/yaralıyı hareket ettirmeden müdahale yapılır,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Hasta/yaralının en uygun yöntemlerle en yakın sağlık kuruluşuna sevki sağlanır (112)</a:t>
            </a:r>
          </a:p>
          <a:p>
            <a:pPr lvl="0"/>
            <a:endParaRPr lang="tr-TR" sz="2800" dirty="0" smtClean="0"/>
          </a:p>
          <a:p>
            <a:pPr lvl="0">
              <a:buNone/>
            </a:pPr>
            <a:r>
              <a:rPr lang="tr-TR" sz="2800" dirty="0" smtClean="0">
                <a:solidFill>
                  <a:srgbClr val="FF0000"/>
                </a:solidFill>
              </a:rPr>
              <a:t>      </a:t>
            </a:r>
            <a:r>
              <a:rPr lang="tr-TR" sz="2800" b="1" i="1" dirty="0" smtClean="0">
                <a:solidFill>
                  <a:srgbClr val="FF0000"/>
                </a:solidFill>
              </a:rPr>
              <a:t>Ancak, ağır hasta/yaralı bir kişi hayati tehlikede olmadığı sürece asla yerinden kıpırdatılmamalıdır.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b="1" dirty="0" smtClean="0"/>
              <a:t>İlk Yardımcının </a:t>
            </a:r>
            <a:r>
              <a:rPr lang="tr-TR" sz="3600" b="1" dirty="0"/>
              <a:t>Ö</a:t>
            </a:r>
            <a:r>
              <a:rPr lang="tr-TR" sz="3600" b="1" dirty="0" smtClean="0"/>
              <a:t>zellikleri </a:t>
            </a:r>
            <a:r>
              <a:rPr lang="tr-TR" sz="3600" b="1" dirty="0"/>
              <a:t>N</a:t>
            </a:r>
            <a:r>
              <a:rPr lang="tr-TR" sz="3600" b="1" dirty="0" smtClean="0"/>
              <a:t>asıl Olmalıdır?</a:t>
            </a:r>
            <a:br>
              <a:rPr lang="tr-TR" sz="3600" b="1" dirty="0" smtClean="0"/>
            </a:b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/>
              <a:t>Olay yeri genellikle insanların telaşlı ve heyecanlı oldukları ortamlardır. Bu durumda ilk yardımcı </a:t>
            </a:r>
            <a:r>
              <a:rPr lang="tr-TR" sz="2800" b="1" dirty="0" smtClean="0">
                <a:solidFill>
                  <a:srgbClr val="FF0000"/>
                </a:solidFill>
              </a:rPr>
              <a:t>sakin</a:t>
            </a:r>
            <a:r>
              <a:rPr lang="tr-TR" sz="2800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/>
              <a:t>ve </a:t>
            </a:r>
            <a:r>
              <a:rPr lang="tr-TR" sz="2800" b="1" dirty="0" smtClean="0">
                <a:solidFill>
                  <a:srgbClr val="FF0000"/>
                </a:solidFill>
              </a:rPr>
              <a:t>kararlı</a:t>
            </a:r>
            <a:r>
              <a:rPr lang="tr-TR" sz="28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800" dirty="0" smtClean="0"/>
              <a:t>bir şekilde olayın sorumluluğunu alarak gerekli müdahaleleri </a:t>
            </a:r>
            <a:r>
              <a:rPr lang="tr-TR" sz="2800" b="1" dirty="0" smtClean="0">
                <a:solidFill>
                  <a:srgbClr val="FF0000"/>
                </a:solidFill>
              </a:rPr>
              <a:t>doğru olarak </a:t>
            </a:r>
            <a:r>
              <a:rPr lang="tr-TR" sz="2800" dirty="0" smtClean="0"/>
              <a:t>yapmalıdır.</a:t>
            </a:r>
          </a:p>
          <a:p>
            <a:endParaRPr lang="tr-TR" dirty="0" smtClean="0"/>
          </a:p>
          <a:p>
            <a:pPr>
              <a:buNone/>
            </a:pPr>
            <a:r>
              <a:rPr lang="tr-TR" sz="2800" dirty="0" smtClean="0"/>
              <a:t>     Bunun için bir </a:t>
            </a:r>
            <a:r>
              <a:rPr lang="tr-TR" sz="2800" b="1" u="sng" dirty="0" smtClean="0">
                <a:solidFill>
                  <a:srgbClr val="FF0000"/>
                </a:solidFill>
              </a:rPr>
              <a:t>ilk yardımcıda aşağıdaki özelliklerin</a:t>
            </a:r>
            <a:r>
              <a:rPr lang="tr-TR" sz="2800" b="1" dirty="0" smtClean="0">
                <a:solidFill>
                  <a:srgbClr val="FF0000"/>
                </a:solidFill>
              </a:rPr>
              <a:t> </a:t>
            </a:r>
            <a:r>
              <a:rPr lang="tr-TR" sz="2800" dirty="0" smtClean="0"/>
              <a:t>olması gerekmektedir:</a:t>
            </a:r>
          </a:p>
          <a:p>
            <a:endParaRPr lang="tr-TR" dirty="0"/>
          </a:p>
        </p:txBody>
      </p:sp>
      <p:pic>
        <p:nvPicPr>
          <p:cNvPr id="5" name="4 İçerik Yer Tutucusu" descr="t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8200" y="2731115"/>
            <a:ext cx="4038600" cy="2813407"/>
          </a:xfrm>
        </p:spPr>
      </p:pic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 smtClean="0"/>
              <a:t>İlk Yardımcının </a:t>
            </a:r>
            <a:r>
              <a:rPr lang="tr-TR" sz="3600" b="1" dirty="0"/>
              <a:t>Ö</a:t>
            </a:r>
            <a:r>
              <a:rPr lang="tr-TR" sz="3600" b="1" dirty="0" smtClean="0"/>
              <a:t>zellikleri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İnsan vücudu ile ilgili temel bilgilere sahip olmalı,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Önce kendi can güvenliğini korumalı,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Sakin, kendine güvenli ve pratik olmalı,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Eldeki olanakları değerlendirebilmeli,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/>
              <a:t>İlk Yardımcının </a:t>
            </a:r>
            <a:r>
              <a:rPr lang="tr-TR" sz="3600" b="1" dirty="0" smtClean="0"/>
              <a:t>Özellikleri</a:t>
            </a: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Olayı anında ve doğru olarak haber vermeli </a:t>
            </a:r>
          </a:p>
          <a:p>
            <a:pPr marL="0" lvl="0" indent="0">
              <a:buNone/>
            </a:pPr>
            <a:r>
              <a:rPr lang="tr-TR" sz="2800" b="1" dirty="0" smtClean="0"/>
              <a:t>    (112’yi aramak),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Çevredeki kişileri organize edebilmeli ve onlardan yararlanabilmeli,</a:t>
            </a:r>
          </a:p>
          <a:p>
            <a:pPr lvl="0">
              <a:buFont typeface="Wingdings" pitchFamily="2" charset="2"/>
              <a:buChar char="Ø"/>
            </a:pPr>
            <a:endParaRPr lang="tr-TR" sz="2800" dirty="0" smtClean="0"/>
          </a:p>
          <a:p>
            <a:pPr lvl="0">
              <a:buFont typeface="Wingdings" pitchFamily="2" charset="2"/>
              <a:buChar char="Ø"/>
            </a:pPr>
            <a:r>
              <a:rPr lang="tr-TR" sz="2800" dirty="0" smtClean="0"/>
              <a:t> İyi bir iletişim becerisine sahip olmalıdır.</a:t>
            </a:r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4000" b="1" dirty="0" smtClean="0"/>
              <a:t>Hayat Kurtarma </a:t>
            </a:r>
            <a:r>
              <a:rPr lang="tr-TR" sz="4000" b="1" dirty="0"/>
              <a:t>Z</a:t>
            </a:r>
            <a:r>
              <a:rPr lang="tr-TR" sz="4000" b="1" dirty="0" smtClean="0"/>
              <a:t>inciri </a:t>
            </a:r>
            <a:r>
              <a:rPr lang="tr-TR" sz="4000" b="1" dirty="0"/>
              <a:t>N</a:t>
            </a:r>
            <a:r>
              <a:rPr lang="tr-TR" sz="4000" b="1" dirty="0" smtClean="0"/>
              <a:t>edir?</a:t>
            </a:r>
            <a:r>
              <a:rPr lang="tr-TR" sz="3600" b="1" dirty="0" smtClean="0"/>
              <a:t/>
            </a:r>
            <a:br>
              <a:rPr lang="tr-TR" sz="3600" b="1" dirty="0" smtClean="0"/>
            </a:b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tr-TR" sz="2800" dirty="0" smtClean="0"/>
              <a:t>Hayat kurtarma zinciri 4 halkadan oluşur. Son iki halka ileri yaşam desteğine aittir ve ilk yardımcının görevi değildir.</a:t>
            </a:r>
          </a:p>
          <a:p>
            <a:endParaRPr lang="tr-TR" dirty="0"/>
          </a:p>
        </p:txBody>
      </p:sp>
      <p:pic>
        <p:nvPicPr>
          <p:cNvPr id="1026" name="7 Resim" descr="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643314"/>
            <a:ext cx="7543555" cy="2241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600" b="1" dirty="0"/>
              <a:t>Hayat Kurtarma Zinciri Nedir?</a:t>
            </a:r>
            <a:r>
              <a:rPr lang="tr-TR" sz="3200" b="1" dirty="0"/>
              <a:t/>
            </a:r>
            <a:br>
              <a:rPr lang="tr-TR" sz="3200" b="1" dirty="0"/>
            </a:b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1.Halka - </a:t>
            </a:r>
            <a:r>
              <a:rPr lang="tr-TR" sz="2800" dirty="0" smtClean="0"/>
              <a:t>Sağlık kuruluşuna haber verilmesi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2.Halka - </a:t>
            </a:r>
            <a:r>
              <a:rPr lang="tr-TR" sz="2800" dirty="0" smtClean="0"/>
              <a:t>Olay yerinde </a:t>
            </a:r>
            <a:r>
              <a:rPr lang="tr-TR" sz="2800" b="1" dirty="0" smtClean="0"/>
              <a:t>T</a:t>
            </a:r>
            <a:r>
              <a:rPr lang="tr-TR" sz="2800" dirty="0" smtClean="0"/>
              <a:t>emel </a:t>
            </a:r>
            <a:r>
              <a:rPr lang="tr-TR" sz="2800" b="1" dirty="0" smtClean="0"/>
              <a:t>Y</a:t>
            </a:r>
            <a:r>
              <a:rPr lang="tr-TR" sz="2800" dirty="0" smtClean="0"/>
              <a:t>aşam </a:t>
            </a:r>
            <a:r>
              <a:rPr lang="tr-TR" sz="2800" b="1" dirty="0" smtClean="0"/>
              <a:t>D</a:t>
            </a:r>
            <a:r>
              <a:rPr lang="tr-TR" sz="2800" dirty="0" smtClean="0"/>
              <a:t>esteği yapılması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3.Halka - </a:t>
            </a:r>
            <a:r>
              <a:rPr lang="tr-TR" sz="2800" dirty="0" smtClean="0"/>
              <a:t>Ambulans ekiplerince müdahaleler yapılması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4.Halka - </a:t>
            </a:r>
            <a:r>
              <a:rPr lang="tr-TR" sz="2800" dirty="0" smtClean="0"/>
              <a:t>Hastane acil servislerinde müdahale yapılmasıdır.</a:t>
            </a:r>
          </a:p>
          <a:p>
            <a:endParaRPr lang="tr-TR" dirty="0"/>
          </a:p>
        </p:txBody>
      </p:sp>
      <p:pic>
        <p:nvPicPr>
          <p:cNvPr id="5" name="4 İçerik Yer Tutucusu" descr="112_log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786446" y="1714488"/>
            <a:ext cx="1357322" cy="581006"/>
          </a:xfrm>
        </p:spPr>
      </p:pic>
      <p:pic>
        <p:nvPicPr>
          <p:cNvPr id="7" name="6 Resim" descr="acil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7951" y="3959054"/>
            <a:ext cx="1500198" cy="1177656"/>
          </a:xfrm>
          <a:prstGeom prst="rect">
            <a:avLst/>
          </a:prstGeom>
        </p:spPr>
      </p:pic>
      <p:pic>
        <p:nvPicPr>
          <p:cNvPr id="8" name="7 Resim" descr="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5000636"/>
            <a:ext cx="1328735" cy="1482628"/>
          </a:xfrm>
          <a:prstGeom prst="rect">
            <a:avLst/>
          </a:prstGeom>
        </p:spPr>
      </p:pic>
      <p:pic>
        <p:nvPicPr>
          <p:cNvPr id="1027" name="Picture 3" descr="C:\Users\NURAY SAKARYA\Desktop\GÖRSELLER\İlkyardım Fotoğrafları2\resim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2636912"/>
            <a:ext cx="1714500" cy="1238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tr-TR" sz="3600" dirty="0" smtClean="0"/>
              <a:t/>
            </a:r>
            <a:br>
              <a:rPr lang="tr-TR" sz="3600" dirty="0" smtClean="0"/>
            </a:br>
            <a:r>
              <a:rPr lang="tr-TR" sz="3600" b="1" dirty="0" smtClean="0"/>
              <a:t>İlk Yardımın ABC si nedir?</a:t>
            </a:r>
            <a:br>
              <a:rPr lang="tr-TR" sz="3600" b="1" dirty="0" smtClean="0"/>
            </a:br>
            <a:endParaRPr lang="tr-TR" sz="36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smtClean="0"/>
              <a:t>    </a:t>
            </a:r>
            <a:r>
              <a:rPr lang="tr-TR" sz="2800" u="sng" dirty="0" smtClean="0"/>
              <a:t>Bilinç kontrol edilmeli</a:t>
            </a:r>
            <a:r>
              <a:rPr lang="tr-TR" sz="2800" dirty="0" smtClean="0"/>
              <a:t>, </a:t>
            </a:r>
            <a:r>
              <a:rPr lang="tr-TR" sz="2800" b="1" i="1" u="sng" dirty="0" smtClean="0">
                <a:solidFill>
                  <a:srgbClr val="FF0000"/>
                </a:solidFill>
              </a:rPr>
              <a:t>bilinç kapalı ise </a:t>
            </a:r>
            <a:r>
              <a:rPr lang="tr-TR" sz="2800" dirty="0" smtClean="0"/>
              <a:t>aşağıdakiler hızla değerlendirilmelidir:</a:t>
            </a:r>
          </a:p>
          <a:p>
            <a:pPr>
              <a:buNone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A. </a:t>
            </a:r>
            <a:r>
              <a:rPr lang="tr-TR" sz="2800" dirty="0" smtClean="0"/>
              <a:t>Hava yolu açıklığının değerlendirilmesi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B. </a:t>
            </a:r>
            <a:r>
              <a:rPr lang="tr-TR" sz="2800" dirty="0" smtClean="0"/>
              <a:t>Solunumun değerlendirilmesi ( Bak-Dinle-Hisset)</a:t>
            </a:r>
          </a:p>
          <a:p>
            <a:pPr>
              <a:buFont typeface="Wingdings" pitchFamily="2" charset="2"/>
              <a:buChar char="Ø"/>
            </a:pPr>
            <a:endParaRPr lang="tr-TR" sz="2800" dirty="0" smtClean="0"/>
          </a:p>
          <a:p>
            <a:pPr>
              <a:buFont typeface="Wingdings" pitchFamily="2" charset="2"/>
              <a:buChar char="Ø"/>
            </a:pPr>
            <a:r>
              <a:rPr lang="tr-TR" sz="2800" b="1" dirty="0" smtClean="0"/>
              <a:t>C. </a:t>
            </a:r>
            <a:r>
              <a:rPr lang="tr-TR" sz="2800" dirty="0" smtClean="0"/>
              <a:t>Dolaşımın değerlendirilmesi</a:t>
            </a:r>
          </a:p>
          <a:p>
            <a:endParaRPr lang="tr-TR" sz="2800" dirty="0" smtClean="0"/>
          </a:p>
          <a:p>
            <a:endParaRPr lang="tr-TR" dirty="0"/>
          </a:p>
        </p:txBody>
      </p:sp>
    </p:spTree>
  </p:cSld>
  <p:clrMapOvr>
    <a:masterClrMapping/>
  </p:clrMapOvr>
  <p:transition spd="med">
    <p:plus/>
    <p:sndAc>
      <p:endSnd/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591</TotalTime>
  <Words>648</Words>
  <Application>Microsoft Office PowerPoint</Application>
  <PresentationFormat>Ekran Gösterisi (4:3)</PresentationFormat>
  <Paragraphs>120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Constantia</vt:lpstr>
      <vt:lpstr>Times New Roman</vt:lpstr>
      <vt:lpstr>Wingdings</vt:lpstr>
      <vt:lpstr>Wingdings 2</vt:lpstr>
      <vt:lpstr>Flow</vt:lpstr>
      <vt:lpstr>PowerPoint Sunusu</vt:lpstr>
      <vt:lpstr>   (1)-GENEL İLK YARDIM BİLGİLERİ </vt:lpstr>
      <vt:lpstr>İLK YARDIM Nedir?</vt:lpstr>
      <vt:lpstr>ACİL TEDAVİ Nedir?</vt:lpstr>
      <vt:lpstr>      İLK YARDIM ve ACİL TEDAVİ  Arasındaki  Fark Nedir? </vt:lpstr>
      <vt:lpstr> İLK YARDIMCI Kimdir? </vt:lpstr>
      <vt:lpstr> İLK YARDIMIN Öncelikli Amaçları Nelerdir? </vt:lpstr>
      <vt:lpstr> İlk Yardımın Temel Uygulamaları Nelerdir? </vt:lpstr>
      <vt:lpstr> Koruma: </vt:lpstr>
      <vt:lpstr> Bildirme: </vt:lpstr>
      <vt:lpstr> 112’nin Aranması Sırasında Nelere Dikkat Edilmelidir? </vt:lpstr>
      <vt:lpstr>112’nin Aranması Sırasında Nelere Dikkat Edilmelidir?</vt:lpstr>
      <vt:lpstr> Kurtarma (Müdahale): </vt:lpstr>
      <vt:lpstr> İlk Yardımcının Müdahale İle İlgili Öncelikli Yapması Gerekenler Nelerdir? </vt:lpstr>
      <vt:lpstr>İlk Yardımcının Müdahale İle İlgili Öncelikli Yapması Gerekenler Nelerdir? </vt:lpstr>
      <vt:lpstr> İlk Yardımcının Özellikleri Nasıl Olmalıdır? </vt:lpstr>
      <vt:lpstr>İlk Yardımcının Özellikleri</vt:lpstr>
      <vt:lpstr>İlk Yardımcının Özellikleri</vt:lpstr>
      <vt:lpstr> Hayat Kurtarma Zinciri Nedir? </vt:lpstr>
      <vt:lpstr>Hayat Kurtarma Zinciri Nedir? </vt:lpstr>
      <vt:lpstr> İlk Yardımın ABC si nedir? </vt:lpstr>
    </vt:vector>
  </TitlesOfParts>
  <Company>metu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GENEL İLK YARDIM BİLGİLERİ</dc:title>
  <dc:creator>metu</dc:creator>
  <cp:lastModifiedBy>User</cp:lastModifiedBy>
  <cp:revision>94</cp:revision>
  <dcterms:created xsi:type="dcterms:W3CDTF">2010-03-07T17:00:10Z</dcterms:created>
  <dcterms:modified xsi:type="dcterms:W3CDTF">2021-10-21T06:21:37Z</dcterms:modified>
</cp:coreProperties>
</file>