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82" r:id="rId7"/>
    <p:sldId id="261" r:id="rId8"/>
    <p:sldId id="288" r:id="rId9"/>
    <p:sldId id="262" r:id="rId10"/>
    <p:sldId id="292" r:id="rId11"/>
    <p:sldId id="289" r:id="rId12"/>
    <p:sldId id="290" r:id="rId13"/>
    <p:sldId id="293" r:id="rId14"/>
    <p:sldId id="291" r:id="rId15"/>
    <p:sldId id="264" r:id="rId16"/>
    <p:sldId id="265" r:id="rId17"/>
    <p:sldId id="266" r:id="rId18"/>
    <p:sldId id="294" r:id="rId19"/>
    <p:sldId id="267" r:id="rId20"/>
    <p:sldId id="295" r:id="rId21"/>
    <p:sldId id="283" r:id="rId22"/>
    <p:sldId id="268" r:id="rId23"/>
    <p:sldId id="269" r:id="rId24"/>
    <p:sldId id="270" r:id="rId25"/>
    <p:sldId id="296" r:id="rId26"/>
    <p:sldId id="271" r:id="rId27"/>
    <p:sldId id="297" r:id="rId28"/>
    <p:sldId id="272" r:id="rId29"/>
    <p:sldId id="273" r:id="rId30"/>
    <p:sldId id="275" r:id="rId31"/>
    <p:sldId id="276" r:id="rId32"/>
    <p:sldId id="277" r:id="rId33"/>
    <p:sldId id="278" r:id="rId34"/>
    <p:sldId id="279" r:id="rId35"/>
    <p:sldId id="299" r:id="rId36"/>
    <p:sldId id="300" r:id="rId37"/>
    <p:sldId id="280" r:id="rId38"/>
    <p:sldId id="301" r:id="rId39"/>
    <p:sldId id="281" r:id="rId40"/>
    <p:sldId id="302" r:id="rId41"/>
    <p:sldId id="284" r:id="rId4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7316A9FB-E4A7-4904-903D-450A6BC8836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316A9FB-E4A7-4904-903D-450A6BC8836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316A9FB-E4A7-4904-903D-450A6BC8836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316A9FB-E4A7-4904-903D-450A6BC8836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316A9FB-E4A7-4904-903D-450A6BC8836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316A9FB-E4A7-4904-903D-450A6BC8836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316A9FB-E4A7-4904-903D-450A6BC8836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316A9FB-E4A7-4904-903D-450A6BC8836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7316A9FB-E4A7-4904-903D-450A6BC8836F}"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316A9FB-E4A7-4904-903D-450A6BC8836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17971A-112A-4AC7-84D9-5DBB9C324275}" type="datetimeFigureOut">
              <a:rPr lang="tr-TR" smtClean="0"/>
              <a:pPr/>
              <a:t>17.03.2025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316A9FB-E4A7-4904-903D-450A6BC8836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217971A-112A-4AC7-84D9-5DBB9C324275}" type="datetimeFigureOut">
              <a:rPr lang="tr-TR" smtClean="0"/>
              <a:pPr/>
              <a:t>17.03.2025</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316A9FB-E4A7-4904-903D-450A6BC8836F}"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71472" y="2428868"/>
            <a:ext cx="8062912" cy="1470025"/>
          </a:xfrm>
        </p:spPr>
        <p:txBody>
          <a:bodyPr>
            <a:normAutofit fontScale="90000"/>
          </a:bodyPr>
          <a:lstStyle/>
          <a:p>
            <a:pPr algn="ctr"/>
            <a:r>
              <a:rPr lang="tr-TR" b="1" dirty="0" smtClean="0">
                <a:solidFill>
                  <a:schemeClr val="bg1"/>
                </a:solidFill>
              </a:rPr>
              <a:t>(4)-KANAMALARDA</a:t>
            </a:r>
            <a:br>
              <a:rPr lang="tr-TR" b="1" dirty="0" smtClean="0">
                <a:solidFill>
                  <a:schemeClr val="bg1"/>
                </a:solidFill>
              </a:rPr>
            </a:br>
            <a:r>
              <a:rPr lang="tr-TR" b="1" dirty="0" smtClean="0">
                <a:solidFill>
                  <a:schemeClr val="bg1"/>
                </a:solidFill>
              </a:rPr>
              <a:t> İLK YARDIM</a:t>
            </a:r>
            <a:endParaRPr lang="tr-TR"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fontScale="90000"/>
          </a:bodyPr>
          <a:lstStyle/>
          <a:p>
            <a:pPr algn="ctr"/>
            <a:r>
              <a:rPr lang="tr-TR" sz="3200" b="1" dirty="0" smtClean="0"/>
              <a:t/>
            </a:r>
            <a:br>
              <a:rPr lang="tr-TR" sz="3200" b="1" dirty="0" smtClean="0"/>
            </a:br>
            <a:r>
              <a:rPr lang="tr-TR" sz="4000" b="1" dirty="0" smtClean="0"/>
              <a:t>Kanama </a:t>
            </a:r>
            <a:r>
              <a:rPr lang="tr-TR" sz="4000" b="1" dirty="0"/>
              <a:t>N</a:t>
            </a:r>
            <a:r>
              <a:rPr lang="tr-TR" sz="4000" b="1" dirty="0" smtClean="0"/>
              <a:t>edir?</a:t>
            </a:r>
            <a:br>
              <a:rPr lang="tr-TR" sz="4000" b="1" dirty="0" smtClean="0"/>
            </a:br>
            <a:endParaRPr lang="tr-TR" sz="4000" dirty="0"/>
          </a:p>
        </p:txBody>
      </p:sp>
      <p:sp>
        <p:nvSpPr>
          <p:cNvPr id="3" name="2 İçerik Yer Tutucusu"/>
          <p:cNvSpPr>
            <a:spLocks noGrp="1"/>
          </p:cNvSpPr>
          <p:nvPr>
            <p:ph sz="half" idx="1"/>
          </p:nvPr>
        </p:nvSpPr>
        <p:spPr>
          <a:xfrm>
            <a:off x="457200" y="1124744"/>
            <a:ext cx="4038600" cy="2880319"/>
          </a:xfrm>
        </p:spPr>
        <p:txBody>
          <a:bodyPr/>
          <a:lstStyle/>
          <a:p>
            <a:pPr>
              <a:buNone/>
            </a:pPr>
            <a:endParaRPr lang="tr-TR" dirty="0" smtClean="0"/>
          </a:p>
          <a:p>
            <a:pPr>
              <a:buFont typeface="Wingdings" pitchFamily="2" charset="2"/>
              <a:buChar char="Ø"/>
            </a:pPr>
            <a:r>
              <a:rPr lang="tr-TR" dirty="0" smtClean="0"/>
              <a:t>Damar bütünlüğünün bozulması sonucu kanın damar dışına (vücudun içine veya dışına doğru) doğru akmasıdır. </a:t>
            </a:r>
            <a:endParaRPr lang="tr-TR" dirty="0"/>
          </a:p>
        </p:txBody>
      </p:sp>
      <p:sp>
        <p:nvSpPr>
          <p:cNvPr id="4" name="3 İçerik Yer Tutucusu"/>
          <p:cNvSpPr>
            <a:spLocks noGrp="1"/>
          </p:cNvSpPr>
          <p:nvPr>
            <p:ph sz="half" idx="2"/>
          </p:nvPr>
        </p:nvSpPr>
        <p:spPr/>
        <p:txBody>
          <a:bodyPr/>
          <a:lstStyle/>
          <a:p>
            <a:pPr>
              <a:buNone/>
            </a:pPr>
            <a:r>
              <a:rPr lang="tr-TR" b="1" dirty="0" smtClean="0"/>
              <a:t>	</a:t>
            </a:r>
            <a:endParaRPr lang="tr-TR" dirty="0"/>
          </a:p>
        </p:txBody>
      </p:sp>
      <p:pic>
        <p:nvPicPr>
          <p:cNvPr id="5" name="4 Resim" descr="kanama.jpg"/>
          <p:cNvPicPr>
            <a:picLocks noChangeAspect="1"/>
          </p:cNvPicPr>
          <p:nvPr/>
        </p:nvPicPr>
        <p:blipFill>
          <a:blip r:embed="rId2" cstate="print"/>
          <a:stretch>
            <a:fillRect/>
          </a:stretch>
        </p:blipFill>
        <p:spPr>
          <a:xfrm>
            <a:off x="4427984" y="1484784"/>
            <a:ext cx="4464496" cy="2808312"/>
          </a:xfrm>
          <a:prstGeom prst="rect">
            <a:avLst/>
          </a:prstGeom>
        </p:spPr>
      </p:pic>
      <p:pic>
        <p:nvPicPr>
          <p:cNvPr id="9" name="Picture 7" descr="pihti1"/>
          <p:cNvPicPr>
            <a:picLocks noChangeAspect="1" noChangeArrowheads="1"/>
          </p:cNvPicPr>
          <p:nvPr/>
        </p:nvPicPr>
        <p:blipFill>
          <a:blip r:embed="rId3" cstate="print"/>
          <a:srcRect/>
          <a:stretch>
            <a:fillRect/>
          </a:stretch>
        </p:blipFill>
        <p:spPr>
          <a:xfrm>
            <a:off x="179512" y="4395295"/>
            <a:ext cx="2664296" cy="2386281"/>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pihti2"/>
          <p:cNvPicPr>
            <a:picLocks noChangeAspect="1" noChangeArrowheads="1"/>
          </p:cNvPicPr>
          <p:nvPr/>
        </p:nvPicPr>
        <p:blipFill>
          <a:blip r:embed="rId4" cstate="print"/>
          <a:srcRect/>
          <a:stretch>
            <a:fillRect/>
          </a:stretch>
        </p:blipFill>
        <p:spPr bwMode="auto">
          <a:xfrm>
            <a:off x="3162204" y="4431299"/>
            <a:ext cx="2531559" cy="23142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descr="pihti3"/>
          <p:cNvPicPr>
            <a:picLocks noChangeAspect="1" noChangeArrowheads="1"/>
          </p:cNvPicPr>
          <p:nvPr/>
        </p:nvPicPr>
        <p:blipFill>
          <a:blip r:embed="rId5" cstate="print"/>
          <a:srcRect/>
          <a:stretch>
            <a:fillRect/>
          </a:stretch>
        </p:blipFill>
        <p:spPr bwMode="auto">
          <a:xfrm>
            <a:off x="6012160" y="4472312"/>
            <a:ext cx="2796372" cy="22322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457200" y="188640"/>
            <a:ext cx="8229600" cy="936104"/>
          </a:xfrm>
        </p:spPr>
        <p:txBody>
          <a:bodyPr>
            <a:normAutofit/>
          </a:bodyPr>
          <a:lstStyle/>
          <a:p>
            <a:r>
              <a:rPr lang="tr-TR" sz="2800" b="1" dirty="0" smtClean="0"/>
              <a:t>Kanamanın ciddiyeti aşağıdaki durumlara bağlıdır:</a:t>
            </a:r>
            <a:endParaRPr lang="tr-TR" sz="2800" b="1" dirty="0"/>
          </a:p>
        </p:txBody>
      </p:sp>
      <p:sp>
        <p:nvSpPr>
          <p:cNvPr id="3" name="2 Metin Yer Tutucusu"/>
          <p:cNvSpPr>
            <a:spLocks noGrp="1"/>
          </p:cNvSpPr>
          <p:nvPr>
            <p:ph sz="half" idx="1"/>
          </p:nvPr>
        </p:nvSpPr>
        <p:spPr>
          <a:xfrm>
            <a:off x="107504" y="1920085"/>
            <a:ext cx="4248472" cy="4434840"/>
          </a:xfrm>
        </p:spPr>
        <p:txBody>
          <a:bodyPr>
            <a:normAutofit/>
          </a:bodyPr>
          <a:lstStyle/>
          <a:p>
            <a:pPr lvl="0">
              <a:buFont typeface="Wingdings" pitchFamily="2" charset="2"/>
              <a:buChar char="Ø"/>
            </a:pPr>
            <a:r>
              <a:rPr lang="tr-TR" dirty="0" smtClean="0">
                <a:solidFill>
                  <a:schemeClr val="tx1"/>
                </a:solidFill>
              </a:rPr>
              <a:t>Kanamanın hızı,</a:t>
            </a:r>
          </a:p>
          <a:p>
            <a:pPr lvl="0">
              <a:buFont typeface="Wingdings" pitchFamily="2" charset="2"/>
              <a:buChar char="Ø"/>
            </a:pPr>
            <a:endParaRPr lang="tr-TR" dirty="0" smtClean="0">
              <a:solidFill>
                <a:schemeClr val="tx1"/>
              </a:solidFill>
            </a:endParaRPr>
          </a:p>
          <a:p>
            <a:pPr lvl="0">
              <a:buFont typeface="Wingdings" pitchFamily="2" charset="2"/>
              <a:buChar char="Ø"/>
            </a:pPr>
            <a:r>
              <a:rPr lang="tr-TR" dirty="0" smtClean="0">
                <a:solidFill>
                  <a:schemeClr val="tx1"/>
                </a:solidFill>
              </a:rPr>
              <a:t>Vücutta kanın aktığı bölge,</a:t>
            </a:r>
          </a:p>
          <a:p>
            <a:pPr lvl="0">
              <a:buFont typeface="Wingdings" pitchFamily="2" charset="2"/>
              <a:buChar char="Ø"/>
            </a:pPr>
            <a:endParaRPr lang="tr-TR" dirty="0" smtClean="0">
              <a:solidFill>
                <a:schemeClr val="tx1"/>
              </a:solidFill>
            </a:endParaRPr>
          </a:p>
          <a:p>
            <a:pPr lvl="0">
              <a:buFont typeface="Wingdings" pitchFamily="2" charset="2"/>
              <a:buChar char="Ø"/>
            </a:pPr>
            <a:r>
              <a:rPr lang="tr-TR" dirty="0" smtClean="0">
                <a:solidFill>
                  <a:schemeClr val="tx1"/>
                </a:solidFill>
              </a:rPr>
              <a:t>Kanama miktarı,</a:t>
            </a:r>
          </a:p>
          <a:p>
            <a:pPr lvl="0">
              <a:buFont typeface="Wingdings" pitchFamily="2" charset="2"/>
              <a:buChar char="Ø"/>
            </a:pPr>
            <a:endParaRPr lang="tr-TR" dirty="0" smtClean="0">
              <a:solidFill>
                <a:schemeClr val="tx1"/>
              </a:solidFill>
            </a:endParaRPr>
          </a:p>
          <a:p>
            <a:pPr lvl="0">
              <a:buFont typeface="Wingdings" pitchFamily="2" charset="2"/>
              <a:buChar char="Ø"/>
            </a:pPr>
            <a:r>
              <a:rPr lang="tr-TR" dirty="0" smtClean="0">
                <a:solidFill>
                  <a:schemeClr val="tx1"/>
                </a:solidFill>
              </a:rPr>
              <a:t>Kişinin fiziksel durumu ve yaşı.</a:t>
            </a:r>
          </a:p>
          <a:p>
            <a:pPr>
              <a:buFont typeface="Wingdings" pitchFamily="2" charset="2"/>
              <a:buChar char="Ø"/>
            </a:pPr>
            <a:endParaRPr lang="tr-TR" dirty="0" smtClean="0"/>
          </a:p>
          <a:p>
            <a:pPr>
              <a:buFont typeface="Wingdings" pitchFamily="2" charset="2"/>
              <a:buChar char="Ø"/>
            </a:pPr>
            <a:endParaRPr lang="tr-TR" dirty="0"/>
          </a:p>
        </p:txBody>
      </p:sp>
      <p:sp>
        <p:nvSpPr>
          <p:cNvPr id="6" name="İçerik Yer Tutucusu 5"/>
          <p:cNvSpPr>
            <a:spLocks noGrp="1"/>
          </p:cNvSpPr>
          <p:nvPr>
            <p:ph sz="half" idx="2"/>
          </p:nvPr>
        </p:nvSpPr>
        <p:spPr/>
        <p:txBody>
          <a:bodyPr>
            <a:normAutofit/>
          </a:bodyPr>
          <a:lstStyle/>
          <a:p>
            <a:endParaRPr lang="tr-TR" dirty="0"/>
          </a:p>
        </p:txBody>
      </p:sp>
      <p:pic>
        <p:nvPicPr>
          <p:cNvPr id="4" name="3 Resim" descr="FFFF.jpg"/>
          <p:cNvPicPr>
            <a:picLocks noChangeAspect="1"/>
          </p:cNvPicPr>
          <p:nvPr/>
        </p:nvPicPr>
        <p:blipFill>
          <a:blip r:embed="rId2" cstate="print"/>
          <a:stretch>
            <a:fillRect/>
          </a:stretch>
        </p:blipFill>
        <p:spPr>
          <a:xfrm>
            <a:off x="4355976" y="1700808"/>
            <a:ext cx="4680520" cy="468052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305800" cy="936104"/>
          </a:xfrm>
        </p:spPr>
        <p:txBody>
          <a:bodyPr>
            <a:normAutofit fontScale="90000"/>
          </a:bodyPr>
          <a:lstStyle/>
          <a:p>
            <a:pPr algn="ctr"/>
            <a:r>
              <a:rPr lang="tr-TR" sz="3600" b="1" dirty="0" smtClean="0"/>
              <a:t>Kaç Çeşit Kanama Vardır?</a:t>
            </a:r>
            <a:br>
              <a:rPr lang="tr-TR" sz="3600" b="1" dirty="0" smtClean="0"/>
            </a:br>
            <a:endParaRPr lang="tr-TR" sz="3600" b="1" dirty="0"/>
          </a:p>
        </p:txBody>
      </p:sp>
      <p:sp>
        <p:nvSpPr>
          <p:cNvPr id="5" name="4 İçerik Yer Tutucusu"/>
          <p:cNvSpPr>
            <a:spLocks noGrp="1"/>
          </p:cNvSpPr>
          <p:nvPr>
            <p:ph sz="half" idx="4294967295"/>
          </p:nvPr>
        </p:nvSpPr>
        <p:spPr>
          <a:xfrm>
            <a:off x="0" y="1123950"/>
            <a:ext cx="4211638" cy="5545138"/>
          </a:xfrm>
        </p:spPr>
        <p:txBody>
          <a:bodyPr>
            <a:normAutofit fontScale="85000" lnSpcReduction="20000"/>
          </a:bodyPr>
          <a:lstStyle/>
          <a:p>
            <a:pPr>
              <a:buNone/>
            </a:pPr>
            <a:endParaRPr lang="tr-TR" sz="2000" b="1" dirty="0" smtClean="0"/>
          </a:p>
          <a:p>
            <a:pPr>
              <a:buNone/>
            </a:pPr>
            <a:r>
              <a:rPr lang="tr-TR" b="1" u="sng" dirty="0" err="1" smtClean="0">
                <a:solidFill>
                  <a:srgbClr val="FF0000"/>
                </a:solidFill>
              </a:rPr>
              <a:t>A.Vücutta</a:t>
            </a:r>
            <a:r>
              <a:rPr lang="tr-TR" b="1" u="sng" dirty="0" smtClean="0">
                <a:solidFill>
                  <a:srgbClr val="FF0000"/>
                </a:solidFill>
              </a:rPr>
              <a:t> kanın aktığı bölgeye</a:t>
            </a:r>
          </a:p>
          <a:p>
            <a:pPr>
              <a:buNone/>
            </a:pPr>
            <a:r>
              <a:rPr lang="tr-TR" b="1" u="sng" dirty="0" smtClean="0">
                <a:solidFill>
                  <a:srgbClr val="FF0000"/>
                </a:solidFill>
              </a:rPr>
              <a:t>göre 3 çeşit kanama vardır.</a:t>
            </a:r>
          </a:p>
          <a:p>
            <a:pPr>
              <a:buFont typeface="Wingdings" pitchFamily="2" charset="2"/>
              <a:buChar char="Ø"/>
            </a:pPr>
            <a:endParaRPr lang="tr-TR" b="1" dirty="0" smtClean="0"/>
          </a:p>
          <a:p>
            <a:pPr>
              <a:buFont typeface="Wingdings" pitchFamily="2" charset="2"/>
              <a:buChar char="Ø"/>
            </a:pPr>
            <a:r>
              <a:rPr lang="tr-TR" b="1" dirty="0" smtClean="0">
                <a:solidFill>
                  <a:srgbClr val="FF0000"/>
                </a:solidFill>
              </a:rPr>
              <a:t>Dış kanamalar: </a:t>
            </a:r>
            <a:r>
              <a:rPr lang="tr-TR" dirty="0" smtClean="0"/>
              <a:t>Kanama yaradan vücut dışına doğru olur.</a:t>
            </a:r>
          </a:p>
          <a:p>
            <a:pPr>
              <a:buFont typeface="Wingdings" pitchFamily="2" charset="2"/>
              <a:buChar char="Ø"/>
            </a:pPr>
            <a:endParaRPr lang="tr-TR" dirty="0" smtClean="0"/>
          </a:p>
          <a:p>
            <a:pPr>
              <a:buFont typeface="Wingdings" pitchFamily="2" charset="2"/>
              <a:buChar char="Ø"/>
            </a:pPr>
            <a:r>
              <a:rPr lang="tr-TR" b="1" dirty="0" smtClean="0">
                <a:solidFill>
                  <a:srgbClr val="FF0000"/>
                </a:solidFill>
              </a:rPr>
              <a:t>İç kanamalar: </a:t>
            </a:r>
            <a:r>
              <a:rPr lang="tr-TR" dirty="0" smtClean="0"/>
              <a:t>Kanama vücut içine olduğu için gözle görülemez.</a:t>
            </a:r>
          </a:p>
          <a:p>
            <a:pPr>
              <a:buFont typeface="Wingdings" pitchFamily="2" charset="2"/>
              <a:buChar char="Ø"/>
            </a:pPr>
            <a:endParaRPr lang="tr-TR" dirty="0" smtClean="0"/>
          </a:p>
          <a:p>
            <a:pPr>
              <a:buFont typeface="Wingdings" pitchFamily="2" charset="2"/>
              <a:buChar char="Ø"/>
            </a:pPr>
            <a:r>
              <a:rPr lang="tr-TR" b="1" dirty="0" smtClean="0">
                <a:solidFill>
                  <a:srgbClr val="FF0000"/>
                </a:solidFill>
              </a:rPr>
              <a:t>Doğal deliklerden olan kanamalar: </a:t>
            </a:r>
            <a:r>
              <a:rPr lang="tr-TR" dirty="0" smtClean="0"/>
              <a:t>Kulak, burun, ağız, anüs, üreme organlarından olan kanamalardır.</a:t>
            </a:r>
          </a:p>
          <a:p>
            <a:endParaRPr lang="tr-TR" dirty="0"/>
          </a:p>
        </p:txBody>
      </p:sp>
      <p:sp>
        <p:nvSpPr>
          <p:cNvPr id="6" name="5 İçerik Yer Tutucusu"/>
          <p:cNvSpPr>
            <a:spLocks noGrp="1"/>
          </p:cNvSpPr>
          <p:nvPr>
            <p:ph sz="half" idx="4294967295"/>
          </p:nvPr>
        </p:nvSpPr>
        <p:spPr>
          <a:xfrm>
            <a:off x="4500563" y="1125538"/>
            <a:ext cx="4643437" cy="5543550"/>
          </a:xfrm>
        </p:spPr>
        <p:txBody>
          <a:bodyPr>
            <a:normAutofit fontScale="77500" lnSpcReduction="20000"/>
          </a:bodyPr>
          <a:lstStyle/>
          <a:p>
            <a:pPr>
              <a:buNone/>
            </a:pPr>
            <a:endParaRPr lang="tr-TR" sz="2400" dirty="0" smtClean="0"/>
          </a:p>
          <a:p>
            <a:pPr marL="457200" indent="-457200">
              <a:lnSpc>
                <a:spcPct val="150000"/>
              </a:lnSpc>
              <a:buClr>
                <a:srgbClr val="CC0066"/>
              </a:buClr>
              <a:buSzPct val="90000"/>
              <a:buNone/>
            </a:pPr>
            <a:r>
              <a:rPr lang="tr-TR" sz="2800" b="1" u="sng" dirty="0">
                <a:solidFill>
                  <a:srgbClr val="FF0000"/>
                </a:solidFill>
              </a:rPr>
              <a:t>B. Damar Yapısına Göre Kanamalar :</a:t>
            </a:r>
          </a:p>
          <a:p>
            <a:pPr marL="457200" indent="-457200">
              <a:lnSpc>
                <a:spcPct val="150000"/>
              </a:lnSpc>
              <a:buClr>
                <a:srgbClr val="CC0066"/>
              </a:buClr>
              <a:buSzPct val="90000"/>
              <a:buNone/>
            </a:pPr>
            <a:r>
              <a:rPr lang="tr-TR" sz="2800" b="1" dirty="0">
                <a:solidFill>
                  <a:srgbClr val="FF0000"/>
                </a:solidFill>
              </a:rPr>
              <a:t>1. Atardamar kanaması:</a:t>
            </a:r>
            <a:r>
              <a:rPr lang="tr-TR" sz="2800" b="1" dirty="0"/>
              <a:t> </a:t>
            </a:r>
            <a:r>
              <a:rPr lang="tr-TR" sz="2800" dirty="0"/>
              <a:t>Açık kırmızı renkli, kalp atışıyla uyumlu şekilde kesik ve fışkırarak akar.</a:t>
            </a:r>
          </a:p>
          <a:p>
            <a:pPr marL="457200" indent="-457200">
              <a:lnSpc>
                <a:spcPct val="150000"/>
              </a:lnSpc>
              <a:buClr>
                <a:srgbClr val="CC0066"/>
              </a:buClr>
              <a:buSzPct val="90000"/>
              <a:buNone/>
            </a:pPr>
            <a:r>
              <a:rPr lang="tr-TR" sz="2800" b="1" dirty="0">
                <a:solidFill>
                  <a:srgbClr val="FF0000"/>
                </a:solidFill>
              </a:rPr>
              <a:t>2. Toplardamar kanaması: </a:t>
            </a:r>
            <a:r>
              <a:rPr lang="tr-TR" sz="2800" dirty="0"/>
              <a:t>Koyu kırmızı renkli ve sızıntı şeklinde akar.</a:t>
            </a:r>
          </a:p>
          <a:p>
            <a:pPr marL="457200" indent="-457200">
              <a:lnSpc>
                <a:spcPct val="150000"/>
              </a:lnSpc>
              <a:buClr>
                <a:srgbClr val="CC0066"/>
              </a:buClr>
              <a:buSzPct val="90000"/>
              <a:buNone/>
            </a:pPr>
            <a:r>
              <a:rPr lang="tr-TR" sz="2800" b="1" dirty="0">
                <a:solidFill>
                  <a:srgbClr val="FF0000"/>
                </a:solidFill>
              </a:rPr>
              <a:t>3. Kılcal damar kanaması</a:t>
            </a:r>
            <a:r>
              <a:rPr lang="tr-TR" sz="2800" dirty="0">
                <a:solidFill>
                  <a:srgbClr val="CC0000"/>
                </a:solidFill>
              </a:rPr>
              <a:t>:</a:t>
            </a:r>
            <a:r>
              <a:rPr lang="tr-TR" sz="2800" dirty="0"/>
              <a:t> Küçük kabarcıklar şeklindedir.</a:t>
            </a:r>
            <a:endParaRPr lang="tr-TR" sz="2800" dirty="0">
              <a:solidFill>
                <a:schemeClr val="tx2"/>
              </a:solidFill>
            </a:endParaRPr>
          </a:p>
          <a:p>
            <a:pPr>
              <a:buNone/>
            </a:pPr>
            <a:endParaRPr lang="tr-TR"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648072"/>
          </a:xfrm>
        </p:spPr>
        <p:txBody>
          <a:bodyPr>
            <a:normAutofit fontScale="90000"/>
          </a:bodyPr>
          <a:lstStyle/>
          <a:p>
            <a:pPr algn="ctr"/>
            <a:r>
              <a:rPr lang="tr-TR" sz="4000" b="1" dirty="0" smtClean="0"/>
              <a:t>KANAMA ÇEŞİTLERİ</a:t>
            </a:r>
            <a:endParaRPr lang="tr-TR" sz="4000" b="1" dirty="0"/>
          </a:p>
        </p:txBody>
      </p:sp>
      <p:pic>
        <p:nvPicPr>
          <p:cNvPr id="1026" name="2 Resim" descr="Resim1.jpg"/>
          <p:cNvPicPr>
            <a:picLocks noGrp="1" noChangeAspect="1" noChangeArrowheads="1"/>
          </p:cNvPicPr>
          <p:nvPr>
            <p:ph idx="1"/>
          </p:nvPr>
        </p:nvPicPr>
        <p:blipFill>
          <a:blip r:embed="rId2" cstate="print"/>
          <a:stretch>
            <a:fillRect/>
          </a:stretch>
        </p:blipFill>
        <p:spPr bwMode="auto">
          <a:xfrm>
            <a:off x="323528" y="908720"/>
            <a:ext cx="8568951" cy="4896543"/>
          </a:xfrm>
          <a:prstGeom prst="rect">
            <a:avLst/>
          </a:prstGeom>
          <a:noFill/>
          <a:ln w="9525">
            <a:noFill/>
            <a:miter lim="800000"/>
            <a:headEnd/>
            <a:tailEnd/>
          </a:ln>
        </p:spPr>
      </p:pic>
      <p:sp>
        <p:nvSpPr>
          <p:cNvPr id="4" name="3 Metin Yer Tutucusu"/>
          <p:cNvSpPr>
            <a:spLocks noGrp="1"/>
          </p:cNvSpPr>
          <p:nvPr>
            <p:ph type="body" sz="half" idx="4294967295"/>
          </p:nvPr>
        </p:nvSpPr>
        <p:spPr>
          <a:xfrm>
            <a:off x="179388" y="5929313"/>
            <a:ext cx="8964612" cy="685800"/>
          </a:xfrm>
        </p:spPr>
        <p:txBody>
          <a:bodyPr>
            <a:normAutofit lnSpcReduction="10000"/>
          </a:bodyPr>
          <a:lstStyle/>
          <a:p>
            <a:pPr>
              <a:buFont typeface="Wingdings" pitchFamily="2" charset="2"/>
              <a:buChar char="v"/>
            </a:pPr>
            <a:r>
              <a:rPr lang="tr-TR" sz="2000" b="1" i="1" dirty="0" smtClean="0"/>
              <a:t>Kanamanın değerlendirilmesinde, şok belirtilerinin izlenmesi çok önemlidir.</a:t>
            </a:r>
            <a:endParaRPr lang="tr-TR" sz="2000" b="1" dirty="0" smtClean="0"/>
          </a:p>
          <a:p>
            <a:pPr>
              <a:buFont typeface="Wingdings" pitchFamily="2" charset="2"/>
              <a:buChar char="v"/>
            </a:pP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864096"/>
          </a:xfrm>
        </p:spPr>
        <p:txBody>
          <a:bodyPr>
            <a:noAutofit/>
          </a:bodyPr>
          <a:lstStyle/>
          <a:p>
            <a:pPr algn="ctr"/>
            <a:r>
              <a:rPr lang="tr-TR" sz="3200" b="1" dirty="0" smtClean="0"/>
              <a:t/>
            </a:r>
            <a:br>
              <a:rPr lang="tr-TR" sz="3200" b="1" dirty="0" smtClean="0"/>
            </a:br>
            <a:r>
              <a:rPr lang="tr-TR" sz="3200" b="1" dirty="0" smtClean="0"/>
              <a:t>Vücutta Baskı </a:t>
            </a:r>
            <a:r>
              <a:rPr lang="tr-TR" sz="3200" b="1" dirty="0"/>
              <a:t>U</a:t>
            </a:r>
            <a:r>
              <a:rPr lang="tr-TR" sz="3200" b="1" dirty="0" smtClean="0"/>
              <a:t>ygulanacak Noktalar Nelerdir?</a:t>
            </a:r>
            <a:r>
              <a:rPr lang="tr-TR" sz="3200" dirty="0" smtClean="0"/>
              <a:t/>
            </a:r>
            <a:br>
              <a:rPr lang="tr-TR" sz="3200" dirty="0" smtClean="0"/>
            </a:br>
            <a:endParaRPr lang="tr-TR" sz="3200" dirty="0"/>
          </a:p>
        </p:txBody>
      </p:sp>
      <p:sp>
        <p:nvSpPr>
          <p:cNvPr id="3" name="Content Placeholder 2"/>
          <p:cNvSpPr>
            <a:spLocks noGrp="1"/>
          </p:cNvSpPr>
          <p:nvPr>
            <p:ph idx="1"/>
          </p:nvPr>
        </p:nvSpPr>
        <p:spPr>
          <a:xfrm>
            <a:off x="457200" y="1196752"/>
            <a:ext cx="8229600" cy="5258056"/>
          </a:xfrm>
        </p:spPr>
        <p:txBody>
          <a:bodyPr/>
          <a:lstStyle/>
          <a:p>
            <a:pPr>
              <a:buNone/>
            </a:pPr>
            <a:r>
              <a:rPr lang="tr-TR" dirty="0" smtClean="0"/>
              <a:t>   Ataradamar kanamalarında kan basınç ile fışkırır tarzda olur. Bu nedenle, kısa zamanda çok kan kaybedilir. Bu tür kanamalarda asıl yapılması gereken, kanayan yer üzerine veya kanayan yere  yakın olan bir üst atardamar bölgesine baskı uygulanmasıdır. </a:t>
            </a:r>
          </a:p>
          <a:p>
            <a:pPr>
              <a:buNone/>
            </a:pPr>
            <a:endParaRPr lang="tr-TR" dirty="0"/>
          </a:p>
          <a:p>
            <a:pPr>
              <a:buNone/>
            </a:pPr>
            <a:r>
              <a:rPr lang="tr-TR" dirty="0" smtClean="0"/>
              <a:t>Vücutta bu amaç için belirlenmiş baskı noktaları şunlardır:</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953204"/>
          </a:xfrm>
        </p:spPr>
        <p:txBody>
          <a:bodyPr>
            <a:normAutofit fontScale="90000"/>
          </a:bodyPr>
          <a:lstStyle/>
          <a:p>
            <a:pPr algn="ctr"/>
            <a:r>
              <a:rPr lang="tr-TR" b="1" dirty="0" smtClean="0"/>
              <a:t/>
            </a:r>
            <a:br>
              <a:rPr lang="tr-TR" b="1" dirty="0" smtClean="0"/>
            </a:br>
            <a:r>
              <a:rPr lang="tr-TR" sz="4000" b="1" dirty="0" smtClean="0"/>
              <a:t>Vücutta Baskı Uygulanacak Noktalar Nelerdir?</a:t>
            </a:r>
            <a:endParaRPr lang="tr-TR" sz="4000" b="1" dirty="0"/>
          </a:p>
        </p:txBody>
      </p:sp>
      <p:sp>
        <p:nvSpPr>
          <p:cNvPr id="3" name="2 İçerik Yer Tutucusu"/>
          <p:cNvSpPr>
            <a:spLocks noGrp="1"/>
          </p:cNvSpPr>
          <p:nvPr>
            <p:ph sz="half" idx="1"/>
          </p:nvPr>
        </p:nvSpPr>
        <p:spPr>
          <a:xfrm>
            <a:off x="457200" y="1285861"/>
            <a:ext cx="7571184" cy="5214974"/>
          </a:xfrm>
        </p:spPr>
        <p:txBody>
          <a:bodyPr>
            <a:normAutofit fontScale="92500" lnSpcReduction="10000"/>
          </a:bodyPr>
          <a:lstStyle/>
          <a:p>
            <a:pPr>
              <a:buFont typeface="Wingdings" pitchFamily="2" charset="2"/>
              <a:buChar char="Ø"/>
            </a:pPr>
            <a:r>
              <a:rPr lang="tr-TR" b="1" dirty="0" smtClean="0"/>
              <a:t>1-Boyun : </a:t>
            </a:r>
            <a:r>
              <a:rPr lang="tr-TR" dirty="0" smtClean="0"/>
              <a:t>Boyun atardamarı (şah damarı) baskı yeri</a:t>
            </a:r>
          </a:p>
          <a:p>
            <a:pPr>
              <a:buFont typeface="Wingdings" pitchFamily="2" charset="2"/>
              <a:buChar char="Ø"/>
            </a:pPr>
            <a:endParaRPr lang="tr-TR" dirty="0" smtClean="0"/>
          </a:p>
          <a:p>
            <a:pPr>
              <a:buFont typeface="Wingdings" pitchFamily="2" charset="2"/>
              <a:buChar char="Ø"/>
            </a:pPr>
            <a:r>
              <a:rPr lang="tr-TR" b="1" dirty="0" smtClean="0"/>
              <a:t>2-Köprücük kemiği üzeri : </a:t>
            </a:r>
            <a:r>
              <a:rPr lang="tr-TR" dirty="0" smtClean="0"/>
              <a:t>Kol atardamarı baskı yeri</a:t>
            </a:r>
          </a:p>
          <a:p>
            <a:pPr>
              <a:buFont typeface="Wingdings" pitchFamily="2" charset="2"/>
              <a:buChar char="Ø"/>
            </a:pPr>
            <a:endParaRPr lang="tr-TR" dirty="0" smtClean="0"/>
          </a:p>
          <a:p>
            <a:pPr>
              <a:buFont typeface="Wingdings" pitchFamily="2" charset="2"/>
              <a:buChar char="Ø"/>
            </a:pPr>
            <a:r>
              <a:rPr lang="tr-TR" b="1" dirty="0" smtClean="0"/>
              <a:t>3-Koltukaltı : </a:t>
            </a:r>
            <a:r>
              <a:rPr lang="tr-TR" dirty="0" smtClean="0"/>
              <a:t>Kol atardamarı baskı yeri</a:t>
            </a:r>
          </a:p>
          <a:p>
            <a:pPr>
              <a:buFont typeface="Wingdings" pitchFamily="2" charset="2"/>
              <a:buChar char="Ø"/>
            </a:pPr>
            <a:endParaRPr lang="tr-TR" dirty="0" smtClean="0"/>
          </a:p>
          <a:p>
            <a:pPr>
              <a:buFont typeface="Wingdings" pitchFamily="2" charset="2"/>
              <a:buChar char="Ø"/>
            </a:pPr>
            <a:r>
              <a:rPr lang="tr-TR" b="1" dirty="0" smtClean="0"/>
              <a:t>4-Kolun üst bölümü : </a:t>
            </a:r>
            <a:r>
              <a:rPr lang="tr-TR" dirty="0" smtClean="0"/>
              <a:t>Kol atardamarı baskı yeri</a:t>
            </a:r>
          </a:p>
          <a:p>
            <a:pPr>
              <a:buFont typeface="Wingdings" pitchFamily="2" charset="2"/>
              <a:buChar char="Ø"/>
            </a:pPr>
            <a:endParaRPr lang="tr-TR" dirty="0" smtClean="0"/>
          </a:p>
          <a:p>
            <a:pPr>
              <a:buFont typeface="Wingdings" pitchFamily="2" charset="2"/>
              <a:buChar char="Ø"/>
            </a:pPr>
            <a:r>
              <a:rPr lang="tr-TR" b="1" dirty="0" smtClean="0"/>
              <a:t>5-Kasık : </a:t>
            </a:r>
            <a:r>
              <a:rPr lang="tr-TR" dirty="0" smtClean="0"/>
              <a:t>Bacak atardamarı baskı yeri</a:t>
            </a:r>
          </a:p>
          <a:p>
            <a:pPr>
              <a:buFont typeface="Wingdings" pitchFamily="2" charset="2"/>
              <a:buChar char="Ø"/>
            </a:pPr>
            <a:endParaRPr lang="tr-TR" dirty="0" smtClean="0"/>
          </a:p>
          <a:p>
            <a:pPr>
              <a:buFont typeface="Wingdings" pitchFamily="2" charset="2"/>
              <a:buChar char="Ø"/>
            </a:pPr>
            <a:r>
              <a:rPr lang="tr-TR" b="1" dirty="0" smtClean="0"/>
              <a:t>6-Uyluk : </a:t>
            </a:r>
            <a:r>
              <a:rPr lang="tr-TR" dirty="0" smtClean="0"/>
              <a:t>Bacak atardamarı baskı yeri</a:t>
            </a:r>
          </a:p>
          <a:p>
            <a:pPr>
              <a:buNone/>
            </a:pPr>
            <a:r>
              <a:rPr lang="tr-TR" dirty="0" smtClean="0"/>
              <a:t> </a:t>
            </a:r>
          </a:p>
          <a:p>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5" name="Object 10"/>
          <p:cNvGraphicFramePr>
            <a:graphicFrameLocks noGrp="1" noChangeAspect="1"/>
          </p:cNvGraphicFramePr>
          <p:nvPr>
            <p:ph idx="4294967295"/>
            <p:extLst>
              <p:ext uri="{D42A27DB-BD31-4B8C-83A1-F6EECF244321}">
                <p14:modId xmlns:p14="http://schemas.microsoft.com/office/powerpoint/2010/main" val="3625855247"/>
              </p:ext>
            </p:extLst>
          </p:nvPr>
        </p:nvGraphicFramePr>
        <p:xfrm>
          <a:off x="3578225" y="1663700"/>
          <a:ext cx="2255837" cy="4435475"/>
        </p:xfrm>
        <a:graphic>
          <a:graphicData uri="http://schemas.openxmlformats.org/presentationml/2006/ole">
            <mc:AlternateContent xmlns:mc="http://schemas.openxmlformats.org/markup-compatibility/2006">
              <mc:Choice xmlns:v="urn:schemas-microsoft-com:vml" Requires="v">
                <p:oleObj spid="_x0000_s7211" name="CorelDRAW" r:id="rId3" imgW="2257425" imgH="4438650" progId="">
                  <p:embed/>
                </p:oleObj>
              </mc:Choice>
              <mc:Fallback>
                <p:oleObj name="CorelDRAW" r:id="rId3" imgW="2257425" imgH="4438650" progId="">
                  <p:embed/>
                  <p:pic>
                    <p:nvPicPr>
                      <p:cNvPr id="0" name="Picture 4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8225" y="1663700"/>
                        <a:ext cx="2255837" cy="443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6" name="Rectangle 8"/>
          <p:cNvSpPr>
            <a:spLocks noChangeArrowheads="1"/>
          </p:cNvSpPr>
          <p:nvPr/>
        </p:nvSpPr>
        <p:spPr bwMode="auto">
          <a:xfrm>
            <a:off x="6372225" y="1792288"/>
            <a:ext cx="1009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tr-TR" b="1">
                <a:solidFill>
                  <a:srgbClr val="FF0000"/>
                </a:solidFill>
                <a:ea typeface="Lucida Sans Unicode" pitchFamily="34" charset="0"/>
                <a:cs typeface="Lucida Sans Unicode" pitchFamily="34" charset="0"/>
              </a:rPr>
              <a:t>BOYUN</a:t>
            </a:r>
          </a:p>
        </p:txBody>
      </p:sp>
      <p:sp>
        <p:nvSpPr>
          <p:cNvPr id="8197" name="Rectangle 9"/>
          <p:cNvSpPr>
            <a:spLocks noChangeArrowheads="1"/>
          </p:cNvSpPr>
          <p:nvPr/>
        </p:nvSpPr>
        <p:spPr bwMode="auto">
          <a:xfrm>
            <a:off x="6156325" y="2800350"/>
            <a:ext cx="2584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a:solidFill>
                  <a:srgbClr val="FF0000"/>
                </a:solidFill>
                <a:ea typeface="Lucida Sans Unicode" pitchFamily="34" charset="0"/>
                <a:cs typeface="Lucida Sans Unicode" pitchFamily="34" charset="0"/>
              </a:rPr>
              <a:t>KOLUN ÜST BÖLÜMÜ</a:t>
            </a:r>
          </a:p>
        </p:txBody>
      </p:sp>
      <p:sp>
        <p:nvSpPr>
          <p:cNvPr id="8198" name="Rectangle 10"/>
          <p:cNvSpPr>
            <a:spLocks noChangeArrowheads="1"/>
          </p:cNvSpPr>
          <p:nvPr/>
        </p:nvSpPr>
        <p:spPr bwMode="auto">
          <a:xfrm>
            <a:off x="6732588" y="3881438"/>
            <a:ext cx="971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tr-TR" b="1">
                <a:solidFill>
                  <a:srgbClr val="FF0000"/>
                </a:solidFill>
                <a:ea typeface="Lucida Sans Unicode" pitchFamily="34" charset="0"/>
                <a:cs typeface="Lucida Sans Unicode" pitchFamily="34" charset="0"/>
              </a:rPr>
              <a:t>UYLUK</a:t>
            </a:r>
          </a:p>
        </p:txBody>
      </p:sp>
      <p:sp>
        <p:nvSpPr>
          <p:cNvPr id="8199" name="Rectangle 11"/>
          <p:cNvSpPr>
            <a:spLocks noChangeArrowheads="1"/>
          </p:cNvSpPr>
          <p:nvPr/>
        </p:nvSpPr>
        <p:spPr bwMode="auto">
          <a:xfrm>
            <a:off x="539750" y="1844675"/>
            <a:ext cx="31273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a:solidFill>
                  <a:srgbClr val="FF0000"/>
                </a:solidFill>
                <a:ea typeface="Lucida Sans Unicode" pitchFamily="34" charset="0"/>
                <a:cs typeface="Lucida Sans Unicode" pitchFamily="34" charset="0"/>
              </a:rPr>
              <a:t>KÖPRÜCÜK KEMİĞİ ÜZERİ</a:t>
            </a:r>
          </a:p>
        </p:txBody>
      </p:sp>
      <p:sp>
        <p:nvSpPr>
          <p:cNvPr id="8200" name="Rectangle 12"/>
          <p:cNvSpPr>
            <a:spLocks noChangeArrowheads="1"/>
          </p:cNvSpPr>
          <p:nvPr/>
        </p:nvSpPr>
        <p:spPr bwMode="auto">
          <a:xfrm>
            <a:off x="1403350" y="2800350"/>
            <a:ext cx="170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tr-TR" b="1">
                <a:solidFill>
                  <a:srgbClr val="FF0000"/>
                </a:solidFill>
                <a:ea typeface="Lucida Sans Unicode" pitchFamily="34" charset="0"/>
                <a:cs typeface="Lucida Sans Unicode" pitchFamily="34" charset="0"/>
              </a:rPr>
              <a:t>KOLTUK ALTI</a:t>
            </a:r>
          </a:p>
        </p:txBody>
      </p:sp>
      <p:sp>
        <p:nvSpPr>
          <p:cNvPr id="8201" name="Rectangle 13"/>
          <p:cNvSpPr>
            <a:spLocks noChangeArrowheads="1"/>
          </p:cNvSpPr>
          <p:nvPr/>
        </p:nvSpPr>
        <p:spPr bwMode="auto">
          <a:xfrm>
            <a:off x="1763713" y="4221163"/>
            <a:ext cx="895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tr-TR" b="1" dirty="0">
                <a:solidFill>
                  <a:srgbClr val="FF0000"/>
                </a:solidFill>
                <a:ea typeface="Lucida Sans Unicode" pitchFamily="34" charset="0"/>
                <a:cs typeface="Lucida Sans Unicode" pitchFamily="34" charset="0"/>
              </a:rPr>
              <a:t>KASIK</a:t>
            </a:r>
          </a:p>
        </p:txBody>
      </p:sp>
      <p:sp>
        <p:nvSpPr>
          <p:cNvPr id="8202" name="Line 14"/>
          <p:cNvSpPr>
            <a:spLocks noChangeShapeType="1"/>
          </p:cNvSpPr>
          <p:nvPr/>
        </p:nvSpPr>
        <p:spPr bwMode="auto">
          <a:xfrm flipV="1">
            <a:off x="4787900" y="2060575"/>
            <a:ext cx="15843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03" name="Line 15"/>
          <p:cNvSpPr>
            <a:spLocks noChangeShapeType="1"/>
          </p:cNvSpPr>
          <p:nvPr/>
        </p:nvSpPr>
        <p:spPr bwMode="auto">
          <a:xfrm flipV="1">
            <a:off x="5219700" y="2997200"/>
            <a:ext cx="1008063" cy="1444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04" name="Line 16"/>
          <p:cNvSpPr>
            <a:spLocks noChangeShapeType="1"/>
          </p:cNvSpPr>
          <p:nvPr/>
        </p:nvSpPr>
        <p:spPr bwMode="auto">
          <a:xfrm>
            <a:off x="5003800" y="4076700"/>
            <a:ext cx="18002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05" name="Line 17"/>
          <p:cNvSpPr>
            <a:spLocks noChangeShapeType="1"/>
          </p:cNvSpPr>
          <p:nvPr/>
        </p:nvSpPr>
        <p:spPr bwMode="auto">
          <a:xfrm flipH="1" flipV="1">
            <a:off x="3563938" y="1989138"/>
            <a:ext cx="720725"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06" name="Line 18"/>
          <p:cNvSpPr>
            <a:spLocks noChangeShapeType="1"/>
          </p:cNvSpPr>
          <p:nvPr/>
        </p:nvSpPr>
        <p:spPr bwMode="auto">
          <a:xfrm flipH="1">
            <a:off x="2987675" y="2852738"/>
            <a:ext cx="1008063" cy="1444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07" name="Line 19"/>
          <p:cNvSpPr>
            <a:spLocks noChangeShapeType="1"/>
          </p:cNvSpPr>
          <p:nvPr/>
        </p:nvSpPr>
        <p:spPr bwMode="auto">
          <a:xfrm flipH="1">
            <a:off x="2555875" y="3933825"/>
            <a:ext cx="1800225"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 name="Başlık 1"/>
          <p:cNvSpPr>
            <a:spLocks noGrp="1"/>
          </p:cNvSpPr>
          <p:nvPr>
            <p:ph type="title"/>
          </p:nvPr>
        </p:nvSpPr>
        <p:spPr>
          <a:xfrm>
            <a:off x="457200" y="0"/>
            <a:ext cx="8305800" cy="980728"/>
          </a:xfrm>
        </p:spPr>
        <p:txBody>
          <a:bodyPr>
            <a:normAutofit/>
          </a:bodyPr>
          <a:lstStyle/>
          <a:p>
            <a:pPr algn="ctr"/>
            <a:r>
              <a:rPr lang="tr-TR" sz="3600" b="1" dirty="0" smtClean="0"/>
              <a:t>Baskı Noktaları</a:t>
            </a:r>
            <a:endParaRPr lang="tr-TR" sz="3600" b="1" dirty="0"/>
          </a:p>
        </p:txBody>
      </p:sp>
    </p:spTree>
    <p:extLst>
      <p:ext uri="{BB962C8B-B14F-4D97-AF65-F5344CB8AC3E}">
        <p14:creationId xmlns:p14="http://schemas.microsoft.com/office/powerpoint/2010/main" val="41837760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936104"/>
          </a:xfrm>
        </p:spPr>
        <p:txBody>
          <a:bodyPr>
            <a:normAutofit fontScale="90000"/>
          </a:bodyPr>
          <a:lstStyle/>
          <a:p>
            <a:pPr algn="ctr"/>
            <a:r>
              <a:rPr lang="tr-TR" sz="3200" b="1" dirty="0" smtClean="0"/>
              <a:t/>
            </a:r>
            <a:br>
              <a:rPr lang="tr-TR" sz="3200" b="1" dirty="0" smtClean="0"/>
            </a:br>
            <a:r>
              <a:rPr lang="tr-TR" sz="3600" b="1" dirty="0" smtClean="0"/>
              <a:t>Kanamalarda İlk Yardım Uygulamaları Nelerdir? </a:t>
            </a:r>
            <a:r>
              <a:rPr lang="tr-TR" sz="3600" b="1" dirty="0"/>
              <a:t/>
            </a:r>
            <a:br>
              <a:rPr lang="tr-TR" sz="3600" b="1" dirty="0"/>
            </a:br>
            <a:r>
              <a:rPr lang="tr-TR" sz="3600" b="1" dirty="0" smtClean="0"/>
              <a:t>Dış Kanamalarda İlk Yardım</a:t>
            </a:r>
            <a:endParaRPr lang="tr-TR" sz="3600" dirty="0"/>
          </a:p>
        </p:txBody>
      </p:sp>
      <p:sp>
        <p:nvSpPr>
          <p:cNvPr id="3" name="2 İçerik Yer Tutucusu"/>
          <p:cNvSpPr>
            <a:spLocks noGrp="1"/>
          </p:cNvSpPr>
          <p:nvPr>
            <p:ph sz="half" idx="1"/>
          </p:nvPr>
        </p:nvSpPr>
        <p:spPr>
          <a:xfrm>
            <a:off x="457200" y="1571613"/>
            <a:ext cx="8219256" cy="5000660"/>
          </a:xfrm>
        </p:spPr>
        <p:txBody>
          <a:bodyPr>
            <a:normAutofit/>
          </a:bodyPr>
          <a:lstStyle/>
          <a:p>
            <a:pPr lvl="0">
              <a:buFont typeface="Wingdings" pitchFamily="2" charset="2"/>
              <a:buChar char="Ø"/>
            </a:pPr>
            <a:r>
              <a:rPr lang="tr-TR" sz="2800" dirty="0" smtClean="0"/>
              <a:t>İlkyardımcı kendini tanıtır ve hasta yaralı sakinleştirilir,</a:t>
            </a:r>
          </a:p>
          <a:p>
            <a:pPr lvl="0">
              <a:buFont typeface="Wingdings" pitchFamily="2" charset="2"/>
              <a:buChar char="Ø"/>
            </a:pPr>
            <a:r>
              <a:rPr lang="tr-TR" sz="2800" dirty="0" smtClean="0"/>
              <a:t>Hasta/ yaralı sırt üstü yatırılır,</a:t>
            </a:r>
          </a:p>
          <a:p>
            <a:pPr lvl="0">
              <a:buFont typeface="Wingdings" pitchFamily="2" charset="2"/>
              <a:buChar char="Ø"/>
            </a:pPr>
            <a:r>
              <a:rPr lang="tr-TR" sz="2800" dirty="0" smtClean="0"/>
              <a:t>Hasta/yaralının durumu değerlendirilir </a:t>
            </a:r>
            <a:r>
              <a:rPr lang="tr-TR" sz="2800" b="1" dirty="0" smtClean="0"/>
              <a:t>(ABC)</a:t>
            </a:r>
            <a:r>
              <a:rPr lang="tr-TR" sz="2800" dirty="0" smtClean="0"/>
              <a:t>, </a:t>
            </a:r>
          </a:p>
          <a:p>
            <a:pPr lvl="0">
              <a:buFont typeface="Wingdings" pitchFamily="2" charset="2"/>
              <a:buChar char="Ø"/>
            </a:pPr>
            <a:r>
              <a:rPr lang="tr-TR" sz="2800" dirty="0" smtClean="0"/>
              <a:t>Tıbbi yardım istenir </a:t>
            </a:r>
            <a:r>
              <a:rPr lang="tr-TR" sz="2800" b="1" dirty="0" smtClean="0"/>
              <a:t>(112)</a:t>
            </a:r>
            <a:r>
              <a:rPr lang="tr-TR" sz="2800" dirty="0" smtClean="0"/>
              <a:t>,</a:t>
            </a:r>
          </a:p>
          <a:p>
            <a:pPr lvl="0">
              <a:buFont typeface="Wingdings" pitchFamily="2" charset="2"/>
              <a:buChar char="Ø"/>
            </a:pPr>
            <a:r>
              <a:rPr lang="tr-TR" sz="2800" dirty="0" smtClean="0"/>
              <a:t>Yara ya da kanama değerlendirilir,</a:t>
            </a:r>
          </a:p>
          <a:p>
            <a:pPr lvl="0">
              <a:buFont typeface="Wingdings" pitchFamily="2" charset="2"/>
              <a:buChar char="Ø"/>
            </a:pPr>
            <a:r>
              <a:rPr lang="tr-TR" sz="2800" dirty="0" smtClean="0"/>
              <a:t>Kanayan yer üzerine temiz bir bezle bastırılır,</a:t>
            </a:r>
          </a:p>
          <a:p>
            <a:pPr>
              <a:buNone/>
            </a:pP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296144"/>
          </a:xfrm>
        </p:spPr>
        <p:txBody>
          <a:bodyPr>
            <a:normAutofit fontScale="90000"/>
          </a:bodyPr>
          <a:lstStyle/>
          <a:p>
            <a:pPr algn="ctr"/>
            <a:r>
              <a:rPr lang="tr-TR" sz="4400" b="1" dirty="0" smtClean="0"/>
              <a:t/>
            </a:r>
            <a:br>
              <a:rPr lang="tr-TR" sz="4400" b="1" dirty="0" smtClean="0"/>
            </a:br>
            <a:r>
              <a:rPr lang="tr-TR" sz="3600" b="1" dirty="0"/>
              <a:t>Kanamalarda İlk Yardım Uygulamaları Nelerdir? </a:t>
            </a:r>
            <a:br>
              <a:rPr lang="tr-TR" sz="3600" b="1" dirty="0"/>
            </a:br>
            <a:r>
              <a:rPr lang="tr-TR" sz="3600" b="1" dirty="0"/>
              <a:t>Dış Kanamalarda İlk Yardım</a:t>
            </a:r>
            <a:r>
              <a:rPr lang="tr-TR" sz="3600" dirty="0" smtClean="0"/>
              <a:t/>
            </a:r>
            <a:br>
              <a:rPr lang="tr-TR" sz="3600" dirty="0" smtClean="0"/>
            </a:br>
            <a:endParaRPr lang="tr-TR" sz="3600" dirty="0"/>
          </a:p>
        </p:txBody>
      </p:sp>
      <p:sp>
        <p:nvSpPr>
          <p:cNvPr id="3" name="2 İçerik Yer Tutucusu"/>
          <p:cNvSpPr>
            <a:spLocks noGrp="1"/>
          </p:cNvSpPr>
          <p:nvPr>
            <p:ph sz="half" idx="1"/>
          </p:nvPr>
        </p:nvSpPr>
        <p:spPr>
          <a:xfrm>
            <a:off x="457200" y="1920085"/>
            <a:ext cx="8219256" cy="4434840"/>
          </a:xfrm>
        </p:spPr>
        <p:txBody>
          <a:bodyPr>
            <a:normAutofit/>
          </a:bodyPr>
          <a:lstStyle/>
          <a:p>
            <a:pPr lvl="0">
              <a:buFont typeface="Wingdings" pitchFamily="2" charset="2"/>
              <a:buChar char="Ø"/>
            </a:pPr>
            <a:r>
              <a:rPr lang="tr-TR" dirty="0" smtClean="0"/>
              <a:t>Kanama durmazsa ikinci bir bez koyarak basıncı arttırılır,</a:t>
            </a:r>
          </a:p>
          <a:p>
            <a:pPr lvl="0">
              <a:buFont typeface="Wingdings" pitchFamily="2" charset="2"/>
              <a:buChar char="Ø"/>
            </a:pPr>
            <a:r>
              <a:rPr lang="tr-TR" dirty="0" smtClean="0"/>
              <a:t>Gerekirse bandaj ile sararak basınç uygulanır,</a:t>
            </a:r>
          </a:p>
          <a:p>
            <a:pPr lvl="0">
              <a:buFont typeface="Wingdings" pitchFamily="2" charset="2"/>
              <a:buChar char="Ø"/>
            </a:pPr>
            <a:r>
              <a:rPr lang="tr-TR" dirty="0" smtClean="0"/>
              <a:t>Kanayan yere en yakın basınç noktasına baskı uygulanır,</a:t>
            </a:r>
          </a:p>
          <a:p>
            <a:pPr lvl="0">
              <a:buFont typeface="Wingdings" pitchFamily="2" charset="2"/>
              <a:buChar char="Ø"/>
            </a:pPr>
            <a:r>
              <a:rPr lang="tr-TR" dirty="0" smtClean="0"/>
              <a:t>Kanayan bölge yukarı kaldırılır,</a:t>
            </a:r>
          </a:p>
          <a:p>
            <a:pPr>
              <a:buNone/>
            </a:pPr>
            <a:endParaRPr lang="tr-TR" dirty="0"/>
          </a:p>
        </p:txBody>
      </p:sp>
    </p:spTree>
    <p:extLst>
      <p:ext uri="{BB962C8B-B14F-4D97-AF65-F5344CB8AC3E}">
        <p14:creationId xmlns:p14="http://schemas.microsoft.com/office/powerpoint/2010/main" val="1622974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1008112"/>
          </a:xfrm>
        </p:spPr>
        <p:txBody>
          <a:bodyPr>
            <a:noAutofit/>
          </a:bodyPr>
          <a:lstStyle/>
          <a:p>
            <a:pPr algn="ctr"/>
            <a:r>
              <a:rPr lang="tr-TR" sz="3200" b="1" dirty="0"/>
              <a:t>Kanamalarda İlk Yardım Uygulamaları Nelerdir? </a:t>
            </a:r>
            <a:br>
              <a:rPr lang="tr-TR" sz="3200" b="1" dirty="0"/>
            </a:br>
            <a:r>
              <a:rPr lang="tr-TR" sz="3200" b="1" dirty="0"/>
              <a:t>Dış Kanamalarda İlk Yardım</a:t>
            </a:r>
            <a:endParaRPr lang="tr-TR" sz="3200" dirty="0"/>
          </a:p>
        </p:txBody>
      </p:sp>
      <p:pic>
        <p:nvPicPr>
          <p:cNvPr id="5" name="Picture 16" descr="adsız4"/>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251520" y="1484784"/>
            <a:ext cx="8640960" cy="5112568"/>
          </a:xfrm>
          <a:noFill/>
        </p:spPr>
      </p:pic>
    </p:spTree>
    <p:extLst>
      <p:ext uri="{BB962C8B-B14F-4D97-AF65-F5344CB8AC3E}">
        <p14:creationId xmlns:p14="http://schemas.microsoft.com/office/powerpoint/2010/main" val="13322762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1008112"/>
          </a:xfrm>
        </p:spPr>
        <p:txBody>
          <a:bodyPr>
            <a:noAutofit/>
          </a:bodyPr>
          <a:lstStyle/>
          <a:p>
            <a:pPr algn="ctr"/>
            <a:r>
              <a:rPr lang="tr-TR" sz="3200" b="1" dirty="0"/>
              <a:t>Kanamalarda İlk Yardım Uygulamaları Nelerdir? </a:t>
            </a:r>
            <a:br>
              <a:rPr lang="tr-TR" sz="3200" b="1" dirty="0"/>
            </a:br>
            <a:r>
              <a:rPr lang="tr-TR" sz="3200" b="1" dirty="0"/>
              <a:t>Dış Kanamalarda İlk Yardım</a:t>
            </a:r>
            <a:endParaRPr lang="tr-TR" sz="3200" dirty="0"/>
          </a:p>
        </p:txBody>
      </p:sp>
      <p:pic>
        <p:nvPicPr>
          <p:cNvPr id="8" name="Picture 19" descr="adsız5"/>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323528" y="1221408"/>
            <a:ext cx="8496944" cy="5375944"/>
          </a:xfrm>
          <a:noFill/>
        </p:spPr>
      </p:pic>
    </p:spTree>
    <p:extLst>
      <p:ext uri="{BB962C8B-B14F-4D97-AF65-F5344CB8AC3E}">
        <p14:creationId xmlns:p14="http://schemas.microsoft.com/office/powerpoint/2010/main" val="2596544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1008112"/>
          </a:xfrm>
        </p:spPr>
        <p:txBody>
          <a:bodyPr>
            <a:noAutofit/>
          </a:bodyPr>
          <a:lstStyle/>
          <a:p>
            <a:pPr algn="ctr"/>
            <a:r>
              <a:rPr lang="tr-TR" sz="3200" b="1" dirty="0"/>
              <a:t>Kanamalarda İlk Yardım Uygulamaları Nelerdir? </a:t>
            </a:r>
            <a:br>
              <a:rPr lang="tr-TR" sz="3200" b="1" dirty="0"/>
            </a:br>
            <a:r>
              <a:rPr lang="tr-TR" sz="3200" b="1" dirty="0"/>
              <a:t>Dış Kanamalarda İlk Yardım</a:t>
            </a:r>
            <a:endParaRPr lang="tr-TR" sz="3200" dirty="0"/>
          </a:p>
        </p:txBody>
      </p:sp>
      <p:pic>
        <p:nvPicPr>
          <p:cNvPr id="6" name="Picture 4" descr="adsız6"/>
          <p:cNvPicPr>
            <a:picLocks noGrp="1" noChangeAspect="1" noChangeArrowheads="1"/>
          </p:cNvPicPr>
          <p:nvPr>
            <p:ph sz="half" idx="2"/>
          </p:nvPr>
        </p:nvPicPr>
        <p:blipFill>
          <a:blip r:embed="rId2" cstate="print">
            <a:lum bright="-4000" contrast="-4000"/>
            <a:extLst>
              <a:ext uri="{28A0092B-C50C-407E-A947-70E740481C1C}">
                <a14:useLocalDpi xmlns:a14="http://schemas.microsoft.com/office/drawing/2010/main" val="0"/>
              </a:ext>
            </a:extLst>
          </a:blip>
          <a:srcRect/>
          <a:stretch>
            <a:fillRect/>
          </a:stretch>
        </p:blipFill>
        <p:spPr>
          <a:xfrm>
            <a:off x="323528" y="1412776"/>
            <a:ext cx="8568952" cy="5184576"/>
          </a:xfrm>
          <a:noFill/>
        </p:spPr>
      </p:pic>
    </p:spTree>
    <p:extLst>
      <p:ext uri="{BB962C8B-B14F-4D97-AF65-F5344CB8AC3E}">
        <p14:creationId xmlns:p14="http://schemas.microsoft.com/office/powerpoint/2010/main" val="74488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1008112"/>
          </a:xfrm>
        </p:spPr>
        <p:txBody>
          <a:bodyPr>
            <a:noAutofit/>
          </a:bodyPr>
          <a:lstStyle/>
          <a:p>
            <a:pPr algn="ctr"/>
            <a:r>
              <a:rPr lang="tr-TR" sz="3200" b="1" dirty="0"/>
              <a:t>Kanamalarda İlk Yardım Uygulamaları Nelerdir? </a:t>
            </a:r>
            <a:br>
              <a:rPr lang="tr-TR" sz="3200" b="1" dirty="0"/>
            </a:br>
            <a:r>
              <a:rPr lang="tr-TR" sz="3200" b="1" dirty="0"/>
              <a:t>Dış Kanamalarda İlk Yardım</a:t>
            </a:r>
            <a:endParaRPr lang="tr-TR" sz="3200" dirty="0"/>
          </a:p>
        </p:txBody>
      </p:sp>
      <p:sp>
        <p:nvSpPr>
          <p:cNvPr id="3" name="İçerik Yer Tutucusu 2"/>
          <p:cNvSpPr>
            <a:spLocks noGrp="1"/>
          </p:cNvSpPr>
          <p:nvPr>
            <p:ph sz="half" idx="2"/>
          </p:nvPr>
        </p:nvSpPr>
        <p:spPr/>
        <p:txBody>
          <a:bodyPr/>
          <a:lstStyle/>
          <a:p>
            <a:endParaRPr lang="tr-TR"/>
          </a:p>
        </p:txBody>
      </p:sp>
      <p:pic>
        <p:nvPicPr>
          <p:cNvPr id="9" name="Picture 22" descr="adsız7"/>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340768"/>
            <a:ext cx="8856984" cy="518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099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936104"/>
          </a:xfrm>
        </p:spPr>
        <p:txBody>
          <a:bodyPr>
            <a:normAutofit fontScale="90000"/>
          </a:bodyPr>
          <a:lstStyle/>
          <a:p>
            <a:pPr algn="ctr"/>
            <a:r>
              <a:rPr lang="tr-TR" sz="4400" b="1" dirty="0" smtClean="0"/>
              <a:t/>
            </a:r>
            <a:br>
              <a:rPr lang="tr-TR" sz="4400" b="1" dirty="0" smtClean="0"/>
            </a:br>
            <a:r>
              <a:rPr lang="tr-TR" sz="3600" b="1" dirty="0" smtClean="0"/>
              <a:t>Dış kanamalarda ilk yardım:</a:t>
            </a:r>
            <a:r>
              <a:rPr lang="tr-TR" sz="4400" dirty="0" smtClean="0"/>
              <a:t/>
            </a:r>
            <a:br>
              <a:rPr lang="tr-TR" sz="4400" dirty="0" smtClean="0"/>
            </a:br>
            <a:endParaRPr lang="tr-TR" dirty="0"/>
          </a:p>
        </p:txBody>
      </p:sp>
      <p:sp>
        <p:nvSpPr>
          <p:cNvPr id="3" name="2 İçerik Yer Tutucusu"/>
          <p:cNvSpPr>
            <a:spLocks noGrp="1"/>
          </p:cNvSpPr>
          <p:nvPr>
            <p:ph sz="half" idx="1"/>
          </p:nvPr>
        </p:nvSpPr>
        <p:spPr>
          <a:xfrm>
            <a:off x="457200" y="1161328"/>
            <a:ext cx="8219256" cy="5436024"/>
          </a:xfrm>
        </p:spPr>
        <p:txBody>
          <a:bodyPr>
            <a:normAutofit fontScale="92500" lnSpcReduction="10000"/>
          </a:bodyPr>
          <a:lstStyle/>
          <a:p>
            <a:pPr lvl="0">
              <a:buFont typeface="Wingdings" pitchFamily="2" charset="2"/>
              <a:buChar char="Ø"/>
            </a:pPr>
            <a:endParaRPr lang="tr-TR" dirty="0" smtClean="0"/>
          </a:p>
          <a:p>
            <a:pPr>
              <a:buFont typeface="Wingdings" pitchFamily="2" charset="2"/>
              <a:buChar char="Ø"/>
            </a:pPr>
            <a:r>
              <a:rPr lang="tr-TR" sz="2400" b="1" dirty="0">
                <a:solidFill>
                  <a:srgbClr val="FF0000"/>
                </a:solidFill>
              </a:rPr>
              <a:t>Çok sayıda yaralının bulunduğu bir ortamda tek ilk yardımcı varsa, yaralı güç koşullarda bir yere taşınacaksa, uzuv kopması varsa ve/veya baskı noktalarına baskı uygulamak yeterli olmuyorsa boğucu sargı (turnike) uygulanır,</a:t>
            </a:r>
          </a:p>
          <a:p>
            <a:pPr lvl="0">
              <a:buFont typeface="Wingdings" pitchFamily="2" charset="2"/>
              <a:buChar char="Ø"/>
            </a:pPr>
            <a:endParaRPr lang="tr-TR" dirty="0"/>
          </a:p>
          <a:p>
            <a:pPr lvl="0">
              <a:buFont typeface="Wingdings" pitchFamily="2" charset="2"/>
              <a:buChar char="Ø"/>
            </a:pPr>
            <a:r>
              <a:rPr lang="tr-TR" dirty="0" smtClean="0"/>
              <a:t>Kanayan bölge dışarıda kalacak şekilde hasta/yaralının üstü örtülür,</a:t>
            </a:r>
          </a:p>
          <a:p>
            <a:pPr lvl="0">
              <a:buFont typeface="Wingdings" pitchFamily="2" charset="2"/>
              <a:buChar char="Ø"/>
            </a:pPr>
            <a:r>
              <a:rPr lang="tr-TR" dirty="0" smtClean="0"/>
              <a:t>Şok pozisyonu verilir,</a:t>
            </a:r>
          </a:p>
          <a:p>
            <a:pPr lvl="0">
              <a:buFont typeface="Wingdings" pitchFamily="2" charset="2"/>
              <a:buChar char="Ø"/>
            </a:pPr>
            <a:r>
              <a:rPr lang="tr-TR" dirty="0" smtClean="0"/>
              <a:t>Yapılan uygulamalar ile ilgili bilgiler (boğucu sargı uygulaması gibi) hasta/yaralının üzerine yazılır,</a:t>
            </a:r>
          </a:p>
          <a:p>
            <a:pPr lvl="0">
              <a:buFont typeface="Wingdings" pitchFamily="2" charset="2"/>
              <a:buChar char="Ø"/>
            </a:pPr>
            <a:r>
              <a:rPr lang="tr-TR" dirty="0" smtClean="0"/>
              <a:t>Yaşam bulguları sık aralıklarla (2-3dakikada bir) değerlendirilir</a:t>
            </a:r>
          </a:p>
          <a:p>
            <a:pPr lvl="0">
              <a:buFont typeface="Wingdings" pitchFamily="2" charset="2"/>
              <a:buChar char="Ø"/>
            </a:pPr>
            <a:r>
              <a:rPr lang="tr-TR" dirty="0" smtClean="0"/>
              <a:t>Hızla sevk edilmesi sağlanır.</a:t>
            </a:r>
          </a:p>
          <a:p>
            <a:pPr>
              <a:buNone/>
            </a:pPr>
            <a:endParaRPr lang="tr-TR" dirty="0"/>
          </a:p>
        </p:txBody>
      </p:sp>
      <p:sp>
        <p:nvSpPr>
          <p:cNvPr id="4" name="3 İçerik Yer Tutucusu"/>
          <p:cNvSpPr>
            <a:spLocks noGrp="1"/>
          </p:cNvSpPr>
          <p:nvPr>
            <p:ph sz="half" idx="2"/>
          </p:nvPr>
        </p:nvSpPr>
        <p:spPr/>
        <p:txBody>
          <a:bodyPr>
            <a:normAutofit fontScale="92500" lnSpcReduction="10000"/>
          </a:bodyPr>
          <a:lstStyle/>
          <a:p>
            <a:pPr lvl="0"/>
            <a:endParaRPr lang="tr-TR" sz="2200" b="1" dirty="0" smtClean="0">
              <a:solidFill>
                <a:srgbClr val="FFFF00"/>
              </a:solidFill>
            </a:endParaRPr>
          </a:p>
          <a:p>
            <a:pPr lvl="0"/>
            <a:endParaRPr lang="tr-TR" sz="2200" b="1" dirty="0" smtClean="0">
              <a:solidFill>
                <a:srgbClr val="FFFF00"/>
              </a:solidFill>
            </a:endParaRPr>
          </a:p>
          <a:p>
            <a:endParaRPr lang="tr-TR" dirty="0"/>
          </a:p>
        </p:txBody>
      </p:sp>
      <p:sp>
        <p:nvSpPr>
          <p:cNvPr id="6" name="5 Aşağı Şerit"/>
          <p:cNvSpPr/>
          <p:nvPr/>
        </p:nvSpPr>
        <p:spPr>
          <a:xfrm>
            <a:off x="389112" y="764704"/>
            <a:ext cx="1072136" cy="612648"/>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188640"/>
            <a:ext cx="8229600" cy="1440160"/>
          </a:xfrm>
        </p:spPr>
        <p:txBody>
          <a:bodyPr>
            <a:noAutofit/>
          </a:bodyPr>
          <a:lstStyle/>
          <a:p>
            <a:pPr algn="ctr"/>
            <a:r>
              <a:rPr lang="tr-TR" sz="3200" b="1" dirty="0"/>
              <a:t>İç </a:t>
            </a:r>
            <a:r>
              <a:rPr lang="tr-TR" sz="3200" b="1" dirty="0" smtClean="0"/>
              <a:t>Kanamalarda İlk Yardım</a:t>
            </a:r>
            <a:r>
              <a:rPr lang="tr-TR" sz="3200" b="1" dirty="0"/>
              <a:t>:</a:t>
            </a:r>
            <a:r>
              <a:rPr lang="tr-TR" sz="3200" dirty="0"/>
              <a:t/>
            </a:r>
            <a:br>
              <a:rPr lang="tr-TR" sz="3200" dirty="0"/>
            </a:br>
            <a:endParaRPr lang="tr-TR" sz="3200" dirty="0"/>
          </a:p>
        </p:txBody>
      </p:sp>
      <p:sp>
        <p:nvSpPr>
          <p:cNvPr id="7" name="6 İçerik Yer Tutucusu"/>
          <p:cNvSpPr>
            <a:spLocks noGrp="1"/>
          </p:cNvSpPr>
          <p:nvPr>
            <p:ph sz="half" idx="1"/>
          </p:nvPr>
        </p:nvSpPr>
        <p:spPr>
          <a:xfrm>
            <a:off x="755576" y="2348880"/>
            <a:ext cx="7560840" cy="3600400"/>
          </a:xfrm>
        </p:spPr>
        <p:txBody>
          <a:bodyPr>
            <a:normAutofit/>
          </a:bodyPr>
          <a:lstStyle/>
          <a:p>
            <a:pPr>
              <a:buNone/>
            </a:pPr>
            <a:r>
              <a:rPr lang="tr-TR" sz="2400" dirty="0" smtClean="0"/>
              <a:t>    İç kanamalar, şiddetli travma, darbe, kırık, silahla yaralanma nedeniyle oluşabilir. Hasta/yaralıda şok belirtileri vardır. İç kanama şüphesi olanlarda aşağıdaki uygulamalar yapılmalıdır:</a:t>
            </a:r>
          </a:p>
          <a:p>
            <a:pPr>
              <a:buNone/>
            </a:pPr>
            <a:endParaRPr lang="tr-TR" sz="2400" dirty="0" smtClean="0"/>
          </a:p>
        </p:txBody>
      </p:sp>
      <p:sp>
        <p:nvSpPr>
          <p:cNvPr id="6" name="5 Aşağı Şerit"/>
          <p:cNvSpPr/>
          <p:nvPr/>
        </p:nvSpPr>
        <p:spPr>
          <a:xfrm>
            <a:off x="946287" y="1452377"/>
            <a:ext cx="1072136" cy="612648"/>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a:xfrm>
            <a:off x="457200" y="267494"/>
            <a:ext cx="8229600" cy="1145282"/>
          </a:xfrm>
        </p:spPr>
        <p:txBody>
          <a:bodyPr>
            <a:normAutofit fontScale="90000"/>
          </a:bodyPr>
          <a:lstStyle/>
          <a:p>
            <a:pPr algn="ctr"/>
            <a:r>
              <a:rPr lang="tr-TR" sz="4400" b="1" dirty="0" smtClean="0"/>
              <a:t/>
            </a:r>
            <a:br>
              <a:rPr lang="tr-TR" sz="4400" b="1" dirty="0" smtClean="0"/>
            </a:br>
            <a:r>
              <a:rPr lang="tr-TR" sz="4000" b="1" dirty="0" smtClean="0"/>
              <a:t>İç </a:t>
            </a:r>
            <a:r>
              <a:rPr lang="tr-TR" sz="4000" b="1" dirty="0"/>
              <a:t>K</a:t>
            </a:r>
            <a:r>
              <a:rPr lang="tr-TR" sz="4000" b="1" dirty="0" smtClean="0"/>
              <a:t>anamalarda </a:t>
            </a:r>
            <a:r>
              <a:rPr lang="tr-TR" sz="4000" b="1" dirty="0"/>
              <a:t>İ</a:t>
            </a:r>
            <a:r>
              <a:rPr lang="tr-TR" sz="4000" b="1" dirty="0" smtClean="0"/>
              <a:t>lk Yardım:</a:t>
            </a:r>
            <a:r>
              <a:rPr lang="tr-TR" sz="4000" dirty="0" smtClean="0"/>
              <a:t/>
            </a:r>
            <a:br>
              <a:rPr lang="tr-TR" sz="4000" dirty="0" smtClean="0"/>
            </a:br>
            <a:endParaRPr lang="tr-TR" sz="4000" dirty="0"/>
          </a:p>
        </p:txBody>
      </p:sp>
      <p:sp>
        <p:nvSpPr>
          <p:cNvPr id="3" name="2 İçerik Yer Tutucusu"/>
          <p:cNvSpPr>
            <a:spLocks noGrp="1"/>
          </p:cNvSpPr>
          <p:nvPr>
            <p:ph idx="1"/>
          </p:nvPr>
        </p:nvSpPr>
        <p:spPr>
          <a:xfrm>
            <a:off x="457200" y="1340768"/>
            <a:ext cx="8229600" cy="5114040"/>
          </a:xfrm>
        </p:spPr>
        <p:txBody>
          <a:bodyPr>
            <a:normAutofit/>
          </a:bodyPr>
          <a:lstStyle/>
          <a:p>
            <a:pPr lvl="0">
              <a:buNone/>
            </a:pPr>
            <a:endParaRPr lang="tr-TR" sz="2400" dirty="0" smtClean="0"/>
          </a:p>
          <a:p>
            <a:pPr lvl="0">
              <a:buFont typeface="Wingdings" pitchFamily="2" charset="2"/>
              <a:buChar char="Ø"/>
            </a:pPr>
            <a:r>
              <a:rPr lang="tr-TR" dirty="0" smtClean="0"/>
              <a:t>Hasta/yaralının bilinci ve ABC si değerlendirilir,</a:t>
            </a:r>
          </a:p>
          <a:p>
            <a:pPr lvl="0">
              <a:buFont typeface="Wingdings" pitchFamily="2" charset="2"/>
              <a:buChar char="Ø"/>
            </a:pPr>
            <a:r>
              <a:rPr lang="tr-TR" dirty="0" smtClean="0"/>
              <a:t>Tıbbi yardım istenir </a:t>
            </a:r>
            <a:r>
              <a:rPr lang="tr-TR" b="1" dirty="0" smtClean="0"/>
              <a:t>(112)</a:t>
            </a:r>
            <a:r>
              <a:rPr lang="tr-TR" dirty="0" smtClean="0"/>
              <a:t> </a:t>
            </a:r>
          </a:p>
          <a:p>
            <a:pPr lvl="0">
              <a:buFont typeface="Wingdings" pitchFamily="2" charset="2"/>
              <a:buChar char="Ø"/>
            </a:pPr>
            <a:r>
              <a:rPr lang="tr-TR" dirty="0" smtClean="0"/>
              <a:t>Üzeri örtülerek ayakları 30 cm yukarı kaldırılır,</a:t>
            </a:r>
          </a:p>
          <a:p>
            <a:pPr lvl="0">
              <a:buFont typeface="Wingdings" pitchFamily="2" charset="2"/>
              <a:buChar char="Ø"/>
            </a:pPr>
            <a:r>
              <a:rPr lang="tr-TR" dirty="0" smtClean="0"/>
              <a:t>Asla yiyecek ve içecek verilmez,</a:t>
            </a:r>
          </a:p>
          <a:p>
            <a:pPr lvl="0">
              <a:buFont typeface="Wingdings" pitchFamily="2" charset="2"/>
              <a:buChar char="Ø"/>
            </a:pPr>
            <a:r>
              <a:rPr lang="tr-TR" dirty="0" smtClean="0"/>
              <a:t>Hareket ettirilmez (özellikle kırık varsa),</a:t>
            </a:r>
          </a:p>
          <a:p>
            <a:pPr lvl="0">
              <a:buFont typeface="Wingdings" pitchFamily="2" charset="2"/>
              <a:buChar char="Ø"/>
            </a:pPr>
            <a:r>
              <a:rPr lang="tr-TR" dirty="0" smtClean="0"/>
              <a:t>Yaşamsal bulguları incelenir,</a:t>
            </a:r>
          </a:p>
          <a:p>
            <a:pPr lvl="0">
              <a:buFont typeface="Wingdings" pitchFamily="2" charset="2"/>
              <a:buChar char="Ø"/>
            </a:pPr>
            <a:r>
              <a:rPr lang="tr-TR" dirty="0" smtClean="0"/>
              <a:t>Sağlık kuruluşuna sevki sağlanır.</a:t>
            </a:r>
          </a:p>
          <a:p>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1008112"/>
          </a:xfrm>
        </p:spPr>
        <p:txBody>
          <a:bodyPr>
            <a:noAutofit/>
          </a:bodyPr>
          <a:lstStyle/>
          <a:p>
            <a:pPr algn="ctr"/>
            <a:r>
              <a:rPr lang="tr-TR" sz="3600" b="1" dirty="0"/>
              <a:t>İç Kanamalarda İlk Yardım:</a:t>
            </a:r>
            <a:r>
              <a:rPr lang="tr-TR" sz="3600" dirty="0"/>
              <a:t/>
            </a:r>
            <a:br>
              <a:rPr lang="tr-TR" sz="3600" dirty="0"/>
            </a:br>
            <a:endParaRPr lang="tr-TR" sz="3600" dirty="0"/>
          </a:p>
        </p:txBody>
      </p:sp>
      <p:pic>
        <p:nvPicPr>
          <p:cNvPr id="4" name="0 Resim" descr="jkjn.JPG"/>
          <p:cNvPicPr>
            <a:picLocks noGrp="1" noChangeAspect="1" noChangeArrowheads="1"/>
          </p:cNvPicPr>
          <p:nvPr>
            <p:ph idx="1"/>
          </p:nvPr>
        </p:nvPicPr>
        <p:blipFill>
          <a:blip r:embed="rId2" cstate="print"/>
          <a:srcRect/>
          <a:stretch>
            <a:fillRect/>
          </a:stretch>
        </p:blipFill>
        <p:spPr bwMode="auto">
          <a:xfrm>
            <a:off x="467544" y="980728"/>
            <a:ext cx="8064896" cy="5616624"/>
          </a:xfrm>
          <a:prstGeom prst="rect">
            <a:avLst/>
          </a:prstGeom>
          <a:noFill/>
          <a:ln w="9525">
            <a:noFill/>
            <a:miter lim="800000"/>
            <a:headEnd/>
            <a:tailEnd/>
          </a:ln>
        </p:spPr>
      </p:pic>
    </p:spTree>
    <p:extLst>
      <p:ext uri="{BB962C8B-B14F-4D97-AF65-F5344CB8AC3E}">
        <p14:creationId xmlns:p14="http://schemas.microsoft.com/office/powerpoint/2010/main" val="20911101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305800" cy="1152128"/>
          </a:xfrm>
        </p:spPr>
        <p:txBody>
          <a:bodyPr>
            <a:normAutofit/>
          </a:bodyPr>
          <a:lstStyle/>
          <a:p>
            <a:pPr algn="ctr"/>
            <a:r>
              <a:rPr lang="tr-TR" sz="3600" b="1" dirty="0" smtClean="0"/>
              <a:t>Hangi Durumlarda Boğucu </a:t>
            </a:r>
            <a:r>
              <a:rPr lang="tr-TR" sz="3600" b="1" dirty="0"/>
              <a:t>S</a:t>
            </a:r>
            <a:r>
              <a:rPr lang="tr-TR" sz="3600" b="1" dirty="0" smtClean="0"/>
              <a:t>argı (turnike) Uygulanmalıdır?</a:t>
            </a:r>
            <a:endParaRPr lang="tr-TR" sz="3600" b="1" dirty="0"/>
          </a:p>
        </p:txBody>
      </p:sp>
      <p:sp>
        <p:nvSpPr>
          <p:cNvPr id="3" name="2 Metin Yer Tutucusu"/>
          <p:cNvSpPr>
            <a:spLocks noGrp="1"/>
          </p:cNvSpPr>
          <p:nvPr>
            <p:ph type="body" idx="4294967295"/>
          </p:nvPr>
        </p:nvSpPr>
        <p:spPr>
          <a:xfrm>
            <a:off x="251520" y="1500188"/>
            <a:ext cx="8568952" cy="5072062"/>
          </a:xfrm>
        </p:spPr>
        <p:txBody>
          <a:bodyPr>
            <a:normAutofit/>
          </a:bodyPr>
          <a:lstStyle/>
          <a:p>
            <a:endParaRPr lang="tr-TR" dirty="0" smtClean="0"/>
          </a:p>
          <a:p>
            <a:pPr lvl="0">
              <a:buFont typeface="Wingdings" pitchFamily="2" charset="2"/>
              <a:buChar char="Ø"/>
            </a:pPr>
            <a:r>
              <a:rPr lang="tr-TR" sz="2400" dirty="0" smtClean="0"/>
              <a:t>Çok sayıda yaralının bulunduğu bir ortamda tek ilkyardımcı varsa (kanamayı durdurmak ve daha sonra da diğer yaralılarla ilgilenebilmek için),</a:t>
            </a:r>
          </a:p>
          <a:p>
            <a:pPr lvl="0">
              <a:buFont typeface="Wingdings" pitchFamily="2" charset="2"/>
              <a:buChar char="Ø"/>
            </a:pPr>
            <a:r>
              <a:rPr lang="tr-TR" sz="2400" dirty="0" smtClean="0"/>
              <a:t>Yaralı güç koşullarda bir yere taşınacaksa,</a:t>
            </a:r>
          </a:p>
          <a:p>
            <a:pPr lvl="0">
              <a:buFont typeface="Wingdings" pitchFamily="2" charset="2"/>
              <a:buChar char="Ø"/>
            </a:pPr>
            <a:r>
              <a:rPr lang="tr-TR" sz="2400" dirty="0" smtClean="0"/>
              <a:t>Uzuv kopması varsa,</a:t>
            </a:r>
          </a:p>
          <a:p>
            <a:pPr lvl="0">
              <a:buFont typeface="Wingdings" pitchFamily="2" charset="2"/>
              <a:buChar char="Ø"/>
            </a:pPr>
            <a:r>
              <a:rPr lang="tr-TR" sz="2400" dirty="0" smtClean="0"/>
              <a:t>Baskı noktalarına baskı uygulamak yeterli olmuyorsa </a:t>
            </a:r>
          </a:p>
          <a:p>
            <a:endParaRPr lang="tr-TR"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1008112"/>
          </a:xfrm>
        </p:spPr>
        <p:txBody>
          <a:bodyPr>
            <a:noAutofit/>
          </a:bodyPr>
          <a:lstStyle/>
          <a:p>
            <a:pPr algn="ctr"/>
            <a:r>
              <a:rPr lang="tr-TR" sz="3600" b="1" dirty="0"/>
              <a:t>Hangi Durumlarda Boğucu Sargı (turnike) Uygulanmalıdır?</a:t>
            </a:r>
            <a:endParaRPr lang="tr-TR" sz="3600" dirty="0"/>
          </a:p>
        </p:txBody>
      </p:sp>
      <p:sp>
        <p:nvSpPr>
          <p:cNvPr id="4" name="İçerik Yer Tutucusu 3"/>
          <p:cNvSpPr>
            <a:spLocks noGrp="1"/>
          </p:cNvSpPr>
          <p:nvPr>
            <p:ph idx="1"/>
          </p:nvPr>
        </p:nvSpPr>
        <p:spPr/>
        <p:txBody>
          <a:bodyPr/>
          <a:lstStyle/>
          <a:p>
            <a:endParaRPr lang="tr-TR"/>
          </a:p>
        </p:txBody>
      </p:sp>
      <p:graphicFrame>
        <p:nvGraphicFramePr>
          <p:cNvPr id="3" name="Nesne 2"/>
          <p:cNvGraphicFramePr>
            <a:graphicFrameLocks noChangeAspect="1"/>
          </p:cNvGraphicFramePr>
          <p:nvPr>
            <p:extLst>
              <p:ext uri="{D42A27DB-BD31-4B8C-83A1-F6EECF244321}">
                <p14:modId xmlns:p14="http://schemas.microsoft.com/office/powerpoint/2010/main" val="4284306723"/>
              </p:ext>
            </p:extLst>
          </p:nvPr>
        </p:nvGraphicFramePr>
        <p:xfrm>
          <a:off x="395536" y="1556792"/>
          <a:ext cx="8352928" cy="4824536"/>
        </p:xfrm>
        <a:graphic>
          <a:graphicData uri="http://schemas.openxmlformats.org/presentationml/2006/ole">
            <mc:AlternateContent xmlns:mc="http://schemas.openxmlformats.org/markup-compatibility/2006">
              <mc:Choice xmlns:v="urn:schemas-microsoft-com:vml" Requires="v">
                <p:oleObj spid="_x0000_s8222" name="Bit Eşlem Resmi" r:id="rId3" imgW="2971429" imgH="2172003" progId="PBrush">
                  <p:embed/>
                </p:oleObj>
              </mc:Choice>
              <mc:Fallback>
                <p:oleObj name="Bit Eşlem Resmi" r:id="rId3" imgW="2971429" imgH="2172003" progId="PBrush">
                  <p:embed/>
                  <p:pic>
                    <p:nvPicPr>
                      <p:cNvPr id="0"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556792"/>
                        <a:ext cx="8352928" cy="48245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676660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88640"/>
            <a:ext cx="8229600" cy="1152128"/>
          </a:xfrm>
        </p:spPr>
        <p:txBody>
          <a:bodyPr>
            <a:normAutofit/>
          </a:bodyPr>
          <a:lstStyle/>
          <a:p>
            <a:pPr algn="ctr"/>
            <a:r>
              <a:rPr lang="tr-TR" sz="3600" b="1" dirty="0" smtClean="0"/>
              <a:t>Hangi durumlarda boğucu sargı (turnike) uygulanmalıdır?</a:t>
            </a:r>
            <a:endParaRPr lang="tr-TR" sz="3600" b="1" dirty="0"/>
          </a:p>
        </p:txBody>
      </p:sp>
      <p:sp>
        <p:nvSpPr>
          <p:cNvPr id="5" name="Content Placeholder 4"/>
          <p:cNvSpPr>
            <a:spLocks noGrp="1"/>
          </p:cNvSpPr>
          <p:nvPr>
            <p:ph idx="1"/>
          </p:nvPr>
        </p:nvSpPr>
        <p:spPr/>
        <p:txBody>
          <a:bodyPr/>
          <a:lstStyle/>
          <a:p>
            <a:pPr>
              <a:buNone/>
            </a:pPr>
            <a:r>
              <a:rPr lang="tr-TR" dirty="0" smtClean="0"/>
              <a:t>   Boğucu sargı uygulaması kanamanın durdurulamadığı durumlarda başvurulacak en son uygulamadır. Ancak eskisi kadar sık uygulanmamaktadır. Çünkü uzun süreli turnike uygulanması sonucu doku harabiyeti meydana gelebilir ya da uzvun tamamen kaybına neden olunabilir.</a:t>
            </a:r>
          </a:p>
          <a:p>
            <a:pPr>
              <a:buNone/>
            </a:pPr>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67494"/>
            <a:ext cx="8929718" cy="1399032"/>
          </a:xfrm>
        </p:spPr>
        <p:txBody>
          <a:bodyPr>
            <a:normAutofit fontScale="90000"/>
          </a:bodyPr>
          <a:lstStyle/>
          <a:p>
            <a:pPr algn="ctr"/>
            <a:r>
              <a:rPr lang="tr-TR" sz="3600" b="1" dirty="0" smtClean="0"/>
              <a:t/>
            </a:r>
            <a:br>
              <a:rPr lang="tr-TR" sz="3600" b="1" dirty="0" smtClean="0"/>
            </a:br>
            <a:r>
              <a:rPr lang="tr-TR" sz="3600" b="1" dirty="0" smtClean="0"/>
              <a:t>Boğucu Sargı (turnike) Uygulamasında Dikkat </a:t>
            </a:r>
            <a:r>
              <a:rPr lang="tr-TR" sz="3600" b="1" dirty="0"/>
              <a:t>E</a:t>
            </a:r>
            <a:r>
              <a:rPr lang="tr-TR" sz="3600" b="1" dirty="0" smtClean="0"/>
              <a:t>dilecek Hususlar Neler </a:t>
            </a:r>
            <a:r>
              <a:rPr lang="tr-TR" sz="3600" b="1" dirty="0"/>
              <a:t>O</a:t>
            </a:r>
            <a:r>
              <a:rPr lang="tr-TR" sz="3600" b="1" dirty="0" smtClean="0"/>
              <a:t>lmalıdır?</a:t>
            </a:r>
            <a:r>
              <a:rPr lang="tr-TR" dirty="0" smtClean="0"/>
              <a:t/>
            </a:r>
            <a:br>
              <a:rPr lang="tr-TR" dirty="0" smtClean="0"/>
            </a:br>
            <a:endParaRPr lang="tr-TR" dirty="0"/>
          </a:p>
        </p:txBody>
      </p:sp>
      <p:sp>
        <p:nvSpPr>
          <p:cNvPr id="3" name="2 İçerik Yer Tutucusu"/>
          <p:cNvSpPr>
            <a:spLocks noGrp="1"/>
          </p:cNvSpPr>
          <p:nvPr>
            <p:ph idx="1"/>
          </p:nvPr>
        </p:nvSpPr>
        <p:spPr>
          <a:xfrm>
            <a:off x="457200" y="1484784"/>
            <a:ext cx="8229600" cy="4839816"/>
          </a:xfrm>
        </p:spPr>
        <p:txBody>
          <a:bodyPr>
            <a:normAutofit/>
          </a:bodyPr>
          <a:lstStyle/>
          <a:p>
            <a:pPr lvl="0">
              <a:buFont typeface="Wingdings" pitchFamily="2" charset="2"/>
              <a:buChar char="Ø"/>
            </a:pPr>
            <a:r>
              <a:rPr lang="tr-TR" sz="2400" dirty="0" smtClean="0"/>
              <a:t>Turnike uygulamasında kullanılacak malzemelerin genişliği en az 8–10 cm olmalı,</a:t>
            </a:r>
          </a:p>
          <a:p>
            <a:pPr lvl="0">
              <a:buFont typeface="Wingdings" pitchFamily="2" charset="2"/>
              <a:buChar char="Ø"/>
            </a:pPr>
            <a:endParaRPr lang="tr-TR" sz="2400" dirty="0" smtClean="0"/>
          </a:p>
          <a:p>
            <a:pPr lvl="0">
              <a:buFont typeface="Wingdings" pitchFamily="2" charset="2"/>
              <a:buChar char="Ø"/>
            </a:pPr>
            <a:r>
              <a:rPr lang="tr-TR" sz="2400" dirty="0" smtClean="0"/>
              <a:t>Turnike uygulamasında ip, tel gibi kesici malzemeler kullanılmamalı,</a:t>
            </a:r>
          </a:p>
          <a:p>
            <a:pPr lvl="0">
              <a:buFont typeface="Wingdings" pitchFamily="2" charset="2"/>
              <a:buChar char="Ø"/>
            </a:pPr>
            <a:endParaRPr lang="tr-TR" sz="2400" dirty="0" smtClean="0"/>
          </a:p>
          <a:p>
            <a:pPr lvl="0">
              <a:buFont typeface="Wingdings" pitchFamily="2" charset="2"/>
              <a:buChar char="Ø"/>
            </a:pPr>
            <a:r>
              <a:rPr lang="tr-TR" sz="2400" dirty="0" smtClean="0"/>
              <a:t>Turnikeyi sıkmak için tahta parçası, kalem gibi malzemeler kullanılabilir,</a:t>
            </a:r>
          </a:p>
          <a:p>
            <a:pPr lvl="0">
              <a:buFont typeface="Wingdings" pitchFamily="2" charset="2"/>
              <a:buChar char="Ø"/>
            </a:pPr>
            <a:endParaRPr lang="tr-TR" sz="2400" dirty="0" smtClean="0"/>
          </a:p>
          <a:p>
            <a:pPr lvl="0">
              <a:buFont typeface="Wingdings" pitchFamily="2" charset="2"/>
              <a:buChar char="Ø"/>
            </a:pPr>
            <a:r>
              <a:rPr lang="tr-TR" sz="2400" dirty="0" smtClean="0"/>
              <a:t>Turnike kanama duruncaya kadar sıkılır, kanama durduktan sonra daha fazla sıkılmaz,</a:t>
            </a:r>
          </a:p>
          <a:p>
            <a:endParaRPr lang="tr-T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67494"/>
            <a:ext cx="8929718" cy="1217290"/>
          </a:xfrm>
        </p:spPr>
        <p:txBody>
          <a:bodyPr>
            <a:normAutofit fontScale="90000"/>
          </a:bodyPr>
          <a:lstStyle/>
          <a:p>
            <a:pPr algn="ctr"/>
            <a:r>
              <a:rPr lang="tr-TR" sz="3600" b="1" dirty="0" smtClean="0"/>
              <a:t/>
            </a:r>
            <a:br>
              <a:rPr lang="tr-TR" sz="3600" b="1" dirty="0" smtClean="0"/>
            </a:br>
            <a:r>
              <a:rPr lang="tr-TR" sz="4000" b="1" dirty="0" smtClean="0"/>
              <a:t>Boğucu Sargı (turnike) Uygulamasında Dikkat Edilecek Hususlar Neler Olmalıdır?</a:t>
            </a:r>
            <a:endParaRPr lang="tr-TR" sz="4000" b="1" dirty="0"/>
          </a:p>
        </p:txBody>
      </p:sp>
      <p:sp>
        <p:nvSpPr>
          <p:cNvPr id="3" name="2 İçerik Yer Tutucusu"/>
          <p:cNvSpPr>
            <a:spLocks noGrp="1"/>
          </p:cNvSpPr>
          <p:nvPr>
            <p:ph idx="1"/>
          </p:nvPr>
        </p:nvSpPr>
        <p:spPr>
          <a:xfrm>
            <a:off x="457200" y="1643050"/>
            <a:ext cx="8472518" cy="5214950"/>
          </a:xfrm>
        </p:spPr>
        <p:txBody>
          <a:bodyPr>
            <a:normAutofit fontScale="92500" lnSpcReduction="20000"/>
          </a:bodyPr>
          <a:lstStyle/>
          <a:p>
            <a:pPr lvl="0">
              <a:buFont typeface="Wingdings" pitchFamily="2" charset="2"/>
              <a:buChar char="Ø"/>
            </a:pPr>
            <a:r>
              <a:rPr lang="tr-TR" dirty="0" smtClean="0"/>
              <a:t>Turnike uygulanan bölgenin üzerine hiçbir şey örtülmez,</a:t>
            </a:r>
          </a:p>
          <a:p>
            <a:pPr lvl="0">
              <a:buFont typeface="Wingdings" pitchFamily="2" charset="2"/>
              <a:buChar char="Ø"/>
            </a:pPr>
            <a:endParaRPr lang="tr-TR" dirty="0" smtClean="0"/>
          </a:p>
          <a:p>
            <a:pPr lvl="0">
              <a:buFont typeface="Wingdings" pitchFamily="2" charset="2"/>
              <a:buChar char="Ø"/>
            </a:pPr>
            <a:r>
              <a:rPr lang="tr-TR" dirty="0" smtClean="0"/>
              <a:t>Turnike uygulamasının yapıldığı saat bir kağıda yazılmalı ve yaralının üzerine asılmalı,</a:t>
            </a:r>
          </a:p>
          <a:p>
            <a:pPr lvl="0">
              <a:buFont typeface="Wingdings" pitchFamily="2" charset="2"/>
              <a:buChar char="Ø"/>
            </a:pPr>
            <a:endParaRPr lang="tr-TR" dirty="0" smtClean="0"/>
          </a:p>
          <a:p>
            <a:pPr lvl="0">
              <a:buFont typeface="Wingdings" pitchFamily="2" charset="2"/>
              <a:buChar char="Ø"/>
            </a:pPr>
            <a:r>
              <a:rPr lang="tr-TR" dirty="0" smtClean="0"/>
              <a:t>Uzun süreli kanamalardaki turnike uygulamalarında, kanayan bölgeye göre 15-20 dakikada bir turnike gevşetilmeli,</a:t>
            </a:r>
          </a:p>
          <a:p>
            <a:pPr lvl="0">
              <a:buFont typeface="Wingdings" pitchFamily="2" charset="2"/>
              <a:buChar char="Ø"/>
            </a:pPr>
            <a:endParaRPr lang="tr-TR" dirty="0" smtClean="0"/>
          </a:p>
          <a:p>
            <a:pPr lvl="0">
              <a:buFont typeface="Wingdings" pitchFamily="2" charset="2"/>
              <a:buChar char="Ø"/>
            </a:pPr>
            <a:r>
              <a:rPr lang="tr-TR" dirty="0" smtClean="0"/>
              <a:t>Turnike uzvun koptuğu bölgeye en yakın olan ve deri bütünlüğünün bozulmamış olduğu bölgeye uygulanır.</a:t>
            </a:r>
          </a:p>
          <a:p>
            <a:pPr lvl="0">
              <a:buFont typeface="Wingdings" pitchFamily="2" charset="2"/>
              <a:buChar char="Ø"/>
            </a:pPr>
            <a:endParaRPr lang="tr-TR" dirty="0" smtClean="0"/>
          </a:p>
          <a:p>
            <a:pPr>
              <a:buFont typeface="Wingdings" pitchFamily="2" charset="2"/>
              <a:buChar char="Ø"/>
            </a:pPr>
            <a:r>
              <a:rPr lang="tr-TR" dirty="0" smtClean="0"/>
              <a:t>Turnike, kol ve uyluk gibi tek kemikli bölgelere uygulanır, ancak önkol ve bacağa el ve ayağın beslenmesini bozabileceği için uygulanmaz. Uzuv kopması durumlarında, önkol ve bacağa da turnike uygulanabilir.</a:t>
            </a:r>
          </a:p>
          <a:p>
            <a:pPr lvl="0"/>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219813"/>
          </a:xfrm>
        </p:spPr>
        <p:txBody>
          <a:bodyPr>
            <a:normAutofit/>
          </a:bodyPr>
          <a:lstStyle/>
          <a:p>
            <a:pPr algn="ctr"/>
            <a:r>
              <a:rPr lang="tr-TR" sz="3600" b="1" dirty="0" smtClean="0"/>
              <a:t>BOĞUCU SARGI (TURNİKE) UYGULAMA TEKNİĞİ</a:t>
            </a:r>
            <a:endParaRPr lang="tr-TR" sz="3600" dirty="0"/>
          </a:p>
        </p:txBody>
      </p:sp>
      <p:sp>
        <p:nvSpPr>
          <p:cNvPr id="4" name="3 İçerik Yer Tutucusu"/>
          <p:cNvSpPr>
            <a:spLocks noGrp="1"/>
          </p:cNvSpPr>
          <p:nvPr>
            <p:ph idx="1"/>
          </p:nvPr>
        </p:nvSpPr>
        <p:spPr>
          <a:xfrm>
            <a:off x="457200" y="1480461"/>
            <a:ext cx="8229600" cy="4844139"/>
          </a:xfrm>
        </p:spPr>
        <p:txBody>
          <a:bodyPr>
            <a:normAutofit fontScale="92500"/>
          </a:bodyPr>
          <a:lstStyle/>
          <a:p>
            <a:pPr>
              <a:buFont typeface="Wingdings" pitchFamily="2" charset="2"/>
              <a:buChar char="Ø"/>
            </a:pPr>
            <a:endParaRPr lang="tr-TR" sz="2400" dirty="0" smtClean="0"/>
          </a:p>
          <a:p>
            <a:pPr>
              <a:buFont typeface="Wingdings" pitchFamily="2" charset="2"/>
              <a:buChar char="Ø"/>
            </a:pPr>
            <a:endParaRPr lang="tr-TR" sz="2400" dirty="0" smtClean="0"/>
          </a:p>
          <a:p>
            <a:pPr>
              <a:buFont typeface="Wingdings" pitchFamily="2" charset="2"/>
              <a:buChar char="Ø"/>
            </a:pPr>
            <a:r>
              <a:rPr lang="tr-TR" sz="2400" dirty="0" smtClean="0"/>
              <a:t>1- İlk </a:t>
            </a:r>
            <a:r>
              <a:rPr lang="tr-TR" sz="2400" dirty="0" smtClean="0"/>
              <a:t>yardımcı eline geniş, kuvvetli ve esnemeyen bir sargı alır,</a:t>
            </a:r>
          </a:p>
          <a:p>
            <a:pPr>
              <a:buFont typeface="Wingdings" pitchFamily="2" charset="2"/>
              <a:buChar char="Ø"/>
            </a:pPr>
            <a:r>
              <a:rPr lang="tr-TR" sz="2400" dirty="0" smtClean="0"/>
              <a:t>2- Şerit yarı uzunluğunda katlanır, uzuv etrafına sarılır,</a:t>
            </a:r>
          </a:p>
          <a:p>
            <a:pPr>
              <a:buFont typeface="Wingdings" pitchFamily="2" charset="2"/>
              <a:buChar char="Ø"/>
            </a:pPr>
            <a:r>
              <a:rPr lang="tr-TR" sz="2400" dirty="0" smtClean="0"/>
              <a:t>3- Bir ucu halkadan geçirip çekilir  ve iki ucu bir araya getirilir,</a:t>
            </a:r>
          </a:p>
          <a:p>
            <a:pPr>
              <a:buFont typeface="Wingdings" pitchFamily="2" charset="2"/>
              <a:buChar char="Ø"/>
            </a:pPr>
            <a:r>
              <a:rPr lang="tr-TR" sz="2400" dirty="0" smtClean="0"/>
              <a:t>4-  Kanamayı tamamen durduracak yeterlikte sıkı bir bağ atılır,</a:t>
            </a:r>
          </a:p>
          <a:p>
            <a:pPr>
              <a:buNone/>
            </a:pPr>
            <a:endParaRPr lang="tr-TR" sz="2400" dirty="0" smtClean="0"/>
          </a:p>
          <a:p>
            <a:pPr lvl="0">
              <a:buFont typeface="Wingdings" pitchFamily="2" charset="2"/>
              <a:buChar char="v"/>
            </a:pPr>
            <a:r>
              <a:rPr lang="tr-TR" sz="2400" dirty="0" smtClean="0"/>
              <a:t>Sargının içinden sert cisim (kalem gibi) geçirilir ve uzva paralel konuma getirilir,</a:t>
            </a:r>
          </a:p>
          <a:p>
            <a:pPr lvl="0">
              <a:buFont typeface="Wingdings" pitchFamily="2" charset="2"/>
              <a:buChar char="v"/>
            </a:pPr>
            <a:r>
              <a:rPr lang="tr-TR" sz="2400" dirty="0" smtClean="0"/>
              <a:t>Kanama durana kadar sert cisim döndürülür,</a:t>
            </a:r>
          </a:p>
          <a:p>
            <a:pPr>
              <a:buFont typeface="Wingdings" pitchFamily="2" charset="2"/>
              <a:buChar char="v"/>
            </a:pPr>
            <a:endParaRPr lang="tr-TR" sz="2400" dirty="0" smtClean="0"/>
          </a:p>
          <a:p>
            <a:pPr>
              <a:buNone/>
            </a:pPr>
            <a:endParaRPr lang="tr-TR" sz="2400" dirty="0"/>
          </a:p>
        </p:txBody>
      </p:sp>
      <p:sp>
        <p:nvSpPr>
          <p:cNvPr id="7" name="6 Aşağı Ok"/>
          <p:cNvSpPr/>
          <p:nvPr/>
        </p:nvSpPr>
        <p:spPr>
          <a:xfrm>
            <a:off x="10908704" y="1628800"/>
            <a:ext cx="216024" cy="72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219813"/>
          </a:xfrm>
        </p:spPr>
        <p:txBody>
          <a:bodyPr>
            <a:normAutofit/>
          </a:bodyPr>
          <a:lstStyle/>
          <a:p>
            <a:pPr algn="ctr"/>
            <a:r>
              <a:rPr lang="tr-TR" sz="3600" b="1" dirty="0" smtClean="0"/>
              <a:t>BOĞUCU SARGI (TURNİKE) UYGULAMA TEKNİĞİ</a:t>
            </a:r>
            <a:endParaRPr lang="tr-TR" sz="3600" dirty="0"/>
          </a:p>
        </p:txBody>
      </p:sp>
      <p:sp>
        <p:nvSpPr>
          <p:cNvPr id="4" name="3 İçerik Yer Tutucusu"/>
          <p:cNvSpPr>
            <a:spLocks noGrp="1"/>
          </p:cNvSpPr>
          <p:nvPr>
            <p:ph idx="1"/>
          </p:nvPr>
        </p:nvSpPr>
        <p:spPr>
          <a:xfrm>
            <a:off x="457200" y="1480461"/>
            <a:ext cx="8229600" cy="5116891"/>
          </a:xfrm>
        </p:spPr>
        <p:txBody>
          <a:bodyPr>
            <a:normAutofit fontScale="85000" lnSpcReduction="20000"/>
          </a:bodyPr>
          <a:lstStyle/>
          <a:p>
            <a:pPr marL="0" indent="0">
              <a:buNone/>
            </a:pPr>
            <a:endParaRPr lang="tr-TR" sz="2400" dirty="0" smtClean="0"/>
          </a:p>
          <a:p>
            <a:pPr>
              <a:buFont typeface="Wingdings" pitchFamily="2" charset="2"/>
              <a:buChar char="Ø"/>
            </a:pPr>
            <a:r>
              <a:rPr lang="tr-TR" sz="2800" dirty="0"/>
              <a:t>5- Sert cisim uzva dik konuma getirilerek sargı çözülmeyecek şekilde tespit edilir,</a:t>
            </a:r>
          </a:p>
          <a:p>
            <a:pPr>
              <a:buFont typeface="Wingdings" pitchFamily="2" charset="2"/>
              <a:buChar char="Ø"/>
            </a:pPr>
            <a:endParaRPr lang="tr-TR" sz="2800" dirty="0"/>
          </a:p>
          <a:p>
            <a:pPr>
              <a:buFont typeface="Wingdings" pitchFamily="2" charset="2"/>
              <a:buChar char="Ø"/>
            </a:pPr>
            <a:r>
              <a:rPr lang="tr-TR" sz="2800" dirty="0"/>
              <a:t>6- Hasta/yaralının elbisesinin üzerine, adı ve turnikenin uygulandığı zaman (saat ve dakika) yazılı bir kart iğnelenir,</a:t>
            </a:r>
          </a:p>
          <a:p>
            <a:pPr>
              <a:buFont typeface="Wingdings" pitchFamily="2" charset="2"/>
              <a:buChar char="Ø"/>
            </a:pPr>
            <a:endParaRPr lang="tr-TR" sz="2800" dirty="0"/>
          </a:p>
          <a:p>
            <a:pPr>
              <a:buFont typeface="Wingdings" pitchFamily="2" charset="2"/>
              <a:buChar char="Ø"/>
            </a:pPr>
            <a:r>
              <a:rPr lang="tr-TR" sz="2800" dirty="0"/>
              <a:t>7- Çok sayıda yaralı olduğunda, yaralının alnına rujla veya sabit kalemle” turnike”  veya ”T” harfi yazılır,</a:t>
            </a:r>
          </a:p>
          <a:p>
            <a:pPr>
              <a:buFont typeface="Wingdings" pitchFamily="2" charset="2"/>
              <a:buChar char="Ø"/>
            </a:pPr>
            <a:endParaRPr lang="tr-TR" sz="2800" dirty="0"/>
          </a:p>
          <a:p>
            <a:pPr>
              <a:buFont typeface="Wingdings" pitchFamily="2" charset="2"/>
              <a:buChar char="Ø"/>
            </a:pPr>
            <a:r>
              <a:rPr lang="tr-TR" sz="2800" dirty="0"/>
              <a:t>8- Hasta/yaralı pansuman ve turnikesi görülecek şekilde battaniye ile sarılır,</a:t>
            </a:r>
          </a:p>
          <a:p>
            <a:pPr>
              <a:buFont typeface="Wingdings" pitchFamily="2" charset="2"/>
              <a:buChar char="Ø"/>
            </a:pPr>
            <a:endParaRPr lang="tr-TR" sz="2800" dirty="0"/>
          </a:p>
          <a:p>
            <a:pPr>
              <a:buFont typeface="Wingdings" pitchFamily="2" charset="2"/>
              <a:buChar char="Ø"/>
            </a:pPr>
            <a:r>
              <a:rPr lang="tr-TR" sz="2800" dirty="0"/>
              <a:t>9- Turnike 15-20 dakika aralıklarla gevşetilir, sonra tekrar sıkılır.</a:t>
            </a:r>
          </a:p>
          <a:p>
            <a:pPr>
              <a:buNone/>
            </a:pPr>
            <a:endParaRPr lang="tr-TR" sz="2400" dirty="0"/>
          </a:p>
        </p:txBody>
      </p:sp>
    </p:spTree>
    <p:extLst>
      <p:ext uri="{BB962C8B-B14F-4D97-AF65-F5344CB8AC3E}">
        <p14:creationId xmlns:p14="http://schemas.microsoft.com/office/powerpoint/2010/main" val="5783182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305800" cy="1224136"/>
          </a:xfrm>
        </p:spPr>
        <p:txBody>
          <a:bodyPr>
            <a:normAutofit/>
          </a:bodyPr>
          <a:lstStyle/>
          <a:p>
            <a:pPr algn="ctr"/>
            <a:r>
              <a:rPr lang="tr-TR" sz="3600" b="1" dirty="0" smtClean="0"/>
              <a:t>BOĞUCU SARGI (TURNİKE)</a:t>
            </a:r>
            <a:br>
              <a:rPr lang="tr-TR" sz="3600" b="1" dirty="0" smtClean="0"/>
            </a:br>
            <a:r>
              <a:rPr lang="tr-TR" sz="3600" b="1" dirty="0" smtClean="0"/>
              <a:t>UYGULAMA TEKNİĞİ</a:t>
            </a:r>
            <a:endParaRPr lang="tr-TR" sz="3600" dirty="0"/>
          </a:p>
        </p:txBody>
      </p:sp>
      <p:pic>
        <p:nvPicPr>
          <p:cNvPr id="5" name="3 Resim" descr="compoundfractureB.jpg"/>
          <p:cNvPicPr>
            <a:picLocks noChangeAspect="1" noChangeArrowheads="1"/>
          </p:cNvPicPr>
          <p:nvPr/>
        </p:nvPicPr>
        <p:blipFill>
          <a:blip r:embed="rId2" cstate="print"/>
          <a:srcRect/>
          <a:stretch>
            <a:fillRect/>
          </a:stretch>
        </p:blipFill>
        <p:spPr bwMode="auto">
          <a:xfrm>
            <a:off x="261333" y="2010572"/>
            <a:ext cx="2798499" cy="3002604"/>
          </a:xfrm>
          <a:prstGeom prst="rect">
            <a:avLst/>
          </a:prstGeom>
          <a:noFill/>
          <a:ln w="9525">
            <a:noFill/>
            <a:miter lim="800000"/>
            <a:headEnd/>
            <a:tailEnd/>
          </a:ln>
        </p:spPr>
      </p:pic>
      <p:pic>
        <p:nvPicPr>
          <p:cNvPr id="6" name="4 Resim" descr="compoundfractureC.jpg"/>
          <p:cNvPicPr>
            <a:picLocks noChangeAspect="1" noChangeArrowheads="1"/>
          </p:cNvPicPr>
          <p:nvPr/>
        </p:nvPicPr>
        <p:blipFill>
          <a:blip r:embed="rId3" cstate="print"/>
          <a:srcRect/>
          <a:stretch>
            <a:fillRect/>
          </a:stretch>
        </p:blipFill>
        <p:spPr bwMode="auto">
          <a:xfrm>
            <a:off x="3203848" y="2010572"/>
            <a:ext cx="2664296" cy="3002604"/>
          </a:xfrm>
          <a:prstGeom prst="rect">
            <a:avLst/>
          </a:prstGeom>
          <a:noFill/>
          <a:ln w="9525">
            <a:noFill/>
            <a:miter lim="800000"/>
            <a:headEnd/>
            <a:tailEnd/>
          </a:ln>
        </p:spPr>
      </p:pic>
      <p:pic>
        <p:nvPicPr>
          <p:cNvPr id="7" name="5 Resim" descr="compoundfractureD.jpg"/>
          <p:cNvPicPr>
            <a:picLocks noChangeAspect="1" noChangeArrowheads="1"/>
          </p:cNvPicPr>
          <p:nvPr/>
        </p:nvPicPr>
        <p:blipFill>
          <a:blip r:embed="rId4" cstate="print"/>
          <a:srcRect/>
          <a:stretch>
            <a:fillRect/>
          </a:stretch>
        </p:blipFill>
        <p:spPr bwMode="auto">
          <a:xfrm>
            <a:off x="6012160" y="2010572"/>
            <a:ext cx="2736304" cy="30026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305800" cy="1224136"/>
          </a:xfrm>
        </p:spPr>
        <p:txBody>
          <a:bodyPr>
            <a:normAutofit/>
          </a:bodyPr>
          <a:lstStyle/>
          <a:p>
            <a:pPr algn="ctr"/>
            <a:r>
              <a:rPr lang="tr-TR" sz="3600" b="1" dirty="0" smtClean="0"/>
              <a:t>BOĞUCU SARGI (TURNİKE)</a:t>
            </a:r>
            <a:br>
              <a:rPr lang="tr-TR" sz="3600" b="1" dirty="0" smtClean="0"/>
            </a:br>
            <a:r>
              <a:rPr lang="tr-TR" sz="3600" b="1" dirty="0" smtClean="0"/>
              <a:t>UYGULAMA TEKNİĞİ</a:t>
            </a:r>
            <a:endParaRPr lang="tr-TR" sz="3600" dirty="0"/>
          </a:p>
        </p:txBody>
      </p:sp>
      <p:pic>
        <p:nvPicPr>
          <p:cNvPr id="8194" name="18 Resim" descr="compoundfractureE.jpg"/>
          <p:cNvPicPr>
            <a:picLocks noChangeAspect="1" noChangeArrowheads="1"/>
          </p:cNvPicPr>
          <p:nvPr/>
        </p:nvPicPr>
        <p:blipFill>
          <a:blip r:embed="rId2" cstate="print"/>
          <a:srcRect/>
          <a:stretch>
            <a:fillRect/>
          </a:stretch>
        </p:blipFill>
        <p:spPr bwMode="auto">
          <a:xfrm>
            <a:off x="395536" y="1556792"/>
            <a:ext cx="8208912" cy="4752528"/>
          </a:xfrm>
          <a:prstGeom prst="rect">
            <a:avLst/>
          </a:prstGeom>
          <a:noFill/>
          <a:ln w="9525">
            <a:noFill/>
            <a:miter lim="800000"/>
            <a:headEnd/>
            <a:tailEnd/>
          </a:ln>
        </p:spPr>
      </p:pic>
    </p:spTree>
    <p:extLst>
      <p:ext uri="{BB962C8B-B14F-4D97-AF65-F5344CB8AC3E}">
        <p14:creationId xmlns:p14="http://schemas.microsoft.com/office/powerpoint/2010/main" val="33472853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152128"/>
          </a:xfrm>
        </p:spPr>
        <p:txBody>
          <a:bodyPr>
            <a:normAutofit fontScale="90000"/>
          </a:bodyPr>
          <a:lstStyle/>
          <a:p>
            <a:pPr algn="ctr"/>
            <a:r>
              <a:rPr lang="tr-TR" dirty="0" smtClean="0"/>
              <a:t> </a:t>
            </a:r>
            <a:br>
              <a:rPr lang="tr-TR" dirty="0" smtClean="0"/>
            </a:br>
            <a:r>
              <a:rPr lang="tr-TR" sz="4000" b="1" dirty="0" smtClean="0"/>
              <a:t>UZUV KOPMASI DURUMUNDA </a:t>
            </a:r>
            <a:br>
              <a:rPr lang="tr-TR" sz="4000" b="1" dirty="0" smtClean="0"/>
            </a:br>
            <a:r>
              <a:rPr lang="tr-TR" sz="4000" b="1" dirty="0" smtClean="0"/>
              <a:t>İLK YARDIM UYGULAMA TEKNİĞİ</a:t>
            </a:r>
            <a:endParaRPr lang="tr-TR" sz="4000" dirty="0"/>
          </a:p>
        </p:txBody>
      </p:sp>
      <p:sp>
        <p:nvSpPr>
          <p:cNvPr id="3" name="2 İçerik Yer Tutucusu"/>
          <p:cNvSpPr>
            <a:spLocks noGrp="1"/>
          </p:cNvSpPr>
          <p:nvPr>
            <p:ph idx="1"/>
          </p:nvPr>
        </p:nvSpPr>
        <p:spPr/>
        <p:txBody>
          <a:bodyPr>
            <a:normAutofit fontScale="92500" lnSpcReduction="10000"/>
          </a:bodyPr>
          <a:lstStyle/>
          <a:p>
            <a:pPr>
              <a:buFont typeface="Wingdings" pitchFamily="2" charset="2"/>
              <a:buChar char="Ø"/>
            </a:pPr>
            <a:r>
              <a:rPr lang="tr-TR" sz="3100" dirty="0" smtClean="0"/>
              <a:t>1- Kopan parça temiz su geçirmez ağzı kapalı bir plastik torbaya yerleştirilir,</a:t>
            </a:r>
          </a:p>
          <a:p>
            <a:pPr>
              <a:buFont typeface="Wingdings" pitchFamily="2" charset="2"/>
              <a:buChar char="Ø"/>
            </a:pPr>
            <a:r>
              <a:rPr lang="tr-TR" sz="3100" dirty="0" smtClean="0"/>
              <a:t>2- Kopan parçanın konduğu torba buz içeren ikinci bir torbanın içine konur,</a:t>
            </a:r>
          </a:p>
          <a:p>
            <a:pPr>
              <a:buFont typeface="Wingdings" pitchFamily="2" charset="2"/>
              <a:buChar char="Ø"/>
            </a:pPr>
            <a:r>
              <a:rPr lang="tr-TR" sz="3100" dirty="0" smtClean="0"/>
              <a:t>3- Kopmuş uzuv parçasının konduğu plastik torba ağzı kapatıldıktan sonra, içerisinde 1 ölçek suya 2 ölçek buz konulmuş ikinci bir torbaya ya da kovaya konulur. Bu şekilde, kopmuş uzuv parçasının buz ile direkt teması önlenmiş ve soğuk bir ortamda taşınması sağlanmış olur.</a:t>
            </a:r>
          </a:p>
          <a:p>
            <a:pPr>
              <a:buNone/>
            </a:pPr>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864096"/>
          </a:xfrm>
        </p:spPr>
        <p:txBody>
          <a:bodyPr>
            <a:noAutofit/>
          </a:bodyPr>
          <a:lstStyle/>
          <a:p>
            <a:pPr algn="ctr"/>
            <a:r>
              <a:rPr lang="tr-TR" sz="3600" b="1" dirty="0" smtClean="0"/>
              <a:t>UZUV KOPMASI DURUMUNDA </a:t>
            </a:r>
            <a:br>
              <a:rPr lang="tr-TR" sz="3600" b="1" dirty="0" smtClean="0"/>
            </a:br>
            <a:r>
              <a:rPr lang="tr-TR" sz="3600" b="1" dirty="0" smtClean="0"/>
              <a:t>İLK YARDIM UYGULAMA TEKNİĞİ</a:t>
            </a:r>
            <a:endParaRPr lang="tr-TR" sz="3600" dirty="0"/>
          </a:p>
        </p:txBody>
      </p:sp>
      <p:sp>
        <p:nvSpPr>
          <p:cNvPr id="3" name="2 İçerik Yer Tutucusu"/>
          <p:cNvSpPr>
            <a:spLocks noGrp="1"/>
          </p:cNvSpPr>
          <p:nvPr>
            <p:ph idx="1"/>
          </p:nvPr>
        </p:nvSpPr>
        <p:spPr>
          <a:xfrm>
            <a:off x="457200" y="1196752"/>
            <a:ext cx="8229600" cy="2232248"/>
          </a:xfrm>
        </p:spPr>
        <p:txBody>
          <a:bodyPr>
            <a:normAutofit/>
          </a:bodyPr>
          <a:lstStyle/>
          <a:p>
            <a:pPr marL="0" indent="0">
              <a:buNone/>
            </a:pPr>
            <a:endParaRPr lang="tr-TR" sz="2400" dirty="0" smtClean="0"/>
          </a:p>
          <a:p>
            <a:pPr>
              <a:buFont typeface="Wingdings" pitchFamily="2" charset="2"/>
              <a:buChar char="Ø"/>
            </a:pPr>
            <a:r>
              <a:rPr lang="tr-TR" sz="2400" dirty="0" smtClean="0"/>
              <a:t>4- Torba hasta/yaralı ile aynı vasıtaya konur, üzerine hastanın adı ve soyadı yazılır, en geç 6 saat içinde sağlık kuruluşuna sevk edilir,</a:t>
            </a:r>
          </a:p>
          <a:p>
            <a:pPr>
              <a:buFont typeface="Wingdings" pitchFamily="2" charset="2"/>
              <a:buChar char="Ø"/>
            </a:pPr>
            <a:r>
              <a:rPr lang="tr-TR" sz="2400" dirty="0" smtClean="0"/>
              <a:t>5- Tıbbi birimler haberdar edilir (112).</a:t>
            </a:r>
          </a:p>
          <a:p>
            <a:pPr>
              <a:buNone/>
            </a:pPr>
            <a:endParaRPr lang="tr-TR" dirty="0" smtClean="0"/>
          </a:p>
          <a:p>
            <a:pPr>
              <a:buNone/>
            </a:pPr>
            <a:endParaRPr lang="tr-TR" dirty="0"/>
          </a:p>
        </p:txBody>
      </p:sp>
      <p:pic>
        <p:nvPicPr>
          <p:cNvPr id="9220" name="26 Resim" descr="ampugalB.jpg"/>
          <p:cNvPicPr>
            <a:picLocks noChangeAspect="1" noChangeArrowheads="1"/>
          </p:cNvPicPr>
          <p:nvPr/>
        </p:nvPicPr>
        <p:blipFill>
          <a:blip r:embed="rId2" cstate="print"/>
          <a:srcRect/>
          <a:stretch>
            <a:fillRect/>
          </a:stretch>
        </p:blipFill>
        <p:spPr bwMode="auto">
          <a:xfrm>
            <a:off x="4644008" y="5533800"/>
            <a:ext cx="1944216" cy="1118991"/>
          </a:xfrm>
          <a:prstGeom prst="rect">
            <a:avLst/>
          </a:prstGeom>
          <a:noFill/>
          <a:ln w="9525">
            <a:noFill/>
            <a:miter lim="800000"/>
            <a:headEnd/>
            <a:tailEnd/>
          </a:ln>
        </p:spPr>
      </p:pic>
      <p:pic>
        <p:nvPicPr>
          <p:cNvPr id="9221" name="27 Resim" descr="ampugalC.jpg"/>
          <p:cNvPicPr>
            <a:picLocks noChangeAspect="1" noChangeArrowheads="1"/>
          </p:cNvPicPr>
          <p:nvPr/>
        </p:nvPicPr>
        <p:blipFill>
          <a:blip r:embed="rId3" cstate="print"/>
          <a:srcRect/>
          <a:stretch>
            <a:fillRect/>
          </a:stretch>
        </p:blipFill>
        <p:spPr bwMode="auto">
          <a:xfrm>
            <a:off x="6732240" y="4857201"/>
            <a:ext cx="2411760" cy="1795590"/>
          </a:xfrm>
          <a:prstGeom prst="rect">
            <a:avLst/>
          </a:prstGeom>
          <a:noFill/>
          <a:ln w="9525">
            <a:noFill/>
            <a:miter lim="800000"/>
            <a:headEnd/>
            <a:tailEnd/>
          </a:ln>
        </p:spPr>
      </p:pic>
      <p:pic>
        <p:nvPicPr>
          <p:cNvPr id="6" name="23 Resim" descr="ampugalA.jpg"/>
          <p:cNvPicPr>
            <a:picLocks noChangeAspect="1" noChangeArrowheads="1"/>
          </p:cNvPicPr>
          <p:nvPr/>
        </p:nvPicPr>
        <p:blipFill>
          <a:blip r:embed="rId4" cstate="print"/>
          <a:srcRect/>
          <a:stretch>
            <a:fillRect/>
          </a:stretch>
        </p:blipFill>
        <p:spPr bwMode="auto">
          <a:xfrm>
            <a:off x="395536" y="3621107"/>
            <a:ext cx="1656184" cy="2472189"/>
          </a:xfrm>
          <a:prstGeom prst="rect">
            <a:avLst/>
          </a:prstGeom>
          <a:noFill/>
          <a:ln w="9525">
            <a:noFill/>
            <a:miter lim="800000"/>
            <a:headEnd/>
            <a:tailEnd/>
          </a:ln>
        </p:spPr>
      </p:pic>
      <p:pic>
        <p:nvPicPr>
          <p:cNvPr id="7" name="24 Resim" descr="ampugalD.jpg"/>
          <p:cNvPicPr>
            <a:picLocks noChangeAspect="1" noChangeArrowheads="1"/>
          </p:cNvPicPr>
          <p:nvPr/>
        </p:nvPicPr>
        <p:blipFill>
          <a:blip r:embed="rId5" cstate="print"/>
          <a:srcRect/>
          <a:stretch>
            <a:fillRect/>
          </a:stretch>
        </p:blipFill>
        <p:spPr bwMode="auto">
          <a:xfrm>
            <a:off x="2051720" y="3429000"/>
            <a:ext cx="3236940" cy="1909670"/>
          </a:xfrm>
          <a:prstGeom prst="rect">
            <a:avLst/>
          </a:prstGeom>
          <a:noFill/>
          <a:ln w="9525">
            <a:noFill/>
            <a:miter lim="800000"/>
            <a:headEnd/>
            <a:tailEnd/>
          </a:ln>
        </p:spPr>
      </p:pic>
      <p:pic>
        <p:nvPicPr>
          <p:cNvPr id="8" name="25 Resim" descr="amputationE.jpg"/>
          <p:cNvPicPr>
            <a:picLocks noChangeAspect="1" noChangeArrowheads="1"/>
          </p:cNvPicPr>
          <p:nvPr/>
        </p:nvPicPr>
        <p:blipFill>
          <a:blip r:embed="rId6" cstate="print"/>
          <a:srcRect/>
          <a:stretch>
            <a:fillRect/>
          </a:stretch>
        </p:blipFill>
        <p:spPr bwMode="auto">
          <a:xfrm>
            <a:off x="5940152" y="2852936"/>
            <a:ext cx="2880320" cy="19006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79512" y="2204863"/>
            <a:ext cx="8812062" cy="1440161"/>
          </a:xfrm>
        </p:spPr>
        <p:txBody>
          <a:bodyPr/>
          <a:lstStyle/>
          <a:p>
            <a:pPr algn="ctr"/>
            <a:r>
              <a:rPr lang="tr-TR" b="1" dirty="0" smtClean="0">
                <a:solidFill>
                  <a:schemeClr val="bg1"/>
                </a:solidFill>
              </a:rPr>
              <a:t>ŞOK </a:t>
            </a:r>
            <a:endParaRPr lang="tr-TR" b="1" dirty="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648072"/>
          </a:xfrm>
        </p:spPr>
        <p:txBody>
          <a:bodyPr>
            <a:normAutofit/>
          </a:bodyPr>
          <a:lstStyle/>
          <a:p>
            <a:pPr algn="ctr"/>
            <a:r>
              <a:rPr lang="tr-TR" sz="3600" b="1" dirty="0" smtClean="0"/>
              <a:t>ŞOK</a:t>
            </a:r>
            <a:endParaRPr lang="tr-TR" sz="3600" b="1" dirty="0"/>
          </a:p>
        </p:txBody>
      </p:sp>
      <p:sp>
        <p:nvSpPr>
          <p:cNvPr id="3" name="2 İçerik Yer Tutucusu"/>
          <p:cNvSpPr>
            <a:spLocks noGrp="1"/>
          </p:cNvSpPr>
          <p:nvPr>
            <p:ph idx="1"/>
          </p:nvPr>
        </p:nvSpPr>
        <p:spPr>
          <a:xfrm>
            <a:off x="457200" y="980728"/>
            <a:ext cx="8229600" cy="5343872"/>
          </a:xfrm>
        </p:spPr>
        <p:txBody>
          <a:bodyPr>
            <a:normAutofit fontScale="92500" lnSpcReduction="20000"/>
          </a:bodyPr>
          <a:lstStyle/>
          <a:p>
            <a:pPr>
              <a:buNone/>
            </a:pPr>
            <a:r>
              <a:rPr lang="tr-TR" b="1" dirty="0" smtClean="0"/>
              <a:t>Şok nedir?</a:t>
            </a:r>
          </a:p>
          <a:p>
            <a:pPr>
              <a:buNone/>
            </a:pPr>
            <a:endParaRPr lang="tr-TR" dirty="0" smtClean="0"/>
          </a:p>
          <a:p>
            <a:pPr marL="0" indent="0">
              <a:buNone/>
            </a:pPr>
            <a:r>
              <a:rPr lang="tr-TR" dirty="0" smtClean="0"/>
              <a:t>Kalp-damar sisteminin yaşamsal organlara uygun oranda kanlanma yapamaması nedeniyle ortaya çıkan ve tansiyon düşüklüğü ile seyreden bir </a:t>
            </a:r>
            <a:r>
              <a:rPr lang="tr-TR" b="1" u="sng" dirty="0" smtClean="0">
                <a:solidFill>
                  <a:srgbClr val="FF0000"/>
                </a:solidFill>
              </a:rPr>
              <a:t>akut dolaşım </a:t>
            </a:r>
            <a:r>
              <a:rPr lang="tr-TR" dirty="0" smtClean="0"/>
              <a:t>yetmezliğidir.</a:t>
            </a:r>
          </a:p>
          <a:p>
            <a:pPr marL="0" indent="0">
              <a:buNone/>
            </a:pPr>
            <a:endParaRPr lang="tr-TR" dirty="0" smtClean="0"/>
          </a:p>
          <a:p>
            <a:pPr>
              <a:buNone/>
            </a:pPr>
            <a:r>
              <a:rPr lang="tr-TR" b="1" dirty="0"/>
              <a:t>Kaç çeşit Şok vardır?</a:t>
            </a:r>
          </a:p>
          <a:p>
            <a:pPr>
              <a:buNone/>
            </a:pPr>
            <a:endParaRPr lang="tr-TR" dirty="0"/>
          </a:p>
          <a:p>
            <a:pPr>
              <a:buNone/>
            </a:pPr>
            <a:r>
              <a:rPr lang="tr-TR" b="1" dirty="0" smtClean="0">
                <a:solidFill>
                  <a:srgbClr val="FF0000"/>
                </a:solidFill>
              </a:rPr>
              <a:t>Nedenlerine </a:t>
            </a:r>
            <a:r>
              <a:rPr lang="tr-TR" b="1" dirty="0">
                <a:solidFill>
                  <a:srgbClr val="FF0000"/>
                </a:solidFill>
              </a:rPr>
              <a:t>göre 4 çeşit şok vardır:</a:t>
            </a:r>
          </a:p>
          <a:p>
            <a:pPr>
              <a:buNone/>
            </a:pPr>
            <a:endParaRPr lang="tr-TR" dirty="0"/>
          </a:p>
          <a:p>
            <a:pPr lvl="0">
              <a:buFont typeface="Wingdings" pitchFamily="2" charset="2"/>
              <a:buChar char="Ø"/>
            </a:pPr>
            <a:r>
              <a:rPr lang="tr-TR" dirty="0" err="1"/>
              <a:t>Kardiyojenik</a:t>
            </a:r>
            <a:r>
              <a:rPr lang="tr-TR" dirty="0"/>
              <a:t> şok (Kalp kökenli)</a:t>
            </a:r>
          </a:p>
          <a:p>
            <a:pPr lvl="0">
              <a:buFont typeface="Wingdings" pitchFamily="2" charset="2"/>
              <a:buChar char="Ø"/>
            </a:pPr>
            <a:r>
              <a:rPr lang="tr-TR" dirty="0" err="1"/>
              <a:t>Hipovolemik</a:t>
            </a:r>
            <a:r>
              <a:rPr lang="tr-TR" dirty="0"/>
              <a:t> şok (Sıvı eksikliği)</a:t>
            </a:r>
          </a:p>
          <a:p>
            <a:pPr lvl="0">
              <a:buFont typeface="Wingdings" pitchFamily="2" charset="2"/>
              <a:buChar char="Ø"/>
            </a:pPr>
            <a:r>
              <a:rPr lang="tr-TR" dirty="0" err="1"/>
              <a:t>Toksik</a:t>
            </a:r>
            <a:r>
              <a:rPr lang="tr-TR" dirty="0"/>
              <a:t> şok (Zehirlenme ile ilgili)</a:t>
            </a:r>
          </a:p>
          <a:p>
            <a:pPr lvl="0">
              <a:buFont typeface="Wingdings" pitchFamily="2" charset="2"/>
              <a:buChar char="Ø"/>
            </a:pPr>
            <a:r>
              <a:rPr lang="tr-TR" dirty="0" err="1"/>
              <a:t>Anaflaktik</a:t>
            </a:r>
            <a:r>
              <a:rPr lang="tr-TR" dirty="0"/>
              <a:t> şok (Alerjik)</a:t>
            </a:r>
          </a:p>
          <a:p>
            <a:pPr marL="0" indent="0">
              <a:buNone/>
            </a:pPr>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80120"/>
          </a:xfrm>
        </p:spPr>
        <p:txBody>
          <a:bodyPr>
            <a:normAutofit fontScale="90000"/>
          </a:bodyPr>
          <a:lstStyle/>
          <a:p>
            <a:pPr algn="ctr"/>
            <a:r>
              <a:rPr lang="tr-TR" b="1" dirty="0" smtClean="0"/>
              <a:t/>
            </a:r>
            <a:br>
              <a:rPr lang="tr-TR" b="1" dirty="0" smtClean="0"/>
            </a:br>
            <a:r>
              <a:rPr lang="tr-TR" b="1" dirty="0" smtClean="0"/>
              <a:t>Şok Belirtileri Nelerdir?</a:t>
            </a:r>
            <a:r>
              <a:rPr lang="tr-TR" dirty="0" smtClean="0"/>
              <a:t/>
            </a:r>
            <a:br>
              <a:rPr lang="tr-TR" dirty="0" smtClean="0"/>
            </a:br>
            <a:endParaRPr lang="tr-TR" dirty="0"/>
          </a:p>
        </p:txBody>
      </p:sp>
      <p:sp>
        <p:nvSpPr>
          <p:cNvPr id="3" name="2 İçerik Yer Tutucusu"/>
          <p:cNvSpPr>
            <a:spLocks noGrp="1"/>
          </p:cNvSpPr>
          <p:nvPr>
            <p:ph sz="half" idx="1"/>
          </p:nvPr>
        </p:nvSpPr>
        <p:spPr/>
        <p:txBody>
          <a:bodyPr>
            <a:normAutofit fontScale="92500" lnSpcReduction="10000"/>
          </a:bodyPr>
          <a:lstStyle/>
          <a:p>
            <a:pPr lvl="0">
              <a:buFont typeface="Wingdings" pitchFamily="2" charset="2"/>
              <a:buChar char="Ø"/>
            </a:pPr>
            <a:r>
              <a:rPr lang="tr-TR" dirty="0" smtClean="0"/>
              <a:t>Kan basıncında düşme</a:t>
            </a:r>
          </a:p>
          <a:p>
            <a:pPr lvl="0">
              <a:buFont typeface="Wingdings" pitchFamily="2" charset="2"/>
              <a:buChar char="Ø"/>
            </a:pPr>
            <a:r>
              <a:rPr lang="tr-TR" dirty="0" smtClean="0"/>
              <a:t>Hızlı ve zayıf nabız</a:t>
            </a:r>
          </a:p>
          <a:p>
            <a:pPr lvl="0">
              <a:buFont typeface="Wingdings" pitchFamily="2" charset="2"/>
              <a:buChar char="Ø"/>
            </a:pPr>
            <a:r>
              <a:rPr lang="tr-TR" dirty="0" smtClean="0"/>
              <a:t>Hızlı ve yüzeysel solunum</a:t>
            </a:r>
          </a:p>
          <a:p>
            <a:pPr lvl="0">
              <a:buFont typeface="Wingdings" pitchFamily="2" charset="2"/>
              <a:buChar char="Ø"/>
            </a:pPr>
            <a:r>
              <a:rPr lang="tr-TR" dirty="0" smtClean="0"/>
              <a:t>Ciltte soğukluk, solukluk ve nemlilik</a:t>
            </a:r>
          </a:p>
          <a:p>
            <a:pPr lvl="0">
              <a:buFont typeface="Wingdings" pitchFamily="2" charset="2"/>
              <a:buChar char="Ø"/>
            </a:pPr>
            <a:r>
              <a:rPr lang="tr-TR" dirty="0" smtClean="0"/>
              <a:t>Endişe, huzursuzluk</a:t>
            </a:r>
          </a:p>
          <a:p>
            <a:pPr lvl="0">
              <a:buFont typeface="Wingdings" pitchFamily="2" charset="2"/>
              <a:buChar char="Ø"/>
            </a:pPr>
            <a:r>
              <a:rPr lang="tr-TR" dirty="0" smtClean="0"/>
              <a:t>Baş dönmesi,</a:t>
            </a:r>
          </a:p>
          <a:p>
            <a:pPr lvl="0">
              <a:buFont typeface="Wingdings" pitchFamily="2" charset="2"/>
              <a:buChar char="Ø"/>
            </a:pPr>
            <a:r>
              <a:rPr lang="tr-TR" dirty="0" smtClean="0"/>
              <a:t>Dudak çevresinde solukluk ya da morarma</a:t>
            </a:r>
          </a:p>
          <a:p>
            <a:pPr lvl="0">
              <a:buFont typeface="Wingdings" pitchFamily="2" charset="2"/>
              <a:buChar char="Ø"/>
            </a:pPr>
            <a:r>
              <a:rPr lang="tr-TR" dirty="0" smtClean="0"/>
              <a:t>Susuzluk hissi</a:t>
            </a:r>
          </a:p>
          <a:p>
            <a:pPr lvl="0">
              <a:buFont typeface="Wingdings" pitchFamily="2" charset="2"/>
              <a:buChar char="Ø"/>
            </a:pPr>
            <a:r>
              <a:rPr lang="tr-TR" dirty="0" smtClean="0"/>
              <a:t>Bilinç seviyesinde azalma</a:t>
            </a:r>
          </a:p>
          <a:p>
            <a:endParaRPr lang="tr-TR" dirty="0"/>
          </a:p>
        </p:txBody>
      </p:sp>
      <p:pic>
        <p:nvPicPr>
          <p:cNvPr id="5" name="4 İçerik Yer Tutucusu" descr="red_shock_text_8.jpg"/>
          <p:cNvPicPr>
            <a:picLocks noGrp="1" noChangeAspect="1"/>
          </p:cNvPicPr>
          <p:nvPr>
            <p:ph sz="half" idx="2"/>
          </p:nvPr>
        </p:nvPicPr>
        <p:blipFill>
          <a:blip r:embed="rId2" cstate="print"/>
          <a:stretch>
            <a:fillRect/>
          </a:stretch>
        </p:blipFill>
        <p:spPr>
          <a:xfrm>
            <a:off x="4716017" y="1772816"/>
            <a:ext cx="4316486" cy="4392488"/>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864096"/>
          </a:xfrm>
        </p:spPr>
        <p:txBody>
          <a:bodyPr>
            <a:normAutofit/>
          </a:bodyPr>
          <a:lstStyle/>
          <a:p>
            <a:pPr algn="ctr"/>
            <a:r>
              <a:rPr lang="tr-TR" sz="3600" b="1" dirty="0" smtClean="0"/>
              <a:t>Şokta İlk Yardım </a:t>
            </a:r>
            <a:r>
              <a:rPr lang="tr-TR" sz="3600" b="1" dirty="0"/>
              <a:t>U</a:t>
            </a:r>
            <a:r>
              <a:rPr lang="tr-TR" sz="3600" b="1" dirty="0" smtClean="0"/>
              <a:t>ygulamaları </a:t>
            </a:r>
            <a:r>
              <a:rPr lang="tr-TR" sz="3600" b="1" dirty="0"/>
              <a:t>N</a:t>
            </a:r>
            <a:r>
              <a:rPr lang="tr-TR" sz="3600" b="1" dirty="0" smtClean="0"/>
              <a:t>elerdir?</a:t>
            </a:r>
            <a:endParaRPr lang="tr-TR" sz="3600" dirty="0"/>
          </a:p>
        </p:txBody>
      </p:sp>
      <p:sp>
        <p:nvSpPr>
          <p:cNvPr id="3" name="2 İçerik Yer Tutucusu"/>
          <p:cNvSpPr>
            <a:spLocks noGrp="1"/>
          </p:cNvSpPr>
          <p:nvPr>
            <p:ph sz="half" idx="1"/>
          </p:nvPr>
        </p:nvSpPr>
        <p:spPr/>
        <p:txBody>
          <a:bodyPr>
            <a:normAutofit fontScale="85000" lnSpcReduction="10000"/>
          </a:bodyPr>
          <a:lstStyle/>
          <a:p>
            <a:pPr lvl="0">
              <a:buNone/>
            </a:pPr>
            <a:endParaRPr lang="tr-TR" dirty="0" smtClean="0"/>
          </a:p>
          <a:p>
            <a:pPr lvl="0">
              <a:buFont typeface="Wingdings" pitchFamily="2" charset="2"/>
              <a:buChar char="Ø"/>
            </a:pPr>
            <a:r>
              <a:rPr lang="tr-TR" sz="2800" dirty="0" smtClean="0"/>
              <a:t>Kendinin ve çevrenin güvenliği sağlanır,</a:t>
            </a:r>
          </a:p>
          <a:p>
            <a:pPr lvl="0">
              <a:buFont typeface="Wingdings" pitchFamily="2" charset="2"/>
              <a:buChar char="Ø"/>
            </a:pPr>
            <a:r>
              <a:rPr lang="tr-TR" sz="2800" dirty="0" smtClean="0"/>
              <a:t>Hasta/yaralı sırt üstü yatırılır,</a:t>
            </a:r>
          </a:p>
          <a:p>
            <a:pPr lvl="0">
              <a:buFont typeface="Wingdings" pitchFamily="2" charset="2"/>
              <a:buChar char="Ø"/>
            </a:pPr>
            <a:r>
              <a:rPr lang="tr-TR" sz="2800" dirty="0" smtClean="0"/>
              <a:t>Hava yolunun açıklığı sağlanır,</a:t>
            </a:r>
          </a:p>
          <a:p>
            <a:pPr lvl="0">
              <a:buFont typeface="Wingdings" pitchFamily="2" charset="2"/>
              <a:buChar char="Ø"/>
            </a:pPr>
            <a:r>
              <a:rPr lang="tr-TR" sz="2800" dirty="0" smtClean="0"/>
              <a:t>Hasta/yaralının mümkün olduğunca temiz hava soluması sağlanır,</a:t>
            </a:r>
          </a:p>
          <a:p>
            <a:pPr lvl="0">
              <a:buFont typeface="Wingdings" pitchFamily="2" charset="2"/>
              <a:buChar char="Ø"/>
            </a:pPr>
            <a:r>
              <a:rPr lang="tr-TR" sz="2800" dirty="0" smtClean="0"/>
              <a:t>Varsa kanama hemen durdurulur,</a:t>
            </a:r>
          </a:p>
          <a:p>
            <a:pPr>
              <a:buNone/>
            </a:pPr>
            <a:endParaRPr lang="tr-TR" dirty="0" smtClean="0"/>
          </a:p>
          <a:p>
            <a:pPr>
              <a:buNone/>
            </a:pPr>
            <a:endParaRPr lang="tr-TR" dirty="0"/>
          </a:p>
        </p:txBody>
      </p:sp>
      <p:sp>
        <p:nvSpPr>
          <p:cNvPr id="4" name="3 İçerik Yer Tutucusu"/>
          <p:cNvSpPr>
            <a:spLocks noGrp="1"/>
          </p:cNvSpPr>
          <p:nvPr>
            <p:ph sz="half" idx="2"/>
          </p:nvPr>
        </p:nvSpPr>
        <p:spPr/>
        <p:txBody>
          <a:bodyPr>
            <a:normAutofit fontScale="85000" lnSpcReduction="10000"/>
          </a:bodyPr>
          <a:lstStyle/>
          <a:p>
            <a:pPr lvl="0">
              <a:buNone/>
            </a:pPr>
            <a:endParaRPr lang="tr-TR" dirty="0" smtClean="0"/>
          </a:p>
          <a:p>
            <a:pPr lvl="0">
              <a:buFont typeface="Wingdings" pitchFamily="2" charset="2"/>
              <a:buChar char="Ø"/>
            </a:pPr>
            <a:r>
              <a:rPr lang="tr-TR" sz="2800" dirty="0" smtClean="0"/>
              <a:t>Şok pozisyonu verilir,</a:t>
            </a:r>
          </a:p>
          <a:p>
            <a:pPr lvl="0">
              <a:buFont typeface="Wingdings" pitchFamily="2" charset="2"/>
              <a:buChar char="Ø"/>
            </a:pPr>
            <a:r>
              <a:rPr lang="tr-TR" sz="2800" dirty="0" smtClean="0"/>
              <a:t>Hasta/yaralı sıcak tutulur,</a:t>
            </a:r>
          </a:p>
          <a:p>
            <a:pPr lvl="0">
              <a:buFont typeface="Wingdings" pitchFamily="2" charset="2"/>
              <a:buChar char="Ø"/>
            </a:pPr>
            <a:r>
              <a:rPr lang="tr-TR" sz="2800" dirty="0" smtClean="0"/>
              <a:t>Hareket ettirilmez,</a:t>
            </a:r>
          </a:p>
          <a:p>
            <a:pPr lvl="0">
              <a:buFont typeface="Wingdings" pitchFamily="2" charset="2"/>
              <a:buChar char="Ø"/>
            </a:pPr>
            <a:r>
              <a:rPr lang="tr-TR" sz="2800" dirty="0" smtClean="0"/>
              <a:t>Hızlı bir şekilde sağlık kuruluşuna sevki sağlanır </a:t>
            </a:r>
            <a:r>
              <a:rPr lang="tr-TR" sz="2800" b="1" dirty="0" smtClean="0"/>
              <a:t>(112)</a:t>
            </a:r>
            <a:r>
              <a:rPr lang="tr-TR" sz="2800" dirty="0" smtClean="0"/>
              <a:t>,</a:t>
            </a:r>
          </a:p>
          <a:p>
            <a:pPr lvl="0">
              <a:buFont typeface="Wingdings" pitchFamily="2" charset="2"/>
              <a:buChar char="Ø"/>
            </a:pPr>
            <a:r>
              <a:rPr lang="tr-TR" sz="2800" dirty="0" smtClean="0"/>
              <a:t>Hasta/yaralının endişe ve korkuları giderilerek psikolojik destek sağlanır.</a:t>
            </a:r>
          </a:p>
          <a:p>
            <a:pPr>
              <a:buNone/>
            </a:pPr>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48680"/>
            <a:ext cx="8229600" cy="1152128"/>
          </a:xfrm>
        </p:spPr>
        <p:txBody>
          <a:bodyPr>
            <a:normAutofit fontScale="90000"/>
          </a:bodyPr>
          <a:lstStyle/>
          <a:p>
            <a:pPr algn="ctr"/>
            <a:r>
              <a:rPr lang="tr-TR" b="1" dirty="0" smtClean="0"/>
              <a:t/>
            </a:r>
            <a:br>
              <a:rPr lang="tr-TR" b="1" dirty="0" smtClean="0"/>
            </a:br>
            <a:r>
              <a:rPr lang="tr-TR" b="1" dirty="0" smtClean="0"/>
              <a:t>Şok Pozisyonu </a:t>
            </a:r>
            <a:r>
              <a:rPr lang="tr-TR" b="1" dirty="0"/>
              <a:t>N</a:t>
            </a:r>
            <a:r>
              <a:rPr lang="tr-TR" b="1" dirty="0" smtClean="0"/>
              <a:t>asıl </a:t>
            </a:r>
            <a:r>
              <a:rPr lang="tr-TR" b="1" dirty="0"/>
              <a:t>V</a:t>
            </a:r>
            <a:r>
              <a:rPr lang="tr-TR" b="1" dirty="0" smtClean="0"/>
              <a:t>erilir?</a:t>
            </a:r>
            <a:r>
              <a:rPr lang="tr-TR" dirty="0" smtClean="0"/>
              <a:t/>
            </a:r>
            <a:br>
              <a:rPr lang="tr-TR" dirty="0" smtClean="0"/>
            </a:br>
            <a:endParaRPr lang="tr-TR" dirty="0"/>
          </a:p>
        </p:txBody>
      </p:sp>
      <p:sp>
        <p:nvSpPr>
          <p:cNvPr id="3" name="2 İçerik Yer Tutucusu"/>
          <p:cNvSpPr>
            <a:spLocks noGrp="1"/>
          </p:cNvSpPr>
          <p:nvPr>
            <p:ph idx="1"/>
          </p:nvPr>
        </p:nvSpPr>
        <p:spPr>
          <a:xfrm>
            <a:off x="457200" y="1556792"/>
            <a:ext cx="8229600" cy="4767808"/>
          </a:xfrm>
        </p:spPr>
        <p:txBody>
          <a:bodyPr>
            <a:normAutofit fontScale="85000" lnSpcReduction="20000"/>
          </a:bodyPr>
          <a:lstStyle/>
          <a:p>
            <a:pPr lvl="0"/>
            <a:endParaRPr lang="tr-TR" dirty="0" smtClean="0"/>
          </a:p>
          <a:p>
            <a:pPr lvl="0"/>
            <a:endParaRPr lang="tr-TR" dirty="0" smtClean="0"/>
          </a:p>
          <a:p>
            <a:pPr lvl="0">
              <a:buFont typeface="Wingdings" pitchFamily="2" charset="2"/>
              <a:buChar char="Ø"/>
            </a:pPr>
            <a:r>
              <a:rPr lang="tr-TR" dirty="0" smtClean="0"/>
              <a:t>Hasta/yaralı düz olarak sırt üstü yatırılır,</a:t>
            </a:r>
          </a:p>
          <a:p>
            <a:pPr lvl="0">
              <a:buFont typeface="Wingdings" pitchFamily="2" charset="2"/>
              <a:buChar char="Ø"/>
            </a:pPr>
            <a:endParaRPr lang="tr-TR" dirty="0" smtClean="0"/>
          </a:p>
          <a:p>
            <a:pPr lvl="0">
              <a:buFont typeface="Wingdings" pitchFamily="2" charset="2"/>
              <a:buChar char="Ø"/>
            </a:pPr>
            <a:r>
              <a:rPr lang="tr-TR" dirty="0" smtClean="0"/>
              <a:t>Hasta/yaralının bacakları 30cm kadar yukarı kaldırılarak, bacakların altına destek konulur (Çarşaf, battaniye yastık, kıvrılmış giysi vb.),</a:t>
            </a:r>
          </a:p>
          <a:p>
            <a:pPr lvl="0">
              <a:buFont typeface="Wingdings" pitchFamily="2" charset="2"/>
              <a:buChar char="Ø"/>
            </a:pPr>
            <a:endParaRPr lang="tr-TR" dirty="0" smtClean="0"/>
          </a:p>
          <a:p>
            <a:pPr lvl="0">
              <a:buFont typeface="Wingdings" pitchFamily="2" charset="2"/>
              <a:buChar char="Ø"/>
            </a:pPr>
            <a:r>
              <a:rPr lang="tr-TR" dirty="0" smtClean="0"/>
              <a:t>Üzeri örtülerek ısıtılır,</a:t>
            </a:r>
          </a:p>
          <a:p>
            <a:pPr lvl="0">
              <a:buFont typeface="Wingdings" pitchFamily="2" charset="2"/>
              <a:buChar char="Ø"/>
            </a:pPr>
            <a:endParaRPr lang="tr-TR" dirty="0" smtClean="0"/>
          </a:p>
          <a:p>
            <a:pPr lvl="0">
              <a:buFont typeface="Wingdings" pitchFamily="2" charset="2"/>
              <a:buChar char="Ø"/>
            </a:pPr>
            <a:r>
              <a:rPr lang="tr-TR" dirty="0" smtClean="0"/>
              <a:t>Yardım gelinceye kadar  hasta / yaralının yanında kalınır,</a:t>
            </a:r>
          </a:p>
          <a:p>
            <a:pPr lvl="0">
              <a:buFont typeface="Wingdings" pitchFamily="2" charset="2"/>
              <a:buChar char="Ø"/>
            </a:pPr>
            <a:endParaRPr lang="tr-TR" dirty="0" smtClean="0"/>
          </a:p>
          <a:p>
            <a:pPr lvl="0">
              <a:buFont typeface="Wingdings" pitchFamily="2" charset="2"/>
              <a:buChar char="Ø"/>
            </a:pPr>
            <a:r>
              <a:rPr lang="tr-TR" dirty="0" smtClean="0"/>
              <a:t>Belli aralıklarla (2–3 dakikada bir) yaşam bulguları değerlendirilir.</a:t>
            </a:r>
          </a:p>
          <a:p>
            <a:endParaRPr lang="tr-T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48680"/>
            <a:ext cx="8229600" cy="1152128"/>
          </a:xfrm>
        </p:spPr>
        <p:txBody>
          <a:bodyPr>
            <a:normAutofit fontScale="90000"/>
          </a:bodyPr>
          <a:lstStyle/>
          <a:p>
            <a:pPr algn="ctr"/>
            <a:r>
              <a:rPr lang="tr-TR" b="1" dirty="0" smtClean="0"/>
              <a:t/>
            </a:r>
            <a:br>
              <a:rPr lang="tr-TR" b="1" dirty="0" smtClean="0"/>
            </a:br>
            <a:r>
              <a:rPr lang="tr-TR" b="1" dirty="0" smtClean="0"/>
              <a:t>Şok Pozisyonu Nasıl Verilir?</a:t>
            </a:r>
            <a:r>
              <a:rPr lang="tr-TR" dirty="0" smtClean="0"/>
              <a:t/>
            </a:r>
            <a:br>
              <a:rPr lang="tr-TR" dirty="0" smtClean="0"/>
            </a:br>
            <a:endParaRPr lang="tr-TR" dirty="0"/>
          </a:p>
        </p:txBody>
      </p:sp>
      <p:sp>
        <p:nvSpPr>
          <p:cNvPr id="3" name="2 İçerik Yer Tutucusu"/>
          <p:cNvSpPr>
            <a:spLocks noGrp="1"/>
          </p:cNvSpPr>
          <p:nvPr>
            <p:ph idx="1"/>
          </p:nvPr>
        </p:nvSpPr>
        <p:spPr>
          <a:xfrm>
            <a:off x="457200" y="1556792"/>
            <a:ext cx="8229600" cy="4767808"/>
          </a:xfrm>
        </p:spPr>
        <p:txBody>
          <a:bodyPr>
            <a:normAutofit/>
          </a:bodyPr>
          <a:lstStyle/>
          <a:p>
            <a:pPr lvl="0"/>
            <a:endParaRPr lang="tr-TR" dirty="0" smtClean="0"/>
          </a:p>
          <a:p>
            <a:pPr lvl="0"/>
            <a:endParaRPr lang="tr-TR" dirty="0" smtClean="0"/>
          </a:p>
          <a:p>
            <a:pPr marL="0" indent="0">
              <a:buNone/>
            </a:pPr>
            <a:endParaRPr lang="tr-TR" dirty="0"/>
          </a:p>
        </p:txBody>
      </p:sp>
      <p:pic>
        <p:nvPicPr>
          <p:cNvPr id="6" name="4 Resim" descr="shock.jpg"/>
          <p:cNvPicPr>
            <a:picLocks noChangeAspect="1"/>
          </p:cNvPicPr>
          <p:nvPr/>
        </p:nvPicPr>
        <p:blipFill>
          <a:blip r:embed="rId2" cstate="print"/>
          <a:stretch>
            <a:fillRect/>
          </a:stretch>
        </p:blipFill>
        <p:spPr>
          <a:xfrm>
            <a:off x="146417" y="1470674"/>
            <a:ext cx="8890079" cy="4982662"/>
          </a:xfrm>
          <a:prstGeom prst="rect">
            <a:avLst/>
          </a:prstGeom>
        </p:spPr>
      </p:pic>
    </p:spTree>
    <p:extLst>
      <p:ext uri="{BB962C8B-B14F-4D97-AF65-F5344CB8AC3E}">
        <p14:creationId xmlns:p14="http://schemas.microsoft.com/office/powerpoint/2010/main" val="13734326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48680"/>
            <a:ext cx="8229600" cy="1152128"/>
          </a:xfrm>
        </p:spPr>
        <p:txBody>
          <a:bodyPr>
            <a:normAutofit fontScale="90000"/>
          </a:bodyPr>
          <a:lstStyle/>
          <a:p>
            <a:pPr algn="ctr"/>
            <a:r>
              <a:rPr lang="tr-TR" b="1" dirty="0" smtClean="0"/>
              <a:t/>
            </a:r>
            <a:br>
              <a:rPr lang="tr-TR" b="1" dirty="0" smtClean="0"/>
            </a:br>
            <a:r>
              <a:rPr lang="tr-TR" b="1" dirty="0" smtClean="0"/>
              <a:t>Şok Pozisyonu Nasıl </a:t>
            </a:r>
            <a:r>
              <a:rPr lang="tr-TR" b="1" dirty="0"/>
              <a:t>V</a:t>
            </a:r>
            <a:r>
              <a:rPr lang="tr-TR" b="1" dirty="0" smtClean="0"/>
              <a:t>erilir?</a:t>
            </a:r>
            <a:r>
              <a:rPr lang="tr-TR" dirty="0" smtClean="0"/>
              <a:t/>
            </a:r>
            <a:br>
              <a:rPr lang="tr-TR" dirty="0" smtClean="0"/>
            </a:br>
            <a:endParaRPr lang="tr-TR" dirty="0"/>
          </a:p>
        </p:txBody>
      </p:sp>
      <p:sp>
        <p:nvSpPr>
          <p:cNvPr id="3" name="2 İçerik Yer Tutucusu"/>
          <p:cNvSpPr>
            <a:spLocks noGrp="1"/>
          </p:cNvSpPr>
          <p:nvPr>
            <p:ph idx="1"/>
          </p:nvPr>
        </p:nvSpPr>
        <p:spPr>
          <a:xfrm>
            <a:off x="457200" y="1556792"/>
            <a:ext cx="8229600" cy="4767808"/>
          </a:xfrm>
        </p:spPr>
        <p:txBody>
          <a:bodyPr>
            <a:normAutofit/>
          </a:bodyPr>
          <a:lstStyle/>
          <a:p>
            <a:pPr lvl="0"/>
            <a:endParaRPr lang="tr-TR" dirty="0" smtClean="0"/>
          </a:p>
          <a:p>
            <a:pPr lvl="0"/>
            <a:endParaRPr lang="tr-TR" dirty="0" smtClean="0"/>
          </a:p>
          <a:p>
            <a:pPr marL="0" indent="0">
              <a:buNone/>
            </a:pPr>
            <a:endParaRPr lang="tr-TR" dirty="0"/>
          </a:p>
        </p:txBody>
      </p:sp>
      <p:pic>
        <p:nvPicPr>
          <p:cNvPr id="12290" name="Picture 2" descr="C:\Users\medisem\Desktop\kanamalarda şok pozisyonu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09680" y="2716547"/>
            <a:ext cx="4726816" cy="3892637"/>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C:\Users\medisem\Desktop\kanamalarda şok ğozisyon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109" y="1124744"/>
            <a:ext cx="4212157"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0192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a:bodyPr>
          <a:lstStyle/>
          <a:p>
            <a:pPr algn="ctr"/>
            <a:r>
              <a:rPr lang="tr-TR" sz="3600" b="1" dirty="0" smtClean="0"/>
              <a:t>Doğal Deliklerden Çıkan Kanamalarda İlk Yardım:</a:t>
            </a:r>
            <a:endParaRPr lang="tr-TR" sz="3600" b="1" dirty="0"/>
          </a:p>
        </p:txBody>
      </p:sp>
      <p:sp>
        <p:nvSpPr>
          <p:cNvPr id="3" name="2 Metin Yer Tutucusu"/>
          <p:cNvSpPr>
            <a:spLocks noGrp="1"/>
          </p:cNvSpPr>
          <p:nvPr>
            <p:ph idx="1"/>
          </p:nvPr>
        </p:nvSpPr>
        <p:spPr>
          <a:xfrm>
            <a:off x="457200" y="1556792"/>
            <a:ext cx="8435280" cy="4968552"/>
          </a:xfrm>
        </p:spPr>
        <p:txBody>
          <a:bodyPr>
            <a:normAutofit fontScale="92500" lnSpcReduction="10000"/>
          </a:bodyPr>
          <a:lstStyle/>
          <a:p>
            <a:r>
              <a:rPr lang="tr-TR" sz="2600" b="1" dirty="0" smtClean="0">
                <a:solidFill>
                  <a:schemeClr val="tx1"/>
                </a:solidFill>
              </a:rPr>
              <a:t>Burun kanaması:</a:t>
            </a:r>
          </a:p>
          <a:p>
            <a:endParaRPr lang="tr-TR" dirty="0" smtClean="0">
              <a:solidFill>
                <a:schemeClr val="tx1"/>
              </a:solidFill>
            </a:endParaRPr>
          </a:p>
          <a:p>
            <a:endParaRPr lang="tr-TR" dirty="0" smtClean="0">
              <a:solidFill>
                <a:schemeClr val="tx1"/>
              </a:solidFill>
            </a:endParaRPr>
          </a:p>
          <a:p>
            <a:pPr lvl="0">
              <a:buFont typeface="Wingdings" pitchFamily="2" charset="2"/>
              <a:buChar char="Ø"/>
            </a:pPr>
            <a:r>
              <a:rPr lang="tr-TR" dirty="0" smtClean="0">
                <a:solidFill>
                  <a:schemeClr val="tx1"/>
                </a:solidFill>
              </a:rPr>
              <a:t>Hasta/yaralı sakinleştirilir, endişeleri giderilir,</a:t>
            </a:r>
          </a:p>
          <a:p>
            <a:pPr lvl="0">
              <a:buFont typeface="Wingdings" pitchFamily="2" charset="2"/>
              <a:buChar char="Ø"/>
            </a:pPr>
            <a:endParaRPr lang="tr-TR" dirty="0" smtClean="0">
              <a:solidFill>
                <a:schemeClr val="tx1"/>
              </a:solidFill>
            </a:endParaRPr>
          </a:p>
          <a:p>
            <a:pPr lvl="0">
              <a:buFont typeface="Wingdings" pitchFamily="2" charset="2"/>
              <a:buChar char="Ø"/>
            </a:pPr>
            <a:r>
              <a:rPr lang="tr-TR" dirty="0" smtClean="0">
                <a:solidFill>
                  <a:schemeClr val="tx1"/>
                </a:solidFill>
              </a:rPr>
              <a:t>Oturtulur,</a:t>
            </a:r>
          </a:p>
          <a:p>
            <a:pPr lvl="0">
              <a:buFont typeface="Wingdings" pitchFamily="2" charset="2"/>
              <a:buChar char="Ø"/>
            </a:pPr>
            <a:endParaRPr lang="tr-TR" dirty="0" smtClean="0">
              <a:solidFill>
                <a:schemeClr val="tx1"/>
              </a:solidFill>
            </a:endParaRPr>
          </a:p>
          <a:p>
            <a:pPr lvl="0">
              <a:buFont typeface="Wingdings" pitchFamily="2" charset="2"/>
              <a:buChar char="Ø"/>
            </a:pPr>
            <a:r>
              <a:rPr lang="tr-TR" dirty="0" smtClean="0">
                <a:solidFill>
                  <a:schemeClr val="tx1"/>
                </a:solidFill>
              </a:rPr>
              <a:t>Başı hafifçe öne eğilir,</a:t>
            </a:r>
          </a:p>
          <a:p>
            <a:pPr lvl="0">
              <a:buFont typeface="Wingdings" pitchFamily="2" charset="2"/>
              <a:buChar char="Ø"/>
            </a:pPr>
            <a:endParaRPr lang="tr-TR" dirty="0" smtClean="0">
              <a:solidFill>
                <a:schemeClr val="tx1"/>
              </a:solidFill>
            </a:endParaRPr>
          </a:p>
          <a:p>
            <a:pPr lvl="0">
              <a:buFont typeface="Wingdings" pitchFamily="2" charset="2"/>
              <a:buChar char="Ø"/>
            </a:pPr>
            <a:r>
              <a:rPr lang="tr-TR" dirty="0" smtClean="0">
                <a:solidFill>
                  <a:schemeClr val="tx1"/>
                </a:solidFill>
              </a:rPr>
              <a:t>Burun kanatları </a:t>
            </a:r>
            <a:r>
              <a:rPr lang="tr-TR" b="1" i="1" dirty="0" smtClean="0">
                <a:solidFill>
                  <a:srgbClr val="FF0000"/>
                </a:solidFill>
              </a:rPr>
              <a:t>5 dakika süre ile </a:t>
            </a:r>
            <a:r>
              <a:rPr lang="tr-TR" dirty="0" smtClean="0">
                <a:solidFill>
                  <a:schemeClr val="tx1"/>
                </a:solidFill>
              </a:rPr>
              <a:t>sıkılır,</a:t>
            </a:r>
          </a:p>
          <a:p>
            <a:pPr lvl="0">
              <a:buFont typeface="Wingdings" pitchFamily="2" charset="2"/>
              <a:buChar char="Ø"/>
            </a:pPr>
            <a:endParaRPr lang="tr-TR" dirty="0" smtClean="0">
              <a:solidFill>
                <a:schemeClr val="tx1"/>
              </a:solidFill>
            </a:endParaRPr>
          </a:p>
          <a:p>
            <a:pPr>
              <a:buFont typeface="Wingdings" pitchFamily="2" charset="2"/>
              <a:buChar char="Ø"/>
            </a:pPr>
            <a:r>
              <a:rPr lang="tr-TR" dirty="0" smtClean="0">
                <a:solidFill>
                  <a:schemeClr val="tx1"/>
                </a:solidFill>
              </a:rPr>
              <a:t>Uzman bir doktora gitmesi sağlanır.</a:t>
            </a:r>
            <a:endParaRPr lang="tr-TR"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a:bodyPr>
          <a:lstStyle/>
          <a:p>
            <a:pPr algn="ctr"/>
            <a:r>
              <a:rPr lang="tr-TR" sz="3600" b="1" dirty="0" smtClean="0"/>
              <a:t>Doğal Deliklerden Çıkan Kanamalarda İlk Yardım:</a:t>
            </a:r>
            <a:endParaRPr lang="tr-TR" sz="3600" b="1" dirty="0"/>
          </a:p>
        </p:txBody>
      </p:sp>
      <p:sp>
        <p:nvSpPr>
          <p:cNvPr id="3" name="2 Metin Yer Tutucusu"/>
          <p:cNvSpPr>
            <a:spLocks noGrp="1"/>
          </p:cNvSpPr>
          <p:nvPr>
            <p:ph idx="1"/>
          </p:nvPr>
        </p:nvSpPr>
        <p:spPr>
          <a:xfrm>
            <a:off x="457200" y="1556792"/>
            <a:ext cx="8435280" cy="4968552"/>
          </a:xfrm>
        </p:spPr>
        <p:txBody>
          <a:bodyPr>
            <a:normAutofit/>
          </a:bodyPr>
          <a:lstStyle/>
          <a:p>
            <a:r>
              <a:rPr lang="tr-TR" sz="2600" b="1" dirty="0" smtClean="0">
                <a:solidFill>
                  <a:schemeClr val="tx1"/>
                </a:solidFill>
              </a:rPr>
              <a:t>Burun kanaması:</a:t>
            </a:r>
          </a:p>
          <a:p>
            <a:pPr marL="0" indent="0">
              <a:buNone/>
            </a:pPr>
            <a:endParaRPr lang="tr-TR" dirty="0" smtClean="0">
              <a:solidFill>
                <a:schemeClr val="tx1"/>
              </a:solidFill>
            </a:endParaRPr>
          </a:p>
        </p:txBody>
      </p:sp>
      <p:pic>
        <p:nvPicPr>
          <p:cNvPr id="12290" name="20 Resim" descr="Resim5.jpg"/>
          <p:cNvPicPr>
            <a:picLocks noChangeAspect="1" noChangeArrowheads="1"/>
          </p:cNvPicPr>
          <p:nvPr/>
        </p:nvPicPr>
        <p:blipFill>
          <a:blip r:embed="rId2" cstate="print"/>
          <a:srcRect/>
          <a:stretch>
            <a:fillRect/>
          </a:stretch>
        </p:blipFill>
        <p:spPr bwMode="auto">
          <a:xfrm>
            <a:off x="539552" y="2060848"/>
            <a:ext cx="8208912" cy="4614551"/>
          </a:xfrm>
          <a:prstGeom prst="rect">
            <a:avLst/>
          </a:prstGeom>
          <a:noFill/>
          <a:ln w="9525">
            <a:noFill/>
            <a:miter lim="800000"/>
            <a:headEnd/>
            <a:tailEnd/>
          </a:ln>
        </p:spPr>
      </p:pic>
    </p:spTree>
    <p:extLst>
      <p:ext uri="{BB962C8B-B14F-4D97-AF65-F5344CB8AC3E}">
        <p14:creationId xmlns:p14="http://schemas.microsoft.com/office/powerpoint/2010/main" val="24961651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r>
              <a:rPr lang="tr-TR" dirty="0" smtClean="0"/>
              <a:t/>
            </a:r>
            <a:br>
              <a:rPr lang="tr-TR" dirty="0" smtClean="0"/>
            </a:br>
            <a:r>
              <a:rPr lang="tr-TR" dirty="0" smtClean="0"/>
              <a:t/>
            </a:r>
            <a:br>
              <a:rPr lang="tr-TR" dirty="0" smtClean="0"/>
            </a:br>
            <a:r>
              <a:rPr lang="tr-TR" dirty="0" smtClean="0"/>
              <a:t/>
            </a:r>
            <a:br>
              <a:rPr lang="tr-TR" dirty="0" smtClean="0"/>
            </a:br>
            <a:r>
              <a:rPr lang="tr-TR" sz="3600" b="1" dirty="0" smtClean="0"/>
              <a:t>Doğal deliklerden çıkan</a:t>
            </a:r>
            <a:br>
              <a:rPr lang="tr-TR" sz="3600" b="1" dirty="0" smtClean="0"/>
            </a:br>
            <a:r>
              <a:rPr lang="tr-TR" sz="3600" b="1" dirty="0" smtClean="0"/>
              <a:t> kanamalarda ilk yardım:</a:t>
            </a: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
        <p:nvSpPr>
          <p:cNvPr id="4" name="3 İçerik Yer Tutucusu"/>
          <p:cNvSpPr>
            <a:spLocks noGrp="1"/>
          </p:cNvSpPr>
          <p:nvPr>
            <p:ph idx="1"/>
          </p:nvPr>
        </p:nvSpPr>
        <p:spPr>
          <a:xfrm>
            <a:off x="457200" y="476672"/>
            <a:ext cx="8229600" cy="5847928"/>
          </a:xfrm>
        </p:spPr>
        <p:txBody>
          <a:bodyPr>
            <a:normAutofit fontScale="92500" lnSpcReduction="20000"/>
          </a:bodyPr>
          <a:lstStyle/>
          <a:p>
            <a:pPr>
              <a:buNone/>
            </a:pPr>
            <a:r>
              <a:rPr lang="tr-TR" b="1" dirty="0" smtClean="0"/>
              <a:t>	</a:t>
            </a:r>
          </a:p>
          <a:p>
            <a:pPr>
              <a:buNone/>
            </a:pPr>
            <a:r>
              <a:rPr lang="tr-TR" sz="3800" b="1" dirty="0" smtClean="0">
                <a:solidFill>
                  <a:srgbClr val="FF0000"/>
                </a:solidFill>
              </a:rPr>
              <a:t>Kulak kanaması: </a:t>
            </a:r>
          </a:p>
          <a:p>
            <a:endParaRPr lang="tr-TR" dirty="0" smtClean="0"/>
          </a:p>
          <a:p>
            <a:pPr lvl="0">
              <a:buFont typeface="Wingdings" pitchFamily="2" charset="2"/>
              <a:buChar char="Ø"/>
            </a:pPr>
            <a:r>
              <a:rPr lang="tr-TR" dirty="0" smtClean="0"/>
              <a:t>Hasta/yaralı sakinleştirilir, endişeleri giderilir,</a:t>
            </a:r>
          </a:p>
          <a:p>
            <a:pPr lvl="0">
              <a:buFont typeface="Wingdings" pitchFamily="2" charset="2"/>
              <a:buChar char="Ø"/>
            </a:pPr>
            <a:endParaRPr lang="tr-TR" dirty="0" smtClean="0"/>
          </a:p>
          <a:p>
            <a:pPr lvl="0">
              <a:buFont typeface="Wingdings" pitchFamily="2" charset="2"/>
              <a:buChar char="Ø"/>
            </a:pPr>
            <a:r>
              <a:rPr lang="tr-TR" dirty="0" smtClean="0"/>
              <a:t>Kanama hafifse kulak temiz bir bezle temizlenir,</a:t>
            </a:r>
          </a:p>
          <a:p>
            <a:pPr lvl="0">
              <a:buFont typeface="Wingdings" pitchFamily="2" charset="2"/>
              <a:buChar char="Ø"/>
            </a:pPr>
            <a:endParaRPr lang="tr-TR" dirty="0" smtClean="0"/>
          </a:p>
          <a:p>
            <a:pPr lvl="0">
              <a:buFont typeface="Wingdings" pitchFamily="2" charset="2"/>
              <a:buChar char="Ø"/>
            </a:pPr>
            <a:r>
              <a:rPr lang="tr-TR" dirty="0" smtClean="0"/>
              <a:t>Kanama ciddi ise, kulağı tıkamadan temiz bezlerle kapanır,</a:t>
            </a:r>
          </a:p>
          <a:p>
            <a:pPr lvl="0">
              <a:buFont typeface="Wingdings" pitchFamily="2" charset="2"/>
              <a:buChar char="Ø"/>
            </a:pPr>
            <a:endParaRPr lang="tr-TR" dirty="0" smtClean="0"/>
          </a:p>
          <a:p>
            <a:pPr lvl="0">
              <a:buFont typeface="Wingdings" pitchFamily="2" charset="2"/>
              <a:buChar char="Ø"/>
            </a:pPr>
            <a:r>
              <a:rPr lang="tr-TR" dirty="0" smtClean="0"/>
              <a:t>Bilinci yerinde ise hareket ettirmeden sırt üstü yatırılır, bilinçsiz ise kanayan kulak üzerine yan yatırılır,</a:t>
            </a:r>
          </a:p>
          <a:p>
            <a:pPr lvl="0">
              <a:buFont typeface="Wingdings" pitchFamily="2" charset="2"/>
              <a:buChar char="Ø"/>
            </a:pPr>
            <a:endParaRPr lang="tr-TR" dirty="0" smtClean="0"/>
          </a:p>
          <a:p>
            <a:pPr lvl="0">
              <a:buFont typeface="Wingdings" pitchFamily="2" charset="2"/>
              <a:buChar char="Ø"/>
            </a:pPr>
            <a:r>
              <a:rPr lang="tr-TR" dirty="0" smtClean="0"/>
              <a:t>Kulak kanaması, kan kusma, anüs, üreme organlarından gelen kanamalarda hasta/yaralı kanama örnekleri ile uzman bir doktora sevk edilir.</a:t>
            </a:r>
          </a:p>
          <a:p>
            <a:endParaRPr lang="tr-T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r>
              <a:rPr lang="tr-TR" dirty="0" smtClean="0"/>
              <a:t/>
            </a:r>
            <a:br>
              <a:rPr lang="tr-TR" dirty="0" smtClean="0"/>
            </a:br>
            <a:r>
              <a:rPr lang="tr-TR" dirty="0" smtClean="0"/>
              <a:t/>
            </a:r>
            <a:br>
              <a:rPr lang="tr-TR" dirty="0" smtClean="0"/>
            </a:br>
            <a:r>
              <a:rPr lang="tr-TR" dirty="0" smtClean="0"/>
              <a:t/>
            </a:r>
            <a:br>
              <a:rPr lang="tr-TR" dirty="0" smtClean="0"/>
            </a:br>
            <a:r>
              <a:rPr lang="tr-TR" sz="3600" b="1" dirty="0" smtClean="0"/>
              <a:t>Doğal deliklerden çıkan</a:t>
            </a:r>
            <a:br>
              <a:rPr lang="tr-TR" sz="3600" b="1" dirty="0" smtClean="0"/>
            </a:br>
            <a:r>
              <a:rPr lang="tr-TR" sz="3600" b="1" dirty="0" smtClean="0"/>
              <a:t> kanamalarda ilk yardım:</a:t>
            </a:r>
            <a:r>
              <a:rPr lang="tr-TR" dirty="0" smtClean="0"/>
              <a:t/>
            </a:r>
            <a:br>
              <a:rPr lang="tr-TR" dirty="0" smtClean="0"/>
            </a:br>
            <a:r>
              <a:rPr lang="tr-TR" dirty="0" smtClean="0"/>
              <a:t/>
            </a:r>
            <a:br>
              <a:rPr lang="tr-TR" dirty="0" smtClean="0"/>
            </a:br>
            <a:r>
              <a:rPr lang="tr-TR" dirty="0" smtClean="0"/>
              <a:t/>
            </a:r>
            <a:br>
              <a:rPr lang="tr-TR" dirty="0" smtClean="0"/>
            </a:br>
            <a:endParaRPr lang="tr-TR" dirty="0"/>
          </a:p>
        </p:txBody>
      </p:sp>
      <p:sp>
        <p:nvSpPr>
          <p:cNvPr id="4" name="3 İçerik Yer Tutucusu"/>
          <p:cNvSpPr>
            <a:spLocks noGrp="1"/>
          </p:cNvSpPr>
          <p:nvPr>
            <p:ph idx="1"/>
          </p:nvPr>
        </p:nvSpPr>
        <p:spPr>
          <a:xfrm>
            <a:off x="457200" y="476672"/>
            <a:ext cx="8229600" cy="5847928"/>
          </a:xfrm>
        </p:spPr>
        <p:txBody>
          <a:bodyPr>
            <a:normAutofit/>
          </a:bodyPr>
          <a:lstStyle/>
          <a:p>
            <a:pPr>
              <a:buNone/>
            </a:pPr>
            <a:r>
              <a:rPr lang="tr-TR" b="1" dirty="0" smtClean="0"/>
              <a:t>	</a:t>
            </a:r>
            <a:r>
              <a:rPr lang="tr-TR" sz="3800" b="1" dirty="0" smtClean="0">
                <a:solidFill>
                  <a:srgbClr val="FF0000"/>
                </a:solidFill>
              </a:rPr>
              <a:t>Kulak kanaması: </a:t>
            </a:r>
          </a:p>
          <a:p>
            <a:endParaRPr lang="tr-TR" dirty="0" smtClean="0"/>
          </a:p>
          <a:p>
            <a:pPr marL="0" indent="0">
              <a:buNone/>
            </a:pPr>
            <a:endParaRPr lang="tr-TR" dirty="0"/>
          </a:p>
        </p:txBody>
      </p:sp>
      <p:pic>
        <p:nvPicPr>
          <p:cNvPr id="13314" name="Picture 2" descr="C:\Users\medisem\Desktop\kulak kanaması.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700808"/>
            <a:ext cx="7560840" cy="4752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7685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368152"/>
          </a:xfrm>
        </p:spPr>
        <p:txBody>
          <a:bodyPr>
            <a:noAutofit/>
          </a:bodyPr>
          <a:lstStyle/>
          <a:p>
            <a:pPr algn="ctr"/>
            <a:r>
              <a:rPr lang="tr-TR" sz="3200" b="1" dirty="0" smtClean="0">
                <a:effectLst/>
              </a:rPr>
              <a:t/>
            </a:r>
            <a:br>
              <a:rPr lang="tr-TR" sz="3200" b="1" dirty="0" smtClean="0">
                <a:effectLst/>
              </a:rPr>
            </a:br>
            <a:r>
              <a:rPr lang="tr-TR" sz="3200" b="1" dirty="0" smtClean="0">
                <a:effectLst/>
              </a:rPr>
              <a:t>Kanamalarda Üçgen Bandaj </a:t>
            </a:r>
            <a:r>
              <a:rPr lang="tr-TR" sz="3200" b="1" dirty="0"/>
              <a:t>U</a:t>
            </a:r>
            <a:r>
              <a:rPr lang="tr-TR" sz="3200" b="1" dirty="0" smtClean="0">
                <a:effectLst/>
              </a:rPr>
              <a:t>ygulaması </a:t>
            </a:r>
            <a:r>
              <a:rPr lang="tr-TR" sz="3200" b="1" dirty="0"/>
              <a:t>N</a:t>
            </a:r>
            <a:r>
              <a:rPr lang="tr-TR" sz="3200" b="1" dirty="0" smtClean="0">
                <a:effectLst/>
              </a:rPr>
              <a:t>asıl </a:t>
            </a:r>
            <a:r>
              <a:rPr lang="tr-TR" sz="3200" b="1" dirty="0"/>
              <a:t>Y</a:t>
            </a:r>
            <a:r>
              <a:rPr lang="tr-TR" sz="3200" b="1" dirty="0" smtClean="0">
                <a:effectLst/>
              </a:rPr>
              <a:t>apılmalıdır?</a:t>
            </a:r>
            <a:r>
              <a:rPr lang="tr-TR" sz="3200" dirty="0" smtClean="0">
                <a:effectLst/>
              </a:rPr>
              <a:t/>
            </a:r>
            <a:br>
              <a:rPr lang="tr-TR" sz="3200" dirty="0" smtClean="0">
                <a:effectLst/>
              </a:rPr>
            </a:br>
            <a:endParaRPr lang="tr-TR" sz="3200" dirty="0">
              <a:effectLst/>
            </a:endParaRPr>
          </a:p>
        </p:txBody>
      </p:sp>
      <p:sp>
        <p:nvSpPr>
          <p:cNvPr id="3" name="Content Placeholder 2"/>
          <p:cNvSpPr>
            <a:spLocks noGrp="1"/>
          </p:cNvSpPr>
          <p:nvPr>
            <p:ph idx="1"/>
          </p:nvPr>
        </p:nvSpPr>
        <p:spPr/>
        <p:txBody>
          <a:bodyPr/>
          <a:lstStyle/>
          <a:p>
            <a:pPr>
              <a:buNone/>
            </a:pPr>
            <a:r>
              <a:rPr lang="tr-TR" dirty="0" smtClean="0"/>
              <a:t>    </a:t>
            </a:r>
          </a:p>
          <a:p>
            <a:pPr>
              <a:buNone/>
            </a:pPr>
            <a:r>
              <a:rPr lang="tr-TR" dirty="0" smtClean="0"/>
              <a:t>   Üçgen bandaj, vücudun değişik bölümlerinde </a:t>
            </a:r>
            <a:r>
              <a:rPr lang="tr-TR" b="1" i="1" dirty="0" smtClean="0">
                <a:solidFill>
                  <a:srgbClr val="FF0000"/>
                </a:solidFill>
              </a:rPr>
              <a:t>bandaj</a:t>
            </a:r>
            <a:r>
              <a:rPr lang="tr-TR" dirty="0" smtClean="0">
                <a:solidFill>
                  <a:srgbClr val="FF0000"/>
                </a:solidFill>
              </a:rPr>
              <a:t> </a:t>
            </a:r>
            <a:r>
              <a:rPr lang="tr-TR" dirty="0" smtClean="0"/>
              <a:t>ve/veya </a:t>
            </a:r>
            <a:r>
              <a:rPr lang="tr-TR" b="1" i="1" dirty="0" smtClean="0">
                <a:solidFill>
                  <a:srgbClr val="FF0000"/>
                </a:solidFill>
              </a:rPr>
              <a:t>askı</a:t>
            </a:r>
            <a:r>
              <a:rPr lang="tr-TR" dirty="0" smtClean="0"/>
              <a:t> olarak kullanılabilir. Üçgen bezin tepesi tabanına doğru getirilip yerleştirilir, sonra bir ya da iki kez daha bunun üzerine katlanarak istenilen genişlikte bir sargı bezi elde edilmiş olur.</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640</TotalTime>
  <Words>1326</Words>
  <Application>Microsoft Office PowerPoint</Application>
  <PresentationFormat>Ekran Gösterisi (4:3)</PresentationFormat>
  <Paragraphs>236</Paragraphs>
  <Slides>41</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2</vt:i4>
      </vt:variant>
      <vt:variant>
        <vt:lpstr>Slayt Başlıkları</vt:lpstr>
      </vt:variant>
      <vt:variant>
        <vt:i4>41</vt:i4>
      </vt:variant>
    </vt:vector>
  </HeadingPairs>
  <TitlesOfParts>
    <vt:vector size="49" baseType="lpstr">
      <vt:lpstr>Calibri</vt:lpstr>
      <vt:lpstr>Constantia</vt:lpstr>
      <vt:lpstr>Lucida Sans Unicode</vt:lpstr>
      <vt:lpstr>Wingdings</vt:lpstr>
      <vt:lpstr>Wingdings 2</vt:lpstr>
      <vt:lpstr>Flow</vt:lpstr>
      <vt:lpstr>CorelDRAW</vt:lpstr>
      <vt:lpstr>Bit Eşlem Resmi</vt:lpstr>
      <vt:lpstr>(4)-KANAMALARDA  İLK YARDIM</vt:lpstr>
      <vt:lpstr> Kanama Nedir? </vt:lpstr>
      <vt:lpstr>Kanamanın ciddiyeti aşağıdaki durumlara bağlıdır:</vt:lpstr>
      <vt:lpstr>Kaç Çeşit Kanama Vardır? </vt:lpstr>
      <vt:lpstr>KANAMA ÇEŞİTLERİ</vt:lpstr>
      <vt:lpstr> Vücutta Baskı Uygulanacak Noktalar Nelerdir? </vt:lpstr>
      <vt:lpstr> Vücutta Baskı Uygulanacak Noktalar Nelerdir?</vt:lpstr>
      <vt:lpstr>Baskı Noktaları</vt:lpstr>
      <vt:lpstr> Kanamalarda İlk Yardım Uygulamaları Nelerdir?  Dış Kanamalarda İlk Yardım</vt:lpstr>
      <vt:lpstr> Kanamalarda İlk Yardım Uygulamaları Nelerdir?  Dış Kanamalarda İlk Yardım </vt:lpstr>
      <vt:lpstr>Kanamalarda İlk Yardım Uygulamaları Nelerdir?  Dış Kanamalarda İlk Yardım</vt:lpstr>
      <vt:lpstr>Kanamalarda İlk Yardım Uygulamaları Nelerdir?  Dış Kanamalarda İlk Yardım</vt:lpstr>
      <vt:lpstr>Kanamalarda İlk Yardım Uygulamaları Nelerdir?  Dış Kanamalarda İlk Yardım</vt:lpstr>
      <vt:lpstr>Kanamalarda İlk Yardım Uygulamaları Nelerdir?  Dış Kanamalarda İlk Yardım</vt:lpstr>
      <vt:lpstr> Dış kanamalarda ilk yardım: </vt:lpstr>
      <vt:lpstr>İç Kanamalarda İlk Yardım: </vt:lpstr>
      <vt:lpstr> İç Kanamalarda İlk Yardım: </vt:lpstr>
      <vt:lpstr>İç Kanamalarda İlk Yardım: </vt:lpstr>
      <vt:lpstr>Hangi Durumlarda Boğucu Sargı (turnike) Uygulanmalıdır?</vt:lpstr>
      <vt:lpstr>Hangi Durumlarda Boğucu Sargı (turnike) Uygulanmalıdır?</vt:lpstr>
      <vt:lpstr>Hangi durumlarda boğucu sargı (turnike) uygulanmalıdır?</vt:lpstr>
      <vt:lpstr> Boğucu Sargı (turnike) Uygulamasında Dikkat Edilecek Hususlar Neler Olmalıdır? </vt:lpstr>
      <vt:lpstr> Boğucu Sargı (turnike) Uygulamasında Dikkat Edilecek Hususlar Neler Olmalıdır?</vt:lpstr>
      <vt:lpstr>BOĞUCU SARGI (TURNİKE) UYGULAMA TEKNİĞİ</vt:lpstr>
      <vt:lpstr>BOĞUCU SARGI (TURNİKE) UYGULAMA TEKNİĞİ</vt:lpstr>
      <vt:lpstr>BOĞUCU SARGI (TURNİKE) UYGULAMA TEKNİĞİ</vt:lpstr>
      <vt:lpstr>BOĞUCU SARGI (TURNİKE) UYGULAMA TEKNİĞİ</vt:lpstr>
      <vt:lpstr>  UZUV KOPMASI DURUMUNDA  İLK YARDIM UYGULAMA TEKNİĞİ</vt:lpstr>
      <vt:lpstr>UZUV KOPMASI DURUMUNDA  İLK YARDIM UYGULAMA TEKNİĞİ</vt:lpstr>
      <vt:lpstr>ŞOK </vt:lpstr>
      <vt:lpstr>ŞOK</vt:lpstr>
      <vt:lpstr> Şok Belirtileri Nelerdir? </vt:lpstr>
      <vt:lpstr>Şokta İlk Yardım Uygulamaları Nelerdir?</vt:lpstr>
      <vt:lpstr> Şok Pozisyonu Nasıl Verilir? </vt:lpstr>
      <vt:lpstr> Şok Pozisyonu Nasıl Verilir? </vt:lpstr>
      <vt:lpstr> Şok Pozisyonu Nasıl Verilir? </vt:lpstr>
      <vt:lpstr>Doğal Deliklerden Çıkan Kanamalarda İlk Yardım:</vt:lpstr>
      <vt:lpstr>Doğal Deliklerden Çıkan Kanamalarda İlk Yardım:</vt:lpstr>
      <vt:lpstr>   Doğal deliklerden çıkan  kanamalarda ilk yardım:   </vt:lpstr>
      <vt:lpstr>   Doğal deliklerden çıkan  kanamalarda ilk yardım:   </vt:lpstr>
      <vt:lpstr> Kanamalarda Üçgen Bandaj Uygulaması Nasıl Yapılmalıdır? </vt:lpstr>
    </vt:vector>
  </TitlesOfParts>
  <Company>metu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KANAMALARDA  İLK YARDIM</dc:title>
  <dc:creator>metu</dc:creator>
  <cp:lastModifiedBy>pc</cp:lastModifiedBy>
  <cp:revision>109</cp:revision>
  <dcterms:created xsi:type="dcterms:W3CDTF">2010-03-08T16:22:18Z</dcterms:created>
  <dcterms:modified xsi:type="dcterms:W3CDTF">2025-03-17T12:06:03Z</dcterms:modified>
</cp:coreProperties>
</file>