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4" r:id="rId3"/>
    <p:sldId id="270" r:id="rId4"/>
    <p:sldId id="285" r:id="rId5"/>
    <p:sldId id="272" r:id="rId6"/>
    <p:sldId id="273" r:id="rId7"/>
    <p:sldId id="274" r:id="rId8"/>
    <p:sldId id="275" r:id="rId9"/>
    <p:sldId id="276" r:id="rId10"/>
    <p:sldId id="277" r:id="rId11"/>
    <p:sldId id="286" r:id="rId12"/>
    <p:sldId id="279" r:id="rId13"/>
    <p:sldId id="287" r:id="rId14"/>
    <p:sldId id="288" r:id="rId15"/>
    <p:sldId id="289" r:id="rId16"/>
    <p:sldId id="290" r:id="rId17"/>
    <p:sldId id="291" r:id="rId18"/>
    <p:sldId id="292" r:id="rId19"/>
    <p:sldId id="293" r:id="rId20"/>
    <p:sldId id="283" r:id="rId21"/>
    <p:sldId id="294" r:id="rId22"/>
    <p:sldId id="295" r:id="rId23"/>
    <p:sldId id="309" r:id="rId24"/>
    <p:sldId id="310" r:id="rId25"/>
    <p:sldId id="315" r:id="rId26"/>
    <p:sldId id="312" r:id="rId27"/>
    <p:sldId id="299" r:id="rId28"/>
    <p:sldId id="300" r:id="rId29"/>
    <p:sldId id="301" r:id="rId30"/>
    <p:sldId id="302" r:id="rId31"/>
    <p:sldId id="303" r:id="rId32"/>
    <p:sldId id="304" r:id="rId33"/>
    <p:sldId id="305" r:id="rId34"/>
    <p:sldId id="306" r:id="rId35"/>
    <p:sldId id="307" r:id="rId36"/>
    <p:sldId id="260" r:id="rId37"/>
    <p:sldId id="268" r:id="rId38"/>
    <p:sldId id="261" r:id="rId39"/>
    <p:sldId id="262" r:id="rId40"/>
    <p:sldId id="263" r:id="rId41"/>
    <p:sldId id="314" r:id="rId42"/>
    <p:sldId id="264" r:id="rId43"/>
    <p:sldId id="265" r:id="rId44"/>
    <p:sldId id="266" r:id="rId4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620"/>
    <p:restoredTop sz="81139" autoAdjust="0"/>
  </p:normalViewPr>
  <p:slideViewPr>
    <p:cSldViewPr>
      <p:cViewPr varScale="1">
        <p:scale>
          <a:sx n="87" d="100"/>
          <a:sy n="87" d="100"/>
        </p:scale>
        <p:origin x="773"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1562CA0-747E-4BFA-B3CE-ED99CEFE6B21}" type="datetimeFigureOut">
              <a:rPr lang="tr-TR" smtClean="0"/>
              <a:pPr/>
              <a:t>01.10.2025</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9625D715-35D3-4DC8-9235-865B3F33D54C}"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562CA0-747E-4BFA-B3CE-ED99CEFE6B21}" type="datetimeFigureOut">
              <a:rPr lang="tr-TR" smtClean="0"/>
              <a:pPr/>
              <a:t>01.10.2025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625D715-35D3-4DC8-9235-865B3F33D54C}"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1562CA0-747E-4BFA-B3CE-ED99CEFE6B21}" type="datetimeFigureOut">
              <a:rPr lang="tr-TR" smtClean="0"/>
              <a:pPr/>
              <a:t>01.10.2025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625D715-35D3-4DC8-9235-865B3F33D54C}"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1562CA0-747E-4BFA-B3CE-ED99CEFE6B21}" type="datetimeFigureOut">
              <a:rPr lang="tr-TR" smtClean="0"/>
              <a:pPr/>
              <a:t>01.10.2025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625D715-35D3-4DC8-9235-865B3F33D54C}"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1562CA0-747E-4BFA-B3CE-ED99CEFE6B21}" type="datetimeFigureOut">
              <a:rPr lang="tr-TR" smtClean="0"/>
              <a:pPr/>
              <a:t>01.10.2025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625D715-35D3-4DC8-9235-865B3F33D54C}"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1562CA0-747E-4BFA-B3CE-ED99CEFE6B21}" type="datetimeFigureOut">
              <a:rPr lang="tr-TR" smtClean="0"/>
              <a:pPr/>
              <a:t>01.10.2025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625D715-35D3-4DC8-9235-865B3F33D54C}"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562CA0-747E-4BFA-B3CE-ED99CEFE6B21}" type="datetimeFigureOut">
              <a:rPr lang="tr-TR" smtClean="0"/>
              <a:pPr/>
              <a:t>01.10.2025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625D715-35D3-4DC8-9235-865B3F33D54C}"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1562CA0-747E-4BFA-B3CE-ED99CEFE6B21}" type="datetimeFigureOut">
              <a:rPr lang="tr-TR" smtClean="0"/>
              <a:pPr/>
              <a:t>01.10.2025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625D715-35D3-4DC8-9235-865B3F33D54C}"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1562CA0-747E-4BFA-B3CE-ED99CEFE6B21}" type="datetimeFigureOut">
              <a:rPr lang="tr-TR" smtClean="0"/>
              <a:pPr/>
              <a:t>01.10.2025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9625D715-35D3-4DC8-9235-865B3F33D54C}"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562CA0-747E-4BFA-B3CE-ED99CEFE6B21}" type="datetimeFigureOut">
              <a:rPr lang="tr-TR" smtClean="0"/>
              <a:pPr/>
              <a:t>01.10.2025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625D715-35D3-4DC8-9235-865B3F33D54C}"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562CA0-747E-4BFA-B3CE-ED99CEFE6B21}" type="datetimeFigureOut">
              <a:rPr lang="tr-TR" smtClean="0"/>
              <a:pPr/>
              <a:t>01.10.2025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625D715-35D3-4DC8-9235-865B3F33D54C}"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1562CA0-747E-4BFA-B3CE-ED99CEFE6B21}" type="datetimeFigureOut">
              <a:rPr lang="tr-TR" smtClean="0"/>
              <a:pPr/>
              <a:t>01.10.2025</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625D715-35D3-4DC8-9235-865B3F33D54C}"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33400" y="1371600"/>
            <a:ext cx="7851648" cy="2561456"/>
          </a:xfrm>
        </p:spPr>
        <p:txBody>
          <a:bodyPr>
            <a:normAutofit/>
          </a:bodyPr>
          <a:lstStyle/>
          <a:p>
            <a:pPr algn="ctr"/>
            <a:r>
              <a:rPr lang="tr-TR" b="1" dirty="0" smtClean="0">
                <a:solidFill>
                  <a:schemeClr val="bg1"/>
                </a:solidFill>
              </a:rPr>
              <a:t>(2)-HASTA YARALININ VE OLAY YERİNİN DEĞERLENDİRİLMESİ</a:t>
            </a:r>
            <a:endParaRPr lang="tr-TR" b="1" dirty="0">
              <a:solidFill>
                <a:schemeClr val="bg1"/>
              </a:solidFill>
            </a:endParaRPr>
          </a:p>
        </p:txBody>
      </p:sp>
      <p:sp>
        <p:nvSpPr>
          <p:cNvPr id="3" name="2 Alt Başlık"/>
          <p:cNvSpPr>
            <a:spLocks noGrp="1"/>
          </p:cNvSpPr>
          <p:nvPr>
            <p:ph type="subTitle" idx="1"/>
          </p:nvPr>
        </p:nvSpPr>
        <p:spPr/>
        <p:txBody>
          <a:bodyPr/>
          <a:lstStyle/>
          <a:p>
            <a:endParaRPr lang="tr-TR" b="1" dirty="0" smtClean="0"/>
          </a:p>
          <a:p>
            <a:endParaRPr lang="tr-TR"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b="1" dirty="0" smtClean="0"/>
              <a:t>İlk Yardımcının Bilmesi Gereken ve Vücudu Oluşturan Sistemler Nelerdir?</a:t>
            </a:r>
            <a:endParaRPr lang="tr-TR" sz="3600" b="1" dirty="0"/>
          </a:p>
        </p:txBody>
      </p:sp>
      <p:sp>
        <p:nvSpPr>
          <p:cNvPr id="3" name="İçerik Yer Tutucusu 2"/>
          <p:cNvSpPr>
            <a:spLocks noGrp="1"/>
          </p:cNvSpPr>
          <p:nvPr>
            <p:ph idx="1"/>
          </p:nvPr>
        </p:nvSpPr>
        <p:spPr>
          <a:xfrm>
            <a:off x="457200" y="2636912"/>
            <a:ext cx="8229600" cy="3687688"/>
          </a:xfrm>
        </p:spPr>
        <p:txBody>
          <a:bodyPr/>
          <a:lstStyle/>
          <a:p>
            <a:pPr marL="0" indent="0">
              <a:buNone/>
            </a:pPr>
            <a:r>
              <a:rPr lang="tr-TR" sz="2800" dirty="0"/>
              <a:t>İlk yardımcının insan vücudu, yapısı ve işleyişi konusunda bazı temel kavramları bilmesi, ilk yardımcı olarak yapacağı müdahalelerde </a:t>
            </a:r>
            <a:r>
              <a:rPr lang="tr-TR" sz="2800" b="1" dirty="0">
                <a:solidFill>
                  <a:srgbClr val="FF0000"/>
                </a:solidFill>
              </a:rPr>
              <a:t>bilinçli olmasını </a:t>
            </a:r>
            <a:r>
              <a:rPr lang="tr-TR" sz="2800" dirty="0"/>
              <a:t>kolaylaştırır.</a:t>
            </a:r>
          </a:p>
          <a:p>
            <a:pPr marL="0" indent="0">
              <a:buNone/>
            </a:pPr>
            <a:endParaRPr lang="tr-TR" dirty="0" smtClean="0"/>
          </a:p>
          <a:p>
            <a:pPr marL="0" indent="0">
              <a:buNone/>
            </a:pPr>
            <a:endParaRPr lang="tr-TR" dirty="0"/>
          </a:p>
        </p:txBody>
      </p:sp>
    </p:spTree>
    <p:extLst>
      <p:ext uri="{BB962C8B-B14F-4D97-AF65-F5344CB8AC3E}">
        <p14:creationId xmlns:p14="http://schemas.microsoft.com/office/powerpoint/2010/main" val="2657666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VÜCUDU OLUŞTURAN SİSTEMLER</a:t>
            </a:r>
            <a:endParaRPr lang="tr-TR" dirty="0"/>
          </a:p>
        </p:txBody>
      </p:sp>
      <p:sp>
        <p:nvSpPr>
          <p:cNvPr id="4" name="3 Metin Yer Tutucusu"/>
          <p:cNvSpPr>
            <a:spLocks noGrp="1"/>
          </p:cNvSpPr>
          <p:nvPr>
            <p:ph type="body" sz="half" idx="2"/>
          </p:nvPr>
        </p:nvSpPr>
        <p:spPr>
          <a:xfrm>
            <a:off x="1143000" y="5286388"/>
            <a:ext cx="7333488" cy="1266812"/>
          </a:xfrm>
        </p:spPr>
        <p:txBody>
          <a:bodyPr>
            <a:normAutofit/>
          </a:bodyPr>
          <a:lstStyle/>
          <a:p>
            <a:endParaRPr lang="tr-TR" sz="2000" dirty="0" smtClean="0"/>
          </a:p>
          <a:p>
            <a:endParaRPr lang="tr-TR" sz="2000" dirty="0"/>
          </a:p>
        </p:txBody>
      </p:sp>
      <p:pic>
        <p:nvPicPr>
          <p:cNvPr id="5" name="4 Resim Yer Tutucusu" descr="anatomi8yfxr5xn2vy6.jpg"/>
          <p:cNvPicPr>
            <a:picLocks noGrp="1" noChangeAspect="1"/>
          </p:cNvPicPr>
          <p:nvPr>
            <p:ph type="pic" idx="1"/>
          </p:nvPr>
        </p:nvPicPr>
        <p:blipFill>
          <a:blip r:embed="rId2" cstate="print"/>
          <a:srcRect t="18218" b="18218"/>
          <a:stretch>
            <a:fillRect/>
          </a:stretch>
        </p:blipFill>
        <p:spPr>
          <a:xfrm>
            <a:off x="467544" y="476672"/>
            <a:ext cx="8352928" cy="5904656"/>
          </a:xfrm>
        </p:spPr>
      </p:pic>
    </p:spTree>
    <p:extLst>
      <p:ext uri="{BB962C8B-B14F-4D97-AF65-F5344CB8AC3E}">
        <p14:creationId xmlns:p14="http://schemas.microsoft.com/office/powerpoint/2010/main" val="19473373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08112"/>
          </a:xfrm>
        </p:spPr>
        <p:txBody>
          <a:bodyPr>
            <a:normAutofit/>
          </a:bodyPr>
          <a:lstStyle/>
          <a:p>
            <a:pPr algn="ctr"/>
            <a:r>
              <a:rPr lang="tr-TR" sz="4000" b="1" dirty="0"/>
              <a:t>Hareket sistemi: </a:t>
            </a:r>
            <a:endParaRPr lang="tr-TR" sz="4000" dirty="0"/>
          </a:p>
        </p:txBody>
      </p:sp>
      <p:sp>
        <p:nvSpPr>
          <p:cNvPr id="3" name="2 İçerik Yer Tutucusu"/>
          <p:cNvSpPr>
            <a:spLocks noGrp="1"/>
          </p:cNvSpPr>
          <p:nvPr>
            <p:ph sz="half" idx="1"/>
          </p:nvPr>
        </p:nvSpPr>
        <p:spPr>
          <a:xfrm>
            <a:off x="457200" y="1722437"/>
            <a:ext cx="4757742" cy="4525963"/>
          </a:xfrm>
        </p:spPr>
        <p:txBody>
          <a:bodyPr/>
          <a:lstStyle/>
          <a:p>
            <a:pPr>
              <a:buNone/>
            </a:pPr>
            <a:r>
              <a:rPr lang="tr-TR" dirty="0" smtClean="0"/>
              <a:t>   Vücudun </a:t>
            </a:r>
            <a:r>
              <a:rPr lang="tr-TR" dirty="0"/>
              <a:t>hareket etmesini, desteklenmesini </a:t>
            </a:r>
            <a:r>
              <a:rPr lang="tr-TR" dirty="0" smtClean="0"/>
              <a:t>sağlar  </a:t>
            </a:r>
            <a:r>
              <a:rPr lang="tr-TR" dirty="0"/>
              <a:t>ve koruyucu görev yapar</a:t>
            </a:r>
            <a:r>
              <a:rPr lang="tr-TR" dirty="0" smtClean="0"/>
              <a:t>. Şu yapılardan oluşur:</a:t>
            </a:r>
            <a:endParaRPr lang="tr-TR" dirty="0"/>
          </a:p>
          <a:p>
            <a:pPr lvl="0"/>
            <a:endParaRPr lang="tr-TR" dirty="0"/>
          </a:p>
          <a:p>
            <a:pPr lvl="0"/>
            <a:endParaRPr lang="tr-TR" dirty="0"/>
          </a:p>
          <a:p>
            <a:pPr lvl="0">
              <a:buFont typeface="Wingdings" pitchFamily="2" charset="2"/>
              <a:buChar char="Ø"/>
            </a:pPr>
            <a:r>
              <a:rPr lang="tr-TR" dirty="0"/>
              <a:t>Kemikler</a:t>
            </a:r>
          </a:p>
          <a:p>
            <a:pPr lvl="0">
              <a:buFont typeface="Wingdings" pitchFamily="2" charset="2"/>
              <a:buChar char="Ø"/>
            </a:pPr>
            <a:r>
              <a:rPr lang="tr-TR" dirty="0"/>
              <a:t>Eklemler</a:t>
            </a:r>
          </a:p>
          <a:p>
            <a:pPr lvl="0">
              <a:buFont typeface="Wingdings" pitchFamily="2" charset="2"/>
              <a:buChar char="Ø"/>
            </a:pPr>
            <a:r>
              <a:rPr lang="tr-TR" dirty="0"/>
              <a:t>Kaslar</a:t>
            </a:r>
          </a:p>
          <a:p>
            <a:endParaRPr lang="tr-TR" dirty="0"/>
          </a:p>
          <a:p>
            <a:pPr>
              <a:buNone/>
            </a:pPr>
            <a:endParaRPr lang="tr-TR" dirty="0"/>
          </a:p>
        </p:txBody>
      </p:sp>
      <p:pic>
        <p:nvPicPr>
          <p:cNvPr id="7" name="Picture 4" descr="iskelet"/>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l="3180" b="702"/>
          <a:stretch>
            <a:fillRect/>
          </a:stretch>
        </p:blipFill>
        <p:spPr>
          <a:xfrm>
            <a:off x="4932040" y="1700808"/>
            <a:ext cx="4094564" cy="4649912"/>
          </a:xfrm>
          <a:noFill/>
        </p:spPr>
      </p:pic>
    </p:spTree>
    <p:extLst>
      <p:ext uri="{BB962C8B-B14F-4D97-AF65-F5344CB8AC3E}">
        <p14:creationId xmlns:p14="http://schemas.microsoft.com/office/powerpoint/2010/main" val="238987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80120"/>
          </a:xfrm>
        </p:spPr>
        <p:txBody>
          <a:bodyPr>
            <a:normAutofit/>
          </a:bodyPr>
          <a:lstStyle/>
          <a:p>
            <a:pPr algn="ctr"/>
            <a:r>
              <a:rPr lang="tr-TR" sz="4000" b="1" dirty="0" smtClean="0"/>
              <a:t>Dolaşım sistemi: </a:t>
            </a:r>
            <a:endParaRPr lang="tr-TR" sz="4000" dirty="0"/>
          </a:p>
        </p:txBody>
      </p:sp>
      <p:sp>
        <p:nvSpPr>
          <p:cNvPr id="3" name="2 İçerik Yer Tutucusu"/>
          <p:cNvSpPr>
            <a:spLocks noGrp="1"/>
          </p:cNvSpPr>
          <p:nvPr>
            <p:ph sz="half" idx="1"/>
          </p:nvPr>
        </p:nvSpPr>
        <p:spPr>
          <a:xfrm>
            <a:off x="457200" y="1722437"/>
            <a:ext cx="4757742" cy="4525963"/>
          </a:xfrm>
        </p:spPr>
        <p:txBody>
          <a:bodyPr/>
          <a:lstStyle/>
          <a:p>
            <a:pPr>
              <a:buNone/>
            </a:pPr>
            <a:r>
              <a:rPr lang="tr-TR" dirty="0" smtClean="0"/>
              <a:t>   Vücut dokularının oksijen, besin, hormon, bağışıklık elemanı ve benzeri elemanları taşır  ve yeniden geriye toplar. Şu yapılardan oluşur:</a:t>
            </a:r>
          </a:p>
          <a:p>
            <a:pPr>
              <a:buNone/>
            </a:pPr>
            <a:endParaRPr lang="tr-TR" dirty="0" smtClean="0"/>
          </a:p>
          <a:p>
            <a:pPr lvl="0">
              <a:buFont typeface="Wingdings" pitchFamily="2" charset="2"/>
              <a:buChar char="Ø"/>
            </a:pPr>
            <a:r>
              <a:rPr lang="tr-TR" dirty="0" smtClean="0"/>
              <a:t>Kalp</a:t>
            </a:r>
          </a:p>
          <a:p>
            <a:pPr lvl="0">
              <a:buFont typeface="Wingdings" pitchFamily="2" charset="2"/>
              <a:buChar char="Ø"/>
            </a:pPr>
            <a:r>
              <a:rPr lang="tr-TR" dirty="0" smtClean="0"/>
              <a:t>Kan damarları</a:t>
            </a:r>
          </a:p>
          <a:p>
            <a:pPr lvl="0">
              <a:buFont typeface="Wingdings" pitchFamily="2" charset="2"/>
              <a:buChar char="Ø"/>
            </a:pPr>
            <a:r>
              <a:rPr lang="tr-TR" dirty="0" smtClean="0"/>
              <a:t>Kan</a:t>
            </a:r>
          </a:p>
          <a:p>
            <a:endParaRPr lang="tr-TR" dirty="0"/>
          </a:p>
        </p:txBody>
      </p:sp>
      <p:pic>
        <p:nvPicPr>
          <p:cNvPr id="5" name="4 İçerik Yer Tutucusu" descr="DOALŞIM.jpg"/>
          <p:cNvPicPr>
            <a:picLocks noGrp="1" noChangeAspect="1"/>
          </p:cNvPicPr>
          <p:nvPr>
            <p:ph sz="half" idx="2"/>
          </p:nvPr>
        </p:nvPicPr>
        <p:blipFill>
          <a:blip r:embed="rId2" cstate="print"/>
          <a:stretch>
            <a:fillRect/>
          </a:stretch>
        </p:blipFill>
        <p:spPr>
          <a:xfrm>
            <a:off x="5432585" y="1279915"/>
            <a:ext cx="2711315" cy="4968485"/>
          </a:xfrm>
        </p:spPr>
      </p:pic>
    </p:spTree>
    <p:extLst>
      <p:ext uri="{BB962C8B-B14F-4D97-AF65-F5344CB8AC3E}">
        <p14:creationId xmlns:p14="http://schemas.microsoft.com/office/powerpoint/2010/main" val="1783930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864096"/>
          </a:xfrm>
        </p:spPr>
        <p:txBody>
          <a:bodyPr>
            <a:normAutofit/>
          </a:bodyPr>
          <a:lstStyle/>
          <a:p>
            <a:pPr algn="ctr"/>
            <a:r>
              <a:rPr lang="tr-TR" sz="4000" b="1" dirty="0" smtClean="0"/>
              <a:t>Sinir sistemi: </a:t>
            </a:r>
            <a:endParaRPr lang="tr-TR" sz="4000" dirty="0"/>
          </a:p>
        </p:txBody>
      </p:sp>
      <p:sp>
        <p:nvSpPr>
          <p:cNvPr id="3" name="2 İçerik Yer Tutucusu"/>
          <p:cNvSpPr>
            <a:spLocks noGrp="1"/>
          </p:cNvSpPr>
          <p:nvPr>
            <p:ph sz="half" idx="1"/>
          </p:nvPr>
        </p:nvSpPr>
        <p:spPr>
          <a:xfrm>
            <a:off x="457200" y="1340768"/>
            <a:ext cx="4038600" cy="5014157"/>
          </a:xfrm>
        </p:spPr>
        <p:txBody>
          <a:bodyPr>
            <a:normAutofit fontScale="85000" lnSpcReduction="20000"/>
          </a:bodyPr>
          <a:lstStyle/>
          <a:p>
            <a:pPr marL="0" indent="0">
              <a:buNone/>
            </a:pPr>
            <a:r>
              <a:rPr lang="tr-TR" sz="3500" dirty="0" smtClean="0"/>
              <a:t>Bilinç, anlama, düşünme, algılama, hareketlerinin uyumu, dengesi ve solunum ile dolaşımı sağlar. Şu yapılardan oluşur.</a:t>
            </a:r>
          </a:p>
          <a:p>
            <a:pPr>
              <a:buFont typeface="Wingdings" pitchFamily="2" charset="2"/>
              <a:buChar char="Ø"/>
            </a:pPr>
            <a:endParaRPr lang="tr-TR" sz="3500" dirty="0" smtClean="0"/>
          </a:p>
          <a:p>
            <a:pPr lvl="0">
              <a:buFont typeface="Wingdings" pitchFamily="2" charset="2"/>
              <a:buChar char="Ø"/>
            </a:pPr>
            <a:r>
              <a:rPr lang="tr-TR" sz="3500" dirty="0" smtClean="0"/>
              <a:t>Beyin</a:t>
            </a:r>
          </a:p>
          <a:p>
            <a:pPr lvl="0">
              <a:buFont typeface="Wingdings" pitchFamily="2" charset="2"/>
              <a:buChar char="Ø"/>
            </a:pPr>
            <a:r>
              <a:rPr lang="tr-TR" sz="3500" dirty="0" smtClean="0"/>
              <a:t>Beyincik</a:t>
            </a:r>
          </a:p>
          <a:p>
            <a:pPr lvl="0">
              <a:buFont typeface="Wingdings" pitchFamily="2" charset="2"/>
              <a:buChar char="Ø"/>
            </a:pPr>
            <a:r>
              <a:rPr lang="tr-TR" sz="3500" dirty="0" smtClean="0"/>
              <a:t>Omurilik</a:t>
            </a:r>
          </a:p>
          <a:p>
            <a:pPr lvl="0">
              <a:buFont typeface="Wingdings" pitchFamily="2" charset="2"/>
              <a:buChar char="Ø"/>
            </a:pPr>
            <a:r>
              <a:rPr lang="tr-TR" sz="3500" dirty="0" smtClean="0"/>
              <a:t>Omurilik soğanı</a:t>
            </a:r>
          </a:p>
          <a:p>
            <a:endParaRPr lang="tr-TR" dirty="0"/>
          </a:p>
        </p:txBody>
      </p:sp>
      <p:pic>
        <p:nvPicPr>
          <p:cNvPr id="5" name="4 İçerik Yer Tutucusu" descr="SİNİR SİS.jpg"/>
          <p:cNvPicPr>
            <a:picLocks noGrp="1" noChangeAspect="1"/>
          </p:cNvPicPr>
          <p:nvPr>
            <p:ph sz="half" idx="2"/>
          </p:nvPr>
        </p:nvPicPr>
        <p:blipFill>
          <a:blip r:embed="rId2" cstate="print"/>
          <a:stretch>
            <a:fillRect/>
          </a:stretch>
        </p:blipFill>
        <p:spPr>
          <a:xfrm>
            <a:off x="5357818" y="1196752"/>
            <a:ext cx="3163677" cy="5323719"/>
          </a:xfrm>
        </p:spPr>
      </p:pic>
    </p:spTree>
    <p:extLst>
      <p:ext uri="{BB962C8B-B14F-4D97-AF65-F5344CB8AC3E}">
        <p14:creationId xmlns:p14="http://schemas.microsoft.com/office/powerpoint/2010/main" val="1992405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152128"/>
          </a:xfrm>
        </p:spPr>
        <p:txBody>
          <a:bodyPr>
            <a:normAutofit/>
          </a:bodyPr>
          <a:lstStyle/>
          <a:p>
            <a:pPr algn="ctr"/>
            <a:r>
              <a:rPr lang="tr-TR" sz="4000" b="1" dirty="0" smtClean="0"/>
              <a:t>Solunum sistemi: </a:t>
            </a:r>
            <a:endParaRPr lang="tr-TR" sz="4000" dirty="0"/>
          </a:p>
        </p:txBody>
      </p:sp>
      <p:sp>
        <p:nvSpPr>
          <p:cNvPr id="3" name="2 İçerik Yer Tutucusu"/>
          <p:cNvSpPr>
            <a:spLocks noGrp="1"/>
          </p:cNvSpPr>
          <p:nvPr>
            <p:ph sz="half" idx="1"/>
          </p:nvPr>
        </p:nvSpPr>
        <p:spPr/>
        <p:txBody>
          <a:bodyPr/>
          <a:lstStyle/>
          <a:p>
            <a:pPr marL="0" indent="0">
              <a:buNone/>
            </a:pPr>
            <a:r>
              <a:rPr lang="tr-TR" dirty="0" smtClean="0"/>
              <a:t>Vücuda gerekli olan gaz alışverişi görevini yaparak hücre ve dokuların oksijenlenmesini sağlar. Şu organlardan oluşur.</a:t>
            </a:r>
          </a:p>
          <a:p>
            <a:pPr>
              <a:buFont typeface="Wingdings" pitchFamily="2" charset="2"/>
              <a:buChar char="Ø"/>
            </a:pPr>
            <a:endParaRPr lang="tr-TR" dirty="0" smtClean="0"/>
          </a:p>
          <a:p>
            <a:pPr lvl="0">
              <a:buFont typeface="Wingdings" pitchFamily="2" charset="2"/>
              <a:buChar char="Ø"/>
            </a:pPr>
            <a:r>
              <a:rPr lang="tr-TR" dirty="0" smtClean="0"/>
              <a:t>Solunum yolları </a:t>
            </a:r>
          </a:p>
          <a:p>
            <a:pPr lvl="0">
              <a:buFont typeface="Wingdings" pitchFamily="2" charset="2"/>
              <a:buChar char="Ø"/>
            </a:pPr>
            <a:r>
              <a:rPr lang="tr-TR" dirty="0" smtClean="0"/>
              <a:t>Akciğerler</a:t>
            </a:r>
          </a:p>
          <a:p>
            <a:endParaRPr lang="tr-TR" dirty="0"/>
          </a:p>
        </p:txBody>
      </p:sp>
      <p:pic>
        <p:nvPicPr>
          <p:cNvPr id="5" name="4 İçerik Yer Tutucusu" descr="solunum_sekil03.gif"/>
          <p:cNvPicPr>
            <a:picLocks noGrp="1" noChangeAspect="1"/>
          </p:cNvPicPr>
          <p:nvPr>
            <p:ph sz="half" idx="2"/>
          </p:nvPr>
        </p:nvPicPr>
        <p:blipFill>
          <a:blip r:embed="rId2" cstate="print">
            <a:lum bright="-48000"/>
          </a:blip>
          <a:stretch>
            <a:fillRect/>
          </a:stretch>
        </p:blipFill>
        <p:spPr>
          <a:xfrm>
            <a:off x="5000628" y="1785926"/>
            <a:ext cx="3810000" cy="3656817"/>
          </a:xfrm>
        </p:spPr>
      </p:pic>
    </p:spTree>
    <p:extLst>
      <p:ext uri="{BB962C8B-B14F-4D97-AF65-F5344CB8AC3E}">
        <p14:creationId xmlns:p14="http://schemas.microsoft.com/office/powerpoint/2010/main" val="1512246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864096"/>
          </a:xfrm>
        </p:spPr>
        <p:txBody>
          <a:bodyPr>
            <a:normAutofit/>
          </a:bodyPr>
          <a:lstStyle/>
          <a:p>
            <a:pPr algn="ctr"/>
            <a:r>
              <a:rPr lang="tr-TR" sz="4000" b="1" dirty="0" smtClean="0"/>
              <a:t>Boşaltım sistemi: </a:t>
            </a:r>
            <a:endParaRPr lang="tr-TR" sz="4000" dirty="0"/>
          </a:p>
        </p:txBody>
      </p:sp>
      <p:sp>
        <p:nvSpPr>
          <p:cNvPr id="3" name="2 İçerik Yer Tutucusu"/>
          <p:cNvSpPr>
            <a:spLocks noGrp="1"/>
          </p:cNvSpPr>
          <p:nvPr>
            <p:ph sz="half" idx="1"/>
          </p:nvPr>
        </p:nvSpPr>
        <p:spPr>
          <a:xfrm>
            <a:off x="457200" y="1268760"/>
            <a:ext cx="4038600" cy="5086165"/>
          </a:xfrm>
        </p:spPr>
        <p:txBody>
          <a:bodyPr>
            <a:noAutofit/>
          </a:bodyPr>
          <a:lstStyle/>
          <a:p>
            <a:pPr marL="0" indent="0">
              <a:buNone/>
            </a:pPr>
            <a:r>
              <a:rPr lang="tr-TR" sz="2800" dirty="0" smtClean="0"/>
              <a:t>Kanı süzerek gerekli maddelerin vücutta tutulması, zararlı olanların atılması görevlerini yaparak vücutta iç dengeyi korur. </a:t>
            </a:r>
            <a:r>
              <a:rPr lang="tr-TR" sz="2800" b="1" u="sng" dirty="0" smtClean="0">
                <a:solidFill>
                  <a:srgbClr val="FF0000"/>
                </a:solidFill>
              </a:rPr>
              <a:t>Şu organlardan oluşur:</a:t>
            </a:r>
          </a:p>
          <a:p>
            <a:pPr>
              <a:buFont typeface="Wingdings" pitchFamily="2" charset="2"/>
              <a:buChar char="Ø"/>
            </a:pPr>
            <a:r>
              <a:rPr lang="tr-TR" sz="2800" dirty="0" smtClean="0"/>
              <a:t>Böbrekler</a:t>
            </a:r>
          </a:p>
          <a:p>
            <a:pPr lvl="0">
              <a:buFont typeface="Wingdings" pitchFamily="2" charset="2"/>
              <a:buChar char="Ø"/>
            </a:pPr>
            <a:r>
              <a:rPr lang="tr-TR" sz="2800" dirty="0" smtClean="0"/>
              <a:t>İdrar kanalları</a:t>
            </a:r>
          </a:p>
          <a:p>
            <a:pPr lvl="0">
              <a:buFont typeface="Wingdings" pitchFamily="2" charset="2"/>
              <a:buChar char="Ø"/>
            </a:pPr>
            <a:r>
              <a:rPr lang="tr-TR" sz="2800" dirty="0" smtClean="0"/>
              <a:t>İdrar kesesi</a:t>
            </a:r>
          </a:p>
          <a:p>
            <a:pPr>
              <a:buFont typeface="Wingdings" pitchFamily="2" charset="2"/>
              <a:buChar char="Ø"/>
            </a:pPr>
            <a:r>
              <a:rPr lang="tr-TR" sz="2800" dirty="0" smtClean="0"/>
              <a:t>İdrar borusu</a:t>
            </a:r>
            <a:endParaRPr lang="tr-TR" sz="2800" dirty="0"/>
          </a:p>
        </p:txBody>
      </p:sp>
      <p:pic>
        <p:nvPicPr>
          <p:cNvPr id="5" name="4 İçerik Yer Tutucusu" descr="mesane244558rt6.jpg"/>
          <p:cNvPicPr>
            <a:picLocks noGrp="1" noChangeAspect="1"/>
          </p:cNvPicPr>
          <p:nvPr>
            <p:ph sz="half" idx="2"/>
          </p:nvPr>
        </p:nvPicPr>
        <p:blipFill>
          <a:blip r:embed="rId2" cstate="print"/>
          <a:stretch>
            <a:fillRect/>
          </a:stretch>
        </p:blipFill>
        <p:spPr>
          <a:xfrm>
            <a:off x="4929190" y="1214422"/>
            <a:ext cx="3839793" cy="3071834"/>
          </a:xfrm>
        </p:spPr>
      </p:pic>
      <p:pic>
        <p:nvPicPr>
          <p:cNvPr id="6" name="5 Resim" descr="55kopuk_bobrek.jpg"/>
          <p:cNvPicPr>
            <a:picLocks noChangeAspect="1"/>
          </p:cNvPicPr>
          <p:nvPr/>
        </p:nvPicPr>
        <p:blipFill>
          <a:blip r:embed="rId3" cstate="print"/>
          <a:stretch>
            <a:fillRect/>
          </a:stretch>
        </p:blipFill>
        <p:spPr>
          <a:xfrm>
            <a:off x="5940152" y="4086022"/>
            <a:ext cx="2143140" cy="2551357"/>
          </a:xfrm>
          <a:prstGeom prst="rect">
            <a:avLst/>
          </a:prstGeom>
        </p:spPr>
      </p:pic>
    </p:spTree>
    <p:extLst>
      <p:ext uri="{BB962C8B-B14F-4D97-AF65-F5344CB8AC3E}">
        <p14:creationId xmlns:p14="http://schemas.microsoft.com/office/powerpoint/2010/main" val="33865352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648072"/>
          </a:xfrm>
        </p:spPr>
        <p:txBody>
          <a:bodyPr>
            <a:noAutofit/>
          </a:bodyPr>
          <a:lstStyle/>
          <a:p>
            <a:pPr algn="ctr"/>
            <a:r>
              <a:rPr lang="tr-TR" sz="4000" b="1" dirty="0" smtClean="0"/>
              <a:t>Sindirim sistemi: </a:t>
            </a:r>
            <a:endParaRPr lang="tr-TR" sz="4000" dirty="0"/>
          </a:p>
        </p:txBody>
      </p:sp>
      <p:sp>
        <p:nvSpPr>
          <p:cNvPr id="3" name="2 İçerik Yer Tutucusu"/>
          <p:cNvSpPr>
            <a:spLocks noGrp="1"/>
          </p:cNvSpPr>
          <p:nvPr>
            <p:ph sz="half" idx="1"/>
          </p:nvPr>
        </p:nvSpPr>
        <p:spPr>
          <a:xfrm>
            <a:off x="457200" y="1196752"/>
            <a:ext cx="4038600" cy="5158173"/>
          </a:xfrm>
        </p:spPr>
        <p:txBody>
          <a:bodyPr>
            <a:normAutofit lnSpcReduction="10000"/>
          </a:bodyPr>
          <a:lstStyle/>
          <a:p>
            <a:pPr marL="0" indent="0">
              <a:buNone/>
            </a:pPr>
            <a:r>
              <a:rPr lang="tr-TR" dirty="0" smtClean="0"/>
              <a:t>Ağızdan alınan besinlerin öğütülerek sindirilmesi ve kan dolaşımı vasıtasıyla vücuda dağıtılmasını sağlar. Şu yapılardan oluşur:</a:t>
            </a:r>
          </a:p>
          <a:p>
            <a:pPr lvl="0">
              <a:buFont typeface="Wingdings" pitchFamily="2" charset="2"/>
              <a:buChar char="Ø"/>
            </a:pPr>
            <a:r>
              <a:rPr lang="tr-TR" dirty="0" smtClean="0"/>
              <a:t>Dil ve dişler</a:t>
            </a:r>
          </a:p>
          <a:p>
            <a:pPr lvl="0">
              <a:buFont typeface="Wingdings" pitchFamily="2" charset="2"/>
              <a:buChar char="Ø"/>
            </a:pPr>
            <a:r>
              <a:rPr lang="tr-TR" dirty="0" smtClean="0"/>
              <a:t>Yemek borusu</a:t>
            </a:r>
          </a:p>
          <a:p>
            <a:pPr lvl="0">
              <a:buFont typeface="Wingdings" pitchFamily="2" charset="2"/>
              <a:buChar char="Ø"/>
            </a:pPr>
            <a:r>
              <a:rPr lang="tr-TR" dirty="0" smtClean="0"/>
              <a:t>Mide</a:t>
            </a:r>
          </a:p>
          <a:p>
            <a:pPr lvl="0">
              <a:buFont typeface="Wingdings" pitchFamily="2" charset="2"/>
              <a:buChar char="Ø"/>
            </a:pPr>
            <a:r>
              <a:rPr lang="tr-TR" dirty="0" smtClean="0"/>
              <a:t>Safra kesesi</a:t>
            </a:r>
          </a:p>
          <a:p>
            <a:pPr lvl="0">
              <a:buFont typeface="Wingdings" pitchFamily="2" charset="2"/>
              <a:buChar char="Ø"/>
            </a:pPr>
            <a:r>
              <a:rPr lang="tr-TR" dirty="0" smtClean="0"/>
              <a:t>Pankreas</a:t>
            </a:r>
          </a:p>
          <a:p>
            <a:pPr>
              <a:buFont typeface="Wingdings" pitchFamily="2" charset="2"/>
              <a:buChar char="Ø"/>
            </a:pPr>
            <a:r>
              <a:rPr lang="tr-TR" dirty="0" smtClean="0"/>
              <a:t>Bağırsaklar</a:t>
            </a:r>
            <a:endParaRPr lang="tr-TR" dirty="0"/>
          </a:p>
        </p:txBody>
      </p:sp>
      <p:pic>
        <p:nvPicPr>
          <p:cNvPr id="5" name="4 İçerik Yer Tutucusu" descr="sindirim_sekil03.gif"/>
          <p:cNvPicPr>
            <a:picLocks noGrp="1" noChangeAspect="1"/>
          </p:cNvPicPr>
          <p:nvPr>
            <p:ph sz="half" idx="2"/>
          </p:nvPr>
        </p:nvPicPr>
        <p:blipFill>
          <a:blip r:embed="rId2" cstate="print">
            <a:lum bright="-48000"/>
          </a:blip>
          <a:stretch>
            <a:fillRect/>
          </a:stretch>
        </p:blipFill>
        <p:spPr>
          <a:xfrm>
            <a:off x="4643438" y="1556792"/>
            <a:ext cx="4143404" cy="4944042"/>
          </a:xfrm>
        </p:spPr>
      </p:pic>
    </p:spTree>
    <p:extLst>
      <p:ext uri="{BB962C8B-B14F-4D97-AF65-F5344CB8AC3E}">
        <p14:creationId xmlns:p14="http://schemas.microsoft.com/office/powerpoint/2010/main" val="42763868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1224136"/>
          </a:xfrm>
        </p:spPr>
        <p:txBody>
          <a:bodyPr>
            <a:noAutofit/>
          </a:bodyPr>
          <a:lstStyle/>
          <a:p>
            <a:pPr algn="ctr"/>
            <a:r>
              <a:rPr lang="tr-TR" sz="4000" b="1" dirty="0" smtClean="0"/>
              <a:t>Yaşam Bulguları İle İlgili Önemli Göstergeler Nelerdir?</a:t>
            </a:r>
            <a:endParaRPr lang="tr-TR" sz="4000" b="1" dirty="0"/>
          </a:p>
        </p:txBody>
      </p:sp>
      <p:sp>
        <p:nvSpPr>
          <p:cNvPr id="3" name="2 Metin Yer Tutucusu"/>
          <p:cNvSpPr>
            <a:spLocks noGrp="1"/>
          </p:cNvSpPr>
          <p:nvPr>
            <p:ph type="body" idx="1"/>
          </p:nvPr>
        </p:nvSpPr>
        <p:spPr/>
        <p:txBody>
          <a:bodyPr/>
          <a:lstStyle/>
          <a:p>
            <a:r>
              <a:rPr lang="tr-TR" dirty="0" smtClean="0"/>
              <a:t>     </a:t>
            </a:r>
            <a:r>
              <a:rPr lang="tr-TR" sz="2800" dirty="0" smtClean="0">
                <a:solidFill>
                  <a:srgbClr val="FF0000"/>
                </a:solidFill>
              </a:rPr>
              <a:t>ÖNEMİ</a:t>
            </a:r>
            <a:endParaRPr lang="tr-TR" sz="2800" dirty="0">
              <a:solidFill>
                <a:srgbClr val="FF0000"/>
              </a:solidFill>
            </a:endParaRPr>
          </a:p>
        </p:txBody>
      </p:sp>
      <p:sp>
        <p:nvSpPr>
          <p:cNvPr id="4" name="3 Metin Yer Tutucusu"/>
          <p:cNvSpPr>
            <a:spLocks noGrp="1"/>
          </p:cNvSpPr>
          <p:nvPr>
            <p:ph type="body" sz="half" idx="3"/>
          </p:nvPr>
        </p:nvSpPr>
        <p:spPr/>
        <p:txBody>
          <a:bodyPr>
            <a:normAutofit/>
          </a:bodyPr>
          <a:lstStyle/>
          <a:p>
            <a:r>
              <a:rPr lang="tr-TR" sz="2800" dirty="0" smtClean="0">
                <a:solidFill>
                  <a:srgbClr val="FF0000"/>
                </a:solidFill>
              </a:rPr>
              <a:t>YAŞAM BULGULARI</a:t>
            </a:r>
            <a:endParaRPr lang="tr-TR" sz="2800" dirty="0">
              <a:solidFill>
                <a:srgbClr val="FF0000"/>
              </a:solidFill>
            </a:endParaRPr>
          </a:p>
        </p:txBody>
      </p:sp>
      <p:sp>
        <p:nvSpPr>
          <p:cNvPr id="5" name="4 İçerik Yer Tutucusu"/>
          <p:cNvSpPr>
            <a:spLocks noGrp="1"/>
          </p:cNvSpPr>
          <p:nvPr>
            <p:ph sz="quarter" idx="2"/>
          </p:nvPr>
        </p:nvSpPr>
        <p:spPr/>
        <p:txBody>
          <a:bodyPr/>
          <a:lstStyle/>
          <a:p>
            <a:pPr marL="0" indent="0">
              <a:buNone/>
            </a:pPr>
            <a:r>
              <a:rPr lang="tr-TR" dirty="0" smtClean="0"/>
              <a:t>Hasta/yaralıyı değerlendirmeden önce yaşam bulgularının anlamlarının bilinmesi gerekmektedir.</a:t>
            </a:r>
          </a:p>
          <a:p>
            <a:pPr marL="0" indent="0">
              <a:buNone/>
            </a:pPr>
            <a:r>
              <a:rPr lang="tr-TR" dirty="0" smtClean="0"/>
              <a:t>Çünkü; bu bulguların </a:t>
            </a:r>
            <a:r>
              <a:rPr lang="tr-TR" smtClean="0"/>
              <a:t>var  veya </a:t>
            </a:r>
            <a:r>
              <a:rPr lang="tr-TR" dirty="0" smtClean="0"/>
              <a:t>yok olması yapılacak müdahaleler için önem taşımaktadır.</a:t>
            </a:r>
            <a:endParaRPr lang="tr-TR" dirty="0"/>
          </a:p>
        </p:txBody>
      </p:sp>
      <p:sp>
        <p:nvSpPr>
          <p:cNvPr id="6" name="5 İçerik Yer Tutucusu"/>
          <p:cNvSpPr>
            <a:spLocks noGrp="1"/>
          </p:cNvSpPr>
          <p:nvPr>
            <p:ph sz="quarter" idx="4"/>
          </p:nvPr>
        </p:nvSpPr>
        <p:spPr/>
        <p:txBody>
          <a:bodyPr/>
          <a:lstStyle/>
          <a:p>
            <a:pPr lvl="0">
              <a:buFont typeface="Wingdings" pitchFamily="2" charset="2"/>
              <a:buChar char="Ø"/>
            </a:pPr>
            <a:r>
              <a:rPr lang="tr-TR" dirty="0" smtClean="0"/>
              <a:t>Bilinci,</a:t>
            </a:r>
          </a:p>
          <a:p>
            <a:pPr lvl="0">
              <a:buFont typeface="Wingdings" pitchFamily="2" charset="2"/>
              <a:buChar char="Ø"/>
            </a:pPr>
            <a:r>
              <a:rPr lang="tr-TR" dirty="0" smtClean="0"/>
              <a:t>Solunumu,</a:t>
            </a:r>
          </a:p>
          <a:p>
            <a:pPr lvl="0">
              <a:buFont typeface="Wingdings" pitchFamily="2" charset="2"/>
              <a:buChar char="Ø"/>
            </a:pPr>
            <a:r>
              <a:rPr lang="tr-TR" dirty="0" smtClean="0"/>
              <a:t>Dolaşımı,</a:t>
            </a:r>
          </a:p>
          <a:p>
            <a:pPr lvl="0">
              <a:buFont typeface="Wingdings" pitchFamily="2" charset="2"/>
              <a:buChar char="Ø"/>
            </a:pPr>
            <a:r>
              <a:rPr lang="tr-TR" dirty="0" smtClean="0"/>
              <a:t>Vücut Isısı,</a:t>
            </a:r>
          </a:p>
          <a:p>
            <a:pPr>
              <a:buFont typeface="Wingdings" pitchFamily="2" charset="2"/>
              <a:buChar char="Ø"/>
            </a:pPr>
            <a:r>
              <a:rPr lang="tr-TR" dirty="0" smtClean="0"/>
              <a:t>Kan </a:t>
            </a:r>
            <a:r>
              <a:rPr lang="tr-TR" dirty="0" err="1" smtClean="0"/>
              <a:t>Basıncı’ndan</a:t>
            </a:r>
            <a:r>
              <a:rPr lang="tr-TR" dirty="0" smtClean="0"/>
              <a:t> söz edilmektedir.</a:t>
            </a:r>
            <a:endParaRPr lang="tr-TR" dirty="0"/>
          </a:p>
        </p:txBody>
      </p:sp>
    </p:spTree>
    <p:extLst>
      <p:ext uri="{BB962C8B-B14F-4D97-AF65-F5344CB8AC3E}">
        <p14:creationId xmlns:p14="http://schemas.microsoft.com/office/powerpoint/2010/main" val="24158387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864096"/>
          </a:xfrm>
        </p:spPr>
        <p:txBody>
          <a:bodyPr>
            <a:normAutofit/>
          </a:bodyPr>
          <a:lstStyle/>
          <a:p>
            <a:pPr algn="ctr"/>
            <a:r>
              <a:rPr lang="tr-TR" sz="4000" b="1" dirty="0" smtClean="0"/>
              <a:t>Bilinç Durumunun  Değerlendirilmesi</a:t>
            </a:r>
            <a:endParaRPr lang="tr-TR" sz="4000" dirty="0"/>
          </a:p>
        </p:txBody>
      </p:sp>
      <p:sp>
        <p:nvSpPr>
          <p:cNvPr id="6" name="İçerik Yer Tutucusu 5"/>
          <p:cNvSpPr>
            <a:spLocks noGrp="1"/>
          </p:cNvSpPr>
          <p:nvPr>
            <p:ph sz="quarter" idx="4"/>
          </p:nvPr>
        </p:nvSpPr>
        <p:spPr>
          <a:xfrm>
            <a:off x="395537" y="1412776"/>
            <a:ext cx="8291264" cy="5256584"/>
          </a:xfrm>
        </p:spPr>
        <p:txBody>
          <a:bodyPr>
            <a:normAutofit fontScale="77500" lnSpcReduction="20000"/>
          </a:bodyPr>
          <a:lstStyle/>
          <a:p>
            <a:pPr marL="0" indent="0">
              <a:buNone/>
            </a:pPr>
            <a:r>
              <a:rPr lang="tr-TR" sz="2800" dirty="0"/>
              <a:t>Öncelikle, hasta/yaralının bilinç durumu değerlendirilir</a:t>
            </a:r>
            <a:r>
              <a:rPr lang="tr-TR" sz="2800" dirty="0" smtClean="0"/>
              <a:t>.</a:t>
            </a:r>
          </a:p>
          <a:p>
            <a:pPr marL="0" indent="0">
              <a:buNone/>
            </a:pPr>
            <a:r>
              <a:rPr lang="tr-TR" sz="2800" dirty="0"/>
              <a:t>Normal bir </a:t>
            </a:r>
            <a:r>
              <a:rPr lang="tr-TR" sz="2800" dirty="0" smtClean="0"/>
              <a:t>kişi, </a:t>
            </a:r>
            <a:r>
              <a:rPr lang="tr-TR" sz="2800" dirty="0"/>
              <a:t>kendine yöneltilen tüm uyarılara cevap verir</a:t>
            </a:r>
            <a:r>
              <a:rPr lang="tr-TR" sz="2800" dirty="0" smtClean="0"/>
              <a:t>. Bilinç düzeyi yaralanmanın ağırlığını gösterir.; Bilinç düzeyleri;</a:t>
            </a:r>
          </a:p>
          <a:p>
            <a:pPr>
              <a:buNone/>
            </a:pPr>
            <a:r>
              <a:rPr lang="tr-TR" sz="2800" b="1" dirty="0"/>
              <a:t>Kişinin bilinci yerinde ise</a:t>
            </a:r>
            <a:r>
              <a:rPr lang="tr-TR" sz="2800" dirty="0"/>
              <a:t> Tüm</a:t>
            </a:r>
          </a:p>
          <a:p>
            <a:pPr>
              <a:buNone/>
            </a:pPr>
            <a:r>
              <a:rPr lang="tr-TR" sz="2800" dirty="0"/>
              <a:t> uyarılara cevap verir.</a:t>
            </a:r>
          </a:p>
          <a:p>
            <a:pPr>
              <a:buFont typeface="Wingdings" pitchFamily="2" charset="2"/>
              <a:buChar char="Ø"/>
            </a:pPr>
            <a:endParaRPr lang="tr-TR" sz="2800" dirty="0"/>
          </a:p>
          <a:p>
            <a:pPr>
              <a:buNone/>
            </a:pPr>
            <a:r>
              <a:rPr lang="tr-TR" sz="2800" b="1" dirty="0"/>
              <a:t>1. Derece Bilinç Kaybı</a:t>
            </a:r>
            <a:r>
              <a:rPr lang="tr-TR" sz="2800" dirty="0"/>
              <a:t> </a:t>
            </a:r>
          </a:p>
          <a:p>
            <a:pPr>
              <a:buFont typeface="Wingdings" pitchFamily="2" charset="2"/>
              <a:buChar char="Ø"/>
            </a:pPr>
            <a:r>
              <a:rPr lang="tr-TR" sz="2800" dirty="0"/>
              <a:t>Sözlü ve gürültülü uyaranlara cevap verir</a:t>
            </a:r>
            <a:r>
              <a:rPr lang="tr-TR" sz="2800" dirty="0" smtClean="0"/>
              <a:t>.</a:t>
            </a:r>
          </a:p>
          <a:p>
            <a:pPr marL="0" indent="0">
              <a:buNone/>
            </a:pPr>
            <a:endParaRPr lang="tr-TR" sz="2800" dirty="0"/>
          </a:p>
          <a:p>
            <a:pPr>
              <a:buNone/>
            </a:pPr>
            <a:r>
              <a:rPr lang="tr-TR" sz="2800" b="1" dirty="0"/>
              <a:t>2 .Derece Bilinç Kaybı</a:t>
            </a:r>
            <a:r>
              <a:rPr lang="tr-TR" sz="2800" dirty="0"/>
              <a:t> </a:t>
            </a:r>
          </a:p>
          <a:p>
            <a:pPr>
              <a:buFont typeface="Wingdings" pitchFamily="2" charset="2"/>
              <a:buChar char="Ø"/>
            </a:pPr>
            <a:r>
              <a:rPr lang="tr-TR" sz="2800" dirty="0"/>
              <a:t>Ağrılı uyaranlara cevap verir.</a:t>
            </a:r>
          </a:p>
          <a:p>
            <a:pPr>
              <a:buFont typeface="Wingdings" pitchFamily="2" charset="2"/>
              <a:buChar char="Ø"/>
            </a:pPr>
            <a:endParaRPr lang="tr-TR" sz="2800" dirty="0"/>
          </a:p>
          <a:p>
            <a:pPr>
              <a:buNone/>
            </a:pPr>
            <a:r>
              <a:rPr lang="tr-TR" sz="2800" b="1" dirty="0"/>
              <a:t>3 .Derece Bilinç Kaybı</a:t>
            </a:r>
            <a:r>
              <a:rPr lang="tr-TR" sz="2800" dirty="0"/>
              <a:t> </a:t>
            </a:r>
          </a:p>
          <a:p>
            <a:pPr>
              <a:buFont typeface="Wingdings" pitchFamily="2" charset="2"/>
              <a:buChar char="Ø"/>
            </a:pPr>
            <a:r>
              <a:rPr lang="tr-TR" sz="2800" dirty="0"/>
              <a:t>Tüm uyaranlara karşı tepkisizdir, cevap vermez,</a:t>
            </a:r>
          </a:p>
          <a:p>
            <a:pPr marL="0" indent="0">
              <a:buNone/>
            </a:pPr>
            <a:endParaRPr lang="tr-TR" sz="2800" dirty="0"/>
          </a:p>
          <a:p>
            <a:pPr marL="0" indent="0">
              <a:buNone/>
            </a:pPr>
            <a:endParaRPr lang="tr-TR" sz="2000" dirty="0" smtClean="0"/>
          </a:p>
          <a:p>
            <a:pPr marL="0" indent="0">
              <a:buNone/>
            </a:pPr>
            <a:endParaRPr lang="tr-TR" sz="2000" dirty="0" smtClean="0"/>
          </a:p>
          <a:p>
            <a:pPr marL="0" indent="0">
              <a:buNone/>
            </a:pPr>
            <a:endParaRPr lang="tr-TR" dirty="0" smtClean="0"/>
          </a:p>
          <a:p>
            <a:pPr marL="0" indent="0">
              <a:buNone/>
            </a:pPr>
            <a:endParaRPr lang="tr-TR" dirty="0"/>
          </a:p>
        </p:txBody>
      </p:sp>
    </p:spTree>
    <p:extLst>
      <p:ext uri="{BB962C8B-B14F-4D97-AF65-F5344CB8AC3E}">
        <p14:creationId xmlns:p14="http://schemas.microsoft.com/office/powerpoint/2010/main" val="18737607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332656"/>
            <a:ext cx="8568952" cy="1343746"/>
          </a:xfrm>
        </p:spPr>
        <p:txBody>
          <a:bodyPr>
            <a:normAutofit/>
          </a:bodyPr>
          <a:lstStyle/>
          <a:p>
            <a:pPr algn="ctr"/>
            <a:r>
              <a:rPr lang="tr-TR" sz="4000" b="1" dirty="0" smtClean="0"/>
              <a:t>Solunum Değerlendirilmesi:</a:t>
            </a:r>
            <a:br>
              <a:rPr lang="tr-TR" sz="4000" b="1" dirty="0" smtClean="0"/>
            </a:br>
            <a:endParaRPr lang="tr-TR" sz="4000" b="1" dirty="0"/>
          </a:p>
        </p:txBody>
      </p:sp>
      <p:sp>
        <p:nvSpPr>
          <p:cNvPr id="3" name="2 Metin Yer Tutucusu"/>
          <p:cNvSpPr>
            <a:spLocks noGrp="1"/>
          </p:cNvSpPr>
          <p:nvPr>
            <p:ph type="body" idx="2"/>
          </p:nvPr>
        </p:nvSpPr>
        <p:spPr>
          <a:xfrm>
            <a:off x="323528" y="1676400"/>
            <a:ext cx="3105472" cy="4572000"/>
          </a:xfrm>
        </p:spPr>
        <p:txBody>
          <a:bodyPr>
            <a:normAutofit/>
          </a:bodyPr>
          <a:lstStyle/>
          <a:p>
            <a:endParaRPr lang="tr-TR" sz="2000" dirty="0" smtClean="0"/>
          </a:p>
          <a:p>
            <a:endParaRPr lang="tr-TR" sz="2000" dirty="0" smtClean="0"/>
          </a:p>
          <a:p>
            <a:r>
              <a:rPr lang="tr-TR" sz="2400" b="1" dirty="0" smtClean="0"/>
              <a:t>Hasta/yaralının solunumu değerlendirilirken;</a:t>
            </a:r>
          </a:p>
          <a:p>
            <a:endParaRPr lang="tr-TR" sz="2000" dirty="0" smtClean="0"/>
          </a:p>
          <a:p>
            <a:endParaRPr lang="tr-TR" sz="2000" dirty="0" smtClean="0"/>
          </a:p>
          <a:p>
            <a:endParaRPr lang="tr-TR" sz="2000" i="1" dirty="0" smtClean="0"/>
          </a:p>
          <a:p>
            <a:endParaRPr lang="tr-TR" sz="2000" i="1" dirty="0" smtClean="0"/>
          </a:p>
          <a:p>
            <a:r>
              <a:rPr lang="tr-TR" sz="2000" b="1" i="1" dirty="0" smtClean="0"/>
              <a:t>Kişinin 1 dakika içinde nefes alma ve verme sayısı solunum sıklığıdır</a:t>
            </a:r>
            <a:endParaRPr lang="tr-TR" sz="2000" b="1" dirty="0"/>
          </a:p>
        </p:txBody>
      </p:sp>
      <p:sp>
        <p:nvSpPr>
          <p:cNvPr id="4" name="3 İçerik Yer Tutucusu"/>
          <p:cNvSpPr>
            <a:spLocks noGrp="1"/>
          </p:cNvSpPr>
          <p:nvPr>
            <p:ph sz="half" idx="1"/>
          </p:nvPr>
        </p:nvSpPr>
        <p:spPr/>
        <p:txBody>
          <a:bodyPr>
            <a:normAutofit lnSpcReduction="10000"/>
          </a:bodyPr>
          <a:lstStyle/>
          <a:p>
            <a:pPr>
              <a:buNone/>
            </a:pPr>
            <a:r>
              <a:rPr lang="tr-TR" sz="2400" dirty="0" smtClean="0"/>
              <a:t>	</a:t>
            </a:r>
          </a:p>
          <a:p>
            <a:pPr>
              <a:buNone/>
            </a:pPr>
            <a:endParaRPr lang="tr-TR" sz="2400" dirty="0" smtClean="0"/>
          </a:p>
          <a:p>
            <a:pPr lvl="0">
              <a:buFont typeface="Wingdings" pitchFamily="2" charset="2"/>
              <a:buChar char="Ø"/>
            </a:pPr>
            <a:r>
              <a:rPr lang="tr-TR" sz="2400" dirty="0" smtClean="0"/>
              <a:t>solunum </a:t>
            </a:r>
            <a:r>
              <a:rPr lang="tr-TR" sz="2400" b="1" u="sng" dirty="0" smtClean="0">
                <a:solidFill>
                  <a:srgbClr val="FF0000"/>
                </a:solidFill>
              </a:rPr>
              <a:t>sıklığına,</a:t>
            </a:r>
            <a:endParaRPr lang="tr-TR" sz="2400" b="1" dirty="0" smtClean="0">
              <a:solidFill>
                <a:srgbClr val="FF0000"/>
              </a:solidFill>
            </a:endParaRPr>
          </a:p>
          <a:p>
            <a:pPr lvl="0">
              <a:buFont typeface="Wingdings" pitchFamily="2" charset="2"/>
              <a:buChar char="Ø"/>
            </a:pPr>
            <a:r>
              <a:rPr lang="tr-TR" sz="2400" dirty="0" smtClean="0"/>
              <a:t>Solunum aralıklarının </a:t>
            </a:r>
            <a:r>
              <a:rPr lang="tr-TR" sz="2400" b="1" u="sng" dirty="0" smtClean="0">
                <a:solidFill>
                  <a:srgbClr val="FF0000"/>
                </a:solidFill>
              </a:rPr>
              <a:t>eşitliğine</a:t>
            </a:r>
            <a:r>
              <a:rPr lang="tr-TR" sz="2400" b="1" dirty="0" smtClean="0">
                <a:solidFill>
                  <a:srgbClr val="FF0000"/>
                </a:solidFill>
              </a:rPr>
              <a:t>,</a:t>
            </a:r>
          </a:p>
          <a:p>
            <a:pPr lvl="0">
              <a:buFont typeface="Wingdings" pitchFamily="2" charset="2"/>
              <a:buChar char="Ø"/>
            </a:pPr>
            <a:r>
              <a:rPr lang="tr-TR" sz="2400" dirty="0" smtClean="0"/>
              <a:t>Solunum </a:t>
            </a:r>
            <a:r>
              <a:rPr lang="tr-TR" sz="2400" b="1" u="sng" dirty="0" err="1" smtClean="0">
                <a:solidFill>
                  <a:srgbClr val="FF0000"/>
                </a:solidFill>
              </a:rPr>
              <a:t>derinliği’ne</a:t>
            </a:r>
            <a:r>
              <a:rPr lang="tr-TR" sz="2400" dirty="0" smtClean="0"/>
              <a:t> bakılır.</a:t>
            </a:r>
          </a:p>
          <a:p>
            <a:pPr>
              <a:buFont typeface="Wingdings" pitchFamily="2" charset="2"/>
              <a:buChar char="Ø"/>
            </a:pPr>
            <a:endParaRPr lang="tr-TR" dirty="0" smtClean="0"/>
          </a:p>
          <a:p>
            <a:pPr>
              <a:buFont typeface="Wingdings" pitchFamily="2" charset="2"/>
              <a:buChar char="Ø"/>
            </a:pPr>
            <a:endParaRPr lang="tr-TR" dirty="0" smtClean="0"/>
          </a:p>
          <a:p>
            <a:pPr lvl="0">
              <a:buFont typeface="Wingdings" pitchFamily="2" charset="2"/>
              <a:buChar char="Ø"/>
            </a:pPr>
            <a:r>
              <a:rPr lang="tr-TR" sz="2400" dirty="0" smtClean="0"/>
              <a:t>Sağlıklı yetişkin bir kişide </a:t>
            </a:r>
            <a:r>
              <a:rPr lang="tr-TR" sz="2400" u="sng" dirty="0" smtClean="0"/>
              <a:t>dakikada</a:t>
            </a:r>
            <a:r>
              <a:rPr lang="tr-TR" sz="2400" dirty="0" smtClean="0"/>
              <a:t> solunum sayısı </a:t>
            </a:r>
            <a:r>
              <a:rPr lang="tr-TR" sz="2400" b="1" dirty="0" smtClean="0">
                <a:solidFill>
                  <a:srgbClr val="FF0000"/>
                </a:solidFill>
              </a:rPr>
              <a:t>12–20</a:t>
            </a:r>
            <a:r>
              <a:rPr lang="tr-TR" sz="2400" dirty="0" smtClean="0"/>
              <a:t>,</a:t>
            </a:r>
          </a:p>
          <a:p>
            <a:pPr lvl="0">
              <a:buFont typeface="Wingdings" pitchFamily="2" charset="2"/>
              <a:buChar char="Ø"/>
            </a:pPr>
            <a:r>
              <a:rPr lang="tr-TR" sz="2400" dirty="0" smtClean="0"/>
              <a:t>Çocuklarda </a:t>
            </a:r>
            <a:r>
              <a:rPr lang="tr-TR" sz="2400" b="1" dirty="0" smtClean="0">
                <a:solidFill>
                  <a:srgbClr val="FF0000"/>
                </a:solidFill>
              </a:rPr>
              <a:t>16–22</a:t>
            </a:r>
            <a:r>
              <a:rPr lang="tr-TR" sz="2400" dirty="0" smtClean="0"/>
              <a:t>,</a:t>
            </a:r>
          </a:p>
          <a:p>
            <a:pPr lvl="0">
              <a:buFont typeface="Wingdings" pitchFamily="2" charset="2"/>
              <a:buChar char="Ø"/>
            </a:pPr>
            <a:r>
              <a:rPr lang="tr-TR" sz="2400" dirty="0" smtClean="0"/>
              <a:t>Bebeklerde </a:t>
            </a:r>
            <a:r>
              <a:rPr lang="tr-TR" sz="2400" b="1" dirty="0" smtClean="0">
                <a:solidFill>
                  <a:srgbClr val="FF0000"/>
                </a:solidFill>
              </a:rPr>
              <a:t>18-24</a:t>
            </a:r>
            <a:r>
              <a:rPr lang="tr-TR" sz="2400" dirty="0" smtClean="0"/>
              <a:t>’dür.</a:t>
            </a:r>
          </a:p>
          <a:p>
            <a:endParaRPr lang="tr-TR" dirty="0"/>
          </a:p>
        </p:txBody>
      </p:sp>
    </p:spTree>
    <p:extLst>
      <p:ext uri="{BB962C8B-B14F-4D97-AF65-F5344CB8AC3E}">
        <p14:creationId xmlns:p14="http://schemas.microsoft.com/office/powerpoint/2010/main" val="506149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5800" y="514352"/>
            <a:ext cx="8062664" cy="610392"/>
          </a:xfrm>
        </p:spPr>
        <p:txBody>
          <a:bodyPr/>
          <a:lstStyle/>
          <a:p>
            <a:pPr algn="ctr"/>
            <a:r>
              <a:rPr lang="tr-TR" sz="4000" b="1" dirty="0"/>
              <a:t>Kan Basıncının Değerlendirilmesi</a:t>
            </a:r>
            <a:endParaRPr lang="tr-TR" sz="4000" dirty="0"/>
          </a:p>
        </p:txBody>
      </p:sp>
      <p:sp>
        <p:nvSpPr>
          <p:cNvPr id="4" name="İçerik Yer Tutucusu 3"/>
          <p:cNvSpPr>
            <a:spLocks noGrp="1"/>
          </p:cNvSpPr>
          <p:nvPr>
            <p:ph sz="half" idx="1"/>
          </p:nvPr>
        </p:nvSpPr>
        <p:spPr>
          <a:xfrm>
            <a:off x="611560" y="1676400"/>
            <a:ext cx="8075240" cy="4572000"/>
          </a:xfrm>
        </p:spPr>
        <p:txBody>
          <a:bodyPr>
            <a:normAutofit/>
          </a:bodyPr>
          <a:lstStyle/>
          <a:p>
            <a:pPr marL="0" indent="0">
              <a:buNone/>
            </a:pPr>
            <a:r>
              <a:rPr lang="tr-TR" sz="2400" dirty="0"/>
              <a:t>Hasta/yaralı değerlendirilirken kan basıncı kontrol edilmez. Ancak, kan basıncının anlamının bilinmesi önemlidir</a:t>
            </a:r>
            <a:r>
              <a:rPr lang="tr-TR" sz="2400" dirty="0" smtClean="0"/>
              <a:t>.</a:t>
            </a:r>
          </a:p>
          <a:p>
            <a:pPr marL="0" indent="0">
              <a:buNone/>
            </a:pPr>
            <a:endParaRPr lang="tr-TR" sz="2400" dirty="0"/>
          </a:p>
          <a:p>
            <a:pPr marL="0" indent="0">
              <a:buNone/>
            </a:pPr>
            <a:r>
              <a:rPr lang="tr-TR" sz="2400" b="1" dirty="0"/>
              <a:t>Kan Basıncının Değerlendirilmesi</a:t>
            </a:r>
            <a:endParaRPr lang="tr-TR" sz="2400" dirty="0"/>
          </a:p>
          <a:p>
            <a:pPr marL="0" indent="0">
              <a:buNone/>
            </a:pPr>
            <a:endParaRPr lang="tr-TR" sz="2400" dirty="0"/>
          </a:p>
          <a:p>
            <a:pPr marL="0" indent="0">
              <a:buNone/>
            </a:pPr>
            <a:r>
              <a:rPr lang="tr-TR" sz="2400" dirty="0"/>
              <a:t>Kalbin kasılma ve gevşeme anında damar duvarına yaptığı basınçtır.</a:t>
            </a:r>
          </a:p>
          <a:p>
            <a:pPr marL="0" indent="0">
              <a:buNone/>
            </a:pPr>
            <a:r>
              <a:rPr lang="tr-TR" sz="2400" dirty="0"/>
              <a:t>Kalbin kanı pompalama gücünü gösterir.</a:t>
            </a:r>
          </a:p>
          <a:p>
            <a:pPr marL="0" indent="0">
              <a:buNone/>
            </a:pPr>
            <a:r>
              <a:rPr lang="tr-TR" dirty="0"/>
              <a:t>Normal </a:t>
            </a:r>
            <a:r>
              <a:rPr lang="tr-TR" dirty="0" smtClean="0"/>
              <a:t>değeri:</a:t>
            </a:r>
            <a:endParaRPr lang="tr-TR" dirty="0"/>
          </a:p>
          <a:p>
            <a:pPr marL="0" indent="0">
              <a:buNone/>
            </a:pPr>
            <a:r>
              <a:rPr lang="tr-TR" b="1" dirty="0" smtClean="0"/>
              <a:t>100/50- </a:t>
            </a:r>
            <a:r>
              <a:rPr lang="tr-TR" b="1" dirty="0"/>
              <a:t>140/100 </a:t>
            </a:r>
            <a:r>
              <a:rPr lang="tr-TR" b="1" dirty="0" smtClean="0"/>
              <a:t> mm </a:t>
            </a:r>
            <a:r>
              <a:rPr lang="tr-TR" b="1" dirty="0" err="1" smtClean="0"/>
              <a:t>Hg</a:t>
            </a:r>
            <a:r>
              <a:rPr lang="tr-TR" dirty="0" err="1" smtClean="0"/>
              <a:t>’dır</a:t>
            </a:r>
            <a:r>
              <a:rPr lang="tr-TR" dirty="0"/>
              <a:t>.</a:t>
            </a:r>
          </a:p>
          <a:p>
            <a:pPr marL="0" indent="0">
              <a:buNone/>
            </a:pPr>
            <a:endParaRPr lang="tr-TR" dirty="0" smtClean="0"/>
          </a:p>
          <a:p>
            <a:pPr marL="0" indent="0">
              <a:buNone/>
            </a:pPr>
            <a:endParaRPr lang="tr-TR" dirty="0"/>
          </a:p>
        </p:txBody>
      </p:sp>
    </p:spTree>
    <p:extLst>
      <p:ext uri="{BB962C8B-B14F-4D97-AF65-F5344CB8AC3E}">
        <p14:creationId xmlns:p14="http://schemas.microsoft.com/office/powerpoint/2010/main" val="6715014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5800" y="514352"/>
            <a:ext cx="8062664" cy="610392"/>
          </a:xfrm>
        </p:spPr>
        <p:txBody>
          <a:bodyPr/>
          <a:lstStyle/>
          <a:p>
            <a:pPr algn="ctr"/>
            <a:r>
              <a:rPr lang="tr-TR" sz="4000" b="1" dirty="0" smtClean="0"/>
              <a:t>Nabız </a:t>
            </a:r>
            <a:r>
              <a:rPr lang="tr-TR" sz="4000" b="1" dirty="0"/>
              <a:t>Değerlendirilmesi</a:t>
            </a:r>
            <a:endParaRPr lang="tr-TR" sz="4000" dirty="0"/>
          </a:p>
        </p:txBody>
      </p:sp>
      <p:sp>
        <p:nvSpPr>
          <p:cNvPr id="4" name="İçerik Yer Tutucusu 3"/>
          <p:cNvSpPr>
            <a:spLocks noGrp="1"/>
          </p:cNvSpPr>
          <p:nvPr>
            <p:ph sz="half" idx="1"/>
          </p:nvPr>
        </p:nvSpPr>
        <p:spPr>
          <a:xfrm>
            <a:off x="611560" y="1676400"/>
            <a:ext cx="8075240" cy="4572000"/>
          </a:xfrm>
        </p:spPr>
        <p:txBody>
          <a:bodyPr>
            <a:normAutofit/>
          </a:bodyPr>
          <a:lstStyle/>
          <a:p>
            <a:pPr marL="0" indent="0">
              <a:buNone/>
            </a:pPr>
            <a:r>
              <a:rPr lang="tr-TR" sz="3200" dirty="0"/>
              <a:t>Kalp atımlarının atardamar duvarına yaptığı basıncın damar duvarında parmak uçlarıyla hissedilmesine </a:t>
            </a:r>
            <a:r>
              <a:rPr lang="tr-TR" sz="3200" b="1" dirty="0">
                <a:solidFill>
                  <a:srgbClr val="FF0000"/>
                </a:solidFill>
              </a:rPr>
              <a:t>nabız</a:t>
            </a:r>
            <a:r>
              <a:rPr lang="tr-TR" sz="3200" b="1" dirty="0">
                <a:solidFill>
                  <a:schemeClr val="accent1">
                    <a:lumMod val="50000"/>
                  </a:schemeClr>
                </a:solidFill>
              </a:rPr>
              <a:t> </a:t>
            </a:r>
            <a:r>
              <a:rPr lang="tr-TR" sz="3200" dirty="0"/>
              <a:t>denmektedir</a:t>
            </a:r>
            <a:r>
              <a:rPr lang="tr-TR" sz="3200" dirty="0" smtClean="0"/>
              <a:t>.</a:t>
            </a:r>
          </a:p>
          <a:p>
            <a:pPr marL="0" lvl="0" indent="0">
              <a:buNone/>
            </a:pPr>
            <a:r>
              <a:rPr lang="tr-TR" sz="3200" dirty="0"/>
              <a:t>Yetişkin bir kişide normal nabız sayısı dakikada </a:t>
            </a:r>
            <a:r>
              <a:rPr lang="tr-TR" sz="3200" b="1" dirty="0"/>
              <a:t>60–100</a:t>
            </a:r>
            <a:r>
              <a:rPr lang="tr-TR" sz="3200" dirty="0"/>
              <a:t>,</a:t>
            </a:r>
          </a:p>
          <a:p>
            <a:pPr marL="0" lvl="0" indent="0">
              <a:buNone/>
            </a:pPr>
            <a:r>
              <a:rPr lang="tr-TR" sz="3200" dirty="0"/>
              <a:t>Çocuklarda </a:t>
            </a:r>
            <a:r>
              <a:rPr lang="tr-TR" sz="3200" b="1" dirty="0"/>
              <a:t>100–120</a:t>
            </a:r>
            <a:r>
              <a:rPr lang="tr-TR" sz="3200" dirty="0"/>
              <a:t>,</a:t>
            </a:r>
          </a:p>
          <a:p>
            <a:pPr marL="0" lvl="0" indent="0">
              <a:buNone/>
            </a:pPr>
            <a:r>
              <a:rPr lang="tr-TR" sz="3200" dirty="0"/>
              <a:t>Bebeklerde </a:t>
            </a:r>
            <a:r>
              <a:rPr lang="tr-TR" sz="3200" b="1" dirty="0"/>
              <a:t>100-140’dır</a:t>
            </a:r>
            <a:r>
              <a:rPr lang="tr-TR" sz="3200" dirty="0"/>
              <a:t>.</a:t>
            </a:r>
          </a:p>
          <a:p>
            <a:pPr marL="0" indent="0">
              <a:buNone/>
            </a:pPr>
            <a:endParaRPr lang="tr-TR" dirty="0"/>
          </a:p>
          <a:p>
            <a:pPr marL="0" indent="0">
              <a:buNone/>
            </a:pPr>
            <a:endParaRPr lang="tr-TR" dirty="0" smtClean="0"/>
          </a:p>
          <a:p>
            <a:pPr marL="0" indent="0">
              <a:buNone/>
            </a:pPr>
            <a:endParaRPr lang="tr-TR" dirty="0" smtClean="0"/>
          </a:p>
          <a:p>
            <a:pPr marL="0" indent="0">
              <a:buNone/>
            </a:pPr>
            <a:endParaRPr lang="tr-TR" dirty="0"/>
          </a:p>
        </p:txBody>
      </p:sp>
    </p:spTree>
    <p:extLst>
      <p:ext uri="{BB962C8B-B14F-4D97-AF65-F5344CB8AC3E}">
        <p14:creationId xmlns:p14="http://schemas.microsoft.com/office/powerpoint/2010/main" val="23325162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5800" y="260648"/>
            <a:ext cx="7990656" cy="1008112"/>
          </a:xfrm>
        </p:spPr>
        <p:txBody>
          <a:bodyPr/>
          <a:lstStyle/>
          <a:p>
            <a:pPr algn="ctr"/>
            <a:r>
              <a:rPr lang="tr-TR" sz="4000" b="1" dirty="0" smtClean="0"/>
              <a:t>Vücutta Nabız Alınabilen Bölgeler Nelerdir?</a:t>
            </a:r>
            <a:endParaRPr lang="tr-TR" sz="4000" b="1" dirty="0"/>
          </a:p>
        </p:txBody>
      </p:sp>
      <p:sp>
        <p:nvSpPr>
          <p:cNvPr id="4" name="İçerik Yer Tutucusu 3"/>
          <p:cNvSpPr>
            <a:spLocks noGrp="1"/>
          </p:cNvSpPr>
          <p:nvPr>
            <p:ph sz="half" idx="1"/>
          </p:nvPr>
        </p:nvSpPr>
        <p:spPr>
          <a:xfrm>
            <a:off x="539552" y="1676400"/>
            <a:ext cx="8147248" cy="4572000"/>
          </a:xfrm>
        </p:spPr>
        <p:txBody>
          <a:bodyPr/>
          <a:lstStyle/>
          <a:p>
            <a:pPr>
              <a:buFont typeface="Wingdings" pitchFamily="2" charset="2"/>
              <a:buChar char="Ø"/>
            </a:pPr>
            <a:r>
              <a:rPr lang="tr-TR" dirty="0" smtClean="0"/>
              <a:t>Şah damarı (adem elmasının her iki yanında)</a:t>
            </a:r>
            <a:endParaRPr lang="tr-TR" dirty="0"/>
          </a:p>
        </p:txBody>
      </p:sp>
      <p:pic>
        <p:nvPicPr>
          <p:cNvPr id="1026" name="Picture 2" descr="C:\Users\fikri\Desktop\images.jpg"/>
          <p:cNvPicPr>
            <a:picLocks noChangeAspect="1" noChangeArrowheads="1"/>
          </p:cNvPicPr>
          <p:nvPr/>
        </p:nvPicPr>
        <p:blipFill>
          <a:blip r:embed="rId2" cstate="print"/>
          <a:srcRect/>
          <a:stretch>
            <a:fillRect/>
          </a:stretch>
        </p:blipFill>
        <p:spPr bwMode="auto">
          <a:xfrm>
            <a:off x="2267744" y="2214563"/>
            <a:ext cx="4608512" cy="3878733"/>
          </a:xfrm>
          <a:prstGeom prst="rect">
            <a:avLst/>
          </a:prstGeom>
          <a:noFill/>
        </p:spPr>
      </p:pic>
    </p:spTree>
    <p:extLst>
      <p:ext uri="{BB962C8B-B14F-4D97-AF65-F5344CB8AC3E}">
        <p14:creationId xmlns:p14="http://schemas.microsoft.com/office/powerpoint/2010/main" val="38084912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5800" y="260648"/>
            <a:ext cx="7990656" cy="1008112"/>
          </a:xfrm>
        </p:spPr>
        <p:txBody>
          <a:bodyPr/>
          <a:lstStyle/>
          <a:p>
            <a:pPr algn="ctr"/>
            <a:r>
              <a:rPr lang="tr-TR" sz="4000" b="1" dirty="0" smtClean="0"/>
              <a:t>Vücutta Nabız Alınabilen Bölgeler Nelerdir?</a:t>
            </a:r>
            <a:endParaRPr lang="tr-TR" sz="4000" b="1" dirty="0"/>
          </a:p>
        </p:txBody>
      </p:sp>
      <p:sp>
        <p:nvSpPr>
          <p:cNvPr id="4" name="İçerik Yer Tutucusu 3"/>
          <p:cNvSpPr>
            <a:spLocks noGrp="1"/>
          </p:cNvSpPr>
          <p:nvPr>
            <p:ph sz="half" idx="1"/>
          </p:nvPr>
        </p:nvSpPr>
        <p:spPr>
          <a:xfrm>
            <a:off x="539552" y="1676400"/>
            <a:ext cx="8147248" cy="4572000"/>
          </a:xfrm>
        </p:spPr>
        <p:txBody>
          <a:bodyPr/>
          <a:lstStyle/>
          <a:p>
            <a:pPr>
              <a:buFont typeface="Wingdings" pitchFamily="2" charset="2"/>
              <a:buChar char="Ø"/>
            </a:pPr>
            <a:r>
              <a:rPr lang="tr-TR" dirty="0" smtClean="0"/>
              <a:t>Ön-kol damarı (Bileğin iç yüzü, başparmağın üst hizası)</a:t>
            </a:r>
            <a:endParaRPr lang="tr-TR" dirty="0"/>
          </a:p>
        </p:txBody>
      </p:sp>
      <p:pic>
        <p:nvPicPr>
          <p:cNvPr id="1026" name="Picture 2" descr="C:\Users\medisem\Desktop\nabız.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2996952"/>
            <a:ext cx="6912768"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6814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5800" y="260648"/>
            <a:ext cx="7990656" cy="1008112"/>
          </a:xfrm>
        </p:spPr>
        <p:txBody>
          <a:bodyPr/>
          <a:lstStyle/>
          <a:p>
            <a:pPr algn="ctr"/>
            <a:r>
              <a:rPr lang="tr-TR" sz="4000" b="1" dirty="0" smtClean="0"/>
              <a:t>Vücutta Nabız Alınabilen Bölgeler Nelerdir?</a:t>
            </a:r>
            <a:endParaRPr lang="tr-TR" sz="4000" b="1" dirty="0"/>
          </a:p>
        </p:txBody>
      </p:sp>
      <p:sp>
        <p:nvSpPr>
          <p:cNvPr id="4" name="İçerik Yer Tutucusu 3"/>
          <p:cNvSpPr>
            <a:spLocks noGrp="1"/>
          </p:cNvSpPr>
          <p:nvPr>
            <p:ph sz="half" idx="1"/>
          </p:nvPr>
        </p:nvSpPr>
        <p:spPr>
          <a:xfrm>
            <a:off x="539552" y="1676400"/>
            <a:ext cx="8147248" cy="4572000"/>
          </a:xfrm>
        </p:spPr>
        <p:txBody>
          <a:bodyPr/>
          <a:lstStyle/>
          <a:p>
            <a:pPr>
              <a:buFont typeface="Wingdings" pitchFamily="2" charset="2"/>
              <a:buChar char="Ø"/>
            </a:pPr>
            <a:r>
              <a:rPr lang="tr-TR" dirty="0" smtClean="0"/>
              <a:t> Kol damarı (Kolun iç yüzü, dirseğin üstü)</a:t>
            </a:r>
            <a:endParaRPr lang="tr-TR" dirty="0"/>
          </a:p>
        </p:txBody>
      </p:sp>
      <p:pic>
        <p:nvPicPr>
          <p:cNvPr id="1026" name="Picture 2" descr="C:\Users\medisem\Desktop\üst kol nabız.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2420888"/>
            <a:ext cx="7848872"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9291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5800" y="260648"/>
            <a:ext cx="7990656" cy="1008112"/>
          </a:xfrm>
        </p:spPr>
        <p:txBody>
          <a:bodyPr/>
          <a:lstStyle/>
          <a:p>
            <a:pPr algn="ctr"/>
            <a:r>
              <a:rPr lang="tr-TR" sz="4000" b="1" dirty="0" smtClean="0"/>
              <a:t>Vücutta Nabız Alınabilen Bölgeler Nelerdir?</a:t>
            </a:r>
            <a:endParaRPr lang="tr-TR" sz="4000" b="1" dirty="0"/>
          </a:p>
        </p:txBody>
      </p:sp>
      <p:sp>
        <p:nvSpPr>
          <p:cNvPr id="4" name="İçerik Yer Tutucusu 3"/>
          <p:cNvSpPr>
            <a:spLocks noGrp="1"/>
          </p:cNvSpPr>
          <p:nvPr>
            <p:ph sz="half" idx="1"/>
          </p:nvPr>
        </p:nvSpPr>
        <p:spPr>
          <a:xfrm>
            <a:off x="539552" y="1676400"/>
            <a:ext cx="8147248" cy="4572000"/>
          </a:xfrm>
        </p:spPr>
        <p:txBody>
          <a:bodyPr/>
          <a:lstStyle/>
          <a:p>
            <a:pPr>
              <a:buFont typeface="Wingdings" pitchFamily="2" charset="2"/>
              <a:buChar char="Ø"/>
            </a:pPr>
            <a:r>
              <a:rPr lang="tr-TR" dirty="0" smtClean="0"/>
              <a:t>Bacak Damarı (Ayak sırtının merkezinde)</a:t>
            </a:r>
            <a:endParaRPr lang="tr-TR" dirty="0"/>
          </a:p>
        </p:txBody>
      </p:sp>
      <p:pic>
        <p:nvPicPr>
          <p:cNvPr id="5" name="Picture 9" descr="DorsalisP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3356992"/>
            <a:ext cx="4824536"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09291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5800" y="260648"/>
            <a:ext cx="7990656" cy="1008112"/>
          </a:xfrm>
        </p:spPr>
        <p:txBody>
          <a:bodyPr/>
          <a:lstStyle/>
          <a:p>
            <a:pPr algn="ctr"/>
            <a:r>
              <a:rPr lang="tr-TR" sz="4000" b="1" dirty="0" smtClean="0"/>
              <a:t>Vücutta Nabız Alınabilen Bölgeler Nelerdir?</a:t>
            </a:r>
            <a:endParaRPr lang="tr-TR" sz="4000" b="1" dirty="0"/>
          </a:p>
        </p:txBody>
      </p:sp>
      <p:sp>
        <p:nvSpPr>
          <p:cNvPr id="4" name="İçerik Yer Tutucusu 3"/>
          <p:cNvSpPr>
            <a:spLocks noGrp="1"/>
          </p:cNvSpPr>
          <p:nvPr>
            <p:ph sz="half" idx="1"/>
          </p:nvPr>
        </p:nvSpPr>
        <p:spPr>
          <a:xfrm>
            <a:off x="539552" y="1676400"/>
            <a:ext cx="8147248" cy="4572000"/>
          </a:xfrm>
        </p:spPr>
        <p:txBody>
          <a:bodyPr/>
          <a:lstStyle/>
          <a:p>
            <a:pPr>
              <a:buFont typeface="Wingdings" pitchFamily="2" charset="2"/>
              <a:buChar char="Ø"/>
            </a:pPr>
            <a:r>
              <a:rPr lang="tr-TR" dirty="0" smtClean="0"/>
              <a:t>Hasta/yaralıların dolaşımını değerlendirirken, çocuk ve yetişkinlerde şah damarından, bebeklerde kol atar damarından nabız alınır.</a:t>
            </a:r>
            <a:endParaRPr lang="tr-TR" dirty="0"/>
          </a:p>
        </p:txBody>
      </p:sp>
      <p:pic>
        <p:nvPicPr>
          <p:cNvPr id="3074" name="Picture 2" descr="C:\Users\medisem\Desktop\bebek nabız ko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3284984"/>
            <a:ext cx="7704856" cy="3096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9291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7558608" cy="1162050"/>
          </a:xfrm>
        </p:spPr>
        <p:txBody>
          <a:bodyPr>
            <a:noAutofit/>
          </a:bodyPr>
          <a:lstStyle/>
          <a:p>
            <a:pPr algn="ctr"/>
            <a:r>
              <a:rPr lang="tr-TR" sz="4000" b="1" dirty="0" smtClean="0"/>
              <a:t>Vücut Isısının Değerlendirilmesi:</a:t>
            </a:r>
            <a:r>
              <a:rPr lang="tr-TR" sz="4000" dirty="0" smtClean="0"/>
              <a:t/>
            </a:r>
            <a:br>
              <a:rPr lang="tr-TR" sz="4000" dirty="0" smtClean="0"/>
            </a:br>
            <a:endParaRPr lang="tr-TR" sz="4000" dirty="0"/>
          </a:p>
        </p:txBody>
      </p:sp>
      <p:sp>
        <p:nvSpPr>
          <p:cNvPr id="5" name="Metin Yer Tutucusu 4"/>
          <p:cNvSpPr>
            <a:spLocks noGrp="1"/>
          </p:cNvSpPr>
          <p:nvPr>
            <p:ph type="body" idx="2"/>
          </p:nvPr>
        </p:nvSpPr>
        <p:spPr>
          <a:xfrm>
            <a:off x="685800" y="1676400"/>
            <a:ext cx="7486600" cy="4572000"/>
          </a:xfrm>
        </p:spPr>
        <p:txBody>
          <a:bodyPr>
            <a:normAutofit lnSpcReduction="10000"/>
          </a:bodyPr>
          <a:lstStyle/>
          <a:p>
            <a:r>
              <a:rPr lang="tr-TR" sz="2400" dirty="0"/>
              <a:t>İlk yardımda vücut ısısı </a:t>
            </a:r>
            <a:r>
              <a:rPr lang="tr-TR" sz="2400" b="1" u="sng" dirty="0">
                <a:solidFill>
                  <a:srgbClr val="FF0000"/>
                </a:solidFill>
              </a:rPr>
              <a:t>koltuk altından</a:t>
            </a:r>
            <a:r>
              <a:rPr lang="tr-TR" sz="2400" b="1" dirty="0">
                <a:solidFill>
                  <a:srgbClr val="FF0000"/>
                </a:solidFill>
              </a:rPr>
              <a:t> </a:t>
            </a:r>
            <a:r>
              <a:rPr lang="tr-TR" sz="2400" dirty="0"/>
              <a:t>ölçülmelidir.</a:t>
            </a:r>
          </a:p>
          <a:p>
            <a:endParaRPr lang="tr-TR" sz="2400" dirty="0" smtClean="0"/>
          </a:p>
          <a:p>
            <a:pPr>
              <a:buFont typeface="Wingdings" pitchFamily="2" charset="2"/>
              <a:buChar char="Ø"/>
            </a:pPr>
            <a:r>
              <a:rPr lang="tr-TR" sz="2400" dirty="0"/>
              <a:t>Normal vücut ısısı </a:t>
            </a:r>
            <a:r>
              <a:rPr lang="tr-TR" sz="2400" b="1" dirty="0"/>
              <a:t>36,5 C’dir</a:t>
            </a:r>
            <a:r>
              <a:rPr lang="tr-TR" sz="2400" dirty="0"/>
              <a:t>. </a:t>
            </a:r>
          </a:p>
          <a:p>
            <a:pPr>
              <a:buFont typeface="Wingdings" pitchFamily="2" charset="2"/>
              <a:buChar char="Ø"/>
            </a:pPr>
            <a:endParaRPr lang="tr-TR" sz="2400" dirty="0"/>
          </a:p>
          <a:p>
            <a:pPr>
              <a:buFont typeface="Wingdings" pitchFamily="2" charset="2"/>
              <a:buChar char="Ø"/>
            </a:pPr>
            <a:r>
              <a:rPr lang="tr-TR" sz="2400" dirty="0"/>
              <a:t>Normal değerin üstünde olması yüksek ateş, altında olması düşük ateş olarak belirtilir. </a:t>
            </a:r>
          </a:p>
          <a:p>
            <a:pPr>
              <a:buFont typeface="Wingdings" pitchFamily="2" charset="2"/>
              <a:buChar char="Ø"/>
            </a:pPr>
            <a:endParaRPr lang="tr-TR" sz="2400" b="1" dirty="0"/>
          </a:p>
          <a:p>
            <a:pPr>
              <a:buFont typeface="Wingdings" pitchFamily="2" charset="2"/>
              <a:buChar char="Ø"/>
            </a:pPr>
            <a:r>
              <a:rPr lang="tr-TR" sz="2400" b="1" dirty="0"/>
              <a:t>41–42 C</a:t>
            </a:r>
            <a:r>
              <a:rPr lang="tr-TR" sz="2400" dirty="0"/>
              <a:t> üstü ve </a:t>
            </a:r>
            <a:r>
              <a:rPr lang="tr-TR" sz="2400" b="1" dirty="0"/>
              <a:t>34,5 C</a:t>
            </a:r>
            <a:r>
              <a:rPr lang="tr-TR" sz="2400" dirty="0"/>
              <a:t> tehlike olduğunu ifade eder. </a:t>
            </a:r>
          </a:p>
          <a:p>
            <a:pPr>
              <a:buFont typeface="Wingdings" pitchFamily="2" charset="2"/>
              <a:buChar char="Ø"/>
            </a:pPr>
            <a:endParaRPr lang="tr-TR" sz="2400" b="1" i="1" dirty="0"/>
          </a:p>
          <a:p>
            <a:pPr>
              <a:buFont typeface="Wingdings" pitchFamily="2" charset="2"/>
              <a:buChar char="Ø"/>
            </a:pPr>
            <a:endParaRPr lang="tr-TR" sz="2400" b="1" i="1" dirty="0"/>
          </a:p>
          <a:p>
            <a:pPr>
              <a:buFont typeface="Wingdings" pitchFamily="2" charset="2"/>
              <a:buChar char="Ø"/>
            </a:pPr>
            <a:r>
              <a:rPr lang="tr-TR" sz="2400" b="1" i="1" dirty="0"/>
              <a:t>31.0 C ve altı ölümcüldür.</a:t>
            </a:r>
            <a:endParaRPr lang="tr-TR" sz="2400" dirty="0"/>
          </a:p>
          <a:p>
            <a:endParaRPr lang="tr-TR" dirty="0" smtClean="0"/>
          </a:p>
          <a:p>
            <a:endParaRPr lang="tr-TR" dirty="0" smtClean="0"/>
          </a:p>
          <a:p>
            <a:endParaRPr lang="tr-TR" dirty="0"/>
          </a:p>
        </p:txBody>
      </p:sp>
    </p:spTree>
    <p:extLst>
      <p:ext uri="{BB962C8B-B14F-4D97-AF65-F5344CB8AC3E}">
        <p14:creationId xmlns:p14="http://schemas.microsoft.com/office/powerpoint/2010/main" val="1490241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88640"/>
            <a:ext cx="8219256" cy="1728192"/>
          </a:xfrm>
        </p:spPr>
        <p:txBody>
          <a:bodyPr>
            <a:normAutofit fontScale="90000"/>
          </a:bodyPr>
          <a:lstStyle/>
          <a:p>
            <a:pPr algn="ctr"/>
            <a:r>
              <a:rPr lang="tr-TR" sz="4400" b="1" dirty="0" smtClean="0"/>
              <a:t>Hasta/Yaralının Değerlendirilmesinin  Amacı Nedir</a:t>
            </a:r>
            <a:r>
              <a:rPr lang="tr-TR" sz="4400" b="1" dirty="0"/>
              <a:t>?</a:t>
            </a:r>
            <a:r>
              <a:rPr lang="tr-TR" sz="3600" dirty="0"/>
              <a:t/>
            </a:r>
            <a:br>
              <a:rPr lang="tr-TR" sz="3600" dirty="0"/>
            </a:br>
            <a:endParaRPr lang="tr-TR" dirty="0"/>
          </a:p>
        </p:txBody>
      </p:sp>
      <p:sp>
        <p:nvSpPr>
          <p:cNvPr id="3" name="2 İçerik Yer Tutucusu"/>
          <p:cNvSpPr>
            <a:spLocks noGrp="1"/>
          </p:cNvSpPr>
          <p:nvPr>
            <p:ph idx="1"/>
          </p:nvPr>
        </p:nvSpPr>
        <p:spPr>
          <a:xfrm>
            <a:off x="457200" y="2492896"/>
            <a:ext cx="8329642" cy="3961912"/>
          </a:xfrm>
        </p:spPr>
        <p:txBody>
          <a:bodyPr>
            <a:normAutofit lnSpcReduction="10000"/>
          </a:bodyPr>
          <a:lstStyle/>
          <a:p>
            <a:pPr lvl="0">
              <a:buFont typeface="Wingdings" pitchFamily="2" charset="2"/>
              <a:buChar char="Ø"/>
            </a:pPr>
            <a:r>
              <a:rPr lang="tr-TR" sz="2800" dirty="0" smtClean="0"/>
              <a:t>Hastalık ya da yaralanmanın ciddiyetinin değerlendirmesi,</a:t>
            </a:r>
          </a:p>
          <a:p>
            <a:pPr lvl="0">
              <a:buFont typeface="Wingdings" pitchFamily="2" charset="2"/>
              <a:buChar char="Ø"/>
            </a:pPr>
            <a:endParaRPr lang="tr-TR" sz="2800" dirty="0" smtClean="0"/>
          </a:p>
          <a:p>
            <a:pPr lvl="0">
              <a:buFont typeface="Wingdings" pitchFamily="2" charset="2"/>
              <a:buChar char="Ø"/>
            </a:pPr>
            <a:r>
              <a:rPr lang="tr-TR" sz="2800" dirty="0" smtClean="0"/>
              <a:t> İlk yardım önceliklerinin belirlenmesi,</a:t>
            </a:r>
          </a:p>
          <a:p>
            <a:pPr lvl="0">
              <a:buFont typeface="Wingdings" pitchFamily="2" charset="2"/>
              <a:buChar char="Ø"/>
            </a:pPr>
            <a:endParaRPr lang="tr-TR" sz="2800" dirty="0" smtClean="0"/>
          </a:p>
          <a:p>
            <a:pPr lvl="0">
              <a:buFont typeface="Wingdings" pitchFamily="2" charset="2"/>
              <a:buChar char="Ø"/>
            </a:pPr>
            <a:r>
              <a:rPr lang="tr-TR" sz="2800" dirty="0" smtClean="0"/>
              <a:t>Yapılacak ilk yardım yönteminin belirlenmesi,</a:t>
            </a:r>
          </a:p>
          <a:p>
            <a:pPr lvl="0">
              <a:buFont typeface="Wingdings" pitchFamily="2" charset="2"/>
              <a:buChar char="Ø"/>
            </a:pPr>
            <a:endParaRPr lang="tr-TR" sz="2800" dirty="0" smtClean="0"/>
          </a:p>
          <a:p>
            <a:pPr lvl="0">
              <a:buFont typeface="Wingdings" pitchFamily="2" charset="2"/>
              <a:buChar char="Ø"/>
            </a:pPr>
            <a:r>
              <a:rPr lang="tr-TR" sz="2800" dirty="0" smtClean="0"/>
              <a:t>Güvenli bir müdahale sağlanması.</a:t>
            </a:r>
          </a:p>
          <a:p>
            <a:pPr>
              <a:buFont typeface="Wingdings" pitchFamily="2" charset="2"/>
              <a:buChar char="Ø"/>
            </a:pPr>
            <a:endParaRPr lang="tr-TR" dirty="0"/>
          </a:p>
        </p:txBody>
      </p:sp>
    </p:spTree>
    <p:extLst>
      <p:ext uri="{BB962C8B-B14F-4D97-AF65-F5344CB8AC3E}">
        <p14:creationId xmlns:p14="http://schemas.microsoft.com/office/powerpoint/2010/main" val="13019845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1152128"/>
          </a:xfrm>
        </p:spPr>
        <p:txBody>
          <a:bodyPr>
            <a:noAutofit/>
          </a:bodyPr>
          <a:lstStyle/>
          <a:p>
            <a:pPr algn="ctr"/>
            <a:r>
              <a:rPr lang="tr-TR" sz="3600" b="1" dirty="0" smtClean="0">
                <a:effectLst/>
              </a:rPr>
              <a:t>Hasta/Yaralının </a:t>
            </a:r>
            <a:br>
              <a:rPr lang="tr-TR" sz="3600" b="1" dirty="0" smtClean="0">
                <a:effectLst/>
              </a:rPr>
            </a:br>
            <a:r>
              <a:rPr lang="tr-TR" sz="3600" b="1" u="sng" dirty="0">
                <a:solidFill>
                  <a:srgbClr val="FF0000"/>
                </a:solidFill>
              </a:rPr>
              <a:t>İ</a:t>
            </a:r>
            <a:r>
              <a:rPr lang="tr-TR" sz="3600" b="1" u="sng" dirty="0" smtClean="0">
                <a:solidFill>
                  <a:srgbClr val="FF0000"/>
                </a:solidFill>
                <a:effectLst/>
              </a:rPr>
              <a:t>lk </a:t>
            </a:r>
            <a:r>
              <a:rPr lang="tr-TR" sz="3600" b="1" u="sng" dirty="0">
                <a:solidFill>
                  <a:srgbClr val="FF0000"/>
                </a:solidFill>
              </a:rPr>
              <a:t>D</a:t>
            </a:r>
            <a:r>
              <a:rPr lang="tr-TR" sz="3600" b="1" u="sng" dirty="0" smtClean="0">
                <a:solidFill>
                  <a:srgbClr val="FF0000"/>
                </a:solidFill>
                <a:effectLst/>
              </a:rPr>
              <a:t>eğerlendirilme </a:t>
            </a:r>
            <a:r>
              <a:rPr lang="tr-TR" sz="3600" b="1" dirty="0" smtClean="0"/>
              <a:t>A</a:t>
            </a:r>
            <a:r>
              <a:rPr lang="tr-TR" sz="3600" b="1" dirty="0" smtClean="0">
                <a:effectLst/>
              </a:rPr>
              <a:t>şamaları Nelerdir?</a:t>
            </a:r>
            <a:endParaRPr lang="tr-TR" sz="3600" dirty="0">
              <a:effectLst/>
            </a:endParaRPr>
          </a:p>
        </p:txBody>
      </p:sp>
      <p:sp>
        <p:nvSpPr>
          <p:cNvPr id="3" name="2 İçerik Yer Tutucusu"/>
          <p:cNvSpPr>
            <a:spLocks noGrp="1"/>
          </p:cNvSpPr>
          <p:nvPr>
            <p:ph sz="half" idx="1"/>
          </p:nvPr>
        </p:nvSpPr>
        <p:spPr>
          <a:xfrm>
            <a:off x="251520" y="1628800"/>
            <a:ext cx="4824536" cy="5040560"/>
          </a:xfrm>
        </p:spPr>
        <p:txBody>
          <a:bodyPr>
            <a:normAutofit/>
          </a:bodyPr>
          <a:lstStyle/>
          <a:p>
            <a:pPr marL="0" indent="0">
              <a:buNone/>
            </a:pPr>
            <a:r>
              <a:rPr lang="tr-TR" sz="2800" dirty="0"/>
              <a:t> </a:t>
            </a:r>
            <a:r>
              <a:rPr lang="tr-TR" sz="2400" dirty="0" smtClean="0"/>
              <a:t>Hasta/yaralıya </a:t>
            </a:r>
            <a:r>
              <a:rPr lang="tr-TR" sz="2400" u="sng" dirty="0" smtClean="0"/>
              <a:t>sözlü uyaranla </a:t>
            </a:r>
            <a:r>
              <a:rPr lang="tr-TR" sz="2400" dirty="0" smtClean="0"/>
              <a:t>ya da </a:t>
            </a:r>
            <a:r>
              <a:rPr lang="tr-TR" sz="2400" u="sng" dirty="0" smtClean="0"/>
              <a:t>hafifçe </a:t>
            </a:r>
            <a:r>
              <a:rPr lang="tr-TR" sz="2400" u="sng" dirty="0" err="1" smtClean="0"/>
              <a:t>omuzuna</a:t>
            </a:r>
            <a:r>
              <a:rPr lang="tr-TR" sz="2400" u="sng" dirty="0" smtClean="0"/>
              <a:t> dokunarak</a:t>
            </a:r>
            <a:r>
              <a:rPr lang="tr-TR" sz="2400" dirty="0" smtClean="0"/>
              <a:t> ,</a:t>
            </a:r>
          </a:p>
          <a:p>
            <a:pPr>
              <a:buNone/>
            </a:pPr>
            <a:r>
              <a:rPr lang="tr-TR" sz="2400" dirty="0" smtClean="0"/>
              <a:t>  “―</a:t>
            </a:r>
            <a:r>
              <a:rPr lang="tr-TR" sz="2400" b="1" dirty="0" smtClean="0"/>
              <a:t>iyi misiniz?” </a:t>
            </a:r>
          </a:p>
          <a:p>
            <a:pPr>
              <a:buNone/>
            </a:pPr>
            <a:r>
              <a:rPr lang="tr-TR" sz="2400" b="1" dirty="0" smtClean="0"/>
              <a:t>	</a:t>
            </a:r>
            <a:r>
              <a:rPr lang="tr-TR" sz="2400" dirty="0" smtClean="0"/>
              <a:t>diye sorularak </a:t>
            </a:r>
            <a:r>
              <a:rPr lang="tr-TR" sz="2400" b="1" dirty="0" smtClean="0"/>
              <a:t>bilinç durumu değerlendirmesi </a:t>
            </a:r>
            <a:r>
              <a:rPr lang="tr-TR" sz="2400" dirty="0" smtClean="0"/>
              <a:t>yapılır. Bilinç durumunun değerlendirilmesi daha sonraki aşamalar için önemlidir. Buna göre hasta/yaralının ilk değerlendirilme aşamaları şunlardır:</a:t>
            </a:r>
            <a:endParaRPr lang="tr-TR" sz="2400" dirty="0"/>
          </a:p>
        </p:txBody>
      </p:sp>
      <p:pic>
        <p:nvPicPr>
          <p:cNvPr id="6" name="5 İçerik Yer Tutucusu" descr="iyimisiniz.jpg"/>
          <p:cNvPicPr>
            <a:picLocks noGrp="1" noChangeAspect="1"/>
          </p:cNvPicPr>
          <p:nvPr>
            <p:ph sz="half" idx="2"/>
          </p:nvPr>
        </p:nvPicPr>
        <p:blipFill>
          <a:blip r:embed="rId2" cstate="print"/>
          <a:stretch>
            <a:fillRect/>
          </a:stretch>
        </p:blipFill>
        <p:spPr>
          <a:xfrm>
            <a:off x="4857750" y="2299494"/>
            <a:ext cx="3619500" cy="3676650"/>
          </a:xfrm>
        </p:spPr>
      </p:pic>
    </p:spTree>
    <p:extLst>
      <p:ext uri="{BB962C8B-B14F-4D97-AF65-F5344CB8AC3E}">
        <p14:creationId xmlns:p14="http://schemas.microsoft.com/office/powerpoint/2010/main" val="20124215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60648"/>
            <a:ext cx="8229600" cy="792088"/>
          </a:xfrm>
        </p:spPr>
        <p:txBody>
          <a:bodyPr>
            <a:normAutofit/>
          </a:bodyPr>
          <a:lstStyle/>
          <a:p>
            <a:pPr algn="ctr"/>
            <a:r>
              <a:rPr lang="tr-TR" sz="3600" b="1" dirty="0" smtClean="0">
                <a:effectLst/>
              </a:rPr>
              <a:t>A. Havayolu Açıklığının Değerlendirilmesi</a:t>
            </a:r>
            <a:endParaRPr lang="tr-TR" sz="3600" b="1" dirty="0">
              <a:effectLst/>
            </a:endParaRPr>
          </a:p>
        </p:txBody>
      </p:sp>
      <p:sp>
        <p:nvSpPr>
          <p:cNvPr id="3" name="2 İçerik Yer Tutucusu"/>
          <p:cNvSpPr>
            <a:spLocks noGrp="1"/>
          </p:cNvSpPr>
          <p:nvPr>
            <p:ph sz="half" idx="1"/>
          </p:nvPr>
        </p:nvSpPr>
        <p:spPr>
          <a:xfrm>
            <a:off x="251520" y="1268760"/>
            <a:ext cx="4824536" cy="5400600"/>
          </a:xfrm>
        </p:spPr>
        <p:txBody>
          <a:bodyPr>
            <a:normAutofit/>
          </a:bodyPr>
          <a:lstStyle/>
          <a:p>
            <a:pPr lvl="0">
              <a:buFont typeface="Wingdings" pitchFamily="2" charset="2"/>
              <a:buChar char="Ø"/>
            </a:pPr>
            <a:r>
              <a:rPr lang="tr-TR" sz="2400" dirty="0" smtClean="0"/>
              <a:t>Bilinç </a:t>
            </a:r>
            <a:r>
              <a:rPr lang="tr-TR" sz="2400" dirty="0"/>
              <a:t>kaybı belirlenmiş kişide; ağız içine önce göz ile bakılmalı, eğer yabancı cisim var ise işaret parmağı yandan ağız içine sokularak cisim çıkartılmalıdır.  </a:t>
            </a:r>
          </a:p>
          <a:p>
            <a:pPr lvl="0">
              <a:buFont typeface="Wingdings" pitchFamily="2" charset="2"/>
              <a:buChar char="Ø"/>
            </a:pPr>
            <a:r>
              <a:rPr lang="tr-TR" sz="2400" dirty="0"/>
              <a:t>Daha sonra bir el hasta/yaralının alnına, diğer elin 2 parmağı çene kemiğinin üzerine koyulur, alından bastırılıp çeneden kaldırılarak baş geriye doğru itilip </a:t>
            </a:r>
            <a:r>
              <a:rPr lang="tr-TR" sz="2400" b="1" u="sng" dirty="0">
                <a:solidFill>
                  <a:srgbClr val="FF0000"/>
                </a:solidFill>
              </a:rPr>
              <a:t>Baş geri -Çene yukarı pozisyonu </a:t>
            </a:r>
            <a:r>
              <a:rPr lang="tr-TR" sz="2400" dirty="0"/>
              <a:t>verilir. Bu işlemler sırasında sert hareketlerden kaçınılmalıdır.</a:t>
            </a:r>
          </a:p>
          <a:p>
            <a:pPr marL="0" indent="0">
              <a:buNone/>
            </a:pPr>
            <a:endParaRPr lang="tr-TR" sz="2400" dirty="0"/>
          </a:p>
        </p:txBody>
      </p:sp>
      <p:pic>
        <p:nvPicPr>
          <p:cNvPr id="9" name="Picture 2" descr="fingersweep-s"/>
          <p:cNvPicPr>
            <a:picLocks noGrp="1" noChangeAspect="1" noChangeArrowheads="1"/>
          </p:cNvPicPr>
          <p:nvPr>
            <p:ph sz="half" idx="2"/>
          </p:nvPr>
        </p:nvPicPr>
        <p:blipFill>
          <a:blip r:embed="rId2" cstate="print">
            <a:lum bright="6000" contrast="30000"/>
            <a:extLst>
              <a:ext uri="{28A0092B-C50C-407E-A947-70E740481C1C}">
                <a14:useLocalDpi xmlns:a14="http://schemas.microsoft.com/office/drawing/2010/main" val="0"/>
              </a:ext>
            </a:extLst>
          </a:blip>
          <a:srcRect/>
          <a:stretch>
            <a:fillRect/>
          </a:stretch>
        </p:blipFill>
        <p:spPr bwMode="auto">
          <a:xfrm>
            <a:off x="5292080" y="1124744"/>
            <a:ext cx="3528392"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C:\Users\Lenova\Desktop\resimler\Resim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2080" y="3933056"/>
            <a:ext cx="3528392"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53015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260648"/>
            <a:ext cx="8229600" cy="792088"/>
          </a:xfrm>
        </p:spPr>
        <p:txBody>
          <a:bodyPr>
            <a:normAutofit/>
          </a:bodyPr>
          <a:lstStyle/>
          <a:p>
            <a:pPr algn="ctr"/>
            <a:r>
              <a:rPr lang="tr-TR" sz="3600" b="1" dirty="0" smtClean="0">
                <a:effectLst/>
              </a:rPr>
              <a:t>B. Solunumun Değerlendirilmesi</a:t>
            </a:r>
            <a:endParaRPr lang="tr-TR" sz="3600" b="1" dirty="0">
              <a:effectLst/>
            </a:endParaRPr>
          </a:p>
        </p:txBody>
      </p:sp>
      <p:sp>
        <p:nvSpPr>
          <p:cNvPr id="3" name="2 İçerik Yer Tutucusu"/>
          <p:cNvSpPr>
            <a:spLocks noGrp="1"/>
          </p:cNvSpPr>
          <p:nvPr>
            <p:ph sz="half" idx="1"/>
          </p:nvPr>
        </p:nvSpPr>
        <p:spPr>
          <a:xfrm>
            <a:off x="251520" y="1268760"/>
            <a:ext cx="4824536" cy="5400600"/>
          </a:xfrm>
        </p:spPr>
        <p:txBody>
          <a:bodyPr>
            <a:normAutofit lnSpcReduction="10000"/>
          </a:bodyPr>
          <a:lstStyle/>
          <a:p>
            <a:pPr>
              <a:buFont typeface="Wingdings" pitchFamily="2" charset="2"/>
              <a:buChar char="Ø"/>
            </a:pPr>
            <a:r>
              <a:rPr lang="tr-TR" sz="2400" dirty="0"/>
              <a:t>İlk yardımcı, başını hasta/yaralının göğsüne bakacak şekilde </a:t>
            </a:r>
            <a:r>
              <a:rPr lang="tr-TR" sz="2400" dirty="0" smtClean="0"/>
              <a:t> yan </a:t>
            </a:r>
            <a:r>
              <a:rPr lang="tr-TR" sz="2400" dirty="0"/>
              <a:t>çevirerek yüzünü hasta/yaralının ağzına yaklaştırır, </a:t>
            </a:r>
            <a:r>
              <a:rPr lang="tr-TR" sz="2400" b="1" u="sng" dirty="0">
                <a:solidFill>
                  <a:srgbClr val="FF0000"/>
                </a:solidFill>
              </a:rPr>
              <a:t>Bak-Dinle-Hisset yöntemi</a:t>
            </a:r>
            <a:r>
              <a:rPr lang="tr-TR" sz="2400" b="1" u="sng" dirty="0"/>
              <a:t> </a:t>
            </a:r>
            <a:r>
              <a:rPr lang="tr-TR" sz="2400" dirty="0"/>
              <a:t>ile solunum yapıp yapmadığını </a:t>
            </a:r>
            <a:r>
              <a:rPr lang="tr-TR" sz="2400" b="1" i="1" dirty="0">
                <a:solidFill>
                  <a:srgbClr val="FF0000"/>
                </a:solidFill>
              </a:rPr>
              <a:t>10 saniye süre</a:t>
            </a:r>
            <a:r>
              <a:rPr lang="tr-TR" sz="2400" b="1" i="1" dirty="0"/>
              <a:t> </a:t>
            </a:r>
            <a:r>
              <a:rPr lang="tr-TR" sz="2400" dirty="0"/>
              <a:t>ile değerlendirir.</a:t>
            </a:r>
          </a:p>
          <a:p>
            <a:pPr lvl="0">
              <a:buFont typeface="Wingdings" pitchFamily="2" charset="2"/>
              <a:buChar char="Ø"/>
            </a:pPr>
            <a:r>
              <a:rPr lang="tr-TR" sz="2400" dirty="0"/>
              <a:t>Göğüs kafesinin solunum hareketine bakılır,</a:t>
            </a:r>
          </a:p>
          <a:p>
            <a:pPr lvl="0">
              <a:buFont typeface="Wingdings" pitchFamily="2" charset="2"/>
              <a:buChar char="Ø"/>
            </a:pPr>
            <a:r>
              <a:rPr lang="tr-TR" sz="2400" dirty="0"/>
              <a:t>Eğilip kulağını hastanın ağzına yaklaştırarak solunum dinlenir </a:t>
            </a:r>
            <a:r>
              <a:rPr lang="tr-TR" sz="2400" dirty="0" smtClean="0"/>
              <a:t> ve </a:t>
            </a:r>
            <a:r>
              <a:rPr lang="tr-TR" sz="2400" dirty="0"/>
              <a:t>hastanın soluğunu yanağında hissetmeye çalışılır,</a:t>
            </a:r>
          </a:p>
          <a:p>
            <a:pPr>
              <a:buFont typeface="Wingdings" pitchFamily="2" charset="2"/>
              <a:buChar char="Ø"/>
            </a:pPr>
            <a:r>
              <a:rPr lang="tr-TR" sz="2400" dirty="0"/>
              <a:t>Solunum yoksa derhal yapay solunuma başlanır.</a:t>
            </a:r>
          </a:p>
          <a:p>
            <a:pPr marL="0" indent="0">
              <a:buNone/>
            </a:pPr>
            <a:endParaRPr lang="tr-TR" sz="2400" dirty="0"/>
          </a:p>
        </p:txBody>
      </p:sp>
      <p:pic>
        <p:nvPicPr>
          <p:cNvPr id="8" name="3 Resim" descr="bakdinlehisset1.jpg"/>
          <p:cNvPicPr>
            <a:picLocks noChangeAspect="1"/>
          </p:cNvPicPr>
          <p:nvPr/>
        </p:nvPicPr>
        <p:blipFill>
          <a:blip r:embed="rId2" cstate="print"/>
          <a:stretch>
            <a:fillRect/>
          </a:stretch>
        </p:blipFill>
        <p:spPr>
          <a:xfrm>
            <a:off x="5292079" y="1340768"/>
            <a:ext cx="3600399" cy="2592288"/>
          </a:xfrm>
          <a:prstGeom prst="rect">
            <a:avLst/>
          </a:prstGeom>
        </p:spPr>
      </p:pic>
      <p:pic>
        <p:nvPicPr>
          <p:cNvPr id="11" name="Picture 4" descr="C:\Users\Lenova\Desktop\resimler\Resim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2080" y="4365996"/>
            <a:ext cx="3600399" cy="2303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602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16632"/>
            <a:ext cx="8229600" cy="936104"/>
          </a:xfrm>
        </p:spPr>
        <p:txBody>
          <a:bodyPr>
            <a:normAutofit fontScale="90000"/>
          </a:bodyPr>
          <a:lstStyle/>
          <a:p>
            <a:pPr algn="ctr"/>
            <a:r>
              <a:rPr lang="tr-TR" sz="4000" b="1" dirty="0"/>
              <a:t>C. Dolaşımın değerlendirilmesi</a:t>
            </a:r>
            <a:r>
              <a:rPr lang="tr-TR" sz="3600" dirty="0"/>
              <a:t>:</a:t>
            </a:r>
            <a:br>
              <a:rPr lang="tr-TR" sz="3600" dirty="0"/>
            </a:br>
            <a:endParaRPr lang="tr-TR" sz="3600" b="1" dirty="0">
              <a:effectLst/>
            </a:endParaRPr>
          </a:p>
        </p:txBody>
      </p:sp>
      <p:sp>
        <p:nvSpPr>
          <p:cNvPr id="3" name="2 İçerik Yer Tutucusu"/>
          <p:cNvSpPr>
            <a:spLocks noGrp="1"/>
          </p:cNvSpPr>
          <p:nvPr>
            <p:ph sz="half" idx="1"/>
          </p:nvPr>
        </p:nvSpPr>
        <p:spPr>
          <a:xfrm>
            <a:off x="251520" y="1268760"/>
            <a:ext cx="4824536" cy="5400600"/>
          </a:xfrm>
        </p:spPr>
        <p:txBody>
          <a:bodyPr>
            <a:normAutofit/>
          </a:bodyPr>
          <a:lstStyle/>
          <a:p>
            <a:r>
              <a:rPr lang="tr-TR" sz="2400" dirty="0"/>
              <a:t>Dolaşımın değerlendirilmesi için ilkyardımcı; çocuk ve yetişkinlerde şah damarından, bebeklerde kol atardamarından 3 parmakla </a:t>
            </a:r>
            <a:r>
              <a:rPr lang="tr-TR" sz="2400" b="1" i="1" u="sng" dirty="0">
                <a:solidFill>
                  <a:srgbClr val="FF0000"/>
                </a:solidFill>
              </a:rPr>
              <a:t>5 saniye süre ile</a:t>
            </a:r>
            <a:r>
              <a:rPr lang="tr-TR" sz="2400" b="1" u="sng" dirty="0">
                <a:solidFill>
                  <a:srgbClr val="FF0000"/>
                </a:solidFill>
              </a:rPr>
              <a:t> </a:t>
            </a:r>
            <a:r>
              <a:rPr lang="tr-TR" sz="2400" dirty="0"/>
              <a:t>nabız almaya çalışılır.   </a:t>
            </a:r>
          </a:p>
          <a:p>
            <a:pPr marL="0" indent="0">
              <a:buNone/>
            </a:pPr>
            <a:endParaRPr lang="tr-TR" sz="2400" dirty="0"/>
          </a:p>
        </p:txBody>
      </p:sp>
      <p:pic>
        <p:nvPicPr>
          <p:cNvPr id="6" name="3 Resim" descr="16lv7.jpg"/>
          <p:cNvPicPr>
            <a:picLocks noChangeAspect="1"/>
          </p:cNvPicPr>
          <p:nvPr/>
        </p:nvPicPr>
        <p:blipFill>
          <a:blip r:embed="rId2" cstate="print"/>
          <a:stretch>
            <a:fillRect/>
          </a:stretch>
        </p:blipFill>
        <p:spPr>
          <a:xfrm>
            <a:off x="5609233" y="1268760"/>
            <a:ext cx="3283246" cy="2490589"/>
          </a:xfrm>
          <a:prstGeom prst="rect">
            <a:avLst/>
          </a:prstGeom>
        </p:spPr>
      </p:pic>
      <p:pic>
        <p:nvPicPr>
          <p:cNvPr id="7" name="Picture 2" descr="C:\Users\medisem\Desktop\bebek nabız k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3933056"/>
            <a:ext cx="4392488" cy="2448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2083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16632"/>
            <a:ext cx="8229600" cy="936104"/>
          </a:xfrm>
        </p:spPr>
        <p:txBody>
          <a:bodyPr>
            <a:normAutofit/>
          </a:bodyPr>
          <a:lstStyle/>
          <a:p>
            <a:pPr algn="ctr"/>
            <a:endParaRPr lang="tr-TR" sz="3600" b="1" dirty="0">
              <a:effectLst/>
            </a:endParaRPr>
          </a:p>
        </p:txBody>
      </p:sp>
      <p:sp>
        <p:nvSpPr>
          <p:cNvPr id="3" name="2 İçerik Yer Tutucusu"/>
          <p:cNvSpPr>
            <a:spLocks noGrp="1"/>
          </p:cNvSpPr>
          <p:nvPr>
            <p:ph sz="half" idx="1"/>
          </p:nvPr>
        </p:nvSpPr>
        <p:spPr>
          <a:xfrm>
            <a:off x="251520" y="836712"/>
            <a:ext cx="7992888" cy="1152128"/>
          </a:xfrm>
        </p:spPr>
        <p:txBody>
          <a:bodyPr>
            <a:normAutofit lnSpcReduction="10000"/>
          </a:bodyPr>
          <a:lstStyle/>
          <a:p>
            <a:pPr marL="0" indent="0">
              <a:buNone/>
            </a:pPr>
            <a:r>
              <a:rPr lang="tr-TR" sz="2400" dirty="0"/>
              <a:t>İlk değerlendirme </a:t>
            </a:r>
            <a:r>
              <a:rPr lang="tr-TR" sz="2400" dirty="0" smtClean="0"/>
              <a:t>sonucu hasta/yaralının </a:t>
            </a:r>
            <a:r>
              <a:rPr lang="tr-TR" sz="2400" dirty="0"/>
              <a:t>bilinci kapalı fakat solunum ve nabzı varsa derhal </a:t>
            </a:r>
            <a:r>
              <a:rPr lang="tr-TR" sz="2400" b="1" u="sng" dirty="0">
                <a:solidFill>
                  <a:srgbClr val="FF0000"/>
                </a:solidFill>
              </a:rPr>
              <a:t>koma pozisyonuna</a:t>
            </a:r>
            <a:r>
              <a:rPr lang="tr-TR" sz="2400" u="sng" dirty="0">
                <a:solidFill>
                  <a:srgbClr val="FF0000"/>
                </a:solidFill>
              </a:rPr>
              <a:t> </a:t>
            </a:r>
            <a:r>
              <a:rPr lang="tr-TR" sz="2400" dirty="0"/>
              <a:t>getirerek diğer yaralılar değerlendirilir.</a:t>
            </a:r>
          </a:p>
          <a:p>
            <a:pPr marL="0" indent="0">
              <a:buNone/>
            </a:pPr>
            <a:endParaRPr lang="tr-TR" sz="2400" dirty="0" smtClean="0"/>
          </a:p>
          <a:p>
            <a:pPr marL="0" indent="0">
              <a:buNone/>
            </a:pPr>
            <a:endParaRPr lang="tr-TR" sz="2400" dirty="0"/>
          </a:p>
        </p:txBody>
      </p:sp>
      <p:pic>
        <p:nvPicPr>
          <p:cNvPr id="8" name="101 Resim" descr="43519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507" y="2011155"/>
            <a:ext cx="2979738"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102 Resim" descr="4353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4233" y="2084845"/>
            <a:ext cx="3214687"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103 Resim" descr="4354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3645024"/>
            <a:ext cx="3071813" cy="171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104 Resim" descr="43554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39952" y="3725655"/>
            <a:ext cx="3279775"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105 Resim" descr="43574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1507" y="5062715"/>
            <a:ext cx="3071812"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106 Resim" descr="43586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39952" y="5278908"/>
            <a:ext cx="31432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16723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656184"/>
          </a:xfrm>
        </p:spPr>
        <p:txBody>
          <a:bodyPr>
            <a:normAutofit/>
          </a:bodyPr>
          <a:lstStyle/>
          <a:p>
            <a:pPr algn="ctr"/>
            <a:r>
              <a:rPr lang="tr-TR" sz="3600" b="1" dirty="0" smtClean="0">
                <a:effectLst/>
              </a:rPr>
              <a:t>Hasta/Yaralının İkinci Değerlendirmesi Nasıl Olmalıdır?</a:t>
            </a:r>
            <a:endParaRPr lang="tr-TR" sz="3600" dirty="0">
              <a:effectLst/>
            </a:endParaRPr>
          </a:p>
        </p:txBody>
      </p:sp>
      <p:sp>
        <p:nvSpPr>
          <p:cNvPr id="3" name="2 İçerik Yer Tutucusu"/>
          <p:cNvSpPr>
            <a:spLocks noGrp="1"/>
          </p:cNvSpPr>
          <p:nvPr>
            <p:ph idx="1"/>
          </p:nvPr>
        </p:nvSpPr>
        <p:spPr>
          <a:xfrm>
            <a:off x="457200" y="1882808"/>
            <a:ext cx="7931224" cy="4572000"/>
          </a:xfrm>
        </p:spPr>
        <p:txBody>
          <a:bodyPr>
            <a:normAutofit/>
          </a:bodyPr>
          <a:lstStyle/>
          <a:p>
            <a:pPr>
              <a:buNone/>
            </a:pPr>
            <a:r>
              <a:rPr lang="tr-TR" dirty="0" smtClean="0"/>
              <a:t>    </a:t>
            </a:r>
          </a:p>
          <a:p>
            <a:pPr>
              <a:buNone/>
            </a:pPr>
            <a:r>
              <a:rPr lang="tr-TR" dirty="0" smtClean="0"/>
              <a:t>    İlk muayene ile hasta/yaralının yaşam belirtilerinin varlığı güvence altına alındıktan sonra ilk yardımcı  ikinci muayene aşamasına geçerek baştan aşağı muayene yapar.</a:t>
            </a:r>
          </a:p>
          <a:p>
            <a:pPr>
              <a:buNone/>
            </a:pPr>
            <a:r>
              <a:rPr lang="tr-TR" dirty="0" smtClean="0"/>
              <a:t>    İkinci değerlendirme aşamaları   şunlardır:</a:t>
            </a:r>
          </a:p>
          <a:p>
            <a:pPr>
              <a:buNone/>
            </a:pPr>
            <a:endParaRPr lang="tr-TR" dirty="0" smtClean="0"/>
          </a:p>
          <a:p>
            <a:pPr>
              <a:buNone/>
            </a:pPr>
            <a:endParaRPr lang="tr-TR" dirty="0"/>
          </a:p>
        </p:txBody>
      </p:sp>
    </p:spTree>
    <p:extLst>
      <p:ext uri="{BB962C8B-B14F-4D97-AF65-F5344CB8AC3E}">
        <p14:creationId xmlns:p14="http://schemas.microsoft.com/office/powerpoint/2010/main" val="12064316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399032"/>
          </a:xfrm>
        </p:spPr>
        <p:txBody>
          <a:bodyPr>
            <a:normAutofit/>
          </a:bodyPr>
          <a:lstStyle/>
          <a:p>
            <a:pPr algn="ctr"/>
            <a:r>
              <a:rPr lang="tr-TR" sz="3600" b="1" dirty="0" smtClean="0"/>
              <a:t>Hasta/Yaralının İkinci Değerlendirmesi Nasıl Olmalıdır?</a:t>
            </a:r>
            <a:endParaRPr lang="tr-TR" sz="3600" b="1" dirty="0"/>
          </a:p>
        </p:txBody>
      </p:sp>
      <p:sp>
        <p:nvSpPr>
          <p:cNvPr id="3" name="Content Placeholder 2"/>
          <p:cNvSpPr>
            <a:spLocks noGrp="1"/>
          </p:cNvSpPr>
          <p:nvPr>
            <p:ph idx="1"/>
          </p:nvPr>
        </p:nvSpPr>
        <p:spPr>
          <a:xfrm>
            <a:off x="457200" y="1882808"/>
            <a:ext cx="5698976" cy="4572000"/>
          </a:xfrm>
        </p:spPr>
        <p:txBody>
          <a:bodyPr>
            <a:normAutofit fontScale="92500" lnSpcReduction="10000"/>
          </a:bodyPr>
          <a:lstStyle/>
          <a:p>
            <a:pPr>
              <a:buNone/>
            </a:pPr>
            <a:r>
              <a:rPr lang="tr-TR" b="1" u="sng" dirty="0" smtClean="0">
                <a:solidFill>
                  <a:srgbClr val="FF0000"/>
                </a:solidFill>
              </a:rPr>
              <a:t>Görüşerek bilgi edinme:</a:t>
            </a:r>
            <a:r>
              <a:rPr lang="tr-TR" u="sng" dirty="0" smtClean="0">
                <a:solidFill>
                  <a:srgbClr val="FF0000"/>
                </a:solidFill>
              </a:rPr>
              <a:t> </a:t>
            </a:r>
          </a:p>
          <a:p>
            <a:pPr lvl="0">
              <a:buFont typeface="Wingdings" pitchFamily="2" charset="2"/>
              <a:buChar char="Ø"/>
            </a:pPr>
            <a:r>
              <a:rPr lang="tr-TR" dirty="0" smtClean="0"/>
              <a:t>Kendini tanıtır, </a:t>
            </a:r>
          </a:p>
          <a:p>
            <a:pPr lvl="0">
              <a:buFont typeface="Wingdings" pitchFamily="2" charset="2"/>
              <a:buChar char="Ø"/>
            </a:pPr>
            <a:r>
              <a:rPr lang="tr-TR" dirty="0" smtClean="0"/>
              <a:t>Hasta/yaralının ismini öğrenir ve adıyla hitap eder,</a:t>
            </a:r>
          </a:p>
          <a:p>
            <a:pPr lvl="0">
              <a:buFont typeface="Wingdings" pitchFamily="2" charset="2"/>
              <a:buChar char="Ø"/>
            </a:pPr>
            <a:r>
              <a:rPr lang="tr-TR" dirty="0" smtClean="0"/>
              <a:t>Hoşgörülü ve nazik davranarak güven sağlar,</a:t>
            </a:r>
          </a:p>
          <a:p>
            <a:pPr lvl="0">
              <a:buFont typeface="Wingdings" pitchFamily="2" charset="2"/>
              <a:buChar char="Ø"/>
            </a:pPr>
            <a:r>
              <a:rPr lang="tr-TR" dirty="0" smtClean="0"/>
              <a:t>Hasta/yaralının endişelerini gidererek rahatlatır,</a:t>
            </a:r>
          </a:p>
          <a:p>
            <a:pPr lvl="0">
              <a:buFont typeface="Wingdings" pitchFamily="2" charset="2"/>
              <a:buChar char="Ø"/>
            </a:pPr>
            <a:r>
              <a:rPr lang="tr-TR" dirty="0" smtClean="0"/>
              <a:t>Olayın mahiyeti, koşulları, kişisel özgeçmişleri, sonuç olarak ne yedikleri, kullanılan ilaçlar ve alerjinin varlığı sorularak öğrenilir.</a:t>
            </a:r>
          </a:p>
          <a:p>
            <a:pPr>
              <a:buNone/>
            </a:pPr>
            <a:endParaRPr lang="tr-TR" dirty="0"/>
          </a:p>
        </p:txBody>
      </p:sp>
      <p:pic>
        <p:nvPicPr>
          <p:cNvPr id="4" name="3 Resim" descr="veli.jpg"/>
          <p:cNvPicPr>
            <a:picLocks noChangeAspect="1"/>
          </p:cNvPicPr>
          <p:nvPr/>
        </p:nvPicPr>
        <p:blipFill>
          <a:blip r:embed="rId2" cstate="print"/>
          <a:stretch>
            <a:fillRect/>
          </a:stretch>
        </p:blipFill>
        <p:spPr>
          <a:xfrm>
            <a:off x="6372200" y="2996952"/>
            <a:ext cx="2438400" cy="2438400"/>
          </a:xfrm>
          <a:prstGeom prst="rect">
            <a:avLst/>
          </a:prstGeom>
        </p:spPr>
      </p:pic>
    </p:spTree>
    <p:extLst>
      <p:ext uri="{BB962C8B-B14F-4D97-AF65-F5344CB8AC3E}">
        <p14:creationId xmlns:p14="http://schemas.microsoft.com/office/powerpoint/2010/main" val="2887662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dirty="0" smtClean="0">
                <a:effectLst/>
              </a:rPr>
              <a:t>Hasta/yaralının İkinci Değerlendirmesi Nasıl Olmalıdır?</a:t>
            </a:r>
            <a:endParaRPr lang="tr-TR" sz="3600" dirty="0"/>
          </a:p>
        </p:txBody>
      </p:sp>
      <p:sp>
        <p:nvSpPr>
          <p:cNvPr id="3" name="2 İçerik Yer Tutucusu"/>
          <p:cNvSpPr>
            <a:spLocks noGrp="1"/>
          </p:cNvSpPr>
          <p:nvPr>
            <p:ph idx="1"/>
          </p:nvPr>
        </p:nvSpPr>
        <p:spPr/>
        <p:txBody>
          <a:bodyPr>
            <a:normAutofit lnSpcReduction="10000"/>
          </a:bodyPr>
          <a:lstStyle/>
          <a:p>
            <a:pPr>
              <a:buNone/>
            </a:pPr>
            <a:r>
              <a:rPr lang="tr-TR" sz="2800" b="1" u="sng" dirty="0" smtClean="0">
                <a:solidFill>
                  <a:srgbClr val="FF0000"/>
                </a:solidFill>
              </a:rPr>
              <a:t>Baştan aşağı kontrol yapılır:</a:t>
            </a:r>
          </a:p>
          <a:p>
            <a:pPr>
              <a:buNone/>
            </a:pPr>
            <a:endParaRPr lang="tr-TR" sz="2800" dirty="0" smtClean="0"/>
          </a:p>
          <a:p>
            <a:pPr lvl="0">
              <a:buFont typeface="Wingdings" pitchFamily="2" charset="2"/>
              <a:buChar char="Ø"/>
            </a:pPr>
            <a:r>
              <a:rPr lang="tr-TR" sz="2800" dirty="0" smtClean="0"/>
              <a:t>Bilinç düzeyi, anlama, algılama,</a:t>
            </a:r>
          </a:p>
          <a:p>
            <a:pPr lvl="0">
              <a:buFont typeface="Wingdings" pitchFamily="2" charset="2"/>
              <a:buChar char="Ø"/>
            </a:pPr>
            <a:endParaRPr lang="tr-TR" sz="2800" dirty="0" smtClean="0"/>
          </a:p>
          <a:p>
            <a:pPr lvl="0">
              <a:buFont typeface="Wingdings" pitchFamily="2" charset="2"/>
              <a:buChar char="Ø"/>
            </a:pPr>
            <a:r>
              <a:rPr lang="tr-TR" sz="2800" dirty="0" smtClean="0"/>
              <a:t>Solunum sayısı, ritmi, derinliği,</a:t>
            </a:r>
          </a:p>
          <a:p>
            <a:pPr lvl="0">
              <a:buFont typeface="Wingdings" pitchFamily="2" charset="2"/>
              <a:buChar char="Ø"/>
            </a:pPr>
            <a:endParaRPr lang="tr-TR" sz="2800" dirty="0" smtClean="0"/>
          </a:p>
          <a:p>
            <a:pPr lvl="0">
              <a:buFont typeface="Wingdings" pitchFamily="2" charset="2"/>
              <a:buChar char="Ø"/>
            </a:pPr>
            <a:r>
              <a:rPr lang="tr-TR" sz="2800" dirty="0" smtClean="0"/>
              <a:t>Nabız sayısı, ritmi, şiddeti,</a:t>
            </a:r>
          </a:p>
          <a:p>
            <a:pPr lvl="0">
              <a:buFont typeface="Wingdings" pitchFamily="2" charset="2"/>
              <a:buChar char="Ø"/>
            </a:pPr>
            <a:endParaRPr lang="tr-TR" sz="2800" dirty="0" smtClean="0"/>
          </a:p>
          <a:p>
            <a:pPr lvl="0">
              <a:buFont typeface="Wingdings" pitchFamily="2" charset="2"/>
              <a:buChar char="Ø"/>
            </a:pPr>
            <a:r>
              <a:rPr lang="tr-TR" sz="2800" dirty="0" smtClean="0"/>
              <a:t>Vücut veya cilt ısısı, nemi, rengi</a:t>
            </a:r>
          </a:p>
          <a:p>
            <a:endParaRPr lang="tr-TR" dirty="0"/>
          </a:p>
        </p:txBody>
      </p:sp>
    </p:spTree>
    <p:extLst>
      <p:ext uri="{BB962C8B-B14F-4D97-AF65-F5344CB8AC3E}">
        <p14:creationId xmlns:p14="http://schemas.microsoft.com/office/powerpoint/2010/main" val="36956711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dirty="0" smtClean="0">
                <a:effectLst/>
              </a:rPr>
              <a:t>Hasta/Yaralının </a:t>
            </a:r>
            <a:r>
              <a:rPr lang="tr-TR" sz="3600" b="1" dirty="0"/>
              <a:t>İ</a:t>
            </a:r>
            <a:r>
              <a:rPr lang="tr-TR" sz="3600" b="1" dirty="0" smtClean="0">
                <a:effectLst/>
              </a:rPr>
              <a:t>kinci </a:t>
            </a:r>
            <a:r>
              <a:rPr lang="tr-TR" sz="3600" b="1" dirty="0"/>
              <a:t>D</a:t>
            </a:r>
            <a:r>
              <a:rPr lang="tr-TR" sz="3600" b="1" dirty="0" smtClean="0">
                <a:effectLst/>
              </a:rPr>
              <a:t>eğerlendirmesi Aşamaları</a:t>
            </a:r>
            <a:endParaRPr lang="tr-TR" sz="3600" dirty="0"/>
          </a:p>
        </p:txBody>
      </p:sp>
      <p:sp>
        <p:nvSpPr>
          <p:cNvPr id="3" name="2 İçerik Yer Tutucusu"/>
          <p:cNvSpPr>
            <a:spLocks noGrp="1"/>
          </p:cNvSpPr>
          <p:nvPr>
            <p:ph idx="1"/>
          </p:nvPr>
        </p:nvSpPr>
        <p:spPr/>
        <p:txBody>
          <a:bodyPr/>
          <a:lstStyle/>
          <a:p>
            <a:pPr>
              <a:buNone/>
            </a:pPr>
            <a:r>
              <a:rPr lang="tr-TR" b="1" dirty="0" smtClean="0"/>
              <a:t>	</a:t>
            </a:r>
            <a:r>
              <a:rPr lang="tr-TR" b="1" u="sng" dirty="0" smtClean="0">
                <a:solidFill>
                  <a:srgbClr val="FF0000"/>
                </a:solidFill>
              </a:rPr>
              <a:t>Baştan aşağı kontrol yapılır:</a:t>
            </a:r>
          </a:p>
          <a:p>
            <a:pPr>
              <a:buNone/>
            </a:pPr>
            <a:endParaRPr lang="tr-TR" dirty="0" smtClean="0"/>
          </a:p>
          <a:p>
            <a:pPr>
              <a:buFont typeface="Wingdings" pitchFamily="2" charset="2"/>
              <a:buChar char="Ø"/>
            </a:pPr>
            <a:r>
              <a:rPr lang="tr-TR" sz="2800" dirty="0" smtClean="0"/>
              <a:t>Baş</a:t>
            </a:r>
          </a:p>
          <a:p>
            <a:pPr>
              <a:buFont typeface="Wingdings" pitchFamily="2" charset="2"/>
              <a:buChar char="Ø"/>
            </a:pPr>
            <a:r>
              <a:rPr lang="tr-TR" sz="2800" dirty="0" smtClean="0"/>
              <a:t>Boyun</a:t>
            </a:r>
          </a:p>
          <a:p>
            <a:pPr>
              <a:buFont typeface="Wingdings" pitchFamily="2" charset="2"/>
              <a:buChar char="Ø"/>
            </a:pPr>
            <a:r>
              <a:rPr lang="tr-TR" sz="2800" dirty="0" smtClean="0"/>
              <a:t>Göğüs kafesi</a:t>
            </a:r>
          </a:p>
          <a:p>
            <a:pPr>
              <a:buFont typeface="Wingdings" pitchFamily="2" charset="2"/>
              <a:buChar char="Ø"/>
            </a:pPr>
            <a:r>
              <a:rPr lang="tr-TR" sz="2800" dirty="0" smtClean="0"/>
              <a:t>Karın boşluğu</a:t>
            </a:r>
          </a:p>
          <a:p>
            <a:pPr>
              <a:buFont typeface="Wingdings" pitchFamily="2" charset="2"/>
              <a:buChar char="Ø"/>
            </a:pPr>
            <a:r>
              <a:rPr lang="tr-TR" sz="2800" dirty="0" smtClean="0"/>
              <a:t>Kol ve bacaklar</a:t>
            </a:r>
          </a:p>
          <a:p>
            <a:endParaRPr lang="tr-TR" dirty="0"/>
          </a:p>
        </p:txBody>
      </p:sp>
    </p:spTree>
    <p:extLst>
      <p:ext uri="{BB962C8B-B14F-4D97-AF65-F5344CB8AC3E}">
        <p14:creationId xmlns:p14="http://schemas.microsoft.com/office/powerpoint/2010/main" val="33089965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001266"/>
          </a:xfrm>
        </p:spPr>
        <p:txBody>
          <a:bodyPr>
            <a:normAutofit/>
          </a:bodyPr>
          <a:lstStyle/>
          <a:p>
            <a:pPr algn="ctr"/>
            <a:r>
              <a:rPr lang="tr-TR" sz="4000" b="1" dirty="0" smtClean="0"/>
              <a:t>Baş Muayenesi</a:t>
            </a:r>
            <a:endParaRPr lang="tr-TR" sz="4000" b="1" dirty="0"/>
          </a:p>
        </p:txBody>
      </p:sp>
      <p:pic>
        <p:nvPicPr>
          <p:cNvPr id="5" name="Picture 7" descr="p11_1"/>
          <p:cNvPicPr>
            <a:picLocks noGrp="1" noChangeAspect="1" noChangeArrowheads="1"/>
          </p:cNvPicPr>
          <p:nvPr>
            <p:ph sz="half" idx="1"/>
          </p:nvPr>
        </p:nvPicPr>
        <p:blipFill>
          <a:blip r:embed="rId2" cstate="print"/>
          <a:stretch>
            <a:fillRect/>
          </a:stretch>
        </p:blipFill>
        <p:spPr>
          <a:xfrm>
            <a:off x="251520" y="2780928"/>
            <a:ext cx="3600400" cy="2808312"/>
          </a:xfrm>
          <a:noFill/>
        </p:spPr>
      </p:pic>
      <p:sp>
        <p:nvSpPr>
          <p:cNvPr id="3" name="2 Metin Yer Tutucusu"/>
          <p:cNvSpPr>
            <a:spLocks noGrp="1"/>
          </p:cNvSpPr>
          <p:nvPr>
            <p:ph sz="half" idx="2"/>
          </p:nvPr>
        </p:nvSpPr>
        <p:spPr/>
        <p:txBody>
          <a:bodyPr>
            <a:normAutofit fontScale="92500"/>
          </a:bodyPr>
          <a:lstStyle/>
          <a:p>
            <a:pPr>
              <a:buFont typeface="Arial" pitchFamily="34" charset="0"/>
              <a:buChar char="•"/>
            </a:pPr>
            <a:endParaRPr lang="tr-TR" sz="2000" dirty="0" smtClean="0"/>
          </a:p>
          <a:p>
            <a:pPr>
              <a:buFont typeface="Arial" pitchFamily="34" charset="0"/>
              <a:buChar char="•"/>
            </a:pPr>
            <a:endParaRPr lang="tr-TR" sz="2000" dirty="0" smtClean="0"/>
          </a:p>
          <a:p>
            <a:pPr>
              <a:buFont typeface="Wingdings" pitchFamily="2" charset="2"/>
              <a:buChar char="Ø"/>
            </a:pPr>
            <a:r>
              <a:rPr lang="tr-TR" sz="2000" dirty="0" smtClean="0"/>
              <a:t> </a:t>
            </a:r>
            <a:r>
              <a:rPr lang="tr-TR" dirty="0" smtClean="0"/>
              <a:t>Saç, saçlı deri, baş ve yüzde yaralanma, morluk olup olmadığına bakılır.</a:t>
            </a:r>
          </a:p>
          <a:p>
            <a:pPr>
              <a:buFont typeface="Wingdings" pitchFamily="2" charset="2"/>
              <a:buChar char="Ø"/>
            </a:pPr>
            <a:endParaRPr lang="tr-TR" dirty="0" smtClean="0"/>
          </a:p>
          <a:p>
            <a:pPr>
              <a:buFont typeface="Wingdings" pitchFamily="2" charset="2"/>
              <a:buChar char="Ø"/>
            </a:pPr>
            <a:r>
              <a:rPr lang="tr-TR" dirty="0" smtClean="0"/>
              <a:t> Kulak ya da burundan sıvı veya kan gelip gelmediği değerlendirilir.</a:t>
            </a:r>
          </a:p>
          <a:p>
            <a:pPr>
              <a:buFont typeface="Wingdings" pitchFamily="2" charset="2"/>
              <a:buChar char="Ø"/>
            </a:pPr>
            <a:endParaRPr lang="tr-TR" dirty="0" smtClean="0"/>
          </a:p>
          <a:p>
            <a:pPr>
              <a:buFont typeface="Wingdings" pitchFamily="2" charset="2"/>
              <a:buChar char="Ø"/>
            </a:pPr>
            <a:r>
              <a:rPr lang="tr-TR" dirty="0" smtClean="0"/>
              <a:t>Ağız içi kontrol edilir.</a:t>
            </a:r>
          </a:p>
          <a:p>
            <a:endParaRPr lang="tr-TR" dirty="0"/>
          </a:p>
        </p:txBody>
      </p:sp>
    </p:spTree>
    <p:extLst>
      <p:ext uri="{BB962C8B-B14F-4D97-AF65-F5344CB8AC3E}">
        <p14:creationId xmlns:p14="http://schemas.microsoft.com/office/powerpoint/2010/main" val="11632789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1008112"/>
          </a:xfrm>
        </p:spPr>
        <p:txBody>
          <a:bodyPr>
            <a:normAutofit/>
          </a:bodyPr>
          <a:lstStyle/>
          <a:p>
            <a:pPr algn="ctr"/>
            <a:r>
              <a:rPr lang="tr-TR" sz="4000" b="1" dirty="0" smtClean="0"/>
              <a:t>Boyun Muayenesi</a:t>
            </a:r>
            <a:endParaRPr lang="tr-TR" sz="4000" b="1" dirty="0"/>
          </a:p>
        </p:txBody>
      </p:sp>
      <p:pic>
        <p:nvPicPr>
          <p:cNvPr id="5" name="Picture 9" descr="p11_2"/>
          <p:cNvPicPr>
            <a:picLocks noGrp="1" noChangeAspect="1" noChangeArrowheads="1"/>
          </p:cNvPicPr>
          <p:nvPr>
            <p:ph sz="half" idx="1"/>
          </p:nvPr>
        </p:nvPicPr>
        <p:blipFill>
          <a:blip r:embed="rId2" cstate="print"/>
          <a:stretch>
            <a:fillRect/>
          </a:stretch>
        </p:blipFill>
        <p:spPr bwMode="auto">
          <a:xfrm>
            <a:off x="395536" y="1772816"/>
            <a:ext cx="4392488" cy="3888432"/>
          </a:xfrm>
          <a:prstGeom prst="rect">
            <a:avLst/>
          </a:prstGeom>
          <a:noFill/>
          <a:ln w="9525">
            <a:noFill/>
            <a:miter lim="800000"/>
            <a:headEnd/>
            <a:tailEnd/>
          </a:ln>
        </p:spPr>
      </p:pic>
      <p:sp>
        <p:nvSpPr>
          <p:cNvPr id="3" name="2 Metin Yer Tutucusu"/>
          <p:cNvSpPr>
            <a:spLocks noGrp="1"/>
          </p:cNvSpPr>
          <p:nvPr>
            <p:ph sz="half" idx="2"/>
          </p:nvPr>
        </p:nvSpPr>
        <p:spPr/>
        <p:txBody>
          <a:bodyPr/>
          <a:lstStyle/>
          <a:p>
            <a:pPr>
              <a:buNone/>
            </a:pPr>
            <a:r>
              <a:rPr lang="tr-TR" sz="2400" dirty="0" smtClean="0"/>
              <a:t>    Ağrı, hassasiyet, şişlik, şekil bozukluğu araştırılır. Aksi ispat edilinceye kadar boyun zedelenmesi ihtimali göz ardı edilmemelidir.</a:t>
            </a:r>
          </a:p>
          <a:p>
            <a:endParaRPr lang="tr-TR" dirty="0" smtClean="0"/>
          </a:p>
          <a:p>
            <a:endParaRPr lang="tr-TR" dirty="0"/>
          </a:p>
        </p:txBody>
      </p:sp>
    </p:spTree>
    <p:extLst>
      <p:ext uri="{BB962C8B-B14F-4D97-AF65-F5344CB8AC3E}">
        <p14:creationId xmlns:p14="http://schemas.microsoft.com/office/powerpoint/2010/main" val="20147226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145282"/>
          </a:xfrm>
        </p:spPr>
        <p:txBody>
          <a:bodyPr>
            <a:normAutofit/>
          </a:bodyPr>
          <a:lstStyle/>
          <a:p>
            <a:pPr algn="ctr"/>
            <a:r>
              <a:rPr lang="tr-TR" sz="4000" b="1" dirty="0" smtClean="0"/>
              <a:t>Göğüs Kafesi </a:t>
            </a:r>
            <a:r>
              <a:rPr lang="tr-TR" sz="4000" b="1" dirty="0"/>
              <a:t>M</a:t>
            </a:r>
            <a:r>
              <a:rPr lang="tr-TR" sz="4000" b="1" dirty="0" smtClean="0"/>
              <a:t>uayenesi</a:t>
            </a:r>
            <a:endParaRPr lang="tr-TR" sz="4000" b="1" dirty="0"/>
          </a:p>
        </p:txBody>
      </p:sp>
      <p:pic>
        <p:nvPicPr>
          <p:cNvPr id="5" name="Picture 8" descr="p11_6"/>
          <p:cNvPicPr>
            <a:picLocks noGrp="1" noChangeAspect="1" noChangeArrowheads="1"/>
          </p:cNvPicPr>
          <p:nvPr>
            <p:ph sz="half" idx="1"/>
          </p:nvPr>
        </p:nvPicPr>
        <p:blipFill>
          <a:blip r:embed="rId2" cstate="print"/>
          <a:stretch>
            <a:fillRect/>
          </a:stretch>
        </p:blipFill>
        <p:spPr bwMode="auto">
          <a:xfrm>
            <a:off x="457200" y="2623344"/>
            <a:ext cx="4038600" cy="3028950"/>
          </a:xfrm>
          <a:prstGeom prst="rect">
            <a:avLst/>
          </a:prstGeom>
          <a:noFill/>
          <a:ln w="9525">
            <a:noFill/>
            <a:miter lim="800000"/>
            <a:headEnd/>
            <a:tailEnd/>
          </a:ln>
        </p:spPr>
      </p:pic>
      <p:sp>
        <p:nvSpPr>
          <p:cNvPr id="3" name="2 Metin Yer Tutucusu"/>
          <p:cNvSpPr>
            <a:spLocks noGrp="1"/>
          </p:cNvSpPr>
          <p:nvPr>
            <p:ph sz="half" idx="2"/>
          </p:nvPr>
        </p:nvSpPr>
        <p:spPr>
          <a:xfrm>
            <a:off x="4648200" y="1412776"/>
            <a:ext cx="4038600" cy="5256583"/>
          </a:xfrm>
        </p:spPr>
        <p:txBody>
          <a:bodyPr>
            <a:normAutofit lnSpcReduction="10000"/>
          </a:bodyPr>
          <a:lstStyle/>
          <a:p>
            <a:pPr>
              <a:buNone/>
            </a:pPr>
            <a:r>
              <a:rPr lang="tr-TR" sz="2000" dirty="0" smtClean="0"/>
              <a:t>     </a:t>
            </a:r>
            <a:r>
              <a:rPr lang="tr-TR" sz="2400" dirty="0" smtClean="0"/>
              <a:t>Saplanmış cisim, açık yara, şekil bozukluğu ya da morarma olup olmadığı, hafif baskı ile ağrı oluşup oluşmadığı, kanama olup olmadığı değerlendirilmelidir. Göğüs kafesi genişlemesinin normal olup olmadığı araştırılmalıdır. Göğüs muayenesinde eller arkaya kaydırılarak hasta/yaralının sırtı da kontrol edilmelidir</a:t>
            </a:r>
            <a:r>
              <a:rPr lang="tr-TR" sz="2000" dirty="0" smtClean="0"/>
              <a:t>.</a:t>
            </a:r>
            <a:endParaRPr lang="tr-TR" sz="2000" dirty="0"/>
          </a:p>
        </p:txBody>
      </p:sp>
    </p:spTree>
    <p:extLst>
      <p:ext uri="{BB962C8B-B14F-4D97-AF65-F5344CB8AC3E}">
        <p14:creationId xmlns:p14="http://schemas.microsoft.com/office/powerpoint/2010/main" val="19303883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857250"/>
          </a:xfrm>
        </p:spPr>
        <p:txBody>
          <a:bodyPr>
            <a:normAutofit/>
          </a:bodyPr>
          <a:lstStyle/>
          <a:p>
            <a:pPr algn="ctr"/>
            <a:r>
              <a:rPr lang="tr-TR" sz="4000" b="1" dirty="0" smtClean="0"/>
              <a:t>Karın Boşluğu </a:t>
            </a:r>
            <a:r>
              <a:rPr lang="tr-TR" sz="4000" b="1" dirty="0"/>
              <a:t>M</a:t>
            </a:r>
            <a:r>
              <a:rPr lang="tr-TR" sz="4000" b="1" dirty="0" smtClean="0"/>
              <a:t>uayenesi</a:t>
            </a:r>
            <a:endParaRPr lang="tr-TR" sz="4000" b="1" dirty="0"/>
          </a:p>
        </p:txBody>
      </p:sp>
      <p:pic>
        <p:nvPicPr>
          <p:cNvPr id="5" name="Picture 9" descr="p11_8a"/>
          <p:cNvPicPr>
            <a:picLocks noGrp="1" noChangeAspect="1" noChangeArrowheads="1"/>
          </p:cNvPicPr>
          <p:nvPr>
            <p:ph sz="half" idx="1"/>
          </p:nvPr>
        </p:nvPicPr>
        <p:blipFill>
          <a:blip r:embed="rId2" cstate="print"/>
          <a:stretch>
            <a:fillRect/>
          </a:stretch>
        </p:blipFill>
        <p:spPr bwMode="auto">
          <a:xfrm>
            <a:off x="971600" y="1556792"/>
            <a:ext cx="3000396" cy="2094807"/>
          </a:xfrm>
          <a:prstGeom prst="rect">
            <a:avLst/>
          </a:prstGeom>
          <a:noFill/>
          <a:ln w="9525">
            <a:noFill/>
            <a:miter lim="800000"/>
            <a:headEnd/>
            <a:tailEnd/>
          </a:ln>
        </p:spPr>
      </p:pic>
      <p:sp>
        <p:nvSpPr>
          <p:cNvPr id="3" name="2 Metin Yer Tutucusu"/>
          <p:cNvSpPr>
            <a:spLocks noGrp="1"/>
          </p:cNvSpPr>
          <p:nvPr>
            <p:ph sz="half" idx="2"/>
          </p:nvPr>
        </p:nvSpPr>
        <p:spPr>
          <a:xfrm>
            <a:off x="4139952" y="1268761"/>
            <a:ext cx="4546848" cy="5256584"/>
          </a:xfrm>
        </p:spPr>
        <p:txBody>
          <a:bodyPr>
            <a:normAutofit/>
          </a:bodyPr>
          <a:lstStyle/>
          <a:p>
            <a:pPr>
              <a:buNone/>
            </a:pPr>
            <a:r>
              <a:rPr lang="tr-TR" sz="2000" dirty="0" smtClean="0"/>
              <a:t>   </a:t>
            </a:r>
          </a:p>
          <a:p>
            <a:pPr>
              <a:buNone/>
            </a:pPr>
            <a:r>
              <a:rPr lang="tr-TR" sz="2000" dirty="0" smtClean="0"/>
              <a:t>    </a:t>
            </a:r>
            <a:r>
              <a:rPr lang="tr-TR" sz="2400" dirty="0" smtClean="0"/>
              <a:t> Saplanmış cisim, açık yara, şekil bozukluğu, şişlik, morarma, ağrı ya da duyarlılık olup olmadığı ve karnın yumuşaklığı değerlendirilmelidir. Eller bel tarafına kaydırılarak muayene edilmeli, ardından kalça kemiklerinde de aynı araştırma yapılarak kırık veya yara olup olmadığı araştırılmalıdır.</a:t>
            </a:r>
          </a:p>
          <a:p>
            <a:pPr>
              <a:buNone/>
            </a:pPr>
            <a:endParaRPr lang="tr-TR" sz="2000" dirty="0"/>
          </a:p>
        </p:txBody>
      </p:sp>
      <p:pic>
        <p:nvPicPr>
          <p:cNvPr id="6" name="Picture 10" descr="p11_9"/>
          <p:cNvPicPr>
            <a:picLocks noChangeAspect="1" noChangeArrowheads="1"/>
          </p:cNvPicPr>
          <p:nvPr/>
        </p:nvPicPr>
        <p:blipFill>
          <a:blip r:embed="rId3" cstate="print"/>
          <a:srcRect/>
          <a:stretch>
            <a:fillRect/>
          </a:stretch>
        </p:blipFill>
        <p:spPr bwMode="auto">
          <a:xfrm>
            <a:off x="971600" y="4221088"/>
            <a:ext cx="3000396" cy="2254768"/>
          </a:xfrm>
          <a:prstGeom prst="rect">
            <a:avLst/>
          </a:prstGeom>
          <a:noFill/>
          <a:ln w="9525">
            <a:noFill/>
            <a:miter lim="800000"/>
            <a:headEnd/>
            <a:tailEnd/>
          </a:ln>
        </p:spPr>
      </p:pic>
    </p:spTree>
    <p:extLst>
      <p:ext uri="{BB962C8B-B14F-4D97-AF65-F5344CB8AC3E}">
        <p14:creationId xmlns:p14="http://schemas.microsoft.com/office/powerpoint/2010/main" val="827207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929258"/>
          </a:xfrm>
        </p:spPr>
        <p:txBody>
          <a:bodyPr>
            <a:normAutofit/>
          </a:bodyPr>
          <a:lstStyle/>
          <a:p>
            <a:pPr algn="ctr"/>
            <a:r>
              <a:rPr lang="tr-TR" sz="4000" b="1" dirty="0" smtClean="0"/>
              <a:t>Kollar ve Bacakların </a:t>
            </a:r>
            <a:r>
              <a:rPr lang="tr-TR" sz="4000" b="1" dirty="0"/>
              <a:t>M</a:t>
            </a:r>
            <a:r>
              <a:rPr lang="tr-TR" sz="4000" b="1" dirty="0" smtClean="0"/>
              <a:t>uayenesi</a:t>
            </a:r>
            <a:endParaRPr lang="tr-TR" sz="4000" b="1" dirty="0"/>
          </a:p>
        </p:txBody>
      </p:sp>
      <p:pic>
        <p:nvPicPr>
          <p:cNvPr id="5" name="Picture 9" descr="p11_11"/>
          <p:cNvPicPr>
            <a:picLocks noGrp="1" noChangeAspect="1" noChangeArrowheads="1"/>
          </p:cNvPicPr>
          <p:nvPr>
            <p:ph sz="half" idx="1"/>
          </p:nvPr>
        </p:nvPicPr>
        <p:blipFill>
          <a:blip r:embed="rId2" cstate="print"/>
          <a:stretch>
            <a:fillRect/>
          </a:stretch>
        </p:blipFill>
        <p:spPr bwMode="auto">
          <a:xfrm>
            <a:off x="611560" y="1628800"/>
            <a:ext cx="2830484" cy="2119745"/>
          </a:xfrm>
          <a:prstGeom prst="rect">
            <a:avLst/>
          </a:prstGeom>
          <a:noFill/>
          <a:ln w="9525">
            <a:noFill/>
            <a:miter lim="800000"/>
            <a:headEnd/>
            <a:tailEnd/>
          </a:ln>
        </p:spPr>
      </p:pic>
      <p:sp>
        <p:nvSpPr>
          <p:cNvPr id="3" name="2 Metin Yer Tutucusu"/>
          <p:cNvSpPr>
            <a:spLocks noGrp="1"/>
          </p:cNvSpPr>
          <p:nvPr>
            <p:ph sz="half" idx="2"/>
          </p:nvPr>
        </p:nvSpPr>
        <p:spPr>
          <a:xfrm>
            <a:off x="3851920" y="1340769"/>
            <a:ext cx="4834880" cy="4907632"/>
          </a:xfrm>
        </p:spPr>
        <p:txBody>
          <a:bodyPr>
            <a:normAutofit/>
          </a:bodyPr>
          <a:lstStyle/>
          <a:p>
            <a:pPr>
              <a:buNone/>
            </a:pPr>
            <a:r>
              <a:rPr lang="tr-TR" sz="1800" dirty="0" smtClean="0"/>
              <a:t>    </a:t>
            </a:r>
          </a:p>
          <a:p>
            <a:pPr>
              <a:buNone/>
            </a:pPr>
            <a:endParaRPr lang="tr-TR" sz="1800" dirty="0" smtClean="0"/>
          </a:p>
          <a:p>
            <a:pPr>
              <a:buNone/>
            </a:pPr>
            <a:r>
              <a:rPr lang="tr-TR" sz="1800" dirty="0" smtClean="0"/>
              <a:t>      </a:t>
            </a:r>
            <a:r>
              <a:rPr lang="tr-TR" sz="2400" dirty="0" smtClean="0"/>
              <a:t>Kuvvet, his kaybı varlığı, ağrı, şişlik, şekil bozukluğu, işlev kaybı ve kırık olup olmadığı, nabız noktalarından nabız alınıp alınmadığı değerlendirilmelidir.</a:t>
            </a:r>
          </a:p>
          <a:p>
            <a:pPr>
              <a:buNone/>
            </a:pPr>
            <a:endParaRPr lang="tr-TR" sz="2400" dirty="0" smtClean="0"/>
          </a:p>
          <a:p>
            <a:pPr>
              <a:buNone/>
            </a:pPr>
            <a:r>
              <a:rPr lang="tr-TR" sz="2400" dirty="0" smtClean="0"/>
              <a:t>     İkinci değerlendirmeden sonra mevcut duruma göre yapılacak müdahale yöntemi seçilir.</a:t>
            </a:r>
          </a:p>
          <a:p>
            <a:pPr>
              <a:buNone/>
            </a:pPr>
            <a:endParaRPr lang="tr-TR" sz="1800" i="1" dirty="0" smtClean="0"/>
          </a:p>
          <a:p>
            <a:pPr>
              <a:buNone/>
            </a:pPr>
            <a:endParaRPr lang="tr-TR" sz="1800" i="1" dirty="0"/>
          </a:p>
        </p:txBody>
      </p:sp>
      <p:pic>
        <p:nvPicPr>
          <p:cNvPr id="6" name="Picture 6" descr="p11_7"/>
          <p:cNvPicPr>
            <a:picLocks noChangeAspect="1" noChangeArrowheads="1"/>
          </p:cNvPicPr>
          <p:nvPr/>
        </p:nvPicPr>
        <p:blipFill>
          <a:blip r:embed="rId3" cstate="print"/>
          <a:srcRect/>
          <a:stretch>
            <a:fillRect/>
          </a:stretch>
        </p:blipFill>
        <p:spPr>
          <a:xfrm>
            <a:off x="539552" y="4221088"/>
            <a:ext cx="2919413" cy="2189163"/>
          </a:xfrm>
          <a:prstGeom prst="rect">
            <a:avLst/>
          </a:prstGeom>
          <a:noFill/>
        </p:spPr>
      </p:pic>
    </p:spTree>
    <p:extLst>
      <p:ext uri="{BB962C8B-B14F-4D97-AF65-F5344CB8AC3E}">
        <p14:creationId xmlns:p14="http://schemas.microsoft.com/office/powerpoint/2010/main" val="837293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147248" cy="1080120"/>
          </a:xfrm>
        </p:spPr>
        <p:txBody>
          <a:bodyPr>
            <a:normAutofit fontScale="90000"/>
          </a:bodyPr>
          <a:lstStyle/>
          <a:p>
            <a:pPr algn="ctr"/>
            <a:r>
              <a:rPr lang="tr-TR" b="1" dirty="0" smtClean="0">
                <a:effectLst/>
              </a:rPr>
              <a:t/>
            </a:r>
            <a:br>
              <a:rPr lang="tr-TR" b="1" dirty="0" smtClean="0">
                <a:effectLst/>
              </a:rPr>
            </a:br>
            <a:r>
              <a:rPr lang="tr-TR" b="1" dirty="0" smtClean="0">
                <a:effectLst/>
              </a:rPr>
              <a:t/>
            </a:r>
            <a:br>
              <a:rPr lang="tr-TR" b="1" dirty="0" smtClean="0">
                <a:effectLst/>
              </a:rPr>
            </a:br>
            <a:r>
              <a:rPr lang="tr-TR" sz="4400" b="1" dirty="0" smtClean="0">
                <a:effectLst/>
              </a:rPr>
              <a:t>Olay Yerini Değerlendirmenin Amacı Nedir?</a:t>
            </a:r>
            <a:endParaRPr lang="tr-TR" sz="4400" dirty="0"/>
          </a:p>
        </p:txBody>
      </p:sp>
      <p:pic>
        <p:nvPicPr>
          <p:cNvPr id="5" name="4 İçerik Yer Tutucusu" descr="olay%20yeri1.jpg"/>
          <p:cNvPicPr>
            <a:picLocks noGrp="1" noChangeAspect="1"/>
          </p:cNvPicPr>
          <p:nvPr>
            <p:ph sz="half" idx="1"/>
          </p:nvPr>
        </p:nvPicPr>
        <p:blipFill>
          <a:blip r:embed="rId2" cstate="print"/>
          <a:stretch>
            <a:fillRect/>
          </a:stretch>
        </p:blipFill>
        <p:spPr>
          <a:xfrm>
            <a:off x="457200" y="1813825"/>
            <a:ext cx="3682752" cy="3991439"/>
          </a:xfrm>
        </p:spPr>
      </p:pic>
      <p:sp>
        <p:nvSpPr>
          <p:cNvPr id="6" name="5 İçerik Yer Tutucusu"/>
          <p:cNvSpPr>
            <a:spLocks noGrp="1"/>
          </p:cNvSpPr>
          <p:nvPr>
            <p:ph sz="half" idx="2"/>
          </p:nvPr>
        </p:nvSpPr>
        <p:spPr>
          <a:xfrm>
            <a:off x="4139952" y="1722437"/>
            <a:ext cx="5004048" cy="4525963"/>
          </a:xfrm>
        </p:spPr>
        <p:txBody>
          <a:bodyPr>
            <a:normAutofit lnSpcReduction="10000"/>
          </a:bodyPr>
          <a:lstStyle/>
          <a:p>
            <a:pPr lvl="0">
              <a:buFont typeface="Wingdings" pitchFamily="2" charset="2"/>
              <a:buChar char="Ø"/>
            </a:pPr>
            <a:r>
              <a:rPr lang="tr-TR" dirty="0" smtClean="0"/>
              <a:t>Olay yerinde tekrar kaza olma riskinin ortadan kaldırılması,</a:t>
            </a:r>
          </a:p>
          <a:p>
            <a:pPr lvl="0">
              <a:buFont typeface="Wingdings" pitchFamily="2" charset="2"/>
              <a:buChar char="Ø"/>
            </a:pPr>
            <a:endParaRPr lang="tr-TR" dirty="0" smtClean="0"/>
          </a:p>
          <a:p>
            <a:pPr lvl="0">
              <a:buFont typeface="Wingdings" pitchFamily="2" charset="2"/>
              <a:buChar char="Ø"/>
            </a:pPr>
            <a:r>
              <a:rPr lang="tr-TR" dirty="0" smtClean="0"/>
              <a:t>Olay yerindeki hasta/yaralı sayısının ve türlerinin belirlenmesi</a:t>
            </a:r>
          </a:p>
          <a:p>
            <a:pPr lvl="0">
              <a:buNone/>
            </a:pPr>
            <a:endParaRPr lang="tr-TR" dirty="0" smtClean="0"/>
          </a:p>
          <a:p>
            <a:pPr>
              <a:buNone/>
            </a:pPr>
            <a:r>
              <a:rPr lang="tr-TR" dirty="0" smtClean="0"/>
              <a:t>     Olay yerinin hızlı bir şekilde değerlendirilmesinin ardından yapılacak müdahaleler planlanır.</a:t>
            </a:r>
          </a:p>
          <a:p>
            <a:endParaRPr lang="tr-TR" dirty="0" smtClean="0"/>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tr-TR" sz="3600" b="1" dirty="0" smtClean="0"/>
              <a:t>Olay Yerinin Değerlendirilmesinde </a:t>
            </a:r>
            <a:br>
              <a:rPr lang="tr-TR" sz="3600" b="1" dirty="0" smtClean="0"/>
            </a:br>
            <a:r>
              <a:rPr lang="tr-TR" sz="3600" b="1" dirty="0" smtClean="0"/>
              <a:t>Yapılacak İşler Nelerdir?</a:t>
            </a:r>
            <a:endParaRPr lang="tr-TR" sz="3600" dirty="0"/>
          </a:p>
        </p:txBody>
      </p:sp>
      <p:sp>
        <p:nvSpPr>
          <p:cNvPr id="6" name="Content Placeholder 5"/>
          <p:cNvSpPr>
            <a:spLocks noGrp="1"/>
          </p:cNvSpPr>
          <p:nvPr>
            <p:ph idx="1"/>
          </p:nvPr>
        </p:nvSpPr>
        <p:spPr/>
        <p:txBody>
          <a:bodyPr/>
          <a:lstStyle/>
          <a:p>
            <a:pPr>
              <a:buNone/>
            </a:pPr>
            <a:r>
              <a:rPr lang="tr-TR" dirty="0" smtClean="0"/>
              <a:t>    </a:t>
            </a:r>
          </a:p>
          <a:p>
            <a:pPr>
              <a:buNone/>
            </a:pPr>
            <a:endParaRPr lang="tr-TR" dirty="0" smtClean="0"/>
          </a:p>
          <a:p>
            <a:pPr>
              <a:buNone/>
            </a:pPr>
            <a:r>
              <a:rPr lang="tr-TR" dirty="0" smtClean="0"/>
              <a:t>    </a:t>
            </a:r>
            <a:r>
              <a:rPr lang="tr-TR" b="1" dirty="0" smtClean="0"/>
              <a:t>Herhangi bir olay yerinin değerlendirilmesinde aşağıdakiler mutlaka yapılmalıdır:</a:t>
            </a:r>
          </a:p>
          <a:p>
            <a:pPr>
              <a:buNone/>
            </a:pPr>
            <a:endParaRPr lang="tr-TR" dirty="0" smtClean="0"/>
          </a:p>
          <a:p>
            <a:pPr>
              <a:buNone/>
            </a:pP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dirty="0"/>
              <a:t>Olay Yerinin Değerlendirilmesinde </a:t>
            </a:r>
            <a:br>
              <a:rPr lang="tr-TR" sz="3600" b="1" dirty="0"/>
            </a:br>
            <a:r>
              <a:rPr lang="tr-TR" sz="3600" b="1" dirty="0"/>
              <a:t>Yapılacak İşler </a:t>
            </a:r>
            <a:r>
              <a:rPr lang="tr-TR" sz="3600" b="1" dirty="0" smtClean="0"/>
              <a:t>Nelerdir?</a:t>
            </a:r>
            <a:endParaRPr lang="tr-TR" sz="3600" dirty="0"/>
          </a:p>
        </p:txBody>
      </p:sp>
      <p:sp>
        <p:nvSpPr>
          <p:cNvPr id="4" name="3 İçerik Yer Tutucusu"/>
          <p:cNvSpPr>
            <a:spLocks noGrp="1"/>
          </p:cNvSpPr>
          <p:nvPr>
            <p:ph sz="half" idx="1"/>
          </p:nvPr>
        </p:nvSpPr>
        <p:spPr>
          <a:xfrm>
            <a:off x="251520" y="1722437"/>
            <a:ext cx="4608512" cy="4946923"/>
          </a:xfrm>
        </p:spPr>
        <p:txBody>
          <a:bodyPr>
            <a:normAutofit fontScale="92500"/>
          </a:bodyPr>
          <a:lstStyle/>
          <a:p>
            <a:pPr lvl="0">
              <a:buNone/>
            </a:pPr>
            <a:endParaRPr lang="tr-TR" sz="2400" dirty="0" smtClean="0"/>
          </a:p>
          <a:p>
            <a:pPr lvl="0">
              <a:buFont typeface="Wingdings" pitchFamily="2" charset="2"/>
              <a:buChar char="Ø"/>
            </a:pPr>
            <a:r>
              <a:rPr lang="tr-TR" sz="3500" dirty="0" smtClean="0"/>
              <a:t>Kazaya uğrayan araç mümkünse yolun dışına ve güvenli bir alana alınmalı, kontağı kapatılmalı, el freni çekilmeli, araç LPG’li ise aracın bagajında bulunan tüpün vanası kapatılmalıdır,</a:t>
            </a:r>
          </a:p>
          <a:p>
            <a:pPr lvl="0">
              <a:buNone/>
            </a:pPr>
            <a:endParaRPr lang="tr-TR" dirty="0" smtClean="0"/>
          </a:p>
          <a:p>
            <a:pPr lvl="0"/>
            <a:endParaRPr lang="tr-TR" dirty="0" smtClean="0"/>
          </a:p>
          <a:p>
            <a:endParaRPr lang="tr-TR" dirty="0"/>
          </a:p>
        </p:txBody>
      </p:sp>
      <p:pic>
        <p:nvPicPr>
          <p:cNvPr id="6" name="5 İçerik Yer Tutucusu" descr="adszmi0.jpg"/>
          <p:cNvPicPr>
            <a:picLocks noGrp="1" noChangeAspect="1"/>
          </p:cNvPicPr>
          <p:nvPr>
            <p:ph sz="half" idx="2"/>
          </p:nvPr>
        </p:nvPicPr>
        <p:blipFill>
          <a:blip r:embed="rId2" cstate="print"/>
          <a:stretch>
            <a:fillRect/>
          </a:stretch>
        </p:blipFill>
        <p:spPr>
          <a:xfrm>
            <a:off x="5148064" y="2276872"/>
            <a:ext cx="3875322" cy="2028047"/>
          </a:xfrm>
        </p:spPr>
      </p:pic>
      <p:pic>
        <p:nvPicPr>
          <p:cNvPr id="7" name="6 Resim" descr="gts1510.jpg"/>
          <p:cNvPicPr>
            <a:picLocks noChangeAspect="1"/>
          </p:cNvPicPr>
          <p:nvPr/>
        </p:nvPicPr>
        <p:blipFill>
          <a:blip r:embed="rId3" cstate="print"/>
          <a:stretch>
            <a:fillRect/>
          </a:stretch>
        </p:blipFill>
        <p:spPr>
          <a:xfrm>
            <a:off x="7236296" y="4509120"/>
            <a:ext cx="1787090" cy="2091432"/>
          </a:xfrm>
          <a:prstGeom prst="rect">
            <a:avLst/>
          </a:prstGeom>
        </p:spPr>
      </p:pic>
      <p:pic>
        <p:nvPicPr>
          <p:cNvPr id="8" name="7 Resim" descr="lpg%20copy.jpg"/>
          <p:cNvPicPr>
            <a:picLocks noChangeAspect="1"/>
          </p:cNvPicPr>
          <p:nvPr/>
        </p:nvPicPr>
        <p:blipFill>
          <a:blip r:embed="rId4" cstate="print"/>
          <a:stretch>
            <a:fillRect/>
          </a:stretch>
        </p:blipFill>
        <p:spPr>
          <a:xfrm>
            <a:off x="5148064" y="4509120"/>
            <a:ext cx="2016224" cy="2091432"/>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sz="4000" b="1" dirty="0" smtClean="0"/>
              <a:t>Olay Yerinin Değerlendirilmesinde </a:t>
            </a:r>
            <a:br>
              <a:rPr lang="tr-TR" sz="4000" b="1" dirty="0" smtClean="0"/>
            </a:br>
            <a:r>
              <a:rPr lang="tr-TR" sz="4000" b="1" dirty="0" smtClean="0"/>
              <a:t>Yapılacak İşler Nelerdir</a:t>
            </a:r>
            <a:r>
              <a:rPr lang="tr-TR" sz="4400" b="1" dirty="0" smtClean="0"/>
              <a:t>?</a:t>
            </a:r>
            <a:endParaRPr lang="tr-TR" dirty="0"/>
          </a:p>
        </p:txBody>
      </p:sp>
      <p:sp>
        <p:nvSpPr>
          <p:cNvPr id="3" name="2 İçerik Yer Tutucusu"/>
          <p:cNvSpPr>
            <a:spLocks noGrp="1"/>
          </p:cNvSpPr>
          <p:nvPr>
            <p:ph sz="half" idx="1"/>
          </p:nvPr>
        </p:nvSpPr>
        <p:spPr>
          <a:xfrm>
            <a:off x="457200" y="1722437"/>
            <a:ext cx="4038600" cy="4946923"/>
          </a:xfrm>
        </p:spPr>
        <p:txBody>
          <a:bodyPr>
            <a:normAutofit lnSpcReduction="10000"/>
          </a:bodyPr>
          <a:lstStyle/>
          <a:p>
            <a:pPr lvl="0"/>
            <a:endParaRPr lang="tr-TR" dirty="0" smtClean="0"/>
          </a:p>
          <a:p>
            <a:pPr lvl="0">
              <a:buFont typeface="Wingdings" pitchFamily="2" charset="2"/>
              <a:buChar char="Ø"/>
            </a:pPr>
            <a:r>
              <a:rPr lang="tr-TR" dirty="0" smtClean="0"/>
              <a:t>Olay yeri yeterince görünebilir biçimde işaretlenmelidir. Kaza noktasının önüne ve arkasına gelebilecek araç sürücülerini yavaşlatmak ve olası bir kaza tehlikesini önlemek için uyarı işaretleri yerleştirilmeli; bunun için üçgen reflektörler kullanılmalıdır,</a:t>
            </a:r>
          </a:p>
          <a:p>
            <a:pPr>
              <a:buNone/>
            </a:pPr>
            <a:endParaRPr lang="tr-TR" dirty="0"/>
          </a:p>
        </p:txBody>
      </p:sp>
      <p:pic>
        <p:nvPicPr>
          <p:cNvPr id="5" name="4 İçerik Yer Tutucusu" descr="reflektor-resim.jpg"/>
          <p:cNvPicPr>
            <a:picLocks noGrp="1" noChangeAspect="1"/>
          </p:cNvPicPr>
          <p:nvPr>
            <p:ph sz="half" idx="2"/>
          </p:nvPr>
        </p:nvPicPr>
        <p:blipFill>
          <a:blip r:embed="rId2" cstate="print"/>
          <a:stretch>
            <a:fillRect/>
          </a:stretch>
        </p:blipFill>
        <p:spPr>
          <a:xfrm>
            <a:off x="5238750" y="2423319"/>
            <a:ext cx="2857500" cy="34290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1008112"/>
          </a:xfrm>
        </p:spPr>
        <p:txBody>
          <a:bodyPr>
            <a:noAutofit/>
          </a:bodyPr>
          <a:lstStyle/>
          <a:p>
            <a:pPr algn="ctr"/>
            <a:r>
              <a:rPr lang="tr-TR" sz="3600" b="1" dirty="0"/>
              <a:t>Olay Yerinin Değerlendirilmesinde </a:t>
            </a:r>
            <a:br>
              <a:rPr lang="tr-TR" sz="3600" b="1" dirty="0"/>
            </a:br>
            <a:r>
              <a:rPr lang="tr-TR" sz="3600" b="1" dirty="0"/>
              <a:t>Yapılacak İşler Nelerdir?</a:t>
            </a:r>
            <a:endParaRPr lang="tr-TR" sz="3600" dirty="0"/>
          </a:p>
        </p:txBody>
      </p:sp>
      <p:sp>
        <p:nvSpPr>
          <p:cNvPr id="3" name="2 İçerik Yer Tutucusu"/>
          <p:cNvSpPr>
            <a:spLocks noGrp="1"/>
          </p:cNvSpPr>
          <p:nvPr>
            <p:ph sz="half" idx="1"/>
          </p:nvPr>
        </p:nvSpPr>
        <p:spPr/>
        <p:txBody>
          <a:bodyPr>
            <a:normAutofit fontScale="92500"/>
          </a:bodyPr>
          <a:lstStyle/>
          <a:p>
            <a:pPr lvl="0">
              <a:buFont typeface="Wingdings" pitchFamily="2" charset="2"/>
              <a:buChar char="Ø"/>
            </a:pPr>
            <a:r>
              <a:rPr lang="tr-TR" dirty="0" smtClean="0"/>
              <a:t>Olay yerinde hasta/yaralıya yapılacak yardımı güçleştirebilecek veya engelleyebilecek </a:t>
            </a:r>
            <a:r>
              <a:rPr lang="tr-TR" u="sng" dirty="0" smtClean="0"/>
              <a:t>meraklı kişiler</a:t>
            </a:r>
            <a:r>
              <a:rPr lang="tr-TR" dirty="0" smtClean="0"/>
              <a:t> olay yerinden uzaklaştırılmalıdır,</a:t>
            </a:r>
          </a:p>
          <a:p>
            <a:pPr lvl="0">
              <a:buFont typeface="Wingdings" pitchFamily="2" charset="2"/>
              <a:buChar char="Ø"/>
            </a:pPr>
            <a:endParaRPr lang="tr-TR" dirty="0" smtClean="0"/>
          </a:p>
          <a:p>
            <a:pPr lvl="0">
              <a:buFont typeface="Wingdings" pitchFamily="2" charset="2"/>
              <a:buChar char="Ø"/>
            </a:pPr>
            <a:r>
              <a:rPr lang="tr-TR" dirty="0" smtClean="0"/>
              <a:t>Olası patlama ve yangın riskini önlemek için olay yerinde sigara içilmemelidir,</a:t>
            </a:r>
          </a:p>
          <a:p>
            <a:endParaRPr lang="tr-TR" dirty="0"/>
          </a:p>
        </p:txBody>
      </p:sp>
      <p:pic>
        <p:nvPicPr>
          <p:cNvPr id="6" name="5 Resim" descr="9E618BF843FA1244F568815F6AE7.jpg"/>
          <p:cNvPicPr>
            <a:picLocks noChangeAspect="1"/>
          </p:cNvPicPr>
          <p:nvPr/>
        </p:nvPicPr>
        <p:blipFill>
          <a:blip r:embed="rId2" cstate="print"/>
          <a:stretch>
            <a:fillRect/>
          </a:stretch>
        </p:blipFill>
        <p:spPr>
          <a:xfrm>
            <a:off x="5715008" y="4869160"/>
            <a:ext cx="1785950" cy="1785950"/>
          </a:xfrm>
          <a:prstGeom prst="rect">
            <a:avLst/>
          </a:prstGeom>
        </p:spPr>
      </p:pic>
      <p:sp>
        <p:nvSpPr>
          <p:cNvPr id="4" name="İçerik Yer Tutucusu 3"/>
          <p:cNvSpPr>
            <a:spLocks noGrp="1"/>
          </p:cNvSpPr>
          <p:nvPr>
            <p:ph sz="half" idx="2"/>
          </p:nvPr>
        </p:nvSpPr>
        <p:spPr/>
        <p:txBody>
          <a:bodyPr/>
          <a:lstStyle/>
          <a:p>
            <a:endParaRPr lang="tr-TR" dirty="0"/>
          </a:p>
        </p:txBody>
      </p:sp>
      <p:pic>
        <p:nvPicPr>
          <p:cNvPr id="1026" name="Picture 2" descr="C:\Users\medisem\Desktop\olay yer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844824"/>
            <a:ext cx="4248472" cy="28803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dirty="0" smtClean="0"/>
              <a:t>Olay Yerinin </a:t>
            </a:r>
            <a:r>
              <a:rPr lang="tr-TR" sz="3600" b="1" dirty="0"/>
              <a:t>D</a:t>
            </a:r>
            <a:r>
              <a:rPr lang="tr-TR" sz="3600" b="1" dirty="0" smtClean="0"/>
              <a:t>eğerlendirilmesinde </a:t>
            </a:r>
            <a:br>
              <a:rPr lang="tr-TR" sz="3600" b="1" dirty="0" smtClean="0"/>
            </a:br>
            <a:r>
              <a:rPr lang="tr-TR" sz="3600" b="1" dirty="0" smtClean="0"/>
              <a:t>Yapılacak </a:t>
            </a:r>
            <a:r>
              <a:rPr lang="tr-TR" sz="3600" b="1" dirty="0"/>
              <a:t>İ</a:t>
            </a:r>
            <a:r>
              <a:rPr lang="tr-TR" sz="3600" b="1" dirty="0" smtClean="0"/>
              <a:t>şler </a:t>
            </a:r>
            <a:r>
              <a:rPr lang="tr-TR" sz="3600" b="1" dirty="0"/>
              <a:t>N</a:t>
            </a:r>
            <a:r>
              <a:rPr lang="tr-TR" sz="3600" b="1" dirty="0" smtClean="0"/>
              <a:t>elerdir?</a:t>
            </a:r>
            <a:endParaRPr lang="tr-TR" sz="3600" dirty="0"/>
          </a:p>
        </p:txBody>
      </p:sp>
      <p:sp>
        <p:nvSpPr>
          <p:cNvPr id="3" name="2 İçerik Yer Tutucusu"/>
          <p:cNvSpPr>
            <a:spLocks noGrp="1"/>
          </p:cNvSpPr>
          <p:nvPr>
            <p:ph sz="half" idx="1"/>
          </p:nvPr>
        </p:nvSpPr>
        <p:spPr/>
        <p:txBody>
          <a:bodyPr>
            <a:normAutofit/>
          </a:bodyPr>
          <a:lstStyle/>
          <a:p>
            <a:pPr lvl="0">
              <a:buFont typeface="Wingdings" pitchFamily="2" charset="2"/>
              <a:buChar char="Ø"/>
            </a:pPr>
            <a:r>
              <a:rPr lang="tr-TR" dirty="0" smtClean="0"/>
              <a:t>Gaz varlığı söz konusu ise oluşabilecek zehirlenmelerin önlenmesi için gerekli önlemler alınmalıdır,</a:t>
            </a:r>
          </a:p>
          <a:p>
            <a:pPr lvl="0">
              <a:buFont typeface="Wingdings" pitchFamily="2" charset="2"/>
              <a:buChar char="Ø"/>
            </a:pPr>
            <a:endParaRPr lang="tr-TR" dirty="0" smtClean="0"/>
          </a:p>
          <a:p>
            <a:pPr lvl="0">
              <a:buFont typeface="Wingdings" pitchFamily="2" charset="2"/>
              <a:buChar char="Ø"/>
            </a:pPr>
            <a:r>
              <a:rPr lang="tr-TR" dirty="0" smtClean="0"/>
              <a:t>Ortam havalandırılmalıdır,</a:t>
            </a:r>
          </a:p>
          <a:p>
            <a:pPr lvl="0">
              <a:buFont typeface="Wingdings" pitchFamily="2" charset="2"/>
              <a:buChar char="Ø"/>
            </a:pPr>
            <a:endParaRPr lang="tr-TR" dirty="0" smtClean="0"/>
          </a:p>
          <a:p>
            <a:endParaRPr lang="tr-TR" dirty="0"/>
          </a:p>
        </p:txBody>
      </p:sp>
      <p:pic>
        <p:nvPicPr>
          <p:cNvPr id="5" name="4 İçerik Yer Tutucusu" descr="soba-kombi-zehirlenmesi.jpg"/>
          <p:cNvPicPr>
            <a:picLocks noGrp="1" noChangeAspect="1"/>
          </p:cNvPicPr>
          <p:nvPr>
            <p:ph sz="half" idx="2"/>
          </p:nvPr>
        </p:nvPicPr>
        <p:blipFill>
          <a:blip r:embed="rId2" cstate="print"/>
          <a:stretch>
            <a:fillRect/>
          </a:stretch>
        </p:blipFill>
        <p:spPr>
          <a:xfrm>
            <a:off x="4788024" y="1916832"/>
            <a:ext cx="4066881" cy="2088232"/>
          </a:xfrm>
        </p:spPr>
      </p:pic>
      <p:pic>
        <p:nvPicPr>
          <p:cNvPr id="3074" name="Picture 2" descr="C:\Users\medisem\Desktop\ortamın havalandırılması.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4293096"/>
            <a:ext cx="4032448"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411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dirty="0" smtClean="0"/>
              <a:t>Olay Yerinin </a:t>
            </a:r>
            <a:r>
              <a:rPr lang="tr-TR" sz="3600" b="1" dirty="0"/>
              <a:t>D</a:t>
            </a:r>
            <a:r>
              <a:rPr lang="tr-TR" sz="3600" b="1" dirty="0" smtClean="0"/>
              <a:t>eğerlendirilmesinde </a:t>
            </a:r>
            <a:br>
              <a:rPr lang="tr-TR" sz="3600" b="1" dirty="0" smtClean="0"/>
            </a:br>
            <a:r>
              <a:rPr lang="tr-TR" sz="3600" b="1" dirty="0" smtClean="0"/>
              <a:t>Yapılacak </a:t>
            </a:r>
            <a:r>
              <a:rPr lang="tr-TR" sz="3600" b="1" dirty="0"/>
              <a:t>İ</a:t>
            </a:r>
            <a:r>
              <a:rPr lang="tr-TR" sz="3600" b="1" dirty="0" smtClean="0"/>
              <a:t>şler </a:t>
            </a:r>
            <a:r>
              <a:rPr lang="tr-TR" sz="3600" b="1" dirty="0"/>
              <a:t>N</a:t>
            </a:r>
            <a:r>
              <a:rPr lang="tr-TR" sz="3600" b="1" dirty="0" smtClean="0"/>
              <a:t>elerdir?</a:t>
            </a:r>
            <a:endParaRPr lang="tr-TR" sz="3600" dirty="0"/>
          </a:p>
        </p:txBody>
      </p:sp>
      <p:sp>
        <p:nvSpPr>
          <p:cNvPr id="3" name="2 İçerik Yer Tutucusu"/>
          <p:cNvSpPr>
            <a:spLocks noGrp="1"/>
          </p:cNvSpPr>
          <p:nvPr>
            <p:ph sz="half" idx="1"/>
          </p:nvPr>
        </p:nvSpPr>
        <p:spPr/>
        <p:txBody>
          <a:bodyPr>
            <a:normAutofit/>
          </a:bodyPr>
          <a:lstStyle/>
          <a:p>
            <a:pPr marL="0" lvl="0" indent="0">
              <a:buNone/>
            </a:pPr>
            <a:endParaRPr lang="tr-TR" dirty="0" smtClean="0"/>
          </a:p>
          <a:p>
            <a:pPr marL="0" lvl="0" indent="0">
              <a:buNone/>
            </a:pPr>
            <a:endParaRPr lang="tr-TR" dirty="0" smtClean="0"/>
          </a:p>
          <a:p>
            <a:pPr lvl="0">
              <a:buFont typeface="Wingdings" pitchFamily="2" charset="2"/>
              <a:buChar char="Ø"/>
            </a:pPr>
            <a:r>
              <a:rPr lang="tr-TR" dirty="0" smtClean="0"/>
              <a:t>Kıvılcım oluşturabilecek ışıklandırma veya çağrı araçlarının kullanılmasına izin verilmemelidir,</a:t>
            </a:r>
          </a:p>
          <a:p>
            <a:pPr marL="0" indent="0">
              <a:buNone/>
            </a:pPr>
            <a:endParaRPr lang="tr-TR" dirty="0"/>
          </a:p>
        </p:txBody>
      </p:sp>
      <p:pic>
        <p:nvPicPr>
          <p:cNvPr id="2052" name="Picture 4" descr="C:\Users\medisem\Desktop\İlk Yardım Görselleri\el feneri aydınlatıcısı.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2204864"/>
            <a:ext cx="4032448" cy="36724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936104"/>
          </a:xfrm>
        </p:spPr>
        <p:txBody>
          <a:bodyPr>
            <a:noAutofit/>
          </a:bodyPr>
          <a:lstStyle/>
          <a:p>
            <a:pPr algn="ctr"/>
            <a:r>
              <a:rPr lang="tr-TR" sz="3600" b="1" dirty="0"/>
              <a:t>Olay Yerinin Değerlendirilmesinde </a:t>
            </a:r>
            <a:br>
              <a:rPr lang="tr-TR" sz="3600" b="1" dirty="0"/>
            </a:br>
            <a:r>
              <a:rPr lang="tr-TR" sz="3600" b="1" dirty="0"/>
              <a:t>Yapılacak İşler Nelerdir?</a:t>
            </a:r>
            <a:endParaRPr lang="tr-TR" sz="3600" dirty="0">
              <a:effectLst/>
            </a:endParaRPr>
          </a:p>
        </p:txBody>
      </p:sp>
      <p:sp>
        <p:nvSpPr>
          <p:cNvPr id="3" name="2 İçerik Yer Tutucusu"/>
          <p:cNvSpPr>
            <a:spLocks noGrp="1"/>
          </p:cNvSpPr>
          <p:nvPr>
            <p:ph sz="half" idx="1"/>
          </p:nvPr>
        </p:nvSpPr>
        <p:spPr/>
        <p:txBody>
          <a:bodyPr>
            <a:normAutofit fontScale="92500" lnSpcReduction="20000"/>
          </a:bodyPr>
          <a:lstStyle/>
          <a:p>
            <a:pPr lvl="0">
              <a:buFont typeface="Wingdings" pitchFamily="2" charset="2"/>
              <a:buChar char="Ø"/>
            </a:pPr>
            <a:r>
              <a:rPr lang="tr-TR" dirty="0" smtClean="0"/>
              <a:t>Hasta/yaralı yerinden oynatılmamalıdır,</a:t>
            </a:r>
          </a:p>
          <a:p>
            <a:pPr lvl="0">
              <a:buFont typeface="Wingdings" pitchFamily="2" charset="2"/>
              <a:buChar char="Ø"/>
            </a:pPr>
            <a:endParaRPr lang="tr-TR" dirty="0" smtClean="0"/>
          </a:p>
          <a:p>
            <a:pPr lvl="0">
              <a:buFont typeface="Wingdings" pitchFamily="2" charset="2"/>
              <a:buChar char="Ø"/>
            </a:pPr>
            <a:r>
              <a:rPr lang="tr-TR" dirty="0" smtClean="0"/>
              <a:t>Hasta/yaralı hızla yaşam bulguları yönünden </a:t>
            </a:r>
            <a:r>
              <a:rPr lang="tr-TR" b="1" dirty="0" smtClean="0"/>
              <a:t>(ABC) </a:t>
            </a:r>
            <a:r>
              <a:rPr lang="tr-TR" dirty="0" smtClean="0"/>
              <a:t>değerlendirilmelidir,</a:t>
            </a:r>
          </a:p>
          <a:p>
            <a:pPr lvl="0">
              <a:buFont typeface="Wingdings" pitchFamily="2" charset="2"/>
              <a:buChar char="Ø"/>
            </a:pPr>
            <a:endParaRPr lang="tr-TR" dirty="0" smtClean="0"/>
          </a:p>
          <a:p>
            <a:pPr lvl="0">
              <a:buFont typeface="Wingdings" pitchFamily="2" charset="2"/>
              <a:buChar char="Ø"/>
            </a:pPr>
            <a:r>
              <a:rPr lang="tr-TR" dirty="0" smtClean="0"/>
              <a:t>Hasta/yaralı kırık ve kanama yönünden değerlendirilmelidir,</a:t>
            </a:r>
          </a:p>
          <a:p>
            <a:pPr lvl="0">
              <a:buFont typeface="Wingdings" pitchFamily="2" charset="2"/>
              <a:buChar char="Ø"/>
            </a:pPr>
            <a:endParaRPr lang="tr-TR" dirty="0" smtClean="0"/>
          </a:p>
          <a:p>
            <a:pPr lvl="0">
              <a:buFont typeface="Wingdings" pitchFamily="2" charset="2"/>
              <a:buChar char="Ø"/>
            </a:pPr>
            <a:r>
              <a:rPr lang="tr-TR" dirty="0" smtClean="0"/>
              <a:t>Hasta/yaralı sıcak tutulmalıdır,</a:t>
            </a:r>
          </a:p>
          <a:p>
            <a:endParaRPr lang="tr-TR" dirty="0"/>
          </a:p>
        </p:txBody>
      </p:sp>
      <p:pic>
        <p:nvPicPr>
          <p:cNvPr id="5" name="4 İçerik Yer Tutucusu" descr="317g.jpg"/>
          <p:cNvPicPr>
            <a:picLocks noGrp="1" noChangeAspect="1"/>
          </p:cNvPicPr>
          <p:nvPr>
            <p:ph sz="half" idx="2"/>
          </p:nvPr>
        </p:nvPicPr>
        <p:blipFill>
          <a:blip r:embed="rId2" cstate="print"/>
          <a:stretch>
            <a:fillRect/>
          </a:stretch>
        </p:blipFill>
        <p:spPr>
          <a:xfrm>
            <a:off x="4355976" y="1988840"/>
            <a:ext cx="4608512" cy="4320480"/>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864096"/>
          </a:xfrm>
        </p:spPr>
        <p:txBody>
          <a:bodyPr>
            <a:noAutofit/>
          </a:bodyPr>
          <a:lstStyle/>
          <a:p>
            <a:pPr algn="ctr"/>
            <a:r>
              <a:rPr lang="tr-TR" sz="3600" b="1" dirty="0"/>
              <a:t>Olay Yerinin Değerlendirilmesinde </a:t>
            </a:r>
            <a:br>
              <a:rPr lang="tr-TR" sz="3600" b="1" dirty="0"/>
            </a:br>
            <a:r>
              <a:rPr lang="tr-TR" sz="3600" b="1" dirty="0"/>
              <a:t>Yapılacak İşler Nelerdir?</a:t>
            </a:r>
            <a:endParaRPr lang="tr-TR" sz="3600" dirty="0"/>
          </a:p>
        </p:txBody>
      </p:sp>
      <p:sp>
        <p:nvSpPr>
          <p:cNvPr id="5" name="4 İçerik Yer Tutucusu"/>
          <p:cNvSpPr>
            <a:spLocks noGrp="1"/>
          </p:cNvSpPr>
          <p:nvPr>
            <p:ph idx="1"/>
          </p:nvPr>
        </p:nvSpPr>
        <p:spPr>
          <a:xfrm>
            <a:off x="457200" y="1643050"/>
            <a:ext cx="8472518" cy="5214950"/>
          </a:xfrm>
        </p:spPr>
        <p:txBody>
          <a:bodyPr>
            <a:normAutofit fontScale="92500" lnSpcReduction="20000"/>
          </a:bodyPr>
          <a:lstStyle/>
          <a:p>
            <a:pPr lvl="0">
              <a:buFont typeface="Wingdings" pitchFamily="2" charset="2"/>
              <a:buChar char="Ø"/>
            </a:pPr>
            <a:r>
              <a:rPr lang="tr-TR" dirty="0" smtClean="0"/>
              <a:t>Hasta/yaralının bilinci kapalı ise ağızdan hiçbir şey verilmemelidir,</a:t>
            </a:r>
          </a:p>
          <a:p>
            <a:pPr lvl="0">
              <a:buFont typeface="Wingdings" pitchFamily="2" charset="2"/>
              <a:buChar char="Ø"/>
            </a:pPr>
            <a:endParaRPr lang="tr-TR" dirty="0" smtClean="0"/>
          </a:p>
          <a:p>
            <a:pPr lvl="0">
              <a:buFont typeface="Wingdings" pitchFamily="2" charset="2"/>
              <a:buChar char="Ø"/>
            </a:pPr>
            <a:r>
              <a:rPr lang="tr-TR" dirty="0" smtClean="0"/>
              <a:t>Tıbbi yardım istenmelidir </a:t>
            </a:r>
            <a:r>
              <a:rPr lang="tr-TR" b="1" dirty="0" smtClean="0"/>
              <a:t>(112)</a:t>
            </a:r>
            <a:r>
              <a:rPr lang="tr-TR" dirty="0" smtClean="0"/>
              <a:t>,</a:t>
            </a:r>
          </a:p>
          <a:p>
            <a:pPr lvl="0">
              <a:buFont typeface="Wingdings" pitchFamily="2" charset="2"/>
              <a:buChar char="Ø"/>
            </a:pPr>
            <a:endParaRPr lang="tr-TR" dirty="0" smtClean="0"/>
          </a:p>
          <a:p>
            <a:pPr lvl="0">
              <a:buFont typeface="Wingdings" pitchFamily="2" charset="2"/>
              <a:buChar char="Ø"/>
            </a:pPr>
            <a:r>
              <a:rPr lang="tr-TR" dirty="0" smtClean="0"/>
              <a:t>Hasta/yaralının endişeleri giderilmeli, nazik ve hoşgörülü olmalıdır,</a:t>
            </a:r>
          </a:p>
          <a:p>
            <a:pPr lvl="0">
              <a:buFont typeface="Wingdings" pitchFamily="2" charset="2"/>
              <a:buChar char="Ø"/>
            </a:pPr>
            <a:endParaRPr lang="tr-TR" dirty="0" smtClean="0"/>
          </a:p>
          <a:p>
            <a:pPr lvl="0">
              <a:buFont typeface="Wingdings" pitchFamily="2" charset="2"/>
              <a:buChar char="Ø"/>
            </a:pPr>
            <a:r>
              <a:rPr lang="tr-TR" dirty="0" smtClean="0"/>
              <a:t>Hasta/yaralının paniğe kapılmasını engellemek için yarasını görmesine izin verilmemelidir,</a:t>
            </a:r>
          </a:p>
          <a:p>
            <a:pPr lvl="0">
              <a:buFont typeface="Wingdings" pitchFamily="2" charset="2"/>
              <a:buChar char="Ø"/>
            </a:pPr>
            <a:endParaRPr lang="tr-TR" dirty="0" smtClean="0"/>
          </a:p>
          <a:p>
            <a:pPr lvl="0">
              <a:buFont typeface="Wingdings" pitchFamily="2" charset="2"/>
              <a:buChar char="Ø"/>
            </a:pPr>
            <a:r>
              <a:rPr lang="tr-TR" dirty="0" smtClean="0"/>
              <a:t>Hasta/yaralı ve olay hakkındaki bilgiler kaydedilmelidir,</a:t>
            </a:r>
          </a:p>
          <a:p>
            <a:pPr lvl="0">
              <a:buFont typeface="Wingdings" pitchFamily="2" charset="2"/>
              <a:buChar char="Ø"/>
            </a:pPr>
            <a:endParaRPr lang="tr-TR" dirty="0" smtClean="0"/>
          </a:p>
          <a:p>
            <a:pPr lvl="0">
              <a:buFont typeface="Wingdings" pitchFamily="2" charset="2"/>
              <a:buChar char="Ø"/>
            </a:pPr>
            <a:r>
              <a:rPr lang="tr-TR" b="1" u="sng" dirty="0" smtClean="0">
                <a:solidFill>
                  <a:srgbClr val="FF0000"/>
                </a:solidFill>
              </a:rPr>
              <a:t>Yardım ekibi gelene kadar olay yerinde kalınmalıdır.</a:t>
            </a:r>
          </a:p>
          <a:p>
            <a:endParaRPr lang="tr-TR" b="1" u="sng" dirty="0" smtClean="0"/>
          </a:p>
          <a:p>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476</TotalTime>
  <Words>1373</Words>
  <Application>Microsoft Office PowerPoint</Application>
  <PresentationFormat>Ekran Gösterisi (4:3)</PresentationFormat>
  <Paragraphs>249</Paragraphs>
  <Slides>44</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44</vt:i4>
      </vt:variant>
    </vt:vector>
  </HeadingPairs>
  <TitlesOfParts>
    <vt:vector size="50" baseType="lpstr">
      <vt:lpstr>Arial</vt:lpstr>
      <vt:lpstr>Calibri</vt:lpstr>
      <vt:lpstr>Constantia</vt:lpstr>
      <vt:lpstr>Wingdings</vt:lpstr>
      <vt:lpstr>Wingdings 2</vt:lpstr>
      <vt:lpstr>Flow</vt:lpstr>
      <vt:lpstr>(2)-HASTA YARALININ VE OLAY YERİNİN DEĞERLENDİRİLMESİ</vt:lpstr>
      <vt:lpstr>İlk Yardımcının Bilmesi Gereken ve Vücudu Oluşturan Sistemler Nelerdir?</vt:lpstr>
      <vt:lpstr>VÜCUDU OLUŞTURAN SİSTEMLER</vt:lpstr>
      <vt:lpstr>Hareket sistemi: </vt:lpstr>
      <vt:lpstr>Dolaşım sistemi: </vt:lpstr>
      <vt:lpstr>Sinir sistemi: </vt:lpstr>
      <vt:lpstr>Solunum sistemi: </vt:lpstr>
      <vt:lpstr>Boşaltım sistemi: </vt:lpstr>
      <vt:lpstr>Sindirim sistemi: </vt:lpstr>
      <vt:lpstr>Yaşam Bulguları İle İlgili Önemli Göstergeler Nelerdir?</vt:lpstr>
      <vt:lpstr>Bilinç Durumunun  Değerlendirilmesi</vt:lpstr>
      <vt:lpstr>Solunum Değerlendirilmesi: </vt:lpstr>
      <vt:lpstr>Kan Basıncının Değerlendirilmesi</vt:lpstr>
      <vt:lpstr>Nabız Değerlendirilmesi</vt:lpstr>
      <vt:lpstr>Vücutta Nabız Alınabilen Bölgeler Nelerdir?</vt:lpstr>
      <vt:lpstr>Vücutta Nabız Alınabilen Bölgeler Nelerdir?</vt:lpstr>
      <vt:lpstr>Vücutta Nabız Alınabilen Bölgeler Nelerdir?</vt:lpstr>
      <vt:lpstr>Vücutta Nabız Alınabilen Bölgeler Nelerdir?</vt:lpstr>
      <vt:lpstr>Vücutta Nabız Alınabilen Bölgeler Nelerdir?</vt:lpstr>
      <vt:lpstr>Vücut Isısının Değerlendirilmesi: </vt:lpstr>
      <vt:lpstr>Hasta/Yaralının Değerlendirilmesinin  Amacı Nedir? </vt:lpstr>
      <vt:lpstr>Hasta/Yaralının  İlk Değerlendirilme Aşamaları Nelerdir?</vt:lpstr>
      <vt:lpstr>A. Havayolu Açıklığının Değerlendirilmesi</vt:lpstr>
      <vt:lpstr>B. Solunumun Değerlendirilmesi</vt:lpstr>
      <vt:lpstr>C. Dolaşımın değerlendirilmesi: </vt:lpstr>
      <vt:lpstr>PowerPoint Sunusu</vt:lpstr>
      <vt:lpstr>Hasta/Yaralının İkinci Değerlendirmesi Nasıl Olmalıdır?</vt:lpstr>
      <vt:lpstr>Hasta/Yaralının İkinci Değerlendirmesi Nasıl Olmalıdır?</vt:lpstr>
      <vt:lpstr>Hasta/yaralının İkinci Değerlendirmesi Nasıl Olmalıdır?</vt:lpstr>
      <vt:lpstr>Hasta/Yaralının İkinci Değerlendirmesi Aşamaları</vt:lpstr>
      <vt:lpstr>Baş Muayenesi</vt:lpstr>
      <vt:lpstr>Boyun Muayenesi</vt:lpstr>
      <vt:lpstr>Göğüs Kafesi Muayenesi</vt:lpstr>
      <vt:lpstr>Karın Boşluğu Muayenesi</vt:lpstr>
      <vt:lpstr>Kollar ve Bacakların Muayenesi</vt:lpstr>
      <vt:lpstr>  Olay Yerini Değerlendirmenin Amacı Nedir?</vt:lpstr>
      <vt:lpstr>Olay Yerinin Değerlendirilmesinde  Yapılacak İşler Nelerdir?</vt:lpstr>
      <vt:lpstr>Olay Yerinin Değerlendirilmesinde  Yapılacak İşler Nelerdir?</vt:lpstr>
      <vt:lpstr>Olay Yerinin Değerlendirilmesinde  Yapılacak İşler Nelerdir?</vt:lpstr>
      <vt:lpstr>Olay Yerinin Değerlendirilmesinde  Yapılacak İşler Nelerdir?</vt:lpstr>
      <vt:lpstr>Olay Yerinin Değerlendirilmesinde  Yapılacak İşler Nelerdir?</vt:lpstr>
      <vt:lpstr>Olay Yerinin Değerlendirilmesinde  Yapılacak İşler Nelerdir?</vt:lpstr>
      <vt:lpstr>Olay Yerinin Değerlendirilmesinde  Yapılacak İşler Nelerdir?</vt:lpstr>
      <vt:lpstr>Olay Yerinin Değerlendirilmesinde  Yapılacak İşler Nelerdir?</vt:lpstr>
    </vt:vector>
  </TitlesOfParts>
  <Company>metu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HASTA YARALININ VE OLAY YERİNİN DEĞERLENDİRİLMESİ</dc:title>
  <dc:creator>metu</dc:creator>
  <cp:lastModifiedBy>pc</cp:lastModifiedBy>
  <cp:revision>83</cp:revision>
  <dcterms:created xsi:type="dcterms:W3CDTF">2010-03-08T10:22:18Z</dcterms:created>
  <dcterms:modified xsi:type="dcterms:W3CDTF">2025-10-01T12:41:09Z</dcterms:modified>
</cp:coreProperties>
</file>