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97" r:id="rId6"/>
    <p:sldId id="260" r:id="rId7"/>
    <p:sldId id="261" r:id="rId8"/>
    <p:sldId id="262" r:id="rId9"/>
    <p:sldId id="263" r:id="rId10"/>
    <p:sldId id="264" r:id="rId11"/>
    <p:sldId id="265" r:id="rId12"/>
    <p:sldId id="266" r:id="rId13"/>
    <p:sldId id="267" r:id="rId14"/>
    <p:sldId id="304" r:id="rId15"/>
    <p:sldId id="268" r:id="rId16"/>
    <p:sldId id="305" r:id="rId17"/>
    <p:sldId id="298" r:id="rId18"/>
    <p:sldId id="306" r:id="rId19"/>
    <p:sldId id="307" r:id="rId20"/>
    <p:sldId id="270" r:id="rId21"/>
    <p:sldId id="308" r:id="rId22"/>
    <p:sldId id="271" r:id="rId23"/>
    <p:sldId id="272" r:id="rId24"/>
    <p:sldId id="273" r:id="rId25"/>
    <p:sldId id="274" r:id="rId26"/>
    <p:sldId id="310" r:id="rId27"/>
    <p:sldId id="275" r:id="rId28"/>
    <p:sldId id="276" r:id="rId29"/>
    <p:sldId id="277" r:id="rId30"/>
    <p:sldId id="312" r:id="rId31"/>
    <p:sldId id="314" r:id="rId32"/>
    <p:sldId id="313" r:id="rId33"/>
    <p:sldId id="278" r:id="rId34"/>
    <p:sldId id="279" r:id="rId35"/>
    <p:sldId id="280" r:id="rId36"/>
    <p:sldId id="285" r:id="rId37"/>
    <p:sldId id="286" r:id="rId38"/>
    <p:sldId id="300" r:id="rId39"/>
    <p:sldId id="315" r:id="rId40"/>
    <p:sldId id="299" r:id="rId41"/>
    <p:sldId id="318" r:id="rId42"/>
    <p:sldId id="321" r:id="rId43"/>
    <p:sldId id="322" r:id="rId44"/>
    <p:sldId id="319" r:id="rId45"/>
    <p:sldId id="316" r:id="rId46"/>
    <p:sldId id="289" r:id="rId47"/>
    <p:sldId id="291" r:id="rId48"/>
    <p:sldId id="292" r:id="rId49"/>
    <p:sldId id="301" r:id="rId50"/>
    <p:sldId id="293" r:id="rId51"/>
    <p:sldId id="323" r:id="rId52"/>
    <p:sldId id="294" r:id="rId53"/>
    <p:sldId id="324" r:id="rId54"/>
    <p:sldId id="295" r:id="rId55"/>
    <p:sldId id="302" r:id="rId56"/>
    <p:sldId id="296" r:id="rId5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8.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67405BC3-2EE0-400B-B452-9D8DC79BA88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405BC3-2EE0-400B-B452-9D8DC79BA88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67405BC3-2EE0-400B-B452-9D8DC79BA88C}"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2A3289E-7B0B-434B-9E6C-ED354A224895}" type="datetimeFigureOut">
              <a:rPr lang="tr-TR" smtClean="0"/>
              <a:pPr/>
              <a:t>03.03.2020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67405BC3-2EE0-400B-B452-9D8DC79BA88C}"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2A3289E-7B0B-434B-9E6C-ED354A224895}" type="datetimeFigureOut">
              <a:rPr lang="tr-TR" smtClean="0"/>
              <a:pPr/>
              <a:t>03.03.2020</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7405BC3-2EE0-400B-B452-9D8DC79BA88C}"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42910" y="5229200"/>
            <a:ext cx="8062912" cy="1080120"/>
          </a:xfrm>
        </p:spPr>
        <p:txBody>
          <a:bodyPr/>
          <a:lstStyle/>
          <a:p>
            <a:pPr algn="ctr"/>
            <a:r>
              <a:rPr lang="tr-TR" b="1" dirty="0" smtClean="0">
                <a:solidFill>
                  <a:schemeClr val="bg1"/>
                </a:solidFill>
              </a:rPr>
              <a:t>(3)-TEMEL YAŞAM DESTEĞİ</a:t>
            </a:r>
            <a:endParaRPr lang="tr-TR" b="1" dirty="0">
              <a:solidFill>
                <a:schemeClr val="bg1"/>
              </a:solidFill>
            </a:endParaRPr>
          </a:p>
        </p:txBody>
      </p:sp>
      <p:pic>
        <p:nvPicPr>
          <p:cNvPr id="4" name="Picture 5" descr="025_BLS AED_Chest Compressions Rescue Breaths_OR_EFAM"/>
          <p:cNvPicPr>
            <a:picLocks noChangeAspect="1" noChangeArrowheads="1"/>
          </p:cNvPicPr>
          <p:nvPr/>
        </p:nvPicPr>
        <p:blipFill>
          <a:blip r:embed="rId2" cstate="print"/>
          <a:srcRect/>
          <a:stretch>
            <a:fillRect/>
          </a:stretch>
        </p:blipFill>
        <p:spPr>
          <a:xfrm>
            <a:off x="899592" y="476672"/>
            <a:ext cx="7776864" cy="4824536"/>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224136"/>
          </a:xfrm>
        </p:spPr>
        <p:txBody>
          <a:bodyPr>
            <a:noAutofit/>
          </a:bodyPr>
          <a:lstStyle/>
          <a:p>
            <a:pPr algn="ctr"/>
            <a:r>
              <a:rPr lang="tr-TR" sz="4000" b="1" dirty="0" smtClean="0"/>
              <a:t>Solunum ve Kalp </a:t>
            </a:r>
            <a:r>
              <a:rPr lang="tr-TR" sz="4000" b="1" dirty="0"/>
              <a:t>D</a:t>
            </a:r>
            <a:r>
              <a:rPr lang="tr-TR" sz="4000" b="1" dirty="0" smtClean="0"/>
              <a:t>urması Nedir?</a:t>
            </a:r>
            <a:r>
              <a:rPr lang="tr-TR" sz="4000" dirty="0" smtClean="0"/>
              <a:t/>
            </a:r>
            <a:br>
              <a:rPr lang="tr-TR" sz="4000" dirty="0" smtClean="0"/>
            </a:br>
            <a:endParaRPr lang="tr-TR" sz="4000" dirty="0"/>
          </a:p>
        </p:txBody>
      </p:sp>
      <p:sp>
        <p:nvSpPr>
          <p:cNvPr id="3" name="2 İçerik Yer Tutucusu"/>
          <p:cNvSpPr>
            <a:spLocks noGrp="1"/>
          </p:cNvSpPr>
          <p:nvPr>
            <p:ph sz="half" idx="1"/>
          </p:nvPr>
        </p:nvSpPr>
        <p:spPr>
          <a:xfrm>
            <a:off x="457200" y="1124744"/>
            <a:ext cx="4038600" cy="5230181"/>
          </a:xfrm>
        </p:spPr>
        <p:txBody>
          <a:bodyPr>
            <a:normAutofit/>
          </a:bodyPr>
          <a:lstStyle/>
          <a:p>
            <a:pPr>
              <a:buFont typeface="Wingdings" pitchFamily="2" charset="2"/>
              <a:buChar char="Ø"/>
            </a:pPr>
            <a:r>
              <a:rPr lang="tr-TR" b="1" u="sng" dirty="0" smtClean="0">
                <a:solidFill>
                  <a:srgbClr val="FF0000"/>
                </a:solidFill>
              </a:rPr>
              <a:t>Solunum Durması:</a:t>
            </a:r>
            <a:r>
              <a:rPr lang="tr-TR" b="1" dirty="0" smtClean="0">
                <a:solidFill>
                  <a:srgbClr val="FF0000"/>
                </a:solidFill>
              </a:rPr>
              <a:t> </a:t>
            </a:r>
            <a:r>
              <a:rPr lang="tr-TR" dirty="0" smtClean="0"/>
              <a:t>Solunum hareketlerinin durması nedeniyle vücudun yaşamak için ihtiyacı olan oksijenden yoksun kalmasıdır. </a:t>
            </a:r>
          </a:p>
          <a:p>
            <a:endParaRPr lang="tr-TR" dirty="0" smtClean="0"/>
          </a:p>
          <a:p>
            <a:r>
              <a:rPr lang="tr-TR" dirty="0" smtClean="0"/>
              <a:t>Hemen yapay solunuma başlanmaz ise bir süre sonra kalp durması meydana gelir.</a:t>
            </a:r>
            <a:endParaRPr lang="tr-TR" dirty="0"/>
          </a:p>
        </p:txBody>
      </p:sp>
      <p:sp>
        <p:nvSpPr>
          <p:cNvPr id="4" name="3 İçerik Yer Tutucusu"/>
          <p:cNvSpPr>
            <a:spLocks noGrp="1"/>
          </p:cNvSpPr>
          <p:nvPr>
            <p:ph sz="half" idx="2"/>
          </p:nvPr>
        </p:nvSpPr>
        <p:spPr>
          <a:xfrm>
            <a:off x="4648200" y="1124744"/>
            <a:ext cx="4038600" cy="5230181"/>
          </a:xfrm>
        </p:spPr>
        <p:txBody>
          <a:bodyPr>
            <a:normAutofit/>
          </a:bodyPr>
          <a:lstStyle/>
          <a:p>
            <a:pPr>
              <a:buFont typeface="Wingdings" pitchFamily="2" charset="2"/>
              <a:buChar char="Ø"/>
            </a:pPr>
            <a:r>
              <a:rPr lang="tr-TR" b="1" u="sng" dirty="0" smtClean="0">
                <a:solidFill>
                  <a:srgbClr val="FF0000"/>
                </a:solidFill>
              </a:rPr>
              <a:t>Kalp Durması:</a:t>
            </a:r>
            <a:r>
              <a:rPr lang="tr-TR" b="1" dirty="0" smtClean="0">
                <a:solidFill>
                  <a:srgbClr val="FF0000"/>
                </a:solidFill>
              </a:rPr>
              <a:t> </a:t>
            </a:r>
          </a:p>
          <a:p>
            <a:pPr marL="0" indent="0">
              <a:buNone/>
            </a:pPr>
            <a:r>
              <a:rPr lang="tr-TR" dirty="0" smtClean="0"/>
              <a:t>Bilinci kapalı kişide kalp     atımının olmaması durumudur. </a:t>
            </a:r>
          </a:p>
          <a:p>
            <a:endParaRPr lang="tr-TR" dirty="0" smtClean="0"/>
          </a:p>
          <a:p>
            <a:r>
              <a:rPr lang="tr-TR" dirty="0" smtClean="0"/>
              <a:t>Kalp durmasına en kısa sürede müdahale edilmezse dokuların oksijenlenmesi bozulacağı için beyin hasarı oluşur.</a:t>
            </a:r>
          </a:p>
          <a:p>
            <a:endParaRPr lang="tr-TR" dirty="0"/>
          </a:p>
        </p:txBody>
      </p:sp>
      <p:sp>
        <p:nvSpPr>
          <p:cNvPr id="5" name="4 5-Nokta Yıldız"/>
          <p:cNvSpPr/>
          <p:nvPr/>
        </p:nvSpPr>
        <p:spPr>
          <a:xfrm>
            <a:off x="214282" y="4071942"/>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5 5-Nokta Yıldız"/>
          <p:cNvSpPr/>
          <p:nvPr/>
        </p:nvSpPr>
        <p:spPr>
          <a:xfrm>
            <a:off x="4286248" y="3286124"/>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64704"/>
            <a:ext cx="8229600" cy="4824536"/>
          </a:xfrm>
        </p:spPr>
        <p:txBody>
          <a:bodyPr/>
          <a:lstStyle/>
          <a:p>
            <a:pPr>
              <a:buNone/>
            </a:pPr>
            <a:r>
              <a:rPr lang="tr-TR" dirty="0" smtClean="0"/>
              <a:t>      </a:t>
            </a:r>
          </a:p>
          <a:p>
            <a:pPr>
              <a:buNone/>
            </a:pPr>
            <a:endParaRPr lang="tr-TR" dirty="0" smtClean="0"/>
          </a:p>
          <a:p>
            <a:pPr>
              <a:buNone/>
            </a:pPr>
            <a:r>
              <a:rPr lang="tr-TR" dirty="0" smtClean="0"/>
              <a:t>	     </a:t>
            </a:r>
            <a:r>
              <a:rPr lang="tr-TR" sz="2800" b="1" dirty="0" smtClean="0">
                <a:solidFill>
                  <a:srgbClr val="FF0000"/>
                </a:solidFill>
              </a:rPr>
              <a:t>Kişide solunumun olmaması, bilincin     kapalı olması, hiç hareket etmemesi ve uyaranlara cevap vermemesi kalp durmasının belirtisidir.</a:t>
            </a:r>
          </a:p>
          <a:p>
            <a:pPr>
              <a:buNone/>
            </a:pPr>
            <a:endParaRPr lang="tr-TR" dirty="0"/>
          </a:p>
        </p:txBody>
      </p:sp>
      <p:sp>
        <p:nvSpPr>
          <p:cNvPr id="4" name="3 5-Nokta Yıldız"/>
          <p:cNvSpPr/>
          <p:nvPr/>
        </p:nvSpPr>
        <p:spPr>
          <a:xfrm>
            <a:off x="395536" y="1268760"/>
            <a:ext cx="914400" cy="914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1370416"/>
          </a:xfrm>
        </p:spPr>
        <p:txBody>
          <a:bodyPr>
            <a:normAutofit fontScale="90000"/>
          </a:bodyPr>
          <a:lstStyle/>
          <a:p>
            <a:pPr algn="ctr"/>
            <a:r>
              <a:rPr lang="tr-TR" b="1" dirty="0" smtClean="0"/>
              <a:t/>
            </a:r>
            <a:br>
              <a:rPr lang="tr-TR" b="1" dirty="0" smtClean="0"/>
            </a:br>
            <a:r>
              <a:rPr lang="tr-TR" b="1" dirty="0" smtClean="0"/>
              <a:t>Temel Yaşam Desteği nedir?</a:t>
            </a:r>
            <a:r>
              <a:rPr lang="tr-TR" dirty="0" smtClean="0"/>
              <a:t/>
            </a:r>
            <a:br>
              <a:rPr lang="tr-TR" dirty="0" smtClean="0"/>
            </a:br>
            <a:endParaRPr lang="tr-TR" dirty="0"/>
          </a:p>
        </p:txBody>
      </p:sp>
      <p:sp>
        <p:nvSpPr>
          <p:cNvPr id="3" name="2 İçerik Yer Tutucusu"/>
          <p:cNvSpPr>
            <a:spLocks noGrp="1"/>
          </p:cNvSpPr>
          <p:nvPr>
            <p:ph idx="1"/>
          </p:nvPr>
        </p:nvSpPr>
        <p:spPr/>
        <p:txBody>
          <a:bodyPr/>
          <a:lstStyle/>
          <a:p>
            <a:pPr>
              <a:buNone/>
            </a:pPr>
            <a:r>
              <a:rPr lang="tr-TR" sz="2800" dirty="0" smtClean="0"/>
              <a:t>    Yaşam kurtarmak amacı ile hava yolu açıklığı sağlandıktan sonra, solunumu ve/veya kalbi durmuş kişiye yapay solunum ile </a:t>
            </a:r>
            <a:r>
              <a:rPr lang="tr-TR" sz="2800" b="1" u="sng" dirty="0" smtClean="0">
                <a:solidFill>
                  <a:srgbClr val="FF0000"/>
                </a:solidFill>
              </a:rPr>
              <a:t>akciğerlerine oksijen gitmesini</a:t>
            </a:r>
            <a:r>
              <a:rPr lang="tr-TR" sz="2800" b="1" dirty="0" smtClean="0">
                <a:solidFill>
                  <a:srgbClr val="FF0000"/>
                </a:solidFill>
              </a:rPr>
              <a:t>,</a:t>
            </a:r>
            <a:r>
              <a:rPr lang="tr-TR" sz="2800" dirty="0" smtClean="0"/>
              <a:t> dış kalp masajı ile de </a:t>
            </a:r>
            <a:r>
              <a:rPr lang="tr-TR" sz="2800" b="1" u="sng" dirty="0" smtClean="0">
                <a:solidFill>
                  <a:srgbClr val="FF0000"/>
                </a:solidFill>
              </a:rPr>
              <a:t>kalpten kan pompalanmasını</a:t>
            </a:r>
            <a:r>
              <a:rPr lang="tr-TR" sz="2800" u="sng" dirty="0" smtClean="0"/>
              <a:t> </a:t>
            </a:r>
            <a:r>
              <a:rPr lang="tr-TR" sz="2800" dirty="0" smtClean="0"/>
              <a:t>sağlamak üzere yapılan ilaçsız müdahalelerdir.</a:t>
            </a:r>
          </a:p>
          <a:p>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1586440"/>
          </a:xfrm>
        </p:spPr>
        <p:txBody>
          <a:bodyPr>
            <a:noAutofit/>
          </a:bodyPr>
          <a:lstStyle/>
          <a:p>
            <a:pPr algn="ctr"/>
            <a:r>
              <a:rPr lang="tr-TR" sz="3600" b="1" dirty="0" smtClean="0"/>
              <a:t>Hava Yolunu Açmak İçin </a:t>
            </a:r>
            <a:br>
              <a:rPr lang="tr-TR" sz="3600" b="1" dirty="0" smtClean="0"/>
            </a:br>
            <a:r>
              <a:rPr lang="tr-TR" sz="3600" b="1" dirty="0" smtClean="0"/>
              <a:t>Baş Geri Çene Yukarı Pozisyonu </a:t>
            </a:r>
            <a:r>
              <a:rPr lang="tr-TR" sz="3600" b="1" dirty="0"/>
              <a:t>N</a:t>
            </a:r>
            <a:r>
              <a:rPr lang="tr-TR" sz="3600" b="1" dirty="0" smtClean="0"/>
              <a:t>asıl </a:t>
            </a:r>
            <a:r>
              <a:rPr lang="tr-TR" sz="3600" b="1" dirty="0"/>
              <a:t>V</a:t>
            </a:r>
            <a:r>
              <a:rPr lang="tr-TR" sz="3600" b="1" dirty="0" smtClean="0"/>
              <a:t>erilir?</a:t>
            </a:r>
            <a:endParaRPr lang="tr-TR" sz="3600" dirty="0"/>
          </a:p>
        </p:txBody>
      </p:sp>
      <p:sp>
        <p:nvSpPr>
          <p:cNvPr id="3" name="Content Placeholder 2"/>
          <p:cNvSpPr>
            <a:spLocks noGrp="1"/>
          </p:cNvSpPr>
          <p:nvPr>
            <p:ph idx="1"/>
          </p:nvPr>
        </p:nvSpPr>
        <p:spPr/>
        <p:txBody>
          <a:bodyPr/>
          <a:lstStyle/>
          <a:p>
            <a:pPr>
              <a:buNone/>
            </a:pPr>
            <a:r>
              <a:rPr lang="tr-TR" dirty="0" smtClean="0"/>
              <a:t>   Bilinci kapalı bütün hasta/yaralılarda solunum yolu kontrol edilmelidir. Çünkü dil geriye kayabilir ya da herhangi bir yabancı madde solunum yolunu tıkayabilir. Önce ağız içine gözle bakılır, eğer yabancı cisim var ise çıkarıldıktan sonra hastaya </a:t>
            </a:r>
            <a:r>
              <a:rPr lang="tr-TR" b="1" u="sng" dirty="0" smtClean="0">
                <a:solidFill>
                  <a:srgbClr val="FF0000"/>
                </a:solidFill>
              </a:rPr>
              <a:t>baş geri çene yukarı pozisyonu</a:t>
            </a:r>
            <a:r>
              <a:rPr lang="tr-TR" dirty="0" smtClean="0"/>
              <a:t> verilir.</a:t>
            </a:r>
          </a:p>
          <a:p>
            <a:pPr>
              <a:buNone/>
            </a:pPr>
            <a:r>
              <a:rPr lang="tr-TR" b="1" dirty="0" smtClean="0"/>
              <a:t>Bunun için;</a:t>
            </a:r>
          </a:p>
          <a:p>
            <a:pPr>
              <a:buNone/>
            </a:pPr>
            <a:endParaRPr lang="tr-TR" dirty="0"/>
          </a:p>
        </p:txBody>
      </p:sp>
      <p:pic>
        <p:nvPicPr>
          <p:cNvPr id="4" name="Picture 2" descr="fingersweep-s"/>
          <p:cNvPicPr>
            <a:picLocks noChangeAspect="1" noChangeArrowheads="1"/>
          </p:cNvPicPr>
          <p:nvPr/>
        </p:nvPicPr>
        <p:blipFill>
          <a:blip r:embed="rId2" cstate="print">
            <a:lum bright="6000" contrast="30000"/>
            <a:extLst>
              <a:ext uri="{28A0092B-C50C-407E-A947-70E740481C1C}">
                <a14:useLocalDpi xmlns:a14="http://schemas.microsoft.com/office/drawing/2010/main" xmlns="" val="0"/>
              </a:ext>
            </a:extLst>
          </a:blip>
          <a:srcRect/>
          <a:stretch>
            <a:fillRect/>
          </a:stretch>
        </p:blipFill>
        <p:spPr bwMode="auto">
          <a:xfrm>
            <a:off x="2699793" y="4627109"/>
            <a:ext cx="2881560" cy="1959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descr="C:\Users\medisem\Desktop\ağız içi kontrolü.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96136" y="4627109"/>
            <a:ext cx="2880320" cy="195967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224136"/>
          </a:xfrm>
        </p:spPr>
        <p:txBody>
          <a:bodyPr>
            <a:normAutofit fontScale="90000"/>
          </a:bodyPr>
          <a:lstStyle/>
          <a:p>
            <a:pPr algn="ctr"/>
            <a:r>
              <a:rPr lang="tr-TR" sz="4000" b="1" dirty="0" smtClean="0"/>
              <a:t/>
            </a:r>
            <a:br>
              <a:rPr lang="tr-TR" sz="4000" b="1" dirty="0" smtClean="0"/>
            </a:br>
            <a:r>
              <a:rPr lang="tr-TR" dirty="0" smtClean="0"/>
              <a:t/>
            </a:r>
            <a:br>
              <a:rPr lang="tr-TR" dirty="0" smtClean="0"/>
            </a:br>
            <a:r>
              <a:rPr lang="tr-TR" sz="4000" b="1" dirty="0" smtClean="0"/>
              <a:t>Hava Yolunu Açmak İçin Baş Geri Çene Yukarı Pozisyonu Nasıl Verilir?</a:t>
            </a:r>
            <a:endParaRPr lang="tr-TR" sz="4000" b="1" dirty="0"/>
          </a:p>
        </p:txBody>
      </p:sp>
      <p:sp>
        <p:nvSpPr>
          <p:cNvPr id="3" name="2 İçerik Yer Tutucusu"/>
          <p:cNvSpPr>
            <a:spLocks noGrp="1"/>
          </p:cNvSpPr>
          <p:nvPr>
            <p:ph sz="half" idx="1"/>
          </p:nvPr>
        </p:nvSpPr>
        <p:spPr>
          <a:xfrm>
            <a:off x="457200" y="1628800"/>
            <a:ext cx="4834880" cy="5229200"/>
          </a:xfrm>
        </p:spPr>
        <p:txBody>
          <a:bodyPr>
            <a:normAutofit lnSpcReduction="10000"/>
          </a:bodyPr>
          <a:lstStyle/>
          <a:p>
            <a:pPr lvl="0">
              <a:buFont typeface="Wingdings" pitchFamily="2" charset="2"/>
              <a:buChar char="Ø"/>
            </a:pPr>
            <a:r>
              <a:rPr lang="tr-TR" dirty="0" smtClean="0"/>
              <a:t>Bir el alına yerleştirilir,</a:t>
            </a:r>
          </a:p>
          <a:p>
            <a:pPr lvl="0">
              <a:buFont typeface="Wingdings" pitchFamily="2" charset="2"/>
              <a:buChar char="Ø"/>
            </a:pPr>
            <a:endParaRPr lang="tr-TR" dirty="0" smtClean="0"/>
          </a:p>
          <a:p>
            <a:pPr lvl="0">
              <a:buFont typeface="Wingdings" pitchFamily="2" charset="2"/>
              <a:buChar char="Ø"/>
            </a:pPr>
            <a:r>
              <a:rPr lang="tr-TR" dirty="0" smtClean="0"/>
              <a:t>Diğer elin iki parmağı çene kemiğinin üzerine yerleştirilir,</a:t>
            </a:r>
          </a:p>
          <a:p>
            <a:pPr lvl="0">
              <a:buFont typeface="Wingdings" pitchFamily="2" charset="2"/>
              <a:buChar char="Ø"/>
            </a:pPr>
            <a:endParaRPr lang="tr-TR" dirty="0" smtClean="0"/>
          </a:p>
          <a:p>
            <a:pPr lvl="0">
              <a:buFont typeface="Wingdings" pitchFamily="2" charset="2"/>
              <a:buChar char="Ø"/>
            </a:pPr>
            <a:r>
              <a:rPr lang="tr-TR" dirty="0" smtClean="0"/>
              <a:t>Alından bastırılıp, çeneden kaldırılarak baş geriye doğru itilir,</a:t>
            </a:r>
          </a:p>
          <a:p>
            <a:pPr lvl="0">
              <a:buFont typeface="Wingdings" pitchFamily="2" charset="2"/>
              <a:buChar char="Ø"/>
            </a:pPr>
            <a:endParaRPr lang="tr-TR" dirty="0" smtClean="0"/>
          </a:p>
          <a:p>
            <a:pPr lvl="0">
              <a:buFont typeface="Wingdings" pitchFamily="2" charset="2"/>
              <a:buChar char="Ø"/>
            </a:pPr>
            <a:r>
              <a:rPr lang="tr-TR" dirty="0" smtClean="0"/>
              <a:t>Böylece dil yerinden oynatılarak hava yolu açıklığı sağlanmış olur.</a:t>
            </a:r>
          </a:p>
          <a:p>
            <a:pPr>
              <a:buFont typeface="Wingdings" pitchFamily="2" charset="2"/>
              <a:buChar char="Ø"/>
            </a:pPr>
            <a:endParaRPr lang="tr-TR" dirty="0"/>
          </a:p>
        </p:txBody>
      </p:sp>
      <p:pic>
        <p:nvPicPr>
          <p:cNvPr id="5" name="4 İçerik Yer Tutucusu" descr="bas-cene-pozisyonu.jpg"/>
          <p:cNvPicPr>
            <a:picLocks noGrp="1" noChangeAspect="1"/>
          </p:cNvPicPr>
          <p:nvPr>
            <p:ph sz="half" idx="2"/>
          </p:nvPr>
        </p:nvPicPr>
        <p:blipFill>
          <a:blip r:embed="rId2" cstate="print"/>
          <a:stretch>
            <a:fillRect/>
          </a:stretch>
        </p:blipFill>
        <p:spPr>
          <a:xfrm>
            <a:off x="5220072" y="1556792"/>
            <a:ext cx="3600400" cy="2448272"/>
          </a:xfrm>
        </p:spPr>
      </p:pic>
      <p:pic>
        <p:nvPicPr>
          <p:cNvPr id="1026" name="Picture 2" descr="C:\Users\medisem\Desktop\hava yolu açıklığı.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92080" y="4221088"/>
            <a:ext cx="3672408" cy="244827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514432"/>
          </a:xfrm>
        </p:spPr>
        <p:txBody>
          <a:bodyPr>
            <a:normAutofit fontScale="90000"/>
          </a:bodyPr>
          <a:lstStyle/>
          <a:p>
            <a:pPr algn="ctr"/>
            <a:r>
              <a:rPr lang="tr-TR" b="1" dirty="0" smtClean="0"/>
              <a:t/>
            </a:r>
            <a:br>
              <a:rPr lang="tr-TR" b="1" dirty="0" smtClean="0"/>
            </a:br>
            <a:r>
              <a:rPr lang="tr-TR" sz="4400" b="1" dirty="0" smtClean="0"/>
              <a:t>Yapay Solunum </a:t>
            </a:r>
            <a:r>
              <a:rPr lang="tr-TR" sz="4400" b="1" dirty="0"/>
              <a:t>N</a:t>
            </a:r>
            <a:r>
              <a:rPr lang="tr-TR" sz="4400" b="1" dirty="0" smtClean="0"/>
              <a:t>asıl Yapılır?</a:t>
            </a:r>
            <a:r>
              <a:rPr lang="tr-TR" sz="4400" dirty="0" smtClean="0"/>
              <a:t/>
            </a:r>
            <a:br>
              <a:rPr lang="tr-TR" sz="4400" dirty="0" smtClean="0"/>
            </a:br>
            <a:endParaRPr lang="tr-TR" sz="4400" dirty="0"/>
          </a:p>
        </p:txBody>
      </p:sp>
      <p:sp>
        <p:nvSpPr>
          <p:cNvPr id="3" name="2 İçerik Yer Tutucusu"/>
          <p:cNvSpPr>
            <a:spLocks noGrp="1"/>
          </p:cNvSpPr>
          <p:nvPr>
            <p:ph sz="half" idx="1"/>
          </p:nvPr>
        </p:nvSpPr>
        <p:spPr/>
        <p:txBody>
          <a:bodyPr>
            <a:normAutofit fontScale="92500"/>
          </a:bodyPr>
          <a:lstStyle/>
          <a:p>
            <a:pPr lvl="0">
              <a:buFont typeface="Wingdings" pitchFamily="2" charset="2"/>
              <a:buChar char="Ø"/>
            </a:pPr>
            <a:r>
              <a:rPr lang="tr-TR" dirty="0" smtClean="0"/>
              <a:t>Hasta/yaralının hava yolu açıldıktan sonra, solunum </a:t>
            </a:r>
          </a:p>
          <a:p>
            <a:pPr lvl="0">
              <a:buNone/>
            </a:pPr>
            <a:r>
              <a:rPr lang="tr-TR" b="1" dirty="0" smtClean="0"/>
              <a:t>	</a:t>
            </a:r>
            <a:r>
              <a:rPr lang="tr-TR" b="1" dirty="0" smtClean="0">
                <a:solidFill>
                  <a:srgbClr val="FF0000"/>
                </a:solidFill>
              </a:rPr>
              <a:t>Bak-Dinle-Hisset yöntemi</a:t>
            </a:r>
            <a:r>
              <a:rPr lang="tr-TR" b="1" dirty="0" smtClean="0"/>
              <a:t> </a:t>
            </a:r>
            <a:r>
              <a:rPr lang="tr-TR" dirty="0" smtClean="0"/>
              <a:t>ile değerlendirilir,</a:t>
            </a:r>
          </a:p>
          <a:p>
            <a:pPr lvl="0"/>
            <a:endParaRPr lang="tr-TR" dirty="0" smtClean="0"/>
          </a:p>
          <a:p>
            <a:pPr lvl="0">
              <a:buFont typeface="Wingdings" pitchFamily="2" charset="2"/>
              <a:buChar char="Ø"/>
            </a:pPr>
            <a:r>
              <a:rPr lang="tr-TR" dirty="0" smtClean="0"/>
              <a:t>Normal solunum yoksa      ( solunum yoksa veya yetersiz ve düzensiz ise) hemen yapay solunuma başlanır.</a:t>
            </a:r>
          </a:p>
          <a:p>
            <a:endParaRPr lang="tr-TR" dirty="0"/>
          </a:p>
        </p:txBody>
      </p:sp>
      <p:pic>
        <p:nvPicPr>
          <p:cNvPr id="7" name="6 İçerik Yer Tutucusu" descr="GG.jpg"/>
          <p:cNvPicPr>
            <a:picLocks noGrp="1" noChangeAspect="1"/>
          </p:cNvPicPr>
          <p:nvPr>
            <p:ph sz="half" idx="2"/>
          </p:nvPr>
        </p:nvPicPr>
        <p:blipFill>
          <a:blip r:embed="rId2" cstate="print"/>
          <a:stretch>
            <a:fillRect/>
          </a:stretch>
        </p:blipFill>
        <p:spPr>
          <a:xfrm>
            <a:off x="4355976" y="4365103"/>
            <a:ext cx="4608512" cy="2492897"/>
          </a:xfrm>
        </p:spPr>
      </p:pic>
      <p:pic>
        <p:nvPicPr>
          <p:cNvPr id="3074" name="Picture 2" descr="C:\Users\medisem\Desktop\bak-dinle-hisset yöntemi.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55976" y="1412776"/>
            <a:ext cx="4608512" cy="273630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sz="3600" b="1" dirty="0" smtClean="0"/>
              <a:t/>
            </a:r>
            <a:br>
              <a:rPr lang="tr-TR" sz="3600" b="1" dirty="0" smtClean="0"/>
            </a:br>
            <a:r>
              <a:rPr lang="tr-TR" sz="3600" b="1" dirty="0" smtClean="0"/>
              <a:t>YETİŞKİNLERDE DIŞ KALP MASAJI VE YAPAY SOLUNUMUN BİRLİKTE UYGULANMASI</a:t>
            </a:r>
            <a:r>
              <a:rPr lang="tr-TR" dirty="0" smtClean="0"/>
              <a:t/>
            </a:r>
            <a:br>
              <a:rPr lang="tr-TR" dirty="0" smtClean="0"/>
            </a:br>
            <a:endParaRPr lang="tr-TR" dirty="0"/>
          </a:p>
        </p:txBody>
      </p:sp>
      <p:sp>
        <p:nvSpPr>
          <p:cNvPr id="3" name="2 İçerik Yer Tutucusu"/>
          <p:cNvSpPr>
            <a:spLocks noGrp="1"/>
          </p:cNvSpPr>
          <p:nvPr>
            <p:ph idx="1"/>
          </p:nvPr>
        </p:nvSpPr>
        <p:spPr>
          <a:xfrm>
            <a:off x="457200" y="1340768"/>
            <a:ext cx="8229600" cy="4983832"/>
          </a:xfrm>
        </p:spPr>
        <p:txBody>
          <a:bodyPr>
            <a:normAutofit/>
          </a:bodyPr>
          <a:lstStyle/>
          <a:p>
            <a:pPr>
              <a:buFont typeface="Wingdings" pitchFamily="2" charset="2"/>
              <a:buChar char="Ø"/>
            </a:pPr>
            <a:r>
              <a:rPr lang="tr-TR" sz="2400" dirty="0" smtClean="0"/>
              <a:t>1- Kendisinin ve hasta/yaralının güvenliğinden emin olunur,</a:t>
            </a:r>
          </a:p>
          <a:p>
            <a:pPr>
              <a:buFont typeface="Wingdings" pitchFamily="2" charset="2"/>
              <a:buChar char="Ø"/>
            </a:pPr>
            <a:r>
              <a:rPr lang="tr-TR" sz="2400" b="1" dirty="0" smtClean="0"/>
              <a:t>2- </a:t>
            </a:r>
            <a:r>
              <a:rPr lang="tr-TR" sz="2400" dirty="0" smtClean="0"/>
              <a:t>Hasta/yaralının omuzlarına dokunup </a:t>
            </a:r>
          </a:p>
          <a:p>
            <a:pPr>
              <a:buNone/>
            </a:pPr>
            <a:r>
              <a:rPr lang="tr-TR" sz="2400" b="1" dirty="0" smtClean="0"/>
              <a:t>	</a:t>
            </a:r>
            <a:r>
              <a:rPr lang="tr-TR" sz="2400" b="1" dirty="0" smtClean="0">
                <a:solidFill>
                  <a:srgbClr val="FF0000"/>
                </a:solidFill>
              </a:rPr>
              <a:t>“―iyi misiniz?”</a:t>
            </a:r>
            <a:r>
              <a:rPr lang="tr-TR" sz="2400" dirty="0" smtClean="0"/>
              <a:t>diye sorularak bilinci kontrol edilir; eğer bilinci yok ise:</a:t>
            </a:r>
          </a:p>
          <a:p>
            <a:pPr>
              <a:buFont typeface="Wingdings" pitchFamily="2" charset="2"/>
              <a:buChar char="Ø"/>
            </a:pPr>
            <a:r>
              <a:rPr lang="tr-TR" sz="2400" b="1" dirty="0" smtClean="0"/>
              <a:t>3- </a:t>
            </a:r>
            <a:r>
              <a:rPr lang="tr-TR" sz="2400" dirty="0" smtClean="0"/>
              <a:t>Çevreden yardım çağrılır; 112 aratılır,</a:t>
            </a:r>
            <a:endParaRPr lang="tr-TR" sz="2000" dirty="0" smtClean="0"/>
          </a:p>
          <a:p>
            <a:pPr marL="0" indent="0">
              <a:buNone/>
            </a:pPr>
            <a:endParaRPr lang="tr-TR" dirty="0"/>
          </a:p>
        </p:txBody>
      </p:sp>
      <p:pic>
        <p:nvPicPr>
          <p:cNvPr id="5123" name="Picture 3" descr="C:\Users\medisem\Desktop\112'yi aratm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86673" y="3861048"/>
            <a:ext cx="3697496" cy="288032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080120"/>
          </a:xfrm>
        </p:spPr>
        <p:txBody>
          <a:bodyPr>
            <a:noAutofit/>
          </a:bodyPr>
          <a:lstStyle/>
          <a:p>
            <a:pPr algn="ctr"/>
            <a:r>
              <a:rPr lang="tr-TR" sz="3200" b="1" dirty="0" smtClean="0"/>
              <a:t>YETİŞKİNLERDE DIŞ KALP MASAJI VE YAPAY SOLUNUMUN BİRLİKTE UYGULANMASI</a:t>
            </a:r>
            <a:endParaRPr lang="tr-TR" sz="3200" dirty="0"/>
          </a:p>
        </p:txBody>
      </p:sp>
      <p:sp>
        <p:nvSpPr>
          <p:cNvPr id="3" name="2 İçerik Yer Tutucusu"/>
          <p:cNvSpPr>
            <a:spLocks noGrp="1"/>
          </p:cNvSpPr>
          <p:nvPr>
            <p:ph idx="1"/>
          </p:nvPr>
        </p:nvSpPr>
        <p:spPr/>
        <p:txBody>
          <a:bodyPr>
            <a:normAutofit fontScale="92500"/>
          </a:bodyPr>
          <a:lstStyle/>
          <a:p>
            <a:pPr>
              <a:buFont typeface="Wingdings" pitchFamily="2" charset="2"/>
              <a:buChar char="Ø"/>
            </a:pPr>
            <a:r>
              <a:rPr lang="tr-TR" sz="2800" b="1" dirty="0" smtClean="0"/>
              <a:t>4- </a:t>
            </a:r>
            <a:r>
              <a:rPr lang="tr-TR" sz="2800" dirty="0" smtClean="0"/>
              <a:t>Hasta/yaralı sert bir zemin üzerine sırt üstü yatırılır,</a:t>
            </a:r>
          </a:p>
          <a:p>
            <a:endParaRPr lang="tr-TR" sz="2800" dirty="0" smtClean="0"/>
          </a:p>
          <a:p>
            <a:pPr>
              <a:buFont typeface="Wingdings" pitchFamily="2" charset="2"/>
              <a:buChar char="Ø"/>
            </a:pPr>
            <a:r>
              <a:rPr lang="tr-TR" sz="2800" b="1" dirty="0" smtClean="0"/>
              <a:t>5- </a:t>
            </a:r>
            <a:r>
              <a:rPr lang="tr-TR" sz="2800" dirty="0" smtClean="0"/>
              <a:t>Hasta/yaralının yanına diz </a:t>
            </a:r>
            <a:r>
              <a:rPr lang="tr-TR" sz="2800" dirty="0" err="1" smtClean="0"/>
              <a:t>çökülür</a:t>
            </a:r>
            <a:r>
              <a:rPr lang="tr-TR" sz="2800" dirty="0" smtClean="0"/>
              <a:t>,</a:t>
            </a:r>
          </a:p>
          <a:p>
            <a:endParaRPr lang="tr-TR" sz="2800" dirty="0" smtClean="0"/>
          </a:p>
          <a:p>
            <a:pPr>
              <a:buFont typeface="Wingdings" pitchFamily="2" charset="2"/>
              <a:buChar char="Ø"/>
            </a:pPr>
            <a:r>
              <a:rPr lang="tr-TR" sz="2800" b="1" dirty="0" smtClean="0"/>
              <a:t>6- </a:t>
            </a:r>
            <a:r>
              <a:rPr lang="tr-TR" sz="2800" dirty="0" smtClean="0"/>
              <a:t>Hasta/yaralının boynunu ve göğsünü saran giysiler açılır,</a:t>
            </a:r>
          </a:p>
          <a:p>
            <a:endParaRPr lang="tr-TR" sz="2800" dirty="0" smtClean="0"/>
          </a:p>
          <a:p>
            <a:pPr>
              <a:buFont typeface="Wingdings" pitchFamily="2" charset="2"/>
              <a:buChar char="Ø"/>
            </a:pPr>
            <a:r>
              <a:rPr lang="tr-TR" sz="2800" b="1" dirty="0" smtClean="0"/>
              <a:t>7- </a:t>
            </a:r>
            <a:r>
              <a:rPr lang="tr-TR" sz="2800" dirty="0" smtClean="0"/>
              <a:t>Ağız içi gözle kontrol edilir; hava yolu tıkanıklığına neden olan yabancı cisim var ise çıkartılır,</a:t>
            </a:r>
          </a:p>
          <a:p>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457200" y="404664"/>
            <a:ext cx="8229600" cy="1152128"/>
          </a:xfrm>
        </p:spPr>
        <p:txBody>
          <a:bodyPr>
            <a:noAutofit/>
          </a:bodyPr>
          <a:lstStyle/>
          <a:p>
            <a:pPr algn="ctr"/>
            <a:r>
              <a:rPr lang="tr-TR" sz="3200" b="1" dirty="0" smtClean="0"/>
              <a:t>YETİŞKİNLERDE DIŞ KALP MASAJI VE YAPAY SOLUNUMUN BİRLİKTE UYGULANMASI</a:t>
            </a:r>
            <a:endParaRPr lang="tr-TR" sz="3200" dirty="0"/>
          </a:p>
        </p:txBody>
      </p:sp>
      <p:sp>
        <p:nvSpPr>
          <p:cNvPr id="5" name="4 İçerik Yer Tutucusu"/>
          <p:cNvSpPr>
            <a:spLocks noGrp="1"/>
          </p:cNvSpPr>
          <p:nvPr>
            <p:ph sz="half" idx="1"/>
          </p:nvPr>
        </p:nvSpPr>
        <p:spPr/>
        <p:txBody>
          <a:bodyPr>
            <a:normAutofit fontScale="85000" lnSpcReduction="20000"/>
          </a:bodyPr>
          <a:lstStyle/>
          <a:p>
            <a:endParaRPr lang="tr-TR" b="1" dirty="0" smtClean="0"/>
          </a:p>
          <a:p>
            <a:pPr>
              <a:buFont typeface="Wingdings" pitchFamily="2" charset="2"/>
              <a:buChar char="Ø"/>
            </a:pPr>
            <a:r>
              <a:rPr lang="tr-TR" b="1" dirty="0" smtClean="0"/>
              <a:t>8- </a:t>
            </a:r>
            <a:r>
              <a:rPr lang="tr-TR" sz="2800" dirty="0" smtClean="0"/>
              <a:t>Hava yolunu açmak için bir el hasta/yaralının alnına, diğer elin iki parmağı çene kemiğinin üzerine yerleştirilir,</a:t>
            </a:r>
          </a:p>
          <a:p>
            <a:endParaRPr lang="tr-TR" sz="2800" dirty="0" smtClean="0"/>
          </a:p>
          <a:p>
            <a:pPr>
              <a:buFont typeface="Wingdings" pitchFamily="2" charset="2"/>
              <a:buChar char="Ø"/>
            </a:pPr>
            <a:r>
              <a:rPr lang="tr-TR" sz="2800" b="1" dirty="0" smtClean="0"/>
              <a:t>9- </a:t>
            </a:r>
            <a:r>
              <a:rPr lang="tr-TR" sz="2800" dirty="0" smtClean="0"/>
              <a:t>Çene kemiğinin uzun kenarı yere dik gelecek şekilde alından bastırılıp, çeneden kaldırılarak baş geriye doğru itilir; hastaya </a:t>
            </a:r>
            <a:r>
              <a:rPr lang="tr-TR" sz="2800" b="1" dirty="0" smtClean="0">
                <a:solidFill>
                  <a:srgbClr val="FF0000"/>
                </a:solidFill>
              </a:rPr>
              <a:t>baş geri çene yukarı pozisyonu</a:t>
            </a:r>
            <a:r>
              <a:rPr lang="tr-TR" sz="2800" b="1" dirty="0" smtClean="0"/>
              <a:t> </a:t>
            </a:r>
            <a:r>
              <a:rPr lang="tr-TR" sz="2800" dirty="0" smtClean="0"/>
              <a:t>verilir,</a:t>
            </a:r>
          </a:p>
          <a:p>
            <a:endParaRPr lang="tr-TR" dirty="0"/>
          </a:p>
        </p:txBody>
      </p:sp>
      <p:pic>
        <p:nvPicPr>
          <p:cNvPr id="7" name="6 İçerik Yer Tutucusu" descr="bas-cene-pozisyonu.jpg"/>
          <p:cNvPicPr>
            <a:picLocks noGrp="1" noChangeAspect="1"/>
          </p:cNvPicPr>
          <p:nvPr>
            <p:ph sz="half" idx="2"/>
          </p:nvPr>
        </p:nvPicPr>
        <p:blipFill>
          <a:blip r:embed="rId2" cstate="print"/>
          <a:stretch>
            <a:fillRect/>
          </a:stretch>
        </p:blipFill>
        <p:spPr>
          <a:xfrm>
            <a:off x="4644008" y="2204864"/>
            <a:ext cx="4032447" cy="4176464"/>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864096"/>
          </a:xfrm>
        </p:spPr>
        <p:txBody>
          <a:bodyPr>
            <a:noAutofit/>
          </a:bodyPr>
          <a:lstStyle/>
          <a:p>
            <a:pPr algn="ctr"/>
            <a:r>
              <a:rPr lang="tr-TR" sz="3200" b="1" dirty="0" smtClean="0"/>
              <a:t>YETİŞKİNLERDE DIŞ KALP MASAJI VE YAPAY SOLUNUMUN BİRLİKTE UYGULANMASI</a:t>
            </a:r>
            <a:endParaRPr lang="tr-TR" sz="3200" dirty="0"/>
          </a:p>
        </p:txBody>
      </p:sp>
      <p:sp>
        <p:nvSpPr>
          <p:cNvPr id="3" name="2 İçerik Yer Tutucusu"/>
          <p:cNvSpPr>
            <a:spLocks noGrp="1"/>
          </p:cNvSpPr>
          <p:nvPr>
            <p:ph sz="half" idx="1"/>
          </p:nvPr>
        </p:nvSpPr>
        <p:spPr>
          <a:xfrm>
            <a:off x="457200" y="1722437"/>
            <a:ext cx="4038600" cy="5135563"/>
          </a:xfrm>
        </p:spPr>
        <p:txBody>
          <a:bodyPr>
            <a:normAutofit fontScale="92500" lnSpcReduction="20000"/>
          </a:bodyPr>
          <a:lstStyle/>
          <a:p>
            <a:endParaRPr lang="tr-TR" dirty="0" smtClean="0"/>
          </a:p>
          <a:p>
            <a:pPr>
              <a:buFont typeface="Wingdings" pitchFamily="2" charset="2"/>
              <a:buChar char="Ø"/>
            </a:pPr>
            <a:r>
              <a:rPr lang="tr-TR" b="1" dirty="0" smtClean="0"/>
              <a:t>10</a:t>
            </a:r>
            <a:r>
              <a:rPr lang="tr-TR" dirty="0" smtClean="0"/>
              <a:t>- Hasta/yaralının solunum yapıp yapmadığı </a:t>
            </a:r>
          </a:p>
          <a:p>
            <a:pPr>
              <a:buFont typeface="Wingdings" pitchFamily="2" charset="2"/>
              <a:buChar char="Ø"/>
            </a:pPr>
            <a:r>
              <a:rPr lang="tr-TR" b="1" dirty="0" smtClean="0"/>
              <a:t>	</a:t>
            </a:r>
            <a:r>
              <a:rPr lang="tr-TR" b="1" u="sng" dirty="0" smtClean="0">
                <a:solidFill>
                  <a:srgbClr val="FF0000"/>
                </a:solidFill>
              </a:rPr>
              <a:t>bak-dinle-hisset</a:t>
            </a:r>
            <a:r>
              <a:rPr lang="tr-TR" b="1" dirty="0" smtClean="0">
                <a:solidFill>
                  <a:srgbClr val="FF0000"/>
                </a:solidFill>
              </a:rPr>
              <a:t> </a:t>
            </a:r>
            <a:r>
              <a:rPr lang="tr-TR" dirty="0" smtClean="0"/>
              <a:t>yöntemiyle 10 saniye süre ile kontrol edilir:</a:t>
            </a:r>
          </a:p>
          <a:p>
            <a:pPr>
              <a:buFont typeface="Wingdings" pitchFamily="2" charset="2"/>
              <a:buChar char="Ø"/>
            </a:pPr>
            <a:endParaRPr lang="tr-TR" dirty="0" smtClean="0"/>
          </a:p>
          <a:p>
            <a:pPr lvl="0">
              <a:buFont typeface="Wingdings" pitchFamily="2" charset="2"/>
              <a:buChar char="Ø"/>
            </a:pPr>
            <a:r>
              <a:rPr lang="tr-TR" dirty="0" smtClean="0"/>
              <a:t> Göğüs kafesinin solunum hareketlerine bakılır,</a:t>
            </a:r>
          </a:p>
          <a:p>
            <a:pPr lvl="0">
              <a:buFont typeface="Wingdings" pitchFamily="2" charset="2"/>
              <a:buChar char="Ø"/>
            </a:pPr>
            <a:endParaRPr lang="tr-TR" dirty="0" smtClean="0"/>
          </a:p>
          <a:p>
            <a:pPr lvl="0">
              <a:buFont typeface="Wingdings" pitchFamily="2" charset="2"/>
              <a:buChar char="Ø"/>
            </a:pPr>
            <a:r>
              <a:rPr lang="tr-TR" dirty="0" smtClean="0"/>
              <a:t>Eğilip, kulağını hastanın ağzına yaklaştırarak solunum dinlenirken diğer el göğüs üzerine hafifçe yerleştirilerek hissedilir.</a:t>
            </a:r>
          </a:p>
          <a:p>
            <a:endParaRPr lang="tr-TR" dirty="0"/>
          </a:p>
        </p:txBody>
      </p:sp>
      <p:pic>
        <p:nvPicPr>
          <p:cNvPr id="5" name="4 İçerik Yer Tutucusu" descr="bakdinlehisset1.jpg"/>
          <p:cNvPicPr>
            <a:picLocks noGrp="1" noChangeAspect="1"/>
          </p:cNvPicPr>
          <p:nvPr>
            <p:ph sz="half" idx="2"/>
          </p:nvPr>
        </p:nvPicPr>
        <p:blipFill>
          <a:blip r:embed="rId2" cstate="print"/>
          <a:stretch>
            <a:fillRect/>
          </a:stretch>
        </p:blipFill>
        <p:spPr>
          <a:xfrm>
            <a:off x="4643722" y="1440217"/>
            <a:ext cx="4288532" cy="2564848"/>
          </a:xfrm>
        </p:spPr>
      </p:pic>
      <p:pic>
        <p:nvPicPr>
          <p:cNvPr id="6" name="Picture 2" descr="C:\Documents and Settings\ozge.akdag\Desktop\İlk Yardım Eğitimci Eğitimi\ilk yardım fotoğrafları\ER1_294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6016" y="4254833"/>
            <a:ext cx="4143945" cy="2419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457200" y="188640"/>
            <a:ext cx="8229600" cy="1080120"/>
          </a:xfrm>
        </p:spPr>
        <p:txBody>
          <a:bodyPr>
            <a:noAutofit/>
          </a:bodyPr>
          <a:lstStyle/>
          <a:p>
            <a:pPr algn="ctr"/>
            <a:r>
              <a:rPr lang="tr-TR" sz="3600" b="1" dirty="0" smtClean="0"/>
              <a:t>YETİŞKİNLERDE DIŞ KALP MASAJI VE YAPAY SOLUNUMUN BİRLİKTE UYGULANMASI</a:t>
            </a:r>
            <a:endParaRPr lang="tr-TR" sz="3600" dirty="0"/>
          </a:p>
        </p:txBody>
      </p:sp>
      <p:sp>
        <p:nvSpPr>
          <p:cNvPr id="3" name="2 İçerik Yer Tutucusu"/>
          <p:cNvSpPr>
            <a:spLocks noGrp="1"/>
          </p:cNvSpPr>
          <p:nvPr>
            <p:ph sz="half" idx="1"/>
          </p:nvPr>
        </p:nvSpPr>
        <p:spPr>
          <a:xfrm>
            <a:off x="457200" y="2223156"/>
            <a:ext cx="4906888" cy="4374196"/>
          </a:xfrm>
        </p:spPr>
        <p:txBody>
          <a:bodyPr>
            <a:normAutofit/>
          </a:bodyPr>
          <a:lstStyle/>
          <a:p>
            <a:pPr>
              <a:buFont typeface="Wingdings" pitchFamily="2" charset="2"/>
              <a:buChar char="Ø"/>
            </a:pPr>
            <a:r>
              <a:rPr lang="tr-TR" sz="3100" b="1" dirty="0" smtClean="0"/>
              <a:t>11-</a:t>
            </a:r>
            <a:r>
              <a:rPr lang="tr-TR" sz="3100" dirty="0" smtClean="0"/>
              <a:t>Hasta/ yaralının solunumu yok ise,</a:t>
            </a:r>
          </a:p>
          <a:p>
            <a:pPr>
              <a:buNone/>
            </a:pPr>
            <a:endParaRPr lang="tr-TR" sz="3100" dirty="0" smtClean="0"/>
          </a:p>
          <a:p>
            <a:pPr>
              <a:buFont typeface="Wingdings" pitchFamily="2" charset="2"/>
              <a:buChar char="Ø"/>
            </a:pPr>
            <a:r>
              <a:rPr lang="tr-TR" sz="3100" b="1" dirty="0" smtClean="0"/>
              <a:t>12-</a:t>
            </a:r>
            <a:r>
              <a:rPr lang="tr-TR" sz="3100" dirty="0" smtClean="0"/>
              <a:t>Çevrede başka kimse yok ve ilkyardımcı </a:t>
            </a:r>
            <a:r>
              <a:rPr lang="tr-TR" sz="3100" b="1" u="sng" dirty="0" smtClean="0">
                <a:solidFill>
                  <a:srgbClr val="FF0000"/>
                </a:solidFill>
              </a:rPr>
              <a:t>yalnız ise;</a:t>
            </a:r>
            <a:r>
              <a:rPr lang="tr-TR" sz="3100" u="sng" dirty="0" smtClean="0"/>
              <a:t> </a:t>
            </a:r>
            <a:r>
              <a:rPr lang="tr-TR" sz="3100" dirty="0" smtClean="0"/>
              <a:t>kendisi 112’yi arar,</a:t>
            </a:r>
          </a:p>
          <a:p>
            <a:pPr>
              <a:buFont typeface="Wingdings" pitchFamily="2" charset="2"/>
              <a:buChar char="Ø"/>
            </a:pPr>
            <a:endParaRPr lang="tr-TR" sz="3100" dirty="0" smtClean="0"/>
          </a:p>
          <a:p>
            <a:endParaRPr lang="tr-TR" dirty="0"/>
          </a:p>
        </p:txBody>
      </p:sp>
      <p:pic>
        <p:nvPicPr>
          <p:cNvPr id="21" name="Picture 7" descr="j0230739"/>
          <p:cNvPicPr>
            <a:picLocks noGrp="1" noChangeAspect="1" noChangeArrowheads="1"/>
          </p:cNvPicPr>
          <p:nvPr>
            <p:ph sz="half" idx="2"/>
          </p:nvPr>
        </p:nvPicPr>
        <p:blipFill>
          <a:blip r:embed="rId2" cstate="print"/>
          <a:srcRect/>
          <a:stretch>
            <a:fillRect/>
          </a:stretch>
        </p:blipFill>
        <p:spPr>
          <a:xfrm>
            <a:off x="5292080" y="1916832"/>
            <a:ext cx="3672408" cy="3960440"/>
          </a:xfrm>
          <a:noFill/>
        </p:spPr>
      </p:pic>
      <p:sp>
        <p:nvSpPr>
          <p:cNvPr id="23" name="Rounded Rectangular Callout 22"/>
          <p:cNvSpPr/>
          <p:nvPr/>
        </p:nvSpPr>
        <p:spPr>
          <a:xfrm>
            <a:off x="7765504" y="1412776"/>
            <a:ext cx="914400" cy="61264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spcBef>
                <a:spcPct val="50000"/>
              </a:spcBef>
            </a:pPr>
            <a:r>
              <a:rPr lang="tr-TR" sz="2400" b="1" dirty="0" smtClean="0">
                <a:solidFill>
                  <a:srgbClr val="FF1F1F"/>
                </a:solidFill>
              </a:rPr>
              <a:t>112</a:t>
            </a:r>
            <a:endParaRPr lang="tr-TR" sz="2400" b="1" dirty="0">
              <a:solidFill>
                <a:srgbClr val="FF1F1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 y="332656"/>
            <a:ext cx="8305800" cy="1152128"/>
          </a:xfrm>
        </p:spPr>
        <p:txBody>
          <a:bodyPr>
            <a:normAutofit/>
          </a:bodyPr>
          <a:lstStyle/>
          <a:p>
            <a:pPr algn="ctr"/>
            <a:r>
              <a:rPr lang="tr-TR" sz="3600" b="1" dirty="0"/>
              <a:t>YETİŞKİNLERDE DIŞ KALP MASAJI VE YAPAY SOLUNUMUN BİRLİKTE UYGULANMASI</a:t>
            </a:r>
            <a:endParaRPr lang="tr-TR" sz="3600" dirty="0"/>
          </a:p>
        </p:txBody>
      </p:sp>
      <p:sp>
        <p:nvSpPr>
          <p:cNvPr id="4" name="3 İçerik Yer Tutucusu"/>
          <p:cNvSpPr>
            <a:spLocks noGrp="1"/>
          </p:cNvSpPr>
          <p:nvPr>
            <p:ph sz="half" idx="4294967295"/>
          </p:nvPr>
        </p:nvSpPr>
        <p:spPr>
          <a:xfrm>
            <a:off x="4032250" y="1676400"/>
            <a:ext cx="5111750" cy="4572000"/>
          </a:xfrm>
        </p:spPr>
        <p:txBody>
          <a:bodyPr>
            <a:normAutofit fontScale="92500" lnSpcReduction="20000"/>
          </a:bodyPr>
          <a:lstStyle/>
          <a:p>
            <a:endParaRPr lang="tr-TR" sz="2400" b="1" dirty="0" smtClean="0"/>
          </a:p>
          <a:p>
            <a:pPr>
              <a:buFont typeface="Wingdings" pitchFamily="2" charset="2"/>
              <a:buChar char="Ø"/>
            </a:pPr>
            <a:r>
              <a:rPr lang="tr-TR" sz="2400" b="1" dirty="0" smtClean="0"/>
              <a:t>13- </a:t>
            </a:r>
            <a:r>
              <a:rPr lang="tr-TR" sz="2400" dirty="0" smtClean="0"/>
              <a:t>Kalp basısı uygulamak için göğüs kemiğinin alt ve üst ucu tespit edilerek alt yarısına bir elin topuğu yerleştirilir,</a:t>
            </a:r>
          </a:p>
          <a:p>
            <a:pPr>
              <a:buFont typeface="Wingdings" pitchFamily="2" charset="2"/>
              <a:buChar char="Ø"/>
            </a:pPr>
            <a:endParaRPr lang="tr-TR" sz="2400" dirty="0" smtClean="0"/>
          </a:p>
          <a:p>
            <a:pPr>
              <a:buFont typeface="Wingdings" pitchFamily="2" charset="2"/>
              <a:buChar char="Ø"/>
            </a:pPr>
            <a:r>
              <a:rPr lang="tr-TR" sz="2400" b="1" dirty="0" smtClean="0"/>
              <a:t>14- </a:t>
            </a:r>
            <a:r>
              <a:rPr lang="tr-TR" sz="2400" dirty="0" smtClean="0"/>
              <a:t>Diğer el bu elin üzerine yerleştirilir,</a:t>
            </a:r>
          </a:p>
          <a:p>
            <a:pPr>
              <a:buFont typeface="Wingdings" pitchFamily="2" charset="2"/>
              <a:buChar char="Ø"/>
            </a:pPr>
            <a:endParaRPr lang="tr-TR" sz="2400" dirty="0" smtClean="0"/>
          </a:p>
          <a:p>
            <a:pPr>
              <a:buFont typeface="Wingdings" pitchFamily="2" charset="2"/>
              <a:buChar char="Ø"/>
            </a:pPr>
            <a:r>
              <a:rPr lang="tr-TR" sz="2400" b="1" dirty="0" smtClean="0"/>
              <a:t>15- </a:t>
            </a:r>
            <a:r>
              <a:rPr lang="tr-TR" sz="2400" dirty="0" smtClean="0"/>
              <a:t>Her iki elin parmakları birbirine kenetlenir,</a:t>
            </a:r>
          </a:p>
          <a:p>
            <a:pPr>
              <a:buFont typeface="Wingdings" pitchFamily="2" charset="2"/>
              <a:buChar char="Ø"/>
            </a:pPr>
            <a:endParaRPr lang="tr-TR" sz="2400" dirty="0" smtClean="0"/>
          </a:p>
          <a:p>
            <a:pPr>
              <a:buFont typeface="Wingdings" pitchFamily="2" charset="2"/>
              <a:buChar char="Ø"/>
            </a:pPr>
            <a:r>
              <a:rPr lang="tr-TR" sz="2400" b="1" dirty="0" smtClean="0"/>
              <a:t>16- </a:t>
            </a:r>
            <a:r>
              <a:rPr lang="tr-TR" sz="2400" dirty="0" smtClean="0"/>
              <a:t>Ellerin parmakları göğüs kafesiyle temas ettirilmeden, dirsekler bükülmeden, göğüs kemiği üzerine vücuda dik olacak şekilde tutulur,</a:t>
            </a:r>
          </a:p>
          <a:p>
            <a:endParaRPr lang="tr-TR" dirty="0"/>
          </a:p>
        </p:txBody>
      </p:sp>
      <p:pic>
        <p:nvPicPr>
          <p:cNvPr id="5" name="4 Resim" descr="h.JPG"/>
          <p:cNvPicPr>
            <a:picLocks noChangeAspect="1"/>
          </p:cNvPicPr>
          <p:nvPr/>
        </p:nvPicPr>
        <p:blipFill>
          <a:blip r:embed="rId2" cstate="print"/>
          <a:stretch>
            <a:fillRect/>
          </a:stretch>
        </p:blipFill>
        <p:spPr>
          <a:xfrm>
            <a:off x="212972" y="2204864"/>
            <a:ext cx="3997678" cy="36004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457200" y="332656"/>
            <a:ext cx="8305800" cy="1152128"/>
          </a:xfrm>
        </p:spPr>
        <p:txBody>
          <a:bodyPr>
            <a:normAutofit/>
          </a:bodyPr>
          <a:lstStyle/>
          <a:p>
            <a:pPr algn="ctr"/>
            <a:r>
              <a:rPr lang="tr-TR" sz="3600" b="1" dirty="0"/>
              <a:t>YETİŞKİNLERDE DIŞ KALP MASAJI VE YAPAY SOLUNUMUN BİRLİKTE UYGULANMASI</a:t>
            </a:r>
            <a:endParaRPr lang="tr-TR" sz="3600" dirty="0"/>
          </a:p>
        </p:txBody>
      </p:sp>
      <p:sp>
        <p:nvSpPr>
          <p:cNvPr id="4" name="3 İçerik Yer Tutucusu"/>
          <p:cNvSpPr>
            <a:spLocks noGrp="1"/>
          </p:cNvSpPr>
          <p:nvPr>
            <p:ph sz="half" idx="4294967295"/>
          </p:nvPr>
        </p:nvSpPr>
        <p:spPr>
          <a:xfrm>
            <a:off x="4032250" y="1676400"/>
            <a:ext cx="5111750" cy="4572000"/>
          </a:xfrm>
        </p:spPr>
        <p:txBody>
          <a:bodyPr>
            <a:normAutofit/>
          </a:bodyPr>
          <a:lstStyle/>
          <a:p>
            <a:endParaRPr lang="tr-TR" sz="2400" b="1" dirty="0" smtClean="0"/>
          </a:p>
          <a:p>
            <a:endParaRPr lang="tr-TR" dirty="0"/>
          </a:p>
        </p:txBody>
      </p:sp>
      <p:pic>
        <p:nvPicPr>
          <p:cNvPr id="6" name="Picture 2" descr="kpr 3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a:xfrm>
            <a:off x="107504" y="1794740"/>
            <a:ext cx="4402832" cy="4442572"/>
          </a:xfrm>
          <a:prstGeom prst="rect">
            <a:avLst/>
          </a:prstGeom>
          <a:noFill/>
        </p:spPr>
      </p:pic>
      <p:pic>
        <p:nvPicPr>
          <p:cNvPr id="7" name="Picture 5" descr="E:\ilkyardim ve aed\temel ilk yardım\Temel İlkyardım Eğitim Slaytları\kolla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4537511" y="1794740"/>
            <a:ext cx="4454152" cy="4442572"/>
          </a:xfrm>
          <a:prstGeom prst="rect">
            <a:avLst/>
          </a:prstGeom>
          <a:noFill/>
        </p:spPr>
      </p:pic>
    </p:spTree>
    <p:extLst>
      <p:ext uri="{BB962C8B-B14F-4D97-AF65-F5344CB8AC3E}">
        <p14:creationId xmlns:p14="http://schemas.microsoft.com/office/powerpoint/2010/main" xmlns="" val="328487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fmla="#ppt_w*sin(2.5*pi*$)">
                                          <p:val>
                                            <p:fltVal val="0"/>
                                          </p:val>
                                        </p:tav>
                                        <p:tav tm="100000">
                                          <p:val>
                                            <p:fltVal val="1"/>
                                          </p:val>
                                        </p:tav>
                                      </p:tavLst>
                                    </p:anim>
                                    <p:anim calcmode="lin" valueType="num">
                                      <p:cBhvr>
                                        <p:cTn id="8" dur="5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600" b="1" dirty="0" smtClean="0"/>
              <a:t>YETİŞKİNLERDE DIŞ KALP MASAJI VE YAPAY SOLUNUMUN BİRLİKTE UYGULANMASI</a:t>
            </a:r>
            <a:endParaRPr lang="tr-TR" sz="3600" dirty="0"/>
          </a:p>
        </p:txBody>
      </p:sp>
      <p:sp>
        <p:nvSpPr>
          <p:cNvPr id="3" name="2 İçerik Yer Tutucusu"/>
          <p:cNvSpPr>
            <a:spLocks noGrp="1"/>
          </p:cNvSpPr>
          <p:nvPr>
            <p:ph idx="1"/>
          </p:nvPr>
        </p:nvSpPr>
        <p:spPr/>
        <p:txBody>
          <a:bodyPr>
            <a:normAutofit lnSpcReduction="10000"/>
          </a:bodyPr>
          <a:lstStyle/>
          <a:p>
            <a:pPr>
              <a:buFont typeface="Wingdings" pitchFamily="2" charset="2"/>
              <a:buChar char="Ø"/>
            </a:pPr>
            <a:r>
              <a:rPr lang="tr-TR" sz="2600" b="1" dirty="0" smtClean="0"/>
              <a:t>17- </a:t>
            </a:r>
            <a:r>
              <a:rPr lang="tr-TR" sz="2600" dirty="0" smtClean="0"/>
              <a:t>Göğüs kemiği 5 cm aşağı inecek şekilde </a:t>
            </a:r>
          </a:p>
          <a:p>
            <a:pPr>
              <a:buNone/>
            </a:pPr>
            <a:r>
              <a:rPr lang="tr-TR" sz="2600" dirty="0" smtClean="0"/>
              <a:t>    ( yandan bakıldığında göğüs yüksekliğinin 1/3’ü kadar) bası uygulanır, bu işlemin hızı dakikada 100 bası olacak şekilde ayarlanır,</a:t>
            </a:r>
          </a:p>
          <a:p>
            <a:pPr>
              <a:buFont typeface="Wingdings" pitchFamily="2" charset="2"/>
              <a:buChar char="Ø"/>
            </a:pPr>
            <a:endParaRPr lang="tr-TR" sz="2600" dirty="0" smtClean="0"/>
          </a:p>
          <a:p>
            <a:pPr>
              <a:buFont typeface="Wingdings" pitchFamily="2" charset="2"/>
              <a:buChar char="Ø"/>
            </a:pPr>
            <a:r>
              <a:rPr lang="tr-TR" sz="2600" b="1" dirty="0" smtClean="0"/>
              <a:t>18-</a:t>
            </a:r>
            <a:r>
              <a:rPr lang="tr-TR" sz="2800" dirty="0" smtClean="0"/>
              <a:t> Baş geri çene yukarı pozisyonu tekrar verilerek hava yolu açıklığı sağlanır, </a:t>
            </a:r>
            <a:endParaRPr lang="tr-TR" sz="2600" dirty="0" smtClean="0"/>
          </a:p>
          <a:p>
            <a:pPr>
              <a:buFont typeface="Wingdings" pitchFamily="2" charset="2"/>
              <a:buChar char="Ø"/>
            </a:pPr>
            <a:endParaRPr lang="tr-TR" sz="2600" dirty="0" smtClean="0"/>
          </a:p>
          <a:p>
            <a:pPr>
              <a:buFont typeface="Wingdings" pitchFamily="2" charset="2"/>
              <a:buChar char="Ø"/>
            </a:pPr>
            <a:r>
              <a:rPr lang="tr-TR" sz="2600" b="1" dirty="0" smtClean="0"/>
              <a:t>19- </a:t>
            </a:r>
            <a:r>
              <a:rPr lang="tr-TR" dirty="0" smtClean="0"/>
              <a:t>Alnın üzerine konulan elin baş ve işaret parmağını kullanarak hasta/ yaralının burnu kapatılır,</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600" b="1" dirty="0" smtClean="0"/>
              <a:t>YETİŞKİNLERDE DIŞ KALP MASAJI VE YAPAY SOLUNUMUN BİRLİKTE UYGULANMASI</a:t>
            </a:r>
            <a:endParaRPr lang="tr-TR" sz="3600" dirty="0"/>
          </a:p>
        </p:txBody>
      </p:sp>
      <p:pic>
        <p:nvPicPr>
          <p:cNvPr id="4" name="Picture 2" descr="C:\Documents and Settings\ozge.akdag\Desktop\İlk Yardım Eğitimci Eğitimi\ilk yardım fotoğrafları\ER1_2888.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2132856"/>
            <a:ext cx="8208912" cy="4392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1391226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66526"/>
          </a:xfrm>
        </p:spPr>
        <p:txBody>
          <a:bodyPr>
            <a:noAutofit/>
          </a:bodyPr>
          <a:lstStyle/>
          <a:p>
            <a:pPr algn="ctr"/>
            <a:r>
              <a:rPr lang="tr-TR" sz="3600" b="1" dirty="0" smtClean="0"/>
              <a:t>YETİŞKİNLERDE DIŞ KALP MASAJI VE YAPAY SOLUNUMUN BİRLİKTE UYGULANMASI</a:t>
            </a:r>
            <a:endParaRPr lang="tr-TR" sz="3600" dirty="0"/>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tr-TR" b="1" dirty="0" smtClean="0"/>
              <a:t>20- </a:t>
            </a:r>
            <a:r>
              <a:rPr lang="tr-TR" dirty="0" smtClean="0"/>
              <a:t>Normal bir soluk alınır</a:t>
            </a:r>
            <a:r>
              <a:rPr lang="tr-TR" b="1" dirty="0" smtClean="0"/>
              <a:t>, </a:t>
            </a:r>
            <a:r>
              <a:rPr lang="tr-TR" dirty="0" smtClean="0"/>
              <a:t>baş geri çene yukarı pozisyonunda iken hasta/yaralının ağzını içine alacak şekilde ağız yerleştirilir,</a:t>
            </a:r>
          </a:p>
          <a:p>
            <a:pPr>
              <a:buFont typeface="Wingdings" pitchFamily="2" charset="2"/>
              <a:buChar char="Ø"/>
            </a:pPr>
            <a:r>
              <a:rPr lang="tr-TR" b="1" dirty="0" smtClean="0"/>
              <a:t>21-</a:t>
            </a:r>
            <a:r>
              <a:rPr lang="tr-TR" dirty="0" smtClean="0"/>
              <a:t> Hasta /yaralının göğsünü yükseltmeye yarayacak kadar her biri 1 saniye süren 2 nefes verilir, havanın geriye çıkması için zaman verilir,</a:t>
            </a:r>
          </a:p>
          <a:p>
            <a:pPr>
              <a:buFont typeface="Wingdings" pitchFamily="2" charset="2"/>
              <a:buChar char="Ø"/>
            </a:pPr>
            <a:r>
              <a:rPr lang="tr-TR" b="1" dirty="0" smtClean="0"/>
              <a:t>22-</a:t>
            </a:r>
            <a:r>
              <a:rPr lang="tr-TR" dirty="0" smtClean="0"/>
              <a:t> Hasta/ yaralıya 30 kalp masajından sonra 2 solunum yaptırılır, (30;2)</a:t>
            </a:r>
          </a:p>
          <a:p>
            <a:pPr>
              <a:buFont typeface="Wingdings" pitchFamily="2" charset="2"/>
              <a:buChar char="Ø"/>
            </a:pPr>
            <a:r>
              <a:rPr lang="tr-TR" b="1" dirty="0" smtClean="0"/>
              <a:t>23-</a:t>
            </a:r>
            <a:r>
              <a:rPr lang="tr-TR" dirty="0" smtClean="0"/>
              <a:t> Temel yaşam desteğine hasta/yaralının yaşamsal refleksleri veya tıbbi yardım gelene kadar kesintisiz devam edilir.</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3600" b="1" dirty="0" smtClean="0"/>
              <a:t>YETİŞKİNLERDE DIŞ KALP MASAJI VE YAPAY SOLUNUMUN BİRLİKTE UYGULANMASI</a:t>
            </a:r>
            <a:endParaRPr lang="tr-TR" sz="3600" dirty="0"/>
          </a:p>
        </p:txBody>
      </p:sp>
      <p:pic>
        <p:nvPicPr>
          <p:cNvPr id="8" name="Picture 2" descr="C:\Documents and Settings\ozge.akdag\Desktop\İlk Yardım Eğitimci Eğitimi\ilk yardım fotoğrafları\ER1_3045.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916832"/>
            <a:ext cx="3816424" cy="3528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descr="C:\Documents and Settings\ozge.akdag\Desktop\İlk Yardım Eğitimci Eğitimi\ilk yardım fotoğrafları\ER1_290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16016" y="3210986"/>
            <a:ext cx="4115606" cy="34705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926961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864096"/>
          </a:xfrm>
        </p:spPr>
        <p:txBody>
          <a:bodyPr>
            <a:noAutofit/>
          </a:bodyPr>
          <a:lstStyle/>
          <a:p>
            <a:r>
              <a:rPr lang="tr-TR" sz="3200" b="1" dirty="0" smtClean="0"/>
              <a:t>ÇOCUKLARDA (1-8 YAŞ) DIŞ KALP MASAJI VE YAPAY SOLUNUMUN BİRLİKTE UYGULANMASI</a:t>
            </a:r>
            <a:endParaRPr lang="tr-TR" sz="3200" dirty="0"/>
          </a:p>
        </p:txBody>
      </p:sp>
      <p:sp>
        <p:nvSpPr>
          <p:cNvPr id="3" name="2 İçerik Yer Tutucusu"/>
          <p:cNvSpPr>
            <a:spLocks noGrp="1"/>
          </p:cNvSpPr>
          <p:nvPr>
            <p:ph idx="1"/>
          </p:nvPr>
        </p:nvSpPr>
        <p:spPr>
          <a:xfrm>
            <a:off x="0" y="1124744"/>
            <a:ext cx="9144000" cy="5544616"/>
          </a:xfrm>
        </p:spPr>
        <p:txBody>
          <a:bodyPr>
            <a:normAutofit/>
          </a:bodyPr>
          <a:lstStyle/>
          <a:p>
            <a:pPr>
              <a:buFont typeface="Wingdings" pitchFamily="2" charset="2"/>
              <a:buChar char="Ø"/>
            </a:pPr>
            <a:r>
              <a:rPr lang="tr-TR" sz="2800" b="1" dirty="0"/>
              <a:t>1- </a:t>
            </a:r>
            <a:r>
              <a:rPr lang="tr-TR" sz="2800" dirty="0"/>
              <a:t>Kendisinin ve çocuğun güvenliğinden emin olunur</a:t>
            </a:r>
            <a:r>
              <a:rPr lang="tr-TR" sz="2800" dirty="0" smtClean="0"/>
              <a:t>,</a:t>
            </a:r>
            <a:endParaRPr lang="tr-TR" sz="2800" dirty="0"/>
          </a:p>
          <a:p>
            <a:pPr>
              <a:buFont typeface="Wingdings" pitchFamily="2" charset="2"/>
              <a:buChar char="Ø"/>
            </a:pPr>
            <a:r>
              <a:rPr lang="tr-TR" sz="2800" b="1" dirty="0"/>
              <a:t>2- </a:t>
            </a:r>
            <a:r>
              <a:rPr lang="tr-TR" sz="2800" dirty="0"/>
              <a:t>Çocuğun omuzlarına dokunup </a:t>
            </a:r>
            <a:r>
              <a:rPr lang="tr-TR" sz="2800" b="1" dirty="0">
                <a:solidFill>
                  <a:srgbClr val="FF0000"/>
                </a:solidFill>
              </a:rPr>
              <a:t>“―iyi misiniz?</a:t>
            </a:r>
            <a:r>
              <a:rPr lang="tr-TR" sz="2800" dirty="0">
                <a:solidFill>
                  <a:srgbClr val="FF0000"/>
                </a:solidFill>
              </a:rPr>
              <a:t>” </a:t>
            </a:r>
            <a:r>
              <a:rPr lang="tr-TR" sz="2800" dirty="0"/>
              <a:t>diye sorularak bilinci kontrol edilir; eğer bilinci yok ise</a:t>
            </a:r>
            <a:r>
              <a:rPr lang="tr-TR" sz="2800" dirty="0" smtClean="0"/>
              <a:t>:</a:t>
            </a:r>
            <a:endParaRPr lang="tr-TR" sz="2800" dirty="0"/>
          </a:p>
          <a:p>
            <a:pPr>
              <a:buFont typeface="Wingdings" pitchFamily="2" charset="2"/>
              <a:buChar char="Ø"/>
            </a:pPr>
            <a:r>
              <a:rPr lang="tr-TR" sz="2800" b="1" dirty="0"/>
              <a:t>3- </a:t>
            </a:r>
            <a:r>
              <a:rPr lang="tr-TR" sz="2800" dirty="0"/>
              <a:t>Çevreden yardım çağrılır; 112 aratılır; </a:t>
            </a:r>
            <a:endParaRPr lang="tr-TR" sz="2400" dirty="0"/>
          </a:p>
          <a:p>
            <a:pPr marL="0" indent="0">
              <a:buNone/>
            </a:pPr>
            <a:endParaRPr lang="tr-TR" dirty="0"/>
          </a:p>
        </p:txBody>
      </p:sp>
      <p:pic>
        <p:nvPicPr>
          <p:cNvPr id="1027" name="Picture 3" descr="C:\Users\medisem\Desktop\çocukta bilinç kontrolü.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3068960"/>
            <a:ext cx="5184576" cy="367240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95580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864096"/>
          </a:xfrm>
        </p:spPr>
        <p:txBody>
          <a:bodyPr>
            <a:noAutofit/>
          </a:bodyPr>
          <a:lstStyle/>
          <a:p>
            <a:r>
              <a:rPr lang="tr-TR" sz="3200" b="1" dirty="0" smtClean="0"/>
              <a:t>ÇOCUKLARDA (1-8 YAŞ) DIŞ KALP MASAJI VE YAPAY SOLUNUMUN BİRLİKTE UYGULANMASI</a:t>
            </a:r>
            <a:endParaRPr lang="tr-TR" sz="3200" dirty="0"/>
          </a:p>
        </p:txBody>
      </p:sp>
      <p:sp>
        <p:nvSpPr>
          <p:cNvPr id="3" name="2 İçerik Yer Tutucusu"/>
          <p:cNvSpPr>
            <a:spLocks noGrp="1"/>
          </p:cNvSpPr>
          <p:nvPr>
            <p:ph idx="1"/>
          </p:nvPr>
        </p:nvSpPr>
        <p:spPr>
          <a:xfrm>
            <a:off x="457200" y="1124744"/>
            <a:ext cx="8229600" cy="5199856"/>
          </a:xfrm>
        </p:spPr>
        <p:txBody>
          <a:bodyPr>
            <a:normAutofit/>
          </a:bodyPr>
          <a:lstStyle/>
          <a:p>
            <a:pPr>
              <a:buFont typeface="Wingdings" pitchFamily="2" charset="2"/>
              <a:buChar char="Ø"/>
            </a:pPr>
            <a:r>
              <a:rPr lang="tr-TR" b="1" dirty="0" smtClean="0"/>
              <a:t>4- </a:t>
            </a:r>
            <a:r>
              <a:rPr lang="tr-TR" dirty="0" smtClean="0"/>
              <a:t>Çocuk sert bir zemin üzerine sırt üstü yatırılır,</a:t>
            </a:r>
          </a:p>
          <a:p>
            <a:pPr>
              <a:buFont typeface="Wingdings" pitchFamily="2" charset="2"/>
              <a:buChar char="Ø"/>
            </a:pPr>
            <a:r>
              <a:rPr lang="tr-TR" b="1" dirty="0" smtClean="0"/>
              <a:t>5- </a:t>
            </a:r>
            <a:r>
              <a:rPr lang="tr-TR" dirty="0" smtClean="0"/>
              <a:t>Çocuğun yanına diz çökülür,</a:t>
            </a:r>
          </a:p>
          <a:p>
            <a:pPr>
              <a:buFont typeface="Wingdings" pitchFamily="2" charset="2"/>
              <a:buChar char="Ø"/>
            </a:pPr>
            <a:r>
              <a:rPr lang="tr-TR" b="1" dirty="0" smtClean="0"/>
              <a:t>6- </a:t>
            </a:r>
            <a:r>
              <a:rPr lang="tr-TR" dirty="0" smtClean="0"/>
              <a:t>Çocuğun boynunu ve göğsünü saran giysiler açılır,</a:t>
            </a:r>
          </a:p>
          <a:p>
            <a:pPr>
              <a:buFont typeface="Wingdings" pitchFamily="2" charset="2"/>
              <a:buChar char="Ø"/>
            </a:pPr>
            <a:r>
              <a:rPr lang="tr-TR" b="1" dirty="0" smtClean="0"/>
              <a:t>7- </a:t>
            </a:r>
            <a:r>
              <a:rPr lang="tr-TR" dirty="0" smtClean="0"/>
              <a:t>Ağız içi gözle kontrol edilir; hava yolu tıkanıklığına neden olan yabancı cisim var ise çıkartılır,</a:t>
            </a:r>
          </a:p>
          <a:p>
            <a:pPr marL="0" indent="0">
              <a:buNone/>
            </a:pPr>
            <a:endParaRPr lang="tr-TR" dirty="0"/>
          </a:p>
        </p:txBody>
      </p:sp>
      <p:pic>
        <p:nvPicPr>
          <p:cNvPr id="2050" name="Picture 2" descr="C:\Users\medisem\Desktop\çocuk ağız içi kontrolü.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4" y="3429000"/>
            <a:ext cx="5328592" cy="341471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0"/>
            <a:ext cx="8229600" cy="980728"/>
          </a:xfrm>
        </p:spPr>
        <p:txBody>
          <a:bodyPr>
            <a:noAutofit/>
          </a:bodyPr>
          <a:lstStyle/>
          <a:p>
            <a:pPr algn="ctr"/>
            <a:r>
              <a:rPr lang="tr-TR" sz="3200" b="1" dirty="0" smtClean="0"/>
              <a:t>ÇOCUKLARDA (1-8 YAŞ) DIŞ KALP MASAJI VE YAPAY SOLUNUMUN BİRLİKTE UYGULANMASI</a:t>
            </a:r>
            <a:endParaRPr lang="tr-TR" sz="3200" dirty="0"/>
          </a:p>
        </p:txBody>
      </p:sp>
      <p:sp>
        <p:nvSpPr>
          <p:cNvPr id="3" name="2 İçerik Yer Tutucusu"/>
          <p:cNvSpPr>
            <a:spLocks noGrp="1"/>
          </p:cNvSpPr>
          <p:nvPr>
            <p:ph idx="1"/>
          </p:nvPr>
        </p:nvSpPr>
        <p:spPr>
          <a:xfrm>
            <a:off x="457200" y="1052736"/>
            <a:ext cx="8229600" cy="5271864"/>
          </a:xfrm>
        </p:spPr>
        <p:txBody>
          <a:bodyPr>
            <a:normAutofit/>
          </a:bodyPr>
          <a:lstStyle/>
          <a:p>
            <a:pPr>
              <a:buFont typeface="Wingdings" pitchFamily="2" charset="2"/>
              <a:buChar char="Ø"/>
            </a:pPr>
            <a:r>
              <a:rPr lang="tr-TR" b="1" dirty="0" smtClean="0"/>
              <a:t>8- </a:t>
            </a:r>
            <a:r>
              <a:rPr lang="tr-TR" dirty="0" smtClean="0"/>
              <a:t>Hava yolunu açmak için bir el hasta/yaralının alnına, diğer elin iki parmağı çene kemiğinin üzerine yerleştirilir,</a:t>
            </a:r>
          </a:p>
          <a:p>
            <a:pPr>
              <a:buFont typeface="Wingdings" pitchFamily="2" charset="2"/>
              <a:buChar char="Ø"/>
            </a:pPr>
            <a:r>
              <a:rPr lang="tr-TR" b="1" dirty="0" smtClean="0"/>
              <a:t>9- </a:t>
            </a:r>
            <a:r>
              <a:rPr lang="tr-TR" dirty="0" smtClean="0"/>
              <a:t>Çene kemiğinin uzun kenarı yere dik gelecek şekilde alından bastırılıp, çeneden kaldırılarak baş geriye doğru itilir; çocuğa </a:t>
            </a:r>
            <a:r>
              <a:rPr lang="tr-TR" b="1" u="sng" dirty="0" smtClean="0">
                <a:solidFill>
                  <a:srgbClr val="FF0000"/>
                </a:solidFill>
              </a:rPr>
              <a:t>baş geri çene yukarı pozisyonu </a:t>
            </a:r>
            <a:r>
              <a:rPr lang="tr-TR" dirty="0" smtClean="0"/>
              <a:t>verilir,</a:t>
            </a:r>
          </a:p>
          <a:p>
            <a:pPr>
              <a:buFont typeface="Wingdings" pitchFamily="2" charset="2"/>
              <a:buChar char="Ø"/>
            </a:pPr>
            <a:endParaRPr lang="tr-TR" dirty="0" smtClean="0"/>
          </a:p>
          <a:p>
            <a:pPr marL="0" indent="0">
              <a:buNone/>
            </a:pPr>
            <a:endParaRPr lang="tr-TR" dirty="0"/>
          </a:p>
        </p:txBody>
      </p:sp>
      <p:pic>
        <p:nvPicPr>
          <p:cNvPr id="3074" name="Picture 2" descr="C:\Users\medisem\Desktop\çocukta baş-çene pozisyonu.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79712" y="3717032"/>
            <a:ext cx="4968552" cy="31112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490270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08112"/>
          </a:xfrm>
        </p:spPr>
        <p:txBody>
          <a:bodyPr>
            <a:noAutofit/>
          </a:bodyPr>
          <a:lstStyle/>
          <a:p>
            <a:pPr algn="ctr"/>
            <a:r>
              <a:rPr lang="tr-TR" sz="3200" b="1" dirty="0" smtClean="0"/>
              <a:t>ÇOCUKLARDA (1-8 YAŞ) DIŞ KALP MASAJI VE YAPAY SOLUNUMUN BİRLİKTE UYGULANMASI</a:t>
            </a:r>
            <a:endParaRPr lang="tr-TR" sz="3200" dirty="0"/>
          </a:p>
        </p:txBody>
      </p:sp>
      <p:sp>
        <p:nvSpPr>
          <p:cNvPr id="3" name="2 İçerik Yer Tutucusu"/>
          <p:cNvSpPr>
            <a:spLocks noGrp="1"/>
          </p:cNvSpPr>
          <p:nvPr>
            <p:ph idx="1"/>
          </p:nvPr>
        </p:nvSpPr>
        <p:spPr>
          <a:xfrm>
            <a:off x="457200" y="1196752"/>
            <a:ext cx="8229600" cy="5127848"/>
          </a:xfrm>
        </p:spPr>
        <p:txBody>
          <a:bodyPr>
            <a:normAutofit/>
          </a:bodyPr>
          <a:lstStyle/>
          <a:p>
            <a:pPr>
              <a:buFont typeface="Wingdings" pitchFamily="2" charset="2"/>
              <a:buChar char="Ø"/>
            </a:pPr>
            <a:r>
              <a:rPr lang="tr-TR" b="1" dirty="0" smtClean="0"/>
              <a:t>10- </a:t>
            </a:r>
            <a:r>
              <a:rPr lang="tr-TR" sz="2400" dirty="0" smtClean="0"/>
              <a:t>Hasta/yaralının solunum yapıp yapmadığı </a:t>
            </a:r>
            <a:r>
              <a:rPr lang="tr-TR" sz="2400" b="1" u="sng" dirty="0" smtClean="0">
                <a:solidFill>
                  <a:srgbClr val="FF0000"/>
                </a:solidFill>
              </a:rPr>
              <a:t>bak-dinle-hisset</a:t>
            </a:r>
            <a:r>
              <a:rPr lang="tr-TR" sz="2400" b="1" dirty="0" smtClean="0"/>
              <a:t> </a:t>
            </a:r>
            <a:r>
              <a:rPr lang="tr-TR" sz="2400" dirty="0" smtClean="0"/>
              <a:t>yöntemiyle 10 saniye süre ile kontrol edilir:</a:t>
            </a:r>
          </a:p>
          <a:p>
            <a:pPr lvl="0">
              <a:buFont typeface="Wingdings" pitchFamily="2" charset="2"/>
              <a:buChar char="Ø"/>
            </a:pPr>
            <a:r>
              <a:rPr lang="tr-TR" sz="2400" dirty="0" smtClean="0"/>
              <a:t>Göğüs kafesinin solunum hareketlerine bakılır,</a:t>
            </a:r>
          </a:p>
          <a:p>
            <a:pPr>
              <a:buFont typeface="Wingdings" pitchFamily="2" charset="2"/>
              <a:buChar char="Ø"/>
            </a:pPr>
            <a:r>
              <a:rPr lang="tr-TR" sz="2400" dirty="0" smtClean="0"/>
              <a:t>Eğilip, kulağını hastanın ağzına yaklaştırarak solunum dinlenirken diğer el göğüs üzerine hafifçe yerleştirilerek hissedilir.</a:t>
            </a:r>
          </a:p>
          <a:p>
            <a:endParaRPr lang="tr-TR" dirty="0"/>
          </a:p>
        </p:txBody>
      </p:sp>
      <p:pic>
        <p:nvPicPr>
          <p:cNvPr id="4098" name="Picture 2" descr="C:\Users\medisem\Desktop\çocukta nefes kontrolü.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67744" y="3429000"/>
            <a:ext cx="4896544" cy="3312368"/>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16632"/>
            <a:ext cx="8305800" cy="936104"/>
          </a:xfrm>
        </p:spPr>
        <p:txBody>
          <a:bodyPr>
            <a:noAutofit/>
          </a:bodyPr>
          <a:lstStyle/>
          <a:p>
            <a:r>
              <a:rPr lang="tr-TR" sz="3200" b="1" dirty="0"/>
              <a:t>ÇOCUKLARDA (1-8 YAŞ) DIŞ KALP MASAJI VE YAPAY SOLUNUMUN BİRLİKTE UYGULANMASI</a:t>
            </a:r>
            <a:endParaRPr lang="tr-TR" sz="3200" dirty="0"/>
          </a:p>
        </p:txBody>
      </p:sp>
      <p:sp>
        <p:nvSpPr>
          <p:cNvPr id="4" name="3 İçerik Yer Tutucusu"/>
          <p:cNvSpPr>
            <a:spLocks noGrp="1"/>
          </p:cNvSpPr>
          <p:nvPr>
            <p:ph sz="half" idx="4294967295"/>
          </p:nvPr>
        </p:nvSpPr>
        <p:spPr>
          <a:xfrm>
            <a:off x="4032250" y="1676400"/>
            <a:ext cx="5111750" cy="4572000"/>
          </a:xfrm>
        </p:spPr>
        <p:txBody>
          <a:bodyPr>
            <a:normAutofit fontScale="85000" lnSpcReduction="10000"/>
          </a:bodyPr>
          <a:lstStyle/>
          <a:p>
            <a:endParaRPr lang="tr-TR" b="1" dirty="0" smtClean="0"/>
          </a:p>
          <a:p>
            <a:pPr>
              <a:buFont typeface="Wingdings" pitchFamily="2" charset="2"/>
              <a:buChar char="Ø"/>
            </a:pPr>
            <a:r>
              <a:rPr lang="tr-TR" b="1" dirty="0" smtClean="0"/>
              <a:t>11-</a:t>
            </a:r>
            <a:r>
              <a:rPr lang="tr-TR" dirty="0" smtClean="0"/>
              <a:t>Solunum yok ise; alnın üzerine konulan elin baş ve işaret parmağını kullanarak çocuğun burnu kapatılır,</a:t>
            </a:r>
          </a:p>
          <a:p>
            <a:pPr>
              <a:buFont typeface="Wingdings" pitchFamily="2" charset="2"/>
              <a:buChar char="Ø"/>
            </a:pPr>
            <a:endParaRPr lang="tr-TR" dirty="0" smtClean="0"/>
          </a:p>
          <a:p>
            <a:pPr>
              <a:buFont typeface="Wingdings" pitchFamily="2" charset="2"/>
              <a:buChar char="Ø"/>
            </a:pPr>
            <a:r>
              <a:rPr lang="tr-TR" b="1" dirty="0" smtClean="0"/>
              <a:t>12- </a:t>
            </a:r>
            <a:r>
              <a:rPr lang="tr-TR" dirty="0" smtClean="0"/>
              <a:t>Baş geri çene yukarı pozisyonunda iken çocuğun ağzını içine alacak şekilde ağız yerleştirilir,</a:t>
            </a:r>
          </a:p>
          <a:p>
            <a:pPr>
              <a:buFont typeface="Wingdings" pitchFamily="2" charset="2"/>
              <a:buChar char="Ø"/>
            </a:pPr>
            <a:endParaRPr lang="tr-TR" dirty="0" smtClean="0"/>
          </a:p>
          <a:p>
            <a:pPr>
              <a:buFont typeface="Wingdings" pitchFamily="2" charset="2"/>
              <a:buChar char="Ø"/>
            </a:pPr>
            <a:r>
              <a:rPr lang="tr-TR" b="1" dirty="0" smtClean="0"/>
              <a:t>13-Ç</a:t>
            </a:r>
            <a:r>
              <a:rPr lang="tr-TR" dirty="0" smtClean="0"/>
              <a:t>ocuğun göğsünü yükseltmeye yarayacak kadar her biri 1 saniye süren 2 kurtarıcı nefes verilir, havanın geriye çıkması için zaman verilir,</a:t>
            </a:r>
          </a:p>
          <a:p>
            <a:endParaRPr lang="tr-TR" dirty="0"/>
          </a:p>
        </p:txBody>
      </p:sp>
      <p:pic>
        <p:nvPicPr>
          <p:cNvPr id="2050" name="Picture 2" descr="C:\Documents and Settings\filiz\Desktop\İLK YARDIM RESİMLER\cpr-child-1-to-8-years-old-check-for-breathing-picture.jpg"/>
          <p:cNvPicPr>
            <a:picLocks noChangeAspect="1" noChangeArrowheads="1"/>
          </p:cNvPicPr>
          <p:nvPr/>
        </p:nvPicPr>
        <p:blipFill>
          <a:blip r:embed="rId2" cstate="print"/>
          <a:srcRect/>
          <a:stretch>
            <a:fillRect/>
          </a:stretch>
        </p:blipFill>
        <p:spPr bwMode="auto">
          <a:xfrm>
            <a:off x="232141" y="1259010"/>
            <a:ext cx="3274215" cy="2619372"/>
          </a:xfrm>
          <a:prstGeom prst="rect">
            <a:avLst/>
          </a:prstGeom>
          <a:noFill/>
        </p:spPr>
      </p:pic>
      <p:pic>
        <p:nvPicPr>
          <p:cNvPr id="2051" name="Picture 3" descr="C:\Documents and Settings\filiz\Desktop\İLK YARDIM RESİMLER\cpr-child-1-to-8-years-old-child-not-breathing-picture.jpg"/>
          <p:cNvPicPr>
            <a:picLocks noChangeAspect="1" noChangeArrowheads="1"/>
          </p:cNvPicPr>
          <p:nvPr/>
        </p:nvPicPr>
        <p:blipFill>
          <a:blip r:embed="rId3" cstate="print"/>
          <a:srcRect/>
          <a:stretch>
            <a:fillRect/>
          </a:stretch>
        </p:blipFill>
        <p:spPr bwMode="auto">
          <a:xfrm>
            <a:off x="232141" y="3878382"/>
            <a:ext cx="3452810" cy="276224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305800" cy="1080120"/>
          </a:xfrm>
        </p:spPr>
        <p:txBody>
          <a:bodyPr>
            <a:normAutofit/>
          </a:bodyPr>
          <a:lstStyle/>
          <a:p>
            <a:pPr algn="ctr"/>
            <a:r>
              <a:rPr lang="tr-TR" sz="3200" b="1" dirty="0"/>
              <a:t>ÇOCUKLARDA (1-8 YAŞ) DIŞ KALP MASAJI VE YAPAY SOLUNUMUN BİRLİKTE UYGULANMASI</a:t>
            </a:r>
            <a:endParaRPr lang="tr-TR" sz="3200" dirty="0"/>
          </a:p>
        </p:txBody>
      </p:sp>
      <p:sp>
        <p:nvSpPr>
          <p:cNvPr id="4" name="3 İçerik Yer Tutucusu"/>
          <p:cNvSpPr>
            <a:spLocks noGrp="1"/>
          </p:cNvSpPr>
          <p:nvPr>
            <p:ph sz="half" idx="4294967295"/>
          </p:nvPr>
        </p:nvSpPr>
        <p:spPr>
          <a:xfrm>
            <a:off x="4032250" y="1676400"/>
            <a:ext cx="5111750" cy="4572000"/>
          </a:xfrm>
        </p:spPr>
        <p:txBody>
          <a:bodyPr>
            <a:normAutofit fontScale="92500" lnSpcReduction="20000"/>
          </a:bodyPr>
          <a:lstStyle/>
          <a:p>
            <a:pPr>
              <a:buFont typeface="Wingdings" pitchFamily="2" charset="2"/>
              <a:buChar char="Ø"/>
            </a:pPr>
            <a:r>
              <a:rPr lang="tr-TR" sz="2600" b="1" dirty="0" smtClean="0"/>
              <a:t>14- </a:t>
            </a:r>
            <a:r>
              <a:rPr lang="tr-TR" sz="2600" dirty="0" smtClean="0"/>
              <a:t>Kalp basısı uygulamak için göğüs kemiğinin alt ve üst ucu tespit edilerek alt yarısına bir elin</a:t>
            </a:r>
          </a:p>
          <a:p>
            <a:pPr>
              <a:buNone/>
            </a:pPr>
            <a:r>
              <a:rPr lang="tr-TR" sz="2600" dirty="0" smtClean="0"/>
              <a:t>	topuğu yerleştirilir, </a:t>
            </a:r>
          </a:p>
          <a:p>
            <a:pPr>
              <a:buNone/>
            </a:pPr>
            <a:endParaRPr lang="tr-TR" sz="2600" dirty="0" smtClean="0"/>
          </a:p>
          <a:p>
            <a:pPr>
              <a:buNone/>
            </a:pPr>
            <a:r>
              <a:rPr lang="tr-TR" sz="2600" dirty="0" smtClean="0"/>
              <a:t>	(çocuk yetişkin görünümündeyse yetişkinlerde olduğu gibi iki el ile kalp basısı uygulanır ) </a:t>
            </a:r>
          </a:p>
          <a:p>
            <a:pPr>
              <a:buNone/>
            </a:pPr>
            <a:endParaRPr lang="tr-TR" sz="2600" dirty="0" smtClean="0"/>
          </a:p>
          <a:p>
            <a:pPr>
              <a:buFont typeface="Wingdings" pitchFamily="2" charset="2"/>
              <a:buChar char="Ø"/>
            </a:pPr>
            <a:r>
              <a:rPr lang="tr-TR" sz="2600" b="1" dirty="0" smtClean="0"/>
              <a:t>15- </a:t>
            </a:r>
            <a:r>
              <a:rPr lang="tr-TR" sz="2600" dirty="0" smtClean="0"/>
              <a:t>Elin parmakları göğüs kafesiyle temas ettirilmeden, dirsek bükülmeden, göğüs kemiği üzerine vücuda dik olacak şekilde tutulur,</a:t>
            </a:r>
          </a:p>
          <a:p>
            <a:endParaRPr lang="tr-TR" dirty="0"/>
          </a:p>
        </p:txBody>
      </p:sp>
      <p:sp>
        <p:nvSpPr>
          <p:cNvPr id="5" name="4 4-Nokta Yıldız"/>
          <p:cNvSpPr/>
          <p:nvPr/>
        </p:nvSpPr>
        <p:spPr>
          <a:xfrm>
            <a:off x="6929454" y="2428868"/>
            <a:ext cx="914400" cy="914400"/>
          </a:xfrm>
          <a:prstGeom prst="star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074" name="Picture 2" descr="C:\Documents and Settings\filiz\Desktop\İLK YARDIM RESİMLER\cpr-child-1-to-8-years-old-chest-compressions-picture.jpg"/>
          <p:cNvPicPr>
            <a:picLocks noChangeAspect="1" noChangeArrowheads="1"/>
          </p:cNvPicPr>
          <p:nvPr/>
        </p:nvPicPr>
        <p:blipFill>
          <a:blip r:embed="rId2" cstate="print"/>
          <a:srcRect/>
          <a:stretch>
            <a:fillRect/>
          </a:stretch>
        </p:blipFill>
        <p:spPr bwMode="auto">
          <a:xfrm>
            <a:off x="0" y="1556792"/>
            <a:ext cx="3635896" cy="3672408"/>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08112"/>
          </a:xfrm>
        </p:spPr>
        <p:txBody>
          <a:bodyPr>
            <a:noAutofit/>
          </a:bodyPr>
          <a:lstStyle/>
          <a:p>
            <a:pPr algn="ctr"/>
            <a:r>
              <a:rPr lang="tr-TR" sz="3200" b="1" dirty="0" smtClean="0"/>
              <a:t>ÇOCUKLARDA (1-8 YAŞ) DIŞ KALP MASAJI VE YAPAY SOLUNUMUN BİRLİKTE UYGULANMASI</a:t>
            </a:r>
            <a:endParaRPr lang="tr-TR" sz="3200" dirty="0"/>
          </a:p>
        </p:txBody>
      </p:sp>
      <p:sp>
        <p:nvSpPr>
          <p:cNvPr id="3" name="2 İçerik Yer Tutucusu"/>
          <p:cNvSpPr>
            <a:spLocks noGrp="1"/>
          </p:cNvSpPr>
          <p:nvPr>
            <p:ph idx="1"/>
          </p:nvPr>
        </p:nvSpPr>
        <p:spPr>
          <a:xfrm>
            <a:off x="457200" y="1882808"/>
            <a:ext cx="8229600" cy="4786552"/>
          </a:xfrm>
        </p:spPr>
        <p:txBody>
          <a:bodyPr>
            <a:normAutofit fontScale="92500" lnSpcReduction="10000"/>
          </a:bodyPr>
          <a:lstStyle/>
          <a:p>
            <a:pPr>
              <a:buFont typeface="Wingdings" pitchFamily="2" charset="2"/>
              <a:buChar char="Ø"/>
            </a:pPr>
            <a:r>
              <a:rPr lang="tr-TR" sz="2600" b="1" dirty="0" smtClean="0"/>
              <a:t>16- </a:t>
            </a:r>
            <a:r>
              <a:rPr lang="tr-TR" sz="2600" dirty="0" smtClean="0"/>
              <a:t>Göğüs kemiği 5 cm aşağı inecek şekilde ( yandan bakıldığında göğüs yüksekliğinin 1/3’ü kadar) bası uygulanır, bu işlemin hızı dakikada 100 bası olacak şekilde ayarlanır,</a:t>
            </a:r>
          </a:p>
          <a:p>
            <a:pPr>
              <a:buFont typeface="Wingdings" pitchFamily="2" charset="2"/>
              <a:buChar char="Ø"/>
            </a:pPr>
            <a:endParaRPr lang="tr-TR" sz="2600" dirty="0" smtClean="0"/>
          </a:p>
          <a:p>
            <a:pPr>
              <a:buFont typeface="Wingdings" pitchFamily="2" charset="2"/>
              <a:buChar char="Ø"/>
            </a:pPr>
            <a:r>
              <a:rPr lang="tr-TR" sz="2600" b="1" dirty="0" smtClean="0"/>
              <a:t>17- </a:t>
            </a:r>
            <a:r>
              <a:rPr lang="tr-TR" sz="2600" dirty="0" smtClean="0"/>
              <a:t>Çocuğa 30 kalp masajından sonra 2 solunum yaptırılır (30;2) ,</a:t>
            </a:r>
          </a:p>
          <a:p>
            <a:pPr>
              <a:buNone/>
            </a:pPr>
            <a:endParaRPr lang="tr-TR" sz="2600" dirty="0" smtClean="0"/>
          </a:p>
          <a:p>
            <a:pPr>
              <a:buFont typeface="Wingdings" pitchFamily="2" charset="2"/>
              <a:buChar char="Ø"/>
            </a:pPr>
            <a:r>
              <a:rPr lang="tr-TR" sz="2600" b="1" dirty="0" smtClean="0"/>
              <a:t>18- </a:t>
            </a:r>
            <a:r>
              <a:rPr lang="tr-TR" sz="2400" dirty="0" smtClean="0"/>
              <a:t>İlkyardımcı yalnız ise;  30;2 göğüs basısının 5 tur tekrarından sonra 112’yi kendisi arar, </a:t>
            </a:r>
            <a:endParaRPr lang="tr-TR" sz="2600" b="1" dirty="0" smtClean="0"/>
          </a:p>
          <a:p>
            <a:pPr>
              <a:buFont typeface="Wingdings" pitchFamily="2" charset="2"/>
              <a:buChar char="Ø"/>
            </a:pPr>
            <a:endParaRPr lang="tr-TR" sz="2600" dirty="0" smtClean="0"/>
          </a:p>
          <a:p>
            <a:pPr>
              <a:buFont typeface="Wingdings" pitchFamily="2" charset="2"/>
              <a:buChar char="Ø"/>
            </a:pPr>
            <a:r>
              <a:rPr lang="tr-TR" sz="2600" b="1" dirty="0" smtClean="0"/>
              <a:t>19- </a:t>
            </a:r>
            <a:r>
              <a:rPr lang="tr-TR" sz="2600" dirty="0" smtClean="0"/>
              <a:t>Temel yaşam desteğine çocuğun yaşamsal refleksleri veya tıbbi yardım gelene kadar kesintisiz devam edilir.</a:t>
            </a:r>
          </a:p>
          <a:p>
            <a:endParaRPr lang="tr-T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305800" cy="1080120"/>
          </a:xfrm>
        </p:spPr>
        <p:txBody>
          <a:bodyPr>
            <a:normAutofit/>
          </a:bodyPr>
          <a:lstStyle/>
          <a:p>
            <a:pPr algn="ctr"/>
            <a:r>
              <a:rPr lang="tr-TR" sz="3200" b="1" dirty="0"/>
              <a:t>ÇOCUKLARDA (1-8 YAŞ) DIŞ KALP MASAJI VE YAPAY SOLUNUMUN BİRLİKTE UYGULANMASI</a:t>
            </a:r>
            <a:endParaRPr lang="tr-TR" sz="3200" dirty="0"/>
          </a:p>
        </p:txBody>
      </p:sp>
      <p:pic>
        <p:nvPicPr>
          <p:cNvPr id="6" name="Picture 2" descr="E:\ilkyardim ve aed\temel ilk yardım\Temel İlkyardım Eğitim Slaytları\coctyd.jpg"/>
          <p:cNvPicPr>
            <a:picLocks noGrp="1" noChangeAspect="1" noChangeArrowheads="1"/>
          </p:cNvPicPr>
          <p:nvPr>
            <p:ph sz="half"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0" y="1557338"/>
            <a:ext cx="4032250" cy="4691062"/>
          </a:xfrm>
          <a:noFill/>
        </p:spPr>
      </p:pic>
      <p:pic>
        <p:nvPicPr>
          <p:cNvPr id="7" name="Picture 5" descr="C:\Documents and Settings\PC\Desktop\Masaüstü\alaattine verilecek\çocuk kalp masajı.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4008" y="1556793"/>
            <a:ext cx="4320480" cy="4680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406463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91264" cy="936104"/>
          </a:xfrm>
        </p:spPr>
        <p:txBody>
          <a:bodyPr>
            <a:normAutofit fontScale="90000"/>
          </a:bodyPr>
          <a:lstStyle/>
          <a:p>
            <a:pPr algn="ctr"/>
            <a:r>
              <a:rPr lang="tr-TR" sz="3600" b="1" dirty="0" smtClean="0"/>
              <a:t/>
            </a:r>
            <a:br>
              <a:rPr lang="tr-TR" sz="3600" b="1" dirty="0" smtClean="0"/>
            </a:br>
            <a:r>
              <a:rPr lang="tr-TR" sz="3600" b="1" dirty="0" smtClean="0"/>
              <a:t/>
            </a:r>
            <a:br>
              <a:rPr lang="tr-TR" sz="3600" b="1" dirty="0" smtClean="0"/>
            </a:br>
            <a:r>
              <a:rPr lang="tr-TR" sz="3600" b="1" dirty="0"/>
              <a:t/>
            </a:r>
            <a:br>
              <a:rPr lang="tr-TR" sz="3600" b="1" dirty="0"/>
            </a:br>
            <a:r>
              <a:rPr lang="tr-TR" sz="3600" b="1" dirty="0"/>
              <a:t>BEBEKLERDE (0–12 AY) DIŞ KALP MASAJI VE YAPAY SOLUNUMUN BİRLİKTE </a:t>
            </a:r>
            <a:r>
              <a:rPr lang="tr-TR" sz="3600" b="1" dirty="0" smtClean="0"/>
              <a:t>UYGULANMASI</a:t>
            </a:r>
            <a:endParaRPr lang="tr-TR" dirty="0"/>
          </a:p>
        </p:txBody>
      </p:sp>
      <p:sp>
        <p:nvSpPr>
          <p:cNvPr id="3" name="2 İçerik Yer Tutucusu"/>
          <p:cNvSpPr>
            <a:spLocks noGrp="1"/>
          </p:cNvSpPr>
          <p:nvPr>
            <p:ph idx="1"/>
          </p:nvPr>
        </p:nvSpPr>
        <p:spPr>
          <a:xfrm>
            <a:off x="457200" y="1412776"/>
            <a:ext cx="8229600" cy="5042032"/>
          </a:xfrm>
        </p:spPr>
        <p:txBody>
          <a:bodyPr>
            <a:normAutofit/>
          </a:bodyPr>
          <a:lstStyle/>
          <a:p>
            <a:pPr>
              <a:buFont typeface="Wingdings" pitchFamily="2" charset="2"/>
              <a:buChar char="Ø"/>
            </a:pPr>
            <a:r>
              <a:rPr lang="tr-TR" sz="2400" b="1" dirty="0" smtClean="0"/>
              <a:t>1- </a:t>
            </a:r>
            <a:r>
              <a:rPr lang="tr-TR" sz="2400" dirty="0" smtClean="0"/>
              <a:t>Kendisinin ve bebeğin güvenliğinden emin olunur,</a:t>
            </a:r>
          </a:p>
          <a:p>
            <a:pPr>
              <a:buFont typeface="Wingdings" pitchFamily="2" charset="2"/>
              <a:buChar char="Ø"/>
            </a:pPr>
            <a:r>
              <a:rPr lang="tr-TR" sz="2400" b="1" dirty="0" smtClean="0"/>
              <a:t>2- </a:t>
            </a:r>
            <a:r>
              <a:rPr lang="tr-TR" sz="2400" dirty="0" smtClean="0"/>
              <a:t>Ayak tabanına hafifçe vurarak bilinci kontrol edilir; eğer bilinci yok ise,</a:t>
            </a:r>
          </a:p>
          <a:p>
            <a:pPr>
              <a:buFont typeface="Wingdings" pitchFamily="2" charset="2"/>
              <a:buChar char="Ø"/>
            </a:pPr>
            <a:r>
              <a:rPr lang="tr-TR" sz="2400" dirty="0" smtClean="0"/>
              <a:t>3- Çevreden yardım çağrılır; 112 aratılır; </a:t>
            </a:r>
          </a:p>
          <a:p>
            <a:pPr>
              <a:buNone/>
            </a:pPr>
            <a:r>
              <a:rPr lang="tr-TR" sz="2400" i="1" dirty="0" smtClean="0"/>
              <a:t>	</a:t>
            </a:r>
            <a:endParaRPr lang="tr-TR" sz="2400" dirty="0" smtClean="0"/>
          </a:p>
          <a:p>
            <a:pPr marL="0" indent="0">
              <a:buNone/>
            </a:pPr>
            <a:endParaRPr lang="tr-TR" dirty="0"/>
          </a:p>
        </p:txBody>
      </p:sp>
      <p:pic>
        <p:nvPicPr>
          <p:cNvPr id="5" name="Picture 6" descr="DSC00710"/>
          <p:cNvPicPr>
            <a:picLocks noChangeAspect="1" noChangeArrowheads="1"/>
          </p:cNvPicPr>
          <p:nvPr/>
        </p:nvPicPr>
        <p:blipFill>
          <a:blip r:embed="rId2" cstate="print">
            <a:extLst>
              <a:ext uri="{28A0092B-C50C-407E-A947-70E740481C1C}">
                <a14:useLocalDpi xmlns:a14="http://schemas.microsoft.com/office/drawing/2010/main" xmlns="" val="0"/>
              </a:ext>
            </a:extLst>
          </a:blip>
          <a:srcRect t="6496" b="5315"/>
          <a:stretch>
            <a:fillRect/>
          </a:stretch>
        </p:blipFill>
        <p:spPr bwMode="auto">
          <a:xfrm>
            <a:off x="107504" y="3184173"/>
            <a:ext cx="4392488" cy="3513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3" descr="C:\Documents and Settings\ozge.akdag\Desktop\İlk Yardım Eğitimci Eğitimi\ilk yardım fotoğrafları\ER1_2801 copy cop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76056" y="3098800"/>
            <a:ext cx="3883794" cy="359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332656"/>
            <a:ext cx="8229600" cy="1442424"/>
          </a:xfrm>
        </p:spPr>
        <p:txBody>
          <a:bodyPr>
            <a:noAutofit/>
          </a:bodyPr>
          <a:lstStyle/>
          <a:p>
            <a:pPr algn="ctr"/>
            <a:r>
              <a:rPr lang="tr-TR" sz="3200" b="1" dirty="0" smtClean="0"/>
              <a:t>BEBEKLERDE (0–12 AY) DIŞ KALP MASAJI VE YAPAY SOLUNUMUN BİRLİKTE UYGULANMASI</a:t>
            </a:r>
            <a:endParaRPr lang="tr-TR" sz="3200" dirty="0"/>
          </a:p>
        </p:txBody>
      </p:sp>
      <p:sp>
        <p:nvSpPr>
          <p:cNvPr id="3" name="2 İçerik Yer Tutucusu"/>
          <p:cNvSpPr>
            <a:spLocks noGrp="1"/>
          </p:cNvSpPr>
          <p:nvPr>
            <p:ph idx="1"/>
          </p:nvPr>
        </p:nvSpPr>
        <p:spPr/>
        <p:txBody>
          <a:bodyPr>
            <a:normAutofit/>
          </a:bodyPr>
          <a:lstStyle/>
          <a:p>
            <a:pPr>
              <a:buFont typeface="Wingdings" pitchFamily="2" charset="2"/>
              <a:buChar char="Ø"/>
            </a:pPr>
            <a:r>
              <a:rPr lang="tr-TR" sz="2600" b="1" dirty="0" smtClean="0"/>
              <a:t>4- </a:t>
            </a:r>
            <a:r>
              <a:rPr lang="tr-TR" sz="2600" dirty="0" smtClean="0"/>
              <a:t>Bebek sert bir zemin üzerine sırt üstü yatırılır,</a:t>
            </a:r>
          </a:p>
          <a:p>
            <a:pPr>
              <a:buFont typeface="Wingdings" pitchFamily="2" charset="2"/>
              <a:buChar char="Ø"/>
            </a:pPr>
            <a:endParaRPr lang="tr-TR" sz="2600" dirty="0" smtClean="0"/>
          </a:p>
          <a:p>
            <a:pPr>
              <a:buFont typeface="Wingdings" pitchFamily="2" charset="2"/>
              <a:buChar char="Ø"/>
            </a:pPr>
            <a:r>
              <a:rPr lang="tr-TR" sz="2600" b="1" dirty="0" smtClean="0"/>
              <a:t>5</a:t>
            </a:r>
            <a:r>
              <a:rPr lang="tr-TR" sz="2600" dirty="0" smtClean="0"/>
              <a:t>- ilk yardımcı temel yaşam desteği uygulayacağı pozisyonu alır </a:t>
            </a:r>
          </a:p>
          <a:p>
            <a:pPr>
              <a:buFont typeface="Wingdings" pitchFamily="2" charset="2"/>
              <a:buChar char="Ø"/>
            </a:pPr>
            <a:r>
              <a:rPr lang="tr-TR" sz="2600" dirty="0" smtClean="0"/>
              <a:t>	(yerde uygulama yapacak ise diz çöker, masa v.b. yerde uygulama yapacak ise ayakta durur),</a:t>
            </a:r>
          </a:p>
          <a:p>
            <a:pPr>
              <a:buFont typeface="Wingdings" pitchFamily="2" charset="2"/>
              <a:buChar char="Ø"/>
            </a:pPr>
            <a:endParaRPr lang="tr-TR" sz="2600" dirty="0" smtClean="0"/>
          </a:p>
          <a:p>
            <a:pPr>
              <a:buFont typeface="Wingdings" pitchFamily="2" charset="2"/>
              <a:buChar char="Ø"/>
            </a:pPr>
            <a:r>
              <a:rPr lang="tr-TR" sz="2600" b="1" dirty="0" smtClean="0"/>
              <a:t>6- </a:t>
            </a:r>
            <a:r>
              <a:rPr lang="tr-TR" sz="2600" dirty="0" smtClean="0"/>
              <a:t>Çocuğun boynunu ve göğsünü saran giysiler açılır,</a:t>
            </a:r>
          </a:p>
          <a:p>
            <a:endParaRPr lang="tr-T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sz="half" idx="4294967295"/>
          </p:nvPr>
        </p:nvSpPr>
        <p:spPr>
          <a:xfrm>
            <a:off x="3573463" y="3284538"/>
            <a:ext cx="5570537" cy="3287712"/>
          </a:xfrm>
        </p:spPr>
        <p:txBody>
          <a:bodyPr>
            <a:normAutofit/>
          </a:bodyPr>
          <a:lstStyle/>
          <a:p>
            <a:pPr>
              <a:buNone/>
            </a:pPr>
            <a:endParaRPr lang="tr-TR" dirty="0" smtClean="0"/>
          </a:p>
          <a:p>
            <a:pPr marL="0" indent="0">
              <a:buNone/>
            </a:pPr>
            <a:endParaRPr lang="tr-TR" dirty="0"/>
          </a:p>
        </p:txBody>
      </p:sp>
      <p:sp>
        <p:nvSpPr>
          <p:cNvPr id="2" name="Başlık 1"/>
          <p:cNvSpPr>
            <a:spLocks noGrp="1"/>
          </p:cNvSpPr>
          <p:nvPr>
            <p:ph type="title" idx="4294967295"/>
          </p:nvPr>
        </p:nvSpPr>
        <p:spPr>
          <a:xfrm>
            <a:off x="838200" y="188913"/>
            <a:ext cx="8305800" cy="1008062"/>
          </a:xfrm>
        </p:spPr>
        <p:txBody>
          <a:bodyPr>
            <a:normAutofit fontScale="90000"/>
          </a:bodyPr>
          <a:lstStyle/>
          <a:p>
            <a:pPr algn="ctr"/>
            <a:r>
              <a:rPr lang="tr-TR" sz="3200" b="1" dirty="0"/>
              <a:t>BEBEKLERDE (0–12 AY) DIŞ KALP MASAJI VE YAPAY SOLUNUMUN BİRLİKTE UYGULANMASI</a:t>
            </a:r>
            <a:endParaRPr lang="tr-TR" sz="3200" dirty="0"/>
          </a:p>
        </p:txBody>
      </p:sp>
      <p:sp>
        <p:nvSpPr>
          <p:cNvPr id="3" name="Dikdörtgen 2"/>
          <p:cNvSpPr/>
          <p:nvPr/>
        </p:nvSpPr>
        <p:spPr>
          <a:xfrm>
            <a:off x="107504" y="1412776"/>
            <a:ext cx="8856984" cy="3046988"/>
          </a:xfrm>
          <a:prstGeom prst="rect">
            <a:avLst/>
          </a:prstGeom>
        </p:spPr>
        <p:txBody>
          <a:bodyPr wrap="square">
            <a:spAutoFit/>
          </a:bodyPr>
          <a:lstStyle/>
          <a:p>
            <a:pPr marL="285750" indent="-285750">
              <a:buFont typeface="Wingdings" pitchFamily="2" charset="2"/>
              <a:buChar char="Ø"/>
            </a:pPr>
            <a:r>
              <a:rPr lang="tr-TR" b="1" dirty="0"/>
              <a:t>7- </a:t>
            </a:r>
            <a:r>
              <a:rPr lang="tr-TR" sz="2400" dirty="0"/>
              <a:t>Ağız içi gözle kontrol edilir; hava yolu tıkanıklığına neden olan yabancı cisim var ise çıkartılır,</a:t>
            </a:r>
          </a:p>
          <a:p>
            <a:endParaRPr lang="tr-TR" sz="2400" dirty="0"/>
          </a:p>
          <a:p>
            <a:pPr marL="285750" indent="-285750">
              <a:buFont typeface="Wingdings" pitchFamily="2" charset="2"/>
              <a:buChar char="Ø"/>
            </a:pPr>
            <a:r>
              <a:rPr lang="tr-TR" sz="2400" b="1" dirty="0"/>
              <a:t>8-</a:t>
            </a:r>
            <a:r>
              <a:rPr lang="tr-TR" sz="2400" dirty="0"/>
              <a:t>Hava yolunu açmak için, bir el bebeğin alnına, diğer elin iki parmağı çene kemiğine koyulup baş hafifçe yukarı geri itilerek eğilir, baş geri çene yukarı pozisyonu verilir,</a:t>
            </a:r>
          </a:p>
          <a:p>
            <a:pPr marL="285750" indent="-285750">
              <a:buFont typeface="Wingdings" pitchFamily="2" charset="2"/>
              <a:buChar char="Ø"/>
            </a:pPr>
            <a:endParaRPr lang="tr-TR" sz="2400" dirty="0"/>
          </a:p>
          <a:p>
            <a:endParaRPr lang="tr-TR"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332656"/>
            <a:ext cx="8291264" cy="1080120"/>
          </a:xfrm>
        </p:spPr>
        <p:txBody>
          <a:bodyPr>
            <a:normAutofit/>
          </a:bodyPr>
          <a:lstStyle/>
          <a:p>
            <a:pPr algn="ctr"/>
            <a:r>
              <a:rPr lang="tr-TR" sz="3200" b="1" dirty="0"/>
              <a:t>BEBEKLERDE (0–12 AY) DIŞ KALP MASAJI VE YAPAY SOLUNUMUN BİRLİKTE UYGULANMASI</a:t>
            </a:r>
            <a:endParaRPr lang="tr-TR" sz="3200" dirty="0"/>
          </a:p>
        </p:txBody>
      </p:sp>
      <p:sp>
        <p:nvSpPr>
          <p:cNvPr id="3" name="Metin Yer Tutucusu 2"/>
          <p:cNvSpPr>
            <a:spLocks noGrp="1"/>
          </p:cNvSpPr>
          <p:nvPr>
            <p:ph type="body" idx="1"/>
          </p:nvPr>
        </p:nvSpPr>
        <p:spPr>
          <a:xfrm>
            <a:off x="457200" y="1855248"/>
            <a:ext cx="4040188" cy="4526080"/>
          </a:xfrm>
        </p:spPr>
        <p:txBody>
          <a:bodyPr/>
          <a:lstStyle/>
          <a:p>
            <a:endParaRPr lang="tr-TR" dirty="0"/>
          </a:p>
        </p:txBody>
      </p:sp>
      <p:sp>
        <p:nvSpPr>
          <p:cNvPr id="5" name="Metin Yer Tutucusu 4"/>
          <p:cNvSpPr>
            <a:spLocks noGrp="1"/>
          </p:cNvSpPr>
          <p:nvPr>
            <p:ph type="body" sz="half" idx="3"/>
          </p:nvPr>
        </p:nvSpPr>
        <p:spPr>
          <a:xfrm>
            <a:off x="4645025" y="1859757"/>
            <a:ext cx="4041775" cy="4305547"/>
          </a:xfrm>
        </p:spPr>
        <p:txBody>
          <a:bodyPr/>
          <a:lstStyle/>
          <a:p>
            <a:endParaRPr lang="tr-TR" dirty="0"/>
          </a:p>
        </p:txBody>
      </p:sp>
      <p:pic>
        <p:nvPicPr>
          <p:cNvPr id="6147" name="Picture 3" descr="C:\Users\medisem\Desktop\bebekte ağız içi kontrolü.gif"/>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1988840"/>
            <a:ext cx="4104456" cy="3305547"/>
          </a:xfrm>
          <a:prstGeom prst="rect">
            <a:avLst/>
          </a:prstGeom>
          <a:noFill/>
          <a:extLst>
            <a:ext uri="{909E8E84-426E-40DD-AFC4-6F175D3DCCD1}">
              <a14:hiddenFill xmlns:a14="http://schemas.microsoft.com/office/drawing/2010/main" xmlns="">
                <a:solidFill>
                  <a:srgbClr val="FFFFFF"/>
                </a:solidFill>
              </a14:hiddenFill>
            </a:ext>
          </a:extLst>
        </p:spPr>
      </p:pic>
      <p:pic>
        <p:nvPicPr>
          <p:cNvPr id="6146" name="Picture 2" descr="C:\Users\medisem\Desktop\bebekte baş-çene pozisyonu.jpg"/>
          <p:cNvPicPr>
            <a:picLocks noGrp="1" noChangeAspect="1" noChangeArrowheads="1"/>
          </p:cNvPicPr>
          <p:nvPr>
            <p:ph sz="quarter" idx="4"/>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9992" y="1988840"/>
            <a:ext cx="4464496" cy="33067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908076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229600" cy="1152128"/>
          </a:xfrm>
        </p:spPr>
        <p:txBody>
          <a:bodyPr>
            <a:normAutofit/>
          </a:bodyPr>
          <a:lstStyle/>
          <a:p>
            <a:pPr algn="ctr"/>
            <a:r>
              <a:rPr lang="tr-TR" sz="3200" b="1" dirty="0"/>
              <a:t>BEBEKLERDE (0–12 AY) DIŞ KALP MASAJI VE YAPAY SOLUNUMUN BİRLİKTE UYGULANMASI</a:t>
            </a:r>
            <a:endParaRPr lang="tr-TR" sz="3200" dirty="0"/>
          </a:p>
        </p:txBody>
      </p:sp>
      <p:sp>
        <p:nvSpPr>
          <p:cNvPr id="4" name="3 İçerik Yer Tutucusu"/>
          <p:cNvSpPr>
            <a:spLocks noGrp="1"/>
          </p:cNvSpPr>
          <p:nvPr>
            <p:ph sz="half" idx="1"/>
          </p:nvPr>
        </p:nvSpPr>
        <p:spPr/>
        <p:txBody>
          <a:bodyPr>
            <a:normAutofit/>
          </a:bodyPr>
          <a:lstStyle/>
          <a:p>
            <a:pPr>
              <a:buNone/>
            </a:pPr>
            <a:endParaRPr lang="tr-TR" dirty="0" smtClean="0"/>
          </a:p>
          <a:p>
            <a:pPr marL="0" indent="0">
              <a:buNone/>
            </a:pPr>
            <a:endParaRPr lang="tr-TR" dirty="0"/>
          </a:p>
        </p:txBody>
      </p:sp>
      <p:sp>
        <p:nvSpPr>
          <p:cNvPr id="6" name="İçerik Yer Tutucusu 5"/>
          <p:cNvSpPr>
            <a:spLocks noGrp="1"/>
          </p:cNvSpPr>
          <p:nvPr>
            <p:ph sz="half" idx="2"/>
          </p:nvPr>
        </p:nvSpPr>
        <p:spPr>
          <a:xfrm>
            <a:off x="611560" y="2982436"/>
            <a:ext cx="8075240" cy="3372488"/>
          </a:xfrm>
        </p:spPr>
        <p:txBody>
          <a:bodyPr>
            <a:normAutofit/>
          </a:bodyPr>
          <a:lstStyle/>
          <a:p>
            <a:pPr lvl="1">
              <a:buFont typeface="Wingdings" pitchFamily="2" charset="2"/>
              <a:buChar char="v"/>
            </a:pPr>
            <a:r>
              <a:rPr lang="tr-TR" dirty="0"/>
              <a:t>Göğüs kafesinin solunum hareketlerine bakılır,</a:t>
            </a:r>
          </a:p>
          <a:p>
            <a:pPr marL="0" lvl="0" indent="0">
              <a:buNone/>
            </a:pPr>
            <a:endParaRPr lang="tr-TR" sz="2400" dirty="0"/>
          </a:p>
          <a:p>
            <a:pPr lvl="1">
              <a:buFont typeface="Wingdings" pitchFamily="2" charset="2"/>
              <a:buChar char="v"/>
            </a:pPr>
            <a:r>
              <a:rPr lang="tr-TR" dirty="0"/>
              <a:t>Eğilip, kulağını hastanın ağzına yaklaştırarak solunum dinlenirken diğer el göğüs üzerine hafifçe yerleştirilerek hissedilir,</a:t>
            </a:r>
          </a:p>
          <a:p>
            <a:pPr marL="0" indent="0">
              <a:buNone/>
            </a:pPr>
            <a:endParaRPr lang="tr-TR" dirty="0"/>
          </a:p>
        </p:txBody>
      </p:sp>
      <p:sp>
        <p:nvSpPr>
          <p:cNvPr id="3" name="Dikdörtgen 2"/>
          <p:cNvSpPr/>
          <p:nvPr/>
        </p:nvSpPr>
        <p:spPr>
          <a:xfrm>
            <a:off x="107504" y="1412776"/>
            <a:ext cx="8856984" cy="1569660"/>
          </a:xfrm>
          <a:prstGeom prst="rect">
            <a:avLst/>
          </a:prstGeom>
        </p:spPr>
        <p:txBody>
          <a:bodyPr wrap="square">
            <a:spAutoFit/>
          </a:bodyPr>
          <a:lstStyle/>
          <a:p>
            <a:endParaRPr lang="tr-TR" sz="2400" dirty="0"/>
          </a:p>
          <a:p>
            <a:pPr marL="285750" indent="-285750">
              <a:buFont typeface="Wingdings" pitchFamily="2" charset="2"/>
              <a:buChar char="Ø"/>
            </a:pPr>
            <a:r>
              <a:rPr lang="tr-TR" sz="2400" b="1" dirty="0"/>
              <a:t>9- </a:t>
            </a:r>
            <a:r>
              <a:rPr lang="tr-TR" sz="2400" dirty="0"/>
              <a:t>Bebeğin solunum yapıp yapmadığı </a:t>
            </a:r>
            <a:r>
              <a:rPr lang="tr-TR" sz="2400" b="1" u="sng" dirty="0">
                <a:solidFill>
                  <a:srgbClr val="FF0000"/>
                </a:solidFill>
              </a:rPr>
              <a:t>bak-dinle-hisset</a:t>
            </a:r>
            <a:r>
              <a:rPr lang="tr-TR" sz="2400" b="1" u="sng" dirty="0"/>
              <a:t> </a:t>
            </a:r>
            <a:r>
              <a:rPr lang="tr-TR" sz="2400" dirty="0"/>
              <a:t>yöntemiyle 10 saniye süre ile kontrol edilir</a:t>
            </a:r>
            <a:r>
              <a:rPr lang="tr-TR" sz="2400" dirty="0" smtClean="0"/>
              <a:t>:</a:t>
            </a:r>
          </a:p>
          <a:p>
            <a:pPr>
              <a:buFont typeface="Wingdings" pitchFamily="2" charset="2"/>
              <a:buChar char="Ø"/>
            </a:pPr>
            <a:endParaRPr lang="tr-TR" sz="2400" dirty="0"/>
          </a:p>
        </p:txBody>
      </p:sp>
    </p:spTree>
    <p:extLst>
      <p:ext uri="{BB962C8B-B14F-4D97-AF65-F5344CB8AC3E}">
        <p14:creationId xmlns:p14="http://schemas.microsoft.com/office/powerpoint/2010/main" xmlns="" val="27838099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95536" y="332656"/>
            <a:ext cx="8291264" cy="1080120"/>
          </a:xfrm>
        </p:spPr>
        <p:txBody>
          <a:bodyPr>
            <a:normAutofit/>
          </a:bodyPr>
          <a:lstStyle/>
          <a:p>
            <a:pPr algn="ctr"/>
            <a:r>
              <a:rPr lang="tr-TR" sz="3200" b="1" dirty="0"/>
              <a:t>BEBEKLERDE (0–12 AY) DIŞ KALP MASAJI VE YAPAY SOLUNUMUN BİRLİKTE UYGULANMASI</a:t>
            </a:r>
            <a:endParaRPr lang="tr-TR" sz="3200" dirty="0"/>
          </a:p>
        </p:txBody>
      </p:sp>
      <p:sp>
        <p:nvSpPr>
          <p:cNvPr id="3" name="Metin Yer Tutucusu 2"/>
          <p:cNvSpPr>
            <a:spLocks noGrp="1"/>
          </p:cNvSpPr>
          <p:nvPr>
            <p:ph type="body" idx="1"/>
          </p:nvPr>
        </p:nvSpPr>
        <p:spPr>
          <a:xfrm>
            <a:off x="457200" y="1855248"/>
            <a:ext cx="4040188" cy="4526080"/>
          </a:xfrm>
        </p:spPr>
        <p:txBody>
          <a:bodyPr/>
          <a:lstStyle/>
          <a:p>
            <a:endParaRPr lang="tr-TR" dirty="0"/>
          </a:p>
        </p:txBody>
      </p:sp>
      <p:sp>
        <p:nvSpPr>
          <p:cNvPr id="5" name="Metin Yer Tutucusu 4"/>
          <p:cNvSpPr>
            <a:spLocks noGrp="1"/>
          </p:cNvSpPr>
          <p:nvPr>
            <p:ph type="body" sz="half" idx="3"/>
          </p:nvPr>
        </p:nvSpPr>
        <p:spPr>
          <a:xfrm>
            <a:off x="4645025" y="1859757"/>
            <a:ext cx="4041775" cy="4305547"/>
          </a:xfrm>
        </p:spPr>
        <p:txBody>
          <a:bodyPr/>
          <a:lstStyle/>
          <a:p>
            <a:endParaRPr lang="tr-TR" dirty="0"/>
          </a:p>
        </p:txBody>
      </p:sp>
      <p:pic>
        <p:nvPicPr>
          <p:cNvPr id="7170" name="Picture 2" descr="C:\Users\medisem\Desktop\bebekte solunum kontrolü.jpg"/>
          <p:cNvPicPr>
            <a:picLocks noGrp="1" noChangeAspect="1" noChangeArrowheads="1"/>
          </p:cNvPicPr>
          <p:nvPr>
            <p:ph sz="quarter" idx="2"/>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2060848"/>
            <a:ext cx="4040188" cy="410445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4" descr="CRW_8023"/>
          <p:cNvPicPr>
            <a:picLocks noGrp="1" noChangeAspect="1" noChangeArrowheads="1"/>
          </p:cNvPicPr>
          <p:nvPr>
            <p:ph sz="quarter" idx="4"/>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4008" y="2132856"/>
            <a:ext cx="4176464" cy="40324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794638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08112"/>
          </a:xfrm>
        </p:spPr>
        <p:txBody>
          <a:bodyPr>
            <a:noAutofit/>
          </a:bodyPr>
          <a:lstStyle/>
          <a:p>
            <a:pPr algn="ctr"/>
            <a:r>
              <a:rPr lang="tr-TR" sz="3200" b="1" dirty="0" smtClean="0"/>
              <a:t>BEBEKLERDE (0–12 AY) DIŞ KALP MASAJI VE YAPAY SOLUNUMUN BİRLİKTE UYGULANMASI</a:t>
            </a:r>
            <a:endParaRPr lang="tr-TR" sz="3200" dirty="0"/>
          </a:p>
        </p:txBody>
      </p:sp>
      <p:sp>
        <p:nvSpPr>
          <p:cNvPr id="3" name="2 İçerik Yer Tutucusu"/>
          <p:cNvSpPr>
            <a:spLocks noGrp="1"/>
          </p:cNvSpPr>
          <p:nvPr>
            <p:ph sz="half" idx="1"/>
          </p:nvPr>
        </p:nvSpPr>
        <p:spPr/>
        <p:txBody>
          <a:bodyPr>
            <a:normAutofit fontScale="92500" lnSpcReduction="20000"/>
          </a:bodyPr>
          <a:lstStyle/>
          <a:p>
            <a:endParaRPr lang="tr-TR" b="1" dirty="0" smtClean="0"/>
          </a:p>
          <a:p>
            <a:pPr>
              <a:buFont typeface="Wingdings" pitchFamily="2" charset="2"/>
              <a:buChar char="Ø"/>
            </a:pPr>
            <a:r>
              <a:rPr lang="tr-TR" b="1" dirty="0" smtClean="0"/>
              <a:t>10</a:t>
            </a:r>
            <a:r>
              <a:rPr lang="tr-TR" dirty="0" smtClean="0"/>
              <a:t>- Solunum yoksa ağız dolusu nefes alınır ve ağız bebeğin ağız ve burnunu içine alacak şekilde yerleştirilir,</a:t>
            </a:r>
          </a:p>
          <a:p>
            <a:pPr>
              <a:buFont typeface="Wingdings" pitchFamily="2" charset="2"/>
              <a:buChar char="Ø"/>
            </a:pPr>
            <a:endParaRPr lang="tr-TR" dirty="0" smtClean="0"/>
          </a:p>
          <a:p>
            <a:pPr>
              <a:buFont typeface="Wingdings" pitchFamily="2" charset="2"/>
              <a:buChar char="Ø"/>
            </a:pPr>
            <a:r>
              <a:rPr lang="tr-TR" b="1" dirty="0" smtClean="0"/>
              <a:t>11- </a:t>
            </a:r>
            <a:r>
              <a:rPr lang="tr-TR" dirty="0" smtClean="0"/>
              <a:t>Bebeğin göğsünü yükseltmeye yarayacak kadar her biri 1 saniyenin üzerinde 2  solunum verilir, havanın geriye çıkması için zaman verilir,</a:t>
            </a:r>
          </a:p>
          <a:p>
            <a:endParaRPr lang="tr-TR" dirty="0"/>
          </a:p>
        </p:txBody>
      </p:sp>
      <p:pic>
        <p:nvPicPr>
          <p:cNvPr id="5122" name="Picture 2" descr="C:\Documents and Settings\filiz\Desktop\İLK YARDIM RESİMLER\bebek TYD solunumu sağlama.JPG"/>
          <p:cNvPicPr>
            <a:picLocks noGrp="1" noChangeAspect="1" noChangeArrowheads="1"/>
          </p:cNvPicPr>
          <p:nvPr>
            <p:ph sz="half" idx="2"/>
          </p:nvPr>
        </p:nvPicPr>
        <p:blipFill>
          <a:blip r:embed="rId2" cstate="print"/>
          <a:stretch>
            <a:fillRect/>
          </a:stretch>
        </p:blipFill>
        <p:spPr bwMode="auto">
          <a:xfrm>
            <a:off x="4788024" y="1340768"/>
            <a:ext cx="3810000" cy="2520280"/>
          </a:xfrm>
          <a:prstGeom prst="rect">
            <a:avLst/>
          </a:prstGeom>
          <a:noFill/>
        </p:spPr>
      </p:pic>
      <p:pic>
        <p:nvPicPr>
          <p:cNvPr id="5" name="Picture 3" descr="C:\Documents and Settings\ozge.akdag\Desktop\İlk Yardım Eğitimci Eğitimi\ilk yardım fotoğrafları\ER1_282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2" y="4005065"/>
            <a:ext cx="3888432" cy="26642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305800" cy="1080120"/>
          </a:xfrm>
        </p:spPr>
        <p:txBody>
          <a:bodyPr>
            <a:normAutofit/>
          </a:bodyPr>
          <a:lstStyle/>
          <a:p>
            <a:pPr algn="ctr"/>
            <a:r>
              <a:rPr lang="tr-TR" sz="3200" b="1" dirty="0"/>
              <a:t>BEBEKLERDE (0–12 AY) DIŞ KALP MASAJI VE YAPAY SOLUNUMUN BİRLİKTE UYGULANMASI</a:t>
            </a:r>
            <a:endParaRPr lang="tr-TR" sz="3200" dirty="0"/>
          </a:p>
        </p:txBody>
      </p:sp>
      <p:sp>
        <p:nvSpPr>
          <p:cNvPr id="4" name="3 İçerik Yer Tutucusu"/>
          <p:cNvSpPr>
            <a:spLocks noGrp="1"/>
          </p:cNvSpPr>
          <p:nvPr>
            <p:ph sz="half" idx="4294967295"/>
          </p:nvPr>
        </p:nvSpPr>
        <p:spPr>
          <a:xfrm>
            <a:off x="4032250" y="1676400"/>
            <a:ext cx="5111750" cy="4572000"/>
          </a:xfrm>
        </p:spPr>
        <p:txBody>
          <a:bodyPr>
            <a:normAutofit fontScale="85000" lnSpcReduction="20000"/>
          </a:bodyPr>
          <a:lstStyle/>
          <a:p>
            <a:pPr>
              <a:buFont typeface="Wingdings" pitchFamily="2" charset="2"/>
              <a:buChar char="Ø"/>
            </a:pPr>
            <a:r>
              <a:rPr lang="tr-TR" sz="2600" b="1" dirty="0" smtClean="0"/>
              <a:t>12- </a:t>
            </a:r>
            <a:r>
              <a:rPr lang="tr-TR" sz="2600" dirty="0" smtClean="0"/>
              <a:t>Kalp basısı uygulamak için bebeğin (iki meme başının altındaki hattın ortası göğüs merkezini oluşturur) göğüs merkezi belirlenir,</a:t>
            </a:r>
          </a:p>
          <a:p>
            <a:pPr>
              <a:buFont typeface="Wingdings" pitchFamily="2" charset="2"/>
              <a:buChar char="Ø"/>
            </a:pPr>
            <a:endParaRPr lang="tr-TR" sz="2600" dirty="0" smtClean="0"/>
          </a:p>
          <a:p>
            <a:pPr>
              <a:buFont typeface="Wingdings" pitchFamily="2" charset="2"/>
              <a:buChar char="Ø"/>
            </a:pPr>
            <a:r>
              <a:rPr lang="tr-TR" sz="2600" b="1" dirty="0" smtClean="0"/>
              <a:t>13- </a:t>
            </a:r>
            <a:r>
              <a:rPr lang="tr-TR" sz="2600" dirty="0" smtClean="0"/>
              <a:t>Bir elin orta ve yüzük parmağı bebeğin göğüs merkezine yerleştirilir,</a:t>
            </a:r>
          </a:p>
          <a:p>
            <a:pPr>
              <a:buFont typeface="Wingdings" pitchFamily="2" charset="2"/>
              <a:buChar char="Ø"/>
            </a:pPr>
            <a:endParaRPr lang="tr-TR" sz="2600" dirty="0" smtClean="0"/>
          </a:p>
          <a:p>
            <a:pPr>
              <a:buFont typeface="Wingdings" pitchFamily="2" charset="2"/>
              <a:buChar char="Ø"/>
            </a:pPr>
            <a:r>
              <a:rPr lang="tr-TR" sz="2600" b="1" dirty="0" smtClean="0"/>
              <a:t>14- </a:t>
            </a:r>
            <a:r>
              <a:rPr lang="tr-TR" sz="2600" dirty="0" smtClean="0"/>
              <a:t>Göğüs kemiği 1–1,5 cm aşağı inecek şekilde </a:t>
            </a:r>
          </a:p>
          <a:p>
            <a:pPr>
              <a:buNone/>
            </a:pPr>
            <a:r>
              <a:rPr lang="tr-TR" sz="2600" dirty="0" smtClean="0"/>
              <a:t>	( yandan bakıldığında göğüs yüksekliğinin 1/3’ü kadar) bası uygulanır, bu işlemin hızı dakikada 100 bası olacak şekilde ayarlanır,</a:t>
            </a:r>
          </a:p>
          <a:p>
            <a:endParaRPr lang="tr-TR" dirty="0"/>
          </a:p>
        </p:txBody>
      </p:sp>
      <p:pic>
        <p:nvPicPr>
          <p:cNvPr id="6146" name="Picture 2" descr="C:\Documents and Settings\filiz\Desktop\İLK YARDIM RESİMLER\bebek TYD göğüs basısı.JPG"/>
          <p:cNvPicPr>
            <a:picLocks noChangeAspect="1" noChangeArrowheads="1"/>
          </p:cNvPicPr>
          <p:nvPr/>
        </p:nvPicPr>
        <p:blipFill>
          <a:blip r:embed="rId2" cstate="print"/>
          <a:srcRect/>
          <a:stretch>
            <a:fillRect/>
          </a:stretch>
        </p:blipFill>
        <p:spPr bwMode="auto">
          <a:xfrm>
            <a:off x="357157" y="1340769"/>
            <a:ext cx="3422753" cy="2232247"/>
          </a:xfrm>
          <a:prstGeom prst="rect">
            <a:avLst/>
          </a:prstGeom>
          <a:noFill/>
        </p:spPr>
      </p:pic>
      <p:pic>
        <p:nvPicPr>
          <p:cNvPr id="5" name="Picture 3" descr="C:\Documents and Settings\ozge.akdag\Desktop\İlk Yardım Eğitimci Eğitimi\ilk yardım fotoğrafları\ER1_282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252" y="3933056"/>
            <a:ext cx="3792163" cy="29094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04664"/>
            <a:ext cx="8229600" cy="1224136"/>
          </a:xfrm>
        </p:spPr>
        <p:txBody>
          <a:bodyPr>
            <a:noAutofit/>
          </a:bodyPr>
          <a:lstStyle/>
          <a:p>
            <a:pPr algn="ctr"/>
            <a:r>
              <a:rPr lang="tr-TR" sz="3200" b="1" dirty="0" smtClean="0"/>
              <a:t>BEBEKLERDE (0–12 AY) DIŞ KALP MASAJI VE YAPAY SOLUNUMUN BİRLİKTE UYGULANMASI</a:t>
            </a:r>
            <a:endParaRPr lang="tr-TR" sz="3200" dirty="0"/>
          </a:p>
        </p:txBody>
      </p:sp>
      <p:sp>
        <p:nvSpPr>
          <p:cNvPr id="3" name="2 İçerik Yer Tutucusu"/>
          <p:cNvSpPr>
            <a:spLocks noGrp="1"/>
          </p:cNvSpPr>
          <p:nvPr>
            <p:ph idx="1"/>
          </p:nvPr>
        </p:nvSpPr>
        <p:spPr>
          <a:xfrm>
            <a:off x="457200" y="1628800"/>
            <a:ext cx="8229600" cy="4695800"/>
          </a:xfrm>
        </p:spPr>
        <p:txBody>
          <a:bodyPr/>
          <a:lstStyle/>
          <a:p>
            <a:endParaRPr lang="tr-TR" sz="2400" b="1" dirty="0" smtClean="0"/>
          </a:p>
          <a:p>
            <a:endParaRPr lang="tr-TR" sz="2400" b="1" dirty="0" smtClean="0"/>
          </a:p>
          <a:p>
            <a:pPr>
              <a:buFont typeface="Wingdings" pitchFamily="2" charset="2"/>
              <a:buChar char="Ø"/>
            </a:pPr>
            <a:r>
              <a:rPr lang="tr-TR" sz="2400" b="1" dirty="0" smtClean="0"/>
              <a:t>15- </a:t>
            </a:r>
            <a:r>
              <a:rPr lang="tr-TR" sz="2400" dirty="0" smtClean="0"/>
              <a:t>Bebeğe 30 kalp masajından sonra 2 solunum yaptırılır (30;2) ,</a:t>
            </a:r>
          </a:p>
          <a:p>
            <a:pPr>
              <a:buFont typeface="Wingdings" pitchFamily="2" charset="2"/>
              <a:buChar char="Ø"/>
            </a:pPr>
            <a:endParaRPr lang="tr-TR" sz="2400" dirty="0" smtClean="0"/>
          </a:p>
          <a:p>
            <a:pPr>
              <a:buFont typeface="Wingdings" pitchFamily="2" charset="2"/>
              <a:buChar char="Ø"/>
            </a:pPr>
            <a:r>
              <a:rPr lang="tr-TR" sz="2400" b="1" dirty="0" smtClean="0"/>
              <a:t>16- </a:t>
            </a:r>
            <a:r>
              <a:rPr lang="tr-TR" sz="2400" dirty="0" smtClean="0"/>
              <a:t> İlkyardımcı yalnız ise;  30;2 göğüs basısının 5 tur tekrarından sonra 112’yi kendisi arar, </a:t>
            </a:r>
          </a:p>
          <a:p>
            <a:pPr>
              <a:buFont typeface="Wingdings" pitchFamily="2" charset="2"/>
              <a:buChar char="Ø"/>
            </a:pPr>
            <a:endParaRPr lang="tr-TR" sz="2400" dirty="0" smtClean="0"/>
          </a:p>
          <a:p>
            <a:pPr>
              <a:buFont typeface="Wingdings" pitchFamily="2" charset="2"/>
              <a:buChar char="Ø"/>
            </a:pPr>
            <a:r>
              <a:rPr lang="tr-TR" sz="2400" b="1" dirty="0" smtClean="0"/>
              <a:t>17- </a:t>
            </a:r>
            <a:r>
              <a:rPr lang="tr-TR" sz="2400" dirty="0" smtClean="0"/>
              <a:t>Temel yaşam desteğine bebeğin yaşamsal refleksleri veya tıbbi yardım gelene kadar kesintisiz devam edilir.</a:t>
            </a:r>
          </a:p>
          <a:p>
            <a:pPr>
              <a:buNone/>
            </a:pPr>
            <a:endParaRPr lang="tr-TR" sz="2400" dirty="0" smtClean="0"/>
          </a:p>
          <a:p>
            <a:endParaRPr lang="tr-TR" sz="2400" dirty="0" smtClean="0"/>
          </a:p>
          <a:p>
            <a:endParaRPr lang="tr-TR" sz="2400" dirty="0" smtClean="0"/>
          </a:p>
          <a:p>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08112"/>
          </a:xfrm>
        </p:spPr>
        <p:txBody>
          <a:bodyPr>
            <a:noAutofit/>
          </a:bodyPr>
          <a:lstStyle/>
          <a:p>
            <a:pPr algn="ctr"/>
            <a:r>
              <a:rPr lang="tr-TR" sz="3600" b="1" dirty="0" smtClean="0"/>
              <a:t>Hava </a:t>
            </a:r>
            <a:r>
              <a:rPr lang="tr-TR" sz="3600" b="1" dirty="0"/>
              <a:t>Y</a:t>
            </a:r>
            <a:r>
              <a:rPr lang="tr-TR" sz="3600" b="1" dirty="0" smtClean="0"/>
              <a:t>olu </a:t>
            </a:r>
            <a:r>
              <a:rPr lang="tr-TR" sz="3600" b="1" dirty="0"/>
              <a:t>T</a:t>
            </a:r>
            <a:r>
              <a:rPr lang="tr-TR" sz="3600" b="1" dirty="0" smtClean="0"/>
              <a:t>ıkanıklığı Nedir?</a:t>
            </a:r>
            <a:br>
              <a:rPr lang="tr-TR" sz="3600" b="1" dirty="0" smtClean="0"/>
            </a:br>
            <a:endParaRPr lang="tr-TR" sz="3600" b="1" dirty="0"/>
          </a:p>
        </p:txBody>
      </p:sp>
      <p:sp>
        <p:nvSpPr>
          <p:cNvPr id="3" name="2 Metin Yer Tutucusu"/>
          <p:cNvSpPr>
            <a:spLocks noGrp="1"/>
          </p:cNvSpPr>
          <p:nvPr>
            <p:ph idx="1"/>
          </p:nvPr>
        </p:nvSpPr>
        <p:spPr>
          <a:xfrm>
            <a:off x="457200" y="1052736"/>
            <a:ext cx="8229600" cy="5271864"/>
          </a:xfrm>
        </p:spPr>
        <p:txBody>
          <a:bodyPr>
            <a:normAutofit/>
          </a:bodyPr>
          <a:lstStyle/>
          <a:p>
            <a:pPr marL="0" indent="0">
              <a:buNone/>
            </a:pPr>
            <a:endParaRPr lang="tr-TR" dirty="0" smtClean="0"/>
          </a:p>
          <a:p>
            <a:pPr>
              <a:buFont typeface="Wingdings" pitchFamily="2" charset="2"/>
              <a:buChar char="Ø"/>
            </a:pPr>
            <a:r>
              <a:rPr lang="tr-TR" sz="2400" dirty="0" smtClean="0"/>
              <a:t>Hava yolunun, solunumu gerçekleştirmek için gerekli havanın geçişine engel olacak şekilde tıkanmasıdır. </a:t>
            </a:r>
          </a:p>
          <a:p>
            <a:pPr>
              <a:buFont typeface="Wingdings" pitchFamily="2" charset="2"/>
              <a:buChar char="Ø"/>
            </a:pPr>
            <a:r>
              <a:rPr lang="tr-TR" sz="2400" dirty="0" smtClean="0"/>
              <a:t>Tıkanma </a:t>
            </a:r>
            <a:r>
              <a:rPr lang="tr-TR" sz="2400" b="1" u="sng" dirty="0" smtClean="0">
                <a:solidFill>
                  <a:srgbClr val="FF0000"/>
                </a:solidFill>
              </a:rPr>
              <a:t>tam tıkanma </a:t>
            </a:r>
            <a:r>
              <a:rPr lang="tr-TR" sz="2400" dirty="0" smtClean="0"/>
              <a:t>ya da </a:t>
            </a:r>
            <a:r>
              <a:rPr lang="tr-TR" sz="2400" b="1" u="sng" dirty="0" smtClean="0">
                <a:solidFill>
                  <a:srgbClr val="FF0000"/>
                </a:solidFill>
              </a:rPr>
              <a:t>kısmi tıkanma </a:t>
            </a:r>
            <a:r>
              <a:rPr lang="tr-TR" sz="2400" dirty="0" smtClean="0"/>
              <a:t>şeklinde olabilir.</a:t>
            </a:r>
          </a:p>
          <a:p>
            <a:endParaRPr lang="tr-TR" dirty="0" smtClean="0"/>
          </a:p>
          <a:p>
            <a:endParaRPr lang="tr-TR" dirty="0"/>
          </a:p>
        </p:txBody>
      </p:sp>
      <p:pic>
        <p:nvPicPr>
          <p:cNvPr id="6" name="Picture 5" descr="203"/>
          <p:cNvPicPr>
            <a:picLocks noChangeAspect="1" noChangeArrowheads="1"/>
          </p:cNvPicPr>
          <p:nvPr/>
        </p:nvPicPr>
        <p:blipFill>
          <a:blip r:embed="rId3" cstate="print"/>
          <a:srcRect/>
          <a:stretch>
            <a:fillRect/>
          </a:stretch>
        </p:blipFill>
        <p:spPr bwMode="auto">
          <a:xfrm>
            <a:off x="323528" y="3154603"/>
            <a:ext cx="4032250" cy="3562350"/>
          </a:xfrm>
          <a:prstGeom prst="rect">
            <a:avLst/>
          </a:prstGeom>
          <a:noFill/>
          <a:ln w="9525">
            <a:noFill/>
            <a:miter lim="800000"/>
            <a:headEnd/>
            <a:tailEnd/>
          </a:ln>
        </p:spPr>
      </p:pic>
      <p:graphicFrame>
        <p:nvGraphicFramePr>
          <p:cNvPr id="4" name="Nesne 3"/>
          <p:cNvGraphicFramePr>
            <a:graphicFrameLocks noChangeAspect="1"/>
          </p:cNvGraphicFramePr>
          <p:nvPr>
            <p:extLst>
              <p:ext uri="{D42A27DB-BD31-4B8C-83A1-F6EECF244321}">
                <p14:modId xmlns:p14="http://schemas.microsoft.com/office/powerpoint/2010/main" xmlns="" val="2322123825"/>
              </p:ext>
            </p:extLst>
          </p:nvPr>
        </p:nvGraphicFramePr>
        <p:xfrm>
          <a:off x="4499992" y="3140968"/>
          <a:ext cx="4320480" cy="3562350"/>
        </p:xfrm>
        <a:graphic>
          <a:graphicData uri="http://schemas.openxmlformats.org/presentationml/2006/ole">
            <p:oleObj spid="_x0000_s8235" name="Photo Editor Fotoğrafı" r:id="rId4" imgW="2762636" imgH="2647619"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785242"/>
          </a:xfrm>
        </p:spPr>
        <p:txBody>
          <a:bodyPr>
            <a:normAutofit/>
          </a:bodyPr>
          <a:lstStyle/>
          <a:p>
            <a:pPr algn="ctr"/>
            <a:r>
              <a:rPr lang="tr-TR" sz="3600" b="1" dirty="0" smtClean="0"/>
              <a:t>Hava Yolu </a:t>
            </a:r>
            <a:r>
              <a:rPr lang="tr-TR" sz="3600" b="1" dirty="0"/>
              <a:t>T</a:t>
            </a:r>
            <a:r>
              <a:rPr lang="tr-TR" sz="3600" b="1" dirty="0" smtClean="0"/>
              <a:t>ıkanıklığı Belirtileri Nelerdir?</a:t>
            </a:r>
            <a:endParaRPr lang="tr-TR" sz="3600" b="1" dirty="0"/>
          </a:p>
        </p:txBody>
      </p:sp>
      <p:sp>
        <p:nvSpPr>
          <p:cNvPr id="5" name="4 İçerik Yer Tutucusu"/>
          <p:cNvSpPr>
            <a:spLocks noGrp="1"/>
          </p:cNvSpPr>
          <p:nvPr>
            <p:ph sz="half" idx="1"/>
          </p:nvPr>
        </p:nvSpPr>
        <p:spPr>
          <a:xfrm>
            <a:off x="457200" y="1722437"/>
            <a:ext cx="8507288" cy="5135563"/>
          </a:xfrm>
        </p:spPr>
        <p:txBody>
          <a:bodyPr>
            <a:normAutofit fontScale="62500" lnSpcReduction="20000"/>
          </a:bodyPr>
          <a:lstStyle/>
          <a:p>
            <a:pPr>
              <a:buNone/>
            </a:pPr>
            <a:r>
              <a:rPr lang="tr-TR" b="1" dirty="0" smtClean="0"/>
              <a:t>      </a:t>
            </a:r>
          </a:p>
          <a:p>
            <a:pPr>
              <a:buNone/>
            </a:pPr>
            <a:endParaRPr lang="tr-TR" b="1" dirty="0" smtClean="0"/>
          </a:p>
          <a:p>
            <a:pPr>
              <a:buNone/>
            </a:pPr>
            <a:r>
              <a:rPr lang="tr-TR" sz="3800" b="1" dirty="0" smtClean="0"/>
              <a:t>Kısmi tıkanma belirtileri:</a:t>
            </a:r>
          </a:p>
          <a:p>
            <a:pPr>
              <a:buNone/>
            </a:pPr>
            <a:endParaRPr lang="tr-TR" sz="3800" b="1" dirty="0" smtClean="0"/>
          </a:p>
          <a:p>
            <a:pPr lvl="0">
              <a:buFont typeface="Wingdings" pitchFamily="2" charset="2"/>
              <a:buChar char="Ø"/>
            </a:pPr>
            <a:r>
              <a:rPr lang="tr-TR" sz="3800" dirty="0" smtClean="0"/>
              <a:t>Öksürür,</a:t>
            </a:r>
          </a:p>
          <a:p>
            <a:pPr lvl="0">
              <a:buFont typeface="Wingdings" pitchFamily="2" charset="2"/>
              <a:buChar char="Ø"/>
            </a:pPr>
            <a:r>
              <a:rPr lang="tr-TR" sz="3800" dirty="0" smtClean="0"/>
              <a:t>Nefes alabilir,</a:t>
            </a:r>
          </a:p>
          <a:p>
            <a:pPr lvl="0">
              <a:buFont typeface="Wingdings" pitchFamily="2" charset="2"/>
              <a:buChar char="Ø"/>
            </a:pPr>
            <a:r>
              <a:rPr lang="tr-TR" sz="3800" dirty="0" smtClean="0"/>
              <a:t>Konuşabilir.</a:t>
            </a:r>
          </a:p>
          <a:p>
            <a:pPr lvl="0">
              <a:buNone/>
            </a:pPr>
            <a:endParaRPr lang="tr-TR" sz="3800" dirty="0" smtClean="0"/>
          </a:p>
          <a:p>
            <a:pPr>
              <a:buFont typeface="Wingdings" pitchFamily="2" charset="2"/>
              <a:buChar char="Ø"/>
            </a:pPr>
            <a:r>
              <a:rPr lang="tr-TR" sz="3800" dirty="0" smtClean="0"/>
              <a:t>Bu durumda </a:t>
            </a:r>
            <a:r>
              <a:rPr lang="tr-TR" sz="3800" b="1" dirty="0" smtClean="0"/>
              <a:t>hastaya </a:t>
            </a:r>
            <a:r>
              <a:rPr lang="tr-TR" sz="3800" b="1" u="sng" dirty="0" smtClean="0">
                <a:solidFill>
                  <a:srgbClr val="FF0000"/>
                </a:solidFill>
              </a:rPr>
              <a:t>dokunulmaz</a:t>
            </a:r>
            <a:r>
              <a:rPr lang="tr-TR" sz="3800" b="1" dirty="0" smtClean="0"/>
              <a:t>, öksürmeye teşvik edilir.</a:t>
            </a:r>
          </a:p>
          <a:p>
            <a:pPr>
              <a:buNone/>
            </a:pPr>
            <a:r>
              <a:rPr lang="tr-TR" dirty="0" smtClean="0"/>
              <a:t> </a:t>
            </a:r>
          </a:p>
          <a:p>
            <a:pPr lvl="0">
              <a:buNone/>
            </a:pPr>
            <a:endParaRPr lang="tr-TR" dirty="0" smtClean="0"/>
          </a:p>
          <a:p>
            <a:pPr lvl="0">
              <a:buNone/>
            </a:pPr>
            <a:endParaRPr lang="tr-TR" dirty="0" smtClean="0"/>
          </a:p>
          <a:p>
            <a:pPr lvl="0">
              <a:buFont typeface="Wingdings" pitchFamily="2" charset="2"/>
              <a:buChar char="Ø"/>
            </a:pPr>
            <a:endParaRPr lang="tr-TR" dirty="0" smtClean="0"/>
          </a:p>
          <a:p>
            <a:pPr lvl="0">
              <a:buNone/>
            </a:pPr>
            <a:r>
              <a:rPr lang="tr-TR" dirty="0" smtClean="0"/>
              <a:t>    </a:t>
            </a:r>
            <a:endParaRPr lang="tr-T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864096"/>
          </a:xfrm>
        </p:spPr>
        <p:txBody>
          <a:bodyPr>
            <a:normAutofit/>
          </a:bodyPr>
          <a:lstStyle/>
          <a:p>
            <a:pPr algn="ctr"/>
            <a:r>
              <a:rPr lang="tr-TR" sz="3600" b="1" dirty="0"/>
              <a:t>Hava Yolu Tıkanıklığı Belirtileri Nelerdir?</a:t>
            </a:r>
            <a:endParaRPr lang="tr-TR" sz="3600" dirty="0"/>
          </a:p>
        </p:txBody>
      </p:sp>
      <p:sp>
        <p:nvSpPr>
          <p:cNvPr id="3" name="Content Placeholder 2"/>
          <p:cNvSpPr>
            <a:spLocks noGrp="1"/>
          </p:cNvSpPr>
          <p:nvPr>
            <p:ph sz="half" idx="1"/>
          </p:nvPr>
        </p:nvSpPr>
        <p:spPr>
          <a:xfrm>
            <a:off x="457200" y="1722437"/>
            <a:ext cx="5194920" cy="4525963"/>
          </a:xfrm>
        </p:spPr>
        <p:txBody>
          <a:bodyPr>
            <a:normAutofit fontScale="92500"/>
          </a:bodyPr>
          <a:lstStyle/>
          <a:p>
            <a:pPr>
              <a:buNone/>
            </a:pPr>
            <a:r>
              <a:rPr lang="tr-TR" b="1" dirty="0" smtClean="0"/>
              <a:t>Tam tıkanma belirtileri:</a:t>
            </a:r>
          </a:p>
          <a:p>
            <a:pPr>
              <a:buNone/>
            </a:pPr>
            <a:endParaRPr lang="tr-TR" dirty="0" smtClean="0"/>
          </a:p>
          <a:p>
            <a:pPr lvl="0">
              <a:buFont typeface="Wingdings" pitchFamily="2" charset="2"/>
              <a:buChar char="Ø"/>
            </a:pPr>
            <a:r>
              <a:rPr lang="tr-TR" dirty="0" smtClean="0"/>
              <a:t>Nefes alamaz,</a:t>
            </a:r>
          </a:p>
          <a:p>
            <a:pPr lvl="0">
              <a:buFont typeface="Wingdings" pitchFamily="2" charset="2"/>
              <a:buChar char="Ø"/>
            </a:pPr>
            <a:r>
              <a:rPr lang="tr-TR" dirty="0" smtClean="0"/>
              <a:t>Acı çeker, ellerini boynuna götürür,</a:t>
            </a:r>
          </a:p>
          <a:p>
            <a:pPr lvl="0">
              <a:buFont typeface="Wingdings" pitchFamily="2" charset="2"/>
              <a:buChar char="Ø"/>
            </a:pPr>
            <a:r>
              <a:rPr lang="tr-TR" dirty="0" smtClean="0"/>
              <a:t>Konuşamaz,</a:t>
            </a:r>
          </a:p>
          <a:p>
            <a:pPr lvl="0">
              <a:buFont typeface="Wingdings" pitchFamily="2" charset="2"/>
              <a:buChar char="Ø"/>
            </a:pPr>
            <a:r>
              <a:rPr lang="tr-TR" dirty="0" smtClean="0"/>
              <a:t>Rengi morarmıştır.</a:t>
            </a:r>
          </a:p>
          <a:p>
            <a:pPr>
              <a:buNone/>
            </a:pPr>
            <a:endParaRPr lang="tr-TR" dirty="0" smtClean="0"/>
          </a:p>
          <a:p>
            <a:pPr>
              <a:buNone/>
            </a:pPr>
            <a:r>
              <a:rPr lang="tr-TR" dirty="0" smtClean="0"/>
              <a:t>Bu durumda </a:t>
            </a:r>
            <a:r>
              <a:rPr lang="tr-TR" b="1" dirty="0" smtClean="0">
                <a:solidFill>
                  <a:srgbClr val="FF0000"/>
                </a:solidFill>
              </a:rPr>
              <a:t>Heimlich Manevrası (=Karına bası uygulama) </a:t>
            </a:r>
            <a:r>
              <a:rPr lang="tr-TR" dirty="0" smtClean="0"/>
              <a:t>yapılır.</a:t>
            </a:r>
            <a:endParaRPr lang="tr-TR" b="1" dirty="0" smtClean="0"/>
          </a:p>
          <a:p>
            <a:pPr lvl="0">
              <a:buNone/>
            </a:pPr>
            <a:endParaRPr lang="tr-TR" dirty="0" smtClean="0"/>
          </a:p>
          <a:p>
            <a:pPr>
              <a:buNone/>
            </a:pPr>
            <a:endParaRPr lang="tr-TR" dirty="0" smtClean="0"/>
          </a:p>
          <a:p>
            <a:pPr>
              <a:buNone/>
            </a:pPr>
            <a:endParaRPr lang="tr-TR" dirty="0"/>
          </a:p>
        </p:txBody>
      </p:sp>
      <p:pic>
        <p:nvPicPr>
          <p:cNvPr id="5" name="85 Resim" descr="choking.jpg"/>
          <p:cNvPicPr>
            <a:picLocks noGrp="1" noChangeAspect="1" noChangeArrowheads="1"/>
          </p:cNvPicPr>
          <p:nvPr>
            <p:ph sz="half" idx="2"/>
          </p:nvPr>
        </p:nvPicPr>
        <p:blipFill>
          <a:blip r:embed="rId2" cstate="print"/>
          <a:srcRect/>
          <a:stretch>
            <a:fillRect/>
          </a:stretch>
        </p:blipFill>
        <p:spPr bwMode="auto">
          <a:xfrm>
            <a:off x="5436096" y="1412776"/>
            <a:ext cx="3528392" cy="48245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229600" cy="720080"/>
          </a:xfrm>
        </p:spPr>
        <p:txBody>
          <a:bodyPr>
            <a:normAutofit/>
          </a:bodyPr>
          <a:lstStyle/>
          <a:p>
            <a:pPr algn="ctr"/>
            <a:r>
              <a:rPr lang="tr-TR" sz="3600" b="1" dirty="0"/>
              <a:t>Hava Yolu Tıkanıklığı Belirtileri Nelerdir?</a:t>
            </a:r>
            <a:endParaRPr lang="tr-TR" sz="3600" dirty="0"/>
          </a:p>
        </p:txBody>
      </p:sp>
      <p:sp>
        <p:nvSpPr>
          <p:cNvPr id="4" name="İçerik Yer Tutucusu 3"/>
          <p:cNvSpPr>
            <a:spLocks noGrp="1"/>
          </p:cNvSpPr>
          <p:nvPr>
            <p:ph sz="half" idx="2"/>
          </p:nvPr>
        </p:nvSpPr>
        <p:spPr>
          <a:xfrm>
            <a:off x="4648200" y="1920085"/>
            <a:ext cx="2372072" cy="4434840"/>
          </a:xfrm>
        </p:spPr>
        <p:txBody>
          <a:bodyPr/>
          <a:lstStyle/>
          <a:p>
            <a:endParaRPr lang="tr-TR" dirty="0"/>
          </a:p>
        </p:txBody>
      </p:sp>
      <p:pic>
        <p:nvPicPr>
          <p:cNvPr id="5" name="Picture 4" descr="621W"/>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539552" y="1484784"/>
            <a:ext cx="8208912" cy="5184576"/>
          </a:xfrm>
          <a:noFill/>
        </p:spPr>
      </p:pic>
    </p:spTree>
    <p:extLst>
      <p:ext uri="{BB962C8B-B14F-4D97-AF65-F5344CB8AC3E}">
        <p14:creationId xmlns:p14="http://schemas.microsoft.com/office/powerpoint/2010/main" xmlns="" val="23462195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305800" cy="648072"/>
          </a:xfrm>
        </p:spPr>
        <p:txBody>
          <a:bodyPr>
            <a:normAutofit/>
          </a:bodyPr>
          <a:lstStyle/>
          <a:p>
            <a:pPr algn="ctr"/>
            <a:r>
              <a:rPr lang="tr-TR" sz="3600" b="1" dirty="0"/>
              <a:t>Hava Yolu Tıkanıklığı Belirtileri Nelerdir?</a:t>
            </a:r>
            <a:endParaRPr lang="tr-TR" sz="3600" dirty="0"/>
          </a:p>
        </p:txBody>
      </p:sp>
      <p:sp>
        <p:nvSpPr>
          <p:cNvPr id="3" name="2 Alt Başlık"/>
          <p:cNvSpPr>
            <a:spLocks noGrp="1"/>
          </p:cNvSpPr>
          <p:nvPr>
            <p:ph type="subTitle" idx="4294967295"/>
          </p:nvPr>
        </p:nvSpPr>
        <p:spPr>
          <a:xfrm>
            <a:off x="395536" y="5661248"/>
            <a:ext cx="8748464" cy="1196752"/>
          </a:xfrm>
        </p:spPr>
        <p:txBody>
          <a:bodyPr>
            <a:normAutofit/>
          </a:bodyPr>
          <a:lstStyle/>
          <a:p>
            <a:pPr algn="ctr"/>
            <a:r>
              <a:rPr lang="tr-TR" b="1" dirty="0" smtClean="0"/>
              <a:t>HEİMLİCH MANEVRASI (YETİŞKİN)</a:t>
            </a:r>
          </a:p>
          <a:p>
            <a:pPr algn="ctr"/>
            <a:r>
              <a:rPr lang="tr-TR" b="1" dirty="0" smtClean="0"/>
              <a:t>( KARIN BASISI)</a:t>
            </a:r>
            <a:endParaRPr lang="tr-TR" b="1" dirty="0"/>
          </a:p>
        </p:txBody>
      </p:sp>
      <p:pic>
        <p:nvPicPr>
          <p:cNvPr id="8194" name="60 Resim" descr="yetişkin heimlich.JPG"/>
          <p:cNvPicPr>
            <a:picLocks noChangeAspect="1" noChangeArrowheads="1"/>
          </p:cNvPicPr>
          <p:nvPr/>
        </p:nvPicPr>
        <p:blipFill>
          <a:blip r:embed="rId2" cstate="print"/>
          <a:srcRect/>
          <a:stretch>
            <a:fillRect/>
          </a:stretch>
        </p:blipFill>
        <p:spPr bwMode="auto">
          <a:xfrm>
            <a:off x="179512" y="1196752"/>
            <a:ext cx="4320480" cy="4248472"/>
          </a:xfrm>
          <a:prstGeom prst="rect">
            <a:avLst/>
          </a:prstGeom>
          <a:noFill/>
          <a:ln w="9525">
            <a:noFill/>
            <a:miter lim="800000"/>
            <a:headEnd/>
            <a:tailEnd/>
          </a:ln>
        </p:spPr>
      </p:pic>
      <p:pic>
        <p:nvPicPr>
          <p:cNvPr id="5"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9992" y="1196753"/>
            <a:ext cx="4464496" cy="4248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332656"/>
            <a:ext cx="8229600" cy="936104"/>
          </a:xfrm>
        </p:spPr>
        <p:txBody>
          <a:bodyPr>
            <a:normAutofit fontScale="90000"/>
          </a:bodyPr>
          <a:lstStyle/>
          <a:p>
            <a:pPr algn="ctr"/>
            <a:r>
              <a:rPr lang="tr-TR" sz="3100" b="1" dirty="0" smtClean="0"/>
              <a:t/>
            </a:r>
            <a:br>
              <a:rPr lang="tr-TR" sz="3100" b="1" dirty="0" smtClean="0"/>
            </a:br>
            <a:r>
              <a:rPr lang="tr-TR" sz="3100" b="1" dirty="0" smtClean="0"/>
              <a:t>Bilinci Yerinde Tam Tıkanıklık Olan Kişilerde </a:t>
            </a:r>
            <a:r>
              <a:rPr lang="tr-TR" sz="3100" b="1" dirty="0" err="1" smtClean="0"/>
              <a:t>Heimlich</a:t>
            </a:r>
            <a:r>
              <a:rPr lang="tr-TR" sz="3100" b="1" dirty="0" smtClean="0"/>
              <a:t> Manevrası (Karına Bası Uygulama) Nasıl Yapılır?</a:t>
            </a:r>
            <a:endParaRPr lang="tr-TR" dirty="0"/>
          </a:p>
        </p:txBody>
      </p:sp>
      <p:sp>
        <p:nvSpPr>
          <p:cNvPr id="3" name="2 İçerik Yer Tutucusu"/>
          <p:cNvSpPr>
            <a:spLocks noGrp="1"/>
          </p:cNvSpPr>
          <p:nvPr>
            <p:ph sz="half" idx="1"/>
          </p:nvPr>
        </p:nvSpPr>
        <p:spPr>
          <a:xfrm>
            <a:off x="457200" y="1268760"/>
            <a:ext cx="4038600" cy="5400600"/>
          </a:xfrm>
        </p:spPr>
        <p:txBody>
          <a:bodyPr>
            <a:normAutofit fontScale="32500" lnSpcReduction="20000"/>
          </a:bodyPr>
          <a:lstStyle/>
          <a:p>
            <a:pPr lvl="0">
              <a:buFont typeface="Wingdings" pitchFamily="2" charset="2"/>
              <a:buChar char="Ø"/>
            </a:pPr>
            <a:r>
              <a:rPr lang="tr-TR" sz="6000" dirty="0" smtClean="0"/>
              <a:t>Hasta ayakta ya da oturur pozisyonda olabilir,</a:t>
            </a:r>
          </a:p>
          <a:p>
            <a:pPr lvl="0">
              <a:buFont typeface="Wingdings" pitchFamily="2" charset="2"/>
              <a:buChar char="Ø"/>
            </a:pPr>
            <a:endParaRPr lang="tr-TR" sz="6000" dirty="0" smtClean="0"/>
          </a:p>
          <a:p>
            <a:pPr lvl="0">
              <a:buFont typeface="Wingdings" pitchFamily="2" charset="2"/>
              <a:buChar char="Ø"/>
            </a:pPr>
            <a:r>
              <a:rPr lang="tr-TR" sz="6000" dirty="0" smtClean="0"/>
              <a:t>Hastanın yanında veya arkasında durulur,</a:t>
            </a:r>
          </a:p>
          <a:p>
            <a:pPr lvl="0">
              <a:buFont typeface="Wingdings" pitchFamily="2" charset="2"/>
              <a:buChar char="Ø"/>
            </a:pPr>
            <a:endParaRPr lang="tr-TR" sz="6000" dirty="0" smtClean="0"/>
          </a:p>
          <a:p>
            <a:pPr lvl="0">
              <a:buFont typeface="Wingdings" pitchFamily="2" charset="2"/>
              <a:buChar char="Ø"/>
            </a:pPr>
            <a:r>
              <a:rPr lang="tr-TR" sz="6000" dirty="0" smtClean="0"/>
              <a:t>Bir elle göğsü desteklenerek öne eğilmesi sağlanır,</a:t>
            </a:r>
          </a:p>
          <a:p>
            <a:pPr lvl="0">
              <a:buFont typeface="Wingdings" pitchFamily="2" charset="2"/>
              <a:buChar char="Ø"/>
            </a:pPr>
            <a:endParaRPr lang="tr-TR" sz="6000" dirty="0" smtClean="0"/>
          </a:p>
          <a:p>
            <a:pPr lvl="0">
              <a:buFont typeface="Wingdings" pitchFamily="2" charset="2"/>
              <a:buChar char="Ø"/>
            </a:pPr>
            <a:r>
              <a:rPr lang="tr-TR" sz="6000" dirty="0" smtClean="0"/>
              <a:t>Diğer elin topuğu ile hızla 5 kez sırtına ( kürek kemikleri arasına) süpürür tarzda vurulur,</a:t>
            </a:r>
          </a:p>
          <a:p>
            <a:pPr lvl="0">
              <a:buFont typeface="Wingdings" pitchFamily="2" charset="2"/>
              <a:buChar char="Ø"/>
            </a:pPr>
            <a:endParaRPr lang="tr-TR" sz="6000" dirty="0" smtClean="0"/>
          </a:p>
          <a:p>
            <a:pPr lvl="0">
              <a:buFont typeface="Wingdings" pitchFamily="2" charset="2"/>
              <a:buChar char="Ø"/>
            </a:pPr>
            <a:r>
              <a:rPr lang="tr-TR" sz="6000" dirty="0" smtClean="0"/>
              <a:t>Tıkanıklığın açılıp açılmadığına bakılır, açıldıysa işlem durdurulur,</a:t>
            </a:r>
          </a:p>
          <a:p>
            <a:endParaRPr lang="tr-TR" dirty="0"/>
          </a:p>
        </p:txBody>
      </p:sp>
      <p:pic>
        <p:nvPicPr>
          <p:cNvPr id="12291" name="Picture 3" descr="C:\Users\medisem\Desktop\Hemlik sırta vuruş.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4008" y="1484784"/>
            <a:ext cx="4320480" cy="51845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006493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080120"/>
          </a:xfrm>
        </p:spPr>
        <p:txBody>
          <a:bodyPr>
            <a:noAutofit/>
          </a:bodyPr>
          <a:lstStyle/>
          <a:p>
            <a:pPr algn="ctr"/>
            <a:r>
              <a:rPr lang="tr-TR" sz="3200" b="1" dirty="0" smtClean="0"/>
              <a:t>Bilinci </a:t>
            </a:r>
            <a:r>
              <a:rPr lang="tr-TR" sz="3200" b="1" dirty="0" err="1" smtClean="0"/>
              <a:t>YerindeTam</a:t>
            </a:r>
            <a:r>
              <a:rPr lang="tr-TR" sz="3200" b="1" dirty="0" smtClean="0"/>
              <a:t> </a:t>
            </a:r>
            <a:r>
              <a:rPr lang="tr-TR" sz="3200" b="1" dirty="0"/>
              <a:t>T</a:t>
            </a:r>
            <a:r>
              <a:rPr lang="tr-TR" sz="3200" b="1" dirty="0" smtClean="0"/>
              <a:t>ıkanıklık </a:t>
            </a:r>
            <a:r>
              <a:rPr lang="tr-TR" sz="3200" b="1" dirty="0"/>
              <a:t>O</a:t>
            </a:r>
            <a:r>
              <a:rPr lang="tr-TR" sz="3200" b="1" dirty="0" smtClean="0"/>
              <a:t>lan </a:t>
            </a:r>
            <a:r>
              <a:rPr lang="tr-TR" sz="3200" b="1" dirty="0"/>
              <a:t>K</a:t>
            </a:r>
            <a:r>
              <a:rPr lang="tr-TR" sz="3200" b="1" dirty="0" smtClean="0"/>
              <a:t>işilerde </a:t>
            </a:r>
            <a:r>
              <a:rPr lang="tr-TR" sz="3200" b="1" dirty="0" err="1" smtClean="0"/>
              <a:t>Heimlich</a:t>
            </a:r>
            <a:r>
              <a:rPr lang="tr-TR" sz="3200" b="1" dirty="0" smtClean="0"/>
              <a:t> Manevrası Nasıl </a:t>
            </a:r>
            <a:r>
              <a:rPr lang="tr-TR" sz="3200" b="1" dirty="0"/>
              <a:t>U</a:t>
            </a:r>
            <a:r>
              <a:rPr lang="tr-TR" sz="3200" b="1" dirty="0" smtClean="0"/>
              <a:t>ygulanır?</a:t>
            </a:r>
            <a:endParaRPr lang="tr-TR" sz="3200" dirty="0"/>
          </a:p>
        </p:txBody>
      </p:sp>
      <p:sp>
        <p:nvSpPr>
          <p:cNvPr id="3" name="2 İçerik Yer Tutucusu"/>
          <p:cNvSpPr>
            <a:spLocks noGrp="1"/>
          </p:cNvSpPr>
          <p:nvPr>
            <p:ph idx="1"/>
          </p:nvPr>
        </p:nvSpPr>
        <p:spPr>
          <a:xfrm>
            <a:off x="457200" y="1412776"/>
            <a:ext cx="8229600" cy="4911824"/>
          </a:xfrm>
        </p:spPr>
        <p:txBody>
          <a:bodyPr>
            <a:normAutofit fontScale="92500"/>
          </a:bodyPr>
          <a:lstStyle/>
          <a:p>
            <a:pPr lvl="0">
              <a:buFont typeface="Wingdings" pitchFamily="2" charset="2"/>
              <a:buChar char="Ø"/>
            </a:pPr>
            <a:r>
              <a:rPr lang="tr-TR" dirty="0"/>
              <a:t>Tıkanıklık açılmadıysa </a:t>
            </a:r>
            <a:r>
              <a:rPr lang="tr-TR" b="1" dirty="0" err="1">
                <a:solidFill>
                  <a:srgbClr val="FF0000"/>
                </a:solidFill>
              </a:rPr>
              <a:t>heimlich</a:t>
            </a:r>
            <a:r>
              <a:rPr lang="tr-TR" dirty="0"/>
              <a:t> manevrası yapılır;</a:t>
            </a:r>
          </a:p>
          <a:p>
            <a:pPr lvl="0">
              <a:buNone/>
            </a:pPr>
            <a:endParaRPr lang="tr-TR" dirty="0"/>
          </a:p>
          <a:p>
            <a:pPr lvl="0">
              <a:buFont typeface="Wingdings" pitchFamily="2" charset="2"/>
              <a:buChar char="Ø"/>
            </a:pPr>
            <a:r>
              <a:rPr lang="tr-TR" dirty="0"/>
              <a:t>Hastanın arkasına geçip sarılarak gövdesi kavranır,</a:t>
            </a:r>
          </a:p>
          <a:p>
            <a:pPr lvl="0">
              <a:buFont typeface="Wingdings" pitchFamily="2" charset="2"/>
              <a:buChar char="Ø"/>
            </a:pPr>
            <a:endParaRPr lang="tr-TR" dirty="0"/>
          </a:p>
          <a:p>
            <a:pPr lvl="0">
              <a:buFont typeface="Wingdings" pitchFamily="2" charset="2"/>
              <a:buChar char="Ø"/>
            </a:pPr>
            <a:r>
              <a:rPr lang="tr-TR" dirty="0"/>
              <a:t>Bir elin başparmağı midenin üst kısmına, göğüs kemiği altına gelecek şekilde yumruk yaparak konur. Diğer el ile yumruk yapılan el kavranır,</a:t>
            </a:r>
          </a:p>
          <a:p>
            <a:pPr lvl="0">
              <a:buFont typeface="Wingdings" pitchFamily="2" charset="2"/>
              <a:buChar char="Ø"/>
            </a:pPr>
            <a:endParaRPr lang="tr-TR" dirty="0"/>
          </a:p>
          <a:p>
            <a:pPr lvl="0">
              <a:buFont typeface="Wingdings" pitchFamily="2" charset="2"/>
              <a:buChar char="Ø"/>
            </a:pPr>
            <a:r>
              <a:rPr lang="tr-TR" dirty="0"/>
              <a:t>Kuvvetle arkaya ve yukarı doğru bastırılır,</a:t>
            </a:r>
          </a:p>
          <a:p>
            <a:pPr lvl="0">
              <a:buFont typeface="Wingdings" pitchFamily="2" charset="2"/>
              <a:buChar char="Ø"/>
            </a:pPr>
            <a:endParaRPr lang="tr-TR" dirty="0"/>
          </a:p>
          <a:p>
            <a:pPr lvl="0">
              <a:buFont typeface="Wingdings" pitchFamily="2" charset="2"/>
              <a:buChar char="Ø"/>
            </a:pPr>
            <a:r>
              <a:rPr lang="tr-TR" dirty="0"/>
              <a:t>Bu hareket 5 kez yabancı cisim çıkıncaya kadar tekrarlanır,</a:t>
            </a:r>
          </a:p>
          <a:p>
            <a:endParaRPr lang="tr-TR" dirty="0"/>
          </a:p>
        </p:txBody>
      </p:sp>
    </p:spTree>
    <p:extLst>
      <p:ext uri="{BB962C8B-B14F-4D97-AF65-F5344CB8AC3E}">
        <p14:creationId xmlns:p14="http://schemas.microsoft.com/office/powerpoint/2010/main" xmlns="" val="210343112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60648"/>
            <a:ext cx="8305800" cy="864096"/>
          </a:xfrm>
        </p:spPr>
        <p:txBody>
          <a:bodyPr>
            <a:noAutofit/>
          </a:bodyPr>
          <a:lstStyle/>
          <a:p>
            <a:pPr algn="ctr"/>
            <a:r>
              <a:rPr lang="tr-TR" sz="2800" b="1" dirty="0"/>
              <a:t>Bilinci Yerinde Tam Tıkanıklık Olan Kişilerde </a:t>
            </a:r>
            <a:r>
              <a:rPr lang="tr-TR" sz="2800" b="1" dirty="0" err="1"/>
              <a:t>Heimlich</a:t>
            </a:r>
            <a:r>
              <a:rPr lang="tr-TR" sz="2800" b="1" dirty="0"/>
              <a:t> Manevrası (Karına Bası Uygulama) Nasıl Yapılır?</a:t>
            </a:r>
            <a:endParaRPr lang="tr-TR" sz="2800" dirty="0"/>
          </a:p>
        </p:txBody>
      </p:sp>
      <p:sp>
        <p:nvSpPr>
          <p:cNvPr id="3" name="2 Alt Başlık"/>
          <p:cNvSpPr>
            <a:spLocks noGrp="1"/>
          </p:cNvSpPr>
          <p:nvPr>
            <p:ph type="subTitle" idx="4294967295"/>
          </p:nvPr>
        </p:nvSpPr>
        <p:spPr>
          <a:xfrm>
            <a:off x="395536" y="5877272"/>
            <a:ext cx="8748464" cy="980728"/>
          </a:xfrm>
        </p:spPr>
        <p:txBody>
          <a:bodyPr>
            <a:normAutofit/>
          </a:bodyPr>
          <a:lstStyle/>
          <a:p>
            <a:pPr algn="ctr"/>
            <a:r>
              <a:rPr lang="tr-TR" sz="2400" b="1" dirty="0" smtClean="0"/>
              <a:t>HEİMLİCH MANEVRASI (YETİŞKİNLERDE)</a:t>
            </a:r>
          </a:p>
          <a:p>
            <a:pPr algn="ctr"/>
            <a:r>
              <a:rPr lang="tr-TR" sz="2400" b="1" dirty="0" smtClean="0"/>
              <a:t>( KARIN BASISI)</a:t>
            </a:r>
            <a:endParaRPr lang="tr-TR" sz="2400" b="1" dirty="0"/>
          </a:p>
        </p:txBody>
      </p:sp>
      <p:pic>
        <p:nvPicPr>
          <p:cNvPr id="9218" name="Picture 2" descr="C:\Users\medisem\Desktop\Yetişkinde Hemlik.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268760"/>
            <a:ext cx="5004048" cy="460851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C:\Users\medisem\Desktop\hemlik yetişkin.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4048" y="1268760"/>
            <a:ext cx="4139952" cy="45958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608485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1080120"/>
          </a:xfrm>
        </p:spPr>
        <p:txBody>
          <a:bodyPr>
            <a:noAutofit/>
          </a:bodyPr>
          <a:lstStyle/>
          <a:p>
            <a:pPr algn="ctr"/>
            <a:r>
              <a:rPr lang="tr-TR" sz="3200" b="1" dirty="0" smtClean="0"/>
              <a:t>Bilinci </a:t>
            </a:r>
            <a:r>
              <a:rPr lang="tr-TR" sz="3200" b="1" dirty="0" err="1" smtClean="0"/>
              <a:t>YerindeTam</a:t>
            </a:r>
            <a:r>
              <a:rPr lang="tr-TR" sz="3200" b="1" dirty="0" smtClean="0"/>
              <a:t> </a:t>
            </a:r>
            <a:r>
              <a:rPr lang="tr-TR" sz="3200" b="1" dirty="0"/>
              <a:t>T</a:t>
            </a:r>
            <a:r>
              <a:rPr lang="tr-TR" sz="3200" b="1" dirty="0" smtClean="0"/>
              <a:t>ıkanıklık </a:t>
            </a:r>
            <a:r>
              <a:rPr lang="tr-TR" sz="3200" b="1" dirty="0"/>
              <a:t>O</a:t>
            </a:r>
            <a:r>
              <a:rPr lang="tr-TR" sz="3200" b="1" dirty="0" smtClean="0"/>
              <a:t>lan </a:t>
            </a:r>
            <a:r>
              <a:rPr lang="tr-TR" sz="3200" b="1" dirty="0"/>
              <a:t>K</a:t>
            </a:r>
            <a:r>
              <a:rPr lang="tr-TR" sz="3200" b="1" dirty="0" smtClean="0"/>
              <a:t>işilerde </a:t>
            </a:r>
            <a:r>
              <a:rPr lang="tr-TR" sz="3200" b="1" dirty="0" err="1" smtClean="0"/>
              <a:t>Heimlich</a:t>
            </a:r>
            <a:r>
              <a:rPr lang="tr-TR" sz="3200" b="1" dirty="0" smtClean="0"/>
              <a:t> Manevrası Nasıl </a:t>
            </a:r>
            <a:r>
              <a:rPr lang="tr-TR" sz="3200" b="1" dirty="0"/>
              <a:t>U</a:t>
            </a:r>
            <a:r>
              <a:rPr lang="tr-TR" sz="3200" b="1" dirty="0" smtClean="0"/>
              <a:t>ygulanır?</a:t>
            </a:r>
            <a:endParaRPr lang="tr-TR" sz="3200" dirty="0"/>
          </a:p>
        </p:txBody>
      </p:sp>
      <p:sp>
        <p:nvSpPr>
          <p:cNvPr id="3" name="2 İçerik Yer Tutucusu"/>
          <p:cNvSpPr>
            <a:spLocks noGrp="1"/>
          </p:cNvSpPr>
          <p:nvPr>
            <p:ph idx="1"/>
          </p:nvPr>
        </p:nvSpPr>
        <p:spPr/>
        <p:txBody>
          <a:bodyPr>
            <a:normAutofit fontScale="92500" lnSpcReduction="20000"/>
          </a:bodyPr>
          <a:lstStyle/>
          <a:p>
            <a:pPr lvl="0">
              <a:buFont typeface="Wingdings" pitchFamily="2" charset="2"/>
              <a:buChar char="Ø"/>
            </a:pPr>
            <a:r>
              <a:rPr lang="tr-TR" dirty="0" smtClean="0"/>
              <a:t>Tıkanıklık açılmadıysa tekrar sırtına vurulur,</a:t>
            </a:r>
          </a:p>
          <a:p>
            <a:pPr lvl="0">
              <a:buFont typeface="Wingdings" pitchFamily="2" charset="2"/>
              <a:buChar char="Ø"/>
            </a:pPr>
            <a:endParaRPr lang="tr-TR" dirty="0" smtClean="0"/>
          </a:p>
          <a:p>
            <a:pPr lvl="0">
              <a:buFont typeface="Wingdings" pitchFamily="2" charset="2"/>
              <a:buChar char="Ø"/>
            </a:pPr>
            <a:r>
              <a:rPr lang="tr-TR" dirty="0" smtClean="0"/>
              <a:t>Bu işlemler 5’er kez olacak şekilde dönüşümlü olarak tekrarlanır,</a:t>
            </a:r>
          </a:p>
          <a:p>
            <a:pPr lvl="0">
              <a:buFont typeface="Wingdings" pitchFamily="2" charset="2"/>
              <a:buChar char="Ø"/>
            </a:pPr>
            <a:endParaRPr lang="tr-TR" dirty="0" smtClean="0"/>
          </a:p>
          <a:p>
            <a:pPr lvl="0">
              <a:buFont typeface="Wingdings" pitchFamily="2" charset="2"/>
              <a:buChar char="Ø"/>
            </a:pPr>
            <a:r>
              <a:rPr lang="tr-TR" dirty="0" smtClean="0"/>
              <a:t>Hastanın bilinci kapanırsa, sert zemin üzerine yatırılır,</a:t>
            </a:r>
          </a:p>
          <a:p>
            <a:pPr lvl="0">
              <a:buFont typeface="Wingdings" pitchFamily="2" charset="2"/>
              <a:buChar char="Ø"/>
            </a:pPr>
            <a:endParaRPr lang="tr-TR" dirty="0" smtClean="0"/>
          </a:p>
          <a:p>
            <a:pPr lvl="0">
              <a:buFont typeface="Wingdings" pitchFamily="2" charset="2"/>
              <a:buChar char="Ø"/>
            </a:pPr>
            <a:r>
              <a:rPr lang="tr-TR" dirty="0" smtClean="0"/>
              <a:t>Şah damarından nabız ve solunum değerlendirilir,</a:t>
            </a:r>
          </a:p>
          <a:p>
            <a:pPr lvl="0">
              <a:buFont typeface="Wingdings" pitchFamily="2" charset="2"/>
              <a:buChar char="Ø"/>
            </a:pPr>
            <a:endParaRPr lang="tr-TR" dirty="0" smtClean="0"/>
          </a:p>
          <a:p>
            <a:pPr lvl="0">
              <a:buFont typeface="Wingdings" pitchFamily="2" charset="2"/>
              <a:buChar char="Ø"/>
            </a:pPr>
            <a:r>
              <a:rPr lang="tr-TR" dirty="0" smtClean="0"/>
              <a:t>Tıbbi yardım istenir </a:t>
            </a:r>
            <a:r>
              <a:rPr lang="tr-TR" b="1" dirty="0" smtClean="0"/>
              <a:t>(112)</a:t>
            </a:r>
            <a:r>
              <a:rPr lang="tr-TR" dirty="0" smtClean="0"/>
              <a:t>,</a:t>
            </a:r>
          </a:p>
          <a:p>
            <a:pPr lvl="0">
              <a:buFont typeface="Wingdings" pitchFamily="2" charset="2"/>
              <a:buChar char="Ø"/>
            </a:pPr>
            <a:endParaRPr lang="tr-TR" dirty="0" smtClean="0"/>
          </a:p>
          <a:p>
            <a:pPr lvl="0">
              <a:buFont typeface="Wingdings" pitchFamily="2" charset="2"/>
              <a:buChar char="Ø"/>
            </a:pPr>
            <a:r>
              <a:rPr lang="tr-TR" dirty="0" smtClean="0"/>
              <a:t>Temel yaşam desteği uygulanır.</a:t>
            </a:r>
          </a:p>
          <a:p>
            <a:endParaRPr lang="tr-TR" dirty="0"/>
          </a:p>
        </p:txBody>
      </p:sp>
    </p:spTree>
    <p:extLst>
      <p:ext uri="{BB962C8B-B14F-4D97-AF65-F5344CB8AC3E}">
        <p14:creationId xmlns:p14="http://schemas.microsoft.com/office/powerpoint/2010/main" xmlns="" val="39099094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332656"/>
            <a:ext cx="8305800" cy="792088"/>
          </a:xfrm>
        </p:spPr>
        <p:txBody>
          <a:bodyPr>
            <a:normAutofit fontScale="90000"/>
          </a:bodyPr>
          <a:lstStyle/>
          <a:p>
            <a:pPr algn="ctr"/>
            <a:r>
              <a:rPr lang="tr-TR" sz="3600" b="1" dirty="0"/>
              <a:t>Bilinci </a:t>
            </a:r>
            <a:r>
              <a:rPr lang="tr-TR" sz="3600" b="1" dirty="0" err="1"/>
              <a:t>YerindeTam</a:t>
            </a:r>
            <a:r>
              <a:rPr lang="tr-TR" sz="3600" b="1" dirty="0"/>
              <a:t> Tıkanıklık Olan Kişilerde </a:t>
            </a:r>
            <a:r>
              <a:rPr lang="tr-TR" sz="3600" b="1" dirty="0" err="1"/>
              <a:t>Heimlich</a:t>
            </a:r>
            <a:r>
              <a:rPr lang="tr-TR" sz="3600" b="1" dirty="0"/>
              <a:t> Manevrası Nasıl Uygulanır?</a:t>
            </a:r>
            <a:endParaRPr lang="tr-TR" sz="3600" dirty="0"/>
          </a:p>
        </p:txBody>
      </p:sp>
      <p:sp>
        <p:nvSpPr>
          <p:cNvPr id="3" name="2 Alt Başlık"/>
          <p:cNvSpPr>
            <a:spLocks noGrp="1"/>
          </p:cNvSpPr>
          <p:nvPr>
            <p:ph type="subTitle" idx="4294967295"/>
          </p:nvPr>
        </p:nvSpPr>
        <p:spPr>
          <a:xfrm>
            <a:off x="395536" y="5661248"/>
            <a:ext cx="8748464" cy="1196752"/>
          </a:xfrm>
        </p:spPr>
        <p:txBody>
          <a:bodyPr>
            <a:normAutofit/>
          </a:bodyPr>
          <a:lstStyle/>
          <a:p>
            <a:pPr algn="ctr"/>
            <a:r>
              <a:rPr lang="tr-TR" sz="2400" b="1" dirty="0" smtClean="0"/>
              <a:t>HEİMLİCH MANEVRASI (ÇOCUKLAR)</a:t>
            </a:r>
          </a:p>
          <a:p>
            <a:pPr algn="ctr"/>
            <a:r>
              <a:rPr lang="tr-TR" sz="2400" b="1" dirty="0" smtClean="0"/>
              <a:t>( KARIN BASISI)</a:t>
            </a:r>
            <a:endParaRPr lang="tr-TR" sz="2400" b="1" dirty="0"/>
          </a:p>
        </p:txBody>
      </p:sp>
      <p:pic>
        <p:nvPicPr>
          <p:cNvPr id="5" name="Picture 6" descr="tikanma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0" y="1340768"/>
            <a:ext cx="4104456" cy="4248472"/>
          </a:xfrm>
          <a:prstGeom prst="rect">
            <a:avLst/>
          </a:prstGeom>
          <a:noFill/>
          <a:ln w="317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0243" name="Picture 3" descr="C:\Users\medisem\Desktop\çocukta hemlik.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9992" y="1340768"/>
            <a:ext cx="4392488" cy="42484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56037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0" fill="hold"/>
                                        <p:tgtEl>
                                          <p:spTgt spid="5"/>
                                        </p:tgtEl>
                                        <p:attrNameLst>
                                          <p:attrName>ppt_x</p:attrName>
                                        </p:attrNameLst>
                                      </p:cBhvr>
                                      <p:tavLst>
                                        <p:tav tm="0">
                                          <p:val>
                                            <p:strVal val="#ppt_x"/>
                                          </p:val>
                                        </p:tav>
                                        <p:tav tm="100000">
                                          <p:val>
                                            <p:strVal val="#ppt_x"/>
                                          </p:val>
                                        </p:tav>
                                      </p:tavLst>
                                    </p:anim>
                                    <p:anim calcmode="lin" valueType="num">
                                      <p:cBhvr additive="base">
                                        <p:cTn id="8" dur="5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C:\Users\medisem\Desktop\İlk Yardım Görselleri\çocukta hemlik sırta vuruş.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337107"/>
            <a:ext cx="8856984" cy="540426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Başlık 3"/>
          <p:cNvSpPr>
            <a:spLocks noGrp="1"/>
          </p:cNvSpPr>
          <p:nvPr>
            <p:ph type="title"/>
          </p:nvPr>
        </p:nvSpPr>
        <p:spPr>
          <a:xfrm>
            <a:off x="539552" y="197768"/>
            <a:ext cx="8305800" cy="1143000"/>
          </a:xfrm>
        </p:spPr>
        <p:txBody>
          <a:bodyPr>
            <a:normAutofit/>
          </a:bodyPr>
          <a:lstStyle/>
          <a:p>
            <a:pPr algn="ctr"/>
            <a:r>
              <a:rPr lang="tr-TR" sz="3600" b="1" dirty="0"/>
              <a:t>Bilinci </a:t>
            </a:r>
            <a:r>
              <a:rPr lang="tr-TR" sz="3600" b="1" dirty="0" err="1"/>
              <a:t>YerindeTam</a:t>
            </a:r>
            <a:r>
              <a:rPr lang="tr-TR" sz="3600" b="1" dirty="0"/>
              <a:t> Tıkanıklık Olan Kişilerde </a:t>
            </a:r>
            <a:r>
              <a:rPr lang="tr-TR" sz="3600" b="1" dirty="0" err="1"/>
              <a:t>Heimlich</a:t>
            </a:r>
            <a:r>
              <a:rPr lang="tr-TR" sz="3600" b="1" dirty="0"/>
              <a:t> Manevrası Nasıl Uygulanır?</a:t>
            </a:r>
            <a:endParaRPr lang="tr-TR" sz="3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188640"/>
            <a:ext cx="8147248" cy="1296144"/>
          </a:xfrm>
        </p:spPr>
        <p:txBody>
          <a:bodyPr>
            <a:normAutofit fontScale="90000"/>
          </a:bodyPr>
          <a:lstStyle/>
          <a:p>
            <a:pPr algn="ctr"/>
            <a:r>
              <a:rPr lang="tr-TR" sz="3600" b="1" dirty="0" smtClean="0"/>
              <a:t/>
            </a:r>
            <a:br>
              <a:rPr lang="tr-TR" sz="3600" b="1" dirty="0" smtClean="0"/>
            </a:br>
            <a:r>
              <a:rPr lang="tr-TR" sz="4000" b="1" dirty="0" smtClean="0"/>
              <a:t>Bilincini Kaybetmiş (Bilinci Kapalı) Kişilerde </a:t>
            </a:r>
            <a:r>
              <a:rPr lang="tr-TR" sz="4000" b="1" dirty="0" err="1" smtClean="0"/>
              <a:t>Heimlich</a:t>
            </a:r>
            <a:r>
              <a:rPr lang="tr-TR" sz="4000" b="1" dirty="0" smtClean="0"/>
              <a:t> Manevrası:</a:t>
            </a:r>
            <a:endParaRPr lang="tr-TR" sz="4000" b="1" dirty="0"/>
          </a:p>
        </p:txBody>
      </p:sp>
      <p:sp>
        <p:nvSpPr>
          <p:cNvPr id="3" name="2 İçerik Yer Tutucusu"/>
          <p:cNvSpPr>
            <a:spLocks noGrp="1"/>
          </p:cNvSpPr>
          <p:nvPr>
            <p:ph idx="1"/>
          </p:nvPr>
        </p:nvSpPr>
        <p:spPr/>
        <p:txBody>
          <a:bodyPr>
            <a:normAutofit/>
          </a:bodyPr>
          <a:lstStyle/>
          <a:p>
            <a:pPr lvl="0">
              <a:buFont typeface="Wingdings" pitchFamily="2" charset="2"/>
              <a:buChar char="Ø"/>
            </a:pPr>
            <a:r>
              <a:rPr lang="tr-TR" sz="2400" dirty="0" smtClean="0"/>
              <a:t>Hasta yere yatırılır, yan pozisyonda sırtına 5 kez vurulur,</a:t>
            </a:r>
          </a:p>
          <a:p>
            <a:pPr lvl="0">
              <a:buFont typeface="Wingdings" pitchFamily="2" charset="2"/>
              <a:buChar char="Ø"/>
            </a:pPr>
            <a:endParaRPr lang="tr-TR" sz="2400" dirty="0" smtClean="0"/>
          </a:p>
          <a:p>
            <a:pPr lvl="0">
              <a:buFont typeface="Wingdings" pitchFamily="2" charset="2"/>
              <a:buChar char="Ø"/>
            </a:pPr>
            <a:r>
              <a:rPr lang="tr-TR" sz="2400" dirty="0" smtClean="0"/>
              <a:t>Tıkanma açılmadığı takdirde hasta düz bir zeminde başı yana çevrilir,</a:t>
            </a:r>
          </a:p>
          <a:p>
            <a:pPr lvl="0">
              <a:buFont typeface="Wingdings" pitchFamily="2" charset="2"/>
              <a:buChar char="Ø"/>
            </a:pPr>
            <a:endParaRPr lang="tr-TR" sz="2400" dirty="0" smtClean="0"/>
          </a:p>
          <a:p>
            <a:pPr lvl="0">
              <a:buFont typeface="Wingdings" pitchFamily="2" charset="2"/>
              <a:buChar char="Ø"/>
            </a:pPr>
            <a:r>
              <a:rPr lang="tr-TR" sz="2400" dirty="0" smtClean="0"/>
              <a:t>Hastanın bacakları üzerine ata biner şekilde oturulur,</a:t>
            </a:r>
          </a:p>
          <a:p>
            <a:pPr lvl="0">
              <a:buFont typeface="Wingdings" pitchFamily="2" charset="2"/>
              <a:buChar char="Ø"/>
            </a:pPr>
            <a:endParaRPr lang="tr-TR" sz="2400" dirty="0" smtClean="0"/>
          </a:p>
          <a:p>
            <a:pPr lvl="0">
              <a:buFont typeface="Wingdings" pitchFamily="2" charset="2"/>
              <a:buChar char="Ø"/>
            </a:pPr>
            <a:r>
              <a:rPr lang="tr-TR" sz="2400" dirty="0" smtClean="0"/>
              <a:t>Bir elin topuğunu göbek ile göğüs kemiği arasına yerleştirilir, diğer el üzerine konur,</a:t>
            </a:r>
          </a:p>
          <a:p>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357166"/>
            <a:ext cx="8229600" cy="1399032"/>
          </a:xfrm>
        </p:spPr>
        <p:txBody>
          <a:bodyPr>
            <a:normAutofit/>
          </a:bodyPr>
          <a:lstStyle/>
          <a:p>
            <a:pPr algn="ctr"/>
            <a:r>
              <a:rPr lang="tr-TR" sz="3200" b="1" dirty="0" smtClean="0"/>
              <a:t>Bilincini kaybetmiş(=bilinci kapalı) kişilerde </a:t>
            </a:r>
            <a:r>
              <a:rPr lang="tr-TR" sz="3200" b="1" dirty="0" err="1" smtClean="0"/>
              <a:t>Heimlich</a:t>
            </a:r>
            <a:r>
              <a:rPr lang="tr-TR" sz="3200" b="1" dirty="0" smtClean="0"/>
              <a:t> Manevrası:</a:t>
            </a:r>
            <a:endParaRPr lang="tr-TR" sz="3200" dirty="0"/>
          </a:p>
        </p:txBody>
      </p:sp>
      <p:sp>
        <p:nvSpPr>
          <p:cNvPr id="3" name="2 İçerik Yer Tutucusu"/>
          <p:cNvSpPr>
            <a:spLocks noGrp="1"/>
          </p:cNvSpPr>
          <p:nvPr>
            <p:ph idx="1"/>
          </p:nvPr>
        </p:nvSpPr>
        <p:spPr/>
        <p:txBody>
          <a:bodyPr>
            <a:normAutofit fontScale="92500" lnSpcReduction="20000"/>
          </a:bodyPr>
          <a:lstStyle/>
          <a:p>
            <a:pPr lvl="0">
              <a:buNone/>
            </a:pPr>
            <a:endParaRPr lang="tr-TR" sz="2400" dirty="0" smtClean="0"/>
          </a:p>
          <a:p>
            <a:pPr>
              <a:buFont typeface="Wingdings" pitchFamily="2" charset="2"/>
              <a:buChar char="Ø"/>
            </a:pPr>
            <a:r>
              <a:rPr lang="tr-TR" sz="2400" dirty="0" smtClean="0"/>
              <a:t>Göbeğin üzerinden kürek kemiklerine doğru eğik bir baskı uygulanır,</a:t>
            </a:r>
          </a:p>
          <a:p>
            <a:pPr lvl="0">
              <a:buFont typeface="Wingdings" pitchFamily="2" charset="2"/>
              <a:buChar char="Ø"/>
            </a:pPr>
            <a:endParaRPr lang="tr-TR" sz="2400" dirty="0" smtClean="0"/>
          </a:p>
          <a:p>
            <a:pPr lvl="0">
              <a:buFont typeface="Wingdings" pitchFamily="2" charset="2"/>
              <a:buChar char="Ø"/>
            </a:pPr>
            <a:r>
              <a:rPr lang="tr-TR" sz="2400" dirty="0" smtClean="0"/>
              <a:t>Şah damarından nabız ve solunum değerlendirilir,</a:t>
            </a:r>
          </a:p>
          <a:p>
            <a:pPr lvl="0">
              <a:buFont typeface="Wingdings" pitchFamily="2" charset="2"/>
              <a:buChar char="Ø"/>
            </a:pPr>
            <a:endParaRPr lang="tr-TR" sz="2400" dirty="0" smtClean="0"/>
          </a:p>
          <a:p>
            <a:pPr lvl="0">
              <a:buFont typeface="Wingdings" pitchFamily="2" charset="2"/>
              <a:buChar char="Ø"/>
            </a:pPr>
            <a:endParaRPr lang="tr-TR" sz="2400" dirty="0" smtClean="0"/>
          </a:p>
          <a:p>
            <a:pPr lvl="0">
              <a:buFont typeface="Wingdings" pitchFamily="2" charset="2"/>
              <a:buChar char="Ø"/>
            </a:pPr>
            <a:r>
              <a:rPr lang="tr-TR" sz="2400" dirty="0" smtClean="0"/>
              <a:t>İşleme yabancı cisim çıkıncaya kadar devam edilir,</a:t>
            </a:r>
          </a:p>
          <a:p>
            <a:pPr lvl="0">
              <a:buFont typeface="Wingdings" pitchFamily="2" charset="2"/>
              <a:buChar char="Ø"/>
            </a:pPr>
            <a:endParaRPr lang="tr-TR" sz="2400" dirty="0" smtClean="0"/>
          </a:p>
          <a:p>
            <a:pPr lvl="0">
              <a:buFont typeface="Wingdings" pitchFamily="2" charset="2"/>
              <a:buChar char="Ø"/>
            </a:pPr>
            <a:r>
              <a:rPr lang="tr-TR" sz="2400" dirty="0" smtClean="0"/>
              <a:t>Tıbbi yardım istenir (</a:t>
            </a:r>
            <a:r>
              <a:rPr lang="tr-TR" sz="2400" b="1" dirty="0" smtClean="0"/>
              <a:t>112</a:t>
            </a:r>
            <a:r>
              <a:rPr lang="tr-TR" sz="2400" dirty="0" smtClean="0"/>
              <a:t>),</a:t>
            </a:r>
          </a:p>
          <a:p>
            <a:pPr lvl="0">
              <a:buFont typeface="Wingdings" pitchFamily="2" charset="2"/>
              <a:buChar char="Ø"/>
            </a:pPr>
            <a:endParaRPr lang="tr-TR" sz="2400" dirty="0" smtClean="0"/>
          </a:p>
          <a:p>
            <a:pPr>
              <a:buFont typeface="Wingdings" pitchFamily="2" charset="2"/>
              <a:buChar char="Ø"/>
            </a:pPr>
            <a:r>
              <a:rPr lang="tr-TR" sz="2400" dirty="0" smtClean="0"/>
              <a:t>Bu hareketi 5–7 kez yabancı cisim çıkıncaya kadar ya da yardım gelinceye kadar devam edin,</a:t>
            </a:r>
          </a:p>
          <a:p>
            <a:pPr lvl="0"/>
            <a:endParaRPr lang="tr-TR" sz="2400" dirty="0" smtClean="0"/>
          </a:p>
          <a:p>
            <a:endParaRPr lang="tr-T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tr-TR" sz="3600" b="1" dirty="0" smtClean="0"/>
              <a:t>Bilincini kaybetmiş(=bilinci kapalı) kişilerde Heimlich Manevrası:</a:t>
            </a:r>
            <a:endParaRPr lang="tr-TR" sz="3600" dirty="0"/>
          </a:p>
        </p:txBody>
      </p:sp>
      <p:sp>
        <p:nvSpPr>
          <p:cNvPr id="3" name="Content Placeholder 2"/>
          <p:cNvSpPr>
            <a:spLocks noGrp="1"/>
          </p:cNvSpPr>
          <p:nvPr>
            <p:ph idx="1"/>
          </p:nvPr>
        </p:nvSpPr>
        <p:spPr>
          <a:xfrm>
            <a:off x="457200" y="2348880"/>
            <a:ext cx="8435280" cy="4248472"/>
          </a:xfrm>
        </p:spPr>
        <p:txBody>
          <a:bodyPr/>
          <a:lstStyle/>
          <a:p>
            <a:pPr lvl="0">
              <a:buFont typeface="Wingdings" pitchFamily="2" charset="2"/>
              <a:buChar char="Ø"/>
            </a:pPr>
            <a:r>
              <a:rPr lang="tr-TR" dirty="0" smtClean="0"/>
              <a:t>Bu tür olgularda havayolu tıkanıklığından şüphelenildiğinde, ilkyardımcılar Temel Yaşam Desteği uygulamalarını yapacaklardır. Kurtarıcı nefes verdikten sonra hava gitmiyorsa tıkanıklık olduğu düşünülür, ilkyardımcı ağız içinde yabancı cisim olup olmadığını kontrol etmeli, yabancı cisim görüyorsa çıkarmalıdır.  </a:t>
            </a:r>
          </a:p>
          <a:p>
            <a:pPr>
              <a:buFont typeface="Wingdings" pitchFamily="2" charset="2"/>
              <a:buChar char="Ø"/>
            </a:pPr>
            <a:endParaRPr lang="tr-T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Bebeklerde Tam Tıkanıklık Olan Hava Yolunun Açılması:</a:t>
            </a:r>
            <a:endParaRPr lang="tr-TR" sz="3600" b="1" dirty="0"/>
          </a:p>
        </p:txBody>
      </p:sp>
      <p:sp>
        <p:nvSpPr>
          <p:cNvPr id="3" name="2 İçerik Yer Tutucusu"/>
          <p:cNvSpPr>
            <a:spLocks noGrp="1"/>
          </p:cNvSpPr>
          <p:nvPr>
            <p:ph sz="half" idx="1"/>
          </p:nvPr>
        </p:nvSpPr>
        <p:spPr>
          <a:xfrm>
            <a:off x="107504" y="1412776"/>
            <a:ext cx="4176464" cy="5328593"/>
          </a:xfrm>
        </p:spPr>
        <p:txBody>
          <a:bodyPr>
            <a:normAutofit fontScale="92500" lnSpcReduction="20000"/>
          </a:bodyPr>
          <a:lstStyle/>
          <a:p>
            <a:pPr lvl="0">
              <a:buFont typeface="Wingdings" pitchFamily="2" charset="2"/>
              <a:buChar char="Ø"/>
            </a:pPr>
            <a:r>
              <a:rPr lang="tr-TR" dirty="0" smtClean="0"/>
              <a:t>Bebek ilk yardımcının bir kolu üzerine ters olarak yatırılır,</a:t>
            </a:r>
          </a:p>
          <a:p>
            <a:pPr lvl="0">
              <a:buFont typeface="Wingdings" pitchFamily="2" charset="2"/>
              <a:buChar char="Ø"/>
            </a:pPr>
            <a:r>
              <a:rPr lang="tr-TR" dirty="0" smtClean="0"/>
              <a:t>Başparmak ve diğer parmakların yardımıyla bebeğin çenesi kavranarak boynundan tutulur ve yüzüstü pozisyonda öne doğru eğilir,</a:t>
            </a:r>
          </a:p>
          <a:p>
            <a:pPr lvl="0">
              <a:buFont typeface="Wingdings" pitchFamily="2" charset="2"/>
              <a:buChar char="Ø"/>
            </a:pPr>
            <a:r>
              <a:rPr lang="tr-TR" dirty="0" smtClean="0"/>
              <a:t>Baş gergin ve gövdesinden aşağıda bir pozisyonda tutulur,</a:t>
            </a:r>
          </a:p>
          <a:p>
            <a:pPr lvl="0">
              <a:buFont typeface="Wingdings" pitchFamily="2" charset="2"/>
              <a:buChar char="Ø"/>
            </a:pPr>
            <a:r>
              <a:rPr lang="tr-TR" dirty="0" smtClean="0"/>
              <a:t>5 kez el bileğinin iç kısmı ile bebeğin sırtına kürek kemiklerinin arasına hafifçe vurulur,</a:t>
            </a:r>
          </a:p>
          <a:p>
            <a:endParaRPr lang="tr-TR" dirty="0"/>
          </a:p>
        </p:txBody>
      </p:sp>
      <p:pic>
        <p:nvPicPr>
          <p:cNvPr id="9218" name="61 Resim" descr="bebek heimlich1.JPG"/>
          <p:cNvPicPr>
            <a:picLocks noChangeAspect="1" noChangeArrowheads="1"/>
          </p:cNvPicPr>
          <p:nvPr/>
        </p:nvPicPr>
        <p:blipFill>
          <a:blip r:embed="rId2" cstate="print"/>
          <a:srcRect/>
          <a:stretch>
            <a:fillRect/>
          </a:stretch>
        </p:blipFill>
        <p:spPr bwMode="auto">
          <a:xfrm>
            <a:off x="3995936" y="1414589"/>
            <a:ext cx="5040560" cy="2745245"/>
          </a:xfrm>
          <a:prstGeom prst="rect">
            <a:avLst/>
          </a:prstGeom>
          <a:noFill/>
          <a:ln w="9525">
            <a:noFill/>
            <a:miter lim="800000"/>
            <a:headEnd/>
            <a:tailEnd/>
          </a:ln>
        </p:spPr>
      </p:pic>
      <p:pic>
        <p:nvPicPr>
          <p:cNvPr id="5" name="Picture 6" descr="CRW_8035"/>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4427984" y="4158021"/>
            <a:ext cx="4536629" cy="2439331"/>
          </a:xfr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Bebeklerde Tam Tıkanıklık Olan Hava Yolunun Açılması:</a:t>
            </a:r>
            <a:endParaRPr lang="tr-TR" sz="3600" b="1"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4312" y="1500188"/>
            <a:ext cx="4069655" cy="354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4" descr="C:\Documents and Settings\PC\Desktop\Masaüstü\alaattine verilecek\choking_bab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9992" y="2708920"/>
            <a:ext cx="4392488" cy="3960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25987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200" b="1" dirty="0" smtClean="0"/>
              <a:t>Bebeklerde tam tıkanıklık olan hava yolunun açılması</a:t>
            </a:r>
            <a:endParaRPr lang="tr-TR" sz="3200" dirty="0"/>
          </a:p>
        </p:txBody>
      </p:sp>
      <p:sp>
        <p:nvSpPr>
          <p:cNvPr id="3" name="2 İçerik Yer Tutucusu"/>
          <p:cNvSpPr>
            <a:spLocks noGrp="1"/>
          </p:cNvSpPr>
          <p:nvPr>
            <p:ph idx="1"/>
          </p:nvPr>
        </p:nvSpPr>
        <p:spPr/>
        <p:txBody>
          <a:bodyPr>
            <a:normAutofit fontScale="92500" lnSpcReduction="20000"/>
          </a:bodyPr>
          <a:lstStyle/>
          <a:p>
            <a:pPr lvl="0">
              <a:buFont typeface="Wingdings" pitchFamily="2" charset="2"/>
              <a:buChar char="Ø"/>
            </a:pPr>
            <a:r>
              <a:rPr lang="tr-TR" dirty="0" smtClean="0"/>
              <a:t>Diğer kolun üzerine başı elle kavranarak sırtüstü çevrilir,</a:t>
            </a:r>
          </a:p>
          <a:p>
            <a:pPr lvl="0">
              <a:buFont typeface="Wingdings" pitchFamily="2" charset="2"/>
              <a:buChar char="Ø"/>
            </a:pPr>
            <a:endParaRPr lang="tr-TR" dirty="0" smtClean="0"/>
          </a:p>
          <a:p>
            <a:pPr lvl="0">
              <a:buFont typeface="Wingdings" pitchFamily="2" charset="2"/>
              <a:buChar char="Ø"/>
            </a:pPr>
            <a:r>
              <a:rPr lang="tr-TR" dirty="0" smtClean="0"/>
              <a:t>Yabancı cismin çıkıp çıkmadığına bakılır,</a:t>
            </a:r>
          </a:p>
          <a:p>
            <a:pPr lvl="0">
              <a:buFont typeface="Wingdings" pitchFamily="2" charset="2"/>
              <a:buChar char="Ø"/>
            </a:pPr>
            <a:endParaRPr lang="tr-TR" dirty="0" smtClean="0"/>
          </a:p>
          <a:p>
            <a:pPr lvl="0">
              <a:buFont typeface="Wingdings" pitchFamily="2" charset="2"/>
              <a:buChar char="Ø"/>
            </a:pPr>
            <a:r>
              <a:rPr lang="tr-TR" dirty="0" smtClean="0"/>
              <a:t>Çıkmadıysa başı gövdesinden aşağıda olacak sırtüstü şekilde tutulur,</a:t>
            </a:r>
          </a:p>
          <a:p>
            <a:pPr lvl="0">
              <a:buFont typeface="Wingdings" pitchFamily="2" charset="2"/>
              <a:buChar char="Ø"/>
            </a:pPr>
            <a:endParaRPr lang="tr-TR" dirty="0" smtClean="0"/>
          </a:p>
          <a:p>
            <a:pPr lvl="0">
              <a:buFont typeface="Wingdings" pitchFamily="2" charset="2"/>
              <a:buChar char="Ø"/>
            </a:pPr>
            <a:r>
              <a:rPr lang="tr-TR" dirty="0" smtClean="0"/>
              <a:t>5 kez iki parmakla göğüs kemiğinin alt kısmından karnın üs kısmına baskı uygulanır,</a:t>
            </a:r>
          </a:p>
          <a:p>
            <a:pPr lvl="0">
              <a:buNone/>
            </a:pPr>
            <a:endParaRPr lang="tr-TR" dirty="0" smtClean="0"/>
          </a:p>
          <a:p>
            <a:pPr lvl="0">
              <a:buFont typeface="Wingdings" pitchFamily="2" charset="2"/>
              <a:buChar char="Ø"/>
            </a:pPr>
            <a:r>
              <a:rPr lang="tr-TR" dirty="0" smtClean="0"/>
              <a:t>Yabancı cisim çıkana kadar devam edilir,</a:t>
            </a:r>
          </a:p>
          <a:p>
            <a:pPr lvl="0">
              <a:buFont typeface="Wingdings" pitchFamily="2" charset="2"/>
              <a:buChar char="Ø"/>
            </a:pPr>
            <a:r>
              <a:rPr lang="tr-TR" dirty="0" smtClean="0"/>
              <a:t>Tıbbi yardım istenir </a:t>
            </a:r>
            <a:r>
              <a:rPr lang="tr-TR" b="1" dirty="0" smtClean="0"/>
              <a:t>(112).</a:t>
            </a:r>
            <a:endParaRPr lang="tr-TR" dirty="0" smtClean="0"/>
          </a:p>
          <a:p>
            <a:endParaRPr lang="tr-T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Bebeklerde Tam Tıkanıklık Olan Hava Yolunun Açılması:</a:t>
            </a:r>
            <a:endParaRPr lang="tr-TR" sz="3600" b="1" dirty="0"/>
          </a:p>
        </p:txBody>
      </p:sp>
      <p:pic>
        <p:nvPicPr>
          <p:cNvPr id="6" name="Picture 9" descr="Baby-Heimlich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462" y="1916832"/>
            <a:ext cx="4094406" cy="43204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6" descr="bebekteyabcisim"/>
          <p:cNvPicPr>
            <a:picLocks noGrp="1" noChangeAspect="1" noChangeArrowheads="1"/>
          </p:cNvPicPr>
          <p:nvPr>
            <p:ph idx="4294967295"/>
          </p:nvPr>
        </p:nvPicPr>
        <p:blipFill>
          <a:blip r:embed="rId3" cstate="print">
            <a:extLst>
              <a:ext uri="{28A0092B-C50C-407E-A947-70E740481C1C}">
                <a14:useLocalDpi xmlns:a14="http://schemas.microsoft.com/office/drawing/2010/main" xmlns="" val="0"/>
              </a:ext>
            </a:extLst>
          </a:blip>
          <a:srcRect/>
          <a:stretch>
            <a:fillRect/>
          </a:stretch>
        </p:blipFill>
        <p:spPr>
          <a:xfrm>
            <a:off x="4283968" y="1916832"/>
            <a:ext cx="4521696" cy="4248472"/>
          </a:xfrm>
        </p:spPr>
      </p:pic>
    </p:spTree>
    <p:extLst>
      <p:ext uri="{BB962C8B-B14F-4D97-AF65-F5344CB8AC3E}">
        <p14:creationId xmlns:p14="http://schemas.microsoft.com/office/powerpoint/2010/main" xmlns="" val="21820698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3200" b="1" dirty="0" smtClean="0"/>
              <a:t>Bebeklerde tam tıkanıklık olan hava yolunun açılması</a:t>
            </a:r>
            <a:endParaRPr lang="tr-TR" sz="3200" dirty="0"/>
          </a:p>
        </p:txBody>
      </p:sp>
      <p:pic>
        <p:nvPicPr>
          <p:cNvPr id="10243" name="Picture 3" descr="C:\Documents and Settings\filiz\Desktop\İLK YARDIM RESİMLER\bebek heimlich2.JPG"/>
          <p:cNvPicPr>
            <a:picLocks noGrp="1" noChangeAspect="1" noChangeArrowheads="1"/>
          </p:cNvPicPr>
          <p:nvPr>
            <p:ph sz="half" idx="1"/>
          </p:nvPr>
        </p:nvPicPr>
        <p:blipFill>
          <a:blip r:embed="rId2" cstate="print"/>
          <a:stretch>
            <a:fillRect/>
          </a:stretch>
        </p:blipFill>
        <p:spPr bwMode="auto">
          <a:xfrm>
            <a:off x="0" y="1988840"/>
            <a:ext cx="4283968" cy="4176463"/>
          </a:xfrm>
          <a:prstGeom prst="rect">
            <a:avLst/>
          </a:prstGeom>
          <a:noFill/>
        </p:spPr>
      </p:pic>
      <p:pic>
        <p:nvPicPr>
          <p:cNvPr id="10242" name="62 Resim" descr="çocuk heimlich.JPG"/>
          <p:cNvPicPr>
            <a:picLocks noChangeAspect="1" noChangeArrowheads="1"/>
          </p:cNvPicPr>
          <p:nvPr/>
        </p:nvPicPr>
        <p:blipFill>
          <a:blip r:embed="rId3" cstate="print"/>
          <a:srcRect/>
          <a:stretch>
            <a:fillRect/>
          </a:stretch>
        </p:blipFill>
        <p:spPr bwMode="auto">
          <a:xfrm>
            <a:off x="4499992" y="1988840"/>
            <a:ext cx="4392488"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548680"/>
            <a:ext cx="8229600" cy="5906128"/>
          </a:xfrm>
        </p:spPr>
        <p:txBody>
          <a:bodyPr/>
          <a:lstStyle/>
          <a:p>
            <a:pPr>
              <a:buNone/>
            </a:pPr>
            <a:r>
              <a:rPr lang="tr-TR" b="1" dirty="0" smtClean="0"/>
              <a:t>    </a:t>
            </a:r>
            <a:r>
              <a:rPr lang="tr-TR" sz="3600" b="1" dirty="0" smtClean="0">
                <a:solidFill>
                  <a:srgbClr val="FF0000"/>
                </a:solidFill>
              </a:rPr>
              <a:t>(*)</a:t>
            </a:r>
            <a:r>
              <a:rPr lang="tr-TR" sz="3600" b="1" i="1" dirty="0" smtClean="0">
                <a:solidFill>
                  <a:srgbClr val="FF0000"/>
                </a:solidFill>
              </a:rPr>
              <a:t>Bebek çok küçük ise ve karından baskı uygulanamıyorsa bebekler için yukarıda anlatılan uygulamalar yapılır. Ancak diğer hallerde bebeklerde yapılan uygulamalar, bilinci kapalı erişkinlerde yapılan Heimlich Manevrası uygulamaları ile aynıdır. </a:t>
            </a:r>
            <a:endParaRPr lang="tr-TR" sz="3600" i="1" dirty="0" smtClean="0">
              <a:solidFill>
                <a:srgbClr val="FF0000"/>
              </a:solidFill>
            </a:endParaRPr>
          </a:p>
          <a:p>
            <a:endParaRPr lang="tr-TR" i="1" dirty="0" smtClean="0"/>
          </a:p>
          <a:p>
            <a:endParaRPr lang="tr-T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08112"/>
          </a:xfrm>
        </p:spPr>
        <p:txBody>
          <a:bodyPr>
            <a:normAutofit fontScale="90000"/>
          </a:bodyPr>
          <a:lstStyle/>
          <a:p>
            <a:pPr algn="ctr"/>
            <a:r>
              <a:rPr lang="tr-TR" sz="3600" b="1" dirty="0" smtClean="0"/>
              <a:t>Kısmi Tıkanıklık Olan </a:t>
            </a:r>
            <a:r>
              <a:rPr lang="tr-TR" sz="3600" b="1" dirty="0"/>
              <a:t>K</a:t>
            </a:r>
            <a:r>
              <a:rPr lang="tr-TR" sz="3600" b="1" dirty="0" smtClean="0"/>
              <a:t>işilerde Nasıl İlk Yardım </a:t>
            </a:r>
            <a:r>
              <a:rPr lang="tr-TR" sz="3600" b="1" dirty="0"/>
              <a:t>U</a:t>
            </a:r>
            <a:r>
              <a:rPr lang="tr-TR" sz="3600" b="1" dirty="0" smtClean="0"/>
              <a:t>ygulanır?</a:t>
            </a:r>
            <a:endParaRPr lang="tr-TR" sz="3600" b="1" dirty="0"/>
          </a:p>
        </p:txBody>
      </p:sp>
      <p:sp>
        <p:nvSpPr>
          <p:cNvPr id="3" name="2 Metin Yer Tutucusu"/>
          <p:cNvSpPr>
            <a:spLocks noGrp="1"/>
          </p:cNvSpPr>
          <p:nvPr>
            <p:ph idx="1"/>
          </p:nvPr>
        </p:nvSpPr>
        <p:spPr>
          <a:xfrm>
            <a:off x="457200" y="1268760"/>
            <a:ext cx="8229600" cy="5055840"/>
          </a:xfrm>
        </p:spPr>
        <p:txBody>
          <a:bodyPr>
            <a:noAutofit/>
          </a:bodyPr>
          <a:lstStyle/>
          <a:p>
            <a:pPr>
              <a:buFont typeface="Wingdings" pitchFamily="2" charset="2"/>
              <a:buChar char="Ø"/>
            </a:pPr>
            <a:r>
              <a:rPr lang="tr-TR" sz="2000" dirty="0" smtClean="0"/>
              <a:t>Eğer kişinin hava yolunda yeterli hava giriş çıkışı mevcutsa, kazazede öksürmeye teşvik edilmeli, yakından izlenmeli ve başka bir girişimde bulunulmamalıdır. Kazazedenin henüz ayakta durabildiği bu dönemde onun arka tarafında yer alınmalıdır,</a:t>
            </a:r>
          </a:p>
          <a:p>
            <a:pPr lvl="0">
              <a:buFont typeface="Wingdings" pitchFamily="2" charset="2"/>
              <a:buChar char="Ø"/>
            </a:pPr>
            <a:endParaRPr lang="tr-TR" sz="2000" dirty="0" smtClean="0"/>
          </a:p>
          <a:p>
            <a:pPr lvl="0">
              <a:buFont typeface="Wingdings" pitchFamily="2" charset="2"/>
              <a:buChar char="Ø"/>
            </a:pPr>
            <a:r>
              <a:rPr lang="tr-TR" sz="2000" dirty="0" smtClean="0"/>
              <a:t>Bu durumda, kazazede öncelikle bulunduğu pozisyonda bırakılmalıdır,</a:t>
            </a:r>
          </a:p>
          <a:p>
            <a:pPr lvl="0">
              <a:buFont typeface="Wingdings" pitchFamily="2" charset="2"/>
              <a:buChar char="Ø"/>
            </a:pPr>
            <a:endParaRPr lang="tr-TR" sz="2000" dirty="0" smtClean="0"/>
          </a:p>
          <a:p>
            <a:pPr lvl="0">
              <a:buFont typeface="Wingdings" pitchFamily="2" charset="2"/>
              <a:buChar char="Ø"/>
            </a:pPr>
            <a:r>
              <a:rPr lang="tr-TR" sz="2000" dirty="0" smtClean="0"/>
              <a:t>Kazazedenin solunum ve öksürüğü zayıflarsa ya da kaybolursa ve morarma saptanırsa derhal girişimde bulunulmalıdır,</a:t>
            </a:r>
          </a:p>
          <a:p>
            <a:pPr lvl="0">
              <a:buFont typeface="Wingdings" pitchFamily="2" charset="2"/>
              <a:buChar char="Ø"/>
            </a:pPr>
            <a:endParaRPr lang="tr-TR" sz="2000" dirty="0" smtClean="0"/>
          </a:p>
          <a:p>
            <a:pPr lvl="0">
              <a:buFont typeface="Wingdings" pitchFamily="2" charset="2"/>
              <a:buChar char="Ø"/>
            </a:pPr>
            <a:r>
              <a:rPr lang="tr-TR" sz="2000" dirty="0" smtClean="0"/>
              <a:t>Belirgin bir yabancı cisim, yerinden çıkmış veya gevşemiş takma dişleri varsa bunlar yerinden çıkarılır,</a:t>
            </a:r>
          </a:p>
          <a:p>
            <a:pPr lvl="0">
              <a:buFont typeface="Wingdings" pitchFamily="2" charset="2"/>
              <a:buChar char="Ø"/>
            </a:pPr>
            <a:endParaRPr lang="tr-TR" sz="2000" dirty="0" smtClean="0"/>
          </a:p>
          <a:p>
            <a:pPr>
              <a:buFont typeface="Wingdings" pitchFamily="2" charset="2"/>
              <a:buChar char="Ø"/>
            </a:pPr>
            <a:r>
              <a:rPr lang="tr-TR" sz="2000" dirty="0" smtClean="0"/>
              <a:t>Eğer yabancı cisim görülemiyorsa ve hastanın durumu kötüye gidiyorsa yukarıda tam tıkanmada anlatılan uygulamalara başlanır.</a:t>
            </a:r>
            <a:endParaRPr lang="tr-TR" sz="20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1185</TotalTime>
  <Words>2135</Words>
  <Application>Microsoft Office PowerPoint</Application>
  <PresentationFormat>Ekran Gösterisi (4:3)</PresentationFormat>
  <Paragraphs>295</Paragraphs>
  <Slides>56</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56</vt:i4>
      </vt:variant>
    </vt:vector>
  </HeadingPairs>
  <TitlesOfParts>
    <vt:vector size="58" baseType="lpstr">
      <vt:lpstr>Flow</vt:lpstr>
      <vt:lpstr>Photo Editor Fotoğrafı</vt:lpstr>
      <vt:lpstr>(3)-TEMEL YAŞAM DESTEĞİ</vt:lpstr>
      <vt:lpstr>Solunum ve Kalp Durması Nedir? </vt:lpstr>
      <vt:lpstr>Slayt 3</vt:lpstr>
      <vt:lpstr> Temel Yaşam Desteği nedir? </vt:lpstr>
      <vt:lpstr>Hava Yolunu Açmak İçin  Baş Geri Çene Yukarı Pozisyonu Nasıl Verilir?</vt:lpstr>
      <vt:lpstr>  Hava Yolunu Açmak İçin Baş Geri Çene Yukarı Pozisyonu Nasıl Verilir?</vt:lpstr>
      <vt:lpstr> Yapay Solunum Nasıl Yapılır? </vt:lpstr>
      <vt:lpstr> YETİŞKİNLERDE DIŞ KALP MASAJI VE YAPAY SOLUNUMUN BİRLİKTE UYGULANMASI </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YETİŞKİNLERDE DIŞ KALP MASAJI VE YAPAY SOLUNUMUN BİRLİKTE UYGULANMASI</vt:lpstr>
      <vt:lpstr>ÇOCUKLARDA (1-8 YAŞ) DIŞ KALP MASAJI VE YAPAY SOLUNUMUN BİRLİKTE UYGULANMASI</vt:lpstr>
      <vt:lpstr>ÇOCUKLARDA (1-8 YAŞ) DIŞ KALP MASAJI VE YAPAY SOLUNUMUN BİRLİKTE UYGULANMASI</vt:lpstr>
      <vt:lpstr>ÇOCUKLARDA (1-8 YAŞ) DIŞ KALP MASAJI VE YAPAY SOLUNUMUN BİRLİKTE UYGULANMASI</vt:lpstr>
      <vt:lpstr>ÇOCUKLARDA (1-8 YAŞ) DIŞ KALP MASAJI VE YAPAY SOLUNUMUN BİRLİKTE UYGULANMASI</vt:lpstr>
      <vt:lpstr>ÇOCUKLARDA (1-8 YAŞ) DIŞ KALP MASAJI VE YAPAY SOLUNUMUN BİRLİKTE UYGULANMASI</vt:lpstr>
      <vt:lpstr>ÇOCUKLARDA (1-8 YAŞ) DIŞ KALP MASAJI VE YAPAY SOLUNUMUN BİRLİKTE UYGULANMASI</vt:lpstr>
      <vt:lpstr>ÇOCUKLARDA (1-8 YAŞ) DIŞ KALP MASAJI VE YAPAY SOLUNUMUN BİRLİKTE UYGULANMASI</vt:lpstr>
      <vt:lpstr>ÇOCUKLARDA (1-8 YAŞ) DIŞ KALP MASAJI VE YAPAY SOLUNUMUN BİRLİKTE UYGULANMASI</vt:lpstr>
      <vt:lpstr>   BEBEKLERDE (0–12 AY) DIŞ KALP MASAJI VE YAPAY SOLUNUMUN BİRLİKTE UYGULANMASI</vt:lpstr>
      <vt:lpstr>BEBEKLERDE (0–12 AY) DIŞ KALP MASAJI VE YAPAY SOLUNUMUN BİRLİKTE UYGULANMASI</vt:lpstr>
      <vt:lpstr>BEBEKLERDE (0–12 AY) DIŞ KALP MASAJI VE YAPAY SOLUNUMUN BİRLİKTE UYGULANMASI</vt:lpstr>
      <vt:lpstr>BEBEKLERDE (0–12 AY) DIŞ KALP MASAJI VE YAPAY SOLUNUMUN BİRLİKTE UYGULANMASI</vt:lpstr>
      <vt:lpstr>BEBEKLERDE (0–12 AY) DIŞ KALP MASAJI VE YAPAY SOLUNUMUN BİRLİKTE UYGULANMASI</vt:lpstr>
      <vt:lpstr>BEBEKLERDE (0–12 AY) DIŞ KALP MASAJI VE YAPAY SOLUNUMUN BİRLİKTE UYGULANMASI</vt:lpstr>
      <vt:lpstr>BEBEKLERDE (0–12 AY) DIŞ KALP MASAJI VE YAPAY SOLUNUMUN BİRLİKTE UYGULANMASI</vt:lpstr>
      <vt:lpstr>BEBEKLERDE (0–12 AY) DIŞ KALP MASAJI VE YAPAY SOLUNUMUN BİRLİKTE UYGULANMASI</vt:lpstr>
      <vt:lpstr>BEBEKLERDE (0–12 AY) DIŞ KALP MASAJI VE YAPAY SOLUNUMUN BİRLİKTE UYGULANMASI</vt:lpstr>
      <vt:lpstr>Hava Yolu Tıkanıklığı Nedir? </vt:lpstr>
      <vt:lpstr>Hava Yolu Tıkanıklığı Belirtileri Nelerdir?</vt:lpstr>
      <vt:lpstr>Hava Yolu Tıkanıklığı Belirtileri Nelerdir?</vt:lpstr>
      <vt:lpstr>Hava Yolu Tıkanıklığı Belirtileri Nelerdir?</vt:lpstr>
      <vt:lpstr>Hava Yolu Tıkanıklığı Belirtileri Nelerdir?</vt:lpstr>
      <vt:lpstr> Bilinci Yerinde Tam Tıkanıklık Olan Kişilerde Heimlich Manevrası (Karına Bası Uygulama) Nasıl Yapılır?</vt:lpstr>
      <vt:lpstr>Bilinci YerindeTam Tıkanıklık Olan Kişilerde Heimlich Manevrası Nasıl Uygulanır?</vt:lpstr>
      <vt:lpstr>Bilinci Yerinde Tam Tıkanıklık Olan Kişilerde Heimlich Manevrası (Karına Bası Uygulama) Nasıl Yapılır?</vt:lpstr>
      <vt:lpstr>Bilinci YerindeTam Tıkanıklık Olan Kişilerde Heimlich Manevrası Nasıl Uygulanır?</vt:lpstr>
      <vt:lpstr>Bilinci YerindeTam Tıkanıklık Olan Kişilerde Heimlich Manevrası Nasıl Uygulanır?</vt:lpstr>
      <vt:lpstr>Bilinci YerindeTam Tıkanıklık Olan Kişilerde Heimlich Manevrası Nasıl Uygulanır?</vt:lpstr>
      <vt:lpstr> Bilincini Kaybetmiş (Bilinci Kapalı) Kişilerde Heimlich Manevrası:</vt:lpstr>
      <vt:lpstr>Bilincini kaybetmiş(=bilinci kapalı) kişilerde Heimlich Manevrası:</vt:lpstr>
      <vt:lpstr>Bilincini kaybetmiş(=bilinci kapalı) kişilerde Heimlich Manevrası:</vt:lpstr>
      <vt:lpstr>Bebeklerde Tam Tıkanıklık Olan Hava Yolunun Açılması:</vt:lpstr>
      <vt:lpstr>Bebeklerde Tam Tıkanıklık Olan Hava Yolunun Açılması:</vt:lpstr>
      <vt:lpstr>Bebeklerde tam tıkanıklık olan hava yolunun açılması</vt:lpstr>
      <vt:lpstr>Bebeklerde Tam Tıkanıklık Olan Hava Yolunun Açılması:</vt:lpstr>
      <vt:lpstr>Bebeklerde tam tıkanıklık olan hava yolunun açılması</vt:lpstr>
      <vt:lpstr>Slayt 55</vt:lpstr>
      <vt:lpstr>Kısmi Tıkanıklık Olan Kişilerde Nasıl İlk Yardım Uygulanır?</vt:lpstr>
    </vt:vector>
  </TitlesOfParts>
  <Company>metu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TEMEL YAŞAM DESTEĞİ</dc:title>
  <dc:creator>metu</dc:creator>
  <cp:lastModifiedBy>fikri</cp:lastModifiedBy>
  <cp:revision>183</cp:revision>
  <dcterms:created xsi:type="dcterms:W3CDTF">2010-03-08T13:04:43Z</dcterms:created>
  <dcterms:modified xsi:type="dcterms:W3CDTF">2020-03-03T20:09:47Z</dcterms:modified>
</cp:coreProperties>
</file>