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84" r:id="rId8"/>
    <p:sldId id="285" r:id="rId9"/>
    <p:sldId id="321" r:id="rId10"/>
    <p:sldId id="319" r:id="rId11"/>
    <p:sldId id="320" r:id="rId12"/>
    <p:sldId id="286" r:id="rId13"/>
    <p:sldId id="262" r:id="rId14"/>
    <p:sldId id="287" r:id="rId15"/>
    <p:sldId id="288" r:id="rId16"/>
    <p:sldId id="289" r:id="rId17"/>
    <p:sldId id="290" r:id="rId18"/>
    <p:sldId id="292" r:id="rId19"/>
    <p:sldId id="293" r:id="rId20"/>
    <p:sldId id="294" r:id="rId21"/>
    <p:sldId id="322" r:id="rId22"/>
    <p:sldId id="295" r:id="rId23"/>
    <p:sldId id="296" r:id="rId24"/>
    <p:sldId id="297" r:id="rId25"/>
    <p:sldId id="317" r:id="rId26"/>
    <p:sldId id="318" r:id="rId27"/>
    <p:sldId id="298" r:id="rId28"/>
    <p:sldId id="299" r:id="rId29"/>
    <p:sldId id="300" r:id="rId30"/>
    <p:sldId id="301" r:id="rId31"/>
    <p:sldId id="302" r:id="rId32"/>
    <p:sldId id="303" r:id="rId33"/>
    <p:sldId id="323" r:id="rId34"/>
    <p:sldId id="324" r:id="rId35"/>
    <p:sldId id="325" r:id="rId36"/>
    <p:sldId id="304" r:id="rId37"/>
    <p:sldId id="305" r:id="rId38"/>
    <p:sldId id="326" r:id="rId39"/>
    <p:sldId id="306" r:id="rId40"/>
    <p:sldId id="327" r:id="rId41"/>
    <p:sldId id="307" r:id="rId42"/>
    <p:sldId id="308" r:id="rId43"/>
    <p:sldId id="309" r:id="rId44"/>
    <p:sldId id="310" r:id="rId45"/>
    <p:sldId id="311" r:id="rId46"/>
    <p:sldId id="312" r:id="rId47"/>
    <p:sldId id="313" r:id="rId48"/>
    <p:sldId id="314" r:id="rId49"/>
    <p:sldId id="315" r:id="rId50"/>
    <p:sldId id="316"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69" d="100"/>
          <a:sy n="69" d="100"/>
        </p:scale>
        <p:origin x="141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28118A03-6E9F-4486-848B-2633DD8B0612}"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118A03-6E9F-4486-848B-2633DD8B0612}"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28118A03-6E9F-4486-848B-2633DD8B0612}"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046DF51-F52A-46C2-99F8-5B7D0C6E8DF1}" type="datetimeFigureOut">
              <a:rPr lang="tr-TR" smtClean="0"/>
              <a:pPr/>
              <a:t>29.12.2021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8118A03-6E9F-4486-848B-2633DD8B0612}"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046DF51-F52A-46C2-99F8-5B7D0C6E8DF1}" type="datetimeFigureOut">
              <a:rPr lang="tr-TR" smtClean="0"/>
              <a:pPr/>
              <a:t>29.12.2021</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8118A03-6E9F-4486-848B-2633DD8B0612}"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00034" y="1988840"/>
            <a:ext cx="8062912" cy="3053061"/>
          </a:xfrm>
        </p:spPr>
        <p:txBody>
          <a:bodyPr>
            <a:normAutofit fontScale="90000"/>
          </a:bodyPr>
          <a:lstStyle/>
          <a:p>
            <a:pPr algn="ctr"/>
            <a:r>
              <a:rPr lang="tr-TR" b="1" dirty="0" smtClean="0">
                <a:solidFill>
                  <a:schemeClr val="bg1"/>
                </a:solidFill>
              </a:rPr>
              <a:t>(13)- HASTA/ YARALI TAŞIMA </a:t>
            </a:r>
            <a:r>
              <a:rPr lang="tr-TR" dirty="0" smtClean="0">
                <a:solidFill>
                  <a:schemeClr val="bg1"/>
                </a:solidFill>
              </a:rPr>
              <a:t/>
            </a:r>
            <a:br>
              <a:rPr lang="tr-TR" dirty="0" smtClean="0">
                <a:solidFill>
                  <a:schemeClr val="bg1"/>
                </a:solidFill>
              </a:rPr>
            </a:br>
            <a:r>
              <a:rPr lang="tr-TR" b="1" dirty="0" smtClean="0">
                <a:solidFill>
                  <a:schemeClr val="bg1"/>
                </a:solidFill>
              </a:rPr>
              <a:t>TEKNİKLERİ</a:t>
            </a:r>
            <a:r>
              <a:rPr lang="tr-TR" dirty="0" smtClean="0">
                <a:solidFill>
                  <a:schemeClr val="bg1"/>
                </a:solidFill>
              </a:rPr>
              <a:t/>
            </a:r>
            <a:br>
              <a:rPr lang="tr-TR" dirty="0" smtClean="0">
                <a:solidFill>
                  <a:schemeClr val="bg1"/>
                </a:solidFill>
              </a:rPr>
            </a:br>
            <a:r>
              <a:rPr lang="tr-TR" b="1" dirty="0" smtClean="0"/>
              <a:t> </a:t>
            </a:r>
            <a:r>
              <a:rPr lang="tr-TR" dirty="0" smtClean="0"/>
              <a:t/>
            </a:r>
            <a:br>
              <a:rPr lang="tr-TR" dirty="0" smtClean="0"/>
            </a:b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t/>
            </a:r>
            <a:br>
              <a:rPr lang="tr-TR" b="1" dirty="0" smtClean="0"/>
            </a:br>
            <a:r>
              <a:rPr lang="tr-TR" sz="3600" b="1" dirty="0" smtClean="0"/>
              <a:t>Hasta/Yaralı </a:t>
            </a:r>
            <a:r>
              <a:rPr lang="tr-TR" sz="3600" b="1" dirty="0"/>
              <a:t>T</a:t>
            </a:r>
            <a:r>
              <a:rPr lang="tr-TR" sz="3600" b="1" dirty="0" smtClean="0"/>
              <a:t>aşınmasında Genel </a:t>
            </a:r>
            <a:r>
              <a:rPr lang="tr-TR" sz="3600" b="1" dirty="0"/>
              <a:t>K</a:t>
            </a:r>
            <a:r>
              <a:rPr lang="tr-TR" sz="3600" b="1" dirty="0" smtClean="0"/>
              <a:t>urallar </a:t>
            </a:r>
            <a:r>
              <a:rPr lang="tr-TR" sz="3600" b="1" dirty="0"/>
              <a:t>N</a:t>
            </a:r>
            <a:r>
              <a:rPr lang="tr-TR" sz="3600" b="1" dirty="0" smtClean="0"/>
              <a:t>elerdir? </a:t>
            </a:r>
            <a:r>
              <a:rPr lang="tr-TR" dirty="0" smtClean="0"/>
              <a:t/>
            </a:r>
            <a:br>
              <a:rPr lang="tr-TR" dirty="0" smtClean="0"/>
            </a:br>
            <a:endParaRPr lang="tr-TR" dirty="0"/>
          </a:p>
        </p:txBody>
      </p:sp>
      <p:sp>
        <p:nvSpPr>
          <p:cNvPr id="3" name="2 İçerik Yer Tutucusu"/>
          <p:cNvSpPr>
            <a:spLocks noGrp="1"/>
          </p:cNvSpPr>
          <p:nvPr>
            <p:ph sz="half" idx="1"/>
          </p:nvPr>
        </p:nvSpPr>
        <p:spPr/>
        <p:txBody>
          <a:bodyPr/>
          <a:lstStyle/>
          <a:p>
            <a:pPr>
              <a:buFont typeface="Wingdings" pitchFamily="2" charset="2"/>
              <a:buChar char="Ø"/>
            </a:pPr>
            <a:r>
              <a:rPr lang="tr-TR" sz="2400" dirty="0" smtClean="0"/>
              <a:t>Hasta/yaralı taşınmasında ilk yardımcı kendi sağlığını riske sokmamalıdır,</a:t>
            </a:r>
          </a:p>
          <a:p>
            <a:pPr>
              <a:buFont typeface="Wingdings" pitchFamily="2" charset="2"/>
              <a:buChar char="Ø"/>
            </a:pPr>
            <a:endParaRPr lang="tr-TR" sz="2400" dirty="0" smtClean="0"/>
          </a:p>
          <a:p>
            <a:pPr>
              <a:buFont typeface="Wingdings" pitchFamily="2" charset="2"/>
              <a:buChar char="Ø"/>
            </a:pPr>
            <a:r>
              <a:rPr lang="tr-TR" sz="2400" dirty="0" smtClean="0"/>
              <a:t>Gereksiz zorlama ve yaralanmalara engel olmak için aşağıdaki kurallara uygun davranmalıdır;</a:t>
            </a:r>
          </a:p>
          <a:p>
            <a:endParaRPr lang="tr-TR" sz="2400" dirty="0" smtClean="0"/>
          </a:p>
          <a:p>
            <a:endParaRPr lang="tr-TR" sz="2400" dirty="0" smtClean="0"/>
          </a:p>
          <a:p>
            <a:endParaRPr lang="tr-TR" dirty="0"/>
          </a:p>
        </p:txBody>
      </p:sp>
      <p:pic>
        <p:nvPicPr>
          <p:cNvPr id="5" name="Picture 15" descr="taşıma 6"/>
          <p:cNvPicPr>
            <a:picLocks noChangeAspect="1" noChangeArrowheads="1"/>
          </p:cNvPicPr>
          <p:nvPr/>
        </p:nvPicPr>
        <p:blipFill>
          <a:blip r:embed="rId2" cstate="print"/>
          <a:srcRect l="14291" r="7126" b="5908"/>
          <a:stretch>
            <a:fillRect/>
          </a:stretch>
        </p:blipFill>
        <p:spPr>
          <a:xfrm>
            <a:off x="4530116" y="1628800"/>
            <a:ext cx="4392612" cy="3582988"/>
          </a:xfrm>
          <a:prstGeom prst="rect">
            <a:avLst/>
          </a:prstGeom>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080120"/>
          </a:xfrm>
        </p:spPr>
        <p:txBody>
          <a:bodyPr>
            <a:normAutofit/>
          </a:bodyPr>
          <a:lstStyle/>
          <a:p>
            <a:pPr algn="ctr"/>
            <a:r>
              <a:rPr lang="tr-TR" sz="3200" b="1" dirty="0" smtClean="0"/>
              <a:t>Hasta/Yaralı </a:t>
            </a:r>
            <a:r>
              <a:rPr lang="tr-TR" sz="3200" b="1" dirty="0"/>
              <a:t>T</a:t>
            </a:r>
            <a:r>
              <a:rPr lang="tr-TR" sz="3200" b="1" dirty="0" smtClean="0"/>
              <a:t>aşınmasında </a:t>
            </a:r>
            <a:r>
              <a:rPr lang="tr-TR" sz="3200" b="1" dirty="0"/>
              <a:t>G</a:t>
            </a:r>
            <a:r>
              <a:rPr lang="tr-TR" sz="3200" b="1" dirty="0" smtClean="0"/>
              <a:t>enel </a:t>
            </a:r>
            <a:r>
              <a:rPr lang="tr-TR" sz="3200" b="1" dirty="0"/>
              <a:t>K</a:t>
            </a:r>
            <a:r>
              <a:rPr lang="tr-TR" sz="3200" b="1" dirty="0" smtClean="0"/>
              <a:t>urallar </a:t>
            </a:r>
            <a:r>
              <a:rPr lang="tr-TR" sz="3200" b="1" dirty="0"/>
              <a:t>N</a:t>
            </a:r>
            <a:r>
              <a:rPr lang="tr-TR" sz="3200" b="1" dirty="0" smtClean="0"/>
              <a:t>elerdir?</a:t>
            </a:r>
            <a:endParaRPr lang="tr-TR" sz="3200" dirty="0"/>
          </a:p>
        </p:txBody>
      </p:sp>
      <p:sp>
        <p:nvSpPr>
          <p:cNvPr id="3" name="2 İçerik Yer Tutucusu"/>
          <p:cNvSpPr>
            <a:spLocks noGrp="1"/>
          </p:cNvSpPr>
          <p:nvPr>
            <p:ph idx="1"/>
          </p:nvPr>
        </p:nvSpPr>
        <p:spPr>
          <a:xfrm>
            <a:off x="457200" y="1340768"/>
            <a:ext cx="8229600" cy="4983832"/>
          </a:xfrm>
        </p:spPr>
        <p:txBody>
          <a:bodyPr>
            <a:normAutofit fontScale="92500" lnSpcReduction="10000"/>
          </a:bodyPr>
          <a:lstStyle/>
          <a:p>
            <a:pPr lvl="0">
              <a:buFont typeface="Wingdings" pitchFamily="2" charset="2"/>
              <a:buChar char="Ø"/>
            </a:pPr>
            <a:r>
              <a:rPr lang="tr-TR" dirty="0" smtClean="0"/>
              <a:t>Hasta/yaralıya yakın mesafede çalışılmalı,</a:t>
            </a:r>
          </a:p>
          <a:p>
            <a:pPr lvl="0">
              <a:buFont typeface="Wingdings" pitchFamily="2" charset="2"/>
              <a:buChar char="Ø"/>
            </a:pPr>
            <a:endParaRPr lang="tr-TR" dirty="0" smtClean="0"/>
          </a:p>
          <a:p>
            <a:pPr lvl="0">
              <a:buFont typeface="Wingdings" pitchFamily="2" charset="2"/>
              <a:buChar char="Ø"/>
            </a:pPr>
            <a:r>
              <a:rPr lang="tr-TR" dirty="0" smtClean="0"/>
              <a:t>Daha uzun ve kuvvetli kas grupları kullanılmalı,</a:t>
            </a:r>
          </a:p>
          <a:p>
            <a:pPr lvl="0">
              <a:buFont typeface="Wingdings" pitchFamily="2" charset="2"/>
              <a:buChar char="Ø"/>
            </a:pPr>
            <a:endParaRPr lang="tr-TR" dirty="0" smtClean="0"/>
          </a:p>
          <a:p>
            <a:pPr lvl="0">
              <a:buFont typeface="Wingdings" pitchFamily="2" charset="2"/>
              <a:buChar char="Ø"/>
            </a:pPr>
            <a:r>
              <a:rPr lang="tr-TR" dirty="0" smtClean="0"/>
              <a:t>Sırtın gerginliğini korumak için dizler ve kalçalar bükülmeli (Omurilik yaralanmaları riskini azaltır),</a:t>
            </a:r>
          </a:p>
          <a:p>
            <a:pPr lvl="0">
              <a:buFont typeface="Wingdings" pitchFamily="2" charset="2"/>
              <a:buChar char="Ø"/>
            </a:pPr>
            <a:endParaRPr lang="tr-TR" dirty="0" smtClean="0"/>
          </a:p>
          <a:p>
            <a:pPr lvl="0">
              <a:buFont typeface="Wingdings" pitchFamily="2" charset="2"/>
              <a:buChar char="Ø"/>
            </a:pPr>
            <a:r>
              <a:rPr lang="tr-TR" dirty="0" smtClean="0"/>
              <a:t>Yerden destek alacak şekilde her iki ayağı da kullanarak biri diğerinden biraz öne yerleştirilmeli,</a:t>
            </a:r>
          </a:p>
          <a:p>
            <a:pPr lvl="0">
              <a:buFont typeface="Wingdings" pitchFamily="2" charset="2"/>
              <a:buChar char="Ø"/>
            </a:pPr>
            <a:endParaRPr lang="tr-TR" dirty="0" smtClean="0"/>
          </a:p>
          <a:p>
            <a:pPr lvl="0">
              <a:buFont typeface="Wingdings" pitchFamily="2" charset="2"/>
              <a:buChar char="Ø"/>
            </a:pPr>
            <a:r>
              <a:rPr lang="tr-TR" dirty="0" smtClean="0"/>
              <a:t>Kalkarken, ağırlığı kalça kaslarına vererek dizler en uygun biçimde doğrultulmalı,</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80120"/>
          </a:xfrm>
        </p:spPr>
        <p:txBody>
          <a:bodyPr>
            <a:normAutofit/>
          </a:bodyPr>
          <a:lstStyle/>
          <a:p>
            <a:pPr algn="ctr"/>
            <a:r>
              <a:rPr lang="tr-TR" sz="3200" b="1" dirty="0" smtClean="0"/>
              <a:t>Hasta/Yaralı </a:t>
            </a:r>
            <a:r>
              <a:rPr lang="tr-TR" sz="3200" b="1" dirty="0"/>
              <a:t>T</a:t>
            </a:r>
            <a:r>
              <a:rPr lang="tr-TR" sz="3200" b="1" dirty="0" smtClean="0"/>
              <a:t>aşınmasında </a:t>
            </a:r>
            <a:r>
              <a:rPr lang="tr-TR" sz="3200" b="1" dirty="0"/>
              <a:t>G</a:t>
            </a:r>
            <a:r>
              <a:rPr lang="tr-TR" sz="3200" b="1" dirty="0" smtClean="0"/>
              <a:t>enel </a:t>
            </a:r>
            <a:r>
              <a:rPr lang="tr-TR" sz="3200" b="1" dirty="0"/>
              <a:t>K</a:t>
            </a:r>
            <a:r>
              <a:rPr lang="tr-TR" sz="3200" b="1" dirty="0" smtClean="0"/>
              <a:t>urallar </a:t>
            </a:r>
            <a:r>
              <a:rPr lang="tr-TR" sz="3200" b="1" dirty="0"/>
              <a:t>N</a:t>
            </a:r>
            <a:r>
              <a:rPr lang="tr-TR" sz="3200" b="1" dirty="0" smtClean="0"/>
              <a:t>elerdir?</a:t>
            </a:r>
            <a:endParaRPr lang="tr-TR" sz="3200" dirty="0"/>
          </a:p>
        </p:txBody>
      </p:sp>
      <p:sp>
        <p:nvSpPr>
          <p:cNvPr id="3" name="2 İçerik Yer Tutucusu"/>
          <p:cNvSpPr>
            <a:spLocks noGrp="1"/>
          </p:cNvSpPr>
          <p:nvPr>
            <p:ph idx="1"/>
          </p:nvPr>
        </p:nvSpPr>
        <p:spPr>
          <a:xfrm>
            <a:off x="457200" y="1714488"/>
            <a:ext cx="8229600" cy="4740320"/>
          </a:xfrm>
        </p:spPr>
        <p:txBody>
          <a:bodyPr>
            <a:noAutofit/>
          </a:bodyPr>
          <a:lstStyle/>
          <a:p>
            <a:pPr lvl="0">
              <a:buFont typeface="Wingdings" pitchFamily="2" charset="2"/>
              <a:buChar char="Ø"/>
            </a:pPr>
            <a:r>
              <a:rPr lang="tr-TR" sz="2400" dirty="0" smtClean="0"/>
              <a:t>Baş her zaman düz tutulmalı, homojen ve düzgün bir şekilde hareket ettirilmeli,</a:t>
            </a:r>
          </a:p>
          <a:p>
            <a:pPr lvl="0">
              <a:buFont typeface="Wingdings" pitchFamily="2" charset="2"/>
              <a:buChar char="Ø"/>
            </a:pPr>
            <a:endParaRPr lang="tr-TR" sz="2400" dirty="0" smtClean="0"/>
          </a:p>
          <a:p>
            <a:pPr lvl="0">
              <a:buFont typeface="Wingdings" pitchFamily="2" charset="2"/>
              <a:buChar char="Ø"/>
            </a:pPr>
            <a:r>
              <a:rPr lang="tr-TR" sz="2400" dirty="0" smtClean="0"/>
              <a:t>Yavaş ve düzgün adımlarla yürünmeli ve adımlar omuzdan daha geniş olmamalı,</a:t>
            </a:r>
          </a:p>
          <a:p>
            <a:pPr lvl="0">
              <a:buFont typeface="Wingdings" pitchFamily="2" charset="2"/>
              <a:buChar char="Ø"/>
            </a:pPr>
            <a:endParaRPr lang="tr-TR" sz="2400" dirty="0" smtClean="0"/>
          </a:p>
          <a:p>
            <a:pPr lvl="0">
              <a:buFont typeface="Wingdings" pitchFamily="2" charset="2"/>
              <a:buChar char="Ø"/>
            </a:pPr>
            <a:r>
              <a:rPr lang="tr-TR" sz="2400" dirty="0" smtClean="0"/>
              <a:t>Ağırlık kaldırırken karın muntazam tutulup kalça kasılmalı,</a:t>
            </a:r>
          </a:p>
          <a:p>
            <a:pPr lvl="0">
              <a:buFont typeface="Wingdings" pitchFamily="2" charset="2"/>
              <a:buChar char="Ø"/>
            </a:pPr>
            <a:r>
              <a:rPr lang="tr-TR" sz="2400" dirty="0" smtClean="0"/>
              <a:t>Omuzlar, leğen kemiğinin ve omuriliğin hizasında tutulmalı,</a:t>
            </a:r>
          </a:p>
          <a:p>
            <a:endParaRPr lang="tr-T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648072"/>
          </a:xfrm>
        </p:spPr>
        <p:txBody>
          <a:bodyPr>
            <a:normAutofit fontScale="90000"/>
          </a:bodyPr>
          <a:lstStyle/>
          <a:p>
            <a:pPr algn="ctr"/>
            <a:r>
              <a:rPr lang="tr-TR" sz="3200" b="1" dirty="0" smtClean="0"/>
              <a:t>Hasta/Yaralı Taşınmasında </a:t>
            </a:r>
            <a:r>
              <a:rPr lang="tr-TR" sz="3200" b="1" dirty="0"/>
              <a:t>G</a:t>
            </a:r>
            <a:r>
              <a:rPr lang="tr-TR" sz="3200" b="1" dirty="0" smtClean="0"/>
              <a:t>enel Kurallar </a:t>
            </a:r>
            <a:r>
              <a:rPr lang="tr-TR" sz="3200" b="1" dirty="0"/>
              <a:t>N</a:t>
            </a:r>
            <a:r>
              <a:rPr lang="tr-TR" sz="3200" b="1" dirty="0" smtClean="0"/>
              <a:t>elerdir?</a:t>
            </a:r>
            <a:endParaRPr lang="tr-TR" sz="3200" dirty="0"/>
          </a:p>
        </p:txBody>
      </p:sp>
      <p:sp>
        <p:nvSpPr>
          <p:cNvPr id="3" name="2 İçerik Yer Tutucusu"/>
          <p:cNvSpPr>
            <a:spLocks noGrp="1"/>
          </p:cNvSpPr>
          <p:nvPr>
            <p:ph idx="1"/>
          </p:nvPr>
        </p:nvSpPr>
        <p:spPr>
          <a:xfrm>
            <a:off x="457200" y="1124744"/>
            <a:ext cx="8229600" cy="5733256"/>
          </a:xfrm>
        </p:spPr>
        <p:txBody>
          <a:bodyPr>
            <a:normAutofit fontScale="70000" lnSpcReduction="20000"/>
          </a:bodyPr>
          <a:lstStyle/>
          <a:p>
            <a:pPr>
              <a:buFont typeface="Wingdings" pitchFamily="2" charset="2"/>
              <a:buChar char="Ø"/>
            </a:pPr>
            <a:r>
              <a:rPr lang="tr-TR" sz="3400" dirty="0" smtClean="0"/>
              <a:t>Yön değiştirirken ani dönme ve bükülmelerden kaçınılmalı,</a:t>
            </a:r>
          </a:p>
          <a:p>
            <a:pPr>
              <a:buFont typeface="Wingdings" pitchFamily="2" charset="2"/>
              <a:buChar char="Ø"/>
            </a:pPr>
            <a:endParaRPr lang="tr-TR" sz="3400" dirty="0" smtClean="0"/>
          </a:p>
          <a:p>
            <a:pPr lvl="0">
              <a:buFont typeface="Wingdings" pitchFamily="2" charset="2"/>
              <a:buChar char="Ø"/>
            </a:pPr>
            <a:r>
              <a:rPr lang="tr-TR" sz="3400" dirty="0" smtClean="0"/>
              <a:t>Hasta/yaralı mümkün olduğunca az hareket ettirilmeli,</a:t>
            </a:r>
          </a:p>
          <a:p>
            <a:pPr lvl="0">
              <a:buFont typeface="Wingdings" pitchFamily="2" charset="2"/>
              <a:buChar char="Ø"/>
            </a:pPr>
            <a:endParaRPr lang="tr-TR" sz="3400" dirty="0" smtClean="0"/>
          </a:p>
          <a:p>
            <a:pPr lvl="0">
              <a:buFont typeface="Wingdings" pitchFamily="2" charset="2"/>
              <a:buChar char="Ø"/>
            </a:pPr>
            <a:r>
              <a:rPr lang="tr-TR" sz="3400" dirty="0" smtClean="0"/>
              <a:t>Hasta/yaralı baş-boyun-gövde ekseni esas alınarak en az 6 destek noktasından kavranmalı,</a:t>
            </a:r>
          </a:p>
          <a:p>
            <a:pPr lvl="0">
              <a:buFont typeface="Wingdings" pitchFamily="2" charset="2"/>
              <a:buChar char="Ø"/>
            </a:pPr>
            <a:endParaRPr lang="tr-TR" sz="3400" dirty="0" smtClean="0"/>
          </a:p>
          <a:p>
            <a:pPr lvl="0">
              <a:buFont typeface="Wingdings" pitchFamily="2" charset="2"/>
              <a:buChar char="Ø"/>
            </a:pPr>
            <a:r>
              <a:rPr lang="tr-TR" sz="3400" dirty="0" smtClean="0"/>
              <a:t>Tüm hareketleri yönlendirecek sorumlu bir kişi olmalı, bu kişi hareketler için gereken komutları (dikkat, kaldırıyoruz gibi) vermelidir. Bu kişi genellikle ağırlığın en fazla olduğu ve en fazla dikkat edilmesi gereken bölge olan baş ve boyun kısmını tutan kişi olmalı,</a:t>
            </a:r>
          </a:p>
          <a:p>
            <a:pPr lvl="0">
              <a:buNone/>
            </a:pPr>
            <a:endParaRPr lang="tr-TR" sz="3400" dirty="0" smtClean="0"/>
          </a:p>
          <a:p>
            <a:pPr>
              <a:buNone/>
            </a:pPr>
            <a:r>
              <a:rPr lang="tr-TR" sz="3400" dirty="0" smtClean="0"/>
              <a:t>    Hasta/yaralı taşınırken mükemmel bir ekip çalışması  </a:t>
            </a:r>
          </a:p>
          <a:p>
            <a:pPr>
              <a:buNone/>
            </a:pPr>
            <a:r>
              <a:rPr lang="tr-TR" sz="3400" dirty="0" smtClean="0"/>
              <a:t>    gerekmektedir.</a:t>
            </a:r>
          </a:p>
          <a:p>
            <a:pPr lvl="0">
              <a:buNone/>
            </a:pPr>
            <a:endParaRPr lang="tr-TR" dirty="0" smtClean="0"/>
          </a:p>
          <a:p>
            <a:pPr lvl="0">
              <a:buFont typeface="Wingdings" pitchFamily="2" charset="2"/>
              <a:buChar char="Ø"/>
            </a:pPr>
            <a:endParaRPr lang="tr-TR" dirty="0" smtClean="0"/>
          </a:p>
          <a:p>
            <a:pPr>
              <a:buNone/>
            </a:pP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fontScale="90000"/>
          </a:bodyPr>
          <a:lstStyle/>
          <a:p>
            <a:pPr algn="ctr"/>
            <a:r>
              <a:rPr lang="tr-TR" b="1" dirty="0" smtClean="0"/>
              <a:t/>
            </a:r>
            <a:br>
              <a:rPr lang="tr-TR" b="1" dirty="0" smtClean="0"/>
            </a:br>
            <a:r>
              <a:rPr lang="tr-TR" sz="4000" b="1" dirty="0" smtClean="0"/>
              <a:t>Acil Taşıma Teknikleri </a:t>
            </a:r>
            <a:r>
              <a:rPr lang="tr-TR" sz="4000" b="1" dirty="0"/>
              <a:t>N</a:t>
            </a:r>
            <a:r>
              <a:rPr lang="tr-TR" sz="4000" b="1" dirty="0" smtClean="0"/>
              <a:t>elerdir?</a:t>
            </a:r>
            <a:r>
              <a:rPr lang="tr-TR" sz="4000" dirty="0" smtClean="0"/>
              <a:t/>
            </a:r>
            <a:br>
              <a:rPr lang="tr-TR" sz="4000" dirty="0" smtClean="0"/>
            </a:br>
            <a:endParaRPr lang="tr-TR" sz="4000" dirty="0"/>
          </a:p>
        </p:txBody>
      </p:sp>
      <p:sp>
        <p:nvSpPr>
          <p:cNvPr id="3" name="2 İçerik Yer Tutucusu"/>
          <p:cNvSpPr>
            <a:spLocks noGrp="1"/>
          </p:cNvSpPr>
          <p:nvPr>
            <p:ph idx="1"/>
          </p:nvPr>
        </p:nvSpPr>
        <p:spPr>
          <a:xfrm>
            <a:off x="457200" y="1340768"/>
            <a:ext cx="8229600" cy="4983832"/>
          </a:xfrm>
        </p:spPr>
        <p:txBody>
          <a:bodyPr/>
          <a:lstStyle/>
          <a:p>
            <a:endParaRPr lang="tr-TR" sz="2400" dirty="0" smtClean="0"/>
          </a:p>
          <a:p>
            <a:endParaRPr lang="tr-TR" sz="2400" dirty="0" smtClean="0"/>
          </a:p>
          <a:p>
            <a:pPr>
              <a:buFont typeface="Wingdings" pitchFamily="2" charset="2"/>
              <a:buChar char="Ø"/>
            </a:pPr>
            <a:r>
              <a:rPr lang="tr-TR" sz="2400" dirty="0" smtClean="0"/>
              <a:t>Genel bir kural olarak, hasta/yaralının yeri değiştirilmemeli ve dokunulmamalıdır. Olağanüstü bir tehlike söz konusuysa, taşıdığı her türlü riske rağmen acil taşıma zorunludur.</a:t>
            </a:r>
          </a:p>
          <a:p>
            <a:pPr>
              <a:buFont typeface="Wingdings" pitchFamily="2" charset="2"/>
              <a:buChar char="Ø"/>
            </a:pPr>
            <a:endParaRPr lang="tr-TR" sz="2400" dirty="0" smtClean="0"/>
          </a:p>
          <a:p>
            <a:pPr lvl="0">
              <a:buFont typeface="Wingdings" pitchFamily="2" charset="2"/>
              <a:buChar char="Ø"/>
            </a:pPr>
            <a:r>
              <a:rPr lang="tr-TR" sz="2400" dirty="0" smtClean="0"/>
              <a:t>En kısa sürede yaralılar güvenli bir yere taşınmalıdır.</a:t>
            </a:r>
          </a:p>
          <a:p>
            <a:pPr>
              <a:buFont typeface="Wingdings" pitchFamily="2" charset="2"/>
              <a:buChar char="Ø"/>
            </a:pP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tr-TR" b="1" dirty="0" smtClean="0"/>
              <a:t/>
            </a:r>
            <a:br>
              <a:rPr lang="tr-TR" b="1" dirty="0" smtClean="0"/>
            </a:br>
            <a:r>
              <a:rPr lang="tr-TR" sz="4000" b="1" dirty="0" smtClean="0"/>
              <a:t>ARAÇ İÇİNDEKİ YARALIYI (RENTEK) TAŞIMA YÖNTEMİ</a:t>
            </a:r>
            <a:r>
              <a:rPr lang="tr-TR" sz="4000" dirty="0" smtClean="0"/>
              <a:t/>
            </a:r>
            <a:br>
              <a:rPr lang="tr-TR" sz="4000" dirty="0" smtClean="0"/>
            </a:br>
            <a:endParaRPr lang="tr-TR" sz="4000" dirty="0"/>
          </a:p>
        </p:txBody>
      </p:sp>
      <p:sp>
        <p:nvSpPr>
          <p:cNvPr id="3" name="Content Placeholder 2"/>
          <p:cNvSpPr>
            <a:spLocks noGrp="1"/>
          </p:cNvSpPr>
          <p:nvPr>
            <p:ph idx="1"/>
          </p:nvPr>
        </p:nvSpPr>
        <p:spPr>
          <a:xfrm>
            <a:off x="457200" y="1484784"/>
            <a:ext cx="8229600" cy="4839816"/>
          </a:xfrm>
        </p:spPr>
        <p:txBody>
          <a:bodyPr/>
          <a:lstStyle/>
          <a:p>
            <a:pPr lvl="0">
              <a:buFont typeface="Wingdings" pitchFamily="2" charset="2"/>
              <a:buChar char="Ø"/>
            </a:pPr>
            <a:endParaRPr lang="tr-TR" sz="2400" dirty="0" smtClean="0"/>
          </a:p>
          <a:p>
            <a:pPr>
              <a:buNone/>
            </a:pPr>
            <a:r>
              <a:rPr lang="tr-TR" sz="2400" dirty="0" smtClean="0"/>
              <a:t>    </a:t>
            </a:r>
            <a:r>
              <a:rPr lang="tr-TR" sz="2400" b="1" dirty="0" smtClean="0">
                <a:solidFill>
                  <a:srgbClr val="FF0000"/>
                </a:solidFill>
              </a:rPr>
              <a:t>DİKKAT: Araç içindeki yaralıyı (Rentek Manevrası) taşıma; kaza geçirmiş yaralı bir kişiyi eğer bir tehlike söz konusu ise omuriliğe zarar vermeden çıkarmada kullanılır. Bu uygulama solunum durması; yangın tehlikesi, patlama gibi tehlikeli durumlarda uygulanacaktır.</a:t>
            </a:r>
          </a:p>
          <a:p>
            <a:pPr lvl="0">
              <a:buNone/>
            </a:pPr>
            <a:endParaRPr lang="tr-TR" sz="2400" dirty="0" smtClean="0"/>
          </a:p>
          <a:p>
            <a:pPr lvl="0">
              <a:buNone/>
            </a:pPr>
            <a:endParaRPr lang="tr-TR" sz="2400" dirty="0" smtClean="0"/>
          </a:p>
          <a:p>
            <a:pPr lvl="0">
              <a:buNone/>
            </a:pP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224136"/>
          </a:xfrm>
        </p:spPr>
        <p:txBody>
          <a:bodyPr>
            <a:normAutofit/>
          </a:bodyPr>
          <a:lstStyle/>
          <a:p>
            <a:pPr algn="ctr"/>
            <a:r>
              <a:rPr lang="tr-TR" sz="3200" b="1" dirty="0" smtClean="0"/>
              <a:t>ARAÇ İÇİNDEKİ YARALIYI (RENTEK) TAŞIMA YÖNTEMİ</a:t>
            </a:r>
            <a:endParaRPr lang="tr-TR" sz="3200" dirty="0"/>
          </a:p>
        </p:txBody>
      </p:sp>
      <p:sp>
        <p:nvSpPr>
          <p:cNvPr id="3" name="Content Placeholder 2"/>
          <p:cNvSpPr>
            <a:spLocks noGrp="1"/>
          </p:cNvSpPr>
          <p:nvPr>
            <p:ph idx="1"/>
          </p:nvPr>
        </p:nvSpPr>
        <p:spPr>
          <a:xfrm>
            <a:off x="457200" y="1484784"/>
            <a:ext cx="8229600" cy="5184576"/>
          </a:xfrm>
        </p:spPr>
        <p:txBody>
          <a:bodyPr>
            <a:normAutofit fontScale="85000" lnSpcReduction="10000"/>
          </a:bodyPr>
          <a:lstStyle/>
          <a:p>
            <a:pPr>
              <a:buFont typeface="Wingdings" pitchFamily="2" charset="2"/>
              <a:buChar char="Ø"/>
            </a:pPr>
            <a:r>
              <a:rPr lang="tr-TR" sz="3400" b="1" dirty="0" smtClean="0"/>
              <a:t>1- </a:t>
            </a:r>
            <a:r>
              <a:rPr lang="tr-TR" sz="3400" dirty="0" smtClean="0"/>
              <a:t>Kaza ortamı değerlendirilir; patlama, yangın tehlikesi belirlenir, çevre ve ilkyardımcının kendi güvenliği sağlanır,</a:t>
            </a:r>
          </a:p>
          <a:p>
            <a:pPr>
              <a:buFont typeface="Wingdings" pitchFamily="2" charset="2"/>
              <a:buChar char="Ø"/>
            </a:pPr>
            <a:r>
              <a:rPr lang="tr-TR" sz="3400" b="1" dirty="0" smtClean="0"/>
              <a:t>2-</a:t>
            </a:r>
            <a:r>
              <a:rPr lang="tr-TR" sz="3400" dirty="0" smtClean="0"/>
              <a:t> Hasta/yaralının omuzlarına hafifçe dokunarak ve “iyi misiniz?” diye sorarak bilinci kontrol edilir, çevrede birileri varsa 112’yi araması istenir, </a:t>
            </a:r>
          </a:p>
          <a:p>
            <a:pPr>
              <a:buFont typeface="Wingdings" pitchFamily="2" charset="2"/>
              <a:buChar char="Ø"/>
            </a:pPr>
            <a:r>
              <a:rPr lang="tr-TR" sz="3400" b="1" dirty="0" smtClean="0"/>
              <a:t>3-</a:t>
            </a:r>
            <a:r>
              <a:rPr lang="tr-TR" sz="3400" dirty="0" smtClean="0"/>
              <a:t> Hasta/yaralının solunum yapıp yapmadığı gözlemlenir (göğüs hareketleri izlenir). Eğer solunum yok ise,</a:t>
            </a:r>
          </a:p>
          <a:p>
            <a:pPr>
              <a:buFont typeface="Wingdings" pitchFamily="2" charset="2"/>
              <a:buChar char="Ø"/>
            </a:pPr>
            <a:r>
              <a:rPr lang="tr-TR" sz="3400" dirty="0" smtClean="0"/>
              <a:t>4- Hasta/yaralının ayaklarının pedala sıkışmadığından emin olunur; emniyet kemeri açılır,</a:t>
            </a:r>
          </a:p>
          <a:p>
            <a:pPr>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224136"/>
          </a:xfrm>
        </p:spPr>
        <p:txBody>
          <a:bodyPr>
            <a:normAutofit/>
          </a:bodyPr>
          <a:lstStyle/>
          <a:p>
            <a:pPr algn="ctr"/>
            <a:r>
              <a:rPr lang="tr-TR" sz="3200" b="1" dirty="0" smtClean="0"/>
              <a:t>ARAÇ İÇİNDEKİ YARALIYI (RENTEK) TAŞIMA YÖNTEMİ</a:t>
            </a:r>
            <a:endParaRPr lang="tr-TR" sz="3200" dirty="0"/>
          </a:p>
        </p:txBody>
      </p:sp>
      <p:sp>
        <p:nvSpPr>
          <p:cNvPr id="3" name="Content Placeholder 2"/>
          <p:cNvSpPr>
            <a:spLocks noGrp="1"/>
          </p:cNvSpPr>
          <p:nvPr>
            <p:ph idx="1"/>
          </p:nvPr>
        </p:nvSpPr>
        <p:spPr>
          <a:xfrm>
            <a:off x="457200" y="1484784"/>
            <a:ext cx="8229600" cy="5184576"/>
          </a:xfrm>
        </p:spPr>
        <p:txBody>
          <a:bodyPr>
            <a:normAutofit/>
          </a:bodyPr>
          <a:lstStyle/>
          <a:p>
            <a:pPr>
              <a:buFont typeface="Wingdings" pitchFamily="2" charset="2"/>
              <a:buChar char="Ø"/>
            </a:pPr>
            <a:r>
              <a:rPr lang="tr-TR" sz="2800" b="1" dirty="0" smtClean="0"/>
              <a:t>5-</a:t>
            </a:r>
            <a:r>
              <a:rPr lang="tr-TR" sz="2800" dirty="0" smtClean="0"/>
              <a:t> Hasta/yaralıya yan tarafından yaklaşılır ve bir elle kolu diğer elle de çenesi kavranarak boynu tespit edilir ( Hafif hareketle),</a:t>
            </a:r>
          </a:p>
          <a:p>
            <a:pPr>
              <a:buFont typeface="Wingdings" pitchFamily="2" charset="2"/>
              <a:buChar char="Ø"/>
            </a:pPr>
            <a:r>
              <a:rPr lang="tr-TR" sz="2800" b="1" dirty="0" smtClean="0"/>
              <a:t>6- </a:t>
            </a:r>
            <a:r>
              <a:rPr lang="tr-TR" sz="2800" dirty="0" smtClean="0"/>
              <a:t>Baş-boyun-gövde hizasını bozmadan araçtan dışarı çekilir,</a:t>
            </a:r>
          </a:p>
          <a:p>
            <a:pPr>
              <a:buFont typeface="Wingdings" pitchFamily="2" charset="2"/>
              <a:buChar char="Ø"/>
            </a:pPr>
            <a:r>
              <a:rPr lang="tr-TR" sz="2800" b="1" dirty="0" smtClean="0"/>
              <a:t>7- </a:t>
            </a:r>
            <a:r>
              <a:rPr lang="tr-TR" sz="2800" dirty="0" smtClean="0"/>
              <a:t>Hasta/yaralı yavaşça yere veya sedyeye yerleştirilir.</a:t>
            </a:r>
          </a:p>
          <a:p>
            <a:pPr>
              <a:buNone/>
            </a:pPr>
            <a:endParaRPr lang="tr-TR" sz="2800" dirty="0"/>
          </a:p>
        </p:txBody>
      </p:sp>
    </p:spTree>
    <p:extLst>
      <p:ext uri="{BB962C8B-B14F-4D97-AF65-F5344CB8AC3E}">
        <p14:creationId xmlns:p14="http://schemas.microsoft.com/office/powerpoint/2010/main" val="2399401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52128"/>
          </a:xfrm>
        </p:spPr>
        <p:txBody>
          <a:bodyPr>
            <a:normAutofit/>
          </a:bodyPr>
          <a:lstStyle/>
          <a:p>
            <a:pPr algn="ctr"/>
            <a:r>
              <a:rPr lang="tr-TR" sz="3200" b="1" dirty="0" smtClean="0"/>
              <a:t>ARAÇ İÇİNDEKİ YARALIYI (RENTEK) TAŞIMA YÖNTEMİ</a:t>
            </a:r>
            <a:endParaRPr lang="tr-TR" sz="3200" dirty="0"/>
          </a:p>
        </p:txBody>
      </p:sp>
      <p:pic>
        <p:nvPicPr>
          <p:cNvPr id="4" name="Picture 19" descr="RENTEK"/>
          <p:cNvPicPr>
            <a:picLocks noGrp="1" noChangeAspect="1" noChangeArrowheads="1"/>
          </p:cNvPicPr>
          <p:nvPr>
            <p:ph idx="1"/>
          </p:nvPr>
        </p:nvPicPr>
        <p:blipFill>
          <a:blip r:embed="rId2" cstate="print"/>
          <a:stretch>
            <a:fillRect/>
          </a:stretch>
        </p:blipFill>
        <p:spPr>
          <a:xfrm>
            <a:off x="467544" y="1556792"/>
            <a:ext cx="8208912" cy="5112568"/>
          </a:xfrm>
          <a:prstGeom prst="rect">
            <a:avLst/>
          </a:prstGeom>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ömer 077"/>
          <p:cNvPicPr>
            <a:picLocks noChangeAspect="1" noChangeArrowheads="1"/>
          </p:cNvPicPr>
          <p:nvPr/>
        </p:nvPicPr>
        <p:blipFill>
          <a:blip r:embed="rId2" cstate="print"/>
          <a:srcRect/>
          <a:stretch>
            <a:fillRect/>
          </a:stretch>
        </p:blipFill>
        <p:spPr>
          <a:xfrm>
            <a:off x="928662" y="642918"/>
            <a:ext cx="3673475" cy="2755900"/>
          </a:xfrm>
          <a:prstGeom prst="rect">
            <a:avLst/>
          </a:prstGeom>
          <a:noFill/>
          <a:ln/>
        </p:spPr>
      </p:pic>
      <p:pic>
        <p:nvPicPr>
          <p:cNvPr id="3" name="Picture 17" descr="ömer 078"/>
          <p:cNvPicPr>
            <a:picLocks noChangeAspect="1" noChangeArrowheads="1"/>
          </p:cNvPicPr>
          <p:nvPr/>
        </p:nvPicPr>
        <p:blipFill>
          <a:blip r:embed="rId3" cstate="print"/>
          <a:srcRect/>
          <a:stretch>
            <a:fillRect/>
          </a:stretch>
        </p:blipFill>
        <p:spPr>
          <a:xfrm>
            <a:off x="4643438" y="3429000"/>
            <a:ext cx="3673475" cy="2755900"/>
          </a:xfrm>
          <a:prstGeom prst="rect">
            <a:avLst/>
          </a:prstGeom>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29258"/>
          </a:xfrm>
        </p:spPr>
        <p:txBody>
          <a:bodyPr>
            <a:normAutofit/>
          </a:bodyPr>
          <a:lstStyle/>
          <a:p>
            <a:pPr algn="ctr"/>
            <a:r>
              <a:rPr lang="tr-TR" sz="3600" b="1" dirty="0" smtClean="0"/>
              <a:t>Sürükleme Yöntemleri Nelerdir? </a:t>
            </a:r>
            <a:endParaRPr lang="tr-TR" sz="3600" dirty="0"/>
          </a:p>
        </p:txBody>
      </p:sp>
      <p:sp>
        <p:nvSpPr>
          <p:cNvPr id="3" name="Content Placeholder 2"/>
          <p:cNvSpPr>
            <a:spLocks noGrp="1"/>
          </p:cNvSpPr>
          <p:nvPr>
            <p:ph idx="1"/>
          </p:nvPr>
        </p:nvSpPr>
        <p:spPr>
          <a:xfrm>
            <a:off x="457200" y="1340768"/>
            <a:ext cx="8229600" cy="5114040"/>
          </a:xfrm>
        </p:spPr>
        <p:txBody>
          <a:bodyPr>
            <a:normAutofit fontScale="92500" lnSpcReduction="10000"/>
          </a:bodyPr>
          <a:lstStyle/>
          <a:p>
            <a:pPr>
              <a:buNone/>
            </a:pPr>
            <a:endParaRPr lang="tr-TR" dirty="0" smtClean="0"/>
          </a:p>
          <a:p>
            <a:pPr>
              <a:buNone/>
            </a:pPr>
            <a:r>
              <a:rPr lang="tr-TR" dirty="0" smtClean="0"/>
              <a:t>    Hasta/yaralının sürüklenmesi, oldukça faydalı bir yöntemdir. Özellikle, çok kilolu ve iriyarı kişilerin taşınması gerekiyorsa; dar, basık ve geçiş güçlüğü olan bir yerden çıkarmalarda herhangi bir yaralanmaya neden olmamak için seçilebilecek bir yöntemdir. İlkyardımcının fiziksel kapasitesi göz önünde bulundurulmalıdır. Mümkünse battaniye kullanılmalıdır.</a:t>
            </a:r>
          </a:p>
          <a:p>
            <a:pPr>
              <a:buNone/>
            </a:pPr>
            <a:r>
              <a:rPr lang="tr-TR" dirty="0" smtClean="0"/>
              <a:t> </a:t>
            </a:r>
          </a:p>
          <a:p>
            <a:pPr>
              <a:buNone/>
            </a:pPr>
            <a:r>
              <a:rPr lang="tr-TR" dirty="0" smtClean="0"/>
              <a:t> </a:t>
            </a:r>
            <a:r>
              <a:rPr lang="tr-TR" b="1" dirty="0" smtClean="0">
                <a:solidFill>
                  <a:srgbClr val="FF0000"/>
                </a:solidFill>
              </a:rPr>
              <a:t>Sürükleme yöntemleri şunlardır;</a:t>
            </a:r>
          </a:p>
          <a:p>
            <a:pPr>
              <a:buNone/>
            </a:pPr>
            <a:endParaRPr lang="tr-TR" dirty="0" smtClean="0"/>
          </a:p>
          <a:p>
            <a:pPr lvl="0">
              <a:buFont typeface="Wingdings" pitchFamily="2" charset="2"/>
              <a:buChar char="Ø"/>
            </a:pPr>
            <a:r>
              <a:rPr lang="tr-TR" dirty="0" smtClean="0"/>
              <a:t>Ayak bileklerinden sürükleme,</a:t>
            </a:r>
          </a:p>
          <a:p>
            <a:pPr lvl="0">
              <a:buFont typeface="Wingdings" pitchFamily="2" charset="2"/>
              <a:buChar char="Ø"/>
            </a:pPr>
            <a:r>
              <a:rPr lang="tr-TR" dirty="0" smtClean="0"/>
              <a:t>Koltuk altından tutarak sürükleme.</a:t>
            </a:r>
          </a:p>
          <a:p>
            <a:pPr>
              <a:buNone/>
            </a:pPr>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730456"/>
          </a:xfrm>
        </p:spPr>
        <p:txBody>
          <a:bodyPr>
            <a:normAutofit/>
          </a:bodyPr>
          <a:lstStyle/>
          <a:p>
            <a:pPr algn="ctr"/>
            <a:r>
              <a:rPr lang="tr-TR" sz="3600" b="1" dirty="0" smtClean="0"/>
              <a:t>Acil Taşıma </a:t>
            </a:r>
            <a:r>
              <a:rPr lang="tr-TR" sz="3600" b="1" dirty="0"/>
              <a:t>T</a:t>
            </a:r>
            <a:r>
              <a:rPr lang="tr-TR" sz="3600" b="1" dirty="0" smtClean="0"/>
              <a:t>eknikleri </a:t>
            </a:r>
            <a:r>
              <a:rPr lang="tr-TR" sz="3600" b="1" dirty="0"/>
              <a:t>N</a:t>
            </a:r>
            <a:r>
              <a:rPr lang="tr-TR" sz="3600" b="1" dirty="0" smtClean="0"/>
              <a:t>elerdir?</a:t>
            </a:r>
            <a:br>
              <a:rPr lang="tr-TR" sz="3600" b="1" dirty="0" smtClean="0"/>
            </a:br>
            <a:endParaRPr lang="tr-TR" sz="3600" dirty="0"/>
          </a:p>
        </p:txBody>
      </p:sp>
      <p:sp>
        <p:nvSpPr>
          <p:cNvPr id="3" name="2 İçerik Yer Tutucusu"/>
          <p:cNvSpPr>
            <a:spLocks noGrp="1"/>
          </p:cNvSpPr>
          <p:nvPr>
            <p:ph sz="half" idx="1"/>
          </p:nvPr>
        </p:nvSpPr>
        <p:spPr>
          <a:xfrm>
            <a:off x="83127" y="1888073"/>
            <a:ext cx="4316288" cy="4434840"/>
          </a:xfrm>
        </p:spPr>
        <p:txBody>
          <a:bodyPr/>
          <a:lstStyle/>
          <a:p>
            <a:pPr lvl="0"/>
            <a:endParaRPr lang="tr-TR" dirty="0" smtClean="0"/>
          </a:p>
          <a:p>
            <a:pPr lvl="0">
              <a:buFont typeface="Wingdings" pitchFamily="2" charset="2"/>
              <a:buChar char="Ø"/>
            </a:pPr>
            <a:r>
              <a:rPr lang="tr-TR" dirty="0" smtClean="0"/>
              <a:t>Ayak bileklerinden sürükleme,</a:t>
            </a:r>
          </a:p>
          <a:p>
            <a:pPr lvl="0">
              <a:buFont typeface="Wingdings" pitchFamily="2" charset="2"/>
              <a:buChar char="Ø"/>
            </a:pPr>
            <a:endParaRPr lang="tr-TR" dirty="0" smtClean="0"/>
          </a:p>
          <a:p>
            <a:pPr lvl="0">
              <a:buFont typeface="Wingdings" pitchFamily="2" charset="2"/>
              <a:buChar char="Ø"/>
            </a:pPr>
            <a:r>
              <a:rPr lang="tr-TR" dirty="0" smtClean="0"/>
              <a:t>Koltuk altından tutarak sürükleme.</a:t>
            </a:r>
          </a:p>
          <a:p>
            <a:endParaRPr lang="tr-TR" dirty="0" smtClean="0"/>
          </a:p>
          <a:p>
            <a:endParaRPr lang="tr-TR" dirty="0"/>
          </a:p>
        </p:txBody>
      </p:sp>
      <p:pic>
        <p:nvPicPr>
          <p:cNvPr id="6" name="Picture 7" descr="tara0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1" y="1384066"/>
            <a:ext cx="4355975" cy="25489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8" descr="tara0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105493"/>
            <a:ext cx="4355976" cy="2491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32656"/>
            <a:ext cx="8229600" cy="936104"/>
          </a:xfrm>
        </p:spPr>
        <p:txBody>
          <a:bodyPr>
            <a:normAutofit fontScale="90000"/>
          </a:bodyPr>
          <a:lstStyle/>
          <a:p>
            <a:pPr algn="ctr"/>
            <a:r>
              <a:rPr lang="tr-TR" sz="3600" b="1" dirty="0" smtClean="0"/>
              <a:t/>
            </a:r>
            <a:br>
              <a:rPr lang="tr-TR" sz="3600" b="1" dirty="0" smtClean="0"/>
            </a:br>
            <a:r>
              <a:rPr lang="tr-TR" sz="3600" b="1" dirty="0" smtClean="0"/>
              <a:t/>
            </a:r>
            <a:br>
              <a:rPr lang="tr-TR" sz="3600" b="1" dirty="0" smtClean="0"/>
            </a:br>
            <a:r>
              <a:rPr lang="tr-TR" dirty="0"/>
              <a:t/>
            </a:r>
            <a:br>
              <a:rPr lang="tr-TR" dirty="0"/>
            </a:br>
            <a:r>
              <a:rPr lang="tr-TR" sz="4000" b="1" dirty="0"/>
              <a:t>Kısa Mesafede Süratli Taşıma Teknikleri Nelerdir?</a:t>
            </a:r>
            <a:endParaRPr lang="tr-TR" sz="4000" dirty="0"/>
          </a:p>
        </p:txBody>
      </p:sp>
      <p:sp>
        <p:nvSpPr>
          <p:cNvPr id="6" name="Content Placeholder 5"/>
          <p:cNvSpPr>
            <a:spLocks noGrp="1"/>
          </p:cNvSpPr>
          <p:nvPr>
            <p:ph idx="1"/>
          </p:nvPr>
        </p:nvSpPr>
        <p:spPr>
          <a:xfrm>
            <a:off x="457200" y="1484784"/>
            <a:ext cx="8229600" cy="4839816"/>
          </a:xfrm>
        </p:spPr>
        <p:txBody>
          <a:bodyPr>
            <a:normAutofit fontScale="92500"/>
          </a:bodyPr>
          <a:lstStyle/>
          <a:p>
            <a:pPr>
              <a:buNone/>
            </a:pPr>
            <a:r>
              <a:rPr lang="tr-TR" b="1" dirty="0" smtClean="0">
                <a:solidFill>
                  <a:srgbClr val="FF0000"/>
                </a:solidFill>
              </a:rPr>
              <a:t>1-Kucakta taşıma:</a:t>
            </a:r>
          </a:p>
          <a:p>
            <a:pPr>
              <a:buNone/>
            </a:pPr>
            <a:endParaRPr lang="tr-TR" dirty="0" smtClean="0"/>
          </a:p>
          <a:p>
            <a:pPr>
              <a:buFont typeface="Wingdings" pitchFamily="2" charset="2"/>
              <a:buChar char="Ø"/>
            </a:pPr>
            <a:r>
              <a:rPr lang="tr-TR" sz="2600" dirty="0" smtClean="0"/>
              <a:t>Bilinci açık olan çocuklar ve hafif yetişkinler için kullanışlı bir yöntemdir. </a:t>
            </a:r>
            <a:r>
              <a:rPr lang="tr-TR" sz="2600" b="1" dirty="0" smtClean="0">
                <a:solidFill>
                  <a:srgbClr val="FF0000"/>
                </a:solidFill>
              </a:rPr>
              <a:t>Bir ilkyardımcı</a:t>
            </a:r>
            <a:r>
              <a:rPr lang="tr-TR" sz="2600" dirty="0" smtClean="0">
                <a:solidFill>
                  <a:srgbClr val="FF0000"/>
                </a:solidFill>
              </a:rPr>
              <a:t> </a:t>
            </a:r>
            <a:r>
              <a:rPr lang="tr-TR" sz="2600" dirty="0" smtClean="0"/>
              <a:t>tarafından uygulanır.</a:t>
            </a:r>
          </a:p>
          <a:p>
            <a:pPr lvl="0">
              <a:buFont typeface="Wingdings" pitchFamily="2" charset="2"/>
              <a:buChar char="Ø"/>
            </a:pPr>
            <a:r>
              <a:rPr lang="tr-TR" sz="2600" dirty="0" smtClean="0"/>
              <a:t>Bir elle yaralı dizlerinin altından tutularak destek alınır,</a:t>
            </a:r>
          </a:p>
          <a:p>
            <a:pPr lvl="0">
              <a:buFont typeface="Wingdings" pitchFamily="2" charset="2"/>
              <a:buChar char="Ø"/>
            </a:pPr>
            <a:r>
              <a:rPr lang="tr-TR" sz="2600" dirty="0" smtClean="0"/>
              <a:t>Diğer elle gövdenin ağırlığı yüklenerek sırtından kavranır,</a:t>
            </a:r>
          </a:p>
          <a:p>
            <a:pPr lvl="0">
              <a:buFont typeface="Wingdings" pitchFamily="2" charset="2"/>
              <a:buChar char="Ø"/>
            </a:pPr>
            <a:r>
              <a:rPr lang="tr-TR" sz="2600" dirty="0" smtClean="0"/>
              <a:t>Yaralıya kollarını ilkyardımcının boynuna dolaması söylenebilir. Bu yaralının kendini güvende hissetmesini sağlar,</a:t>
            </a:r>
          </a:p>
          <a:p>
            <a:pPr lvl="0">
              <a:buFont typeface="Wingdings" pitchFamily="2" charset="2"/>
              <a:buChar char="Ø"/>
            </a:pPr>
            <a:r>
              <a:rPr lang="tr-TR" sz="2600" dirty="0" smtClean="0"/>
              <a:t>Ağırlık dizlere verilerek kalkılır.</a:t>
            </a:r>
          </a:p>
          <a:p>
            <a:endParaRPr lang="tr-TR" dirty="0" smtClean="0"/>
          </a:p>
          <a:p>
            <a:pPr>
              <a:buNone/>
            </a:pP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rmAutofit/>
          </a:bodyPr>
          <a:lstStyle/>
          <a:p>
            <a:pPr algn="ctr"/>
            <a:r>
              <a:rPr lang="tr-TR" sz="3600" b="1" dirty="0" smtClean="0"/>
              <a:t>Kucakta Taşıma </a:t>
            </a:r>
            <a:r>
              <a:rPr lang="tr-TR" sz="3600" b="1" dirty="0"/>
              <a:t>Y</a:t>
            </a:r>
            <a:r>
              <a:rPr lang="tr-TR" sz="3600" b="1" dirty="0" smtClean="0"/>
              <a:t>öntemi:</a:t>
            </a:r>
            <a:endParaRPr lang="tr-TR" sz="3600" b="1" dirty="0"/>
          </a:p>
        </p:txBody>
      </p:sp>
      <p:pic>
        <p:nvPicPr>
          <p:cNvPr id="5" name="Picture 5" descr="C06F22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71600" y="1340768"/>
            <a:ext cx="7056784" cy="5328591"/>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rmAutofit fontScale="90000"/>
          </a:bodyPr>
          <a:lstStyle/>
          <a:p>
            <a:pPr algn="ctr"/>
            <a:r>
              <a:rPr lang="tr-TR" sz="3600" b="1" dirty="0" smtClean="0"/>
              <a:t>Kısa Mesafede Süratli </a:t>
            </a:r>
            <a:r>
              <a:rPr lang="tr-TR" sz="3600" b="1" dirty="0"/>
              <a:t>T</a:t>
            </a:r>
            <a:r>
              <a:rPr lang="tr-TR" sz="3600" b="1" dirty="0" smtClean="0"/>
              <a:t>aşıma Teknikleri </a:t>
            </a:r>
            <a:r>
              <a:rPr lang="tr-TR" sz="3600" b="1" dirty="0"/>
              <a:t>N</a:t>
            </a:r>
            <a:r>
              <a:rPr lang="tr-TR" sz="3600" b="1" dirty="0" smtClean="0"/>
              <a:t>elerdir?</a:t>
            </a:r>
            <a:endParaRPr lang="tr-TR" sz="3600" dirty="0"/>
          </a:p>
        </p:txBody>
      </p:sp>
      <p:sp>
        <p:nvSpPr>
          <p:cNvPr id="3" name="Content Placeholder 2"/>
          <p:cNvSpPr>
            <a:spLocks noGrp="1"/>
          </p:cNvSpPr>
          <p:nvPr>
            <p:ph idx="1"/>
          </p:nvPr>
        </p:nvSpPr>
        <p:spPr>
          <a:xfrm>
            <a:off x="457200" y="1196752"/>
            <a:ext cx="8229600" cy="5661248"/>
          </a:xfrm>
        </p:spPr>
        <p:txBody>
          <a:bodyPr>
            <a:normAutofit/>
          </a:bodyPr>
          <a:lstStyle/>
          <a:p>
            <a:pPr>
              <a:buNone/>
            </a:pPr>
            <a:endParaRPr lang="tr-TR" dirty="0" smtClean="0"/>
          </a:p>
          <a:p>
            <a:pPr>
              <a:buNone/>
            </a:pPr>
            <a:r>
              <a:rPr lang="tr-TR" b="1" dirty="0" smtClean="0">
                <a:solidFill>
                  <a:srgbClr val="FF0000"/>
                </a:solidFill>
              </a:rPr>
              <a:t>2-İlkyardımcının omzundan destek alma:</a:t>
            </a:r>
            <a:endParaRPr lang="tr-TR" dirty="0" smtClean="0">
              <a:solidFill>
                <a:srgbClr val="FF0000"/>
              </a:solidFill>
            </a:endParaRPr>
          </a:p>
          <a:p>
            <a:pPr>
              <a:buNone/>
            </a:pPr>
            <a:endParaRPr lang="tr-TR" dirty="0" smtClean="0"/>
          </a:p>
          <a:p>
            <a:pPr>
              <a:buNone/>
            </a:pPr>
            <a:r>
              <a:rPr lang="tr-TR" sz="2600" dirty="0" smtClean="0"/>
              <a:t>    Hafif yaralı ve yürüyebilecek durumdaki hasta/yaralıların taşınmasında kullanılır. </a:t>
            </a:r>
          </a:p>
          <a:p>
            <a:pPr>
              <a:buNone/>
            </a:pPr>
            <a:r>
              <a:rPr lang="tr-TR" sz="2600" b="1" dirty="0" smtClean="0">
                <a:solidFill>
                  <a:srgbClr val="FF0000"/>
                </a:solidFill>
              </a:rPr>
              <a:t>    Bir ilkyardımcı</a:t>
            </a:r>
            <a:r>
              <a:rPr lang="tr-TR" sz="2600" dirty="0" smtClean="0"/>
              <a:t> tarafından uygulanır. Bu yöntem </a:t>
            </a:r>
            <a:r>
              <a:rPr lang="tr-TR" sz="2600" b="1" dirty="0" smtClean="0">
                <a:solidFill>
                  <a:srgbClr val="FF0000"/>
                </a:solidFill>
              </a:rPr>
              <a:t>iki kişi</a:t>
            </a:r>
            <a:r>
              <a:rPr lang="tr-TR" sz="2600" b="1" dirty="0" smtClean="0"/>
              <a:t> </a:t>
            </a:r>
            <a:r>
              <a:rPr lang="tr-TR" sz="2600" dirty="0" smtClean="0"/>
              <a:t>ile de uygulanabilir.</a:t>
            </a:r>
          </a:p>
          <a:p>
            <a:pPr lvl="0">
              <a:buFont typeface="Wingdings" pitchFamily="2" charset="2"/>
              <a:buChar char="Ø"/>
            </a:pPr>
            <a:r>
              <a:rPr lang="tr-TR" sz="2600" dirty="0" smtClean="0"/>
              <a:t>Yaralının bir kolu ilkyardımcının boynuna dolanarak destek verilir,</a:t>
            </a:r>
          </a:p>
          <a:p>
            <a:pPr lvl="0">
              <a:buFont typeface="Wingdings" pitchFamily="2" charset="2"/>
              <a:buChar char="Ø"/>
            </a:pPr>
            <a:r>
              <a:rPr lang="tr-TR" sz="2600" dirty="0" smtClean="0"/>
              <a:t>İlkyardımcı boşta kalan kolu ile hasta/yaralının belini tutarak yardım eder.</a:t>
            </a:r>
          </a:p>
          <a:p>
            <a:pPr>
              <a:buNone/>
            </a:pP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normAutofit fontScale="90000"/>
          </a:bodyPr>
          <a:lstStyle/>
          <a:p>
            <a:pPr algn="ctr"/>
            <a:r>
              <a:rPr lang="tr-TR" sz="3200" b="1" dirty="0" smtClean="0"/>
              <a:t>Kısa Mesafede </a:t>
            </a:r>
            <a:r>
              <a:rPr lang="tr-TR" sz="3200" b="1" dirty="0"/>
              <a:t>S</a:t>
            </a:r>
            <a:r>
              <a:rPr lang="tr-TR" sz="3200" b="1" dirty="0" smtClean="0"/>
              <a:t>üratli </a:t>
            </a:r>
            <a:r>
              <a:rPr lang="tr-TR" sz="3200" b="1" dirty="0"/>
              <a:t>T</a:t>
            </a:r>
            <a:r>
              <a:rPr lang="tr-TR" sz="3200" b="1" dirty="0" smtClean="0"/>
              <a:t>aşıma </a:t>
            </a:r>
            <a:r>
              <a:rPr lang="tr-TR" sz="3200" b="1" dirty="0"/>
              <a:t>T</a:t>
            </a:r>
            <a:r>
              <a:rPr lang="tr-TR" sz="3200" b="1" dirty="0" smtClean="0"/>
              <a:t>eknikleri </a:t>
            </a:r>
            <a:r>
              <a:rPr lang="tr-TR" sz="3200" b="1" dirty="0"/>
              <a:t>N</a:t>
            </a:r>
            <a:r>
              <a:rPr lang="tr-TR" sz="3200" b="1" dirty="0" smtClean="0"/>
              <a:t>elerdir?</a:t>
            </a:r>
            <a:endParaRPr lang="tr-TR" sz="3200" dirty="0"/>
          </a:p>
        </p:txBody>
      </p:sp>
      <p:pic>
        <p:nvPicPr>
          <p:cNvPr id="5" name="Picture 5" descr="C06F22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268760"/>
            <a:ext cx="5976664" cy="532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224136"/>
          </a:xfrm>
        </p:spPr>
        <p:txBody>
          <a:bodyPr>
            <a:normAutofit/>
          </a:bodyPr>
          <a:lstStyle/>
          <a:p>
            <a:pPr algn="ctr"/>
            <a:r>
              <a:rPr lang="tr-TR" sz="3600" b="1" dirty="0" smtClean="0"/>
              <a:t>Kısa Mesafede Süratli </a:t>
            </a:r>
            <a:r>
              <a:rPr lang="tr-TR" sz="3600" b="1" dirty="0"/>
              <a:t>T</a:t>
            </a:r>
            <a:r>
              <a:rPr lang="tr-TR" sz="3600" b="1" dirty="0" smtClean="0"/>
              <a:t>aşıma </a:t>
            </a:r>
            <a:r>
              <a:rPr lang="tr-TR" sz="3600" b="1" dirty="0"/>
              <a:t>T</a:t>
            </a:r>
            <a:r>
              <a:rPr lang="tr-TR" sz="3600" b="1" dirty="0" smtClean="0"/>
              <a:t>eknikleri </a:t>
            </a:r>
            <a:r>
              <a:rPr lang="tr-TR" sz="3600" b="1" dirty="0"/>
              <a:t>N</a:t>
            </a:r>
            <a:r>
              <a:rPr lang="tr-TR" sz="3600" b="1" dirty="0" smtClean="0"/>
              <a:t>elerdir?</a:t>
            </a:r>
            <a:endParaRPr lang="tr-TR" sz="3600" dirty="0"/>
          </a:p>
        </p:txBody>
      </p:sp>
      <p:sp>
        <p:nvSpPr>
          <p:cNvPr id="3" name="Content Placeholder 2"/>
          <p:cNvSpPr>
            <a:spLocks noGrp="1"/>
          </p:cNvSpPr>
          <p:nvPr>
            <p:ph idx="1"/>
          </p:nvPr>
        </p:nvSpPr>
        <p:spPr>
          <a:xfrm>
            <a:off x="457200" y="1484784"/>
            <a:ext cx="8229600" cy="4839816"/>
          </a:xfrm>
        </p:spPr>
        <p:txBody>
          <a:bodyPr/>
          <a:lstStyle/>
          <a:p>
            <a:pPr>
              <a:buNone/>
            </a:pPr>
            <a:r>
              <a:rPr lang="tr-TR" b="1" dirty="0" smtClean="0">
                <a:solidFill>
                  <a:srgbClr val="FF0000"/>
                </a:solidFill>
              </a:rPr>
              <a:t>3-Sırtta taşıma:</a:t>
            </a:r>
          </a:p>
          <a:p>
            <a:pPr>
              <a:buNone/>
            </a:pPr>
            <a:endParaRPr lang="tr-TR" dirty="0" smtClean="0"/>
          </a:p>
          <a:p>
            <a:pPr>
              <a:buFont typeface="Wingdings" pitchFamily="2" charset="2"/>
              <a:buChar char="Ø"/>
            </a:pPr>
            <a:r>
              <a:rPr lang="tr-TR" sz="2400" dirty="0" smtClean="0"/>
              <a:t>Bilinçli hastaları taşımada kullanılır.</a:t>
            </a:r>
            <a:r>
              <a:rPr lang="tr-TR" sz="2400" b="1" dirty="0" smtClean="0"/>
              <a:t> </a:t>
            </a:r>
            <a:r>
              <a:rPr lang="tr-TR" sz="2400" b="1" dirty="0" smtClean="0">
                <a:solidFill>
                  <a:srgbClr val="FF0000"/>
                </a:solidFill>
              </a:rPr>
              <a:t>Bir ilkyardımcı</a:t>
            </a:r>
            <a:r>
              <a:rPr lang="tr-TR" sz="2400" dirty="0" smtClean="0">
                <a:solidFill>
                  <a:srgbClr val="FF0000"/>
                </a:solidFill>
              </a:rPr>
              <a:t> </a:t>
            </a:r>
            <a:r>
              <a:rPr lang="tr-TR" sz="2400" dirty="0" smtClean="0"/>
              <a:t>tarafından uygulanır.</a:t>
            </a:r>
          </a:p>
          <a:p>
            <a:pPr lvl="0">
              <a:buFont typeface="Wingdings" pitchFamily="2" charset="2"/>
              <a:buChar char="Ø"/>
            </a:pPr>
            <a:r>
              <a:rPr lang="tr-TR" sz="2400" dirty="0" smtClean="0"/>
              <a:t>İlkyardımcı hasta/yaralıya sırtı dönük olarak çömelir ve bacaklarını kavrar,</a:t>
            </a:r>
          </a:p>
          <a:p>
            <a:pPr lvl="0">
              <a:buFont typeface="Wingdings" pitchFamily="2" charset="2"/>
              <a:buChar char="Ø"/>
            </a:pPr>
            <a:r>
              <a:rPr lang="tr-TR" sz="2400" dirty="0" smtClean="0"/>
              <a:t>Hasta/yaralının kolları ilkyardımcının göğsünde birleştirilir,</a:t>
            </a:r>
          </a:p>
          <a:p>
            <a:pPr lvl="0">
              <a:buFont typeface="Wingdings" pitchFamily="2" charset="2"/>
              <a:buChar char="Ø"/>
            </a:pPr>
            <a:r>
              <a:rPr lang="tr-TR" sz="2400" dirty="0" smtClean="0"/>
              <a:t>Ağırlık dizlere verilerek hasta/yaralı kaldırılır.</a:t>
            </a:r>
          </a:p>
          <a:p>
            <a:pPr>
              <a:buNone/>
            </a:pP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rmAutofit/>
          </a:bodyPr>
          <a:lstStyle/>
          <a:p>
            <a:pPr algn="ctr"/>
            <a:r>
              <a:rPr lang="tr-TR" sz="3600" b="1" dirty="0" smtClean="0"/>
              <a:t>Sırtta Taşıma</a:t>
            </a:r>
            <a:endParaRPr lang="tr-TR" sz="3600" b="1" dirty="0"/>
          </a:p>
        </p:txBody>
      </p:sp>
      <p:graphicFrame>
        <p:nvGraphicFramePr>
          <p:cNvPr id="6" name="İçerik Yer Tutucusu 5"/>
          <p:cNvGraphicFramePr>
            <a:graphicFrameLocks noGrp="1" noChangeAspect="1"/>
          </p:cNvGraphicFramePr>
          <p:nvPr>
            <p:ph idx="1"/>
            <p:extLst>
              <p:ext uri="{D42A27DB-BD31-4B8C-83A1-F6EECF244321}">
                <p14:modId xmlns:p14="http://schemas.microsoft.com/office/powerpoint/2010/main" val="410385638"/>
              </p:ext>
            </p:extLst>
          </p:nvPr>
        </p:nvGraphicFramePr>
        <p:xfrm>
          <a:off x="1259632" y="1340768"/>
          <a:ext cx="6264696" cy="5400600"/>
        </p:xfrm>
        <a:graphic>
          <a:graphicData uri="http://schemas.openxmlformats.org/presentationml/2006/ole">
            <mc:AlternateContent xmlns:mc="http://schemas.openxmlformats.org/markup-compatibility/2006">
              <mc:Choice xmlns:v="urn:schemas-microsoft-com:vml" Requires="v">
                <p:oleObj spid="_x0000_s1031" r:id="rId3" imgW="3067478" imgH="3982006" progId="">
                  <p:embed/>
                </p:oleObj>
              </mc:Choice>
              <mc:Fallback>
                <p:oleObj r:id="rId3" imgW="3067478" imgH="3982006" progId="">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340768"/>
                        <a:ext cx="6264696" cy="5400600"/>
                      </a:xfrm>
                      <a:prstGeom prst="rect">
                        <a:avLst/>
                      </a:prstGeom>
                      <a:noFill/>
                      <a:ln>
                        <a:noFill/>
                      </a:ln>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720080"/>
          </a:xfrm>
        </p:spPr>
        <p:txBody>
          <a:bodyPr>
            <a:normAutofit fontScale="90000"/>
          </a:bodyPr>
          <a:lstStyle/>
          <a:p>
            <a:pPr algn="ctr"/>
            <a:r>
              <a:rPr lang="tr-TR" sz="3200" b="1" dirty="0" smtClean="0"/>
              <a:t>Kısa Mesafede </a:t>
            </a:r>
            <a:r>
              <a:rPr lang="tr-TR" sz="3200" b="1" dirty="0"/>
              <a:t>S</a:t>
            </a:r>
            <a:r>
              <a:rPr lang="tr-TR" sz="3200" b="1" dirty="0" smtClean="0"/>
              <a:t>üratli </a:t>
            </a:r>
            <a:r>
              <a:rPr lang="tr-TR" sz="3200" b="1" dirty="0"/>
              <a:t>T</a:t>
            </a:r>
            <a:r>
              <a:rPr lang="tr-TR" sz="3200" b="1" dirty="0" smtClean="0"/>
              <a:t>aşıma </a:t>
            </a:r>
            <a:r>
              <a:rPr lang="tr-TR" sz="3200" b="1" dirty="0"/>
              <a:t>T</a:t>
            </a:r>
            <a:r>
              <a:rPr lang="tr-TR" sz="3200" b="1" dirty="0" smtClean="0"/>
              <a:t>eknikleri </a:t>
            </a:r>
            <a:r>
              <a:rPr lang="tr-TR" sz="3200" b="1" dirty="0"/>
              <a:t>N</a:t>
            </a:r>
            <a:r>
              <a:rPr lang="tr-TR" sz="3200" b="1" dirty="0" smtClean="0"/>
              <a:t>elerdir?</a:t>
            </a:r>
            <a:endParaRPr lang="tr-TR" sz="3200" dirty="0"/>
          </a:p>
        </p:txBody>
      </p:sp>
      <p:sp>
        <p:nvSpPr>
          <p:cNvPr id="3" name="Content Placeholder 2"/>
          <p:cNvSpPr>
            <a:spLocks noGrp="1"/>
          </p:cNvSpPr>
          <p:nvPr>
            <p:ph idx="1"/>
          </p:nvPr>
        </p:nvSpPr>
        <p:spPr>
          <a:xfrm>
            <a:off x="457200" y="1052736"/>
            <a:ext cx="8229600" cy="5271864"/>
          </a:xfrm>
        </p:spPr>
        <p:txBody>
          <a:bodyPr>
            <a:normAutofit fontScale="77500" lnSpcReduction="20000"/>
          </a:bodyPr>
          <a:lstStyle/>
          <a:p>
            <a:pPr>
              <a:buNone/>
            </a:pPr>
            <a:r>
              <a:rPr lang="tr-TR" sz="3600" b="1" dirty="0" smtClean="0">
                <a:solidFill>
                  <a:srgbClr val="FF0000"/>
                </a:solidFill>
              </a:rPr>
              <a:t>4-Omuzda</a:t>
            </a:r>
            <a:r>
              <a:rPr lang="tr-TR" sz="3600" dirty="0" smtClean="0">
                <a:solidFill>
                  <a:srgbClr val="FF0000"/>
                </a:solidFill>
              </a:rPr>
              <a:t> </a:t>
            </a:r>
            <a:r>
              <a:rPr lang="tr-TR" sz="3600" b="1" dirty="0" smtClean="0">
                <a:solidFill>
                  <a:srgbClr val="FF0000"/>
                </a:solidFill>
              </a:rPr>
              <a:t>taşıma ( İtfaiyeci yöntemi) : </a:t>
            </a:r>
          </a:p>
          <a:p>
            <a:pPr>
              <a:buNone/>
            </a:pPr>
            <a:endParaRPr lang="tr-TR" dirty="0" smtClean="0"/>
          </a:p>
          <a:p>
            <a:pPr>
              <a:buFont typeface="Wingdings" pitchFamily="2" charset="2"/>
              <a:buChar char="Ø"/>
            </a:pPr>
            <a:r>
              <a:rPr lang="tr-TR" sz="3100" dirty="0" smtClean="0"/>
              <a:t>Yürüyemeyen ya da bilinci kapalı olan kişiler için kullanılır. </a:t>
            </a:r>
            <a:r>
              <a:rPr lang="tr-TR" sz="3100" b="1" dirty="0" smtClean="0">
                <a:solidFill>
                  <a:srgbClr val="FF0000"/>
                </a:solidFill>
              </a:rPr>
              <a:t>Bir ilkyardımcı</a:t>
            </a:r>
            <a:r>
              <a:rPr lang="tr-TR" sz="3100" dirty="0" smtClean="0">
                <a:solidFill>
                  <a:srgbClr val="FF0000"/>
                </a:solidFill>
              </a:rPr>
              <a:t> </a:t>
            </a:r>
            <a:r>
              <a:rPr lang="tr-TR" sz="3100" dirty="0" smtClean="0"/>
              <a:t>tarafından uygulanır. İlkyardımcının bir kolu boşta olacağından merdiven ya da bir yerden rahatlıkla destek alınabilir.</a:t>
            </a:r>
          </a:p>
          <a:p>
            <a:pPr lvl="0">
              <a:buFont typeface="Wingdings" pitchFamily="2" charset="2"/>
              <a:buChar char="Ø"/>
            </a:pPr>
            <a:r>
              <a:rPr lang="tr-TR" sz="3100" dirty="0" smtClean="0"/>
              <a:t>İlkyardımcı sol kolu ile omzundan tutarak hasta/yaralıyı oturur duruma getirir,</a:t>
            </a:r>
          </a:p>
          <a:p>
            <a:pPr lvl="0">
              <a:buFont typeface="Wingdings" pitchFamily="2" charset="2"/>
              <a:buChar char="Ø"/>
            </a:pPr>
            <a:r>
              <a:rPr lang="tr-TR" sz="3100" dirty="0" smtClean="0"/>
              <a:t>Çömelerek sağ kolunu hasta/yaralının bacaklarının arasından geçirir,</a:t>
            </a:r>
          </a:p>
          <a:p>
            <a:pPr lvl="0">
              <a:buFont typeface="Wingdings" pitchFamily="2" charset="2"/>
              <a:buChar char="Ø"/>
            </a:pPr>
            <a:r>
              <a:rPr lang="tr-TR" sz="3100" dirty="0" smtClean="0"/>
              <a:t>Hasta/yaralının vücudunu sağ omzuna alır,</a:t>
            </a:r>
          </a:p>
          <a:p>
            <a:pPr lvl="0">
              <a:buFont typeface="Wingdings" pitchFamily="2" charset="2"/>
              <a:buChar char="Ø"/>
            </a:pPr>
            <a:r>
              <a:rPr lang="tr-TR" sz="3100" dirty="0" smtClean="0"/>
              <a:t>Sol el ile hasta/yaralının sağ elini tutar, ağırlığı dizlerine vererek kalkar,</a:t>
            </a:r>
          </a:p>
          <a:p>
            <a:pPr lvl="0">
              <a:buFont typeface="Wingdings" pitchFamily="2" charset="2"/>
              <a:buChar char="Ø"/>
            </a:pPr>
            <a:r>
              <a:rPr lang="tr-TR" sz="3100" dirty="0" smtClean="0"/>
              <a:t>Hasta/yaralının önde boşta kalan bileği kavranarak hızla olay yerinden uzaklaştırılır.</a:t>
            </a:r>
          </a:p>
          <a:p>
            <a:pPr>
              <a:buNone/>
            </a:pP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29258"/>
          </a:xfrm>
        </p:spPr>
        <p:txBody>
          <a:bodyPr>
            <a:normAutofit fontScale="90000"/>
          </a:bodyPr>
          <a:lstStyle/>
          <a:p>
            <a:pPr algn="ctr"/>
            <a:r>
              <a:rPr lang="tr-TR" dirty="0" smtClean="0"/>
              <a:t/>
            </a:r>
            <a:br>
              <a:rPr lang="tr-TR" dirty="0" smtClean="0"/>
            </a:br>
            <a:r>
              <a:rPr lang="tr-TR" sz="3600" b="1" dirty="0" smtClean="0"/>
              <a:t>Omuzda Taşıma (İtfaiyeci </a:t>
            </a:r>
            <a:r>
              <a:rPr lang="tr-TR" sz="3600" b="1" dirty="0"/>
              <a:t>Y</a:t>
            </a:r>
            <a:r>
              <a:rPr lang="tr-TR" sz="3600" b="1" dirty="0" smtClean="0"/>
              <a:t>öntemi)</a:t>
            </a:r>
            <a:r>
              <a:rPr lang="tr-TR" dirty="0" smtClean="0"/>
              <a:t/>
            </a:r>
            <a:br>
              <a:rPr lang="tr-TR" dirty="0" smtClean="0"/>
            </a:br>
            <a:endParaRPr lang="tr-TR" dirty="0"/>
          </a:p>
        </p:txBody>
      </p:sp>
      <p:pic>
        <p:nvPicPr>
          <p:cNvPr id="5" name="Picture 4" descr="Pict000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764704"/>
            <a:ext cx="7848872" cy="576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383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29258"/>
          </a:xfrm>
        </p:spPr>
        <p:txBody>
          <a:bodyPr>
            <a:normAutofit fontScale="90000"/>
          </a:bodyPr>
          <a:lstStyle/>
          <a:p>
            <a:r>
              <a:rPr lang="tr-TR" dirty="0" smtClean="0"/>
              <a:t/>
            </a:r>
            <a:br>
              <a:rPr lang="tr-TR" dirty="0" smtClean="0"/>
            </a:br>
            <a:r>
              <a:rPr lang="tr-TR" sz="3600" b="1" dirty="0" smtClean="0"/>
              <a:t>Omuzda Taşıma (İtfaiyeci </a:t>
            </a:r>
            <a:r>
              <a:rPr lang="tr-TR" sz="3600" b="1" dirty="0"/>
              <a:t>Y</a:t>
            </a:r>
            <a:r>
              <a:rPr lang="tr-TR" sz="3600" b="1" dirty="0" smtClean="0"/>
              <a:t>öntemi)</a:t>
            </a:r>
            <a:r>
              <a:rPr lang="tr-TR" dirty="0" smtClean="0"/>
              <a:t/>
            </a:r>
            <a:br>
              <a:rPr lang="tr-TR" dirty="0" smtClean="0"/>
            </a:br>
            <a:endParaRPr lang="tr-TR" dirty="0"/>
          </a:p>
        </p:txBody>
      </p:sp>
      <p:pic>
        <p:nvPicPr>
          <p:cNvPr id="4" name="Picture 15" descr="190-3"/>
          <p:cNvPicPr>
            <a:picLocks noGrp="1" noChangeAspect="1" noChangeArrowheads="1"/>
          </p:cNvPicPr>
          <p:nvPr>
            <p:ph idx="1"/>
          </p:nvPr>
        </p:nvPicPr>
        <p:blipFill>
          <a:blip r:embed="rId2" cstate="print"/>
          <a:srcRect/>
          <a:stretch>
            <a:fillRect/>
          </a:stretch>
        </p:blipFill>
        <p:spPr>
          <a:xfrm>
            <a:off x="395536" y="1196752"/>
            <a:ext cx="8136904" cy="5400600"/>
          </a:xfrm>
          <a:prstGeom prst="rect">
            <a:avLst/>
          </a:prstGeom>
          <a:noFill/>
          <a:ln w="57150" cmpd="thickThin">
            <a:solidFill>
              <a:srgbClr val="003366"/>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641226"/>
          </a:xfrm>
        </p:spPr>
        <p:txBody>
          <a:bodyPr>
            <a:normAutofit fontScale="90000"/>
          </a:bodyPr>
          <a:lstStyle/>
          <a:p>
            <a:pPr algn="ctr"/>
            <a:r>
              <a:rPr lang="tr-TR" sz="3200" b="1" dirty="0" smtClean="0"/>
              <a:t>Kısa Mesafede Süratli Taşıma Teknikleri </a:t>
            </a:r>
            <a:r>
              <a:rPr lang="tr-TR" sz="3200" b="1" dirty="0"/>
              <a:t>N</a:t>
            </a:r>
            <a:r>
              <a:rPr lang="tr-TR" sz="3200" b="1" dirty="0" smtClean="0"/>
              <a:t>elerdir?</a:t>
            </a:r>
            <a:endParaRPr lang="tr-TR" sz="3200" dirty="0"/>
          </a:p>
        </p:txBody>
      </p:sp>
      <p:sp>
        <p:nvSpPr>
          <p:cNvPr id="3" name="Content Placeholder 2"/>
          <p:cNvSpPr>
            <a:spLocks noGrp="1"/>
          </p:cNvSpPr>
          <p:nvPr>
            <p:ph idx="1"/>
          </p:nvPr>
        </p:nvSpPr>
        <p:spPr>
          <a:xfrm>
            <a:off x="457200" y="1124744"/>
            <a:ext cx="8229600" cy="5733256"/>
          </a:xfrm>
        </p:spPr>
        <p:txBody>
          <a:bodyPr>
            <a:noAutofit/>
          </a:bodyPr>
          <a:lstStyle/>
          <a:p>
            <a:pPr>
              <a:buNone/>
            </a:pPr>
            <a:r>
              <a:rPr lang="tr-TR" sz="2400" b="1" dirty="0" smtClean="0">
                <a:solidFill>
                  <a:srgbClr val="FF0000"/>
                </a:solidFill>
              </a:rPr>
              <a:t>5-İki ilkyardımcı ile ellerin üzerinde taşıma (Altın Beşik Yöntemi) :</a:t>
            </a:r>
            <a:endParaRPr lang="tr-TR" sz="2400" dirty="0" smtClean="0">
              <a:solidFill>
                <a:srgbClr val="FF0000"/>
              </a:solidFill>
            </a:endParaRPr>
          </a:p>
          <a:p>
            <a:pPr>
              <a:buFont typeface="Wingdings" pitchFamily="2" charset="2"/>
              <a:buChar char="Ø"/>
            </a:pPr>
            <a:r>
              <a:rPr lang="tr-TR" sz="2000" dirty="0" smtClean="0"/>
              <a:t>Hasta/yaralının ciddi bir yaralanması yoksa ve yardım edebiliyorsa iki, üç, dört elle altın beşik yapılarak taşınır.</a:t>
            </a:r>
          </a:p>
          <a:p>
            <a:pPr>
              <a:buFont typeface="Wingdings" pitchFamily="2" charset="2"/>
              <a:buChar char="Ø"/>
            </a:pPr>
            <a:r>
              <a:rPr lang="tr-TR" sz="2000" b="1" dirty="0" smtClean="0">
                <a:solidFill>
                  <a:srgbClr val="FF0000"/>
                </a:solidFill>
              </a:rPr>
              <a:t>İki elle</a:t>
            </a:r>
            <a:r>
              <a:rPr lang="tr-TR" sz="2000" b="1" dirty="0" smtClean="0"/>
              <a:t>:</a:t>
            </a:r>
            <a:r>
              <a:rPr lang="tr-TR" sz="2000" dirty="0" smtClean="0"/>
              <a:t> İki ilkyardımcının birer eli boşta kalır, bu elleri birbirlerinin omzuna koyarlar, diğer elleri ile bileklerinden kavrayarak hasta/yaralıyı oturturlar.</a:t>
            </a:r>
          </a:p>
          <a:p>
            <a:pPr>
              <a:buFont typeface="Wingdings" pitchFamily="2" charset="2"/>
              <a:buChar char="Ø"/>
            </a:pPr>
            <a:r>
              <a:rPr lang="tr-TR" sz="2000" b="1" dirty="0" smtClean="0">
                <a:solidFill>
                  <a:srgbClr val="FF0000"/>
                </a:solidFill>
              </a:rPr>
              <a:t>Üç elle</a:t>
            </a:r>
            <a:r>
              <a:rPr lang="tr-TR" sz="2000" b="1" dirty="0" smtClean="0"/>
              <a:t>:</a:t>
            </a:r>
            <a:r>
              <a:rPr lang="tr-TR" sz="2000" dirty="0" smtClean="0"/>
              <a:t> Birinci ilkyardımcı bir eli ile ikinci ilkyardımcının omzunu kavrar, diğer eli ile ikinci ilkyardımcının el bileğini kavrar. İkinci ilkyardımcı bir el ile birinci ilkyardımcının bileğini, diğer eli ile de kendi bileğini kavrar.</a:t>
            </a:r>
          </a:p>
          <a:p>
            <a:pPr>
              <a:buFont typeface="Wingdings" pitchFamily="2" charset="2"/>
              <a:buChar char="Ø"/>
            </a:pPr>
            <a:r>
              <a:rPr lang="tr-TR" sz="2000" b="1" dirty="0" smtClean="0">
                <a:solidFill>
                  <a:srgbClr val="FF0000"/>
                </a:solidFill>
              </a:rPr>
              <a:t>Dört elle</a:t>
            </a:r>
            <a:r>
              <a:rPr lang="tr-TR" sz="2000" b="1" dirty="0" smtClean="0"/>
              <a:t>:</a:t>
            </a:r>
            <a:r>
              <a:rPr lang="tr-TR" sz="2000" dirty="0" smtClean="0"/>
              <a:t> İlkyardımcılar bir elleri ile diğer el bileklerini, öbür elleri ile de birbirlerinin </a:t>
            </a:r>
            <a:r>
              <a:rPr lang="tr-TR" sz="2400" dirty="0" smtClean="0"/>
              <a:t>bileklerini kavrarlar.</a:t>
            </a:r>
          </a:p>
          <a:p>
            <a:pPr>
              <a:buNone/>
            </a:pPr>
            <a:endParaRPr lang="tr-TR"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658448"/>
          </a:xfrm>
        </p:spPr>
        <p:txBody>
          <a:bodyPr>
            <a:normAutofit fontScale="90000"/>
          </a:bodyPr>
          <a:lstStyle/>
          <a:p>
            <a:pPr algn="ctr"/>
            <a:r>
              <a:rPr lang="tr-TR" sz="3600" b="1" dirty="0" smtClean="0"/>
              <a:t/>
            </a:r>
            <a:br>
              <a:rPr lang="tr-TR" sz="3600" b="1" dirty="0" smtClean="0"/>
            </a:br>
            <a:r>
              <a:rPr lang="tr-TR" sz="3600" b="1" dirty="0" smtClean="0"/>
              <a:t>İki İlkyardımcı </a:t>
            </a:r>
            <a:r>
              <a:rPr lang="tr-TR" sz="3600" b="1" dirty="0"/>
              <a:t>İ</a:t>
            </a:r>
            <a:r>
              <a:rPr lang="tr-TR" sz="3600" b="1" dirty="0" smtClean="0"/>
              <a:t>le </a:t>
            </a:r>
            <a:r>
              <a:rPr lang="tr-TR" sz="3600" b="1" dirty="0"/>
              <a:t>E</a:t>
            </a:r>
            <a:r>
              <a:rPr lang="tr-TR" sz="3600" b="1" dirty="0" smtClean="0"/>
              <a:t>llerin </a:t>
            </a:r>
            <a:r>
              <a:rPr lang="tr-TR" sz="3600" b="1" dirty="0"/>
              <a:t>Ü</a:t>
            </a:r>
            <a:r>
              <a:rPr lang="tr-TR" sz="3600" b="1" dirty="0" smtClean="0"/>
              <a:t>zerinde </a:t>
            </a:r>
            <a:r>
              <a:rPr lang="tr-TR" sz="3600" b="1" dirty="0"/>
              <a:t>T</a:t>
            </a:r>
            <a:r>
              <a:rPr lang="tr-TR" sz="3600" b="1" dirty="0" smtClean="0"/>
              <a:t>aşıma (Altın Beşik Yöntemi) </a:t>
            </a:r>
            <a:r>
              <a:rPr lang="tr-TR" sz="4400" dirty="0" smtClean="0"/>
              <a:t/>
            </a:r>
            <a:br>
              <a:rPr lang="tr-TR" sz="4400" dirty="0" smtClean="0"/>
            </a:br>
            <a:endParaRPr lang="tr-TR" dirty="0"/>
          </a:p>
        </p:txBody>
      </p:sp>
      <p:pic>
        <p:nvPicPr>
          <p:cNvPr id="4" name="Picture 4" descr="Resim17"/>
          <p:cNvPicPr>
            <a:picLocks noGrp="1" noChangeAspect="1" noChangeArrowheads="1"/>
          </p:cNvPicPr>
          <p:nvPr>
            <p:ph idx="1"/>
          </p:nvPr>
        </p:nvPicPr>
        <p:blipFill>
          <a:blip r:embed="rId2" cstate="print"/>
          <a:stretch>
            <a:fillRect/>
          </a:stretch>
        </p:blipFill>
        <p:spPr>
          <a:xfrm>
            <a:off x="1043608" y="1196752"/>
            <a:ext cx="7056784" cy="5256583"/>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648072"/>
          </a:xfrm>
        </p:spPr>
        <p:txBody>
          <a:bodyPr>
            <a:normAutofit/>
          </a:bodyPr>
          <a:lstStyle/>
          <a:p>
            <a:pPr algn="ctr"/>
            <a:r>
              <a:rPr lang="tr-TR" sz="3600" b="1" dirty="0" smtClean="0"/>
              <a:t>İki Elle </a:t>
            </a:r>
            <a:r>
              <a:rPr lang="tr-TR" sz="3600" b="1" dirty="0"/>
              <a:t>T</a:t>
            </a:r>
            <a:r>
              <a:rPr lang="tr-TR" sz="3600" b="1" dirty="0" smtClean="0"/>
              <a:t>aşıma</a:t>
            </a:r>
            <a:endParaRPr lang="tr-TR" sz="3600" b="1" dirty="0"/>
          </a:p>
        </p:txBody>
      </p:sp>
      <p:pic>
        <p:nvPicPr>
          <p:cNvPr id="4" name="Picture 4" descr="DSC00030"/>
          <p:cNvPicPr>
            <a:picLocks noGrp="1" noChangeAspect="1" noChangeArrowheads="1"/>
          </p:cNvPicPr>
          <p:nvPr>
            <p:ph idx="1"/>
          </p:nvPr>
        </p:nvPicPr>
        <p:blipFill>
          <a:blip r:embed="rId2" cstate="print"/>
          <a:stretch>
            <a:fillRect/>
          </a:stretch>
        </p:blipFill>
        <p:spPr>
          <a:xfrm>
            <a:off x="395536" y="1196752"/>
            <a:ext cx="8352928" cy="5400599"/>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648072"/>
          </a:xfrm>
        </p:spPr>
        <p:txBody>
          <a:bodyPr>
            <a:normAutofit/>
          </a:bodyPr>
          <a:lstStyle/>
          <a:p>
            <a:pPr algn="ctr"/>
            <a:r>
              <a:rPr lang="tr-TR" sz="3600" b="1" dirty="0" smtClean="0"/>
              <a:t>Üç Elle </a:t>
            </a:r>
            <a:r>
              <a:rPr lang="tr-TR" sz="3600" b="1" dirty="0"/>
              <a:t>T</a:t>
            </a:r>
            <a:r>
              <a:rPr lang="tr-TR" sz="3600" b="1" dirty="0" smtClean="0"/>
              <a:t>aşıma</a:t>
            </a:r>
            <a:endParaRPr lang="tr-TR" sz="3600" b="1" dirty="0"/>
          </a:p>
        </p:txBody>
      </p:sp>
      <p:pic>
        <p:nvPicPr>
          <p:cNvPr id="4" name="Picture 4" descr="DSC00015"/>
          <p:cNvPicPr>
            <a:picLocks noGrp="1" noChangeAspect="1" noChangeArrowheads="1"/>
          </p:cNvPicPr>
          <p:nvPr>
            <p:ph idx="1"/>
          </p:nvPr>
        </p:nvPicPr>
        <p:blipFill>
          <a:blip r:embed="rId2" cstate="print"/>
          <a:srcRect l="14174" t="13583" r="25246"/>
          <a:stretch>
            <a:fillRect/>
          </a:stretch>
        </p:blipFill>
        <p:spPr>
          <a:xfrm>
            <a:off x="323528" y="1340768"/>
            <a:ext cx="4273415" cy="5112568"/>
          </a:xfrm>
          <a:noFill/>
        </p:spPr>
      </p:pic>
      <p:pic>
        <p:nvPicPr>
          <p:cNvPr id="5" name="Picture 5" descr="DSC00016"/>
          <p:cNvPicPr>
            <a:picLocks noChangeAspect="1" noChangeArrowheads="1"/>
          </p:cNvPicPr>
          <p:nvPr/>
        </p:nvPicPr>
        <p:blipFill>
          <a:blip r:embed="rId3" cstate="print"/>
          <a:srcRect l="31447" t="18307" r="32776"/>
          <a:stretch>
            <a:fillRect/>
          </a:stretch>
        </p:blipFill>
        <p:spPr bwMode="auto">
          <a:xfrm>
            <a:off x="4716016" y="1340768"/>
            <a:ext cx="4248472" cy="5112568"/>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normAutofit fontScale="90000"/>
          </a:bodyPr>
          <a:lstStyle/>
          <a:p>
            <a:pPr algn="ctr"/>
            <a:r>
              <a:rPr lang="tr-TR" sz="3200" b="1" dirty="0" smtClean="0"/>
              <a:t>Kısa Mesafede </a:t>
            </a:r>
            <a:r>
              <a:rPr lang="tr-TR" sz="3200" b="1" dirty="0"/>
              <a:t>S</a:t>
            </a:r>
            <a:r>
              <a:rPr lang="tr-TR" sz="3200" b="1" dirty="0" smtClean="0"/>
              <a:t>üratli </a:t>
            </a:r>
            <a:r>
              <a:rPr lang="tr-TR" sz="3200" b="1" dirty="0"/>
              <a:t>T</a:t>
            </a:r>
            <a:r>
              <a:rPr lang="tr-TR" sz="3200" b="1" dirty="0" smtClean="0"/>
              <a:t>aşıma </a:t>
            </a:r>
            <a:r>
              <a:rPr lang="tr-TR" sz="3200" b="1" dirty="0"/>
              <a:t>T</a:t>
            </a:r>
            <a:r>
              <a:rPr lang="tr-TR" sz="3200" b="1" dirty="0" smtClean="0"/>
              <a:t>eknikleri </a:t>
            </a:r>
            <a:r>
              <a:rPr lang="tr-TR" sz="3200" b="1" dirty="0"/>
              <a:t>N</a:t>
            </a:r>
            <a:r>
              <a:rPr lang="tr-TR" sz="3200" b="1" dirty="0" smtClean="0"/>
              <a:t>elerdir?</a:t>
            </a:r>
            <a:endParaRPr lang="tr-TR" sz="3200" dirty="0"/>
          </a:p>
        </p:txBody>
      </p:sp>
      <p:sp>
        <p:nvSpPr>
          <p:cNvPr id="3" name="Content Placeholder 2"/>
          <p:cNvSpPr>
            <a:spLocks noGrp="1"/>
          </p:cNvSpPr>
          <p:nvPr>
            <p:ph idx="1"/>
          </p:nvPr>
        </p:nvSpPr>
        <p:spPr>
          <a:xfrm>
            <a:off x="457200" y="1484784"/>
            <a:ext cx="8229600" cy="5112568"/>
          </a:xfrm>
        </p:spPr>
        <p:txBody>
          <a:bodyPr>
            <a:normAutofit/>
          </a:bodyPr>
          <a:lstStyle/>
          <a:p>
            <a:pPr>
              <a:buNone/>
            </a:pPr>
            <a:r>
              <a:rPr lang="tr-TR" b="1" dirty="0" smtClean="0">
                <a:solidFill>
                  <a:srgbClr val="FF0000"/>
                </a:solidFill>
              </a:rPr>
              <a:t>6-Kollar ve bacaklardan tutarak taşıma:</a:t>
            </a:r>
          </a:p>
          <a:p>
            <a:pPr>
              <a:buNone/>
            </a:pPr>
            <a:endParaRPr lang="tr-TR" dirty="0" smtClean="0"/>
          </a:p>
          <a:p>
            <a:r>
              <a:rPr lang="tr-TR" sz="2600" dirty="0" smtClean="0"/>
              <a:t>Hasta/yaralı bir yerden kaldırılarak hemen başka bir yere aktarılacaksa kullanılır. </a:t>
            </a:r>
            <a:r>
              <a:rPr lang="tr-TR" sz="2600" b="1" dirty="0" smtClean="0">
                <a:solidFill>
                  <a:srgbClr val="FF0000"/>
                </a:solidFill>
              </a:rPr>
              <a:t>İki ilkyardımcı </a:t>
            </a:r>
            <a:r>
              <a:rPr lang="tr-TR" sz="2600" dirty="0" smtClean="0"/>
              <a:t>tarafından uygulanır.</a:t>
            </a:r>
          </a:p>
          <a:p>
            <a:pPr lvl="0"/>
            <a:r>
              <a:rPr lang="tr-TR" sz="2600" dirty="0" smtClean="0"/>
              <a:t>İlkyardımcılardan biri sırtı hasta/yaralıya dönük olacak şekilde bacakları arasına çömelir ve elleri ile hasta/yaralının dizleri altından kavrar. İkinci ilkyardımcı hasta/yaralının baş tarafına geçerek kolları ile koltuk altlarından kavrar. Bu şekilde kaldırarak taşırlar.</a:t>
            </a:r>
          </a:p>
          <a:p>
            <a:pPr>
              <a:buNone/>
            </a:pP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normAutofit fontScale="90000"/>
          </a:bodyPr>
          <a:lstStyle/>
          <a:p>
            <a:pPr algn="ctr"/>
            <a:r>
              <a:rPr lang="tr-TR" b="1" dirty="0" smtClean="0"/>
              <a:t/>
            </a:r>
            <a:br>
              <a:rPr lang="tr-TR" b="1" dirty="0" smtClean="0"/>
            </a:br>
            <a:r>
              <a:rPr lang="tr-TR" sz="3600" b="1" dirty="0" smtClean="0"/>
              <a:t>Kollar ve Bacaklardan </a:t>
            </a:r>
            <a:r>
              <a:rPr lang="tr-TR" sz="3600" b="1" dirty="0"/>
              <a:t>T</a:t>
            </a:r>
            <a:r>
              <a:rPr lang="tr-TR" sz="3600" b="1" dirty="0" smtClean="0"/>
              <a:t>utarak Taşıma:</a:t>
            </a:r>
            <a:r>
              <a:rPr lang="tr-TR" b="1" dirty="0" smtClean="0"/>
              <a:t/>
            </a:r>
            <a:br>
              <a:rPr lang="tr-TR" b="1" dirty="0" smtClean="0"/>
            </a:br>
            <a:endParaRPr lang="tr-TR" dirty="0"/>
          </a:p>
        </p:txBody>
      </p:sp>
      <p:pic>
        <p:nvPicPr>
          <p:cNvPr id="6" name="154 Resim" descr="300px-Two-person_carry_alternate.jpg"/>
          <p:cNvPicPr>
            <a:picLocks noGrp="1" noChangeAspect="1" noChangeArrowheads="1"/>
          </p:cNvPicPr>
          <p:nvPr>
            <p:ph idx="1"/>
          </p:nvPr>
        </p:nvPicPr>
        <p:blipFill>
          <a:blip r:embed="rId2" cstate="print"/>
          <a:srcRect/>
          <a:stretch>
            <a:fillRect/>
          </a:stretch>
        </p:blipFill>
        <p:spPr bwMode="auto">
          <a:xfrm>
            <a:off x="611560" y="1268760"/>
            <a:ext cx="7776864" cy="51860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6752"/>
          </a:xfrm>
        </p:spPr>
        <p:txBody>
          <a:bodyPr>
            <a:normAutofit/>
          </a:bodyPr>
          <a:lstStyle/>
          <a:p>
            <a:pPr algn="ctr"/>
            <a:r>
              <a:rPr lang="tr-TR" sz="3600" b="1" dirty="0" smtClean="0"/>
              <a:t>Kısa Mesafede </a:t>
            </a:r>
            <a:r>
              <a:rPr lang="tr-TR" sz="3600" b="1" dirty="0"/>
              <a:t>S</a:t>
            </a:r>
            <a:r>
              <a:rPr lang="tr-TR" sz="3600" b="1" dirty="0" smtClean="0"/>
              <a:t>üratli </a:t>
            </a:r>
            <a:r>
              <a:rPr lang="tr-TR" sz="3600" b="1" dirty="0"/>
              <a:t>T</a:t>
            </a:r>
            <a:r>
              <a:rPr lang="tr-TR" sz="3600" b="1" dirty="0" smtClean="0"/>
              <a:t>aşıma </a:t>
            </a:r>
            <a:r>
              <a:rPr lang="tr-TR" sz="3600" b="1" dirty="0"/>
              <a:t>T</a:t>
            </a:r>
            <a:r>
              <a:rPr lang="tr-TR" sz="3600" b="1" dirty="0" smtClean="0"/>
              <a:t>eknikleri Nelerdir?</a:t>
            </a:r>
            <a:endParaRPr lang="tr-TR" sz="3600" dirty="0"/>
          </a:p>
        </p:txBody>
      </p:sp>
      <p:sp>
        <p:nvSpPr>
          <p:cNvPr id="3" name="Content Placeholder 2"/>
          <p:cNvSpPr>
            <a:spLocks noGrp="1"/>
          </p:cNvSpPr>
          <p:nvPr>
            <p:ph idx="1"/>
          </p:nvPr>
        </p:nvSpPr>
        <p:spPr>
          <a:xfrm>
            <a:off x="457200" y="1484784"/>
            <a:ext cx="8229600" cy="4970024"/>
          </a:xfrm>
        </p:spPr>
        <p:txBody>
          <a:bodyPr/>
          <a:lstStyle/>
          <a:p>
            <a:pPr>
              <a:buNone/>
            </a:pPr>
            <a:r>
              <a:rPr lang="tr-TR" b="1" dirty="0" smtClean="0">
                <a:solidFill>
                  <a:srgbClr val="FF0000"/>
                </a:solidFill>
              </a:rPr>
              <a:t>7-Sandalye ile taşıma:</a:t>
            </a:r>
          </a:p>
          <a:p>
            <a:pPr>
              <a:buNone/>
            </a:pPr>
            <a:endParaRPr lang="tr-TR" dirty="0" smtClean="0"/>
          </a:p>
          <a:p>
            <a:pPr>
              <a:buFont typeface="Wingdings" pitchFamily="2" charset="2"/>
              <a:buChar char="Ø"/>
            </a:pPr>
            <a:r>
              <a:rPr lang="tr-TR" sz="2400" dirty="0" smtClean="0"/>
              <a:t>Hasta/yaralının bilinçli olması gereklidir. Özellikle merdiven inip çıkarken çok kullanışlı bir yöntemdir. </a:t>
            </a:r>
            <a:r>
              <a:rPr lang="tr-TR" sz="2400" b="1" dirty="0" smtClean="0">
                <a:solidFill>
                  <a:srgbClr val="FF0000"/>
                </a:solidFill>
              </a:rPr>
              <a:t>İki ilkyardımcı </a:t>
            </a:r>
            <a:r>
              <a:rPr lang="tr-TR" sz="2400" dirty="0" smtClean="0"/>
              <a:t>tarafından uygulanır.</a:t>
            </a:r>
          </a:p>
          <a:p>
            <a:pPr lvl="0">
              <a:buFont typeface="Wingdings" pitchFamily="2" charset="2"/>
              <a:buChar char="Ø"/>
            </a:pPr>
            <a:r>
              <a:rPr lang="tr-TR" sz="2400" dirty="0" smtClean="0"/>
              <a:t>Bir ilkyardımcı sandalyeyi arka taraftan, oturulacak kısma yakın bir yerden, diğer ilkyardımcı sandalyenin ön bacaklarını aşağı kısmından kavrayarak taşırlar.</a:t>
            </a:r>
          </a:p>
          <a:p>
            <a:pPr>
              <a:buNone/>
            </a:pP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normAutofit fontScale="90000"/>
          </a:bodyPr>
          <a:lstStyle/>
          <a:p>
            <a:pPr algn="ctr"/>
            <a:r>
              <a:rPr lang="tr-TR" sz="3200" b="1" dirty="0" smtClean="0"/>
              <a:t>Sandalye İle Taşıma:</a:t>
            </a:r>
            <a:br>
              <a:rPr lang="tr-TR" sz="3200" b="1" dirty="0" smtClean="0"/>
            </a:br>
            <a:endParaRPr lang="tr-TR" sz="3200" dirty="0"/>
          </a:p>
        </p:txBody>
      </p:sp>
      <p:pic>
        <p:nvPicPr>
          <p:cNvPr id="4" name="155 Resim" descr="Image39.gif"/>
          <p:cNvPicPr>
            <a:picLocks noGrp="1" noChangeAspect="1" noChangeArrowheads="1"/>
          </p:cNvPicPr>
          <p:nvPr>
            <p:ph idx="1"/>
          </p:nvPr>
        </p:nvPicPr>
        <p:blipFill>
          <a:blip r:embed="rId2" cstate="print"/>
          <a:srcRect/>
          <a:stretch>
            <a:fillRect/>
          </a:stretch>
        </p:blipFill>
        <p:spPr bwMode="auto">
          <a:xfrm>
            <a:off x="467544" y="981075"/>
            <a:ext cx="8136903" cy="5473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rmAutofit fontScale="90000"/>
          </a:bodyPr>
          <a:lstStyle/>
          <a:p>
            <a:pPr algn="ctr"/>
            <a:r>
              <a:rPr lang="tr-TR" sz="4000" b="1" dirty="0" smtClean="0"/>
              <a:t/>
            </a:r>
            <a:br>
              <a:rPr lang="tr-TR" sz="4000" b="1" dirty="0" smtClean="0"/>
            </a:br>
            <a:r>
              <a:rPr lang="tr-TR" sz="3600" b="1" dirty="0" smtClean="0"/>
              <a:t>Sedye Üzerine Yerleştirme </a:t>
            </a:r>
            <a:r>
              <a:rPr lang="tr-TR" sz="3600" b="1" dirty="0"/>
              <a:t>T</a:t>
            </a:r>
            <a:r>
              <a:rPr lang="tr-TR" sz="3600" b="1" dirty="0" smtClean="0"/>
              <a:t>eknikleri </a:t>
            </a:r>
            <a:r>
              <a:rPr lang="tr-TR" sz="3600" b="1" dirty="0"/>
              <a:t>N</a:t>
            </a:r>
            <a:r>
              <a:rPr lang="tr-TR" sz="3600" b="1" dirty="0" smtClean="0"/>
              <a:t>elerdir?</a:t>
            </a:r>
            <a:r>
              <a:rPr lang="tr-TR" sz="3600" dirty="0" smtClean="0"/>
              <a:t/>
            </a:r>
            <a:br>
              <a:rPr lang="tr-TR" sz="3600" dirty="0" smtClean="0"/>
            </a:br>
            <a:endParaRPr lang="tr-TR" sz="3600" dirty="0"/>
          </a:p>
        </p:txBody>
      </p:sp>
      <p:sp>
        <p:nvSpPr>
          <p:cNvPr id="3" name="Content Placeholder 2"/>
          <p:cNvSpPr>
            <a:spLocks noGrp="1"/>
          </p:cNvSpPr>
          <p:nvPr>
            <p:ph idx="1"/>
          </p:nvPr>
        </p:nvSpPr>
        <p:spPr>
          <a:xfrm>
            <a:off x="457200" y="836712"/>
            <a:ext cx="8229600" cy="6021288"/>
          </a:xfrm>
        </p:spPr>
        <p:txBody>
          <a:bodyPr>
            <a:normAutofit fontScale="92500" lnSpcReduction="20000"/>
          </a:bodyPr>
          <a:lstStyle/>
          <a:p>
            <a:pPr>
              <a:buNone/>
            </a:pPr>
            <a:r>
              <a:rPr lang="tr-TR" b="1" dirty="0" smtClean="0">
                <a:solidFill>
                  <a:srgbClr val="FF0000"/>
                </a:solidFill>
              </a:rPr>
              <a:t>1-Kaşık tekniği:</a:t>
            </a:r>
            <a:endParaRPr lang="tr-TR" dirty="0" smtClean="0">
              <a:solidFill>
                <a:srgbClr val="FF0000"/>
              </a:solidFill>
            </a:endParaRPr>
          </a:p>
          <a:p>
            <a:pPr>
              <a:buFont typeface="Wingdings" pitchFamily="2" charset="2"/>
              <a:buChar char="Ø"/>
            </a:pPr>
            <a:r>
              <a:rPr lang="tr-TR" dirty="0" smtClean="0"/>
              <a:t>Bu teknik hasta/yaralıya sadece bir taraftan ulaşılması durumunda </a:t>
            </a:r>
            <a:r>
              <a:rPr lang="tr-TR" b="1" dirty="0" smtClean="0">
                <a:solidFill>
                  <a:srgbClr val="FF0000"/>
                </a:solidFill>
              </a:rPr>
              <a:t>üç ilkyardımcı </a:t>
            </a:r>
            <a:r>
              <a:rPr lang="tr-TR" dirty="0" smtClean="0"/>
              <a:t>tarafından uygulanır.</a:t>
            </a:r>
          </a:p>
          <a:p>
            <a:pPr lvl="0">
              <a:buFont typeface="Wingdings" pitchFamily="2" charset="2"/>
              <a:buChar char="Ø"/>
            </a:pPr>
            <a:r>
              <a:rPr lang="tr-TR" dirty="0" smtClean="0"/>
              <a:t>İlkyardımcılar hasta/yaralının tek bir yanında bir dizleri yerde olacak şekilde diz çökerler,</a:t>
            </a:r>
          </a:p>
          <a:p>
            <a:pPr lvl="0">
              <a:buFont typeface="Wingdings" pitchFamily="2" charset="2"/>
              <a:buChar char="Ø"/>
            </a:pPr>
            <a:r>
              <a:rPr lang="tr-TR" dirty="0" smtClean="0"/>
              <a:t>Hasta/yaralının elleri göğsünde birleştirilir,</a:t>
            </a:r>
          </a:p>
          <a:p>
            <a:pPr lvl="0">
              <a:buFont typeface="Wingdings" pitchFamily="2" charset="2"/>
              <a:buChar char="Ø"/>
            </a:pPr>
            <a:r>
              <a:rPr lang="tr-TR" dirty="0" smtClean="0"/>
              <a:t>Birinci ilkyardımcı baş ve omzundan, ikinci ilkyardımcı sırtının alt kısmı ve uyluğundan, üçüncü ilkyardımcı dizlerinin altından ve bileklerinden kavrar. Daha sonra kendi ellerini hasta/yaralının vücudun altından geçirerek kavrarlar,</a:t>
            </a:r>
          </a:p>
          <a:p>
            <a:pPr lvl="0">
              <a:buFont typeface="Wingdings" pitchFamily="2" charset="2"/>
              <a:buChar char="Ø"/>
            </a:pPr>
            <a:r>
              <a:rPr lang="tr-TR" dirty="0" smtClean="0"/>
              <a:t>Başını ve omzunu tutan birinci ilkyardımcının komutu ile tüm ilkyardımcılar aynı anda hasta/yaralıyı kaldırarak dizlerinin üzerine koyarlar,</a:t>
            </a:r>
          </a:p>
          <a:p>
            <a:pPr lvl="0">
              <a:buFont typeface="Wingdings" pitchFamily="2" charset="2"/>
              <a:buChar char="Ø"/>
            </a:pPr>
            <a:r>
              <a:rPr lang="tr-TR" dirty="0" smtClean="0"/>
              <a:t>Aynı anda tek bir hareketle hasta/yaralıyı göğüslerine doğru çevirirler, </a:t>
            </a:r>
          </a:p>
          <a:p>
            <a:pPr lvl="0">
              <a:buFont typeface="Wingdings" pitchFamily="2" charset="2"/>
              <a:buChar char="Ø"/>
            </a:pPr>
            <a:r>
              <a:rPr lang="tr-TR" dirty="0" smtClean="0"/>
              <a:t>Sonra uyumlu bir şekilde ayağa kalkar ve aynı anda düzgün bir şekilde sedyeye koyarlar.</a:t>
            </a:r>
          </a:p>
          <a:p>
            <a:pPr>
              <a:buNone/>
            </a:pP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pPr algn="ctr"/>
            <a:r>
              <a:rPr lang="tr-TR" sz="3600" b="1" dirty="0" smtClean="0"/>
              <a:t>Kaşık Tekniği</a:t>
            </a:r>
            <a:endParaRPr lang="tr-TR" sz="3600" b="1" dirty="0"/>
          </a:p>
        </p:txBody>
      </p:sp>
      <p:pic>
        <p:nvPicPr>
          <p:cNvPr id="4" name="164 Resim" descr="jjj.png"/>
          <p:cNvPicPr>
            <a:picLocks noGrp="1" noChangeAspect="1" noChangeArrowheads="1"/>
          </p:cNvPicPr>
          <p:nvPr>
            <p:ph idx="1"/>
          </p:nvPr>
        </p:nvPicPr>
        <p:blipFill>
          <a:blip r:embed="rId2" cstate="print"/>
          <a:srcRect/>
          <a:stretch>
            <a:fillRect/>
          </a:stretch>
        </p:blipFill>
        <p:spPr bwMode="auto">
          <a:xfrm>
            <a:off x="971600" y="1412875"/>
            <a:ext cx="7128792" cy="5041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pPr algn="ctr"/>
            <a:r>
              <a:rPr lang="tr-TR" sz="3600" b="1" dirty="0" smtClean="0"/>
              <a:t>Kaşık Tekniği</a:t>
            </a:r>
            <a:endParaRPr lang="tr-TR" sz="3600" b="1" dirty="0"/>
          </a:p>
        </p:txBody>
      </p:sp>
      <p:pic>
        <p:nvPicPr>
          <p:cNvPr id="5"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552" y="980728"/>
            <a:ext cx="8424936" cy="5472608"/>
          </a:xfrm>
          <a:noFill/>
        </p:spPr>
      </p:pic>
    </p:spTree>
    <p:extLst>
      <p:ext uri="{BB962C8B-B14F-4D97-AF65-F5344CB8AC3E}">
        <p14:creationId xmlns:p14="http://schemas.microsoft.com/office/powerpoint/2010/main" val="336073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pPr algn="ctr"/>
            <a:r>
              <a:rPr lang="tr-TR" sz="3600" b="1" dirty="0" smtClean="0"/>
              <a:t>Kaşık Tekniği</a:t>
            </a:r>
            <a:endParaRPr lang="tr-TR" sz="3600" b="1" dirty="0"/>
          </a:p>
        </p:txBody>
      </p:sp>
      <p:pic>
        <p:nvPicPr>
          <p:cNvPr id="6" name="Picture 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3568" y="908720"/>
            <a:ext cx="8064896" cy="5760639"/>
          </a:xfrm>
          <a:noFill/>
        </p:spPr>
      </p:pic>
    </p:spTree>
    <p:extLst>
      <p:ext uri="{BB962C8B-B14F-4D97-AF65-F5344CB8AC3E}">
        <p14:creationId xmlns:p14="http://schemas.microsoft.com/office/powerpoint/2010/main" val="91297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pPr algn="ctr"/>
            <a:r>
              <a:rPr lang="tr-TR" sz="3600" b="1" dirty="0" smtClean="0"/>
              <a:t>Kaşık Tekniği</a:t>
            </a:r>
            <a:endParaRPr lang="tr-TR" sz="3600" b="1" dirty="0"/>
          </a:p>
        </p:txBody>
      </p:sp>
      <p:pic>
        <p:nvPicPr>
          <p:cNvPr id="5" name="Picture 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65018" y="1052736"/>
            <a:ext cx="7939430" cy="5688632"/>
          </a:xfrm>
          <a:noFill/>
        </p:spPr>
      </p:pic>
    </p:spTree>
    <p:extLst>
      <p:ext uri="{BB962C8B-B14F-4D97-AF65-F5344CB8AC3E}">
        <p14:creationId xmlns:p14="http://schemas.microsoft.com/office/powerpoint/2010/main" val="261698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13234"/>
          </a:xfrm>
        </p:spPr>
        <p:txBody>
          <a:bodyPr>
            <a:normAutofit fontScale="90000"/>
          </a:bodyPr>
          <a:lstStyle/>
          <a:p>
            <a:pPr algn="ctr"/>
            <a:r>
              <a:rPr lang="tr-TR" sz="3600" b="1" dirty="0" smtClean="0"/>
              <a:t>Sedye Üzerine </a:t>
            </a:r>
            <a:r>
              <a:rPr lang="tr-TR" sz="3600" b="1" dirty="0"/>
              <a:t>Y</a:t>
            </a:r>
            <a:r>
              <a:rPr lang="tr-TR" sz="3600" b="1" dirty="0" smtClean="0"/>
              <a:t>erleştirme </a:t>
            </a:r>
            <a:r>
              <a:rPr lang="tr-TR" sz="3600" b="1" dirty="0"/>
              <a:t>T</a:t>
            </a:r>
            <a:r>
              <a:rPr lang="tr-TR" sz="3600" b="1" dirty="0" smtClean="0"/>
              <a:t>eknikleri </a:t>
            </a:r>
            <a:r>
              <a:rPr lang="tr-TR" sz="3600" b="1" dirty="0"/>
              <a:t>N</a:t>
            </a:r>
            <a:r>
              <a:rPr lang="tr-TR" sz="3600" b="1" dirty="0" smtClean="0"/>
              <a:t>elerdir?</a:t>
            </a:r>
            <a:endParaRPr lang="tr-TR" sz="3600" dirty="0"/>
          </a:p>
        </p:txBody>
      </p:sp>
      <p:sp>
        <p:nvSpPr>
          <p:cNvPr id="3" name="Content Placeholder 2"/>
          <p:cNvSpPr>
            <a:spLocks noGrp="1"/>
          </p:cNvSpPr>
          <p:nvPr>
            <p:ph idx="1"/>
          </p:nvPr>
        </p:nvSpPr>
        <p:spPr>
          <a:xfrm>
            <a:off x="457200" y="1052736"/>
            <a:ext cx="8229600" cy="5544616"/>
          </a:xfrm>
        </p:spPr>
        <p:txBody>
          <a:bodyPr>
            <a:normAutofit lnSpcReduction="10000"/>
          </a:bodyPr>
          <a:lstStyle/>
          <a:p>
            <a:pPr>
              <a:buNone/>
            </a:pPr>
            <a:r>
              <a:rPr lang="tr-TR" b="1" dirty="0" smtClean="0">
                <a:solidFill>
                  <a:srgbClr val="FF0000"/>
                </a:solidFill>
              </a:rPr>
              <a:t>2-Köprü tekniği:</a:t>
            </a:r>
            <a:endParaRPr lang="tr-TR" dirty="0" smtClean="0">
              <a:solidFill>
                <a:srgbClr val="FF0000"/>
              </a:solidFill>
            </a:endParaRPr>
          </a:p>
          <a:p>
            <a:pPr>
              <a:buFont typeface="Wingdings" pitchFamily="2" charset="2"/>
              <a:buChar char="Ø"/>
            </a:pPr>
            <a:r>
              <a:rPr lang="tr-TR" dirty="0" smtClean="0"/>
              <a:t>Hasta/yaralıya iki taraftan ulaşılması durumunda </a:t>
            </a:r>
            <a:r>
              <a:rPr lang="tr-TR" b="1" dirty="0" smtClean="0">
                <a:solidFill>
                  <a:srgbClr val="FF0000"/>
                </a:solidFill>
              </a:rPr>
              <a:t>dört ilkyardımcı</a:t>
            </a:r>
            <a:r>
              <a:rPr lang="tr-TR" dirty="0" smtClean="0">
                <a:solidFill>
                  <a:srgbClr val="FF0000"/>
                </a:solidFill>
              </a:rPr>
              <a:t> </a:t>
            </a:r>
            <a:r>
              <a:rPr lang="tr-TR" dirty="0" smtClean="0"/>
              <a:t>tarafından yapılır.</a:t>
            </a:r>
          </a:p>
          <a:p>
            <a:pPr lvl="0">
              <a:buFont typeface="Wingdings" pitchFamily="2" charset="2"/>
              <a:buChar char="Ø"/>
            </a:pPr>
            <a:r>
              <a:rPr lang="tr-TR" dirty="0" smtClean="0"/>
              <a:t>İlkyardımcılar bacaklarını açıp, hasta/yaralının üzerine hafifçe çömelerek yerleşirler,</a:t>
            </a:r>
          </a:p>
          <a:p>
            <a:pPr lvl="0">
              <a:buFont typeface="Wingdings" pitchFamily="2" charset="2"/>
              <a:buChar char="Ø"/>
            </a:pPr>
            <a:r>
              <a:rPr lang="tr-TR" dirty="0" smtClean="0"/>
              <a:t>Birinci ilkyardımcı başı koruyacak şekilde omuz ve ensesinden, ikinci ilkyardımcı kalçalarından, üçüncü ilkyardımcı da dizlerinin altından tutar,</a:t>
            </a:r>
          </a:p>
          <a:p>
            <a:pPr lvl="0">
              <a:buFont typeface="Wingdings" pitchFamily="2" charset="2"/>
              <a:buChar char="Ø"/>
            </a:pPr>
            <a:r>
              <a:rPr lang="tr-TR" dirty="0" smtClean="0"/>
              <a:t>Birinci ilkyardımcının komutu ile her üç ilkyardımcı hastayı kaldırırlar,</a:t>
            </a:r>
          </a:p>
          <a:p>
            <a:pPr lvl="0">
              <a:buFont typeface="Wingdings" pitchFamily="2" charset="2"/>
              <a:buChar char="Ø"/>
            </a:pPr>
            <a:r>
              <a:rPr lang="tr-TR" dirty="0" smtClean="0"/>
              <a:t>Dördüncü ilkyardımcı sedyeyi arkadaşlarının bacakları arasına iterek yerleştirir ve hasta/yaralı sedyenin üzerine konulur.</a:t>
            </a:r>
          </a:p>
          <a:p>
            <a:pPr>
              <a:buNone/>
            </a:pP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641226"/>
          </a:xfrm>
        </p:spPr>
        <p:txBody>
          <a:bodyPr>
            <a:normAutofit/>
          </a:bodyPr>
          <a:lstStyle/>
          <a:p>
            <a:pPr algn="ctr"/>
            <a:r>
              <a:rPr lang="tr-TR" sz="3600" b="1" dirty="0" smtClean="0"/>
              <a:t>Köprü Tekniği</a:t>
            </a:r>
            <a:endParaRPr lang="tr-TR" sz="3600" b="1" dirty="0"/>
          </a:p>
        </p:txBody>
      </p:sp>
      <p:pic>
        <p:nvPicPr>
          <p:cNvPr id="4" name="Picture 7"/>
          <p:cNvPicPr>
            <a:picLocks noGrp="1" noChangeAspect="1" noChangeArrowheads="1"/>
          </p:cNvPicPr>
          <p:nvPr>
            <p:ph idx="1"/>
          </p:nvPr>
        </p:nvPicPr>
        <p:blipFill>
          <a:blip r:embed="rId2" cstate="print"/>
          <a:srcRect/>
          <a:stretch>
            <a:fillRect/>
          </a:stretch>
        </p:blipFill>
        <p:spPr>
          <a:xfrm>
            <a:off x="1907704" y="1484784"/>
            <a:ext cx="5472608" cy="4956063"/>
          </a:xfrm>
          <a:prstGeom prst="rect">
            <a:avLst/>
          </a:prstGeom>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641226"/>
          </a:xfrm>
        </p:spPr>
        <p:txBody>
          <a:bodyPr>
            <a:normAutofit/>
          </a:bodyPr>
          <a:lstStyle/>
          <a:p>
            <a:pPr algn="ctr"/>
            <a:r>
              <a:rPr lang="tr-TR" sz="3600" b="1" dirty="0" smtClean="0"/>
              <a:t>Köprü Tekniği</a:t>
            </a:r>
            <a:endParaRPr lang="tr-TR" sz="3600" b="1" dirty="0"/>
          </a:p>
        </p:txBody>
      </p:sp>
      <p:pic>
        <p:nvPicPr>
          <p:cNvPr id="5" name="Picture 7" descr="tara001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7704856" cy="496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067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57250"/>
          </a:xfrm>
        </p:spPr>
        <p:txBody>
          <a:bodyPr>
            <a:normAutofit fontScale="90000"/>
          </a:bodyPr>
          <a:lstStyle/>
          <a:p>
            <a:pPr algn="ctr"/>
            <a:r>
              <a:rPr lang="tr-TR" sz="3600" b="1" dirty="0" smtClean="0"/>
              <a:t>Sedye Üzerine </a:t>
            </a:r>
            <a:r>
              <a:rPr lang="tr-TR" sz="3600" b="1" dirty="0"/>
              <a:t>Y</a:t>
            </a:r>
            <a:r>
              <a:rPr lang="tr-TR" sz="3600" b="1" dirty="0" smtClean="0"/>
              <a:t>erleştirme Teknikleri </a:t>
            </a:r>
            <a:r>
              <a:rPr lang="tr-TR" sz="3600" b="1" dirty="0"/>
              <a:t>N</a:t>
            </a:r>
            <a:r>
              <a:rPr lang="tr-TR" sz="3600" b="1" dirty="0" smtClean="0"/>
              <a:t>elerdir?</a:t>
            </a:r>
            <a:endParaRPr lang="tr-TR" sz="3600" dirty="0"/>
          </a:p>
        </p:txBody>
      </p:sp>
      <p:sp>
        <p:nvSpPr>
          <p:cNvPr id="3" name="Content Placeholder 2"/>
          <p:cNvSpPr>
            <a:spLocks noGrp="1"/>
          </p:cNvSpPr>
          <p:nvPr>
            <p:ph idx="1"/>
          </p:nvPr>
        </p:nvSpPr>
        <p:spPr>
          <a:xfrm>
            <a:off x="457200" y="1340768"/>
            <a:ext cx="8229600" cy="5328592"/>
          </a:xfrm>
        </p:spPr>
        <p:txBody>
          <a:bodyPr>
            <a:normAutofit fontScale="92500" lnSpcReduction="20000"/>
          </a:bodyPr>
          <a:lstStyle/>
          <a:p>
            <a:pPr>
              <a:buNone/>
            </a:pPr>
            <a:r>
              <a:rPr lang="tr-TR" b="1" dirty="0" smtClean="0">
                <a:solidFill>
                  <a:srgbClr val="FF0000"/>
                </a:solidFill>
              </a:rPr>
              <a:t>3-Karşılıklı durarak kaldırma:</a:t>
            </a:r>
            <a:endParaRPr lang="tr-TR" dirty="0" smtClean="0">
              <a:solidFill>
                <a:srgbClr val="FF0000"/>
              </a:solidFill>
            </a:endParaRPr>
          </a:p>
          <a:p>
            <a:pPr>
              <a:buNone/>
            </a:pPr>
            <a:r>
              <a:rPr lang="tr-TR" dirty="0" smtClean="0"/>
              <a:t>    Omurilik yaralanmalarında ve şüphesinde kullanılır. </a:t>
            </a:r>
            <a:r>
              <a:rPr lang="tr-TR" b="1" dirty="0" smtClean="0">
                <a:solidFill>
                  <a:srgbClr val="FF0000"/>
                </a:solidFill>
              </a:rPr>
              <a:t>Üç ilkyardımcı</a:t>
            </a:r>
            <a:r>
              <a:rPr lang="tr-TR" dirty="0" smtClean="0"/>
              <a:t> tarafından uygulanır.</a:t>
            </a:r>
          </a:p>
          <a:p>
            <a:pPr lvl="0">
              <a:buFont typeface="Wingdings" pitchFamily="2" charset="2"/>
              <a:buChar char="Ø"/>
            </a:pPr>
            <a:r>
              <a:rPr lang="tr-TR" dirty="0" smtClean="0"/>
              <a:t>İki ilkyardımcı hasta/yaralının göğüs hizasında karşılıklı diz çökerler,</a:t>
            </a:r>
          </a:p>
          <a:p>
            <a:pPr lvl="0">
              <a:buFont typeface="Wingdings" pitchFamily="2" charset="2"/>
              <a:buChar char="Ø"/>
            </a:pPr>
            <a:r>
              <a:rPr lang="tr-TR" dirty="0" smtClean="0"/>
              <a:t>Üçüncü ilkyardımcı hasta/yaralının dizleri hizasında diz çöker,</a:t>
            </a:r>
          </a:p>
          <a:p>
            <a:pPr lvl="0">
              <a:buFont typeface="Wingdings" pitchFamily="2" charset="2"/>
              <a:buChar char="Ø"/>
            </a:pPr>
            <a:r>
              <a:rPr lang="tr-TR" dirty="0" smtClean="0"/>
              <a:t>Hasta/yaralının kolları göğsünün üzerinde birleştirerek, düz yatması sağlanır,</a:t>
            </a:r>
          </a:p>
          <a:p>
            <a:pPr lvl="0">
              <a:buFont typeface="Wingdings" pitchFamily="2" charset="2"/>
              <a:buChar char="Ø"/>
            </a:pPr>
            <a:r>
              <a:rPr lang="tr-TR" dirty="0" smtClean="0"/>
              <a:t>Baş kısımdaki ilkyardımcılar kollarını baş-boyun eksenini koruyacak şekilde hasta/yaralının sırtına yerleştirirler,</a:t>
            </a:r>
          </a:p>
          <a:p>
            <a:pPr lvl="0">
              <a:buFont typeface="Wingdings" pitchFamily="2" charset="2"/>
              <a:buChar char="Ø"/>
            </a:pPr>
            <a:r>
              <a:rPr lang="tr-TR" dirty="0" smtClean="0"/>
              <a:t>Hasta/yaralının dizleri hizasındaki üçüncü ilkyardımcı kollarını açarak hasta/yaralının bacaklarını düz olacak şekilde kavrar. Verilen komutla, tüm ilkyardımcılar hasta/yaralıyı düz olarak kaldırarak sedyeye yerleştirirler.</a:t>
            </a:r>
          </a:p>
          <a:p>
            <a:pPr>
              <a:buNone/>
            </a:pP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836712"/>
          </a:xfrm>
        </p:spPr>
        <p:txBody>
          <a:bodyPr>
            <a:normAutofit/>
          </a:bodyPr>
          <a:lstStyle/>
          <a:p>
            <a:pPr algn="ctr"/>
            <a:r>
              <a:rPr lang="tr-TR" sz="3600" b="1" dirty="0" smtClean="0"/>
              <a:t>Karşılıklı Durarak Kaldırma</a:t>
            </a:r>
            <a:endParaRPr lang="tr-TR" sz="3600" b="1" dirty="0"/>
          </a:p>
        </p:txBody>
      </p:sp>
      <p:pic>
        <p:nvPicPr>
          <p:cNvPr id="5" name="Picture 7" descr="tara000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196752"/>
            <a:ext cx="8136904" cy="5184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6889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836712"/>
          </a:xfrm>
        </p:spPr>
        <p:txBody>
          <a:bodyPr>
            <a:normAutofit/>
          </a:bodyPr>
          <a:lstStyle/>
          <a:p>
            <a:pPr algn="ctr"/>
            <a:r>
              <a:rPr lang="tr-TR" sz="3600" b="1" dirty="0" smtClean="0"/>
              <a:t>Karşılıklı Durarak Kaldırma</a:t>
            </a:r>
            <a:endParaRPr lang="tr-TR" sz="3600" b="1" dirty="0"/>
          </a:p>
        </p:txBody>
      </p:sp>
      <p:pic>
        <p:nvPicPr>
          <p:cNvPr id="4" name="140 Resim" descr="ER1_3170.JPG"/>
          <p:cNvPicPr>
            <a:picLocks noGrp="1" noChangeAspect="1" noChangeArrowheads="1"/>
          </p:cNvPicPr>
          <p:nvPr>
            <p:ph idx="1"/>
          </p:nvPr>
        </p:nvPicPr>
        <p:blipFill>
          <a:blip r:embed="rId2" cstate="print"/>
          <a:srcRect/>
          <a:stretch>
            <a:fillRect/>
          </a:stretch>
        </p:blipFill>
        <p:spPr bwMode="auto">
          <a:xfrm>
            <a:off x="971600" y="1484784"/>
            <a:ext cx="6768751" cy="4608512"/>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13234"/>
          </a:xfrm>
        </p:spPr>
        <p:txBody>
          <a:bodyPr>
            <a:normAutofit/>
          </a:bodyPr>
          <a:lstStyle/>
          <a:p>
            <a:pPr algn="ctr"/>
            <a:r>
              <a:rPr lang="tr-TR" sz="3600" b="1" dirty="0" smtClean="0"/>
              <a:t>Sedye İle Taşıma </a:t>
            </a:r>
            <a:r>
              <a:rPr lang="tr-TR" sz="3600" b="1" dirty="0"/>
              <a:t>T</a:t>
            </a:r>
            <a:r>
              <a:rPr lang="tr-TR" sz="3600" b="1" dirty="0" smtClean="0"/>
              <a:t>eknikleri Nelerdir?</a:t>
            </a:r>
            <a:endParaRPr lang="tr-TR" sz="3600" b="1" dirty="0"/>
          </a:p>
        </p:txBody>
      </p:sp>
      <p:sp>
        <p:nvSpPr>
          <p:cNvPr id="3" name="Content Placeholder 2"/>
          <p:cNvSpPr>
            <a:spLocks noGrp="1"/>
          </p:cNvSpPr>
          <p:nvPr>
            <p:ph idx="1"/>
          </p:nvPr>
        </p:nvSpPr>
        <p:spPr>
          <a:xfrm>
            <a:off x="457200" y="1268760"/>
            <a:ext cx="8229600" cy="5400600"/>
          </a:xfrm>
        </p:spPr>
        <p:txBody>
          <a:bodyPr>
            <a:normAutofit lnSpcReduction="10000"/>
          </a:bodyPr>
          <a:lstStyle/>
          <a:p>
            <a:pPr>
              <a:buNone/>
            </a:pPr>
            <a:r>
              <a:rPr lang="tr-TR" dirty="0" smtClean="0">
                <a:solidFill>
                  <a:srgbClr val="FF0000"/>
                </a:solidFill>
              </a:rPr>
              <a:t>Sedye ile taşımada genel kurallar şunlardır;</a:t>
            </a:r>
          </a:p>
          <a:p>
            <a:pPr lvl="0">
              <a:buFont typeface="Wingdings" pitchFamily="2" charset="2"/>
              <a:buChar char="Ø"/>
            </a:pPr>
            <a:r>
              <a:rPr lang="tr-TR" dirty="0" smtClean="0"/>
              <a:t>Hasta/yaralı battaniye ya da çarşaf gibi bir malzeme ile sarılmalıdır,</a:t>
            </a:r>
          </a:p>
          <a:p>
            <a:pPr lvl="0">
              <a:buFont typeface="Wingdings" pitchFamily="2" charset="2"/>
              <a:buChar char="Ø"/>
            </a:pPr>
            <a:r>
              <a:rPr lang="tr-TR" dirty="0" smtClean="0"/>
              <a:t>Düşmesini önlemek için sedyeye bağlanmalıdır,</a:t>
            </a:r>
          </a:p>
          <a:p>
            <a:pPr lvl="0">
              <a:buFont typeface="Wingdings" pitchFamily="2" charset="2"/>
              <a:buChar char="Ø"/>
            </a:pPr>
            <a:r>
              <a:rPr lang="tr-TR" dirty="0" smtClean="0"/>
              <a:t>Başı gidiş yönünde olmalıdır,</a:t>
            </a:r>
          </a:p>
          <a:p>
            <a:pPr lvl="0">
              <a:buFont typeface="Wingdings" pitchFamily="2" charset="2"/>
              <a:buChar char="Ø"/>
            </a:pPr>
            <a:r>
              <a:rPr lang="tr-TR" dirty="0" smtClean="0"/>
              <a:t>Sedye daima yatay konumda olmalıdır,</a:t>
            </a:r>
          </a:p>
          <a:p>
            <a:pPr lvl="0">
              <a:buFont typeface="Wingdings" pitchFamily="2" charset="2"/>
              <a:buChar char="Ø"/>
            </a:pPr>
            <a:r>
              <a:rPr lang="tr-TR" dirty="0" smtClean="0"/>
              <a:t>Öndeki ilkyardımcı sağ, arkadaki ilkyardımcı sol ayağı ile yürümeye başlamalıdır (Sürekli değiştirilen adımlar sedyeye sağlam taşıma sağlar),</a:t>
            </a:r>
          </a:p>
          <a:p>
            <a:pPr lvl="0">
              <a:buFont typeface="Wingdings" pitchFamily="2" charset="2"/>
              <a:buChar char="Ø"/>
            </a:pPr>
            <a:r>
              <a:rPr lang="tr-TR" dirty="0" smtClean="0"/>
              <a:t>Daima sedye hareketlerini yönlendiren bir sorumlu olmalı ve komut vermelidir,</a:t>
            </a:r>
          </a:p>
          <a:p>
            <a:pPr lvl="0">
              <a:buFont typeface="Wingdings" pitchFamily="2" charset="2"/>
              <a:buChar char="Ø"/>
            </a:pPr>
            <a:r>
              <a:rPr lang="tr-TR" dirty="0" smtClean="0"/>
              <a:t>Güçlü olan ilkyardımcı hasta /yaralının baş kısmında olmalıdır.</a:t>
            </a:r>
          </a:p>
          <a:p>
            <a:pPr>
              <a:buNone/>
            </a:pPr>
            <a:endParaRPr lang="tr-T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rmAutofit/>
          </a:bodyPr>
          <a:lstStyle/>
          <a:p>
            <a:pPr algn="ctr"/>
            <a:r>
              <a:rPr lang="tr-TR" sz="3600" b="1" dirty="0" smtClean="0"/>
              <a:t>Sedye İle Taşıma Teknikleri </a:t>
            </a:r>
            <a:r>
              <a:rPr lang="tr-TR" sz="3600" b="1" dirty="0"/>
              <a:t>N</a:t>
            </a:r>
            <a:r>
              <a:rPr lang="tr-TR" sz="3600" b="1" dirty="0" smtClean="0"/>
              <a:t>elerdir?</a:t>
            </a:r>
            <a:endParaRPr lang="tr-TR" sz="3600" b="1" dirty="0"/>
          </a:p>
        </p:txBody>
      </p:sp>
      <p:sp>
        <p:nvSpPr>
          <p:cNvPr id="3" name="Content Placeholder 2"/>
          <p:cNvSpPr>
            <a:spLocks noGrp="1"/>
          </p:cNvSpPr>
          <p:nvPr>
            <p:ph idx="1"/>
          </p:nvPr>
        </p:nvSpPr>
        <p:spPr>
          <a:xfrm>
            <a:off x="457200" y="1052736"/>
            <a:ext cx="8229600" cy="5402072"/>
          </a:xfrm>
        </p:spPr>
        <p:txBody>
          <a:bodyPr/>
          <a:lstStyle/>
          <a:p>
            <a:pPr>
              <a:buNone/>
            </a:pPr>
            <a:r>
              <a:rPr lang="tr-TR" b="1" dirty="0" smtClean="0">
                <a:solidFill>
                  <a:srgbClr val="FF0000"/>
                </a:solidFill>
              </a:rPr>
              <a:t>1-Sedyenin iki kişi tarafından taşınması:</a:t>
            </a:r>
            <a:endParaRPr lang="tr-TR" dirty="0" smtClean="0">
              <a:solidFill>
                <a:srgbClr val="FF0000"/>
              </a:solidFill>
            </a:endParaRPr>
          </a:p>
          <a:p>
            <a:pPr lvl="0">
              <a:buFont typeface="Wingdings" pitchFamily="2" charset="2"/>
              <a:buChar char="Ø"/>
            </a:pPr>
            <a:r>
              <a:rPr lang="tr-TR" dirty="0" smtClean="0"/>
              <a:t>Her iki ilkyardımcı çömelirler, sırtları düz, bacakları kıvrık olacak şekilde sedyenin iki ucundaki iç kısımlarda dururlar,</a:t>
            </a:r>
          </a:p>
          <a:p>
            <a:pPr lvl="0">
              <a:buFont typeface="Wingdings" pitchFamily="2" charset="2"/>
              <a:buChar char="Ø"/>
            </a:pPr>
            <a:r>
              <a:rPr lang="tr-TR" dirty="0" smtClean="0"/>
              <a:t>Komutla birlikte sedyeyi kaldırırlar ve yine komutla dönüşümlü adımla yürümeye başlarlar,</a:t>
            </a:r>
          </a:p>
          <a:p>
            <a:pPr lvl="0">
              <a:buFont typeface="Wingdings" pitchFamily="2" charset="2"/>
              <a:buChar char="Ø"/>
            </a:pPr>
            <a:r>
              <a:rPr lang="tr-TR" dirty="0" smtClean="0"/>
              <a:t>Önde yürüyen yoldaki olası engelleri haber vermekle sorumludur.</a:t>
            </a:r>
          </a:p>
          <a:p>
            <a:pPr>
              <a:buNone/>
            </a:pP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normAutofit/>
          </a:bodyPr>
          <a:lstStyle/>
          <a:p>
            <a:pPr algn="ctr"/>
            <a:r>
              <a:rPr lang="tr-TR" sz="3200" b="1" dirty="0" smtClean="0"/>
              <a:t>Sedyenin İki </a:t>
            </a:r>
            <a:r>
              <a:rPr lang="tr-TR" sz="3200" b="1" dirty="0"/>
              <a:t>K</a:t>
            </a:r>
            <a:r>
              <a:rPr lang="tr-TR" sz="3200" b="1" dirty="0" smtClean="0"/>
              <a:t>işi </a:t>
            </a:r>
            <a:r>
              <a:rPr lang="tr-TR" sz="3200" b="1" dirty="0"/>
              <a:t>T</a:t>
            </a:r>
            <a:r>
              <a:rPr lang="tr-TR" sz="3200" b="1" dirty="0" smtClean="0"/>
              <a:t>arafından </a:t>
            </a:r>
            <a:r>
              <a:rPr lang="tr-TR" sz="3200" b="1" dirty="0"/>
              <a:t>T</a:t>
            </a:r>
            <a:r>
              <a:rPr lang="tr-TR" sz="3200" b="1" dirty="0" smtClean="0"/>
              <a:t>aşınması</a:t>
            </a:r>
            <a:endParaRPr lang="tr-TR" sz="3200" dirty="0"/>
          </a:p>
        </p:txBody>
      </p:sp>
      <p:pic>
        <p:nvPicPr>
          <p:cNvPr id="5" name="Picture 6" descr="sedye2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556792"/>
            <a:ext cx="4355976" cy="3384376"/>
          </a:xfrm>
          <a:noFill/>
        </p:spPr>
      </p:pic>
      <p:pic>
        <p:nvPicPr>
          <p:cNvPr id="6" name="Picture 8" descr="sedye2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837259" y="3212975"/>
            <a:ext cx="4105275" cy="349661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20080"/>
          </a:xfrm>
        </p:spPr>
        <p:txBody>
          <a:bodyPr>
            <a:normAutofit/>
          </a:bodyPr>
          <a:lstStyle/>
          <a:p>
            <a:pPr algn="ctr"/>
            <a:r>
              <a:rPr lang="tr-TR" sz="3200" b="1" dirty="0" smtClean="0"/>
              <a:t>Sedye İle Taşıma </a:t>
            </a:r>
            <a:r>
              <a:rPr lang="tr-TR" sz="3200" b="1" dirty="0"/>
              <a:t>T</a:t>
            </a:r>
            <a:r>
              <a:rPr lang="tr-TR" sz="3200" b="1" dirty="0" smtClean="0"/>
              <a:t>eknikleri </a:t>
            </a:r>
            <a:r>
              <a:rPr lang="tr-TR" sz="3200" b="1" dirty="0"/>
              <a:t>N</a:t>
            </a:r>
            <a:r>
              <a:rPr lang="tr-TR" sz="3200" b="1" dirty="0" smtClean="0"/>
              <a:t>elerdir?</a:t>
            </a:r>
            <a:endParaRPr lang="tr-TR" sz="3200" dirty="0"/>
          </a:p>
        </p:txBody>
      </p:sp>
      <p:sp>
        <p:nvSpPr>
          <p:cNvPr id="3" name="Content Placeholder 2"/>
          <p:cNvSpPr>
            <a:spLocks noGrp="1"/>
          </p:cNvSpPr>
          <p:nvPr>
            <p:ph idx="1"/>
          </p:nvPr>
        </p:nvSpPr>
        <p:spPr>
          <a:xfrm>
            <a:off x="457200" y="980728"/>
            <a:ext cx="8229600" cy="5877272"/>
          </a:xfrm>
        </p:spPr>
        <p:txBody>
          <a:bodyPr>
            <a:normAutofit fontScale="92500" lnSpcReduction="10000"/>
          </a:bodyPr>
          <a:lstStyle/>
          <a:p>
            <a:pPr>
              <a:buNone/>
            </a:pPr>
            <a:r>
              <a:rPr lang="tr-TR" b="1" dirty="0" smtClean="0">
                <a:solidFill>
                  <a:srgbClr val="FF0000"/>
                </a:solidFill>
              </a:rPr>
              <a:t>2-Sedyenin dört kişi tarafından taşınması:</a:t>
            </a:r>
            <a:endParaRPr lang="tr-TR" dirty="0" smtClean="0">
              <a:solidFill>
                <a:srgbClr val="FF0000"/>
              </a:solidFill>
            </a:endParaRPr>
          </a:p>
          <a:p>
            <a:pPr>
              <a:buFont typeface="Wingdings" pitchFamily="2" charset="2"/>
              <a:buChar char="Ø"/>
            </a:pPr>
            <a:r>
              <a:rPr lang="tr-TR" dirty="0" smtClean="0"/>
              <a:t>Yaralının durumu ağır ise ya da yol uzun, zor ve engelli ise sedye 4 kişi ile taşınmalıdır.</a:t>
            </a:r>
          </a:p>
          <a:p>
            <a:pPr lvl="0">
              <a:buFont typeface="Wingdings" pitchFamily="2" charset="2"/>
              <a:buChar char="Ø"/>
            </a:pPr>
            <a:r>
              <a:rPr lang="tr-TR" dirty="0" smtClean="0"/>
              <a:t>İlkyardımcıların ikisi hasta/yaralının baş, diğer ikisi ayak kısmında sırtları dik, bacakları bükülü olarak sedyenin yan kısımlarında çömelirler. Sedyenin sapından tutarlar ve yukarı komutu ile sedyeyi kaldırırlar,</a:t>
            </a:r>
          </a:p>
          <a:p>
            <a:pPr lvl="0">
              <a:buFont typeface="Wingdings" pitchFamily="2" charset="2"/>
              <a:buChar char="Ø"/>
            </a:pPr>
            <a:r>
              <a:rPr lang="tr-TR" dirty="0" smtClean="0"/>
              <a:t>Sedyenin sol tarafından tutan ilkyardımcılar sol, sağ tarafındakiler sağ adımlarıyla yürümeye başlarlar,</a:t>
            </a:r>
          </a:p>
          <a:p>
            <a:pPr lvl="0">
              <a:buFont typeface="Wingdings" pitchFamily="2" charset="2"/>
              <a:buChar char="Ø"/>
            </a:pPr>
            <a:r>
              <a:rPr lang="tr-TR" dirty="0" smtClean="0"/>
              <a:t>Dar bölgeden yürürken ilkyardımcılar sırtlarını sedyenin iç kısmına vererek yerleşirler,</a:t>
            </a:r>
          </a:p>
          <a:p>
            <a:pPr lvl="0">
              <a:buFont typeface="Wingdings" pitchFamily="2" charset="2"/>
              <a:buChar char="Ø"/>
            </a:pPr>
            <a:r>
              <a:rPr lang="tr-TR" dirty="0" smtClean="0"/>
              <a:t>Merdiven, yokuş inip çıkarken sedye mümkün olabilecek en yatay pozisyonda tutulmalıdır. Bunun için ayak tarafındakiler sedyeyi omuz hizasında, baş tarafındakiler uyluk hizasında tutmalıdır.</a:t>
            </a:r>
          </a:p>
          <a:p>
            <a:r>
              <a:rPr lang="tr-TR" dirty="0" smtClean="0"/>
              <a:t> </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29258"/>
          </a:xfrm>
        </p:spPr>
        <p:txBody>
          <a:bodyPr>
            <a:normAutofit fontScale="90000"/>
          </a:bodyPr>
          <a:lstStyle/>
          <a:p>
            <a:pPr algn="ctr"/>
            <a:r>
              <a:rPr lang="tr-TR" b="1" dirty="0" smtClean="0"/>
              <a:t/>
            </a:r>
            <a:br>
              <a:rPr lang="tr-TR" b="1" dirty="0" smtClean="0"/>
            </a:br>
            <a:r>
              <a:rPr lang="tr-TR" sz="3600" b="1" dirty="0" smtClean="0"/>
              <a:t>Sedyenin Dört Kişi Tarafından Taşınması</a:t>
            </a:r>
            <a:r>
              <a:rPr lang="tr-TR" dirty="0" smtClean="0"/>
              <a:t/>
            </a:r>
            <a:br>
              <a:rPr lang="tr-TR" dirty="0" smtClean="0"/>
            </a:br>
            <a:endParaRPr lang="tr-TR" dirty="0"/>
          </a:p>
        </p:txBody>
      </p:sp>
      <p:pic>
        <p:nvPicPr>
          <p:cNvPr id="4" name="Picture 8" descr="c06f09c"/>
          <p:cNvPicPr>
            <a:picLocks noGrp="1" noChangeAspect="1" noChangeArrowheads="1"/>
          </p:cNvPicPr>
          <p:nvPr>
            <p:ph idx="1"/>
          </p:nvPr>
        </p:nvPicPr>
        <p:blipFill>
          <a:blip r:embed="rId2" cstate="print"/>
          <a:srcRect/>
          <a:stretch>
            <a:fillRect/>
          </a:stretch>
        </p:blipFill>
        <p:spPr>
          <a:xfrm>
            <a:off x="395537" y="1125538"/>
            <a:ext cx="8424936" cy="5329237"/>
          </a:xfrm>
          <a:prstGeom prst="rect">
            <a:avLst/>
          </a:prstGeom>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864096"/>
          </a:xfrm>
        </p:spPr>
        <p:txBody>
          <a:bodyPr>
            <a:normAutofit/>
          </a:bodyPr>
          <a:lstStyle/>
          <a:p>
            <a:pPr algn="ctr"/>
            <a:r>
              <a:rPr lang="tr-TR" sz="3600" b="1" dirty="0" smtClean="0"/>
              <a:t>Sedye İle </a:t>
            </a:r>
            <a:r>
              <a:rPr lang="tr-TR" sz="3600" b="1" dirty="0"/>
              <a:t>T</a:t>
            </a:r>
            <a:r>
              <a:rPr lang="tr-TR" sz="3600" b="1" dirty="0" smtClean="0"/>
              <a:t>aşıma Teknikleri Nelerdir?</a:t>
            </a:r>
            <a:endParaRPr lang="tr-TR" sz="3600" dirty="0"/>
          </a:p>
        </p:txBody>
      </p:sp>
      <p:sp>
        <p:nvSpPr>
          <p:cNvPr id="3" name="Content Placeholder 2"/>
          <p:cNvSpPr>
            <a:spLocks noGrp="1"/>
          </p:cNvSpPr>
          <p:nvPr>
            <p:ph idx="1"/>
          </p:nvPr>
        </p:nvSpPr>
        <p:spPr/>
        <p:txBody>
          <a:bodyPr/>
          <a:lstStyle/>
          <a:p>
            <a:pPr>
              <a:buNone/>
            </a:pPr>
            <a:r>
              <a:rPr lang="tr-TR" b="1" dirty="0" smtClean="0">
                <a:solidFill>
                  <a:srgbClr val="FF0000"/>
                </a:solidFill>
              </a:rPr>
              <a:t>3-Bir battaniye ile geçici sedye oluşturma:</a:t>
            </a:r>
          </a:p>
          <a:p>
            <a:pPr>
              <a:buNone/>
            </a:pPr>
            <a:endParaRPr lang="tr-TR" dirty="0" smtClean="0"/>
          </a:p>
          <a:p>
            <a:pPr lvl="0">
              <a:buFont typeface="Wingdings" pitchFamily="2" charset="2"/>
              <a:buChar char="Ø"/>
            </a:pPr>
            <a:r>
              <a:rPr lang="tr-TR" dirty="0" smtClean="0"/>
              <a:t>Tek bir battaniye ile sedye oluşturmada ise battaniye yere serilir kenarları rulo yapılır. Yaralı üzerine yatırılarak kısa mesafede güvenle taşınabilir.</a:t>
            </a:r>
          </a:p>
          <a:p>
            <a:endParaRPr lang="tr-TR" dirty="0" smtClean="0"/>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785242"/>
          </a:xfrm>
        </p:spPr>
        <p:txBody>
          <a:bodyPr>
            <a:normAutofit/>
          </a:bodyPr>
          <a:lstStyle/>
          <a:p>
            <a:pPr algn="ctr"/>
            <a:r>
              <a:rPr lang="tr-TR" sz="3600" b="1" dirty="0" smtClean="0"/>
              <a:t>Bir Battaniye </a:t>
            </a:r>
            <a:r>
              <a:rPr lang="tr-TR" sz="3600" b="1" dirty="0"/>
              <a:t>İ</a:t>
            </a:r>
            <a:r>
              <a:rPr lang="tr-TR" sz="3600" b="1" dirty="0" smtClean="0"/>
              <a:t>le </a:t>
            </a:r>
            <a:r>
              <a:rPr lang="tr-TR" sz="3600" b="1" dirty="0"/>
              <a:t>G</a:t>
            </a:r>
            <a:r>
              <a:rPr lang="tr-TR" sz="3600" b="1" dirty="0" smtClean="0"/>
              <a:t>eçici Sedye Oluşturma</a:t>
            </a:r>
            <a:endParaRPr lang="tr-TR" sz="3600" dirty="0"/>
          </a:p>
        </p:txBody>
      </p:sp>
      <p:pic>
        <p:nvPicPr>
          <p:cNvPr id="4" name="160 Resim" descr="kölklöl.jpg"/>
          <p:cNvPicPr>
            <a:picLocks noGrp="1" noChangeAspect="1" noChangeArrowheads="1"/>
          </p:cNvPicPr>
          <p:nvPr>
            <p:ph idx="1"/>
          </p:nvPr>
        </p:nvPicPr>
        <p:blipFill>
          <a:blip r:embed="rId2" cstate="print"/>
          <a:srcRect/>
          <a:stretch>
            <a:fillRect/>
          </a:stretch>
        </p:blipFill>
        <p:spPr bwMode="auto">
          <a:xfrm>
            <a:off x="478244" y="1557338"/>
            <a:ext cx="8187511" cy="4897437"/>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normAutofit/>
          </a:bodyPr>
          <a:lstStyle/>
          <a:p>
            <a:pPr algn="ctr"/>
            <a:r>
              <a:rPr lang="tr-TR" sz="3600" b="1" dirty="0" smtClean="0"/>
              <a:t>Sedye İle Taşıma Teknikleri </a:t>
            </a:r>
            <a:r>
              <a:rPr lang="tr-TR" sz="3600" b="1" dirty="0"/>
              <a:t>N</a:t>
            </a:r>
            <a:r>
              <a:rPr lang="tr-TR" sz="3600" b="1" dirty="0" smtClean="0"/>
              <a:t>elerdir?</a:t>
            </a:r>
            <a:endParaRPr lang="tr-TR" sz="3600" dirty="0"/>
          </a:p>
        </p:txBody>
      </p:sp>
      <p:sp>
        <p:nvSpPr>
          <p:cNvPr id="3" name="Content Placeholder 2"/>
          <p:cNvSpPr>
            <a:spLocks noGrp="1"/>
          </p:cNvSpPr>
          <p:nvPr>
            <p:ph idx="1"/>
          </p:nvPr>
        </p:nvSpPr>
        <p:spPr>
          <a:xfrm>
            <a:off x="457200" y="1268760"/>
            <a:ext cx="8229600" cy="5186048"/>
          </a:xfrm>
        </p:spPr>
        <p:txBody>
          <a:bodyPr>
            <a:normAutofit lnSpcReduction="10000"/>
          </a:bodyPr>
          <a:lstStyle/>
          <a:p>
            <a:pPr>
              <a:buNone/>
            </a:pPr>
            <a:r>
              <a:rPr lang="tr-TR" b="1" dirty="0" smtClean="0">
                <a:solidFill>
                  <a:srgbClr val="FF0000"/>
                </a:solidFill>
              </a:rPr>
              <a:t>4-Bir battaniye ve iki kirişle geçici sedye oluşturma: </a:t>
            </a:r>
            <a:endParaRPr lang="tr-TR" dirty="0" smtClean="0">
              <a:solidFill>
                <a:srgbClr val="FF0000"/>
              </a:solidFill>
            </a:endParaRPr>
          </a:p>
          <a:p>
            <a:pPr>
              <a:buFont typeface="Wingdings" pitchFamily="2" charset="2"/>
              <a:buChar char="Ø"/>
            </a:pPr>
            <a:r>
              <a:rPr lang="tr-TR" dirty="0" smtClean="0"/>
              <a:t>Yeterli uzunlukta iki kiriş ile sedye oluşturmak mümkündür.</a:t>
            </a:r>
          </a:p>
          <a:p>
            <a:pPr lvl="0">
              <a:buFont typeface="Wingdings" pitchFamily="2" charset="2"/>
              <a:buChar char="Ø"/>
            </a:pPr>
            <a:r>
              <a:rPr lang="tr-TR" dirty="0" smtClean="0"/>
              <a:t>Bir battaniye yere serilir,</a:t>
            </a:r>
          </a:p>
          <a:p>
            <a:pPr lvl="0">
              <a:buFont typeface="Wingdings" pitchFamily="2" charset="2"/>
              <a:buChar char="Ø"/>
            </a:pPr>
            <a:r>
              <a:rPr lang="tr-TR" dirty="0" smtClean="0"/>
              <a:t>Battaniyenin 1/3'üne birinci kiriş yerleştirilir ve battaniye bu kirişin üzerine katlanır,</a:t>
            </a:r>
          </a:p>
          <a:p>
            <a:pPr lvl="0">
              <a:buFont typeface="Wingdings" pitchFamily="2" charset="2"/>
              <a:buChar char="Ø"/>
            </a:pPr>
            <a:r>
              <a:rPr lang="tr-TR" dirty="0" smtClean="0"/>
              <a:t>Katlanan kısmın bittiği yere yakın bir noktaya ikinci kiriş yerleştirilir,</a:t>
            </a:r>
          </a:p>
          <a:p>
            <a:pPr lvl="0">
              <a:buFont typeface="Wingdings" pitchFamily="2" charset="2"/>
              <a:buChar char="Ø"/>
            </a:pPr>
            <a:r>
              <a:rPr lang="tr-TR" dirty="0" smtClean="0"/>
              <a:t>Battaniyede kalan kısım bu kirişin üzerini kaplayacak şekilde kirişin üzerine doğru getirilir,</a:t>
            </a:r>
          </a:p>
          <a:p>
            <a:pPr lvl="0">
              <a:buFont typeface="Wingdings" pitchFamily="2" charset="2"/>
              <a:buChar char="Ø"/>
            </a:pPr>
            <a:r>
              <a:rPr lang="tr-TR" dirty="0" smtClean="0"/>
              <a:t>Hasta/yaralı bu iki kirişin arasında oluşturulan bölgeye yatırılır.</a:t>
            </a:r>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tr-TR" b="1" dirty="0" smtClean="0"/>
              <a:t/>
            </a:r>
            <a:br>
              <a:rPr lang="tr-TR" b="1" dirty="0" smtClean="0"/>
            </a:br>
            <a:r>
              <a:rPr lang="tr-TR" sz="4000" b="1" dirty="0"/>
              <a:t>Bir Battaniye ve İki Kirişle Geçici Sedye Oluşturma</a:t>
            </a:r>
            <a:r>
              <a:rPr lang="tr-TR" sz="4000" dirty="0"/>
              <a:t/>
            </a:r>
            <a:br>
              <a:rPr lang="tr-TR" sz="4000" dirty="0"/>
            </a:br>
            <a:endParaRPr lang="tr-TR" sz="4000" dirty="0"/>
          </a:p>
        </p:txBody>
      </p:sp>
      <p:pic>
        <p:nvPicPr>
          <p:cNvPr id="4" name="159 Resim" descr="njmn.jpg"/>
          <p:cNvPicPr>
            <a:picLocks noGrp="1" noChangeAspect="1" noChangeArrowheads="1"/>
          </p:cNvPicPr>
          <p:nvPr>
            <p:ph idx="1"/>
          </p:nvPr>
        </p:nvPicPr>
        <p:blipFill>
          <a:blip r:embed="rId2" cstate="print"/>
          <a:stretch>
            <a:fillRect/>
          </a:stretch>
        </p:blipFill>
        <p:spPr bwMode="auto">
          <a:xfrm>
            <a:off x="611560" y="1988840"/>
            <a:ext cx="7704856" cy="4464496"/>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226</TotalTime>
  <Words>1660</Words>
  <Application>Microsoft Office PowerPoint</Application>
  <PresentationFormat>Ekran Gösterisi (4:3)</PresentationFormat>
  <Paragraphs>196</Paragraphs>
  <Slides>50</Slides>
  <Notes>0</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0</vt:i4>
      </vt:variant>
      <vt:variant>
        <vt:lpstr>Slayt Başlıkları</vt:lpstr>
      </vt:variant>
      <vt:variant>
        <vt:i4>50</vt:i4>
      </vt:variant>
    </vt:vector>
  </HeadingPairs>
  <TitlesOfParts>
    <vt:vector size="55" baseType="lpstr">
      <vt:lpstr>Calibri</vt:lpstr>
      <vt:lpstr>Constantia</vt:lpstr>
      <vt:lpstr>Wingdings</vt:lpstr>
      <vt:lpstr>Wingdings 2</vt:lpstr>
      <vt:lpstr>Flow</vt:lpstr>
      <vt:lpstr>(13)- HASTA/ YARALI TAŞIMA  TEKNİKLERİ   </vt:lpstr>
      <vt:lpstr> Hasta/Yaralı Taşınmasında Genel Kurallar Nelerdir?  </vt:lpstr>
      <vt:lpstr>Hasta/Yaralı Taşınmasında Genel Kurallar Nelerdir?</vt:lpstr>
      <vt:lpstr>Hasta/Yaralı Taşınmasında Genel Kurallar Nelerdir?</vt:lpstr>
      <vt:lpstr>Hasta/Yaralı Taşınmasında Genel Kurallar Nelerdir?</vt:lpstr>
      <vt:lpstr> Acil Taşıma Teknikleri Nelerdir? </vt:lpstr>
      <vt:lpstr> ARAÇ İÇİNDEKİ YARALIYI (RENTEK) TAŞIMA YÖNTEMİ </vt:lpstr>
      <vt:lpstr>ARAÇ İÇİNDEKİ YARALIYI (RENTEK) TAŞIMA YÖNTEMİ</vt:lpstr>
      <vt:lpstr>ARAÇ İÇİNDEKİ YARALIYI (RENTEK) TAŞIMA YÖNTEMİ</vt:lpstr>
      <vt:lpstr>ARAÇ İÇİNDEKİ YARALIYI (RENTEK) TAŞIMA YÖNTEMİ</vt:lpstr>
      <vt:lpstr>PowerPoint Sunusu</vt:lpstr>
      <vt:lpstr>Sürükleme Yöntemleri Nelerdir? </vt:lpstr>
      <vt:lpstr>Acil Taşıma Teknikleri Nelerdir? </vt:lpstr>
      <vt:lpstr>   Kısa Mesafede Süratli Taşıma Teknikleri Nelerdir?</vt:lpstr>
      <vt:lpstr>Kucakta Taşıma Yöntemi:</vt:lpstr>
      <vt:lpstr>Kısa Mesafede Süratli Taşıma Teknikleri Nelerdir?</vt:lpstr>
      <vt:lpstr>Kısa Mesafede Süratli Taşıma Teknikleri Nelerdir?</vt:lpstr>
      <vt:lpstr>Kısa Mesafede Süratli Taşıma Teknikleri Nelerdir?</vt:lpstr>
      <vt:lpstr>Sırtta Taşıma</vt:lpstr>
      <vt:lpstr>Kısa Mesafede Süratli Taşıma Teknikleri Nelerdir?</vt:lpstr>
      <vt:lpstr> Omuzda Taşıma (İtfaiyeci Yöntemi) </vt:lpstr>
      <vt:lpstr> Omuzda Taşıma (İtfaiyeci Yöntemi) </vt:lpstr>
      <vt:lpstr>Kısa Mesafede Süratli Taşıma Teknikleri Nelerdir?</vt:lpstr>
      <vt:lpstr> İki İlkyardımcı İle Ellerin Üzerinde Taşıma (Altın Beşik Yöntemi)  </vt:lpstr>
      <vt:lpstr>İki Elle Taşıma</vt:lpstr>
      <vt:lpstr>Üç Elle Taşıma</vt:lpstr>
      <vt:lpstr>Kısa Mesafede Süratli Taşıma Teknikleri Nelerdir?</vt:lpstr>
      <vt:lpstr> Kollar ve Bacaklardan Tutarak Taşıma: </vt:lpstr>
      <vt:lpstr>Kısa Mesafede Süratli Taşıma Teknikleri Nelerdir?</vt:lpstr>
      <vt:lpstr>Sandalye İle Taşıma: </vt:lpstr>
      <vt:lpstr> Sedye Üzerine Yerleştirme Teknikleri Nelerdir? </vt:lpstr>
      <vt:lpstr>Kaşık Tekniği</vt:lpstr>
      <vt:lpstr>Kaşık Tekniği</vt:lpstr>
      <vt:lpstr>Kaşık Tekniği</vt:lpstr>
      <vt:lpstr>Kaşık Tekniği</vt:lpstr>
      <vt:lpstr>Sedye Üzerine Yerleştirme Teknikleri Nelerdir?</vt:lpstr>
      <vt:lpstr>Köprü Tekniği</vt:lpstr>
      <vt:lpstr>Köprü Tekniği</vt:lpstr>
      <vt:lpstr>Sedye Üzerine Yerleştirme Teknikleri Nelerdir?</vt:lpstr>
      <vt:lpstr>Karşılıklı Durarak Kaldırma</vt:lpstr>
      <vt:lpstr>Karşılıklı Durarak Kaldırma</vt:lpstr>
      <vt:lpstr>Sedye İle Taşıma Teknikleri Nelerdir?</vt:lpstr>
      <vt:lpstr>Sedye İle Taşıma Teknikleri Nelerdir?</vt:lpstr>
      <vt:lpstr>Sedyenin İki Kişi Tarafından Taşınması</vt:lpstr>
      <vt:lpstr>Sedye İle Taşıma Teknikleri Nelerdir?</vt:lpstr>
      <vt:lpstr> Sedyenin Dört Kişi Tarafından Taşınması </vt:lpstr>
      <vt:lpstr>Sedye İle Taşıma Teknikleri Nelerdir?</vt:lpstr>
      <vt:lpstr>Bir Battaniye İle Geçici Sedye Oluşturma</vt:lpstr>
      <vt:lpstr>Sedye İle Taşıma Teknikleri Nelerdir?</vt:lpstr>
      <vt:lpstr> Bir Battaniye ve İki Kirişle Geçici Sedye Oluşturma </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 YARALI TAŞIMA  TEKNİKLERİ</dc:title>
  <dc:creator>metu</dc:creator>
  <cp:lastModifiedBy>User</cp:lastModifiedBy>
  <cp:revision>63</cp:revision>
  <dcterms:created xsi:type="dcterms:W3CDTF">2010-03-10T00:24:23Z</dcterms:created>
  <dcterms:modified xsi:type="dcterms:W3CDTF">2021-12-29T20:21:23Z</dcterms:modified>
</cp:coreProperties>
</file>