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76" r:id="rId4"/>
    <p:sldId id="277" r:id="rId5"/>
    <p:sldId id="286" r:id="rId6"/>
    <p:sldId id="258" r:id="rId7"/>
    <p:sldId id="259" r:id="rId8"/>
    <p:sldId id="260" r:id="rId9"/>
    <p:sldId id="261" r:id="rId10"/>
    <p:sldId id="262" r:id="rId11"/>
    <p:sldId id="287" r:id="rId12"/>
    <p:sldId id="263" r:id="rId13"/>
    <p:sldId id="264" r:id="rId14"/>
    <p:sldId id="288" r:id="rId15"/>
    <p:sldId id="292" r:id="rId16"/>
    <p:sldId id="278" r:id="rId17"/>
    <p:sldId id="279" r:id="rId18"/>
    <p:sldId id="289" r:id="rId19"/>
    <p:sldId id="290" r:id="rId20"/>
    <p:sldId id="280" r:id="rId21"/>
    <p:sldId id="281" r:id="rId22"/>
    <p:sldId id="282" r:id="rId23"/>
    <p:sldId id="283" r:id="rId24"/>
    <p:sldId id="284" r:id="rId2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0" d="100"/>
          <a:sy n="50" d="100"/>
        </p:scale>
        <p:origin x="-102" y="-36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BDF7C815-A7E6-48BD-B545-D751FD6BC1CD}" type="datetimeFigureOut">
              <a:rPr lang="tr-TR" smtClean="0"/>
              <a:pPr/>
              <a:t>23.03.2020</a:t>
            </a:fld>
            <a:endParaRPr lang="tr-TR"/>
          </a:p>
        </p:txBody>
      </p:sp>
      <p:sp>
        <p:nvSpPr>
          <p:cNvPr id="19" name="Footer Placeholder 18"/>
          <p:cNvSpPr>
            <a:spLocks noGrp="1"/>
          </p:cNvSpPr>
          <p:nvPr>
            <p:ph type="ftr" sz="quarter" idx="11"/>
          </p:nvPr>
        </p:nvSpPr>
        <p:spPr/>
        <p:txBody>
          <a:bodyPr/>
          <a:lstStyle/>
          <a:p>
            <a:endParaRPr lang="tr-TR"/>
          </a:p>
        </p:txBody>
      </p:sp>
      <p:sp>
        <p:nvSpPr>
          <p:cNvPr id="27" name="Slide Number Placeholder 26"/>
          <p:cNvSpPr>
            <a:spLocks noGrp="1"/>
          </p:cNvSpPr>
          <p:nvPr>
            <p:ph type="sldNum" sz="quarter" idx="12"/>
          </p:nvPr>
        </p:nvSpPr>
        <p:spPr/>
        <p:txBody>
          <a:bodyPr/>
          <a:lstStyle/>
          <a:p>
            <a:fld id="{2CD8B564-6B1F-4C87-BCDC-17ECF44561A5}"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DF7C815-A7E6-48BD-B545-D751FD6BC1CD}" type="datetimeFigureOut">
              <a:rPr lang="tr-TR" smtClean="0"/>
              <a:pPr/>
              <a:t>23.03.2020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CD8B564-6B1F-4C87-BCDC-17ECF44561A5}"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DF7C815-A7E6-48BD-B545-D751FD6BC1CD}" type="datetimeFigureOut">
              <a:rPr lang="tr-TR" smtClean="0"/>
              <a:pPr/>
              <a:t>23.03.2020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CD8B564-6B1F-4C87-BCDC-17ECF44561A5}"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DF7C815-A7E6-48BD-B545-D751FD6BC1CD}" type="datetimeFigureOut">
              <a:rPr lang="tr-TR" smtClean="0"/>
              <a:pPr/>
              <a:t>23.03.2020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2CD8B564-6B1F-4C87-BCDC-17ECF44561A5}"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DF7C815-A7E6-48BD-B545-D751FD6BC1CD}" type="datetimeFigureOut">
              <a:rPr lang="tr-TR" smtClean="0"/>
              <a:pPr/>
              <a:t>23.03.2020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2CD8B564-6B1F-4C87-BCDC-17ECF44561A5}"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DF7C815-A7E6-48BD-B545-D751FD6BC1CD}" type="datetimeFigureOut">
              <a:rPr lang="tr-TR" smtClean="0"/>
              <a:pPr/>
              <a:t>23.03.2020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2CD8B564-6B1F-4C87-BCDC-17ECF44561A5}"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F7C815-A7E6-48BD-B545-D751FD6BC1CD}" type="datetimeFigureOut">
              <a:rPr lang="tr-TR" smtClean="0"/>
              <a:pPr/>
              <a:t>23.03.2020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2CD8B564-6B1F-4C87-BCDC-17ECF44561A5}"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DF7C815-A7E6-48BD-B545-D751FD6BC1CD}" type="datetimeFigureOut">
              <a:rPr lang="tr-TR" smtClean="0"/>
              <a:pPr/>
              <a:t>23.03.2020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2CD8B564-6B1F-4C87-BCDC-17ECF44561A5}"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DF7C815-A7E6-48BD-B545-D751FD6BC1CD}" type="datetimeFigureOut">
              <a:rPr lang="tr-TR" smtClean="0"/>
              <a:pPr/>
              <a:t>23.03.2020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a:xfrm>
            <a:off x="8077200" y="6356350"/>
            <a:ext cx="609600" cy="365125"/>
          </a:xfrm>
        </p:spPr>
        <p:txBody>
          <a:bodyPr/>
          <a:lstStyle/>
          <a:p>
            <a:fld id="{2CD8B564-6B1F-4C87-BCDC-17ECF44561A5}" type="slidenum">
              <a:rPr lang="tr-TR" smtClean="0"/>
              <a:pPr/>
              <a:t>‹#›</a:t>
            </a:fld>
            <a:endParaRPr lang="tr-T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DF7C815-A7E6-48BD-B545-D751FD6BC1CD}" type="datetimeFigureOut">
              <a:rPr lang="tr-TR" smtClean="0"/>
              <a:pPr/>
              <a:t>23.03.2020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CD8B564-6B1F-4C87-BCDC-17ECF44561A5}"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DF7C815-A7E6-48BD-B545-D751FD6BC1CD}" type="datetimeFigureOut">
              <a:rPr lang="tr-TR" smtClean="0"/>
              <a:pPr/>
              <a:t>23.03.2020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CD8B564-6B1F-4C87-BCDC-17ECF44561A5}"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DF7C815-A7E6-48BD-B545-D751FD6BC1CD}" type="datetimeFigureOut">
              <a:rPr lang="tr-TR" smtClean="0"/>
              <a:pPr/>
              <a:t>23.03.2020</a:t>
            </a:fld>
            <a:endParaRPr lang="tr-T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CD8B564-6B1F-4C87-BCDC-17ECF44561A5}" type="slidenum">
              <a:rPr lang="tr-TR" smtClean="0"/>
              <a:pPr/>
              <a:t>‹#›</a:t>
            </a:fld>
            <a:endParaRPr lang="tr-T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714348" y="2348879"/>
            <a:ext cx="8062912" cy="1872209"/>
          </a:xfrm>
        </p:spPr>
        <p:txBody>
          <a:bodyPr>
            <a:normAutofit fontScale="90000"/>
          </a:bodyPr>
          <a:lstStyle/>
          <a:p>
            <a:pPr algn="ctr"/>
            <a:r>
              <a:rPr lang="tr-TR" b="1" dirty="0" smtClean="0">
                <a:solidFill>
                  <a:schemeClr val="bg1"/>
                </a:solidFill>
              </a:rPr>
              <a:t/>
            </a:r>
            <a:br>
              <a:rPr lang="tr-TR" b="1" dirty="0" smtClean="0">
                <a:solidFill>
                  <a:schemeClr val="bg1"/>
                </a:solidFill>
              </a:rPr>
            </a:br>
            <a:r>
              <a:rPr lang="tr-TR" dirty="0">
                <a:solidFill>
                  <a:schemeClr val="bg1"/>
                </a:solidFill>
              </a:rPr>
              <a:t/>
            </a:r>
            <a:br>
              <a:rPr lang="tr-TR" dirty="0">
                <a:solidFill>
                  <a:schemeClr val="bg1"/>
                </a:solidFill>
              </a:rPr>
            </a:br>
            <a:r>
              <a:rPr lang="tr-TR" dirty="0" smtClean="0">
                <a:solidFill>
                  <a:schemeClr val="bg1"/>
                </a:solidFill>
              </a:rPr>
              <a:t>(5)- </a:t>
            </a:r>
            <a:r>
              <a:rPr lang="tr-TR" b="1" dirty="0" smtClean="0">
                <a:solidFill>
                  <a:schemeClr val="bg1"/>
                </a:solidFill>
              </a:rPr>
              <a:t>YARALANMALARDA</a:t>
            </a:r>
            <a:br>
              <a:rPr lang="tr-TR" b="1" dirty="0" smtClean="0">
                <a:solidFill>
                  <a:schemeClr val="bg1"/>
                </a:solidFill>
              </a:rPr>
            </a:br>
            <a:r>
              <a:rPr lang="tr-TR" b="1" dirty="0" smtClean="0">
                <a:solidFill>
                  <a:schemeClr val="bg1"/>
                </a:solidFill>
              </a:rPr>
              <a:t>İLK YARDIM</a:t>
            </a:r>
            <a:br>
              <a:rPr lang="tr-TR" b="1" dirty="0" smtClean="0">
                <a:solidFill>
                  <a:schemeClr val="bg1"/>
                </a:solidFill>
              </a:rPr>
            </a:br>
            <a:endParaRPr lang="tr-TR"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0648"/>
            <a:ext cx="8229600" cy="648072"/>
          </a:xfrm>
        </p:spPr>
        <p:txBody>
          <a:bodyPr>
            <a:noAutofit/>
          </a:bodyPr>
          <a:lstStyle/>
          <a:p>
            <a:pPr algn="ctr"/>
            <a:r>
              <a:rPr lang="tr-TR" sz="4000" b="1" dirty="0" smtClean="0"/>
              <a:t>YARALAR</a:t>
            </a:r>
            <a:endParaRPr lang="tr-TR" sz="4000" b="1" dirty="0"/>
          </a:p>
        </p:txBody>
      </p:sp>
      <p:sp>
        <p:nvSpPr>
          <p:cNvPr id="3" name="2 İçerik Yer Tutucusu"/>
          <p:cNvSpPr>
            <a:spLocks noGrp="1"/>
          </p:cNvSpPr>
          <p:nvPr>
            <p:ph idx="1"/>
          </p:nvPr>
        </p:nvSpPr>
        <p:spPr>
          <a:xfrm>
            <a:off x="457200" y="1196752"/>
            <a:ext cx="8229600" cy="5127848"/>
          </a:xfrm>
        </p:spPr>
        <p:txBody>
          <a:bodyPr>
            <a:normAutofit/>
          </a:bodyPr>
          <a:lstStyle/>
          <a:p>
            <a:pPr>
              <a:buNone/>
            </a:pPr>
            <a:r>
              <a:rPr lang="tr-TR" b="1" dirty="0" smtClean="0">
                <a:solidFill>
                  <a:srgbClr val="FF0000"/>
                </a:solidFill>
              </a:rPr>
              <a:t>Yara nedir?</a:t>
            </a:r>
          </a:p>
          <a:p>
            <a:pPr>
              <a:buFont typeface="Wingdings" pitchFamily="2" charset="2"/>
              <a:buChar char="Ø"/>
            </a:pPr>
            <a:r>
              <a:rPr lang="tr-TR" dirty="0" smtClean="0"/>
              <a:t>Bir travma sonucu deri yada mukozanın bütünlüğünün bozulmasıdır. Aynı zamanda kan damarları, adale ve sinir gibi yapılar etkilenebilir. Derinin koruma özelliği bozulacağından enfeksiyon riski artar.</a:t>
            </a:r>
          </a:p>
          <a:p>
            <a:endParaRPr lang="tr-TR" dirty="0"/>
          </a:p>
        </p:txBody>
      </p:sp>
      <p:sp>
        <p:nvSpPr>
          <p:cNvPr id="4" name="3 İçerik Yer Tutucusu"/>
          <p:cNvSpPr>
            <a:spLocks noGrp="1"/>
          </p:cNvSpPr>
          <p:nvPr>
            <p:ph sz="half" idx="4294967295"/>
          </p:nvPr>
        </p:nvSpPr>
        <p:spPr>
          <a:xfrm>
            <a:off x="5105400" y="1722438"/>
            <a:ext cx="4038600" cy="4525962"/>
          </a:xfrm>
        </p:spPr>
        <p:txBody>
          <a:bodyPr>
            <a:normAutofit/>
          </a:bodyPr>
          <a:lstStyle/>
          <a:p>
            <a:pPr>
              <a:buNone/>
            </a:pPr>
            <a:endParaRPr lang="tr-TR" dirty="0" smtClean="0"/>
          </a:p>
          <a:p>
            <a:endParaRPr lang="tr-TR" dirty="0"/>
          </a:p>
        </p:txBody>
      </p:sp>
      <p:graphicFrame>
        <p:nvGraphicFramePr>
          <p:cNvPr id="1026" name="Object 4"/>
          <p:cNvGraphicFramePr>
            <a:graphicFrameLocks noChangeAspect="1"/>
          </p:cNvGraphicFramePr>
          <p:nvPr>
            <p:extLst>
              <p:ext uri="{D42A27DB-BD31-4B8C-83A1-F6EECF244321}">
                <p14:modId xmlns="" xmlns:p14="http://schemas.microsoft.com/office/powerpoint/2010/main" val="3991753032"/>
              </p:ext>
            </p:extLst>
          </p:nvPr>
        </p:nvGraphicFramePr>
        <p:xfrm>
          <a:off x="3707904" y="3429000"/>
          <a:ext cx="4968552" cy="3240360"/>
        </p:xfrm>
        <a:graphic>
          <a:graphicData uri="http://schemas.openxmlformats.org/presentationml/2006/ole">
            <p:oleObj spid="_x0000_s1037" name="Bit Eşlem Resmi" r:id="rId3" imgW="1247619" imgH="1000000" progId="PBrush">
              <p:embed/>
            </p:oleObj>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785242"/>
          </a:xfrm>
        </p:spPr>
        <p:txBody>
          <a:bodyPr>
            <a:normAutofit/>
          </a:bodyPr>
          <a:lstStyle/>
          <a:p>
            <a:pPr algn="ctr"/>
            <a:r>
              <a:rPr lang="tr-TR" sz="3600" b="1" dirty="0" smtClean="0"/>
              <a:t>YARALAR</a:t>
            </a:r>
            <a:endParaRPr lang="tr-TR" sz="3600" dirty="0"/>
          </a:p>
        </p:txBody>
      </p:sp>
      <p:sp>
        <p:nvSpPr>
          <p:cNvPr id="3" name="Content Placeholder 2"/>
          <p:cNvSpPr>
            <a:spLocks noGrp="1"/>
          </p:cNvSpPr>
          <p:nvPr>
            <p:ph idx="1"/>
          </p:nvPr>
        </p:nvSpPr>
        <p:spPr>
          <a:xfrm>
            <a:off x="457200" y="1196752"/>
            <a:ext cx="8229600" cy="5661248"/>
          </a:xfrm>
        </p:spPr>
        <p:txBody>
          <a:bodyPr>
            <a:normAutofit fontScale="85000" lnSpcReduction="20000"/>
          </a:bodyPr>
          <a:lstStyle/>
          <a:p>
            <a:pPr>
              <a:buNone/>
            </a:pPr>
            <a:r>
              <a:rPr lang="tr-TR" b="1" u="sng" dirty="0" smtClean="0"/>
              <a:t>Kaç çeşit yara vardır?</a:t>
            </a:r>
          </a:p>
          <a:p>
            <a:pPr>
              <a:buNone/>
            </a:pPr>
            <a:endParaRPr lang="tr-TR" b="1" dirty="0" smtClean="0"/>
          </a:p>
          <a:p>
            <a:pPr>
              <a:buNone/>
            </a:pPr>
            <a:r>
              <a:rPr lang="tr-TR" b="1" dirty="0" smtClean="0">
                <a:solidFill>
                  <a:srgbClr val="FF0000"/>
                </a:solidFill>
              </a:rPr>
              <a:t>Kesik yaralar:</a:t>
            </a:r>
          </a:p>
          <a:p>
            <a:pPr>
              <a:buNone/>
            </a:pPr>
            <a:endParaRPr lang="tr-TR" dirty="0" smtClean="0"/>
          </a:p>
          <a:p>
            <a:pPr>
              <a:buFont typeface="Wingdings" pitchFamily="2" charset="2"/>
              <a:buChar char="Ø"/>
            </a:pPr>
            <a:r>
              <a:rPr lang="tr-TR" dirty="0" smtClean="0"/>
              <a:t>Bıçak, çakı, cam gibi kesici aletlerle oluşur. Genellikle basit yaralardır. Derinlikleri kolay belirlenir.</a:t>
            </a:r>
          </a:p>
          <a:p>
            <a:pPr>
              <a:buNone/>
            </a:pPr>
            <a:endParaRPr lang="tr-TR" dirty="0" smtClean="0"/>
          </a:p>
          <a:p>
            <a:pPr>
              <a:buNone/>
            </a:pPr>
            <a:r>
              <a:rPr lang="tr-TR" b="1" dirty="0" smtClean="0">
                <a:solidFill>
                  <a:srgbClr val="FF0000"/>
                </a:solidFill>
              </a:rPr>
              <a:t>Ezikli yaralar:</a:t>
            </a:r>
          </a:p>
          <a:p>
            <a:pPr>
              <a:buNone/>
            </a:pPr>
            <a:endParaRPr lang="tr-TR" dirty="0" smtClean="0"/>
          </a:p>
          <a:p>
            <a:pPr>
              <a:buFont typeface="Wingdings" pitchFamily="2" charset="2"/>
              <a:buChar char="Ø"/>
            </a:pPr>
            <a:r>
              <a:rPr lang="tr-TR" dirty="0" smtClean="0"/>
              <a:t>Taş, yumruk ya da sopa gibi etkenlerin şiddetli olarak çarpması ile oluşan yaralardır. Yara kenarları eziktir. Çok fazla kanama olmaz, ancak doku zedelenmesi ve hassasiyet vardır.</a:t>
            </a:r>
          </a:p>
          <a:p>
            <a:pPr>
              <a:buNone/>
            </a:pPr>
            <a:endParaRPr lang="tr-TR" dirty="0" smtClean="0"/>
          </a:p>
          <a:p>
            <a:pPr>
              <a:buNone/>
            </a:pPr>
            <a:r>
              <a:rPr lang="tr-TR" b="1" dirty="0" smtClean="0">
                <a:solidFill>
                  <a:srgbClr val="FF0000"/>
                </a:solidFill>
              </a:rPr>
              <a:t>Delici yaralar</a:t>
            </a:r>
            <a:r>
              <a:rPr lang="tr-TR" dirty="0" smtClean="0">
                <a:solidFill>
                  <a:srgbClr val="FF0000"/>
                </a:solidFill>
              </a:rPr>
              <a:t>:</a:t>
            </a:r>
          </a:p>
          <a:p>
            <a:pPr>
              <a:buNone/>
            </a:pPr>
            <a:endParaRPr lang="tr-TR" dirty="0" smtClean="0"/>
          </a:p>
          <a:p>
            <a:pPr>
              <a:buFont typeface="Wingdings" pitchFamily="2" charset="2"/>
              <a:buChar char="Ø"/>
            </a:pPr>
            <a:r>
              <a:rPr lang="tr-TR" dirty="0" smtClean="0"/>
              <a:t>Uzun ve sivri aletlerle oluşan yaralardır. Yüzey üzerinde derinlik hakimdir. Aldatıcı olabilir tetanos tehlikesi vardır.</a:t>
            </a:r>
          </a:p>
          <a:p>
            <a:pPr>
              <a:buNone/>
            </a:pPr>
            <a:endParaRPr lang="tr-T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648072"/>
          </a:xfrm>
        </p:spPr>
        <p:txBody>
          <a:bodyPr>
            <a:normAutofit/>
          </a:bodyPr>
          <a:lstStyle/>
          <a:p>
            <a:pPr algn="ctr"/>
            <a:r>
              <a:rPr lang="tr-TR" sz="3600" b="1" dirty="0" smtClean="0"/>
              <a:t>YARALAR</a:t>
            </a:r>
            <a:endParaRPr lang="tr-TR" sz="3600" dirty="0"/>
          </a:p>
        </p:txBody>
      </p:sp>
      <p:sp>
        <p:nvSpPr>
          <p:cNvPr id="3" name="Content Placeholder 2"/>
          <p:cNvSpPr>
            <a:spLocks noGrp="1"/>
          </p:cNvSpPr>
          <p:nvPr>
            <p:ph idx="1"/>
          </p:nvPr>
        </p:nvSpPr>
        <p:spPr>
          <a:xfrm>
            <a:off x="457200" y="1052736"/>
            <a:ext cx="8229600" cy="5805264"/>
          </a:xfrm>
        </p:spPr>
        <p:txBody>
          <a:bodyPr>
            <a:normAutofit/>
          </a:bodyPr>
          <a:lstStyle/>
          <a:p>
            <a:pPr>
              <a:buNone/>
            </a:pPr>
            <a:r>
              <a:rPr lang="tr-TR" b="1" dirty="0" smtClean="0">
                <a:solidFill>
                  <a:srgbClr val="FF0000"/>
                </a:solidFill>
              </a:rPr>
              <a:t>Parçalı yaralar:</a:t>
            </a:r>
            <a:endParaRPr lang="tr-TR" dirty="0" smtClean="0">
              <a:solidFill>
                <a:srgbClr val="FF0000"/>
              </a:solidFill>
            </a:endParaRPr>
          </a:p>
          <a:p>
            <a:pPr>
              <a:buFont typeface="Wingdings" pitchFamily="2" charset="2"/>
              <a:buChar char="Ø"/>
            </a:pPr>
            <a:r>
              <a:rPr lang="tr-TR" dirty="0" smtClean="0"/>
              <a:t>Dokular üzerinde bir çekme etkisi ile meydana gelir. Doku ile ilgili tüm organ, saçlı deride zarar görebilir.</a:t>
            </a:r>
          </a:p>
          <a:p>
            <a:pPr>
              <a:buNone/>
            </a:pPr>
            <a:r>
              <a:rPr lang="tr-TR" b="1" dirty="0" smtClean="0">
                <a:solidFill>
                  <a:srgbClr val="FF0000"/>
                </a:solidFill>
              </a:rPr>
              <a:t>Kirli (enfekte) yaralar:</a:t>
            </a:r>
            <a:endParaRPr lang="tr-TR" dirty="0" smtClean="0">
              <a:solidFill>
                <a:srgbClr val="FF0000"/>
              </a:solidFill>
            </a:endParaRPr>
          </a:p>
          <a:p>
            <a:pPr>
              <a:buNone/>
            </a:pPr>
            <a:r>
              <a:rPr lang="tr-TR" dirty="0" smtClean="0"/>
              <a:t>Mikrop kapma ihtimali olan yaralardır. </a:t>
            </a:r>
          </a:p>
          <a:p>
            <a:pPr>
              <a:buNone/>
            </a:pPr>
            <a:r>
              <a:rPr lang="tr-TR" dirty="0" smtClean="0"/>
              <a:t>Enfeksiyon riski yüksek yaralar şunlardır:</a:t>
            </a:r>
          </a:p>
          <a:p>
            <a:pPr lvl="0">
              <a:buFont typeface="Wingdings" pitchFamily="2" charset="2"/>
              <a:buChar char="Ø"/>
            </a:pPr>
            <a:r>
              <a:rPr lang="tr-TR" dirty="0" smtClean="0"/>
              <a:t>Gecikmiş yaralar (6 saatten fazla),</a:t>
            </a:r>
          </a:p>
          <a:p>
            <a:pPr lvl="0">
              <a:buFont typeface="Wingdings" pitchFamily="2" charset="2"/>
              <a:buChar char="Ø"/>
            </a:pPr>
            <a:r>
              <a:rPr lang="tr-TR" dirty="0" smtClean="0"/>
              <a:t>Dikişleri ayrılmış yaralar,</a:t>
            </a:r>
          </a:p>
          <a:p>
            <a:pPr lvl="0">
              <a:buFont typeface="Wingdings" pitchFamily="2" charset="2"/>
              <a:buChar char="Ø"/>
            </a:pPr>
            <a:r>
              <a:rPr lang="tr-TR" dirty="0" smtClean="0"/>
              <a:t>Kenarları muntazam olmayan yaralar,</a:t>
            </a:r>
          </a:p>
          <a:p>
            <a:pPr lvl="0">
              <a:buFont typeface="Wingdings" pitchFamily="2" charset="2"/>
              <a:buChar char="Ø"/>
            </a:pPr>
            <a:r>
              <a:rPr lang="tr-TR" dirty="0" smtClean="0"/>
              <a:t>Çok kirli ve derin yaralar,</a:t>
            </a:r>
          </a:p>
          <a:p>
            <a:pPr lvl="0">
              <a:buFont typeface="Wingdings" pitchFamily="2" charset="2"/>
              <a:buChar char="Ø"/>
            </a:pPr>
            <a:r>
              <a:rPr lang="tr-TR" dirty="0" smtClean="0"/>
              <a:t>Ateşli silah yaraları,</a:t>
            </a:r>
          </a:p>
          <a:p>
            <a:pPr lvl="0">
              <a:buFont typeface="Wingdings" pitchFamily="2" charset="2"/>
              <a:buChar char="Ø"/>
            </a:pPr>
            <a:r>
              <a:rPr lang="tr-TR" dirty="0" smtClean="0"/>
              <a:t>Isırma ve sokma ile oluşan yaralar.</a:t>
            </a:r>
          </a:p>
          <a:p>
            <a:pPr>
              <a:buNone/>
            </a:pPr>
            <a:endParaRPr lang="tr-T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188640"/>
            <a:ext cx="8229600" cy="792088"/>
          </a:xfrm>
        </p:spPr>
        <p:txBody>
          <a:bodyPr>
            <a:normAutofit/>
          </a:bodyPr>
          <a:lstStyle/>
          <a:p>
            <a:pPr algn="ctr"/>
            <a:r>
              <a:rPr lang="tr-TR" sz="3600" b="1" dirty="0" smtClean="0"/>
              <a:t>Yara Çeşitleri:</a:t>
            </a:r>
            <a:endParaRPr lang="tr-TR" sz="3600" b="1" dirty="0"/>
          </a:p>
        </p:txBody>
      </p:sp>
      <p:pic>
        <p:nvPicPr>
          <p:cNvPr id="4" name="Content Placeholder 3" descr="delici yara"/>
          <p:cNvPicPr>
            <a:picLocks noGrp="1" noChangeAspect="1" noChangeArrowheads="1"/>
          </p:cNvPicPr>
          <p:nvPr>
            <p:ph idx="1"/>
          </p:nvPr>
        </p:nvPicPr>
        <p:blipFill>
          <a:blip r:embed="rId2" cstate="print"/>
          <a:stretch>
            <a:fillRect/>
          </a:stretch>
        </p:blipFill>
        <p:spPr>
          <a:xfrm>
            <a:off x="1043608" y="1268760"/>
            <a:ext cx="3456384" cy="2592288"/>
          </a:xfrm>
        </p:spPr>
      </p:pic>
      <p:pic>
        <p:nvPicPr>
          <p:cNvPr id="5" name="Picture 5" descr="3040-got-to-hurt"/>
          <p:cNvPicPr>
            <a:picLocks noChangeAspect="1" noChangeArrowheads="1"/>
          </p:cNvPicPr>
          <p:nvPr/>
        </p:nvPicPr>
        <p:blipFill>
          <a:blip r:embed="rId3" cstate="print"/>
          <a:srcRect/>
          <a:stretch>
            <a:fillRect/>
          </a:stretch>
        </p:blipFill>
        <p:spPr>
          <a:xfrm>
            <a:off x="4860032" y="1268760"/>
            <a:ext cx="3394894" cy="2592287"/>
          </a:xfrm>
          <a:prstGeom prst="rect">
            <a:avLst/>
          </a:prstGeom>
        </p:spPr>
      </p:pic>
      <p:pic>
        <p:nvPicPr>
          <p:cNvPr id="6" name="Picture 4" descr="injury"/>
          <p:cNvPicPr>
            <a:picLocks noChangeAspect="1" noChangeArrowheads="1"/>
          </p:cNvPicPr>
          <p:nvPr/>
        </p:nvPicPr>
        <p:blipFill>
          <a:blip r:embed="rId4" cstate="print"/>
          <a:srcRect/>
          <a:stretch>
            <a:fillRect/>
          </a:stretch>
        </p:blipFill>
        <p:spPr>
          <a:xfrm>
            <a:off x="1043608" y="4077073"/>
            <a:ext cx="3528392" cy="2441376"/>
          </a:xfrm>
          <a:prstGeom prst="rect">
            <a:avLst/>
          </a:prstGeom>
        </p:spPr>
      </p:pic>
      <p:pic>
        <p:nvPicPr>
          <p:cNvPr id="7" name="Picture 6" descr="anthraxlesion_hand"/>
          <p:cNvPicPr>
            <a:picLocks noChangeAspect="1" noChangeArrowheads="1"/>
          </p:cNvPicPr>
          <p:nvPr/>
        </p:nvPicPr>
        <p:blipFill>
          <a:blip r:embed="rId5" cstate="print"/>
          <a:srcRect/>
          <a:stretch>
            <a:fillRect/>
          </a:stretch>
        </p:blipFill>
        <p:spPr>
          <a:xfrm>
            <a:off x="4860032" y="4077073"/>
            <a:ext cx="3489200" cy="2441376"/>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404664"/>
            <a:ext cx="8229600" cy="1008112"/>
          </a:xfrm>
        </p:spPr>
        <p:txBody>
          <a:bodyPr>
            <a:normAutofit/>
          </a:bodyPr>
          <a:lstStyle/>
          <a:p>
            <a:pPr algn="ctr"/>
            <a:r>
              <a:rPr lang="tr-TR" sz="3600" b="1" dirty="0" smtClean="0"/>
              <a:t>Yaraların Ortak </a:t>
            </a:r>
            <a:r>
              <a:rPr lang="tr-TR" sz="3600" b="1" dirty="0"/>
              <a:t>B</a:t>
            </a:r>
            <a:r>
              <a:rPr lang="tr-TR" sz="3600" b="1" dirty="0" smtClean="0"/>
              <a:t>elirtileri Nelerdir?</a:t>
            </a:r>
            <a:endParaRPr lang="tr-TR" sz="3600" b="1" dirty="0"/>
          </a:p>
        </p:txBody>
      </p:sp>
      <p:sp>
        <p:nvSpPr>
          <p:cNvPr id="7" name="Content Placeholder 6"/>
          <p:cNvSpPr>
            <a:spLocks noGrp="1"/>
          </p:cNvSpPr>
          <p:nvPr>
            <p:ph idx="1"/>
          </p:nvPr>
        </p:nvSpPr>
        <p:spPr/>
        <p:txBody>
          <a:bodyPr/>
          <a:lstStyle/>
          <a:p>
            <a:pPr>
              <a:buNone/>
            </a:pPr>
            <a:endParaRPr lang="tr-TR" dirty="0" smtClean="0"/>
          </a:p>
          <a:p>
            <a:pPr lvl="0">
              <a:buFont typeface="Wingdings" pitchFamily="2" charset="2"/>
              <a:buChar char="Ø"/>
            </a:pPr>
            <a:r>
              <a:rPr lang="tr-TR" dirty="0" smtClean="0"/>
              <a:t>Ağrı</a:t>
            </a:r>
          </a:p>
          <a:p>
            <a:pPr lvl="0">
              <a:buFont typeface="Wingdings" pitchFamily="2" charset="2"/>
              <a:buChar char="Ø"/>
            </a:pPr>
            <a:r>
              <a:rPr lang="tr-TR" dirty="0" smtClean="0"/>
              <a:t>Kanama</a:t>
            </a:r>
          </a:p>
          <a:p>
            <a:pPr lvl="0">
              <a:buFont typeface="Wingdings" pitchFamily="2" charset="2"/>
              <a:buChar char="Ø"/>
            </a:pPr>
            <a:r>
              <a:rPr lang="tr-TR" dirty="0" smtClean="0"/>
              <a:t>Yara kenarının ayrılması</a:t>
            </a:r>
          </a:p>
          <a:p>
            <a:pPr>
              <a:buNone/>
            </a:pPr>
            <a:endParaRPr lang="tr-TR" dirty="0" smtClean="0"/>
          </a:p>
          <a:p>
            <a:pPr>
              <a:buNone/>
            </a:pPr>
            <a:endParaRPr lang="tr-T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16632"/>
            <a:ext cx="8229600" cy="864096"/>
          </a:xfrm>
        </p:spPr>
        <p:txBody>
          <a:bodyPr>
            <a:normAutofit/>
          </a:bodyPr>
          <a:lstStyle/>
          <a:p>
            <a:pPr algn="ctr"/>
            <a:r>
              <a:rPr lang="tr-TR" sz="3600" b="1" dirty="0" smtClean="0"/>
              <a:t>Yaralanmalarda İlk Yardım </a:t>
            </a:r>
            <a:r>
              <a:rPr lang="tr-TR" sz="3600" b="1" dirty="0"/>
              <a:t>N</a:t>
            </a:r>
            <a:r>
              <a:rPr lang="tr-TR" sz="3600" b="1" dirty="0" smtClean="0"/>
              <a:t>asıl Olmalıdır?</a:t>
            </a:r>
            <a:endParaRPr lang="tr-TR" sz="3600" b="1" dirty="0"/>
          </a:p>
        </p:txBody>
      </p:sp>
      <p:sp>
        <p:nvSpPr>
          <p:cNvPr id="3" name="2 İçerik Yer Tutucusu"/>
          <p:cNvSpPr>
            <a:spLocks noGrp="1"/>
          </p:cNvSpPr>
          <p:nvPr>
            <p:ph idx="1"/>
          </p:nvPr>
        </p:nvSpPr>
        <p:spPr>
          <a:xfrm>
            <a:off x="457200" y="1268760"/>
            <a:ext cx="8229600" cy="5400600"/>
          </a:xfrm>
        </p:spPr>
        <p:txBody>
          <a:bodyPr>
            <a:normAutofit fontScale="92500"/>
          </a:bodyPr>
          <a:lstStyle/>
          <a:p>
            <a:pPr lvl="0">
              <a:buFont typeface="Wingdings" pitchFamily="2" charset="2"/>
              <a:buChar char="Ø"/>
            </a:pPr>
            <a:r>
              <a:rPr lang="tr-TR" sz="3200" dirty="0" smtClean="0"/>
              <a:t>Yaşam bulguları değerlendirilir </a:t>
            </a:r>
            <a:r>
              <a:rPr lang="tr-TR" sz="3200" b="1" dirty="0" smtClean="0"/>
              <a:t>(ABC)</a:t>
            </a:r>
            <a:r>
              <a:rPr lang="tr-TR" sz="3200" dirty="0" smtClean="0"/>
              <a:t>,</a:t>
            </a:r>
            <a:endParaRPr lang="tr-TR" sz="2000" dirty="0" smtClean="0"/>
          </a:p>
          <a:p>
            <a:pPr lvl="0">
              <a:buFont typeface="Wingdings" pitchFamily="2" charset="2"/>
              <a:buChar char="Ø"/>
            </a:pPr>
            <a:r>
              <a:rPr lang="tr-TR" sz="3200" dirty="0" smtClean="0"/>
              <a:t>Yara yeri değerlendirilir,</a:t>
            </a:r>
            <a:endParaRPr lang="tr-TR" sz="2000" dirty="0" smtClean="0"/>
          </a:p>
          <a:p>
            <a:pPr lvl="2">
              <a:buFont typeface="Wingdings" pitchFamily="2" charset="2"/>
              <a:buChar char="Ø"/>
            </a:pPr>
            <a:r>
              <a:rPr lang="tr-TR" sz="1900" b="1" dirty="0" smtClean="0">
                <a:solidFill>
                  <a:srgbClr val="FF0000"/>
                </a:solidFill>
              </a:rPr>
              <a:t>Oluş şekli</a:t>
            </a:r>
          </a:p>
          <a:p>
            <a:pPr lvl="2">
              <a:buFont typeface="Wingdings" pitchFamily="2" charset="2"/>
              <a:buChar char="Ø"/>
            </a:pPr>
            <a:r>
              <a:rPr lang="tr-TR" sz="1900" b="1" dirty="0" smtClean="0">
                <a:solidFill>
                  <a:srgbClr val="FF0000"/>
                </a:solidFill>
              </a:rPr>
              <a:t>Süresi</a:t>
            </a:r>
          </a:p>
          <a:p>
            <a:pPr lvl="2">
              <a:buFont typeface="Wingdings" pitchFamily="2" charset="2"/>
              <a:buChar char="Ø"/>
            </a:pPr>
            <a:r>
              <a:rPr lang="tr-TR" sz="1900" b="1" dirty="0" smtClean="0">
                <a:solidFill>
                  <a:srgbClr val="FF0000"/>
                </a:solidFill>
              </a:rPr>
              <a:t>Yabancı cisim varlığı</a:t>
            </a:r>
          </a:p>
          <a:p>
            <a:pPr lvl="2">
              <a:buFont typeface="Wingdings" pitchFamily="2" charset="2"/>
              <a:buChar char="Ø"/>
            </a:pPr>
            <a:r>
              <a:rPr lang="tr-TR" sz="1900" b="1" dirty="0" smtClean="0">
                <a:solidFill>
                  <a:srgbClr val="FF0000"/>
                </a:solidFill>
              </a:rPr>
              <a:t>Kanama vb.</a:t>
            </a:r>
          </a:p>
          <a:p>
            <a:pPr lvl="0">
              <a:buFont typeface="Wingdings" pitchFamily="2" charset="2"/>
              <a:buChar char="Ø"/>
            </a:pPr>
            <a:r>
              <a:rPr lang="tr-TR" sz="3200" dirty="0" smtClean="0"/>
              <a:t>Kanama durdurulur,</a:t>
            </a:r>
            <a:endParaRPr lang="tr-TR" sz="2000" dirty="0" smtClean="0"/>
          </a:p>
          <a:p>
            <a:pPr lvl="0">
              <a:buFont typeface="Wingdings" pitchFamily="2" charset="2"/>
              <a:buChar char="Ø"/>
            </a:pPr>
            <a:r>
              <a:rPr lang="tr-TR" sz="3200" dirty="0" smtClean="0"/>
              <a:t>Üzeri kapatılır,</a:t>
            </a:r>
            <a:endParaRPr lang="tr-TR" sz="2000" dirty="0" smtClean="0"/>
          </a:p>
          <a:p>
            <a:pPr lvl="0">
              <a:buFont typeface="Wingdings" pitchFamily="2" charset="2"/>
              <a:buChar char="Ø"/>
            </a:pPr>
            <a:r>
              <a:rPr lang="tr-TR" sz="3200" dirty="0" smtClean="0"/>
              <a:t>Sağlık kuruluşuna gitmesi sağlanır,</a:t>
            </a:r>
            <a:endParaRPr lang="tr-TR" sz="2000" dirty="0" smtClean="0"/>
          </a:p>
          <a:p>
            <a:pPr lvl="0">
              <a:buFont typeface="Wingdings" pitchFamily="2" charset="2"/>
              <a:buChar char="Ø"/>
            </a:pPr>
            <a:r>
              <a:rPr lang="tr-TR" sz="3200" dirty="0" smtClean="0"/>
              <a:t>Tetanos konusunda uyarıda bulunulur,</a:t>
            </a:r>
            <a:endParaRPr lang="tr-TR" sz="2000" dirty="0" smtClean="0"/>
          </a:p>
          <a:p>
            <a:pPr lvl="0">
              <a:buFont typeface="Wingdings" pitchFamily="2" charset="2"/>
              <a:buChar char="Ø"/>
            </a:pPr>
            <a:r>
              <a:rPr lang="tr-TR" sz="3200" dirty="0" smtClean="0"/>
              <a:t>Yaradaki yabancı cisimlere dokunulmamalıdır!</a:t>
            </a:r>
            <a:endParaRPr lang="tr-TR" sz="2000" dirty="0" smtClean="0"/>
          </a:p>
          <a:p>
            <a:pPr>
              <a:buNone/>
            </a:pPr>
            <a:endParaRPr lang="tr-T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Başlık"/>
          <p:cNvSpPr>
            <a:spLocks noGrp="1"/>
          </p:cNvSpPr>
          <p:nvPr>
            <p:ph type="title"/>
          </p:nvPr>
        </p:nvSpPr>
        <p:spPr>
          <a:xfrm>
            <a:off x="457200" y="267494"/>
            <a:ext cx="8229600" cy="785242"/>
          </a:xfrm>
        </p:spPr>
        <p:txBody>
          <a:bodyPr>
            <a:normAutofit/>
          </a:bodyPr>
          <a:lstStyle/>
          <a:p>
            <a:pPr algn="ctr"/>
            <a:r>
              <a:rPr lang="tr-TR" sz="3600" b="1" dirty="0" smtClean="0"/>
              <a:t>Ciddi Yaralanmalar </a:t>
            </a:r>
            <a:r>
              <a:rPr lang="tr-TR" sz="3600" b="1" dirty="0"/>
              <a:t>N</a:t>
            </a:r>
            <a:r>
              <a:rPr lang="tr-TR" sz="3600" b="1" dirty="0" smtClean="0"/>
              <a:t>elerdir?</a:t>
            </a:r>
            <a:endParaRPr lang="tr-TR" sz="3600" b="1" dirty="0"/>
          </a:p>
        </p:txBody>
      </p:sp>
      <p:sp>
        <p:nvSpPr>
          <p:cNvPr id="8" name="7 İçerik Yer Tutucusu"/>
          <p:cNvSpPr>
            <a:spLocks noGrp="1"/>
          </p:cNvSpPr>
          <p:nvPr>
            <p:ph idx="1"/>
          </p:nvPr>
        </p:nvSpPr>
        <p:spPr>
          <a:xfrm>
            <a:off x="457200" y="1268760"/>
            <a:ext cx="8229600" cy="5055840"/>
          </a:xfrm>
        </p:spPr>
        <p:txBody>
          <a:bodyPr>
            <a:normAutofit/>
          </a:bodyPr>
          <a:lstStyle/>
          <a:p>
            <a:pPr lvl="0">
              <a:buFont typeface="Wingdings" pitchFamily="2" charset="2"/>
              <a:buChar char="Ø"/>
            </a:pPr>
            <a:endParaRPr lang="tr-TR" dirty="0" smtClean="0"/>
          </a:p>
          <a:p>
            <a:pPr lvl="0">
              <a:buFont typeface="Wingdings" pitchFamily="2" charset="2"/>
              <a:buChar char="Ø"/>
            </a:pPr>
            <a:r>
              <a:rPr lang="tr-TR" dirty="0" smtClean="0"/>
              <a:t>Kenarları birleşmeyen veya 2-3 cm olan yaralar,</a:t>
            </a:r>
          </a:p>
          <a:p>
            <a:pPr lvl="0">
              <a:buFont typeface="Wingdings" pitchFamily="2" charset="2"/>
              <a:buChar char="Ø"/>
            </a:pPr>
            <a:r>
              <a:rPr lang="tr-TR" dirty="0" smtClean="0"/>
              <a:t>Kanaması durdurulamayan yaralar,</a:t>
            </a:r>
          </a:p>
          <a:p>
            <a:pPr lvl="0">
              <a:buFont typeface="Wingdings" pitchFamily="2" charset="2"/>
              <a:buChar char="Ø"/>
            </a:pPr>
            <a:r>
              <a:rPr lang="tr-TR" dirty="0" smtClean="0"/>
              <a:t>Kas veya kemiğin göründüğü yaralar,</a:t>
            </a:r>
          </a:p>
          <a:p>
            <a:pPr lvl="0">
              <a:buFont typeface="Wingdings" pitchFamily="2" charset="2"/>
              <a:buChar char="Ø"/>
            </a:pPr>
            <a:r>
              <a:rPr lang="tr-TR" dirty="0" smtClean="0"/>
              <a:t>Delici aletlerle oluşan yaralar,</a:t>
            </a:r>
          </a:p>
          <a:p>
            <a:pPr lvl="0">
              <a:buFont typeface="Wingdings" pitchFamily="2" charset="2"/>
              <a:buChar char="Ø"/>
            </a:pPr>
            <a:r>
              <a:rPr lang="tr-TR" dirty="0" smtClean="0"/>
              <a:t>Yabancı cisim saplanmış olan yaralar,</a:t>
            </a:r>
          </a:p>
          <a:p>
            <a:pPr lvl="0">
              <a:buFont typeface="Wingdings" pitchFamily="2" charset="2"/>
              <a:buChar char="Ø"/>
            </a:pPr>
            <a:r>
              <a:rPr lang="tr-TR" dirty="0" smtClean="0"/>
              <a:t>İnsan veya hayvan ısırıkları,</a:t>
            </a:r>
          </a:p>
          <a:p>
            <a:pPr lvl="0">
              <a:buFont typeface="Wingdings" pitchFamily="2" charset="2"/>
              <a:buChar char="Ø"/>
            </a:pPr>
            <a:r>
              <a:rPr lang="tr-TR" dirty="0" smtClean="0"/>
              <a:t>Görünürde iz bırakma ihtimali olan yaralar.</a:t>
            </a:r>
          </a:p>
          <a:p>
            <a:pPr>
              <a:buNone/>
            </a:pPr>
            <a:endParaRPr lang="tr-TR"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7494"/>
            <a:ext cx="8229600" cy="785242"/>
          </a:xfrm>
        </p:spPr>
        <p:txBody>
          <a:bodyPr>
            <a:normAutofit/>
          </a:bodyPr>
          <a:lstStyle/>
          <a:p>
            <a:pPr algn="ctr"/>
            <a:r>
              <a:rPr lang="tr-TR" sz="3200" b="1" dirty="0" smtClean="0"/>
              <a:t>Ciddi Yaralanmalarda </a:t>
            </a:r>
            <a:r>
              <a:rPr lang="tr-TR" sz="3200" b="1" dirty="0"/>
              <a:t>İ</a:t>
            </a:r>
            <a:r>
              <a:rPr lang="tr-TR" sz="3200" b="1" dirty="0" smtClean="0"/>
              <a:t>lk </a:t>
            </a:r>
            <a:r>
              <a:rPr lang="tr-TR" sz="3200" b="1" dirty="0"/>
              <a:t>Y</a:t>
            </a:r>
            <a:r>
              <a:rPr lang="tr-TR" sz="3200" b="1" dirty="0" smtClean="0"/>
              <a:t>ardım </a:t>
            </a:r>
            <a:r>
              <a:rPr lang="tr-TR" sz="3200" b="1" dirty="0"/>
              <a:t>N</a:t>
            </a:r>
            <a:r>
              <a:rPr lang="tr-TR" sz="3200" b="1" dirty="0" smtClean="0"/>
              <a:t>asıl Olmalıdır?</a:t>
            </a:r>
            <a:endParaRPr lang="tr-TR" sz="3200" b="1" dirty="0"/>
          </a:p>
        </p:txBody>
      </p:sp>
      <p:sp>
        <p:nvSpPr>
          <p:cNvPr id="5" name="Content Placeholder 4"/>
          <p:cNvSpPr>
            <a:spLocks noGrp="1"/>
          </p:cNvSpPr>
          <p:nvPr>
            <p:ph idx="1"/>
          </p:nvPr>
        </p:nvSpPr>
        <p:spPr>
          <a:xfrm>
            <a:off x="457200" y="1412776"/>
            <a:ext cx="8229600" cy="5042032"/>
          </a:xfrm>
        </p:spPr>
        <p:txBody>
          <a:bodyPr/>
          <a:lstStyle/>
          <a:p>
            <a:pPr marL="0" lvl="0" indent="0">
              <a:buNone/>
            </a:pPr>
            <a:endParaRPr lang="tr-TR" dirty="0" smtClean="0"/>
          </a:p>
          <a:p>
            <a:pPr lvl="0">
              <a:buFont typeface="Wingdings" pitchFamily="2" charset="2"/>
              <a:buChar char="Ø"/>
            </a:pPr>
            <a:r>
              <a:rPr lang="tr-TR" dirty="0" smtClean="0"/>
              <a:t>Yaraya saplanan yabancı cisimler çıkarılmaz,</a:t>
            </a:r>
          </a:p>
          <a:p>
            <a:pPr lvl="0">
              <a:buFont typeface="Wingdings" pitchFamily="2" charset="2"/>
              <a:buChar char="Ø"/>
            </a:pPr>
            <a:r>
              <a:rPr lang="tr-TR" dirty="0" smtClean="0"/>
              <a:t>Yarada kanama varsa durdurulur,</a:t>
            </a:r>
          </a:p>
          <a:p>
            <a:pPr lvl="0">
              <a:buFont typeface="Wingdings" pitchFamily="2" charset="2"/>
              <a:buChar char="Ø"/>
            </a:pPr>
            <a:r>
              <a:rPr lang="tr-TR" dirty="0" smtClean="0"/>
              <a:t>Yara içi kurcalanmamalıdır,</a:t>
            </a:r>
          </a:p>
          <a:p>
            <a:pPr lvl="0">
              <a:buFont typeface="Wingdings" pitchFamily="2" charset="2"/>
              <a:buChar char="Ø"/>
            </a:pPr>
            <a:r>
              <a:rPr lang="tr-TR" dirty="0" smtClean="0"/>
              <a:t>Yara temiz bir bezle örtülür (nemli bir bez),</a:t>
            </a:r>
          </a:p>
          <a:p>
            <a:pPr lvl="0">
              <a:buFont typeface="Wingdings" pitchFamily="2" charset="2"/>
              <a:buChar char="Ø"/>
            </a:pPr>
            <a:r>
              <a:rPr lang="tr-TR" dirty="0" smtClean="0"/>
              <a:t>Yara üzerine bandaj uygulanır,</a:t>
            </a:r>
          </a:p>
          <a:p>
            <a:pPr lvl="0">
              <a:buFont typeface="Wingdings" pitchFamily="2" charset="2"/>
              <a:buChar char="Ø"/>
            </a:pPr>
            <a:r>
              <a:rPr lang="tr-TR" dirty="0" smtClean="0"/>
              <a:t>Tıbbi yardım istenir </a:t>
            </a:r>
            <a:r>
              <a:rPr lang="tr-TR" b="1" dirty="0" smtClean="0"/>
              <a:t>(112)</a:t>
            </a:r>
            <a:r>
              <a:rPr lang="tr-TR" dirty="0" smtClean="0"/>
              <a:t>.</a:t>
            </a:r>
          </a:p>
          <a:p>
            <a:pPr>
              <a:buNone/>
            </a:pPr>
            <a:endParaRPr lang="tr-TR" dirty="0" smtClean="0"/>
          </a:p>
          <a:p>
            <a:pPr>
              <a:buNone/>
            </a:pPr>
            <a:endParaRPr lang="tr-T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404664"/>
            <a:ext cx="8229600" cy="936104"/>
          </a:xfrm>
        </p:spPr>
        <p:txBody>
          <a:bodyPr>
            <a:noAutofit/>
          </a:bodyPr>
          <a:lstStyle/>
          <a:p>
            <a:pPr algn="ctr"/>
            <a:r>
              <a:rPr lang="tr-TR" sz="3200" b="1" dirty="0" smtClean="0"/>
              <a:t/>
            </a:r>
            <a:br>
              <a:rPr lang="tr-TR" sz="3200" b="1" dirty="0" smtClean="0"/>
            </a:br>
            <a:r>
              <a:rPr lang="tr-TR" sz="3200" b="1" dirty="0" smtClean="0"/>
              <a:t>Delici Göğüs Yaralanmalarında Ne Gibi Sorunlar Görülebilir?</a:t>
            </a:r>
            <a:endParaRPr lang="tr-TR" sz="3200" dirty="0"/>
          </a:p>
        </p:txBody>
      </p:sp>
      <p:sp>
        <p:nvSpPr>
          <p:cNvPr id="3" name="2 İçerik Yer Tutucusu"/>
          <p:cNvSpPr>
            <a:spLocks noGrp="1"/>
          </p:cNvSpPr>
          <p:nvPr>
            <p:ph idx="1"/>
          </p:nvPr>
        </p:nvSpPr>
        <p:spPr>
          <a:xfrm>
            <a:off x="457200" y="1556792"/>
            <a:ext cx="8229600" cy="4898016"/>
          </a:xfrm>
        </p:spPr>
        <p:txBody>
          <a:bodyPr>
            <a:normAutofit/>
          </a:bodyPr>
          <a:lstStyle/>
          <a:p>
            <a:pPr marL="0" lvl="0" indent="0">
              <a:buNone/>
            </a:pPr>
            <a:endParaRPr lang="tr-TR" sz="2400" dirty="0" smtClean="0"/>
          </a:p>
          <a:p>
            <a:pPr>
              <a:buNone/>
            </a:pPr>
            <a:r>
              <a:rPr lang="tr-TR" sz="2400" dirty="0" smtClean="0"/>
              <a:t>Göğsün içine giren cisim, akciğer zarı ve akciğeri </a:t>
            </a:r>
          </a:p>
          <a:p>
            <a:pPr>
              <a:buNone/>
            </a:pPr>
            <a:r>
              <a:rPr lang="tr-TR" sz="2400" dirty="0" smtClean="0"/>
              <a:t>yaralar. Bunun sonucunda şu belirtiler görülebilir:</a:t>
            </a:r>
          </a:p>
          <a:p>
            <a:pPr>
              <a:buNone/>
            </a:pPr>
            <a:endParaRPr lang="tr-TR" sz="2400" dirty="0" smtClean="0"/>
          </a:p>
          <a:p>
            <a:pPr lvl="0">
              <a:buFont typeface="Wingdings" pitchFamily="2" charset="2"/>
              <a:buChar char="Ø"/>
            </a:pPr>
            <a:r>
              <a:rPr lang="tr-TR" sz="2400" dirty="0" smtClean="0"/>
              <a:t>Yoğun ağrı</a:t>
            </a:r>
          </a:p>
          <a:p>
            <a:pPr lvl="0">
              <a:buFont typeface="Wingdings" pitchFamily="2" charset="2"/>
              <a:buChar char="Ø"/>
            </a:pPr>
            <a:r>
              <a:rPr lang="tr-TR" sz="2400" dirty="0" smtClean="0"/>
              <a:t>Solunum zorluğu                           </a:t>
            </a:r>
          </a:p>
          <a:p>
            <a:pPr lvl="0">
              <a:buFont typeface="Wingdings" pitchFamily="2" charset="2"/>
              <a:buChar char="Ø"/>
            </a:pPr>
            <a:r>
              <a:rPr lang="tr-TR" sz="2400" dirty="0" smtClean="0"/>
              <a:t>Morarma</a:t>
            </a:r>
          </a:p>
          <a:p>
            <a:pPr lvl="0">
              <a:buFont typeface="Wingdings" pitchFamily="2" charset="2"/>
              <a:buChar char="Ø"/>
            </a:pPr>
            <a:r>
              <a:rPr lang="tr-TR" sz="2400" dirty="0" smtClean="0"/>
              <a:t>Kan tükürme</a:t>
            </a:r>
          </a:p>
          <a:p>
            <a:pPr lvl="0">
              <a:buFont typeface="Wingdings" pitchFamily="2" charset="2"/>
              <a:buChar char="Ø"/>
            </a:pPr>
            <a:r>
              <a:rPr lang="tr-TR" sz="2400" dirty="0" smtClean="0"/>
              <a:t>Açık pnömotoraks (Göğüsteki yarada nefes alıyor görüntüsü)</a:t>
            </a:r>
          </a:p>
          <a:p>
            <a:pPr lvl="0">
              <a:buNone/>
            </a:pPr>
            <a:endParaRPr lang="tr-TR" sz="2400" dirty="0" smtClean="0"/>
          </a:p>
          <a:p>
            <a:pPr lvl="0">
              <a:buNone/>
            </a:pPr>
            <a:endParaRPr lang="tr-TR" sz="2400" dirty="0" smtClean="0"/>
          </a:p>
          <a:p>
            <a:pPr lvl="0"/>
            <a:endParaRPr lang="tr-TR" sz="2400" dirty="0" smtClean="0"/>
          </a:p>
          <a:p>
            <a:endParaRPr lang="tr-T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1008112"/>
          </a:xfrm>
        </p:spPr>
        <p:txBody>
          <a:bodyPr>
            <a:normAutofit fontScale="90000"/>
          </a:bodyPr>
          <a:lstStyle/>
          <a:p>
            <a:pPr algn="ctr"/>
            <a:r>
              <a:rPr lang="tr-TR" sz="3600" b="1" dirty="0"/>
              <a:t>Delici Göğüs Yaralanmalarında Ne Gibi Sorunlar Görülebilir?</a:t>
            </a:r>
            <a:endParaRPr lang="tr-TR" sz="3600" dirty="0"/>
          </a:p>
        </p:txBody>
      </p:sp>
      <p:graphicFrame>
        <p:nvGraphicFramePr>
          <p:cNvPr id="3074" name="Object 4"/>
          <p:cNvGraphicFramePr>
            <a:graphicFrameLocks noGrp="1" noChangeAspect="1"/>
          </p:cNvGraphicFramePr>
          <p:nvPr>
            <p:ph idx="1"/>
            <p:extLst>
              <p:ext uri="{D42A27DB-BD31-4B8C-83A1-F6EECF244321}">
                <p14:modId xmlns="" xmlns:p14="http://schemas.microsoft.com/office/powerpoint/2010/main" val="3492451414"/>
              </p:ext>
            </p:extLst>
          </p:nvPr>
        </p:nvGraphicFramePr>
        <p:xfrm>
          <a:off x="539552" y="1484784"/>
          <a:ext cx="4104456" cy="5040560"/>
        </p:xfrm>
        <a:graphic>
          <a:graphicData uri="http://schemas.openxmlformats.org/presentationml/2006/ole">
            <p:oleObj spid="_x0000_s3085" name="Bit Eşlem Resmi" r:id="rId3" imgW="1123810" imgH="1171429" progId="PBrush">
              <p:embed/>
            </p:oleObj>
          </a:graphicData>
        </a:graphic>
      </p:graphicFrame>
      <p:pic>
        <p:nvPicPr>
          <p:cNvPr id="4" name="Picture 6" descr="Ribs and lung anatomy"/>
          <p:cNvPicPr>
            <a:picLocks noChangeAspect="1" noChangeArrowheads="1"/>
          </p:cNvPicPr>
          <p:nvPr/>
        </p:nvPicPr>
        <p:blipFill>
          <a:blip r:embed="rId4" cstate="print">
            <a:extLst>
              <a:ext uri="{28A0092B-C50C-407E-A947-70E740481C1C}">
                <a14:useLocalDpi xmlns="" xmlns:a14="http://schemas.microsoft.com/office/drawing/2010/main" val="0"/>
              </a:ext>
            </a:extLst>
          </a:blip>
          <a:srcRect l="14999" t="6250" r="28334" b="6250"/>
          <a:stretch>
            <a:fillRect/>
          </a:stretch>
        </p:blipFill>
        <p:spPr>
          <a:xfrm>
            <a:off x="4788024" y="1484784"/>
            <a:ext cx="4176464" cy="504056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7494"/>
            <a:ext cx="8229600" cy="857250"/>
          </a:xfrm>
        </p:spPr>
        <p:txBody>
          <a:bodyPr>
            <a:normAutofit fontScale="90000"/>
          </a:bodyPr>
          <a:lstStyle/>
          <a:p>
            <a:pPr algn="ctr"/>
            <a:r>
              <a:rPr lang="tr-TR" sz="3600" b="1" dirty="0"/>
              <a:t>Delici Göğüs Yaralanmalarında </a:t>
            </a:r>
            <a:r>
              <a:rPr lang="tr-TR" sz="3600" b="1" dirty="0" smtClean="0"/>
              <a:t>İlk Yardım Nasıl Olmalıdır?</a:t>
            </a:r>
            <a:endParaRPr lang="tr-TR" sz="3600" dirty="0"/>
          </a:p>
        </p:txBody>
      </p:sp>
      <p:sp>
        <p:nvSpPr>
          <p:cNvPr id="4" name="3 İçerik Yer Tutucusu"/>
          <p:cNvSpPr>
            <a:spLocks noGrp="1"/>
          </p:cNvSpPr>
          <p:nvPr>
            <p:ph idx="1"/>
          </p:nvPr>
        </p:nvSpPr>
        <p:spPr>
          <a:xfrm>
            <a:off x="457200" y="1412776"/>
            <a:ext cx="8229600" cy="5256584"/>
          </a:xfrm>
        </p:spPr>
        <p:txBody>
          <a:bodyPr>
            <a:normAutofit fontScale="92500" lnSpcReduction="20000"/>
          </a:bodyPr>
          <a:lstStyle/>
          <a:p>
            <a:pPr lvl="0">
              <a:buFont typeface="Wingdings" pitchFamily="2" charset="2"/>
              <a:buChar char="Ø"/>
            </a:pPr>
            <a:endParaRPr lang="tr-TR" dirty="0" smtClean="0"/>
          </a:p>
          <a:p>
            <a:pPr lvl="0">
              <a:buFont typeface="Wingdings" pitchFamily="2" charset="2"/>
              <a:buChar char="Ø"/>
            </a:pPr>
            <a:r>
              <a:rPr lang="tr-TR" dirty="0" smtClean="0"/>
              <a:t>Hasta/yaralının bilinç kontrolü yapılır,</a:t>
            </a:r>
          </a:p>
          <a:p>
            <a:pPr lvl="0">
              <a:buFont typeface="Wingdings" pitchFamily="2" charset="2"/>
              <a:buChar char="Ø"/>
            </a:pPr>
            <a:r>
              <a:rPr lang="tr-TR" dirty="0" smtClean="0"/>
              <a:t>Hasta/yaralının yaşam bulguları değerlendirilir </a:t>
            </a:r>
            <a:r>
              <a:rPr lang="tr-TR" b="1" dirty="0" smtClean="0"/>
              <a:t>(ABC)</a:t>
            </a:r>
            <a:r>
              <a:rPr lang="tr-TR" dirty="0" smtClean="0"/>
              <a:t>,</a:t>
            </a:r>
          </a:p>
          <a:p>
            <a:pPr lvl="0">
              <a:buFont typeface="Wingdings" pitchFamily="2" charset="2"/>
              <a:buChar char="Ø"/>
            </a:pPr>
            <a:r>
              <a:rPr lang="tr-TR" dirty="0" smtClean="0"/>
              <a:t>Yara üzerine plastik poşet naylon vb. sarılmış bir bezle kapatılır,</a:t>
            </a:r>
          </a:p>
          <a:p>
            <a:pPr lvl="0">
              <a:buFont typeface="Wingdings" pitchFamily="2" charset="2"/>
              <a:buChar char="Ø"/>
            </a:pPr>
            <a:r>
              <a:rPr lang="tr-TR" dirty="0" smtClean="0"/>
              <a:t>Nefes alma sırasında yaraya hava girmesini engellemek, nefes verme sırasında havanın dışarı çıkmasını sağlamak için yara üzerine konan bezin bir ucu açık bırakılır,</a:t>
            </a:r>
          </a:p>
          <a:p>
            <a:pPr lvl="0">
              <a:buFont typeface="Wingdings" pitchFamily="2" charset="2"/>
              <a:buChar char="Ø"/>
            </a:pPr>
            <a:r>
              <a:rPr lang="tr-TR" dirty="0" smtClean="0"/>
              <a:t>Hasta/yaralı bilinci açık ise yarı oturur pozisyonda oturtulur,</a:t>
            </a:r>
          </a:p>
          <a:p>
            <a:pPr lvl="0">
              <a:buFont typeface="Wingdings" pitchFamily="2" charset="2"/>
              <a:buChar char="Ø"/>
            </a:pPr>
            <a:r>
              <a:rPr lang="tr-TR" dirty="0" smtClean="0"/>
              <a:t>Ağızdan hiçbir şey verilmez,</a:t>
            </a:r>
          </a:p>
          <a:p>
            <a:pPr lvl="0">
              <a:buFont typeface="Wingdings" pitchFamily="2" charset="2"/>
              <a:buChar char="Ø"/>
            </a:pPr>
            <a:r>
              <a:rPr lang="tr-TR" dirty="0" smtClean="0"/>
              <a:t>Yaşam bulguları sık sık kontrol edilir,</a:t>
            </a:r>
          </a:p>
          <a:p>
            <a:pPr lvl="0">
              <a:buFont typeface="Wingdings" pitchFamily="2" charset="2"/>
              <a:buChar char="Ø"/>
            </a:pPr>
            <a:r>
              <a:rPr lang="tr-TR" dirty="0" smtClean="0"/>
              <a:t>Açık pnömotoraksta şok ihtimali çok yüksektir. Bu nedenle şok önlemleri alınmalıdır,</a:t>
            </a:r>
          </a:p>
          <a:p>
            <a:pPr lvl="0">
              <a:buFont typeface="Wingdings" pitchFamily="2" charset="2"/>
              <a:buChar char="Ø"/>
            </a:pPr>
            <a:r>
              <a:rPr lang="tr-TR" dirty="0" smtClean="0"/>
              <a:t>Tıbbi yardım istenir </a:t>
            </a:r>
            <a:r>
              <a:rPr lang="tr-TR" b="1" dirty="0" smtClean="0"/>
              <a:t>(112)</a:t>
            </a:r>
            <a:r>
              <a:rPr lang="tr-TR" dirty="0" smtClean="0"/>
              <a:t>.</a:t>
            </a:r>
          </a:p>
          <a:p>
            <a:pPr lvl="0">
              <a:buNone/>
            </a:pPr>
            <a:endParaRPr lang="tr-TR"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7494"/>
            <a:ext cx="8229600" cy="929258"/>
          </a:xfrm>
        </p:spPr>
        <p:txBody>
          <a:bodyPr>
            <a:normAutofit fontScale="90000"/>
          </a:bodyPr>
          <a:lstStyle/>
          <a:p>
            <a:pPr algn="ctr"/>
            <a:r>
              <a:rPr lang="tr-TR" sz="3600" b="1" dirty="0" smtClean="0"/>
              <a:t/>
            </a:r>
            <a:br>
              <a:rPr lang="tr-TR" sz="3600" b="1" dirty="0" smtClean="0"/>
            </a:br>
            <a:r>
              <a:rPr lang="tr-TR" sz="3600" b="1" dirty="0"/>
              <a:t>Delici </a:t>
            </a:r>
            <a:r>
              <a:rPr lang="tr-TR" sz="3600" b="1" dirty="0" smtClean="0"/>
              <a:t>Karın </a:t>
            </a:r>
            <a:r>
              <a:rPr lang="tr-TR" sz="3600" b="1" dirty="0"/>
              <a:t>Yaralanmalarında Ne Gibi Sorunlar Görülebilir?</a:t>
            </a:r>
            <a:endParaRPr lang="tr-TR" sz="3600" dirty="0"/>
          </a:p>
        </p:txBody>
      </p:sp>
      <p:sp>
        <p:nvSpPr>
          <p:cNvPr id="3" name="2 İçerik Yer Tutucusu"/>
          <p:cNvSpPr>
            <a:spLocks noGrp="1"/>
          </p:cNvSpPr>
          <p:nvPr>
            <p:ph idx="1"/>
          </p:nvPr>
        </p:nvSpPr>
        <p:spPr>
          <a:xfrm>
            <a:off x="457200" y="1340768"/>
            <a:ext cx="8229600" cy="4983832"/>
          </a:xfrm>
        </p:spPr>
        <p:txBody>
          <a:bodyPr>
            <a:normAutofit/>
          </a:bodyPr>
          <a:lstStyle/>
          <a:p>
            <a:pPr marL="0" lvl="0" indent="0">
              <a:buNone/>
            </a:pPr>
            <a:endParaRPr lang="tr-TR" dirty="0" smtClean="0"/>
          </a:p>
          <a:p>
            <a:pPr marL="0" lvl="0" indent="0">
              <a:buNone/>
            </a:pPr>
            <a:endParaRPr lang="tr-TR" dirty="0" smtClean="0"/>
          </a:p>
          <a:p>
            <a:pPr lvl="0">
              <a:buFont typeface="Wingdings" pitchFamily="2" charset="2"/>
              <a:buChar char="Ø"/>
            </a:pPr>
            <a:r>
              <a:rPr lang="tr-TR" dirty="0" smtClean="0"/>
              <a:t>Karın bölgesindeki organlar zarar görebilir,</a:t>
            </a:r>
          </a:p>
          <a:p>
            <a:pPr lvl="0">
              <a:buFont typeface="Wingdings" pitchFamily="2" charset="2"/>
              <a:buChar char="Ø"/>
            </a:pPr>
            <a:r>
              <a:rPr lang="tr-TR" dirty="0" smtClean="0"/>
              <a:t>İç ve dış kanama ve buna bağlı şok oluşabilir,</a:t>
            </a:r>
          </a:p>
          <a:p>
            <a:pPr lvl="0">
              <a:buFont typeface="Wingdings" pitchFamily="2" charset="2"/>
              <a:buChar char="Ø"/>
            </a:pPr>
            <a:r>
              <a:rPr lang="tr-TR" dirty="0" smtClean="0"/>
              <a:t>Karın tahta gibi sert ve çok ağrılı ise durum ciddidir,</a:t>
            </a:r>
          </a:p>
          <a:p>
            <a:pPr lvl="0">
              <a:buFont typeface="Wingdings" pitchFamily="2" charset="2"/>
              <a:buChar char="Ø"/>
            </a:pPr>
            <a:r>
              <a:rPr lang="tr-TR" dirty="0" smtClean="0"/>
              <a:t>Bağırsaklar dışarı çıkabilir.</a:t>
            </a:r>
          </a:p>
          <a:p>
            <a:pPr>
              <a:buNone/>
            </a:pPr>
            <a:endParaRPr lang="tr-TR" dirty="0" smtClean="0"/>
          </a:p>
          <a:p>
            <a:pPr>
              <a:buNone/>
            </a:pPr>
            <a:endParaRPr lang="tr-T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929258"/>
          </a:xfrm>
        </p:spPr>
        <p:txBody>
          <a:bodyPr>
            <a:normAutofit fontScale="90000"/>
          </a:bodyPr>
          <a:lstStyle/>
          <a:p>
            <a:pPr algn="ctr"/>
            <a:r>
              <a:rPr lang="tr-TR" sz="3600" b="1" dirty="0"/>
              <a:t>Delici </a:t>
            </a:r>
            <a:r>
              <a:rPr lang="tr-TR" sz="3600" b="1" dirty="0" smtClean="0"/>
              <a:t>Karın </a:t>
            </a:r>
            <a:r>
              <a:rPr lang="tr-TR" sz="3600" b="1" dirty="0"/>
              <a:t>Yaralanmalarında Ne Gibi Sorunlar Görülebilir?</a:t>
            </a:r>
            <a:endParaRPr lang="tr-TR" sz="3600" dirty="0"/>
          </a:p>
        </p:txBody>
      </p:sp>
      <p:pic>
        <p:nvPicPr>
          <p:cNvPr id="24578" name="Picture 2" descr="C:\Users\NURAY SAKARYA\Desktop\görsel.png"/>
          <p:cNvPicPr>
            <a:picLocks noGrp="1" noChangeAspect="1" noChangeArrowheads="1"/>
          </p:cNvPicPr>
          <p:nvPr>
            <p:ph idx="1"/>
          </p:nvPr>
        </p:nvPicPr>
        <p:blipFill>
          <a:blip r:embed="rId2" cstate="print"/>
          <a:stretch>
            <a:fillRect/>
          </a:stretch>
        </p:blipFill>
        <p:spPr bwMode="auto">
          <a:xfrm>
            <a:off x="323528" y="1312960"/>
            <a:ext cx="8712968" cy="5299632"/>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929258"/>
          </a:xfrm>
        </p:spPr>
        <p:txBody>
          <a:bodyPr>
            <a:normAutofit fontScale="90000"/>
          </a:bodyPr>
          <a:lstStyle/>
          <a:p>
            <a:pPr algn="ctr"/>
            <a:r>
              <a:rPr lang="tr-TR" sz="3600" b="1" dirty="0"/>
              <a:t>Delici </a:t>
            </a:r>
            <a:r>
              <a:rPr lang="tr-TR" sz="3600" b="1" dirty="0" smtClean="0"/>
              <a:t>Karın </a:t>
            </a:r>
            <a:r>
              <a:rPr lang="tr-TR" sz="3600" b="1" dirty="0"/>
              <a:t>Yaralanmalarında Ne Gibi Sorunlar Görülebilir?</a:t>
            </a:r>
            <a:endParaRPr lang="tr-TR" sz="3600" dirty="0"/>
          </a:p>
        </p:txBody>
      </p:sp>
      <p:pic>
        <p:nvPicPr>
          <p:cNvPr id="8" name="Picture 6" descr="18-10 Abdominal Evisc"/>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a:xfrm>
            <a:off x="179512" y="1268760"/>
            <a:ext cx="8856983" cy="5400600"/>
          </a:xfrm>
          <a:prstGeom prst="rect">
            <a:avLst/>
          </a:prstGeom>
          <a:noFill/>
          <a:ln w="38100">
            <a:solidFill>
              <a:srgbClr val="CC00FF"/>
            </a:solidFill>
            <a:miter lim="800000"/>
            <a:headEnd/>
            <a:tailEnd/>
          </a:ln>
        </p:spPr>
      </p:pic>
    </p:spTree>
    <p:extLst>
      <p:ext uri="{BB962C8B-B14F-4D97-AF65-F5344CB8AC3E}">
        <p14:creationId xmlns="" xmlns:p14="http://schemas.microsoft.com/office/powerpoint/2010/main" val="2606452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1008112"/>
          </a:xfrm>
        </p:spPr>
        <p:txBody>
          <a:bodyPr>
            <a:noAutofit/>
          </a:bodyPr>
          <a:lstStyle/>
          <a:p>
            <a:pPr algn="ctr"/>
            <a:r>
              <a:rPr lang="tr-TR" sz="3200" b="1" dirty="0"/>
              <a:t>Delici </a:t>
            </a:r>
            <a:r>
              <a:rPr lang="tr-TR" sz="3200" b="1" dirty="0" smtClean="0"/>
              <a:t>Karın </a:t>
            </a:r>
            <a:r>
              <a:rPr lang="tr-TR" sz="3200" b="1" dirty="0"/>
              <a:t>Yaralanmalarında </a:t>
            </a:r>
            <a:r>
              <a:rPr lang="tr-TR" sz="3200" b="1" dirty="0" smtClean="0"/>
              <a:t>İlk Yardım Nasıl Olmalıdır?</a:t>
            </a:r>
            <a:endParaRPr lang="tr-TR" sz="3200" dirty="0"/>
          </a:p>
        </p:txBody>
      </p:sp>
      <p:sp>
        <p:nvSpPr>
          <p:cNvPr id="3" name="Content Placeholder 2"/>
          <p:cNvSpPr>
            <a:spLocks noGrp="1"/>
          </p:cNvSpPr>
          <p:nvPr>
            <p:ph idx="1"/>
          </p:nvPr>
        </p:nvSpPr>
        <p:spPr>
          <a:xfrm>
            <a:off x="457200" y="1268760"/>
            <a:ext cx="8229600" cy="5186048"/>
          </a:xfrm>
        </p:spPr>
        <p:txBody>
          <a:bodyPr>
            <a:normAutofit/>
          </a:bodyPr>
          <a:lstStyle/>
          <a:p>
            <a:pPr lvl="0">
              <a:buFont typeface="Wingdings" pitchFamily="2" charset="2"/>
              <a:buChar char="Ø"/>
            </a:pPr>
            <a:endParaRPr lang="tr-TR" dirty="0" smtClean="0"/>
          </a:p>
          <a:p>
            <a:pPr lvl="0">
              <a:buFont typeface="Wingdings" pitchFamily="2" charset="2"/>
              <a:buChar char="Ø"/>
            </a:pPr>
            <a:r>
              <a:rPr lang="tr-TR" dirty="0" smtClean="0"/>
              <a:t>Hasta/yaralının bilinç kontrolü yapılır,</a:t>
            </a:r>
          </a:p>
          <a:p>
            <a:pPr lvl="0">
              <a:buFont typeface="Wingdings" pitchFamily="2" charset="2"/>
              <a:buChar char="Ø"/>
            </a:pPr>
            <a:r>
              <a:rPr lang="tr-TR" dirty="0" smtClean="0"/>
              <a:t>Hasta/yaralının yaşam bulguları kontrol edilir,</a:t>
            </a:r>
          </a:p>
          <a:p>
            <a:pPr lvl="0">
              <a:buFont typeface="Wingdings" pitchFamily="2" charset="2"/>
              <a:buChar char="Ø"/>
            </a:pPr>
            <a:r>
              <a:rPr lang="tr-TR" dirty="0" smtClean="0"/>
              <a:t>Dışarı çıkan organlar içeri sokulmaya çalışılmaz, üzerine geniş ve nemli temiz bir bez örtülür,</a:t>
            </a:r>
          </a:p>
          <a:p>
            <a:pPr lvl="0">
              <a:buFont typeface="Wingdings" pitchFamily="2" charset="2"/>
              <a:buChar char="Ø"/>
            </a:pPr>
            <a:r>
              <a:rPr lang="tr-TR" dirty="0" smtClean="0"/>
              <a:t>Bilinç yerinde ise sırt üstü pozisyonda bacaklar bükülmüş olarak yatırılır, ısı kaybını önlemek için üzeri örtülür,</a:t>
            </a:r>
          </a:p>
          <a:p>
            <a:pPr lvl="0">
              <a:buFont typeface="Wingdings" pitchFamily="2" charset="2"/>
              <a:buChar char="Ø"/>
            </a:pPr>
            <a:r>
              <a:rPr lang="tr-TR" dirty="0" smtClean="0"/>
              <a:t>Ağızdan yiyecek ya da içecek bir şey verilmez,</a:t>
            </a:r>
          </a:p>
          <a:p>
            <a:pPr lvl="0">
              <a:buFont typeface="Wingdings" pitchFamily="2" charset="2"/>
              <a:buChar char="Ø"/>
            </a:pPr>
            <a:r>
              <a:rPr lang="tr-TR" dirty="0" smtClean="0"/>
              <a:t>Yaşam bulguları sık sık izlenir,</a:t>
            </a:r>
          </a:p>
          <a:p>
            <a:pPr lvl="0">
              <a:buFont typeface="Wingdings" pitchFamily="2" charset="2"/>
              <a:buChar char="Ø"/>
            </a:pPr>
            <a:r>
              <a:rPr lang="tr-TR" dirty="0" smtClean="0"/>
              <a:t>Tıbbi yardım istenir </a:t>
            </a:r>
            <a:r>
              <a:rPr lang="tr-TR" b="1" dirty="0" smtClean="0"/>
              <a:t>(112)</a:t>
            </a:r>
            <a:r>
              <a:rPr lang="tr-TR" dirty="0" smtClean="0"/>
              <a:t>.</a:t>
            </a:r>
          </a:p>
          <a:p>
            <a:pPr>
              <a:buNone/>
            </a:pPr>
            <a:endParaRPr lang="tr-T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001266"/>
          </a:xfrm>
        </p:spPr>
        <p:txBody>
          <a:bodyPr>
            <a:noAutofit/>
          </a:bodyPr>
          <a:lstStyle/>
          <a:p>
            <a:pPr algn="ctr"/>
            <a:r>
              <a:rPr lang="tr-TR" sz="3200" b="1" dirty="0" smtClean="0"/>
              <a:t>Kafatası ve Omurga </a:t>
            </a:r>
            <a:r>
              <a:rPr lang="tr-TR" sz="3200" b="1" dirty="0"/>
              <a:t>Y</a:t>
            </a:r>
            <a:r>
              <a:rPr lang="tr-TR" sz="3200" b="1" dirty="0" smtClean="0"/>
              <a:t>aralanmaları </a:t>
            </a:r>
            <a:r>
              <a:rPr lang="tr-TR" sz="3200" b="1" dirty="0"/>
              <a:t>N</a:t>
            </a:r>
            <a:r>
              <a:rPr lang="tr-TR" sz="3200" b="1" dirty="0" smtClean="0"/>
              <a:t>eden </a:t>
            </a:r>
            <a:r>
              <a:rPr lang="tr-TR" sz="3200" b="1" dirty="0"/>
              <a:t>Ö</a:t>
            </a:r>
            <a:r>
              <a:rPr lang="tr-TR" sz="3200" b="1" dirty="0" smtClean="0"/>
              <a:t>nemlidir?</a:t>
            </a:r>
            <a:endParaRPr lang="tr-TR" sz="3200" b="1" dirty="0"/>
          </a:p>
        </p:txBody>
      </p:sp>
      <p:sp>
        <p:nvSpPr>
          <p:cNvPr id="3" name="Content Placeholder 2"/>
          <p:cNvSpPr>
            <a:spLocks noGrp="1"/>
          </p:cNvSpPr>
          <p:nvPr>
            <p:ph idx="1"/>
          </p:nvPr>
        </p:nvSpPr>
        <p:spPr>
          <a:xfrm>
            <a:off x="457200" y="1484784"/>
            <a:ext cx="8229600" cy="4970024"/>
          </a:xfrm>
        </p:spPr>
        <p:txBody>
          <a:bodyPr>
            <a:normAutofit/>
          </a:bodyPr>
          <a:lstStyle/>
          <a:p>
            <a:pPr>
              <a:buNone/>
            </a:pPr>
            <a:endParaRPr lang="tr-TR" dirty="0" smtClean="0"/>
          </a:p>
          <a:p>
            <a:pPr>
              <a:buNone/>
            </a:pPr>
            <a:r>
              <a:rPr lang="tr-TR" dirty="0" smtClean="0"/>
              <a:t>   </a:t>
            </a:r>
            <a:r>
              <a:rPr lang="tr-TR" sz="2800" dirty="0" smtClean="0"/>
              <a:t>Darbenin şiddetine bağlı olarak kafatası boşluğunda yer alan merkezi sinir sistemi etkilenebilir. Bel kemiğindeki yaralanmalarda omurgada ani sıkışma ya da ayrılma meydana gelebilir. Bunun sonucunda sinir sistemi etkilenerek bazı olumsuz sonuçlar oluşabilir. Trafik kazalarında ölümlerin % 80’i kafatası ve omurga yaralanmalarından olmaktadır.</a:t>
            </a:r>
          </a:p>
          <a:p>
            <a:endParaRPr lang="tr-TR" sz="2800"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1080120"/>
          </a:xfrm>
        </p:spPr>
        <p:txBody>
          <a:bodyPr>
            <a:normAutofit fontScale="90000"/>
          </a:bodyPr>
          <a:lstStyle/>
          <a:p>
            <a:pPr algn="ctr"/>
            <a:r>
              <a:rPr lang="tr-TR" sz="3600" b="1" dirty="0"/>
              <a:t>Kafatası ve Omurga Yaralanmaları Neden Önemlidir?</a:t>
            </a:r>
            <a:endParaRPr lang="tr-TR" sz="3600" dirty="0"/>
          </a:p>
        </p:txBody>
      </p:sp>
      <p:pic>
        <p:nvPicPr>
          <p:cNvPr id="25602" name="Picture 2" descr="C:\Users\NURAY SAKARYA\Desktop\görsel.png"/>
          <p:cNvPicPr>
            <a:picLocks noGrp="1" noChangeAspect="1" noChangeArrowheads="1"/>
          </p:cNvPicPr>
          <p:nvPr>
            <p:ph idx="1"/>
          </p:nvPr>
        </p:nvPicPr>
        <p:blipFill>
          <a:blip r:embed="rId2" cstate="print"/>
          <a:srcRect/>
          <a:stretch>
            <a:fillRect/>
          </a:stretch>
        </p:blipFill>
        <p:spPr bwMode="auto">
          <a:xfrm>
            <a:off x="539552" y="1268760"/>
            <a:ext cx="8352928" cy="5184576"/>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001266"/>
          </a:xfrm>
        </p:spPr>
        <p:txBody>
          <a:bodyPr>
            <a:normAutofit fontScale="90000"/>
          </a:bodyPr>
          <a:lstStyle/>
          <a:p>
            <a:pPr algn="ctr"/>
            <a:r>
              <a:rPr lang="tr-TR" sz="3600" b="1" dirty="0"/>
              <a:t>Kafatası ve Omurga Yaralanmaları Neden Önemlidir?</a:t>
            </a:r>
            <a:endParaRPr lang="tr-TR" sz="3600" dirty="0"/>
          </a:p>
        </p:txBody>
      </p:sp>
      <p:pic>
        <p:nvPicPr>
          <p:cNvPr id="26626" name="Picture 2" descr="C:\Users\NURAY SAKARYA\Desktop\görsel2.png"/>
          <p:cNvPicPr>
            <a:picLocks noGrp="1" noChangeAspect="1" noChangeArrowheads="1"/>
          </p:cNvPicPr>
          <p:nvPr>
            <p:ph idx="1"/>
          </p:nvPr>
        </p:nvPicPr>
        <p:blipFill>
          <a:blip r:embed="rId2" cstate="print"/>
          <a:srcRect/>
          <a:stretch>
            <a:fillRect/>
          </a:stretch>
        </p:blipFill>
        <p:spPr bwMode="auto">
          <a:xfrm>
            <a:off x="467544" y="1340768"/>
            <a:ext cx="8424936" cy="5328592"/>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641226"/>
          </a:xfrm>
        </p:spPr>
        <p:txBody>
          <a:bodyPr>
            <a:normAutofit/>
          </a:bodyPr>
          <a:lstStyle/>
          <a:p>
            <a:pPr algn="ctr"/>
            <a:r>
              <a:rPr lang="tr-TR" sz="3200" b="1" dirty="0" smtClean="0"/>
              <a:t>Kafatası Yaralanmaları Çeşitleri Nelerdir?</a:t>
            </a:r>
            <a:endParaRPr lang="tr-TR" sz="3200" b="1" dirty="0"/>
          </a:p>
        </p:txBody>
      </p:sp>
      <p:sp>
        <p:nvSpPr>
          <p:cNvPr id="3" name="Content Placeholder 2"/>
          <p:cNvSpPr>
            <a:spLocks noGrp="1"/>
          </p:cNvSpPr>
          <p:nvPr>
            <p:ph idx="1"/>
          </p:nvPr>
        </p:nvSpPr>
        <p:spPr>
          <a:xfrm>
            <a:off x="457200" y="980728"/>
            <a:ext cx="8229600" cy="5877272"/>
          </a:xfrm>
        </p:spPr>
        <p:txBody>
          <a:bodyPr>
            <a:normAutofit fontScale="92500" lnSpcReduction="20000"/>
          </a:bodyPr>
          <a:lstStyle/>
          <a:p>
            <a:pPr>
              <a:buFont typeface="Wingdings" pitchFamily="2" charset="2"/>
              <a:buChar char="Ø"/>
            </a:pPr>
            <a:endParaRPr lang="tr-TR" b="1" dirty="0" smtClean="0"/>
          </a:p>
          <a:p>
            <a:pPr>
              <a:buFont typeface="Wingdings" pitchFamily="2" charset="2"/>
              <a:buChar char="Ø"/>
            </a:pPr>
            <a:r>
              <a:rPr lang="tr-TR" b="1" dirty="0" smtClean="0">
                <a:solidFill>
                  <a:srgbClr val="FF0000"/>
                </a:solidFill>
              </a:rPr>
              <a:t>Saçlı deride yaralanmalar: </a:t>
            </a:r>
            <a:r>
              <a:rPr lang="tr-TR" dirty="0" smtClean="0"/>
              <a:t>Saç derisi kafatası yüzeyi üzerinde kolaylıkla yer değiştirebilir ve herhangi bir darbe sonucu kolayca ayrılabilir. Bu durumda çok fazla miktarda kanama olur, bu nedenle öncelikle kanamanın durdurulması gereklidir.</a:t>
            </a:r>
          </a:p>
          <a:p>
            <a:pPr>
              <a:buFont typeface="Wingdings" pitchFamily="2" charset="2"/>
              <a:buChar char="Ø"/>
            </a:pPr>
            <a:r>
              <a:rPr lang="tr-TR" b="1" dirty="0" smtClean="0">
                <a:solidFill>
                  <a:srgbClr val="FF0000"/>
                </a:solidFill>
              </a:rPr>
              <a:t>Kafatası, beyin yaralanmaları:</a:t>
            </a:r>
          </a:p>
          <a:p>
            <a:pPr>
              <a:buFont typeface="Wingdings" pitchFamily="2" charset="2"/>
              <a:buChar char="Ø"/>
            </a:pPr>
            <a:r>
              <a:rPr lang="tr-TR" b="1" dirty="0" smtClean="0">
                <a:solidFill>
                  <a:srgbClr val="FF0000"/>
                </a:solidFill>
              </a:rPr>
              <a:t>Kafatası kırıkları:</a:t>
            </a:r>
            <a:r>
              <a:rPr lang="tr-TR" dirty="0" smtClean="0">
                <a:solidFill>
                  <a:srgbClr val="FF0000"/>
                </a:solidFill>
              </a:rPr>
              <a:t> </a:t>
            </a:r>
            <a:r>
              <a:rPr lang="tr-TR" dirty="0" smtClean="0"/>
              <a:t>Kafatası kırıklarında beyin zedelenmesi, kemiğin kırılmasından daha önemlidir. Bu nedenle beyin hasarı bulguları değerlendirilmelidir.</a:t>
            </a:r>
          </a:p>
          <a:p>
            <a:pPr>
              <a:buFont typeface="Wingdings" pitchFamily="2" charset="2"/>
              <a:buChar char="Ø"/>
            </a:pPr>
            <a:r>
              <a:rPr lang="tr-TR" b="1" dirty="0" smtClean="0">
                <a:solidFill>
                  <a:srgbClr val="FF0000"/>
                </a:solidFill>
              </a:rPr>
              <a:t>Yüz yaralanmaları:</a:t>
            </a:r>
            <a:r>
              <a:rPr lang="tr-TR" dirty="0" smtClean="0">
                <a:solidFill>
                  <a:srgbClr val="FF0000"/>
                </a:solidFill>
              </a:rPr>
              <a:t> </a:t>
            </a:r>
            <a:r>
              <a:rPr lang="tr-TR" dirty="0" smtClean="0"/>
              <a:t>Ağız ve burun yaralanmalarında solunum ciddi şekilde etkilenebilir ve duyu organları zarar görebilir. Bir yüz yaralanması sonucunda burun, çene kemiği kemiklerinde yaralanma görülebilir.</a:t>
            </a:r>
          </a:p>
          <a:p>
            <a:pPr>
              <a:buFont typeface="Wingdings" pitchFamily="2" charset="2"/>
              <a:buChar char="Ø"/>
            </a:pPr>
            <a:r>
              <a:rPr lang="tr-TR" b="1" dirty="0" smtClean="0">
                <a:solidFill>
                  <a:srgbClr val="FF0000"/>
                </a:solidFill>
              </a:rPr>
              <a:t>Omurga (bel kemiği) yaralanmaları</a:t>
            </a:r>
            <a:r>
              <a:rPr lang="tr-TR" dirty="0" smtClean="0">
                <a:solidFill>
                  <a:srgbClr val="FF0000"/>
                </a:solidFill>
              </a:rPr>
              <a:t>: </a:t>
            </a:r>
            <a:r>
              <a:rPr lang="tr-TR" dirty="0" smtClean="0"/>
              <a:t>En çok zarar gören bölge bel ve boyun bölgesidir ve çok ağrılıdır. Kazalarda en çok boyun etkilenir.</a:t>
            </a:r>
          </a:p>
          <a:p>
            <a:pPr>
              <a:buNone/>
            </a:pPr>
            <a:endParaRPr lang="tr-TR"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152128"/>
          </a:xfrm>
        </p:spPr>
        <p:txBody>
          <a:bodyPr>
            <a:noAutofit/>
          </a:bodyPr>
          <a:lstStyle/>
          <a:p>
            <a:pPr algn="ctr"/>
            <a:r>
              <a:rPr lang="tr-TR" sz="3200" b="1" dirty="0" smtClean="0"/>
              <a:t>Kafatası ve Omurga </a:t>
            </a:r>
            <a:r>
              <a:rPr lang="tr-TR" sz="3200" b="1" dirty="0"/>
              <a:t>Y</a:t>
            </a:r>
            <a:r>
              <a:rPr lang="tr-TR" sz="3200" b="1" dirty="0" smtClean="0"/>
              <a:t>aralanmalarının </a:t>
            </a:r>
            <a:r>
              <a:rPr lang="tr-TR" sz="3200" b="1" dirty="0"/>
              <a:t>N</a:t>
            </a:r>
            <a:r>
              <a:rPr lang="tr-TR" sz="3200" b="1" dirty="0" smtClean="0"/>
              <a:t>edenleri Nelerdir?</a:t>
            </a:r>
            <a:endParaRPr lang="tr-TR" sz="3200" b="1" dirty="0"/>
          </a:p>
        </p:txBody>
      </p:sp>
      <p:sp>
        <p:nvSpPr>
          <p:cNvPr id="3" name="Content Placeholder 2"/>
          <p:cNvSpPr>
            <a:spLocks noGrp="1"/>
          </p:cNvSpPr>
          <p:nvPr>
            <p:ph idx="1"/>
          </p:nvPr>
        </p:nvSpPr>
        <p:spPr>
          <a:xfrm>
            <a:off x="457200" y="1556792"/>
            <a:ext cx="8229600" cy="4767808"/>
          </a:xfrm>
        </p:spPr>
        <p:txBody>
          <a:bodyPr/>
          <a:lstStyle/>
          <a:p>
            <a:pPr>
              <a:buNone/>
            </a:pPr>
            <a:endParaRPr lang="tr-TR" dirty="0" smtClean="0"/>
          </a:p>
          <a:p>
            <a:pPr lvl="0">
              <a:buFont typeface="Wingdings" pitchFamily="2" charset="2"/>
              <a:buChar char="Ø"/>
            </a:pPr>
            <a:r>
              <a:rPr lang="tr-TR" dirty="0" smtClean="0"/>
              <a:t>Yüksek bir yerden düşme,</a:t>
            </a:r>
          </a:p>
          <a:p>
            <a:pPr lvl="0">
              <a:buFont typeface="Wingdings" pitchFamily="2" charset="2"/>
              <a:buChar char="Ø"/>
            </a:pPr>
            <a:r>
              <a:rPr lang="tr-TR" dirty="0" smtClean="0"/>
              <a:t>Baş ve gövde yaralanması,</a:t>
            </a:r>
          </a:p>
          <a:p>
            <a:pPr lvl="0">
              <a:buFont typeface="Wingdings" pitchFamily="2" charset="2"/>
              <a:buChar char="Ø"/>
            </a:pPr>
            <a:r>
              <a:rPr lang="tr-TR" dirty="0" smtClean="0"/>
              <a:t>Otomobil ya da motosiklet kazaları,</a:t>
            </a:r>
          </a:p>
          <a:p>
            <a:pPr lvl="0">
              <a:buFont typeface="Wingdings" pitchFamily="2" charset="2"/>
              <a:buChar char="Ø"/>
            </a:pPr>
            <a:r>
              <a:rPr lang="tr-TR" dirty="0" smtClean="0"/>
              <a:t>Spor ve iş kazaları,</a:t>
            </a:r>
          </a:p>
          <a:p>
            <a:pPr lvl="0">
              <a:buFont typeface="Wingdings" pitchFamily="2" charset="2"/>
              <a:buChar char="Ø"/>
            </a:pPr>
            <a:r>
              <a:rPr lang="tr-TR" dirty="0" smtClean="0"/>
              <a:t>Yıkıntı altında kalma,</a:t>
            </a:r>
          </a:p>
          <a:p>
            <a:pPr>
              <a:buNone/>
            </a:pPr>
            <a:endParaRPr lang="tr-TR" dirty="0" smtClean="0"/>
          </a:p>
          <a:p>
            <a:pPr>
              <a:buNone/>
            </a:pPr>
            <a:endParaRPr lang="tr-TR"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1080120"/>
          </a:xfrm>
        </p:spPr>
        <p:txBody>
          <a:bodyPr>
            <a:normAutofit/>
          </a:bodyPr>
          <a:lstStyle/>
          <a:p>
            <a:pPr algn="ctr"/>
            <a:r>
              <a:rPr lang="tr-TR" sz="3200" b="1" dirty="0" smtClean="0"/>
              <a:t>Kafatası ve Omurga Yaralanmalarının </a:t>
            </a:r>
            <a:r>
              <a:rPr lang="tr-TR" sz="3200" b="1" dirty="0"/>
              <a:t>B</a:t>
            </a:r>
            <a:r>
              <a:rPr lang="tr-TR" sz="3200" b="1" dirty="0" smtClean="0"/>
              <a:t>elirtileri Nelerdir?</a:t>
            </a:r>
            <a:endParaRPr lang="tr-TR" sz="3200" dirty="0"/>
          </a:p>
        </p:txBody>
      </p:sp>
      <p:sp>
        <p:nvSpPr>
          <p:cNvPr id="3" name="Content Placeholder 2"/>
          <p:cNvSpPr>
            <a:spLocks noGrp="1"/>
          </p:cNvSpPr>
          <p:nvPr>
            <p:ph idx="1"/>
          </p:nvPr>
        </p:nvSpPr>
        <p:spPr>
          <a:xfrm>
            <a:off x="457200" y="1340768"/>
            <a:ext cx="8229600" cy="5114040"/>
          </a:xfrm>
        </p:spPr>
        <p:txBody>
          <a:bodyPr/>
          <a:lstStyle/>
          <a:p>
            <a:pPr>
              <a:buNone/>
            </a:pPr>
            <a:endParaRPr lang="tr-TR" dirty="0" smtClean="0"/>
          </a:p>
          <a:p>
            <a:pPr lvl="0">
              <a:buFont typeface="Wingdings" pitchFamily="2" charset="2"/>
              <a:buChar char="Ø"/>
            </a:pPr>
            <a:r>
              <a:rPr lang="tr-TR" dirty="0" smtClean="0"/>
              <a:t>Bilinç düzeyinde değişmeler, hafıza değişiklikleri ya da hafıza kaybı,</a:t>
            </a:r>
          </a:p>
          <a:p>
            <a:pPr lvl="0">
              <a:buFont typeface="Wingdings" pitchFamily="2" charset="2"/>
              <a:buChar char="Ø"/>
            </a:pPr>
            <a:r>
              <a:rPr lang="tr-TR" dirty="0" smtClean="0"/>
              <a:t>Başta, boyunda ve sırtta ağrı,</a:t>
            </a:r>
          </a:p>
          <a:p>
            <a:pPr lvl="0">
              <a:buFont typeface="Wingdings" pitchFamily="2" charset="2"/>
              <a:buChar char="Ø"/>
            </a:pPr>
            <a:r>
              <a:rPr lang="tr-TR" dirty="0" smtClean="0"/>
              <a:t>Elde ve parmaklarda karıncalanma ya da his kaybı,</a:t>
            </a:r>
          </a:p>
          <a:p>
            <a:pPr lvl="0">
              <a:buFont typeface="Wingdings" pitchFamily="2" charset="2"/>
              <a:buChar char="Ø"/>
            </a:pPr>
            <a:r>
              <a:rPr lang="tr-TR" dirty="0" smtClean="0"/>
              <a:t>Vücudun herhangi bir yerinde tam ya da kısmi hareket kaybı,</a:t>
            </a:r>
          </a:p>
          <a:p>
            <a:pPr lvl="0">
              <a:buFont typeface="Wingdings" pitchFamily="2" charset="2"/>
              <a:buChar char="Ø"/>
            </a:pPr>
            <a:r>
              <a:rPr lang="tr-TR" dirty="0" smtClean="0"/>
              <a:t>Baş ya da bel kemiğinde şekil bozukluğu,</a:t>
            </a:r>
          </a:p>
          <a:p>
            <a:pPr>
              <a:buNone/>
            </a:pPr>
            <a:endParaRPr lang="tr-TR" dirty="0" smtClean="0"/>
          </a:p>
          <a:p>
            <a:pPr>
              <a:buNone/>
            </a:pPr>
            <a:endParaRPr lang="tr-TR"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1296144"/>
          </a:xfrm>
        </p:spPr>
        <p:txBody>
          <a:bodyPr>
            <a:normAutofit/>
          </a:bodyPr>
          <a:lstStyle/>
          <a:p>
            <a:pPr algn="ctr"/>
            <a:r>
              <a:rPr lang="tr-TR" sz="3200" b="1" dirty="0"/>
              <a:t>Kafatası ve Omurga Yaralanmalarının Belirtileri Nelerdir?</a:t>
            </a:r>
            <a:endParaRPr lang="tr-TR" sz="3200" dirty="0"/>
          </a:p>
        </p:txBody>
      </p:sp>
      <p:sp>
        <p:nvSpPr>
          <p:cNvPr id="3" name="Content Placeholder 2"/>
          <p:cNvSpPr>
            <a:spLocks noGrp="1"/>
          </p:cNvSpPr>
          <p:nvPr>
            <p:ph idx="1"/>
          </p:nvPr>
        </p:nvSpPr>
        <p:spPr>
          <a:xfrm>
            <a:off x="457200" y="1628800"/>
            <a:ext cx="8229600" cy="4826008"/>
          </a:xfrm>
        </p:spPr>
        <p:txBody>
          <a:bodyPr>
            <a:normAutofit lnSpcReduction="10000"/>
          </a:bodyPr>
          <a:lstStyle/>
          <a:p>
            <a:pPr lvl="0">
              <a:buFont typeface="Wingdings" pitchFamily="2" charset="2"/>
              <a:buChar char="Ø"/>
            </a:pPr>
            <a:r>
              <a:rPr lang="tr-TR" dirty="0" smtClean="0"/>
              <a:t>Burun ve kulaktan beyin omurilik sıvısı ve kan gelmesi,</a:t>
            </a:r>
          </a:p>
          <a:p>
            <a:pPr lvl="0">
              <a:buFont typeface="Wingdings" pitchFamily="2" charset="2"/>
              <a:buChar char="Ø"/>
            </a:pPr>
            <a:r>
              <a:rPr lang="tr-TR" dirty="0" smtClean="0"/>
              <a:t>Baş, boyun ve sırtta dış kanama,</a:t>
            </a:r>
          </a:p>
          <a:p>
            <a:pPr lvl="0">
              <a:buFont typeface="Wingdings" pitchFamily="2" charset="2"/>
              <a:buChar char="Ø"/>
            </a:pPr>
            <a:r>
              <a:rPr lang="tr-TR" dirty="0" smtClean="0"/>
              <a:t>Sarsıntı,</a:t>
            </a:r>
          </a:p>
          <a:p>
            <a:pPr lvl="0">
              <a:buFont typeface="Wingdings" pitchFamily="2" charset="2"/>
              <a:buChar char="Ø"/>
            </a:pPr>
            <a:r>
              <a:rPr lang="tr-TR" dirty="0" smtClean="0"/>
              <a:t>Denge kaybı,</a:t>
            </a:r>
          </a:p>
          <a:p>
            <a:pPr lvl="0">
              <a:buFont typeface="Wingdings" pitchFamily="2" charset="2"/>
              <a:buChar char="Ø"/>
            </a:pPr>
            <a:r>
              <a:rPr lang="tr-TR" dirty="0" smtClean="0"/>
              <a:t>Kulak ve göz çevresinde morluk, </a:t>
            </a:r>
          </a:p>
          <a:p>
            <a:pPr>
              <a:buNone/>
            </a:pPr>
            <a:r>
              <a:rPr lang="tr-TR" dirty="0" smtClean="0"/>
              <a:t>  	</a:t>
            </a:r>
            <a:r>
              <a:rPr lang="tr-TR" b="1" dirty="0" smtClean="0">
                <a:solidFill>
                  <a:srgbClr val="FF0000"/>
                </a:solidFill>
              </a:rPr>
              <a:t>Ancak, hastada hiçbir belirti yoksa bile;</a:t>
            </a:r>
            <a:endParaRPr lang="tr-TR" dirty="0" smtClean="0">
              <a:solidFill>
                <a:srgbClr val="FF0000"/>
              </a:solidFill>
            </a:endParaRPr>
          </a:p>
          <a:p>
            <a:pPr lvl="0">
              <a:buFont typeface="Wingdings" pitchFamily="2" charset="2"/>
              <a:buChar char="Ø"/>
            </a:pPr>
            <a:r>
              <a:rPr lang="tr-TR" dirty="0" smtClean="0"/>
              <a:t>Yüz ve köprücük kemiği yaralanmaları, </a:t>
            </a:r>
          </a:p>
          <a:p>
            <a:pPr lvl="0">
              <a:buFont typeface="Wingdings" pitchFamily="2" charset="2"/>
              <a:buChar char="Ø"/>
            </a:pPr>
            <a:r>
              <a:rPr lang="tr-TR" dirty="0" smtClean="0"/>
              <a:t>Tüm düşme vakaları, </a:t>
            </a:r>
          </a:p>
          <a:p>
            <a:pPr lvl="0">
              <a:buFont typeface="Wingdings" pitchFamily="2" charset="2"/>
              <a:buChar char="Ø"/>
            </a:pPr>
            <a:r>
              <a:rPr lang="tr-TR" dirty="0" smtClean="0"/>
              <a:t>Trafik kazaları, </a:t>
            </a:r>
          </a:p>
          <a:p>
            <a:pPr lvl="0">
              <a:buFont typeface="Wingdings" pitchFamily="2" charset="2"/>
              <a:buChar char="Ø"/>
            </a:pPr>
            <a:r>
              <a:rPr lang="tr-TR" dirty="0" smtClean="0"/>
              <a:t>Bilinci kapalı tüm hasta / yaralılar kafa ve omurga yaralanması olarak var sayılmalıdır.</a:t>
            </a:r>
          </a:p>
          <a:p>
            <a:pPr>
              <a:buFont typeface="Wingdings" pitchFamily="2" charset="2"/>
              <a:buChar char="Ø"/>
            </a:pPr>
            <a:endParaRPr lang="tr-T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713234"/>
          </a:xfrm>
        </p:spPr>
        <p:txBody>
          <a:bodyPr>
            <a:normAutofit fontScale="90000"/>
          </a:bodyPr>
          <a:lstStyle/>
          <a:p>
            <a:pPr algn="ctr"/>
            <a:r>
              <a:rPr lang="tr-TR" sz="3200" b="1" dirty="0" smtClean="0"/>
              <a:t>Kafatası ve Omurga Yaralanmalarında İlk </a:t>
            </a:r>
            <a:r>
              <a:rPr lang="tr-TR" sz="3200" b="1" dirty="0"/>
              <a:t>Y</a:t>
            </a:r>
            <a:r>
              <a:rPr lang="tr-TR" sz="3200" b="1" dirty="0" smtClean="0"/>
              <a:t>ardım </a:t>
            </a:r>
            <a:r>
              <a:rPr lang="tr-TR" sz="3200" b="1" dirty="0"/>
              <a:t>N</a:t>
            </a:r>
            <a:r>
              <a:rPr lang="tr-TR" sz="3200" b="1" dirty="0" smtClean="0"/>
              <a:t>asıl Olmalıdır?</a:t>
            </a:r>
            <a:endParaRPr lang="tr-TR" sz="3200" b="1" dirty="0"/>
          </a:p>
        </p:txBody>
      </p:sp>
      <p:sp>
        <p:nvSpPr>
          <p:cNvPr id="3" name="Content Placeholder 2"/>
          <p:cNvSpPr>
            <a:spLocks noGrp="1"/>
          </p:cNvSpPr>
          <p:nvPr>
            <p:ph idx="1"/>
          </p:nvPr>
        </p:nvSpPr>
        <p:spPr>
          <a:xfrm>
            <a:off x="457200" y="1052736"/>
            <a:ext cx="8229600" cy="5805264"/>
          </a:xfrm>
        </p:spPr>
        <p:txBody>
          <a:bodyPr>
            <a:normAutofit fontScale="85000" lnSpcReduction="10000"/>
          </a:bodyPr>
          <a:lstStyle/>
          <a:p>
            <a:pPr lvl="0">
              <a:buFont typeface="Wingdings" pitchFamily="2" charset="2"/>
              <a:buChar char="Ø"/>
            </a:pPr>
            <a:r>
              <a:rPr lang="tr-TR" sz="3100" dirty="0" smtClean="0"/>
              <a:t>Bilinç kontrolü yapılır,</a:t>
            </a:r>
          </a:p>
          <a:p>
            <a:pPr lvl="0">
              <a:buFont typeface="Wingdings" pitchFamily="2" charset="2"/>
              <a:buChar char="Ø"/>
            </a:pPr>
            <a:r>
              <a:rPr lang="tr-TR" sz="3100" dirty="0" smtClean="0"/>
              <a:t>Yaşam bulguları değerlendirilir,</a:t>
            </a:r>
          </a:p>
          <a:p>
            <a:pPr lvl="0">
              <a:buFont typeface="Wingdings" pitchFamily="2" charset="2"/>
              <a:buChar char="Ø"/>
            </a:pPr>
            <a:r>
              <a:rPr lang="tr-TR" sz="3100" dirty="0" smtClean="0"/>
              <a:t>Hemen tıbbi yardım istenir </a:t>
            </a:r>
            <a:r>
              <a:rPr lang="tr-TR" sz="3100" b="1" dirty="0" smtClean="0"/>
              <a:t>(112)</a:t>
            </a:r>
            <a:r>
              <a:rPr lang="tr-TR" sz="3100" dirty="0" smtClean="0"/>
              <a:t>,</a:t>
            </a:r>
          </a:p>
          <a:p>
            <a:pPr lvl="0">
              <a:buFont typeface="Wingdings" pitchFamily="2" charset="2"/>
              <a:buChar char="Ø"/>
            </a:pPr>
            <a:r>
              <a:rPr lang="tr-TR" sz="3100" dirty="0" smtClean="0"/>
              <a:t>Bilinci açıksa hareket etmemesi sağlanır,</a:t>
            </a:r>
          </a:p>
          <a:p>
            <a:pPr lvl="0">
              <a:buFont typeface="Wingdings" pitchFamily="2" charset="2"/>
              <a:buChar char="Ø"/>
            </a:pPr>
            <a:r>
              <a:rPr lang="tr-TR" sz="3100" dirty="0" smtClean="0"/>
              <a:t>Her hangi bir tehlike söz konusu ise düz pozisyonda sürüklenir,</a:t>
            </a:r>
          </a:p>
          <a:p>
            <a:pPr lvl="0">
              <a:buFont typeface="Wingdings" pitchFamily="2" charset="2"/>
              <a:buChar char="Ø"/>
            </a:pPr>
            <a:r>
              <a:rPr lang="tr-TR" sz="3100" dirty="0" smtClean="0"/>
              <a:t>Baş-boyun-gövde ekseni bozulmamalıdır,</a:t>
            </a:r>
          </a:p>
          <a:p>
            <a:pPr lvl="0">
              <a:buFont typeface="Wingdings" pitchFamily="2" charset="2"/>
              <a:buChar char="Ø"/>
            </a:pPr>
            <a:r>
              <a:rPr lang="tr-TR" sz="3100" dirty="0" smtClean="0"/>
              <a:t>Yardım geldiğinde sedyeye baş-boyun-gövde ekseni bozulmadan alınmalıdır,</a:t>
            </a:r>
          </a:p>
          <a:p>
            <a:pPr lvl="0">
              <a:buFont typeface="Wingdings" pitchFamily="2" charset="2"/>
              <a:buChar char="Ø"/>
            </a:pPr>
            <a:r>
              <a:rPr lang="tr-TR" sz="3100" dirty="0" smtClean="0"/>
              <a:t>Taşınma ve sevk sırasında sarsıntıya maruz kalmaması gerekir,</a:t>
            </a:r>
          </a:p>
          <a:p>
            <a:pPr lvl="0">
              <a:buFont typeface="Wingdings" pitchFamily="2" charset="2"/>
              <a:buChar char="Ø"/>
            </a:pPr>
            <a:r>
              <a:rPr lang="tr-TR" sz="3100" dirty="0" smtClean="0"/>
              <a:t>Tüm yapılanlar ve hasta/yaralı hakkındaki bilgiler kaydedilmeli ve gelen ekibe bildirilmelidir,</a:t>
            </a:r>
          </a:p>
          <a:p>
            <a:pPr lvl="0">
              <a:buFont typeface="Wingdings" pitchFamily="2" charset="2"/>
              <a:buChar char="Ø"/>
            </a:pPr>
            <a:r>
              <a:rPr lang="tr-TR" sz="3100" dirty="0" smtClean="0"/>
              <a:t>Asla yalnız bırakılmamalıdır.</a:t>
            </a:r>
          </a:p>
          <a:p>
            <a:pPr>
              <a:buNone/>
            </a:pPr>
            <a:endParaRPr lang="tr-TR"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355</TotalTime>
  <Words>984</Words>
  <Application>Microsoft Office PowerPoint</Application>
  <PresentationFormat>Ekran Gösterisi (4:3)</PresentationFormat>
  <Paragraphs>155</Paragraphs>
  <Slides>24</Slides>
  <Notes>0</Notes>
  <HiddenSlides>0</HiddenSlides>
  <MMClips>0</MMClips>
  <ScaleCrop>false</ScaleCrop>
  <HeadingPairs>
    <vt:vector size="6" baseType="variant">
      <vt:variant>
        <vt:lpstr>Tema</vt:lpstr>
      </vt:variant>
      <vt:variant>
        <vt:i4>1</vt:i4>
      </vt:variant>
      <vt:variant>
        <vt:lpstr>Katıştırılmış OLE Hizmet Programları</vt:lpstr>
      </vt:variant>
      <vt:variant>
        <vt:i4>1</vt:i4>
      </vt:variant>
      <vt:variant>
        <vt:lpstr>Slayt Başlıkları</vt:lpstr>
      </vt:variant>
      <vt:variant>
        <vt:i4>24</vt:i4>
      </vt:variant>
    </vt:vector>
  </HeadingPairs>
  <TitlesOfParts>
    <vt:vector size="26" baseType="lpstr">
      <vt:lpstr>Flow</vt:lpstr>
      <vt:lpstr>Bit Eşlem Resmi</vt:lpstr>
      <vt:lpstr>  (5)- YARALANMALARDA İLK YARDIM </vt:lpstr>
      <vt:lpstr>YARALAR</vt:lpstr>
      <vt:lpstr>YARALAR</vt:lpstr>
      <vt:lpstr>YARALAR</vt:lpstr>
      <vt:lpstr>Yara Çeşitleri:</vt:lpstr>
      <vt:lpstr>Yaraların Ortak Belirtileri Nelerdir?</vt:lpstr>
      <vt:lpstr>Yaralanmalarda İlk Yardım Nasıl Olmalıdır?</vt:lpstr>
      <vt:lpstr>Ciddi Yaralanmalar Nelerdir?</vt:lpstr>
      <vt:lpstr>Ciddi Yaralanmalarda İlk Yardım Nasıl Olmalıdır?</vt:lpstr>
      <vt:lpstr> Delici Göğüs Yaralanmalarında Ne Gibi Sorunlar Görülebilir?</vt:lpstr>
      <vt:lpstr>Delici Göğüs Yaralanmalarında Ne Gibi Sorunlar Görülebilir?</vt:lpstr>
      <vt:lpstr>Delici Göğüs Yaralanmalarında İlk Yardım Nasıl Olmalıdır?</vt:lpstr>
      <vt:lpstr> Delici Karın Yaralanmalarında Ne Gibi Sorunlar Görülebilir?</vt:lpstr>
      <vt:lpstr>Delici Karın Yaralanmalarında Ne Gibi Sorunlar Görülebilir?</vt:lpstr>
      <vt:lpstr>Delici Karın Yaralanmalarında Ne Gibi Sorunlar Görülebilir?</vt:lpstr>
      <vt:lpstr>Delici Karın Yaralanmalarında İlk Yardım Nasıl Olmalıdır?</vt:lpstr>
      <vt:lpstr>Kafatası ve Omurga Yaralanmaları Neden Önemlidir?</vt:lpstr>
      <vt:lpstr>Kafatası ve Omurga Yaralanmaları Neden Önemlidir?</vt:lpstr>
      <vt:lpstr>Kafatası ve Omurga Yaralanmaları Neden Önemlidir?</vt:lpstr>
      <vt:lpstr>Kafatası Yaralanmaları Çeşitleri Nelerdir?</vt:lpstr>
      <vt:lpstr>Kafatası ve Omurga Yaralanmalarının Nedenleri Nelerdir?</vt:lpstr>
      <vt:lpstr>Kafatası ve Omurga Yaralanmalarının Belirtileri Nelerdir?</vt:lpstr>
      <vt:lpstr>Kafatası ve Omurga Yaralanmalarının Belirtileri Nelerdir?</vt:lpstr>
      <vt:lpstr>Kafatası ve Omurga Yaralanmalarında İlk Yardım Nasıl Olmalıdır?</vt:lpstr>
    </vt:vector>
  </TitlesOfParts>
  <Company>metu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YARALANMALARDA İLK YARDIM</dc:title>
  <dc:creator>metu</dc:creator>
  <cp:lastModifiedBy>fikri</cp:lastModifiedBy>
  <cp:revision>64</cp:revision>
  <dcterms:created xsi:type="dcterms:W3CDTF">2010-03-08T19:59:55Z</dcterms:created>
  <dcterms:modified xsi:type="dcterms:W3CDTF">2020-03-23T17:27:36Z</dcterms:modified>
</cp:coreProperties>
</file>