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0"/>
  </p:notesMasterIdLst>
  <p:sldIdLst>
    <p:sldId id="256" r:id="rId2"/>
    <p:sldId id="279" r:id="rId3"/>
    <p:sldId id="257" r:id="rId4"/>
    <p:sldId id="258" r:id="rId5"/>
    <p:sldId id="259" r:id="rId6"/>
    <p:sldId id="260" r:id="rId7"/>
    <p:sldId id="290" r:id="rId8"/>
    <p:sldId id="261" r:id="rId9"/>
    <p:sldId id="291" r:id="rId10"/>
    <p:sldId id="262" r:id="rId11"/>
    <p:sldId id="263" r:id="rId12"/>
    <p:sldId id="292" r:id="rId13"/>
    <p:sldId id="293" r:id="rId14"/>
    <p:sldId id="281" r:id="rId15"/>
    <p:sldId id="264" r:id="rId16"/>
    <p:sldId id="297" r:id="rId17"/>
    <p:sldId id="295" r:id="rId18"/>
    <p:sldId id="283" r:id="rId19"/>
    <p:sldId id="265" r:id="rId20"/>
    <p:sldId id="298" r:id="rId21"/>
    <p:sldId id="304" r:id="rId22"/>
    <p:sldId id="299" r:id="rId23"/>
    <p:sldId id="300" r:id="rId24"/>
    <p:sldId id="303" r:id="rId25"/>
    <p:sldId id="302" r:id="rId26"/>
    <p:sldId id="267" r:id="rId27"/>
    <p:sldId id="305" r:id="rId28"/>
    <p:sldId id="311" r:id="rId29"/>
    <p:sldId id="268" r:id="rId30"/>
    <p:sldId id="310" r:id="rId31"/>
    <p:sldId id="307" r:id="rId32"/>
    <p:sldId id="269" r:id="rId33"/>
    <p:sldId id="308" r:id="rId34"/>
    <p:sldId id="270" r:id="rId35"/>
    <p:sldId id="309" r:id="rId36"/>
    <p:sldId id="271" r:id="rId37"/>
    <p:sldId id="272" r:id="rId38"/>
    <p:sldId id="316" r:id="rId39"/>
    <p:sldId id="273" r:id="rId40"/>
    <p:sldId id="312" r:id="rId41"/>
    <p:sldId id="314" r:id="rId42"/>
    <p:sldId id="274" r:id="rId43"/>
    <p:sldId id="313" r:id="rId44"/>
    <p:sldId id="275" r:id="rId45"/>
    <p:sldId id="315" r:id="rId46"/>
    <p:sldId id="276" r:id="rId47"/>
    <p:sldId id="317" r:id="rId48"/>
    <p:sldId id="319" r:id="rId4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E3CB60-9FD7-4A88-BDED-09152317165F}" type="datetimeFigureOut">
              <a:rPr lang="tr-TR" smtClean="0"/>
              <a:t>1.04.2022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792EA-C8C9-4FE1-BD03-3DD56E5420C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5786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739C-38E0-4B34-B2EE-3DCD7EFA6DFD}" type="datetimeFigureOut">
              <a:rPr lang="tr-TR" smtClean="0"/>
              <a:pPr/>
              <a:t>1.04.2022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964C1-9831-4385-AEE4-B8AE9D3907F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739C-38E0-4B34-B2EE-3DCD7EFA6DFD}" type="datetimeFigureOut">
              <a:rPr lang="tr-TR" smtClean="0"/>
              <a:pPr/>
              <a:t>1.04.2022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964C1-9831-4385-AEE4-B8AE9D3907F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739C-38E0-4B34-B2EE-3DCD7EFA6DFD}" type="datetimeFigureOut">
              <a:rPr lang="tr-TR" smtClean="0"/>
              <a:pPr/>
              <a:t>1.04.2022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964C1-9831-4385-AEE4-B8AE9D3907F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739C-38E0-4B34-B2EE-3DCD7EFA6DFD}" type="datetimeFigureOut">
              <a:rPr lang="tr-TR" smtClean="0"/>
              <a:pPr/>
              <a:t>1.04.2022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964C1-9831-4385-AEE4-B8AE9D3907F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739C-38E0-4B34-B2EE-3DCD7EFA6DFD}" type="datetimeFigureOut">
              <a:rPr lang="tr-TR" smtClean="0"/>
              <a:pPr/>
              <a:t>1.04.2022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964C1-9831-4385-AEE4-B8AE9D3907F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739C-38E0-4B34-B2EE-3DCD7EFA6DFD}" type="datetimeFigureOut">
              <a:rPr lang="tr-TR" smtClean="0"/>
              <a:pPr/>
              <a:t>1.04.2022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964C1-9831-4385-AEE4-B8AE9D3907F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739C-38E0-4B34-B2EE-3DCD7EFA6DFD}" type="datetimeFigureOut">
              <a:rPr lang="tr-TR" smtClean="0"/>
              <a:pPr/>
              <a:t>1.04.2022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964C1-9831-4385-AEE4-B8AE9D3907F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739C-38E0-4B34-B2EE-3DCD7EFA6DFD}" type="datetimeFigureOut">
              <a:rPr lang="tr-TR" smtClean="0"/>
              <a:pPr/>
              <a:t>1.04.2022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964C1-9831-4385-AEE4-B8AE9D3907F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739C-38E0-4B34-B2EE-3DCD7EFA6DFD}" type="datetimeFigureOut">
              <a:rPr lang="tr-TR" smtClean="0"/>
              <a:pPr/>
              <a:t>1.04.2022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9E964C1-9831-4385-AEE4-B8AE9D3907FA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739C-38E0-4B34-B2EE-3DCD7EFA6DFD}" type="datetimeFigureOut">
              <a:rPr lang="tr-TR" smtClean="0"/>
              <a:pPr/>
              <a:t>1.04.2022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964C1-9831-4385-AEE4-B8AE9D3907F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9739C-38E0-4B34-B2EE-3DCD7EFA6DFD}" type="datetimeFigureOut">
              <a:rPr lang="tr-TR" smtClean="0"/>
              <a:pPr/>
              <a:t>1.04.2022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964C1-9831-4385-AEE4-B8AE9D3907F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4D9739C-38E0-4B34-B2EE-3DCD7EFA6DFD}" type="datetimeFigureOut">
              <a:rPr lang="tr-TR" smtClean="0"/>
              <a:pPr/>
              <a:t>1.04.2022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9E964C1-9831-4385-AEE4-B8AE9D3907FA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467544" y="2276873"/>
            <a:ext cx="8309716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>
                <a:solidFill>
                  <a:schemeClr val="bg1"/>
                </a:solidFill>
              </a:rPr>
              <a:t>(6)-</a:t>
            </a:r>
            <a:r>
              <a:rPr lang="tr-TR" b="1" dirty="0" smtClean="0">
                <a:solidFill>
                  <a:schemeClr val="bg1"/>
                </a:solidFill>
              </a:rPr>
              <a:t>YANIK,  SICAK ÇARPMASI VE DONMALARDA İLK YARDIM</a:t>
            </a:r>
            <a:endParaRPr lang="tr-TR" b="1" dirty="0">
              <a:solidFill>
                <a:schemeClr val="bg1"/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 flipV="1">
            <a:off x="540544" y="4002880"/>
            <a:ext cx="8062912" cy="1154312"/>
          </a:xfrm>
        </p:spPr>
        <p:txBody>
          <a:bodyPr/>
          <a:lstStyle/>
          <a:p>
            <a:endParaRPr lang="tr-TR" b="1" dirty="0" smtClean="0"/>
          </a:p>
          <a:p>
            <a:endParaRPr lang="tr-TR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178720"/>
          </a:xfrm>
        </p:spPr>
        <p:txBody>
          <a:bodyPr>
            <a:normAutofit fontScale="40000" lnSpcReduction="20000"/>
          </a:bodyPr>
          <a:lstStyle/>
          <a:p>
            <a:endParaRPr lang="tr-TR" b="1" dirty="0" smtClean="0"/>
          </a:p>
          <a:p>
            <a:endParaRPr lang="tr-TR" b="1" dirty="0" smtClean="0"/>
          </a:p>
          <a:p>
            <a:pPr algn="ctr"/>
            <a:r>
              <a:rPr lang="tr-TR" sz="11400" b="1" dirty="0" smtClean="0">
                <a:solidFill>
                  <a:srgbClr val="FF0000"/>
                </a:solidFill>
              </a:rPr>
              <a:t>YANIKTA İLK YARDIM</a:t>
            </a:r>
            <a:endParaRPr lang="tr-TR" sz="11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sz="4000" b="1" dirty="0" smtClean="0"/>
              <a:t>Yanık Nedir?</a:t>
            </a:r>
            <a:r>
              <a:rPr lang="tr-TR" sz="4000" dirty="0" smtClean="0"/>
              <a:t/>
            </a:r>
            <a:br>
              <a:rPr lang="tr-TR" sz="4000" dirty="0" smtClean="0"/>
            </a:b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764705"/>
            <a:ext cx="8291264" cy="273630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dirty="0" smtClean="0"/>
              <a:t>Herhangi bir ısıya maruz kalma sonucu oluşan doku bozulmasıdır. </a:t>
            </a:r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Yanık, genellikle sıcak su veya buhar teması sonucu meydana geldiği gibi, sıcak katı maddelerle temas, asit/alkali gibi kimyasal maddelerle temas, elektrik akımı etkisi ya da radyasyon nedeni ile de oluşabilir.</a:t>
            </a:r>
          </a:p>
          <a:p>
            <a:endParaRPr lang="tr-TR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696" y="3356992"/>
            <a:ext cx="5112568" cy="33843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b="1" dirty="0" smtClean="0"/>
              <a:t>Kaç Çeşit Yanık Vardır?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1- Fiziksel yanıklar</a:t>
            </a:r>
            <a:r>
              <a:rPr lang="tr-TR" dirty="0" smtClean="0">
                <a:solidFill>
                  <a:srgbClr val="FF0000"/>
                </a:solidFill>
              </a:rPr>
              <a:t>:</a:t>
            </a:r>
          </a:p>
          <a:p>
            <a:pPr>
              <a:buNone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 </a:t>
            </a:r>
            <a:r>
              <a:rPr lang="tr-TR" sz="2400" dirty="0" smtClean="0"/>
              <a:t>Isı ile oluşan yanıklar,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Elektrik nedeni ile oluşan yanıklar,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Işın ile oluşan yanıklar,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Sürtünme ile oluşan yanıklar,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Donma sonucu oluşan yanıklar,</a:t>
            </a:r>
            <a:endParaRPr lang="tr-TR" sz="2400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79950" y="1916832"/>
            <a:ext cx="4038600" cy="44348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2- Kimyasal yanıklar</a:t>
            </a:r>
            <a:r>
              <a:rPr lang="tr-TR" dirty="0" smtClean="0">
                <a:solidFill>
                  <a:srgbClr val="FF0000"/>
                </a:solidFill>
              </a:rPr>
              <a:t>:</a:t>
            </a:r>
          </a:p>
          <a:p>
            <a:pPr>
              <a:buNone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Asit alkali madde ile oluşan yanıklar</a:t>
            </a:r>
          </a:p>
          <a:p>
            <a:endParaRPr lang="tr-TR" dirty="0"/>
          </a:p>
        </p:txBody>
      </p:sp>
      <p:sp>
        <p:nvSpPr>
          <p:cNvPr id="5" name="6 Yukarı Bükülü Ok"/>
          <p:cNvSpPr>
            <a:spLocks noChangeArrowheads="1"/>
          </p:cNvSpPr>
          <p:nvPr/>
        </p:nvSpPr>
        <p:spPr bwMode="auto">
          <a:xfrm rot="5400000">
            <a:off x="5261471" y="4395712"/>
            <a:ext cx="1285875" cy="936625"/>
          </a:xfrm>
          <a:custGeom>
            <a:avLst/>
            <a:gdLst>
              <a:gd name="T0" fmla="*/ 1109892 w 1285875"/>
              <a:gd name="T1" fmla="*/ 0 h 785813"/>
              <a:gd name="T2" fmla="*/ 933909 w 1285875"/>
              <a:gd name="T3" fmla="*/ 291985 h 785813"/>
              <a:gd name="T4" fmla="*/ 0 w 1285875"/>
              <a:gd name="T5" fmla="*/ 728531 h 785813"/>
              <a:gd name="T6" fmla="*/ 583587 w 1285875"/>
              <a:gd name="T7" fmla="*/ 785813 h 785813"/>
              <a:gd name="T8" fmla="*/ 1167174 w 1285875"/>
              <a:gd name="T9" fmla="*/ 538899 h 785813"/>
              <a:gd name="T10" fmla="*/ 1285875 w 1285875"/>
              <a:gd name="T11" fmla="*/ 291985 h 785813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1285875"/>
              <a:gd name="T19" fmla="*/ 671249 h 785813"/>
              <a:gd name="T20" fmla="*/ 1167174 w 1285875"/>
              <a:gd name="T21" fmla="*/ 785813 h 7858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85875" h="785813">
                <a:moveTo>
                  <a:pt x="0" y="671249"/>
                </a:moveTo>
                <a:lnTo>
                  <a:pt x="1052610" y="671249"/>
                </a:lnTo>
                <a:lnTo>
                  <a:pt x="1052610" y="291985"/>
                </a:lnTo>
                <a:lnTo>
                  <a:pt x="933909" y="291985"/>
                </a:lnTo>
                <a:lnTo>
                  <a:pt x="1109892" y="0"/>
                </a:lnTo>
                <a:lnTo>
                  <a:pt x="1285875" y="291985"/>
                </a:lnTo>
                <a:lnTo>
                  <a:pt x="1167174" y="291985"/>
                </a:lnTo>
                <a:lnTo>
                  <a:pt x="1167174" y="785813"/>
                </a:lnTo>
                <a:lnTo>
                  <a:pt x="0" y="785813"/>
                </a:lnTo>
                <a:close/>
              </a:path>
            </a:pathLst>
          </a:custGeom>
          <a:solidFill>
            <a:srgbClr val="FF00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tr-TR" sz="24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6" name="Picture 4" descr="zehir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48967" y="4005064"/>
            <a:ext cx="2095500" cy="2305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sz="4000" b="1" dirty="0" smtClean="0"/>
              <a:t>Yanığın Ciddiyeti Belirleyen Faktörler Nelerdir?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2"/>
          </p:nvPr>
        </p:nvSpPr>
        <p:spPr>
          <a:xfrm>
            <a:off x="457200" y="1700808"/>
            <a:ext cx="8075240" cy="4659512"/>
          </a:xfrm>
        </p:spPr>
        <p:txBody>
          <a:bodyPr>
            <a:normAutofit/>
          </a:bodyPr>
          <a:lstStyle/>
          <a:p>
            <a:pPr lvl="0"/>
            <a:endParaRPr lang="tr-TR" sz="2400" dirty="0" smtClean="0"/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Derinlik,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Yaygınlık,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Bölge,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Enfeksiyon riski,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Yaş,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Solunum yoluyla görülen zarar,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Önceden var olan hastalıklar.</a:t>
            </a:r>
          </a:p>
          <a:p>
            <a:pPr>
              <a:buFont typeface="Wingdings" pitchFamily="2" charset="2"/>
              <a:buChar char="Ø"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Yanıklar Nasıl </a:t>
            </a:r>
            <a:r>
              <a:rPr lang="tr-TR" sz="3600" b="1" dirty="0"/>
              <a:t>D</a:t>
            </a:r>
            <a:r>
              <a:rPr lang="tr-TR" sz="3600" b="1" dirty="0" smtClean="0"/>
              <a:t>erecelendirilir?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402832" cy="508616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>
                <a:solidFill>
                  <a:srgbClr val="FF0000"/>
                </a:solidFill>
              </a:rPr>
              <a:t>1</a:t>
            </a:r>
            <a:r>
              <a:rPr lang="tr-TR" b="1" dirty="0" smtClean="0">
                <a:solidFill>
                  <a:srgbClr val="FF0000"/>
                </a:solidFill>
              </a:rPr>
              <a:t>. Derece yanık: </a:t>
            </a:r>
          </a:p>
          <a:p>
            <a:pPr>
              <a:buFont typeface="Wingdings" pitchFamily="2" charset="2"/>
              <a:buChar char="Ø"/>
            </a:pPr>
            <a:endParaRPr lang="tr-TR" b="1" dirty="0" smtClean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Deride kızarıklık, ağrı, yanık bölgede ödem vardır. Yaklaşık 48 saatte iyileşir.</a:t>
            </a:r>
          </a:p>
          <a:p>
            <a:pPr>
              <a:buFont typeface="Wingdings" pitchFamily="2" charset="2"/>
              <a:buChar char="Ø"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5" name="4 İçerik Yer Tutucusu" descr="1. DEREC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11560" y="3645024"/>
            <a:ext cx="4464496" cy="3096344"/>
          </a:xfrm>
        </p:spPr>
      </p:pic>
      <p:pic>
        <p:nvPicPr>
          <p:cNvPr id="7" name="Content Placeholder 6" descr="CNBLBR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268760"/>
            <a:ext cx="381642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Yanıklar Nasıl </a:t>
            </a:r>
            <a:r>
              <a:rPr lang="tr-TR" sz="3600" b="1" dirty="0"/>
              <a:t>D</a:t>
            </a:r>
            <a:r>
              <a:rPr lang="tr-TR" sz="3600" b="1" dirty="0" smtClean="0"/>
              <a:t>erecelendirilir?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114800" cy="53547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2. Derece yanık: </a:t>
            </a:r>
            <a:endParaRPr lang="tr-TR" b="1" dirty="0" smtClean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Deride içi su dolu kabarcıklar (</a:t>
            </a:r>
            <a:r>
              <a:rPr lang="tr-TR" dirty="0" err="1" smtClean="0"/>
              <a:t>bül</a:t>
            </a:r>
            <a:r>
              <a:rPr lang="tr-TR" dirty="0" smtClean="0"/>
              <a:t>) vardır. Ağrılıdır. Derinin kendini yenilemesi ile kendi kendine iyileşir.</a:t>
            </a:r>
          </a:p>
          <a:p>
            <a:endParaRPr lang="tr-TR" dirty="0"/>
          </a:p>
        </p:txBody>
      </p:sp>
      <p:pic>
        <p:nvPicPr>
          <p:cNvPr id="6" name="5 Resim" descr="2.DEREC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861048"/>
            <a:ext cx="3888432" cy="2592288"/>
          </a:xfrm>
          <a:prstGeom prst="rect">
            <a:avLst/>
          </a:prstGeom>
        </p:spPr>
      </p:pic>
      <p:pic>
        <p:nvPicPr>
          <p:cNvPr id="7" name="Picture 4" descr="img0008iki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556792"/>
            <a:ext cx="4176464" cy="3757486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667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    Yanıklar Nasıl </a:t>
            </a:r>
            <a:r>
              <a:rPr lang="tr-TR" sz="3600" b="1" dirty="0"/>
              <a:t>D</a:t>
            </a:r>
            <a:r>
              <a:rPr lang="tr-TR" sz="3600" b="1" dirty="0" smtClean="0"/>
              <a:t>erecelendirilir?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357298"/>
            <a:ext cx="4038600" cy="50960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sz="2400" b="1" dirty="0" smtClean="0">
                <a:solidFill>
                  <a:srgbClr val="FF0000"/>
                </a:solidFill>
              </a:rPr>
              <a:t>3. Derece yanık: </a:t>
            </a:r>
          </a:p>
          <a:p>
            <a:pPr marL="0" indent="0">
              <a:buNone/>
            </a:pPr>
            <a:endParaRPr lang="tr-TR" sz="2400" b="1" dirty="0" smtClean="0"/>
          </a:p>
          <a:p>
            <a:pPr>
              <a:buFont typeface="Wingdings" pitchFamily="2" charset="2"/>
              <a:buChar char="Ø"/>
            </a:pPr>
            <a:r>
              <a:rPr lang="tr-TR" sz="2400" b="1" dirty="0" smtClean="0"/>
              <a:t>	</a:t>
            </a:r>
            <a:r>
              <a:rPr lang="tr-TR" sz="2400" dirty="0" smtClean="0"/>
              <a:t>Derinin tüm tabakaları etkilenmiştir. </a:t>
            </a:r>
          </a:p>
          <a:p>
            <a:pPr>
              <a:buFont typeface="Wingdings" pitchFamily="2" charset="2"/>
              <a:buChar char="Ø"/>
            </a:pPr>
            <a:endParaRPr lang="tr-TR" sz="2400" dirty="0" smtClean="0"/>
          </a:p>
          <a:p>
            <a:pPr>
              <a:buFont typeface="Wingdings" pitchFamily="2" charset="2"/>
              <a:buChar char="Ø"/>
            </a:pPr>
            <a:r>
              <a:rPr lang="tr-TR" sz="2400" dirty="0" smtClean="0"/>
              <a:t>	Özellikle de kaslar, sinirler ve damarlar üzerinde etkisi görülür. </a:t>
            </a:r>
          </a:p>
          <a:p>
            <a:pPr>
              <a:buFont typeface="Wingdings" pitchFamily="2" charset="2"/>
              <a:buChar char="Ø"/>
            </a:pPr>
            <a:endParaRPr lang="tr-TR" sz="2400" dirty="0" smtClean="0"/>
          </a:p>
          <a:p>
            <a:pPr>
              <a:buFont typeface="Wingdings" pitchFamily="2" charset="2"/>
              <a:buChar char="Ø"/>
            </a:pPr>
            <a:r>
              <a:rPr lang="tr-TR" sz="2400" dirty="0" smtClean="0"/>
              <a:t>	Beyaz ve kara yaradan siyah renge kadar aşamaları vardır. </a:t>
            </a:r>
          </a:p>
          <a:p>
            <a:pPr>
              <a:buFont typeface="Wingdings" pitchFamily="2" charset="2"/>
              <a:buChar char="Ø"/>
            </a:pPr>
            <a:r>
              <a:rPr lang="tr-TR" sz="2400" dirty="0" smtClean="0"/>
              <a:t>	Sinirler zarar gördüğü için ağrı yoktur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pic>
        <p:nvPicPr>
          <p:cNvPr id="5" name="4 İçerik Yer Tutucusu" descr="3. DEREC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60032" y="1628800"/>
            <a:ext cx="3960440" cy="35283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>
          <a:xfrm>
            <a:off x="457200" y="332656"/>
            <a:ext cx="8305800" cy="79208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/>
              <a:t>Yanıklar Nasıl Derecelendirilir?</a:t>
            </a:r>
            <a:endParaRPr lang="tr-TR" sz="3600" dirty="0"/>
          </a:p>
        </p:txBody>
      </p:sp>
      <p:pic>
        <p:nvPicPr>
          <p:cNvPr id="7" name="Picture 5" descr="20-4c Full-thick bur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34" y="1268760"/>
            <a:ext cx="7992888" cy="504056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750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</a:t>
            </a:r>
            <a:r>
              <a:rPr lang="tr-TR" sz="4000" b="1" dirty="0" smtClean="0"/>
              <a:t>Yanığın Vücuttaki Olumsuz </a:t>
            </a:r>
            <a:r>
              <a:rPr lang="tr-TR" sz="4000" b="1" dirty="0"/>
              <a:t>E</a:t>
            </a:r>
            <a:r>
              <a:rPr lang="tr-TR" sz="4000" b="1" dirty="0" smtClean="0"/>
              <a:t>tkileri </a:t>
            </a:r>
            <a:r>
              <a:rPr lang="tr-TR" sz="4000" b="1" dirty="0"/>
              <a:t>N</a:t>
            </a:r>
            <a:r>
              <a:rPr lang="tr-TR" sz="4000" b="1" dirty="0" smtClean="0"/>
              <a:t>elerdir?</a:t>
            </a:r>
            <a:endParaRPr lang="tr-TR" sz="4000" b="1" dirty="0"/>
          </a:p>
        </p:txBody>
      </p:sp>
      <p:sp>
        <p:nvSpPr>
          <p:cNvPr id="3" name="2 Metin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Yanık, derinliği, yaygınlığı ve oluştuğu bölgeye bağlı olarak organ ve sistemlerde işleyiş bozukluğuna yol açar. </a:t>
            </a:r>
          </a:p>
          <a:p>
            <a:endParaRPr lang="tr-TR" dirty="0" smtClean="0"/>
          </a:p>
          <a:p>
            <a:r>
              <a:rPr lang="tr-TR" dirty="0" smtClean="0"/>
              <a:t>Ağrı ve sıvı kaybına bağlı olarak şok meydana gelir. </a:t>
            </a:r>
          </a:p>
          <a:p>
            <a:endParaRPr lang="tr-TR" dirty="0" smtClean="0"/>
          </a:p>
          <a:p>
            <a:r>
              <a:rPr lang="tr-TR" dirty="0" smtClean="0"/>
              <a:t>Hasta/yaralının kendi vücudunda bulunan mikrop ve toksinlerle enfeksiyon oluşur.</a:t>
            </a:r>
          </a:p>
          <a:p>
            <a:endParaRPr lang="tr-TR" dirty="0"/>
          </a:p>
        </p:txBody>
      </p:sp>
      <p:sp>
        <p:nvSpPr>
          <p:cNvPr id="10" name="İçerik Yer Tutucusu 9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tr-TR" dirty="0"/>
          </a:p>
        </p:txBody>
      </p:sp>
      <p:pic>
        <p:nvPicPr>
          <p:cNvPr id="4" name="3 Resim" descr="180px-DSC001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90619" y="1412776"/>
            <a:ext cx="4320480" cy="4730868"/>
          </a:xfrm>
          <a:prstGeom prst="rect">
            <a:avLst/>
          </a:prstGeom>
        </p:spPr>
      </p:pic>
      <p:sp>
        <p:nvSpPr>
          <p:cNvPr id="5" name="4 Metin kutusu"/>
          <p:cNvSpPr txBox="1"/>
          <p:nvPr/>
        </p:nvSpPr>
        <p:spPr>
          <a:xfrm>
            <a:off x="3563889" y="6143644"/>
            <a:ext cx="5347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Izgaraya ispirto döktükten sonra oluşan yanık</a:t>
            </a:r>
            <a:endParaRPr lang="tr-T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212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Isı İle </a:t>
            </a:r>
            <a:r>
              <a:rPr lang="tr-TR" sz="3600" b="1" dirty="0"/>
              <a:t>O</a:t>
            </a:r>
            <a:r>
              <a:rPr lang="tr-TR" sz="3600" b="1" dirty="0" smtClean="0"/>
              <a:t>luşan Yanıklarda </a:t>
            </a:r>
            <a:br>
              <a:rPr lang="tr-TR" sz="3600" b="1" dirty="0" smtClean="0"/>
            </a:br>
            <a:r>
              <a:rPr lang="tr-TR" sz="3600" b="1" dirty="0" smtClean="0"/>
              <a:t>İlk Yardım</a:t>
            </a:r>
            <a:endParaRPr lang="tr-TR" sz="3600" dirty="0" smtClean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57200" y="1628800"/>
            <a:ext cx="8147248" cy="4680520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Kişi hala yanıyorsa paniğe engel olunur, koşması engellenir,</a:t>
            </a:r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Hasta/yaralının üzeri battaniye ya da bir örtü ile kapatılır ve yuvarlanması sağlanır,</a:t>
            </a:r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Yaşam belirtileri değerlendirilir </a:t>
            </a:r>
            <a:r>
              <a:rPr lang="tr-TR" sz="2800" b="1" dirty="0" smtClean="0"/>
              <a:t>(ABC)</a:t>
            </a:r>
            <a:r>
              <a:rPr lang="tr-TR" sz="2800" dirty="0" smtClean="0"/>
              <a:t>,</a:t>
            </a:r>
          </a:p>
          <a:p>
            <a:pPr marL="0" lvl="0" indent="0">
              <a:buNone/>
            </a:pPr>
            <a:endParaRPr lang="tr-TR" sz="9600" dirty="0" smtClean="0"/>
          </a:p>
        </p:txBody>
      </p:sp>
      <p:pic>
        <p:nvPicPr>
          <p:cNvPr id="5" name="Picture 4" descr="yanik4"/>
          <p:cNvPicPr>
            <a:picLocks noChangeAspect="1" noChangeArrowheads="1"/>
          </p:cNvPicPr>
          <p:nvPr/>
        </p:nvPicPr>
        <p:blipFill>
          <a:blip r:embed="rId2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49080"/>
            <a:ext cx="3888432" cy="2592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1403"/>
          <p:cNvPicPr>
            <a:picLocks noChangeAspect="1" noChangeArrowheads="1"/>
          </p:cNvPicPr>
          <p:nvPr/>
        </p:nvPicPr>
        <p:blipFill>
          <a:blip r:embed="rId3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149081"/>
            <a:ext cx="4032448" cy="25922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şlık 6"/>
          <p:cNvSpPr>
            <a:spLocks noGrp="1"/>
          </p:cNvSpPr>
          <p:nvPr>
            <p:ph type="title"/>
          </p:nvPr>
        </p:nvSpPr>
        <p:spPr>
          <a:xfrm>
            <a:off x="457200" y="260648"/>
            <a:ext cx="8305800" cy="115212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/>
              <a:t>Isı İle Oluşan Yanıklarda </a:t>
            </a:r>
            <a:br>
              <a:rPr lang="tr-TR" sz="3600" b="1" dirty="0"/>
            </a:br>
            <a:r>
              <a:rPr lang="tr-TR" sz="3600" b="1" dirty="0"/>
              <a:t>İlk Yardım</a:t>
            </a:r>
            <a:endParaRPr lang="tr-TR" sz="3600" dirty="0"/>
          </a:p>
        </p:txBody>
      </p:sp>
      <p:pic>
        <p:nvPicPr>
          <p:cNvPr id="4" name="Picture 6" descr="Imagdfd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552" y="1628800"/>
            <a:ext cx="8136904" cy="4968551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184291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şlık 6"/>
          <p:cNvSpPr>
            <a:spLocks noGrp="1"/>
          </p:cNvSpPr>
          <p:nvPr>
            <p:ph type="title"/>
          </p:nvPr>
        </p:nvSpPr>
        <p:spPr>
          <a:xfrm>
            <a:off x="457200" y="260648"/>
            <a:ext cx="8305800" cy="115212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/>
              <a:t>Isı İle Oluşan Yanıklarda </a:t>
            </a:r>
            <a:br>
              <a:rPr lang="tr-TR" sz="3600" b="1" dirty="0"/>
            </a:br>
            <a:r>
              <a:rPr lang="tr-TR" sz="3600" b="1" dirty="0"/>
              <a:t>İlk Yardım</a:t>
            </a:r>
            <a:endParaRPr lang="tr-TR" sz="3600" dirty="0"/>
          </a:p>
        </p:txBody>
      </p:sp>
      <p:pic>
        <p:nvPicPr>
          <p:cNvPr id="8" name="5 Resim" descr="8234_141491200269_121686455269_2505935_6291716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412776"/>
            <a:ext cx="8712968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97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212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Isı İle </a:t>
            </a:r>
            <a:r>
              <a:rPr lang="tr-TR" sz="3600" b="1" dirty="0"/>
              <a:t>O</a:t>
            </a:r>
            <a:r>
              <a:rPr lang="tr-TR" sz="3600" b="1" dirty="0" smtClean="0"/>
              <a:t>luşan Yanıklarda </a:t>
            </a:r>
            <a:br>
              <a:rPr lang="tr-TR" sz="3600" b="1" dirty="0" smtClean="0"/>
            </a:br>
            <a:r>
              <a:rPr lang="tr-TR" sz="3600" b="1" dirty="0" smtClean="0"/>
              <a:t>İlk Yardım</a:t>
            </a:r>
            <a:endParaRPr lang="tr-TR" sz="3600" dirty="0" smtClean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57200" y="1412776"/>
            <a:ext cx="8147248" cy="4947544"/>
          </a:xfrm>
        </p:spPr>
        <p:txBody>
          <a:bodyPr>
            <a:normAutofit fontScale="25000" lnSpcReduction="20000"/>
          </a:bodyPr>
          <a:lstStyle/>
          <a:p>
            <a:pPr lvl="0"/>
            <a:endParaRPr lang="tr-TR" sz="3200" dirty="0" smtClean="0"/>
          </a:p>
          <a:p>
            <a:pPr lvl="0"/>
            <a:endParaRPr lang="tr-TR" sz="3200" dirty="0" smtClean="0"/>
          </a:p>
          <a:p>
            <a:pPr marL="0" lvl="0" indent="0">
              <a:buNone/>
            </a:pPr>
            <a:endParaRPr lang="tr-TR" sz="9600" dirty="0" smtClean="0"/>
          </a:p>
          <a:p>
            <a:pPr lvl="0">
              <a:buFont typeface="Wingdings" pitchFamily="2" charset="2"/>
              <a:buChar char="Ø"/>
            </a:pPr>
            <a:r>
              <a:rPr lang="tr-TR" sz="9600" dirty="0" smtClean="0"/>
              <a:t>Solunum yolunun etkilenip etkilenmediği kontrol edilir,</a:t>
            </a:r>
          </a:p>
          <a:p>
            <a:pPr lvl="0">
              <a:buNone/>
            </a:pPr>
            <a:endParaRPr lang="tr-TR" sz="9600" dirty="0" smtClean="0"/>
          </a:p>
          <a:p>
            <a:pPr>
              <a:buFont typeface="Wingdings" pitchFamily="2" charset="2"/>
              <a:buChar char="Ø"/>
            </a:pPr>
            <a:r>
              <a:rPr lang="tr-TR" sz="9600" dirty="0" smtClean="0"/>
              <a:t>Yanmış alandaki deriler kaldırılmadan giysiler çıkarılır,</a:t>
            </a:r>
          </a:p>
          <a:p>
            <a:pPr lvl="0">
              <a:buFont typeface="Wingdings" pitchFamily="2" charset="2"/>
              <a:buChar char="Ø"/>
            </a:pPr>
            <a:endParaRPr lang="tr-TR" sz="9600" dirty="0" smtClean="0"/>
          </a:p>
          <a:p>
            <a:pPr lvl="0">
              <a:buFont typeface="Wingdings" pitchFamily="2" charset="2"/>
              <a:buChar char="Ø"/>
            </a:pPr>
            <a:endParaRPr lang="tr-TR" sz="9600" dirty="0" smtClean="0"/>
          </a:p>
          <a:p>
            <a:pPr lvl="0">
              <a:buFont typeface="Wingdings" pitchFamily="2" charset="2"/>
              <a:buChar char="Ø"/>
            </a:pPr>
            <a:r>
              <a:rPr lang="tr-TR" sz="9600" dirty="0" smtClean="0"/>
              <a:t> Yanık bölge en az 20 dakika çeşme suyu altında tutulur (yanık yüzeyi büyükse ısı kaybı çok olacağından önerilmez),</a:t>
            </a:r>
          </a:p>
          <a:p>
            <a:pPr lvl="0">
              <a:buFont typeface="Wingdings" pitchFamily="2" charset="2"/>
              <a:buChar char="Ø"/>
            </a:pPr>
            <a:endParaRPr lang="tr-TR" sz="9600" dirty="0" smtClean="0"/>
          </a:p>
          <a:p>
            <a:pPr lvl="0">
              <a:buFont typeface="Wingdings" pitchFamily="2" charset="2"/>
              <a:buChar char="Ø"/>
            </a:pPr>
            <a:r>
              <a:rPr lang="tr-TR" sz="9600" dirty="0" smtClean="0"/>
              <a:t>Ödem oluşabileceği düşünülerek yüzük, bilezik, saat gibi eşyalar çıkarılır,</a:t>
            </a:r>
          </a:p>
          <a:p>
            <a:pPr lvl="0">
              <a:buFont typeface="Wingdings" pitchFamily="2" charset="2"/>
              <a:buChar char="Ø"/>
            </a:pPr>
            <a:endParaRPr lang="tr-TR" sz="3600" dirty="0" smtClean="0"/>
          </a:p>
          <a:p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288193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b="1" dirty="0" smtClean="0"/>
              <a:t>Isı İle Oluşan </a:t>
            </a:r>
            <a:r>
              <a:rPr lang="tr-TR" sz="3600" b="1" dirty="0"/>
              <a:t>Y</a:t>
            </a:r>
            <a:r>
              <a:rPr lang="tr-TR" sz="3600" b="1" dirty="0" smtClean="0"/>
              <a:t>anıklarda </a:t>
            </a:r>
            <a:br>
              <a:rPr lang="tr-TR" sz="3600" b="1" dirty="0" smtClean="0"/>
            </a:br>
            <a:r>
              <a:rPr lang="tr-TR" sz="3600" b="1" dirty="0" smtClean="0"/>
              <a:t>İlk </a:t>
            </a:r>
            <a:r>
              <a:rPr lang="tr-TR" sz="3600" b="1" dirty="0"/>
              <a:t>Y</a:t>
            </a:r>
            <a:r>
              <a:rPr lang="tr-TR" sz="3600" b="1" dirty="0" smtClean="0"/>
              <a:t>ardım</a:t>
            </a:r>
            <a:endParaRPr lang="tr-TR" sz="3600" dirty="0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5184576"/>
          </a:xfrm>
        </p:spPr>
        <p:txBody>
          <a:bodyPr>
            <a:normAutofit/>
          </a:bodyPr>
          <a:lstStyle/>
          <a:p>
            <a:pPr lvl="0"/>
            <a:endParaRPr lang="tr-TR" sz="3200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Takılan yerler  varsa kesilir,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Hijyen ve temizliğe dikkat edilir,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Su toplamış yerler patlatılmaz,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Yanık üzerine ilaç ya da yanık merhemi gibi maddeler de sürülmemelidir,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Yanık üzeri temiz bir bezle örtülür,</a:t>
            </a:r>
          </a:p>
          <a:p>
            <a:pPr marL="0" lvl="0" indent="0">
              <a:buNone/>
            </a:pPr>
            <a:endParaRPr lang="tr-TR" sz="3200" dirty="0" smtClean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0" y="5021546"/>
            <a:ext cx="2528664" cy="165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C:\Users\medisem\Desktop\yanık görseli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567" y="5101926"/>
            <a:ext cx="2916235" cy="165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medisem\Desktop\yanık görseli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823" y="5101926"/>
            <a:ext cx="2763657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medisem\Desktop\yanık görseli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340768"/>
            <a:ext cx="324036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b="1" dirty="0"/>
              <a:t>Isı İle Oluşan Yanıklarda </a:t>
            </a:r>
            <a:br>
              <a:rPr lang="tr-TR" sz="4000" b="1" dirty="0"/>
            </a:br>
            <a:r>
              <a:rPr lang="tr-TR" sz="4000" b="1" dirty="0"/>
              <a:t>İlk Yardım</a:t>
            </a:r>
            <a:endParaRPr lang="tr-TR" sz="4000" dirty="0"/>
          </a:p>
        </p:txBody>
      </p:sp>
      <p:pic>
        <p:nvPicPr>
          <p:cNvPr id="4" name="Picture 4" descr="20-6a Stop burni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3892949" cy="251989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20-6b Remove cloth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340768"/>
            <a:ext cx="4104455" cy="244976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20-6c Dry sterile drs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93096"/>
            <a:ext cx="4176464" cy="241399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yanık2"/>
          <p:cNvPicPr preferRelativeResize="0">
            <a:picLocks noChangeAspect="1" noChangeArrowheads="1"/>
          </p:cNvPicPr>
          <p:nvPr/>
        </p:nvPicPr>
        <p:blipFill>
          <a:blip r:embed="rId5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7" y="4268688"/>
            <a:ext cx="4104454" cy="2438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34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>
            <a:noAutofit/>
          </a:bodyPr>
          <a:lstStyle/>
          <a:p>
            <a:pPr algn="ctr"/>
            <a:r>
              <a:rPr lang="tr-TR" sz="3600" b="1" dirty="0"/>
              <a:t>Isı İle Oluşan Yanıklarda </a:t>
            </a:r>
            <a:br>
              <a:rPr lang="tr-TR" sz="3600" b="1" dirty="0"/>
            </a:br>
            <a:r>
              <a:rPr lang="tr-TR" sz="3600" b="1" dirty="0"/>
              <a:t>İlk Yardım</a:t>
            </a:r>
            <a:endParaRPr lang="tr-TR" sz="3600" dirty="0"/>
          </a:p>
        </p:txBody>
      </p:sp>
      <p:pic>
        <p:nvPicPr>
          <p:cNvPr id="4" name="35 Resim" descr="yanık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3744416" cy="268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36 Resim" descr="yanık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24744"/>
            <a:ext cx="439248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49 Resim" descr="4539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933055"/>
            <a:ext cx="3816424" cy="2732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burnsheetcov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5977" y="3812267"/>
            <a:ext cx="4392488" cy="28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26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9455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Isı İle Oluşan </a:t>
            </a:r>
            <a:r>
              <a:rPr lang="tr-TR" sz="3600" b="1" dirty="0"/>
              <a:t>Y</a:t>
            </a:r>
            <a:r>
              <a:rPr lang="tr-TR" sz="3600" b="1" dirty="0" smtClean="0"/>
              <a:t>anıklarda </a:t>
            </a:r>
            <a:br>
              <a:rPr lang="tr-TR" sz="3600" b="1" dirty="0" smtClean="0"/>
            </a:br>
            <a:r>
              <a:rPr lang="tr-TR" sz="3600" b="1" dirty="0" smtClean="0"/>
              <a:t>İlk </a:t>
            </a:r>
            <a:r>
              <a:rPr lang="tr-TR" sz="3600" b="1" dirty="0"/>
              <a:t>Y</a:t>
            </a:r>
            <a:r>
              <a:rPr lang="tr-TR" sz="3600" b="1" dirty="0" smtClean="0"/>
              <a:t>ardım</a:t>
            </a:r>
            <a:endParaRPr lang="tr-TR" sz="3600" dirty="0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24536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endParaRPr lang="tr-TR" sz="3200" dirty="0" smtClean="0"/>
          </a:p>
          <a:p>
            <a:pPr lvl="0">
              <a:buFont typeface="Wingdings" pitchFamily="2" charset="2"/>
              <a:buChar char="Ø"/>
            </a:pPr>
            <a:r>
              <a:rPr lang="tr-TR" sz="3200" dirty="0" smtClean="0"/>
              <a:t>Hasta/yaralı battaniye ile örtülür,</a:t>
            </a:r>
          </a:p>
          <a:p>
            <a:pPr lvl="0">
              <a:buFont typeface="Wingdings" pitchFamily="2" charset="2"/>
              <a:buChar char="Ø"/>
            </a:pPr>
            <a:endParaRPr lang="tr-TR" sz="3200" dirty="0" smtClean="0"/>
          </a:p>
          <a:p>
            <a:pPr lvl="0">
              <a:buFont typeface="Wingdings" pitchFamily="2" charset="2"/>
              <a:buChar char="Ø"/>
            </a:pPr>
            <a:r>
              <a:rPr lang="tr-TR" sz="3200" dirty="0" smtClean="0"/>
              <a:t>Yanık bölgeler birlikte bandaj yapılmamalıdır,</a:t>
            </a:r>
          </a:p>
          <a:p>
            <a:pPr lvl="0">
              <a:buFont typeface="Wingdings" pitchFamily="2" charset="2"/>
              <a:buChar char="Ø"/>
            </a:pPr>
            <a:endParaRPr lang="tr-TR" sz="3200" dirty="0" smtClean="0"/>
          </a:p>
          <a:p>
            <a:pPr lvl="0">
              <a:buFont typeface="Wingdings" pitchFamily="2" charset="2"/>
              <a:buChar char="Ø"/>
            </a:pPr>
            <a:r>
              <a:rPr lang="tr-TR" sz="3200" dirty="0" smtClean="0"/>
              <a:t>Yanık geniş ve sağlık kuruluşu uzaksa hasta / yaralının kusması yoksa bilinçliyse ağızdan sıvı (</a:t>
            </a:r>
            <a:r>
              <a:rPr lang="tr-TR" sz="3200" b="1" i="1" dirty="0" smtClean="0"/>
              <a:t>1 litre su -1 çay kaşığı karbonat -1 çay kaşığı tuz </a:t>
            </a:r>
            <a:r>
              <a:rPr lang="tr-TR" sz="3200" i="1" dirty="0" smtClean="0"/>
              <a:t>karışımı) </a:t>
            </a:r>
            <a:r>
              <a:rPr lang="tr-TR" sz="3200" dirty="0" smtClean="0"/>
              <a:t>verilerek sıvı kaybı önlenir,</a:t>
            </a:r>
          </a:p>
          <a:p>
            <a:pPr lvl="0">
              <a:buFont typeface="Wingdings" pitchFamily="2" charset="2"/>
              <a:buChar char="Ø"/>
            </a:pPr>
            <a:endParaRPr lang="tr-TR" sz="3200" dirty="0" smtClean="0"/>
          </a:p>
          <a:p>
            <a:pPr lvl="0">
              <a:buFont typeface="Wingdings" pitchFamily="2" charset="2"/>
              <a:buChar char="Ø"/>
            </a:pPr>
            <a:r>
              <a:rPr lang="tr-TR" sz="3200" dirty="0" smtClean="0"/>
              <a:t>Tıbbi yardım istenir </a:t>
            </a:r>
            <a:r>
              <a:rPr lang="tr-TR" sz="3200" b="1" dirty="0" smtClean="0"/>
              <a:t>(112)</a:t>
            </a:r>
            <a:r>
              <a:rPr lang="tr-TR" sz="3200" dirty="0" smtClean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2644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305800" cy="115212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Kimyasal yanıklarda </a:t>
            </a:r>
            <a:br>
              <a:rPr lang="tr-TR" sz="3600" b="1" dirty="0" smtClean="0"/>
            </a:br>
            <a:r>
              <a:rPr lang="tr-TR" sz="3600" b="1" dirty="0" smtClean="0"/>
              <a:t>ilk yardım </a:t>
            </a:r>
            <a:endParaRPr lang="tr-TR" sz="3600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4294967295"/>
          </p:nvPr>
        </p:nvSpPr>
        <p:spPr>
          <a:xfrm>
            <a:off x="323528" y="1345944"/>
            <a:ext cx="8280920" cy="5215194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endParaRPr lang="tr-TR" sz="2400" dirty="0" smtClean="0"/>
          </a:p>
          <a:p>
            <a:pPr lvl="0"/>
            <a:endParaRPr lang="tr-TR" sz="2400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Deriyle temas eden kimyasal maddenin en kısa sürede deriyle teması kesilmelidir,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Bölge bol </a:t>
            </a:r>
            <a:r>
              <a:rPr lang="tr-TR" dirty="0" smtClean="0"/>
              <a:t>tazyikli </a:t>
            </a:r>
            <a:r>
              <a:rPr lang="tr-TR" dirty="0" smtClean="0"/>
              <a:t>suyla, en az 15–20 dakika yumuşak bir şekilde yıkanmalıdır,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Giysiler çıkarılmalıdır,</a:t>
            </a:r>
          </a:p>
          <a:p>
            <a:pPr marL="0" lvl="0" indent="0">
              <a:buNone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Hasta/yaralı örtülmelidir,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Tıbbi yardım istenmelidir </a:t>
            </a:r>
            <a:r>
              <a:rPr lang="tr-TR" b="1" dirty="0" smtClean="0"/>
              <a:t>(112)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pic>
        <p:nvPicPr>
          <p:cNvPr id="7" name="Picture 4" descr="zehir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95345" y="4235583"/>
            <a:ext cx="2095500" cy="2305050"/>
          </a:xfrm>
          <a:prstGeom prst="rect">
            <a:avLst/>
          </a:prstGeom>
          <a:noFill/>
        </p:spPr>
      </p:pic>
      <p:sp>
        <p:nvSpPr>
          <p:cNvPr id="8" name="6 Yukarı Bükülü Ok"/>
          <p:cNvSpPr>
            <a:spLocks noChangeArrowheads="1"/>
          </p:cNvSpPr>
          <p:nvPr/>
        </p:nvSpPr>
        <p:spPr bwMode="auto">
          <a:xfrm rot="5400000">
            <a:off x="5333479" y="4919795"/>
            <a:ext cx="1285875" cy="936625"/>
          </a:xfrm>
          <a:custGeom>
            <a:avLst/>
            <a:gdLst>
              <a:gd name="T0" fmla="*/ 1109892 w 1285875"/>
              <a:gd name="T1" fmla="*/ 0 h 785813"/>
              <a:gd name="T2" fmla="*/ 933909 w 1285875"/>
              <a:gd name="T3" fmla="*/ 291985 h 785813"/>
              <a:gd name="T4" fmla="*/ 0 w 1285875"/>
              <a:gd name="T5" fmla="*/ 728531 h 785813"/>
              <a:gd name="T6" fmla="*/ 583587 w 1285875"/>
              <a:gd name="T7" fmla="*/ 785813 h 785813"/>
              <a:gd name="T8" fmla="*/ 1167174 w 1285875"/>
              <a:gd name="T9" fmla="*/ 538899 h 785813"/>
              <a:gd name="T10" fmla="*/ 1285875 w 1285875"/>
              <a:gd name="T11" fmla="*/ 291985 h 785813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1285875"/>
              <a:gd name="T19" fmla="*/ 671249 h 785813"/>
              <a:gd name="T20" fmla="*/ 1167174 w 1285875"/>
              <a:gd name="T21" fmla="*/ 785813 h 785813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285875" h="785813">
                <a:moveTo>
                  <a:pt x="0" y="671249"/>
                </a:moveTo>
                <a:lnTo>
                  <a:pt x="1052610" y="671249"/>
                </a:lnTo>
                <a:lnTo>
                  <a:pt x="1052610" y="291985"/>
                </a:lnTo>
                <a:lnTo>
                  <a:pt x="933909" y="291985"/>
                </a:lnTo>
                <a:lnTo>
                  <a:pt x="1109892" y="0"/>
                </a:lnTo>
                <a:lnTo>
                  <a:pt x="1285875" y="291985"/>
                </a:lnTo>
                <a:lnTo>
                  <a:pt x="1167174" y="291985"/>
                </a:lnTo>
                <a:lnTo>
                  <a:pt x="1167174" y="785813"/>
                </a:lnTo>
                <a:lnTo>
                  <a:pt x="0" y="785813"/>
                </a:lnTo>
                <a:close/>
              </a:path>
            </a:pathLst>
          </a:custGeom>
          <a:solidFill>
            <a:srgbClr val="FF0000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rot="10800000" vert="eaVert" anchor="ctr"/>
          <a:lstStyle/>
          <a:p>
            <a:pPr algn="ctr">
              <a:defRPr/>
            </a:pPr>
            <a:endParaRPr lang="tr-TR" sz="24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9" name="Picture 5" descr="C:\Users\Lenova\Desktop\resimler\112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392065">
            <a:off x="7953469" y="1139521"/>
            <a:ext cx="935038" cy="398462"/>
          </a:xfrm>
          <a:prstGeom prst="rect">
            <a:avLst/>
          </a:prstGeom>
          <a:noFill/>
        </p:spPr>
      </p:pic>
      <p:sp>
        <p:nvSpPr>
          <p:cNvPr id="10" name="7 Dikdörtgen"/>
          <p:cNvSpPr/>
          <p:nvPr/>
        </p:nvSpPr>
        <p:spPr>
          <a:xfrm rot="19892072">
            <a:off x="6662432" y="1112280"/>
            <a:ext cx="885820" cy="51392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400" dirty="0"/>
              <a:t> ABC</a:t>
            </a:r>
            <a:endParaRPr lang="tr-TR" sz="2400" dirty="0">
              <a:latin typeface="Tahoma" pitchFamily="34" charset="0"/>
            </a:endParaRPr>
          </a:p>
        </p:txBody>
      </p:sp>
      <p:sp>
        <p:nvSpPr>
          <p:cNvPr id="11" name="9 Yukarı Bükülü Ok"/>
          <p:cNvSpPr/>
          <p:nvPr/>
        </p:nvSpPr>
        <p:spPr>
          <a:xfrm>
            <a:off x="7591320" y="1591935"/>
            <a:ext cx="642938" cy="214312"/>
          </a:xfrm>
          <a:prstGeom prst="curvedUpArrow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305800" cy="115212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Kimyasal Yanıklarda </a:t>
            </a:r>
            <a:br>
              <a:rPr lang="tr-TR" sz="3600" b="1" dirty="0" smtClean="0"/>
            </a:br>
            <a:r>
              <a:rPr lang="tr-TR" sz="3600" b="1" dirty="0" smtClean="0"/>
              <a:t>İlk Yardım </a:t>
            </a:r>
            <a:endParaRPr lang="tr-TR" sz="3600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4294967295"/>
          </p:nvPr>
        </p:nvSpPr>
        <p:spPr>
          <a:xfrm>
            <a:off x="323528" y="1345944"/>
            <a:ext cx="8280920" cy="521519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tr-TR" sz="2400" dirty="0" smtClean="0"/>
          </a:p>
          <a:p>
            <a:pPr lvl="0"/>
            <a:endParaRPr lang="tr-TR" sz="2400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2050" name="40 Resim" descr="45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97059"/>
            <a:ext cx="360040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43 Resim" descr="4529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417952"/>
            <a:ext cx="3816424" cy="2399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44 Resim" descr="4530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5478" y="4005064"/>
            <a:ext cx="3880737" cy="265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3905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56310"/>
            <a:ext cx="8305800" cy="128701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Elektrik Yanıklarında </a:t>
            </a: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sz="3600" b="1" dirty="0"/>
              <a:t>İ</a:t>
            </a:r>
            <a:r>
              <a:rPr lang="tr-TR" sz="3600" b="1" dirty="0" smtClean="0"/>
              <a:t>lk </a:t>
            </a:r>
            <a:r>
              <a:rPr lang="tr-TR" sz="3600" b="1" dirty="0"/>
              <a:t>Y</a:t>
            </a:r>
            <a:r>
              <a:rPr lang="tr-TR" sz="3600" b="1" dirty="0" smtClean="0"/>
              <a:t>ardım </a:t>
            </a:r>
            <a:endParaRPr lang="tr-TR" sz="3600" dirty="0"/>
          </a:p>
        </p:txBody>
      </p:sp>
      <p:pic>
        <p:nvPicPr>
          <p:cNvPr id="5" name="Picture 2" descr="C:\Documents and Settings\PC\Desktop\alaattine verilecek\elektrik yanık gazete haber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1466470"/>
            <a:ext cx="8712968" cy="51125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959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56310"/>
            <a:ext cx="8305800" cy="128701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Elektrik Yanıklarında </a:t>
            </a: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sz="3600" b="1" dirty="0"/>
              <a:t>İ</a:t>
            </a:r>
            <a:r>
              <a:rPr lang="tr-TR" sz="3600" b="1" dirty="0" smtClean="0"/>
              <a:t>lk </a:t>
            </a:r>
            <a:r>
              <a:rPr lang="tr-TR" sz="3600" b="1" dirty="0"/>
              <a:t>Y</a:t>
            </a:r>
            <a:r>
              <a:rPr lang="tr-TR" sz="3600" b="1" dirty="0" smtClean="0"/>
              <a:t>ardım </a:t>
            </a:r>
            <a:endParaRPr lang="tr-TR" sz="3600" dirty="0"/>
          </a:p>
        </p:txBody>
      </p:sp>
      <p:pic>
        <p:nvPicPr>
          <p:cNvPr id="7" name="6 Resim" descr="h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4149080"/>
            <a:ext cx="4133335" cy="2498155"/>
          </a:xfrm>
          <a:prstGeom prst="rect">
            <a:avLst/>
          </a:prstGeom>
        </p:spPr>
      </p:pic>
      <p:pic>
        <p:nvPicPr>
          <p:cNvPr id="8" name="7 Resim" descr="k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66459" y="1585478"/>
            <a:ext cx="3717839" cy="2248394"/>
          </a:xfrm>
          <a:prstGeom prst="rect">
            <a:avLst/>
          </a:prstGeom>
        </p:spPr>
      </p:pic>
      <p:pic>
        <p:nvPicPr>
          <p:cNvPr id="9" name="8 Resim" descr="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585478"/>
            <a:ext cx="3672408" cy="2333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11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56310"/>
            <a:ext cx="8305800" cy="128701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Elektrik Yanıklarında </a:t>
            </a: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sz="3600" b="1" dirty="0"/>
              <a:t>İ</a:t>
            </a:r>
            <a:r>
              <a:rPr lang="tr-TR" sz="3600" b="1" dirty="0" smtClean="0"/>
              <a:t>lk </a:t>
            </a:r>
            <a:r>
              <a:rPr lang="tr-TR" sz="3600" b="1" dirty="0"/>
              <a:t>Y</a:t>
            </a:r>
            <a:r>
              <a:rPr lang="tr-TR" sz="3600" b="1" dirty="0" smtClean="0"/>
              <a:t>ardım </a:t>
            </a:r>
            <a:endParaRPr lang="tr-TR" sz="360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7" t="7990" r="4820" b="9792"/>
          <a:stretch>
            <a:fillRect/>
          </a:stretch>
        </p:blipFill>
        <p:spPr>
          <a:xfrm>
            <a:off x="323528" y="1628774"/>
            <a:ext cx="3960440" cy="475255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9" y="1628775"/>
            <a:ext cx="4031680" cy="475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25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56310"/>
            <a:ext cx="8305800" cy="128701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Elektrik Yanıklarında </a:t>
            </a: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sz="3600" b="1" dirty="0"/>
              <a:t>İ</a:t>
            </a:r>
            <a:r>
              <a:rPr lang="tr-TR" sz="3600" b="1" dirty="0" smtClean="0"/>
              <a:t>lk </a:t>
            </a:r>
            <a:r>
              <a:rPr lang="tr-TR" sz="3600" b="1" dirty="0"/>
              <a:t>Y</a:t>
            </a:r>
            <a:r>
              <a:rPr lang="tr-TR" sz="3600" b="1" dirty="0" smtClean="0"/>
              <a:t>ardım </a:t>
            </a:r>
            <a:endParaRPr lang="tr-TR" sz="3600" dirty="0"/>
          </a:p>
        </p:txBody>
      </p:sp>
      <p:sp>
        <p:nvSpPr>
          <p:cNvPr id="4" name="3 İçerik Yer Tutucusu"/>
          <p:cNvSpPr>
            <a:spLocks noGrp="1"/>
          </p:cNvSpPr>
          <p:nvPr>
            <p:ph sz="half" idx="4294967295"/>
          </p:nvPr>
        </p:nvSpPr>
        <p:spPr>
          <a:xfrm>
            <a:off x="179512" y="1340768"/>
            <a:ext cx="8712968" cy="5400600"/>
          </a:xfrm>
        </p:spPr>
        <p:txBody>
          <a:bodyPr>
            <a:noAutofit/>
          </a:bodyPr>
          <a:lstStyle/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Soğukkanlı ve sakin olunmalıdır,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Hasta/yaralıya dokunmadan önce elektrik akımı kesilmelidir, akımı kesme imkanı yoksa tahta çubuk ya da ip gibi bir cisimle elektrik teması kesilmelidir,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Hasta/yaralının </a:t>
            </a:r>
            <a:r>
              <a:rPr lang="tr-TR" sz="2400" b="1" dirty="0" err="1" smtClean="0"/>
              <a:t>ABC</a:t>
            </a:r>
            <a:r>
              <a:rPr lang="tr-TR" sz="2400" dirty="0" err="1" smtClean="0"/>
              <a:t>’si</a:t>
            </a:r>
            <a:r>
              <a:rPr lang="tr-TR" sz="2400" dirty="0" smtClean="0"/>
              <a:t> değerlendirilmelidir,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Hasta/yaralıya </a:t>
            </a:r>
            <a:r>
              <a:rPr lang="tr-TR" sz="2400" b="1" dirty="0" smtClean="0"/>
              <a:t>kesinlikle </a:t>
            </a:r>
            <a:r>
              <a:rPr lang="tr-TR" sz="2400" dirty="0" smtClean="0"/>
              <a:t>su ile müdahale edilmemelidir,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Hasta/yaralı hareket ettirilmemelidir,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Hasar gören bölgenin üzeri temiz bir bezle örtülmelidir,</a:t>
            </a:r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Tıbbi yardım istenmelidir </a:t>
            </a:r>
            <a:r>
              <a:rPr lang="tr-TR" sz="2400" b="1" dirty="0" smtClean="0"/>
              <a:t>(112)</a:t>
            </a:r>
            <a:r>
              <a:rPr lang="tr-TR" sz="2400" dirty="0" smtClean="0"/>
              <a:t>.</a:t>
            </a:r>
          </a:p>
          <a:p>
            <a:endParaRPr lang="tr-TR" sz="2400" dirty="0"/>
          </a:p>
        </p:txBody>
      </p:sp>
      <p:pic>
        <p:nvPicPr>
          <p:cNvPr id="10" name="Picture 8" descr="Slayt 8 cizimler5-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4" t="7529" r="12202" b="26414"/>
          <a:stretch>
            <a:fillRect/>
          </a:stretch>
        </p:blipFill>
        <p:spPr>
          <a:xfrm>
            <a:off x="4860032" y="4941168"/>
            <a:ext cx="3960440" cy="1800200"/>
          </a:xfrm>
          <a:prstGeom prst="rect">
            <a:avLst/>
          </a:prstGeom>
          <a:noFill/>
        </p:spPr>
      </p:pic>
      <p:sp>
        <p:nvSpPr>
          <p:cNvPr id="5" name="7 Dikdörtgen"/>
          <p:cNvSpPr/>
          <p:nvPr/>
        </p:nvSpPr>
        <p:spPr>
          <a:xfrm rot="19892072">
            <a:off x="6662432" y="969374"/>
            <a:ext cx="885820" cy="51392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400" dirty="0"/>
              <a:t> ABC</a:t>
            </a:r>
            <a:endParaRPr lang="tr-TR" sz="2400" dirty="0">
              <a:latin typeface="Tahoma" pitchFamily="34" charset="0"/>
            </a:endParaRPr>
          </a:p>
        </p:txBody>
      </p:sp>
      <p:pic>
        <p:nvPicPr>
          <p:cNvPr id="6" name="Picture 5" descr="C:\Users\Lenova\Desktop\resimler\112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392065">
            <a:off x="7844755" y="1027107"/>
            <a:ext cx="935037" cy="398462"/>
          </a:xfrm>
          <a:prstGeom prst="rect">
            <a:avLst/>
          </a:prstGeom>
          <a:noFill/>
        </p:spPr>
      </p:pic>
      <p:sp>
        <p:nvSpPr>
          <p:cNvPr id="7" name="7 Yukarı Bükülü Ok"/>
          <p:cNvSpPr/>
          <p:nvPr/>
        </p:nvSpPr>
        <p:spPr>
          <a:xfrm>
            <a:off x="7482606" y="1449028"/>
            <a:ext cx="642937" cy="214313"/>
          </a:xfrm>
          <a:prstGeom prst="curvedUpArrow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28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56310"/>
            <a:ext cx="8305800" cy="1287016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Elektrik Yanıklarında </a:t>
            </a:r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sz="3600" b="1" dirty="0"/>
              <a:t>İ</a:t>
            </a:r>
            <a:r>
              <a:rPr lang="tr-TR" sz="3600" b="1" dirty="0" smtClean="0"/>
              <a:t>lk </a:t>
            </a:r>
            <a:r>
              <a:rPr lang="tr-TR" sz="3600" b="1" dirty="0"/>
              <a:t>Y</a:t>
            </a:r>
            <a:r>
              <a:rPr lang="tr-TR" sz="3600" b="1" dirty="0" smtClean="0"/>
              <a:t>ardım </a:t>
            </a:r>
            <a:endParaRPr lang="tr-TR" sz="3600" dirty="0"/>
          </a:p>
        </p:txBody>
      </p:sp>
      <p:pic>
        <p:nvPicPr>
          <p:cNvPr id="4" name="Picture 4" descr="1406"/>
          <p:cNvPicPr>
            <a:picLocks noChangeAspect="1" noChangeArrowheads="1"/>
          </p:cNvPicPr>
          <p:nvPr/>
        </p:nvPicPr>
        <p:blipFill>
          <a:blip r:embed="rId2">
            <a:lum bright="-20000" contras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" y="1412775"/>
            <a:ext cx="3826674" cy="245421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elektrik1"/>
          <p:cNvPicPr>
            <a:picLocks noChangeAspect="1" noChangeArrowheads="1"/>
          </p:cNvPicPr>
          <p:nvPr/>
        </p:nvPicPr>
        <p:blipFill>
          <a:blip r:embed="rId3">
            <a:lum bright="-20000" contras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" y="4221088"/>
            <a:ext cx="3826674" cy="249282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lektrik2"/>
          <p:cNvPicPr>
            <a:picLocks noChangeAspect="1" noChangeArrowheads="1"/>
          </p:cNvPicPr>
          <p:nvPr/>
        </p:nvPicPr>
        <p:blipFill>
          <a:blip r:embed="rId4">
            <a:lum bright="-20000" contras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12775"/>
            <a:ext cx="3816424" cy="530113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78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5"/>
          <p:cNvSpPr>
            <a:spLocks noGrp="1"/>
          </p:cNvSpPr>
          <p:nvPr>
            <p:ph type="title"/>
          </p:nvPr>
        </p:nvSpPr>
        <p:spPr>
          <a:xfrm>
            <a:off x="457200" y="404664"/>
            <a:ext cx="8305800" cy="648072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Sıcak Çarpmasında İlk Yardım</a:t>
            </a:r>
            <a:endParaRPr lang="tr-TR" sz="3600" b="1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4294967295"/>
          </p:nvPr>
        </p:nvSpPr>
        <p:spPr>
          <a:xfrm>
            <a:off x="395536" y="1412776"/>
            <a:ext cx="8352928" cy="507533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sz="2400" dirty="0" smtClean="0"/>
          </a:p>
          <a:p>
            <a:pPr>
              <a:buNone/>
            </a:pPr>
            <a:r>
              <a:rPr lang="tr-TR" sz="2400" dirty="0" smtClean="0"/>
              <a:t>Yüksek derece ısı ve nem sonucu vücut ısısının ayarlana</a:t>
            </a:r>
          </a:p>
          <a:p>
            <a:pPr marL="0" indent="0">
              <a:buNone/>
            </a:pPr>
            <a:r>
              <a:rPr lang="tr-TR" sz="2400" dirty="0" smtClean="0"/>
              <a:t>maması sonucu ortaya bazı sistemde bozulmalar oluşur.</a:t>
            </a:r>
            <a:endParaRPr lang="tr-TR" sz="2400" dirty="0"/>
          </a:p>
        </p:txBody>
      </p:sp>
      <p:pic>
        <p:nvPicPr>
          <p:cNvPr id="7" name="Picture 5" descr="F:\İLKYARDIM KİTABI RESİMLER\cizimler5-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5516" y="2779417"/>
            <a:ext cx="3780419" cy="2126978"/>
          </a:xfrm>
          <a:prstGeom prst="rect">
            <a:avLst/>
          </a:prstGeom>
          <a:noFill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" t="2838" r="5038" b="6808"/>
          <a:stretch>
            <a:fillRect/>
          </a:stretch>
        </p:blipFill>
        <p:spPr bwMode="auto">
          <a:xfrm>
            <a:off x="475004" y="5086987"/>
            <a:ext cx="3160892" cy="1582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medisem\Desktop\sıcak çarpması görseli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671631"/>
            <a:ext cx="3024336" cy="203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edisem\Desktop\sıcak çarpması görseli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906395"/>
            <a:ext cx="3168352" cy="1762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5"/>
          <p:cNvSpPr>
            <a:spLocks noGrp="1"/>
          </p:cNvSpPr>
          <p:nvPr>
            <p:ph type="title"/>
          </p:nvPr>
        </p:nvSpPr>
        <p:spPr>
          <a:xfrm>
            <a:off x="457200" y="404664"/>
            <a:ext cx="8305800" cy="648072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Sıcak Çarpmasında İlk Yardım</a:t>
            </a:r>
            <a:endParaRPr lang="tr-TR" sz="3600" b="1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4294967295"/>
          </p:nvPr>
        </p:nvSpPr>
        <p:spPr>
          <a:xfrm>
            <a:off x="395536" y="1052736"/>
            <a:ext cx="8352928" cy="561662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tr-TR" b="1" dirty="0">
                <a:solidFill>
                  <a:srgbClr val="FF0000"/>
                </a:solidFill>
              </a:rPr>
              <a:t>Sıcak çarpmasının belirtileri;</a:t>
            </a:r>
          </a:p>
          <a:p>
            <a:endParaRPr lang="tr-TR" sz="2400" dirty="0"/>
          </a:p>
          <a:p>
            <a:pPr lvl="0">
              <a:buFont typeface="Wingdings" pitchFamily="2" charset="2"/>
              <a:buChar char="Ø"/>
            </a:pPr>
            <a:r>
              <a:rPr lang="tr-TR" sz="2400" dirty="0"/>
              <a:t>Adale krampları,</a:t>
            </a:r>
          </a:p>
          <a:p>
            <a:pPr lvl="0">
              <a:buFont typeface="Wingdings" pitchFamily="2" charset="2"/>
              <a:buChar char="Ø"/>
            </a:pPr>
            <a:endParaRPr lang="tr-TR" sz="2400" dirty="0"/>
          </a:p>
          <a:p>
            <a:pPr lvl="0">
              <a:buFont typeface="Wingdings" pitchFamily="2" charset="2"/>
              <a:buChar char="Ø"/>
            </a:pPr>
            <a:r>
              <a:rPr lang="tr-TR" sz="2400" dirty="0"/>
              <a:t>Güçsüzlük, yorgunluk,</a:t>
            </a:r>
          </a:p>
          <a:p>
            <a:pPr lvl="0">
              <a:buFont typeface="Wingdings" pitchFamily="2" charset="2"/>
              <a:buChar char="Ø"/>
            </a:pPr>
            <a:endParaRPr lang="tr-TR" sz="2400" dirty="0"/>
          </a:p>
          <a:p>
            <a:pPr lvl="0">
              <a:buFont typeface="Wingdings" pitchFamily="2" charset="2"/>
              <a:buChar char="Ø"/>
            </a:pPr>
            <a:r>
              <a:rPr lang="tr-TR" sz="2400" dirty="0"/>
              <a:t>Baş dönmesi,</a:t>
            </a:r>
          </a:p>
          <a:p>
            <a:pPr lvl="0">
              <a:buFont typeface="Wingdings" pitchFamily="2" charset="2"/>
              <a:buChar char="Ø"/>
            </a:pPr>
            <a:endParaRPr lang="tr-TR" sz="2400" dirty="0"/>
          </a:p>
          <a:p>
            <a:pPr lvl="0">
              <a:buFont typeface="Wingdings" pitchFamily="2" charset="2"/>
              <a:buChar char="Ø"/>
            </a:pPr>
            <a:r>
              <a:rPr lang="tr-TR" sz="2400" dirty="0"/>
              <a:t>Davranış bozukluğu, sinirlilik,</a:t>
            </a:r>
          </a:p>
          <a:p>
            <a:pPr lvl="0">
              <a:buFont typeface="Wingdings" pitchFamily="2" charset="2"/>
              <a:buChar char="Ø"/>
            </a:pPr>
            <a:endParaRPr lang="tr-TR" sz="2400" dirty="0"/>
          </a:p>
          <a:p>
            <a:pPr lvl="0">
              <a:buFont typeface="Wingdings" pitchFamily="2" charset="2"/>
              <a:buChar char="Ø"/>
            </a:pPr>
            <a:r>
              <a:rPr lang="tr-TR" sz="2400" dirty="0"/>
              <a:t>Solgun ve sıcak deri,</a:t>
            </a:r>
          </a:p>
          <a:p>
            <a:pPr lvl="0">
              <a:buFont typeface="Wingdings" pitchFamily="2" charset="2"/>
              <a:buChar char="Ø"/>
            </a:pPr>
            <a:endParaRPr lang="tr-TR" sz="2400" dirty="0"/>
          </a:p>
          <a:p>
            <a:pPr lvl="0">
              <a:buFont typeface="Wingdings" pitchFamily="2" charset="2"/>
              <a:buChar char="Ø"/>
            </a:pPr>
            <a:r>
              <a:rPr lang="tr-TR" sz="2400" dirty="0"/>
              <a:t>Bol terleme (daha sonra azalır),</a:t>
            </a:r>
          </a:p>
          <a:p>
            <a:pPr lvl="0">
              <a:buFont typeface="Wingdings" pitchFamily="2" charset="2"/>
              <a:buChar char="Ø"/>
            </a:pPr>
            <a:endParaRPr lang="tr-TR" sz="2400" dirty="0"/>
          </a:p>
          <a:p>
            <a:pPr lvl="0">
              <a:buFont typeface="Wingdings" pitchFamily="2" charset="2"/>
              <a:buChar char="Ø"/>
            </a:pPr>
            <a:r>
              <a:rPr lang="tr-TR" sz="2400" dirty="0"/>
              <a:t> Mide krampları, kusma, bulantı,</a:t>
            </a:r>
          </a:p>
          <a:p>
            <a:pPr lvl="0">
              <a:buFont typeface="Wingdings" pitchFamily="2" charset="2"/>
              <a:buChar char="Ø"/>
            </a:pPr>
            <a:endParaRPr lang="tr-TR" sz="2400" dirty="0"/>
          </a:p>
          <a:p>
            <a:pPr lvl="0">
              <a:buFont typeface="Wingdings" pitchFamily="2" charset="2"/>
              <a:buChar char="Ø"/>
            </a:pPr>
            <a:r>
              <a:rPr lang="tr-TR" sz="2400" dirty="0"/>
              <a:t>Bilinç kaybı, hayal görme,</a:t>
            </a:r>
          </a:p>
          <a:p>
            <a:pPr lvl="0">
              <a:buFont typeface="Wingdings" pitchFamily="2" charset="2"/>
              <a:buChar char="Ø"/>
            </a:pPr>
            <a:endParaRPr lang="tr-TR" sz="2400" dirty="0"/>
          </a:p>
          <a:p>
            <a:pPr lvl="0">
              <a:buFont typeface="Wingdings" pitchFamily="2" charset="2"/>
              <a:buChar char="Ø"/>
            </a:pPr>
            <a:r>
              <a:rPr lang="tr-TR" sz="2400" dirty="0"/>
              <a:t>Hızlı nabız.</a:t>
            </a:r>
          </a:p>
          <a:p>
            <a:pPr marL="0" indent="0">
              <a:buNone/>
            </a:pPr>
            <a:endParaRPr lang="tr-TR" sz="2400" dirty="0" smtClean="0"/>
          </a:p>
        </p:txBody>
      </p:sp>
      <p:pic>
        <p:nvPicPr>
          <p:cNvPr id="4" name="Picture 2" descr="C:\Users\medisem\Desktop\sıcak çarpması görsel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28800"/>
            <a:ext cx="3600400" cy="41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2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5"/>
          <p:cNvSpPr>
            <a:spLocks noGrp="1"/>
          </p:cNvSpPr>
          <p:nvPr>
            <p:ph type="title"/>
          </p:nvPr>
        </p:nvSpPr>
        <p:spPr>
          <a:xfrm>
            <a:off x="457200" y="404664"/>
            <a:ext cx="8305800" cy="648072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Sıcak Çarpmasında İlk Yardım</a:t>
            </a:r>
            <a:endParaRPr lang="tr-TR" sz="3600" b="1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4294967295"/>
          </p:nvPr>
        </p:nvSpPr>
        <p:spPr>
          <a:xfrm>
            <a:off x="395536" y="1052736"/>
            <a:ext cx="8352928" cy="561662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endParaRPr lang="tr-TR" sz="2400" dirty="0" smtClean="0"/>
          </a:p>
        </p:txBody>
      </p:sp>
      <p:pic>
        <p:nvPicPr>
          <p:cNvPr id="5" name="Picture 4" descr="dehidretasyo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8136904" cy="5431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817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sz="4000" b="1" dirty="0" smtClean="0"/>
              <a:t>Sıcak Çarpmasında </a:t>
            </a:r>
            <a:r>
              <a:rPr lang="tr-TR" sz="4000" b="1" dirty="0"/>
              <a:t>İ</a:t>
            </a:r>
            <a:r>
              <a:rPr lang="tr-TR" sz="4000" b="1" dirty="0" smtClean="0"/>
              <a:t>lk </a:t>
            </a:r>
            <a:r>
              <a:rPr lang="tr-TR" sz="4000" b="1" dirty="0"/>
              <a:t>Y</a:t>
            </a:r>
            <a:r>
              <a:rPr lang="tr-TR" sz="4000" b="1" dirty="0" smtClean="0"/>
              <a:t>ardım </a:t>
            </a:r>
            <a:r>
              <a:rPr lang="tr-TR" sz="4000" b="1" dirty="0"/>
              <a:t>N</a:t>
            </a:r>
            <a:r>
              <a:rPr lang="tr-TR" sz="4000" b="1" dirty="0" smtClean="0"/>
              <a:t>asıl </a:t>
            </a:r>
            <a:r>
              <a:rPr lang="tr-TR" sz="4000" b="1" dirty="0"/>
              <a:t>O</a:t>
            </a:r>
            <a:r>
              <a:rPr lang="tr-TR" sz="4000" b="1" dirty="0" smtClean="0"/>
              <a:t>lmalıdır?</a:t>
            </a:r>
            <a:r>
              <a:rPr lang="tr-TR" sz="4000" dirty="0" smtClean="0"/>
              <a:t/>
            </a:r>
            <a:br>
              <a:rPr lang="tr-TR" sz="4000" dirty="0" smtClean="0"/>
            </a:b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Hasta serin ve havadar bir yere alınır,</a:t>
            </a:r>
          </a:p>
          <a:p>
            <a:pPr lvl="0">
              <a:buFont typeface="Wingdings" pitchFamily="2" charset="2"/>
              <a:buChar char="Ø"/>
            </a:pPr>
            <a:endParaRPr lang="tr-TR" sz="2400" dirty="0" smtClean="0"/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Giysiler çıkarılır,</a:t>
            </a:r>
          </a:p>
          <a:p>
            <a:pPr lvl="0">
              <a:buFont typeface="Wingdings" pitchFamily="2" charset="2"/>
              <a:buChar char="Ø"/>
            </a:pPr>
            <a:endParaRPr lang="tr-TR" sz="2400" dirty="0" smtClean="0"/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Sırt üstü yatırılarak, kol ve bacaklar yükseltilir,</a:t>
            </a:r>
          </a:p>
          <a:p>
            <a:pPr lvl="0">
              <a:buFont typeface="Wingdings" pitchFamily="2" charset="2"/>
              <a:buChar char="Ø"/>
            </a:pPr>
            <a:endParaRPr lang="tr-TR" sz="2400" dirty="0" smtClean="0"/>
          </a:p>
          <a:p>
            <a:pPr lvl="0">
              <a:buFont typeface="Wingdings" pitchFamily="2" charset="2"/>
              <a:buChar char="Ø"/>
            </a:pPr>
            <a:r>
              <a:rPr lang="tr-TR" sz="2400" dirty="0" smtClean="0"/>
              <a:t>Bulantısı yoksa ve bilinci açıksa su ve tuz kaybını gidermek için </a:t>
            </a:r>
            <a:r>
              <a:rPr lang="tr-TR" sz="2400" b="1" i="1" dirty="0" smtClean="0">
                <a:solidFill>
                  <a:srgbClr val="FF0000"/>
                </a:solidFill>
              </a:rPr>
              <a:t>1 litre su -1 çay kaşığı karbonat -1 çay kaşığı tuz </a:t>
            </a:r>
            <a:r>
              <a:rPr lang="tr-TR" sz="2400" i="1" dirty="0" smtClean="0"/>
              <a:t>karışımı </a:t>
            </a:r>
            <a:r>
              <a:rPr lang="tr-TR" sz="2400" dirty="0" smtClean="0"/>
              <a:t>sıvı ya da soda (maden suyu) içirilir.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sz="4000" b="1" dirty="0" smtClean="0"/>
              <a:t>Sıcak Çarpmasında </a:t>
            </a:r>
            <a:r>
              <a:rPr lang="tr-TR" sz="4000" b="1" dirty="0"/>
              <a:t>İ</a:t>
            </a:r>
            <a:r>
              <a:rPr lang="tr-TR" sz="4000" b="1" dirty="0" smtClean="0"/>
              <a:t>lk </a:t>
            </a:r>
            <a:r>
              <a:rPr lang="tr-TR" sz="4000" b="1" dirty="0"/>
              <a:t>Y</a:t>
            </a:r>
            <a:r>
              <a:rPr lang="tr-TR" sz="4000" b="1" dirty="0" smtClean="0"/>
              <a:t>ardım </a:t>
            </a:r>
            <a:r>
              <a:rPr lang="tr-TR" sz="4000" b="1" dirty="0"/>
              <a:t>N</a:t>
            </a:r>
            <a:r>
              <a:rPr lang="tr-TR" sz="4000" b="1" dirty="0" smtClean="0"/>
              <a:t>asıl </a:t>
            </a:r>
            <a:r>
              <a:rPr lang="tr-TR" sz="4000" b="1" dirty="0"/>
              <a:t>O</a:t>
            </a:r>
            <a:r>
              <a:rPr lang="tr-TR" sz="4000" b="1" dirty="0" smtClean="0"/>
              <a:t>lmalıdır?</a:t>
            </a:r>
            <a:r>
              <a:rPr lang="tr-TR" sz="4000" dirty="0" smtClean="0"/>
              <a:t/>
            </a:r>
            <a:br>
              <a:rPr lang="tr-TR" sz="4000" dirty="0" smtClean="0"/>
            </a:br>
            <a:endParaRPr lang="tr-TR" sz="4000" dirty="0"/>
          </a:p>
        </p:txBody>
      </p:sp>
      <p:pic>
        <p:nvPicPr>
          <p:cNvPr id="4" name="Picture 4" descr="dehidretasyon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640960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15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305800" cy="79208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Sıcak Çarpmasında Risk Grupları Var mıdır?</a:t>
            </a:r>
            <a:endParaRPr lang="tr-TR" sz="3600" b="1" dirty="0"/>
          </a:p>
        </p:txBody>
      </p:sp>
      <p:sp>
        <p:nvSpPr>
          <p:cNvPr id="3" name="2 Metin Yer Tutucusu"/>
          <p:cNvSpPr>
            <a:spLocks noGrp="1"/>
          </p:cNvSpPr>
          <p:nvPr>
            <p:ph type="body" idx="4294967295"/>
          </p:nvPr>
        </p:nvSpPr>
        <p:spPr>
          <a:xfrm>
            <a:off x="395536" y="1676400"/>
            <a:ext cx="8496944" cy="45720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400" b="1" dirty="0" smtClean="0">
                <a:solidFill>
                  <a:srgbClr val="FF0000"/>
                </a:solidFill>
              </a:rPr>
              <a:t>Sıcak çarpmasında risk grupları var mıdır?</a:t>
            </a:r>
          </a:p>
          <a:p>
            <a:pPr>
              <a:buFont typeface="Wingdings" pitchFamily="2" charset="2"/>
              <a:buChar char="Ø"/>
            </a:pPr>
            <a:endParaRPr lang="tr-TR" sz="2400" b="1" dirty="0" smtClean="0"/>
          </a:p>
          <a:p>
            <a:pPr>
              <a:buFont typeface="Wingdings" pitchFamily="2" charset="2"/>
              <a:buChar char="Ø"/>
            </a:pPr>
            <a:endParaRPr lang="tr-TR" sz="2400" b="1" dirty="0" smtClean="0"/>
          </a:p>
          <a:p>
            <a:pPr>
              <a:buFont typeface="Wingdings" pitchFamily="2" charset="2"/>
              <a:buChar char="Ø"/>
            </a:pPr>
            <a:r>
              <a:rPr lang="tr-TR" sz="2400" dirty="0" smtClean="0"/>
              <a:t>Sıcak çarpması için özel bir risk grubu bulunmamakla beraber, diğer hastalık ya da yaralanmalar için hassas olan kişiler, sıcaktan da diğer kişilere göre daha çok etkilenirler.</a:t>
            </a:r>
          </a:p>
          <a:p>
            <a:pPr marL="0" indent="0">
              <a:buNone/>
            </a:pPr>
            <a:endParaRPr lang="tr-T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44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/>
              <a:t>Sıcak Çarpmasında Risk Grupları Var mıdır?</a:t>
            </a:r>
            <a:endParaRPr lang="tr-TR" sz="3600" dirty="0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532859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Bu kişiler;</a:t>
            </a:r>
          </a:p>
          <a:p>
            <a:pPr>
              <a:buNone/>
            </a:pPr>
            <a:endParaRPr lang="tr-TR" b="1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Kalp hastaları,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Tansiyon hastaları,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Diyabet hastaları,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Kanser hastaları,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Normal kilosunun çok altında ve çok üzerinde olanlar,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Psikolojik ya da psikiyatrik rahatsızlığı olanlar,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/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20080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/>
              <a:t>Sıcak Çarpmasında Risk Grupları Var mıdır?</a:t>
            </a:r>
            <a:endParaRPr lang="tr-TR" sz="3600" dirty="0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532859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Bu kişiler;</a:t>
            </a:r>
          </a:p>
          <a:p>
            <a:pPr marL="0" lvl="0" indent="0">
              <a:buNone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Böbrek hastaları,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65 yaş üzeri kişiler,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5 yaş altı çocuklar,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Hamileler,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 Sürekli ve bilinçsiz diyet uygulayanlar,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Yeterli miktarda su içmeyenler.</a:t>
            </a:r>
          </a:p>
          <a:p>
            <a:pPr lvl="0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708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b="1" dirty="0" smtClean="0"/>
              <a:t>Sıcak Çarpmasında </a:t>
            </a:r>
            <a:br>
              <a:rPr lang="tr-TR" sz="3600" b="1" dirty="0" smtClean="0"/>
            </a:br>
            <a:r>
              <a:rPr lang="tr-TR" sz="3600" b="1" dirty="0" smtClean="0"/>
              <a:t>İlk </a:t>
            </a:r>
            <a:r>
              <a:rPr lang="tr-TR" sz="3600" b="1" dirty="0"/>
              <a:t>Y</a:t>
            </a:r>
            <a:r>
              <a:rPr lang="tr-TR" sz="3600" b="1" dirty="0" smtClean="0"/>
              <a:t>ardım</a:t>
            </a:r>
            <a:endParaRPr lang="tr-TR" sz="3600" dirty="0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tr-TR" b="1" dirty="0" smtClean="0"/>
              <a:t>	</a:t>
            </a:r>
            <a:r>
              <a:rPr lang="tr-TR" b="1" dirty="0" smtClean="0">
                <a:solidFill>
                  <a:srgbClr val="FF0000"/>
                </a:solidFill>
              </a:rPr>
              <a:t>Sıcak yaz günlerinde sıcak çarpmasından korunmak için alınması gereken önlemler nelerdir?</a:t>
            </a:r>
          </a:p>
          <a:p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Özellikle şapka, güneş gözlüğü ve şemsiye gibi güneş ışığından koruyacak aksesuarlar kullanılmalıdır,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Mevsim şartlarına uygun, terletmeyen, açık renkli ve hafif giysiler giyilmelidir,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Bol miktarda sıvı tüketilmelidir,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Vücut temiz tutulmalıdır,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 Her öğünde yeteri miktarda gıda alınmalıdır,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Gereksiz ve bilinçsiz ilaç kullanılmamalıdır,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Direk güneş ışığında kalınmamalıdır,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Kapalı mekanların düzenli aralıklarla havalandırılmasına özen gösterilmelidir.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b="1" dirty="0" smtClean="0"/>
              <a:t>Sıcak Çarpmasında </a:t>
            </a:r>
            <a:br>
              <a:rPr lang="tr-TR" sz="3600" b="1" dirty="0" smtClean="0"/>
            </a:br>
            <a:r>
              <a:rPr lang="tr-TR" sz="3600" b="1" dirty="0" smtClean="0"/>
              <a:t>İlk </a:t>
            </a:r>
            <a:r>
              <a:rPr lang="tr-TR" sz="3600" b="1" dirty="0"/>
              <a:t>Y</a:t>
            </a:r>
            <a:r>
              <a:rPr lang="tr-TR" sz="3600" b="1" dirty="0" smtClean="0"/>
              <a:t>ardım</a:t>
            </a:r>
            <a:endParaRPr lang="tr-TR" sz="3600" dirty="0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/>
              <a:t>	</a:t>
            </a:r>
            <a:endParaRPr lang="tr-TR" dirty="0"/>
          </a:p>
        </p:txBody>
      </p:sp>
      <p:pic>
        <p:nvPicPr>
          <p:cNvPr id="6" name="5 Resim" descr="sicak3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412777"/>
            <a:ext cx="2666998" cy="2304256"/>
          </a:xfrm>
          <a:prstGeom prst="rect">
            <a:avLst/>
          </a:prstGeom>
        </p:spPr>
      </p:pic>
      <p:pic>
        <p:nvPicPr>
          <p:cNvPr id="1026" name="Picture 2" descr="C:\Users\medisem\Desktop\sıcak çarpmaları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578" y="1570666"/>
            <a:ext cx="2179546" cy="193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edisem\Desktop\sıcak çarpmaları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149080"/>
            <a:ext cx="2544178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edisem\Desktop\sıcak çarpmaları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25145"/>
            <a:ext cx="2903811" cy="196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edisem\Desktop\sıcak çarpmaları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12776"/>
            <a:ext cx="3047827" cy="2304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437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394744"/>
          </a:xfrm>
        </p:spPr>
        <p:txBody>
          <a:bodyPr>
            <a:normAutofit fontScale="92500"/>
          </a:bodyPr>
          <a:lstStyle/>
          <a:p>
            <a:endParaRPr lang="tr-TR" b="1" dirty="0" smtClean="0"/>
          </a:p>
          <a:p>
            <a:pPr algn="ctr"/>
            <a:r>
              <a:rPr lang="tr-TR" sz="4800" b="1" dirty="0" smtClean="0">
                <a:solidFill>
                  <a:schemeClr val="bg1"/>
                </a:solidFill>
              </a:rPr>
              <a:t>DONMALARDA İLK YARDIM</a:t>
            </a:r>
            <a:endParaRPr lang="tr-TR" sz="4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sz="3600" b="1" dirty="0" smtClean="0"/>
              <a:t>Donuk </a:t>
            </a:r>
            <a:r>
              <a:rPr lang="tr-TR" sz="3600" b="1" dirty="0"/>
              <a:t>N</a:t>
            </a:r>
            <a:r>
              <a:rPr lang="tr-TR" sz="3600" b="1" dirty="0" smtClean="0"/>
              <a:t>edir ve Belirtileri </a:t>
            </a:r>
            <a:r>
              <a:rPr lang="tr-TR" sz="3600" b="1" dirty="0"/>
              <a:t>N</a:t>
            </a:r>
            <a:r>
              <a:rPr lang="tr-TR" sz="3600" b="1" dirty="0" smtClean="0"/>
              <a:t>elerdir?</a:t>
            </a:r>
            <a:r>
              <a:rPr lang="tr-TR" sz="3600" dirty="0" smtClean="0"/>
              <a:t/>
            </a:r>
            <a:br>
              <a:rPr lang="tr-TR" sz="3600" dirty="0" smtClean="0"/>
            </a:b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8457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400" dirty="0" smtClean="0"/>
              <a:t>Aşırı soğuk nedeni ile soğuğa maruz kalan bölgeye yeterince kan gitmemesi ve dokularda kanın pıhtılaşması ile dokuda hasar oluşur. </a:t>
            </a:r>
            <a:endParaRPr lang="tr-TR" sz="2400" dirty="0"/>
          </a:p>
        </p:txBody>
      </p:sp>
      <p:pic>
        <p:nvPicPr>
          <p:cNvPr id="5" name="4 İçerik Yer Tutucusu" descr="donmak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611560" y="2780928"/>
            <a:ext cx="8136904" cy="39604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/>
              <a:t/>
            </a:r>
            <a:br>
              <a:rPr lang="tr-TR" b="1" dirty="0" smtClean="0"/>
            </a:br>
            <a:r>
              <a:rPr lang="tr-TR" sz="3600" b="1" dirty="0" smtClean="0"/>
              <a:t>Donuk </a:t>
            </a:r>
            <a:r>
              <a:rPr lang="tr-TR" sz="3600" b="1" dirty="0"/>
              <a:t>N</a:t>
            </a:r>
            <a:r>
              <a:rPr lang="tr-TR" sz="3600" b="1" dirty="0" smtClean="0"/>
              <a:t>edir ve Belirtileri </a:t>
            </a:r>
            <a:r>
              <a:rPr lang="tr-TR" sz="3600" b="1" dirty="0"/>
              <a:t>N</a:t>
            </a:r>
            <a:r>
              <a:rPr lang="tr-TR" sz="3600" b="1" dirty="0" smtClean="0"/>
              <a:t>elerdir?</a:t>
            </a:r>
            <a:r>
              <a:rPr lang="tr-TR" sz="3600" dirty="0" smtClean="0"/>
              <a:t/>
            </a:r>
            <a:br>
              <a:rPr lang="tr-TR" sz="3600" dirty="0" smtClean="0"/>
            </a:br>
            <a:endParaRPr lang="tr-TR" sz="3600" dirty="0"/>
          </a:p>
        </p:txBody>
      </p:sp>
      <p:pic>
        <p:nvPicPr>
          <p:cNvPr id="6" name="Picture 4" descr="donmus_elle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712968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088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Donuklar Şu </a:t>
            </a:r>
            <a:r>
              <a:rPr lang="tr-TR" sz="3200" b="1" dirty="0"/>
              <a:t>Ş</a:t>
            </a:r>
            <a:r>
              <a:rPr lang="tr-TR" sz="3200" b="1" dirty="0" smtClean="0"/>
              <a:t>ekilde Derecelendirilir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8435280" cy="51581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/>
              <a:t>	</a:t>
            </a:r>
            <a:r>
              <a:rPr lang="tr-TR" b="1" dirty="0" smtClean="0">
                <a:solidFill>
                  <a:srgbClr val="FF0000"/>
                </a:solidFill>
              </a:rPr>
              <a:t>Birinci derece donma: </a:t>
            </a:r>
          </a:p>
          <a:p>
            <a:endParaRPr lang="tr-TR" b="1" dirty="0" smtClean="0"/>
          </a:p>
          <a:p>
            <a:pPr>
              <a:buNone/>
            </a:pPr>
            <a:r>
              <a:rPr lang="tr-TR" dirty="0" smtClean="0"/>
              <a:t>En hafif şeklidir. Erken müdahale edilirse hızla  iyileşir.</a:t>
            </a:r>
          </a:p>
          <a:p>
            <a:pPr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Deride solukluk, soğukluk hissi olur,</a:t>
            </a:r>
          </a:p>
          <a:p>
            <a:pPr marL="0" lvl="0" indent="0">
              <a:buNone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Uyuşukluk ve halsizlik görülür,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Daha sonra kızarıklık ve iğnelenme hissi oluşur.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Donuklar Şu Şekilde </a:t>
            </a:r>
            <a:r>
              <a:rPr lang="tr-TR" sz="3200" b="1" dirty="0"/>
              <a:t>D</a:t>
            </a:r>
            <a:r>
              <a:rPr lang="tr-TR" sz="3200" b="1" dirty="0" smtClean="0"/>
              <a:t>erecelendirilir;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8435280" cy="51581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/>
              <a:t>	</a:t>
            </a:r>
            <a:r>
              <a:rPr lang="tr-TR" b="1" dirty="0" smtClean="0">
                <a:solidFill>
                  <a:srgbClr val="FF0000"/>
                </a:solidFill>
              </a:rPr>
              <a:t>Birinci derece donuk: </a:t>
            </a:r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098" name="68 Resim" descr="get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3960440" cy="319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64 Resim" descr="68050748_402bb05fd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212976"/>
            <a:ext cx="4151954" cy="337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48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Donuklar Şu Şekilde </a:t>
            </a:r>
            <a:r>
              <a:rPr lang="tr-TR" sz="3200" b="1" dirty="0"/>
              <a:t>D</a:t>
            </a:r>
            <a:r>
              <a:rPr lang="tr-TR" sz="3200" b="1" dirty="0" smtClean="0"/>
              <a:t>erecelendirilir;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8435280" cy="515817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/>
              <a:t>	</a:t>
            </a:r>
            <a:r>
              <a:rPr lang="tr-TR" b="1" dirty="0" smtClean="0">
                <a:solidFill>
                  <a:srgbClr val="FF0000"/>
                </a:solidFill>
              </a:rPr>
              <a:t>Birinci derece donuk: </a:t>
            </a:r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28" y="1772816"/>
            <a:ext cx="8568952" cy="496855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031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Donuklar Şu </a:t>
            </a:r>
            <a:r>
              <a:rPr lang="tr-TR" sz="3200" b="1" dirty="0"/>
              <a:t>Ş</a:t>
            </a:r>
            <a:r>
              <a:rPr lang="tr-TR" sz="3200" b="1" dirty="0" smtClean="0"/>
              <a:t>ekilde Derecelendirilir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8435280" cy="54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/>
              <a:t>	</a:t>
            </a:r>
            <a:r>
              <a:rPr lang="tr-TR" b="1" dirty="0" smtClean="0">
                <a:solidFill>
                  <a:srgbClr val="FF0000"/>
                </a:solidFill>
              </a:rPr>
              <a:t>İkinci derece donma: 	</a:t>
            </a:r>
          </a:p>
          <a:p>
            <a:pPr>
              <a:buNone/>
            </a:pPr>
            <a:endParaRPr lang="tr-TR" b="1" dirty="0" smtClean="0"/>
          </a:p>
          <a:p>
            <a:pPr>
              <a:buNone/>
            </a:pPr>
            <a:r>
              <a:rPr lang="tr-TR" dirty="0" smtClean="0"/>
              <a:t>	Soğuğun sürekli olması ile belirtiler belirginleşir.</a:t>
            </a:r>
          </a:p>
          <a:p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Zarar gören bölgede gerginlik hissi olur,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Ödem, şişkinlik, ağrı ve içi su dolu kabarcıklar (</a:t>
            </a:r>
            <a:r>
              <a:rPr lang="tr-TR" dirty="0" err="1" smtClean="0"/>
              <a:t>bül</a:t>
            </a:r>
            <a:r>
              <a:rPr lang="tr-TR" dirty="0" smtClean="0"/>
              <a:t>) meydana gelir,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Su toplanması iyileşirken siyah kabuklara dönüşür.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Donuklar Şu </a:t>
            </a:r>
            <a:r>
              <a:rPr lang="tr-TR" sz="3200" b="1" dirty="0"/>
              <a:t>Ş</a:t>
            </a:r>
            <a:r>
              <a:rPr lang="tr-TR" sz="3200" b="1" dirty="0" smtClean="0"/>
              <a:t>ekilde Derecelendirilir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8435280" cy="54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/>
              <a:t>	</a:t>
            </a:r>
            <a:r>
              <a:rPr lang="tr-TR" b="1" dirty="0" smtClean="0">
                <a:solidFill>
                  <a:srgbClr val="FF0000"/>
                </a:solidFill>
              </a:rPr>
              <a:t>İkinci derece donuk: 	</a:t>
            </a:r>
          </a:p>
          <a:p>
            <a:pPr>
              <a:buNone/>
            </a:pPr>
            <a:endParaRPr lang="tr-TR" b="1" dirty="0" smtClean="0"/>
          </a:p>
          <a:p>
            <a:pPr>
              <a:buNone/>
            </a:pPr>
            <a:r>
              <a:rPr lang="tr-TR" dirty="0" smtClean="0"/>
              <a:t>	</a:t>
            </a:r>
            <a:endParaRPr lang="tr-TR" dirty="0"/>
          </a:p>
        </p:txBody>
      </p:sp>
      <p:pic>
        <p:nvPicPr>
          <p:cNvPr id="5" name="65 Resim" descr="gel2su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16832"/>
            <a:ext cx="417646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DONMUŞ AYAK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016" y="1916832"/>
            <a:ext cx="4248472" cy="4392488"/>
          </a:xfrm>
        </p:spPr>
      </p:pic>
    </p:spTree>
    <p:extLst>
      <p:ext uri="{BB962C8B-B14F-4D97-AF65-F5344CB8AC3E}">
        <p14:creationId xmlns:p14="http://schemas.microsoft.com/office/powerpoint/2010/main" val="219136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Donuklar </a:t>
            </a:r>
            <a:r>
              <a:rPr lang="tr-TR" sz="3200" b="1" dirty="0"/>
              <a:t>Ş</a:t>
            </a:r>
            <a:r>
              <a:rPr lang="tr-TR" sz="3200" b="1" dirty="0" smtClean="0"/>
              <a:t>u </a:t>
            </a:r>
            <a:r>
              <a:rPr lang="tr-TR" sz="3200" b="1" dirty="0"/>
              <a:t>Ş</a:t>
            </a:r>
            <a:r>
              <a:rPr lang="tr-TR" sz="3200" b="1" dirty="0" smtClean="0"/>
              <a:t>ekilde Derecelendirilir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28596" y="1412776"/>
            <a:ext cx="8463884" cy="5112568"/>
          </a:xfrm>
        </p:spPr>
        <p:txBody>
          <a:bodyPr/>
          <a:lstStyle/>
          <a:p>
            <a:pPr>
              <a:buNone/>
            </a:pPr>
            <a:r>
              <a:rPr lang="tr-TR" b="1" dirty="0" smtClean="0"/>
              <a:t>	</a:t>
            </a:r>
            <a:r>
              <a:rPr lang="tr-TR" b="1" dirty="0" smtClean="0">
                <a:solidFill>
                  <a:srgbClr val="FF0000"/>
                </a:solidFill>
              </a:rPr>
              <a:t>Üçüncü derece donma: </a:t>
            </a:r>
            <a:endParaRPr lang="tr-TR" b="1" dirty="0" smtClean="0"/>
          </a:p>
          <a:p>
            <a:pPr>
              <a:buNone/>
            </a:pPr>
            <a:r>
              <a:rPr lang="tr-TR" sz="2400" dirty="0" smtClean="0"/>
              <a:t>	Dokuların geriye dönülmez biçimde hasara uğramasıdır.</a:t>
            </a:r>
          </a:p>
          <a:p>
            <a:pPr marL="521208" lvl="0" indent="-457200">
              <a:buFont typeface="Wingdings" pitchFamily="2" charset="2"/>
              <a:buChar char="Ø"/>
            </a:pPr>
            <a:r>
              <a:rPr lang="tr-TR" sz="2400" dirty="0" smtClean="0"/>
              <a:t>Canlı ve sağlıklı deriden kesin hatları ile ayrılan siyah bir bölge oluşur.</a:t>
            </a:r>
          </a:p>
          <a:p>
            <a:endParaRPr lang="tr-TR" dirty="0"/>
          </a:p>
        </p:txBody>
      </p:sp>
      <p:pic>
        <p:nvPicPr>
          <p:cNvPr id="6146" name="67 Resim" descr="20080130-n4jcf3bxs7m7g5c61nr6derks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3284984"/>
            <a:ext cx="6624736" cy="3332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Donuklar Şu Şekilde </a:t>
            </a:r>
            <a:r>
              <a:rPr lang="tr-TR" sz="3200" b="1" dirty="0"/>
              <a:t>D</a:t>
            </a:r>
            <a:r>
              <a:rPr lang="tr-TR" sz="3200" b="1" dirty="0" smtClean="0"/>
              <a:t>erecelendirilir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28596" y="1412776"/>
            <a:ext cx="8463884" cy="5112568"/>
          </a:xfrm>
        </p:spPr>
        <p:txBody>
          <a:bodyPr/>
          <a:lstStyle/>
          <a:p>
            <a:pPr>
              <a:buNone/>
            </a:pPr>
            <a:r>
              <a:rPr lang="tr-TR" b="1" dirty="0" smtClean="0"/>
              <a:t>	</a:t>
            </a:r>
            <a:r>
              <a:rPr lang="tr-TR" b="1" dirty="0" smtClean="0">
                <a:solidFill>
                  <a:srgbClr val="FF0000"/>
                </a:solidFill>
              </a:rPr>
              <a:t>Üçüncü derece donma: </a:t>
            </a:r>
            <a:endParaRPr lang="tr-TR" b="1" dirty="0" smtClean="0"/>
          </a:p>
          <a:p>
            <a:pPr>
              <a:buNone/>
            </a:pPr>
            <a:r>
              <a:rPr lang="tr-TR" sz="2400" dirty="0" smtClean="0"/>
              <a:t>	</a:t>
            </a:r>
            <a:endParaRPr lang="tr-TR" dirty="0"/>
          </a:p>
        </p:txBody>
      </p:sp>
      <p:pic>
        <p:nvPicPr>
          <p:cNvPr id="5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32856"/>
            <a:ext cx="8568951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416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Donukta </a:t>
            </a:r>
            <a:r>
              <a:rPr lang="tr-TR" sz="3600" b="1" dirty="0"/>
              <a:t>İ</a:t>
            </a:r>
            <a:r>
              <a:rPr lang="tr-TR" sz="3600" b="1" dirty="0" smtClean="0"/>
              <a:t>lk </a:t>
            </a:r>
            <a:r>
              <a:rPr lang="tr-TR" sz="3600" b="1" dirty="0"/>
              <a:t>Y</a:t>
            </a:r>
            <a:r>
              <a:rPr lang="tr-TR" sz="3600" b="1" dirty="0" smtClean="0"/>
              <a:t>ardım</a:t>
            </a:r>
            <a:endParaRPr lang="tr-TR" sz="3600" dirty="0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 fontScale="47500" lnSpcReduction="20000"/>
          </a:bodyPr>
          <a:lstStyle/>
          <a:p>
            <a:pPr lvl="0">
              <a:buFont typeface="Wingdings" pitchFamily="2" charset="2"/>
              <a:buChar char="Ø"/>
            </a:pPr>
            <a:r>
              <a:rPr lang="tr-TR" sz="4500" dirty="0" smtClean="0"/>
              <a:t>Hasta/yaralı ılık bir ortama alınarak soğukla teması kesilir,</a:t>
            </a:r>
          </a:p>
          <a:p>
            <a:pPr lvl="0">
              <a:buFont typeface="Wingdings" pitchFamily="2" charset="2"/>
              <a:buChar char="Ø"/>
            </a:pPr>
            <a:endParaRPr lang="tr-TR" sz="4500" dirty="0" smtClean="0"/>
          </a:p>
          <a:p>
            <a:pPr lvl="0">
              <a:buFont typeface="Wingdings" pitchFamily="2" charset="2"/>
              <a:buChar char="Ø"/>
            </a:pPr>
            <a:r>
              <a:rPr lang="tr-TR" sz="4500" dirty="0" smtClean="0"/>
              <a:t>Sakinleştirilir,</a:t>
            </a:r>
          </a:p>
          <a:p>
            <a:pPr lvl="0">
              <a:buFont typeface="Wingdings" pitchFamily="2" charset="2"/>
              <a:buChar char="Ø"/>
            </a:pPr>
            <a:endParaRPr lang="tr-TR" sz="4500" dirty="0" smtClean="0"/>
          </a:p>
          <a:p>
            <a:pPr lvl="0">
              <a:buFont typeface="Wingdings" pitchFamily="2" charset="2"/>
              <a:buChar char="Ø"/>
            </a:pPr>
            <a:r>
              <a:rPr lang="tr-TR" sz="4500" dirty="0" smtClean="0"/>
              <a:t>Kesin istirahata alınır ve hareket ettirilmez,</a:t>
            </a:r>
          </a:p>
          <a:p>
            <a:pPr lvl="0">
              <a:buFont typeface="Wingdings" pitchFamily="2" charset="2"/>
              <a:buChar char="Ø"/>
            </a:pPr>
            <a:endParaRPr lang="tr-TR" sz="4500" dirty="0" smtClean="0"/>
          </a:p>
          <a:p>
            <a:pPr lvl="0">
              <a:buFont typeface="Wingdings" pitchFamily="2" charset="2"/>
              <a:buChar char="Ø"/>
            </a:pPr>
            <a:r>
              <a:rPr lang="tr-TR" sz="4500" dirty="0" smtClean="0"/>
              <a:t>Kuru giysiler giydirilir,</a:t>
            </a:r>
          </a:p>
          <a:p>
            <a:pPr lvl="0">
              <a:buFont typeface="Wingdings" pitchFamily="2" charset="2"/>
              <a:buChar char="Ø"/>
            </a:pPr>
            <a:endParaRPr lang="tr-TR" sz="4500" dirty="0" smtClean="0"/>
          </a:p>
          <a:p>
            <a:pPr lvl="0">
              <a:buFont typeface="Wingdings" pitchFamily="2" charset="2"/>
              <a:buChar char="Ø"/>
            </a:pPr>
            <a:r>
              <a:rPr lang="tr-TR" sz="4500" dirty="0" smtClean="0"/>
              <a:t>Sıcak içecekler verilir,</a:t>
            </a:r>
          </a:p>
          <a:p>
            <a:pPr lvl="0">
              <a:buFont typeface="Wingdings" pitchFamily="2" charset="2"/>
              <a:buChar char="Ø"/>
            </a:pPr>
            <a:endParaRPr lang="tr-TR" sz="4500" dirty="0" smtClean="0"/>
          </a:p>
          <a:p>
            <a:pPr lvl="0">
              <a:buFont typeface="Wingdings" pitchFamily="2" charset="2"/>
              <a:buChar char="Ø"/>
            </a:pPr>
            <a:r>
              <a:rPr lang="tr-TR" sz="4500" dirty="0" smtClean="0"/>
              <a:t>Su toplamış bölgeler patlatılmaz, bu bölgelerin üstü temiz bir bez ile örtülür,</a:t>
            </a:r>
          </a:p>
          <a:p>
            <a:pPr lvl="0">
              <a:buFont typeface="Wingdings" pitchFamily="2" charset="2"/>
              <a:buChar char="Ø"/>
            </a:pPr>
            <a:endParaRPr lang="tr-TR" sz="4500" dirty="0" smtClean="0"/>
          </a:p>
          <a:p>
            <a:pPr lvl="0">
              <a:buFont typeface="Wingdings" pitchFamily="2" charset="2"/>
              <a:buChar char="Ø"/>
            </a:pPr>
            <a:r>
              <a:rPr lang="tr-TR" sz="4500" dirty="0" smtClean="0"/>
              <a:t>Donuk  bölge ovulmaz, kendi kendine ısınması sağlanır,</a:t>
            </a:r>
          </a:p>
          <a:p>
            <a:pPr lvl="0">
              <a:buFont typeface="Wingdings" pitchFamily="2" charset="2"/>
              <a:buChar char="Ø"/>
            </a:pPr>
            <a:endParaRPr lang="tr-TR" sz="4500" dirty="0" smtClean="0"/>
          </a:p>
          <a:p>
            <a:pPr marL="0" indent="0">
              <a:buNone/>
            </a:pP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Donukta </a:t>
            </a:r>
            <a:r>
              <a:rPr lang="tr-TR" sz="3600" b="1" dirty="0"/>
              <a:t>İ</a:t>
            </a:r>
            <a:r>
              <a:rPr lang="tr-TR" sz="3600" b="1" dirty="0" smtClean="0"/>
              <a:t>lk </a:t>
            </a:r>
            <a:r>
              <a:rPr lang="tr-TR" sz="3600" b="1" dirty="0"/>
              <a:t>Y</a:t>
            </a:r>
            <a:r>
              <a:rPr lang="tr-TR" sz="3600" b="1" dirty="0" smtClean="0"/>
              <a:t>ardım</a:t>
            </a:r>
            <a:endParaRPr lang="tr-TR" sz="3600" dirty="0"/>
          </a:p>
        </p:txBody>
      </p:sp>
      <p:sp>
        <p:nvSpPr>
          <p:cNvPr id="4" name="3 İçerik Yer Tutucusu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176464"/>
          </a:xfrm>
        </p:spPr>
        <p:txBody>
          <a:bodyPr>
            <a:normAutofit fontScale="92500" lnSpcReduction="20000"/>
          </a:bodyPr>
          <a:lstStyle/>
          <a:p>
            <a:pPr lvl="0">
              <a:buFont typeface="Wingdings" pitchFamily="2" charset="2"/>
              <a:buChar char="Ø"/>
            </a:pPr>
            <a:r>
              <a:rPr lang="tr-TR" sz="3000" dirty="0" smtClean="0"/>
              <a:t>El ve ayak doğal pozisyonda tutulur ( eller yumruk yapılmışsa ve ayaklar büzülmüş ise açılmaya çalışılmaz),</a:t>
            </a:r>
          </a:p>
          <a:p>
            <a:pPr lvl="0">
              <a:buFont typeface="Wingdings" pitchFamily="2" charset="2"/>
              <a:buChar char="Ø"/>
            </a:pPr>
            <a:endParaRPr lang="tr-TR" sz="3000" dirty="0" smtClean="0"/>
          </a:p>
          <a:p>
            <a:pPr lvl="0">
              <a:buFont typeface="Wingdings" pitchFamily="2" charset="2"/>
              <a:buChar char="Ø"/>
            </a:pPr>
            <a:r>
              <a:rPr lang="tr-TR" sz="3000" dirty="0" smtClean="0"/>
              <a:t>Isınma işleminden sonra hala hissizlik varsa bezle bandaj yapılır,</a:t>
            </a:r>
          </a:p>
          <a:p>
            <a:pPr lvl="0">
              <a:buFont typeface="Wingdings" pitchFamily="2" charset="2"/>
              <a:buChar char="Ø"/>
            </a:pPr>
            <a:endParaRPr lang="tr-TR" sz="3000" dirty="0" smtClean="0"/>
          </a:p>
          <a:p>
            <a:pPr lvl="0">
              <a:buFont typeface="Wingdings" pitchFamily="2" charset="2"/>
              <a:buChar char="Ø"/>
            </a:pPr>
            <a:r>
              <a:rPr lang="tr-TR" sz="3000" dirty="0" smtClean="0"/>
              <a:t>El ve ayaklar yukarı kaldırılır,</a:t>
            </a:r>
          </a:p>
          <a:p>
            <a:pPr lvl="0">
              <a:buFont typeface="Wingdings" pitchFamily="2" charset="2"/>
              <a:buChar char="Ø"/>
            </a:pPr>
            <a:endParaRPr lang="tr-TR" sz="3000" dirty="0" smtClean="0"/>
          </a:p>
          <a:p>
            <a:pPr lvl="0">
              <a:buFont typeface="Wingdings" pitchFamily="2" charset="2"/>
              <a:buChar char="Ø"/>
            </a:pPr>
            <a:r>
              <a:rPr lang="tr-TR" sz="3000" dirty="0" smtClean="0"/>
              <a:t>Tıbbi yardım istenir </a:t>
            </a:r>
            <a:r>
              <a:rPr lang="tr-TR" sz="3000" b="1" dirty="0" smtClean="0"/>
              <a:t>(112)</a:t>
            </a:r>
            <a:r>
              <a:rPr lang="tr-TR" sz="3000" dirty="0" smtClean="0"/>
              <a:t>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245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/>
              <a:t>Donukta </a:t>
            </a:r>
            <a:r>
              <a:rPr lang="tr-TR" sz="3600" b="1" dirty="0"/>
              <a:t>İ</a:t>
            </a:r>
            <a:r>
              <a:rPr lang="tr-TR" sz="3600" b="1" dirty="0" smtClean="0"/>
              <a:t>lk </a:t>
            </a:r>
            <a:r>
              <a:rPr lang="tr-TR" sz="3600" b="1" dirty="0"/>
              <a:t>Y</a:t>
            </a:r>
            <a:r>
              <a:rPr lang="tr-TR" sz="3600" b="1" dirty="0" smtClean="0"/>
              <a:t>ardım</a:t>
            </a:r>
            <a:endParaRPr lang="tr-TR" sz="3600" dirty="0"/>
          </a:p>
        </p:txBody>
      </p:sp>
      <p:pic>
        <p:nvPicPr>
          <p:cNvPr id="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80728"/>
            <a:ext cx="4104456" cy="255381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j0232444"/>
          <p:cNvPicPr>
            <a:picLocks noChangeAspect="1" noChangeArrowheads="1"/>
          </p:cNvPicPr>
          <p:nvPr/>
        </p:nvPicPr>
        <p:blipFill>
          <a:blip r:embed="rId3" cstate="print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980728"/>
            <a:ext cx="3888432" cy="2592288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861048"/>
            <a:ext cx="5184576" cy="280437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17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927</TotalTime>
  <Words>945</Words>
  <Application>Microsoft Office PowerPoint</Application>
  <PresentationFormat>Ekran Gösterisi (4:3)</PresentationFormat>
  <Paragraphs>267</Paragraphs>
  <Slides>48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48</vt:i4>
      </vt:variant>
    </vt:vector>
  </HeadingPairs>
  <TitlesOfParts>
    <vt:vector size="54" baseType="lpstr">
      <vt:lpstr>Calibri</vt:lpstr>
      <vt:lpstr>Constantia</vt:lpstr>
      <vt:lpstr>Tahoma</vt:lpstr>
      <vt:lpstr>Wingdings</vt:lpstr>
      <vt:lpstr>Wingdings 2</vt:lpstr>
      <vt:lpstr>Flow</vt:lpstr>
      <vt:lpstr>(6)-YANIK,  SICAK ÇARPMASI VE DONMALARDA İLK YARDIM</vt:lpstr>
      <vt:lpstr>PowerPoint Sunusu</vt:lpstr>
      <vt:lpstr> Yanık Nedir? </vt:lpstr>
      <vt:lpstr> Kaç Çeşit Yanık Vardır?</vt:lpstr>
      <vt:lpstr> Yanığın Ciddiyeti Belirleyen Faktörler Nelerdir?</vt:lpstr>
      <vt:lpstr>Yanıklar Nasıl Derecelendirilir?</vt:lpstr>
      <vt:lpstr>Yanıklar Nasıl Derecelendirilir?</vt:lpstr>
      <vt:lpstr>    Yanıklar Nasıl Derecelendirilir?</vt:lpstr>
      <vt:lpstr>Yanıklar Nasıl Derecelendirilir?</vt:lpstr>
      <vt:lpstr>  Yanığın Vücuttaki Olumsuz Etkileri Nelerdir?</vt:lpstr>
      <vt:lpstr>Isı İle Oluşan Yanıklarda  İlk Yardım</vt:lpstr>
      <vt:lpstr>Isı İle Oluşan Yanıklarda  İlk Yardım</vt:lpstr>
      <vt:lpstr>Isı İle Oluşan Yanıklarda  İlk Yardım</vt:lpstr>
      <vt:lpstr>Isı İle Oluşan Yanıklarda  İlk Yardım</vt:lpstr>
      <vt:lpstr>Isı İle Oluşan Yanıklarda  İlk Yardım</vt:lpstr>
      <vt:lpstr>Isı İle Oluşan Yanıklarda  İlk Yardım</vt:lpstr>
      <vt:lpstr>Isı İle Oluşan Yanıklarda  İlk Yardım</vt:lpstr>
      <vt:lpstr>Isı İle Oluşan Yanıklarda  İlk Yardım</vt:lpstr>
      <vt:lpstr>Kimyasal yanıklarda  ilk yardım </vt:lpstr>
      <vt:lpstr>Kimyasal Yanıklarda  İlk Yardım </vt:lpstr>
      <vt:lpstr>Elektrik Yanıklarında  İlk Yardım </vt:lpstr>
      <vt:lpstr>Elektrik Yanıklarında  İlk Yardım </vt:lpstr>
      <vt:lpstr>Elektrik Yanıklarında  İlk Yardım </vt:lpstr>
      <vt:lpstr>Elektrik Yanıklarında  İlk Yardım </vt:lpstr>
      <vt:lpstr>Elektrik Yanıklarında  İlk Yardım </vt:lpstr>
      <vt:lpstr>Sıcak Çarpmasında İlk Yardım</vt:lpstr>
      <vt:lpstr>Sıcak Çarpmasında İlk Yardım</vt:lpstr>
      <vt:lpstr>Sıcak Çarpmasında İlk Yardım</vt:lpstr>
      <vt:lpstr> Sıcak Çarpmasında İlk Yardım Nasıl Olmalıdır? </vt:lpstr>
      <vt:lpstr> Sıcak Çarpmasında İlk Yardım Nasıl Olmalıdır? </vt:lpstr>
      <vt:lpstr>Sıcak Çarpmasında Risk Grupları Var mıdır?</vt:lpstr>
      <vt:lpstr>Sıcak Çarpmasında Risk Grupları Var mıdır?</vt:lpstr>
      <vt:lpstr>Sıcak Çarpmasında Risk Grupları Var mıdır?</vt:lpstr>
      <vt:lpstr>Sıcak Çarpmasında  İlk Yardım</vt:lpstr>
      <vt:lpstr>Sıcak Çarpmasında  İlk Yardım</vt:lpstr>
      <vt:lpstr>PowerPoint Sunusu</vt:lpstr>
      <vt:lpstr> Donuk Nedir ve Belirtileri Nelerdir? </vt:lpstr>
      <vt:lpstr> Donuk Nedir ve Belirtileri Nelerdir? </vt:lpstr>
      <vt:lpstr>Donuklar Şu Şekilde Derecelendirilir</vt:lpstr>
      <vt:lpstr>Donuklar Şu Şekilde Derecelendirilir;</vt:lpstr>
      <vt:lpstr>Donuklar Şu Şekilde Derecelendirilir;</vt:lpstr>
      <vt:lpstr>Donuklar Şu Şekilde Derecelendirilir</vt:lpstr>
      <vt:lpstr>Donuklar Şu Şekilde Derecelendirilir</vt:lpstr>
      <vt:lpstr>Donuklar Şu Şekilde Derecelendirilir</vt:lpstr>
      <vt:lpstr>Donuklar Şu Şekilde Derecelendirilir</vt:lpstr>
      <vt:lpstr>Donukta İlk Yardım</vt:lpstr>
      <vt:lpstr>Donukta İlk Yardım</vt:lpstr>
      <vt:lpstr>Donukta İlk Yardım</vt:lpstr>
    </vt:vector>
  </TitlesOfParts>
  <Company>metu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YANIK, DONMA VE SICAK ÇARPMASINDA İLK YARDIM</dc:title>
  <dc:creator>metu</dc:creator>
  <cp:lastModifiedBy>User</cp:lastModifiedBy>
  <cp:revision>117</cp:revision>
  <dcterms:created xsi:type="dcterms:W3CDTF">2010-03-09T07:08:23Z</dcterms:created>
  <dcterms:modified xsi:type="dcterms:W3CDTF">2022-04-01T12:13:52Z</dcterms:modified>
</cp:coreProperties>
</file>