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92" r:id="rId4"/>
    <p:sldId id="258" r:id="rId5"/>
    <p:sldId id="259" r:id="rId6"/>
    <p:sldId id="260" r:id="rId7"/>
    <p:sldId id="261" r:id="rId8"/>
    <p:sldId id="293" r:id="rId9"/>
    <p:sldId id="294" r:id="rId10"/>
    <p:sldId id="262" r:id="rId11"/>
    <p:sldId id="295" r:id="rId12"/>
    <p:sldId id="263" r:id="rId13"/>
    <p:sldId id="264" r:id="rId14"/>
    <p:sldId id="265" r:id="rId15"/>
    <p:sldId id="297" r:id="rId16"/>
    <p:sldId id="296" r:id="rId17"/>
    <p:sldId id="304" r:id="rId18"/>
    <p:sldId id="267" r:id="rId19"/>
    <p:sldId id="268" r:id="rId20"/>
    <p:sldId id="269" r:id="rId21"/>
    <p:sldId id="298" r:id="rId22"/>
    <p:sldId id="270" r:id="rId23"/>
    <p:sldId id="287" r:id="rId24"/>
    <p:sldId id="300" r:id="rId25"/>
    <p:sldId id="299" r:id="rId26"/>
    <p:sldId id="302" r:id="rId27"/>
    <p:sldId id="303" r:id="rId28"/>
    <p:sldId id="301" r:id="rId29"/>
    <p:sldId id="274" r:id="rId30"/>
    <p:sldId id="275" r:id="rId31"/>
    <p:sldId id="288" r:id="rId32"/>
    <p:sldId id="290" r:id="rId33"/>
    <p:sldId id="277" r:id="rId34"/>
    <p:sldId id="276" r:id="rId35"/>
    <p:sldId id="278" r:id="rId36"/>
    <p:sldId id="279" r:id="rId37"/>
    <p:sldId id="280" r:id="rId38"/>
    <p:sldId id="305" r:id="rId39"/>
    <p:sldId id="281" r:id="rId40"/>
    <p:sldId id="291" r:id="rId41"/>
    <p:sldId id="310" r:id="rId42"/>
    <p:sldId id="282" r:id="rId43"/>
    <p:sldId id="306" r:id="rId44"/>
    <p:sldId id="283" r:id="rId45"/>
    <p:sldId id="312" r:id="rId46"/>
    <p:sldId id="285" r:id="rId47"/>
    <p:sldId id="308" r:id="rId4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0.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C0BFD9A2-A61B-4CD5-9079-A798DB436C3A}" type="datetimeFigureOut">
              <a:rPr lang="tr-TR" smtClean="0"/>
              <a:pPr/>
              <a:t>13.05.2022</a:t>
            </a:fld>
            <a:endParaRPr lang="tr-TR"/>
          </a:p>
        </p:txBody>
      </p:sp>
      <p:sp>
        <p:nvSpPr>
          <p:cNvPr id="19" name="Footer Placeholder 18"/>
          <p:cNvSpPr>
            <a:spLocks noGrp="1"/>
          </p:cNvSpPr>
          <p:nvPr>
            <p:ph type="ftr" sz="quarter" idx="11"/>
          </p:nvPr>
        </p:nvSpPr>
        <p:spPr/>
        <p:txBody>
          <a:bodyPr/>
          <a:lstStyle/>
          <a:p>
            <a:endParaRPr lang="tr-TR"/>
          </a:p>
        </p:txBody>
      </p:sp>
      <p:sp>
        <p:nvSpPr>
          <p:cNvPr id="27" name="Slide Number Placeholder 26"/>
          <p:cNvSpPr>
            <a:spLocks noGrp="1"/>
          </p:cNvSpPr>
          <p:nvPr>
            <p:ph type="sldNum" sz="quarter" idx="12"/>
          </p:nvPr>
        </p:nvSpPr>
        <p:spPr/>
        <p:txBody>
          <a:bodyPr/>
          <a:lstStyle/>
          <a:p>
            <a:fld id="{295DB8B3-CCF9-4674-99A8-0C2E6CEAA9EC}"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0BFD9A2-A61B-4CD5-9079-A798DB436C3A}" type="datetimeFigureOut">
              <a:rPr lang="tr-TR" smtClean="0"/>
              <a:pPr/>
              <a:t>13.05.2022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95DB8B3-CCF9-4674-99A8-0C2E6CEAA9EC}"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0BFD9A2-A61B-4CD5-9079-A798DB436C3A}" type="datetimeFigureOut">
              <a:rPr lang="tr-TR" smtClean="0"/>
              <a:pPr/>
              <a:t>13.05.2022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95DB8B3-CCF9-4674-99A8-0C2E6CEAA9EC}"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0BFD9A2-A61B-4CD5-9079-A798DB436C3A}" type="datetimeFigureOut">
              <a:rPr lang="tr-TR" smtClean="0"/>
              <a:pPr/>
              <a:t>13.05.2022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95DB8B3-CCF9-4674-99A8-0C2E6CEAA9EC}"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0BFD9A2-A61B-4CD5-9079-A798DB436C3A}" type="datetimeFigureOut">
              <a:rPr lang="tr-TR" smtClean="0"/>
              <a:pPr/>
              <a:t>13.05.2022</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295DB8B3-CCF9-4674-99A8-0C2E6CEAA9EC}"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0BFD9A2-A61B-4CD5-9079-A798DB436C3A}" type="datetimeFigureOut">
              <a:rPr lang="tr-TR" smtClean="0"/>
              <a:pPr/>
              <a:t>13.05.2022</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295DB8B3-CCF9-4674-99A8-0C2E6CEAA9EC}"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BFD9A2-A61B-4CD5-9079-A798DB436C3A}" type="datetimeFigureOut">
              <a:rPr lang="tr-TR" smtClean="0"/>
              <a:pPr/>
              <a:t>13.05.2022</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295DB8B3-CCF9-4674-99A8-0C2E6CEAA9EC}"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0BFD9A2-A61B-4CD5-9079-A798DB436C3A}" type="datetimeFigureOut">
              <a:rPr lang="tr-TR" smtClean="0"/>
              <a:pPr/>
              <a:t>13.05.2022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95DB8B3-CCF9-4674-99A8-0C2E6CEAA9EC}"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0BFD9A2-A61B-4CD5-9079-A798DB436C3A}" type="datetimeFigureOut">
              <a:rPr lang="tr-TR" smtClean="0"/>
              <a:pPr/>
              <a:t>13.05.2022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a:xfrm>
            <a:off x="8077200" y="6356350"/>
            <a:ext cx="609600" cy="365125"/>
          </a:xfrm>
        </p:spPr>
        <p:txBody>
          <a:bodyPr/>
          <a:lstStyle/>
          <a:p>
            <a:fld id="{295DB8B3-CCF9-4674-99A8-0C2E6CEAA9EC}" type="slidenum">
              <a:rPr lang="tr-TR" smtClean="0"/>
              <a:pPr/>
              <a:t>‹#›</a:t>
            </a:fld>
            <a:endParaRPr lang="tr-T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0BFD9A2-A61B-4CD5-9079-A798DB436C3A}" type="datetimeFigureOut">
              <a:rPr lang="tr-TR" smtClean="0"/>
              <a:pPr/>
              <a:t>13.05.2022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95DB8B3-CCF9-4674-99A8-0C2E6CEAA9EC}"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0BFD9A2-A61B-4CD5-9079-A798DB436C3A}" type="datetimeFigureOut">
              <a:rPr lang="tr-TR" smtClean="0"/>
              <a:pPr/>
              <a:t>13.05.2022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95DB8B3-CCF9-4674-99A8-0C2E6CEAA9EC}"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0BFD9A2-A61B-4CD5-9079-A798DB436C3A}" type="datetimeFigureOut">
              <a:rPr lang="tr-TR" smtClean="0"/>
              <a:pPr/>
              <a:t>13.05.2022</a:t>
            </a:fld>
            <a:endParaRPr lang="tr-T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95DB8B3-CCF9-4674-99A8-0C2E6CEAA9EC}" type="slidenum">
              <a:rPr lang="tr-TR" smtClean="0"/>
              <a:pPr/>
              <a:t>‹#›</a:t>
            </a:fld>
            <a:endParaRPr lang="tr-T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hyperlink" Target="SARA%20N&#214;BET&#304;.AVI"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30.png"/><Relationship Id="rId4" Type="http://schemas.openxmlformats.org/officeDocument/2006/relationships/oleObject" Target="../embeddings/oleObject2.bin"/></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179512" y="2780929"/>
            <a:ext cx="8812062" cy="1656184"/>
          </a:xfrm>
        </p:spPr>
        <p:txBody>
          <a:bodyPr>
            <a:normAutofit fontScale="90000"/>
          </a:bodyPr>
          <a:lstStyle/>
          <a:p>
            <a:pPr algn="ctr"/>
            <a:r>
              <a:rPr lang="tr-TR" b="1" dirty="0" smtClean="0"/>
              <a:t/>
            </a:r>
            <a:br>
              <a:rPr lang="tr-TR" b="1" dirty="0" smtClean="0"/>
            </a:br>
            <a:r>
              <a:rPr lang="tr-TR" b="1" dirty="0" smtClean="0"/>
              <a:t/>
            </a:r>
            <a:br>
              <a:rPr lang="tr-TR" b="1" dirty="0" smtClean="0"/>
            </a:br>
            <a:r>
              <a:rPr lang="tr-TR" dirty="0" smtClean="0">
                <a:solidFill>
                  <a:schemeClr val="bg1"/>
                </a:solidFill>
              </a:rPr>
              <a:t>(8)- </a:t>
            </a:r>
            <a:r>
              <a:rPr lang="tr-TR" b="1" dirty="0" smtClean="0">
                <a:solidFill>
                  <a:schemeClr val="bg1"/>
                </a:solidFill>
              </a:rPr>
              <a:t>BİLİNÇ BOZUKLUKLARINDA</a:t>
            </a:r>
            <a:br>
              <a:rPr lang="tr-TR" b="1" dirty="0" smtClean="0">
                <a:solidFill>
                  <a:schemeClr val="bg1"/>
                </a:solidFill>
              </a:rPr>
            </a:br>
            <a:r>
              <a:rPr lang="tr-TR" b="1" dirty="0" smtClean="0">
                <a:solidFill>
                  <a:schemeClr val="bg1"/>
                </a:solidFill>
              </a:rPr>
              <a:t>İLK YARDIM</a:t>
            </a:r>
            <a:endParaRPr lang="tr-TR" b="1"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1080120"/>
          </a:xfrm>
        </p:spPr>
        <p:txBody>
          <a:bodyPr>
            <a:normAutofit fontScale="90000"/>
          </a:bodyPr>
          <a:lstStyle/>
          <a:p>
            <a:pPr algn="ctr"/>
            <a:r>
              <a:rPr lang="tr-TR" b="1" dirty="0" smtClean="0"/>
              <a:t/>
            </a:r>
            <a:br>
              <a:rPr lang="tr-TR" b="1" dirty="0" smtClean="0"/>
            </a:br>
            <a:r>
              <a:rPr lang="tr-TR" sz="3600" b="1" dirty="0" smtClean="0"/>
              <a:t>Bilinç Bozukluğu/ Bilinç </a:t>
            </a:r>
            <a:r>
              <a:rPr lang="tr-TR" sz="3600" b="1" dirty="0"/>
              <a:t>K</a:t>
            </a:r>
            <a:r>
              <a:rPr lang="tr-TR" sz="3600" b="1" dirty="0" smtClean="0"/>
              <a:t>aybı </a:t>
            </a:r>
            <a:r>
              <a:rPr lang="tr-TR" sz="3600" b="1" dirty="0"/>
              <a:t>N</a:t>
            </a:r>
            <a:r>
              <a:rPr lang="tr-TR" sz="3600" b="1" dirty="0" smtClean="0"/>
              <a:t>edir?</a:t>
            </a:r>
            <a:r>
              <a:rPr lang="tr-TR" dirty="0" smtClean="0"/>
              <a:t/>
            </a:r>
            <a:br>
              <a:rPr lang="tr-TR" dirty="0" smtClean="0"/>
            </a:br>
            <a:endParaRPr lang="tr-TR" dirty="0"/>
          </a:p>
        </p:txBody>
      </p:sp>
      <p:sp>
        <p:nvSpPr>
          <p:cNvPr id="3" name="2 İçerik Yer Tutucusu"/>
          <p:cNvSpPr>
            <a:spLocks noGrp="1"/>
          </p:cNvSpPr>
          <p:nvPr>
            <p:ph idx="1"/>
          </p:nvPr>
        </p:nvSpPr>
        <p:spPr>
          <a:xfrm>
            <a:off x="457200" y="1340768"/>
            <a:ext cx="8229600" cy="4983832"/>
          </a:xfrm>
        </p:spPr>
        <p:txBody>
          <a:bodyPr>
            <a:normAutofit/>
          </a:bodyPr>
          <a:lstStyle/>
          <a:p>
            <a:pPr>
              <a:buFont typeface="Wingdings" pitchFamily="2" charset="2"/>
              <a:buChar char="Ø"/>
            </a:pPr>
            <a:endParaRPr lang="tr-TR" sz="2400" dirty="0" smtClean="0"/>
          </a:p>
          <a:p>
            <a:pPr>
              <a:buFont typeface="Wingdings" pitchFamily="2" charset="2"/>
              <a:buChar char="Ø"/>
            </a:pPr>
            <a:endParaRPr lang="tr-TR" sz="2400" dirty="0"/>
          </a:p>
          <a:p>
            <a:pPr>
              <a:buFont typeface="Wingdings" pitchFamily="2" charset="2"/>
              <a:buChar char="Ø"/>
            </a:pPr>
            <a:r>
              <a:rPr lang="tr-TR" sz="2400" dirty="0" smtClean="0"/>
              <a:t>Beynin normal faaliyetlerindeki bir aksama nedeni ile uyku halinden başlayarak </a:t>
            </a:r>
          </a:p>
          <a:p>
            <a:pPr>
              <a:buNone/>
            </a:pPr>
            <a:r>
              <a:rPr lang="tr-TR" sz="2400" b="1" dirty="0" smtClean="0">
                <a:solidFill>
                  <a:srgbClr val="FF0000"/>
                </a:solidFill>
              </a:rPr>
              <a:t>	(=bilinç bozukluğu)</a:t>
            </a:r>
            <a:r>
              <a:rPr lang="tr-TR" sz="2400" dirty="0" smtClean="0">
                <a:solidFill>
                  <a:srgbClr val="FF0000"/>
                </a:solidFill>
              </a:rPr>
              <a:t>, </a:t>
            </a:r>
          </a:p>
          <a:p>
            <a:pPr>
              <a:buFont typeface="Wingdings" pitchFamily="2" charset="2"/>
              <a:buChar char="Ø"/>
            </a:pPr>
            <a:endParaRPr lang="tr-TR" sz="2400" dirty="0" smtClean="0"/>
          </a:p>
          <a:p>
            <a:pPr>
              <a:buNone/>
            </a:pPr>
            <a:r>
              <a:rPr lang="tr-TR" sz="2400" dirty="0" smtClean="0"/>
              <a:t>	hiçbir uyarıya cevap vermeme haline kadar giden </a:t>
            </a:r>
            <a:r>
              <a:rPr lang="tr-TR" sz="2400" b="1" dirty="0" smtClean="0">
                <a:solidFill>
                  <a:srgbClr val="FF0000"/>
                </a:solidFill>
              </a:rPr>
              <a:t>(=bilinç kaybı)</a:t>
            </a:r>
            <a:r>
              <a:rPr lang="tr-TR" sz="2400" b="1" dirty="0" smtClean="0"/>
              <a:t> </a:t>
            </a:r>
            <a:r>
              <a:rPr lang="tr-TR" sz="2400" dirty="0" smtClean="0"/>
              <a:t>bilincin kısmen</a:t>
            </a:r>
            <a:r>
              <a:rPr lang="tr-TR" sz="2400" b="1" dirty="0" smtClean="0"/>
              <a:t> </a:t>
            </a:r>
            <a:r>
              <a:rPr lang="tr-TR" sz="2400" dirty="0" smtClean="0"/>
              <a:t>ya da tamamen kaybolması halidir.</a:t>
            </a:r>
          </a:p>
          <a:p>
            <a:pPr marL="0" indent="0">
              <a:buNone/>
            </a:pPr>
            <a:endParaRPr lang="tr-T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1080120"/>
          </a:xfrm>
        </p:spPr>
        <p:txBody>
          <a:bodyPr>
            <a:normAutofit fontScale="90000"/>
          </a:bodyPr>
          <a:lstStyle/>
          <a:p>
            <a:pPr algn="ctr"/>
            <a:r>
              <a:rPr lang="tr-TR" b="1" dirty="0" smtClean="0"/>
              <a:t/>
            </a:r>
            <a:br>
              <a:rPr lang="tr-TR" b="1" dirty="0" smtClean="0"/>
            </a:br>
            <a:r>
              <a:rPr lang="tr-TR" sz="3600" b="1" dirty="0" smtClean="0"/>
              <a:t>Bilinç Bozukluğu/ Bilinç </a:t>
            </a:r>
            <a:r>
              <a:rPr lang="tr-TR" sz="3600" b="1" dirty="0"/>
              <a:t>K</a:t>
            </a:r>
            <a:r>
              <a:rPr lang="tr-TR" sz="3600" b="1" dirty="0" smtClean="0"/>
              <a:t>aybı </a:t>
            </a:r>
            <a:r>
              <a:rPr lang="tr-TR" sz="3600" b="1" dirty="0"/>
              <a:t>N</a:t>
            </a:r>
            <a:r>
              <a:rPr lang="tr-TR" sz="3600" b="1" dirty="0" smtClean="0"/>
              <a:t>edir?</a:t>
            </a:r>
            <a:r>
              <a:rPr lang="tr-TR" dirty="0" smtClean="0"/>
              <a:t/>
            </a:r>
            <a:br>
              <a:rPr lang="tr-TR" dirty="0" smtClean="0"/>
            </a:br>
            <a:endParaRPr lang="tr-TR" dirty="0"/>
          </a:p>
        </p:txBody>
      </p:sp>
      <p:pic>
        <p:nvPicPr>
          <p:cNvPr id="5" name="4 İçerik Yer Tutucusu" descr="261326.jpg"/>
          <p:cNvPicPr>
            <a:picLocks noGrp="1" noChangeAspect="1"/>
          </p:cNvPicPr>
          <p:nvPr>
            <p:ph sz="half" idx="4294967295"/>
          </p:nvPr>
        </p:nvPicPr>
        <p:blipFill>
          <a:blip r:embed="rId2" cstate="print"/>
          <a:stretch>
            <a:fillRect/>
          </a:stretch>
        </p:blipFill>
        <p:spPr>
          <a:xfrm>
            <a:off x="4572000" y="1268760"/>
            <a:ext cx="4320480" cy="5328592"/>
          </a:xfrm>
        </p:spPr>
      </p:pic>
      <p:pic>
        <p:nvPicPr>
          <p:cNvPr id="6" name="Picture 5" descr="C:\Users\Lenova\Desktop\resimler\Unconsciousnes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310920" y="1243251"/>
            <a:ext cx="4045056" cy="5327670"/>
          </a:xfrm>
          <a:prstGeom prst="rect">
            <a:avLst/>
          </a:prstGeom>
          <a:noFill/>
        </p:spPr>
      </p:pic>
    </p:spTree>
    <p:extLst>
      <p:ext uri="{BB962C8B-B14F-4D97-AF65-F5344CB8AC3E}">
        <p14:creationId xmlns:p14="http://schemas.microsoft.com/office/powerpoint/2010/main" val="3142104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Başlık"/>
          <p:cNvSpPr>
            <a:spLocks noGrp="1"/>
          </p:cNvSpPr>
          <p:nvPr>
            <p:ph type="title"/>
          </p:nvPr>
        </p:nvSpPr>
        <p:spPr>
          <a:xfrm>
            <a:off x="457200" y="188640"/>
            <a:ext cx="8229600" cy="648072"/>
          </a:xfrm>
        </p:spPr>
        <p:txBody>
          <a:bodyPr>
            <a:normAutofit/>
          </a:bodyPr>
          <a:lstStyle/>
          <a:p>
            <a:pPr algn="ctr"/>
            <a:r>
              <a:rPr lang="tr-TR" sz="3600" b="1" dirty="0" smtClean="0"/>
              <a:t>BAYILMA VE KOMA</a:t>
            </a:r>
            <a:endParaRPr lang="tr-TR" sz="3600" b="1" dirty="0"/>
          </a:p>
        </p:txBody>
      </p:sp>
      <p:sp>
        <p:nvSpPr>
          <p:cNvPr id="5" name="4 İçerik Yer Tutucusu"/>
          <p:cNvSpPr>
            <a:spLocks noGrp="1"/>
          </p:cNvSpPr>
          <p:nvPr>
            <p:ph idx="1"/>
          </p:nvPr>
        </p:nvSpPr>
        <p:spPr>
          <a:xfrm>
            <a:off x="457200" y="1052736"/>
            <a:ext cx="8229600" cy="5472608"/>
          </a:xfrm>
        </p:spPr>
        <p:txBody>
          <a:bodyPr/>
          <a:lstStyle/>
          <a:p>
            <a:pPr>
              <a:buNone/>
            </a:pPr>
            <a:endParaRPr lang="tr-TR" b="1" dirty="0" smtClean="0"/>
          </a:p>
          <a:p>
            <a:pPr>
              <a:buNone/>
            </a:pPr>
            <a:r>
              <a:rPr lang="tr-TR" b="1" dirty="0" smtClean="0">
                <a:solidFill>
                  <a:srgbClr val="FF0000"/>
                </a:solidFill>
              </a:rPr>
              <a:t>Bayılma (</a:t>
            </a:r>
            <a:r>
              <a:rPr lang="tr-TR" b="1" dirty="0" err="1" smtClean="0">
                <a:solidFill>
                  <a:srgbClr val="FF0000"/>
                </a:solidFill>
              </a:rPr>
              <a:t>Senkop</a:t>
            </a:r>
            <a:r>
              <a:rPr lang="tr-TR" b="1" dirty="0" smtClean="0">
                <a:solidFill>
                  <a:srgbClr val="FF0000"/>
                </a:solidFill>
              </a:rPr>
              <a:t>): </a:t>
            </a:r>
          </a:p>
          <a:p>
            <a:pPr>
              <a:buNone/>
            </a:pPr>
            <a:endParaRPr lang="tr-TR" b="1" dirty="0" smtClean="0">
              <a:solidFill>
                <a:srgbClr val="FF0000"/>
              </a:solidFill>
            </a:endParaRPr>
          </a:p>
          <a:p>
            <a:pPr>
              <a:buNone/>
            </a:pPr>
            <a:r>
              <a:rPr lang="tr-TR" b="1" dirty="0" smtClean="0"/>
              <a:t>	</a:t>
            </a:r>
            <a:r>
              <a:rPr lang="tr-TR" dirty="0" smtClean="0"/>
              <a:t>Kısa süreli, yüzeysel ve geçici bilinç 	kaybıdır. Beyne giden kan akışının  azalması sonucu oluşur.</a:t>
            </a:r>
          </a:p>
          <a:p>
            <a:pPr>
              <a:buNone/>
            </a:pPr>
            <a:endParaRPr lang="tr-TR" dirty="0" smtClean="0"/>
          </a:p>
          <a:p>
            <a:pPr>
              <a:buNone/>
            </a:pPr>
            <a:r>
              <a:rPr lang="tr-TR" b="1" dirty="0" smtClean="0">
                <a:solidFill>
                  <a:srgbClr val="FF0000"/>
                </a:solidFill>
              </a:rPr>
              <a:t>Koma: </a:t>
            </a:r>
          </a:p>
          <a:p>
            <a:pPr>
              <a:buNone/>
            </a:pPr>
            <a:endParaRPr lang="tr-TR" dirty="0" smtClean="0"/>
          </a:p>
          <a:p>
            <a:pPr>
              <a:buNone/>
            </a:pPr>
            <a:r>
              <a:rPr lang="tr-TR" dirty="0"/>
              <a:t> </a:t>
            </a:r>
            <a:r>
              <a:rPr lang="tr-TR" dirty="0" smtClean="0"/>
              <a:t>    Yutkunma ve öksürük gibi reflekslerin ve dışarıdan gelen uyarılara karşı tepkinin azalması ya da yok olması ile ortaya çıkan uzun süreli bilinç kaybıdır.</a:t>
            </a:r>
          </a:p>
          <a:p>
            <a:pPr marL="0" indent="0">
              <a:buNone/>
            </a:pPr>
            <a:endParaRPr lang="tr-T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1008112"/>
          </a:xfrm>
        </p:spPr>
        <p:txBody>
          <a:bodyPr>
            <a:normAutofit fontScale="90000"/>
          </a:bodyPr>
          <a:lstStyle/>
          <a:p>
            <a:pPr algn="ctr"/>
            <a:r>
              <a:rPr lang="tr-TR" b="1" dirty="0" smtClean="0"/>
              <a:t/>
            </a:r>
            <a:br>
              <a:rPr lang="tr-TR" b="1" dirty="0" smtClean="0"/>
            </a:br>
            <a:r>
              <a:rPr lang="tr-TR" sz="3600" b="1" dirty="0" smtClean="0"/>
              <a:t>Bilinç Kaybı </a:t>
            </a:r>
            <a:r>
              <a:rPr lang="tr-TR" sz="3600" b="1" dirty="0"/>
              <a:t>N</a:t>
            </a:r>
            <a:r>
              <a:rPr lang="tr-TR" sz="3600" b="1" dirty="0" smtClean="0"/>
              <a:t>edenleri ve Belirtileri </a:t>
            </a:r>
            <a:r>
              <a:rPr lang="tr-TR" sz="3600" b="1" dirty="0"/>
              <a:t>N</a:t>
            </a:r>
            <a:r>
              <a:rPr lang="tr-TR" sz="3600" b="1" dirty="0" smtClean="0"/>
              <a:t>elerdir?</a:t>
            </a:r>
            <a:r>
              <a:rPr lang="tr-TR" dirty="0" smtClean="0"/>
              <a:t/>
            </a:r>
            <a:br>
              <a:rPr lang="tr-TR" dirty="0" smtClean="0"/>
            </a:br>
            <a:endParaRPr lang="tr-TR" dirty="0"/>
          </a:p>
        </p:txBody>
      </p:sp>
      <p:sp>
        <p:nvSpPr>
          <p:cNvPr id="3" name="2 İçerik Yer Tutucusu"/>
          <p:cNvSpPr>
            <a:spLocks noGrp="1"/>
          </p:cNvSpPr>
          <p:nvPr>
            <p:ph sz="half" idx="1"/>
          </p:nvPr>
        </p:nvSpPr>
        <p:spPr>
          <a:xfrm>
            <a:off x="457200" y="1196752"/>
            <a:ext cx="4038600" cy="5158173"/>
          </a:xfrm>
        </p:spPr>
        <p:txBody>
          <a:bodyPr>
            <a:normAutofit/>
          </a:bodyPr>
          <a:lstStyle/>
          <a:p>
            <a:pPr>
              <a:buNone/>
            </a:pPr>
            <a:r>
              <a:rPr lang="tr-TR" b="1" dirty="0" smtClean="0">
                <a:solidFill>
                  <a:srgbClr val="FF0000"/>
                </a:solidFill>
              </a:rPr>
              <a:t>	Bayılma (</a:t>
            </a:r>
            <a:r>
              <a:rPr lang="tr-TR" b="1" dirty="0" err="1" smtClean="0">
                <a:solidFill>
                  <a:srgbClr val="FF0000"/>
                </a:solidFill>
              </a:rPr>
              <a:t>Senkop</a:t>
            </a:r>
            <a:r>
              <a:rPr lang="tr-TR" b="1" dirty="0" smtClean="0">
                <a:solidFill>
                  <a:srgbClr val="FF0000"/>
                </a:solidFill>
              </a:rPr>
              <a:t>) Nedenleri:</a:t>
            </a:r>
          </a:p>
          <a:p>
            <a:endParaRPr lang="tr-TR" dirty="0" smtClean="0"/>
          </a:p>
          <a:p>
            <a:endParaRPr lang="tr-TR" dirty="0" smtClean="0"/>
          </a:p>
          <a:p>
            <a:pPr lvl="0">
              <a:buFont typeface="Wingdings" pitchFamily="2" charset="2"/>
              <a:buChar char="Ø"/>
            </a:pPr>
            <a:r>
              <a:rPr lang="tr-TR" dirty="0" smtClean="0"/>
              <a:t>Korku, aşırı heyecan,</a:t>
            </a:r>
          </a:p>
          <a:p>
            <a:pPr lvl="0">
              <a:buFont typeface="Wingdings" pitchFamily="2" charset="2"/>
              <a:buChar char="Ø"/>
            </a:pPr>
            <a:r>
              <a:rPr lang="tr-TR" dirty="0" smtClean="0"/>
              <a:t>Sıcak, yorgunluk,</a:t>
            </a:r>
          </a:p>
          <a:p>
            <a:pPr lvl="0">
              <a:buFont typeface="Wingdings" pitchFamily="2" charset="2"/>
              <a:buChar char="Ø"/>
            </a:pPr>
            <a:r>
              <a:rPr lang="tr-TR" dirty="0" smtClean="0"/>
              <a:t>Kapalı ortam, kirli hava,</a:t>
            </a:r>
          </a:p>
          <a:p>
            <a:pPr lvl="0">
              <a:buFont typeface="Wingdings" pitchFamily="2" charset="2"/>
              <a:buChar char="Ø"/>
            </a:pPr>
            <a:r>
              <a:rPr lang="tr-TR" dirty="0" smtClean="0"/>
              <a:t>Aniden ayağa kalkma,</a:t>
            </a:r>
          </a:p>
          <a:p>
            <a:pPr lvl="0">
              <a:buFont typeface="Wingdings" pitchFamily="2" charset="2"/>
              <a:buChar char="Ø"/>
            </a:pPr>
            <a:r>
              <a:rPr lang="tr-TR" dirty="0" smtClean="0"/>
              <a:t>Kan şekerinin düşmesi,</a:t>
            </a:r>
          </a:p>
          <a:p>
            <a:pPr lvl="0">
              <a:buFont typeface="Wingdings" pitchFamily="2" charset="2"/>
              <a:buChar char="Ø"/>
            </a:pPr>
            <a:r>
              <a:rPr lang="tr-TR" dirty="0" smtClean="0"/>
              <a:t>Şiddetli enfeksiyonlar.</a:t>
            </a:r>
          </a:p>
          <a:p>
            <a:endParaRPr lang="tr-TR" dirty="0"/>
          </a:p>
        </p:txBody>
      </p:sp>
      <p:sp>
        <p:nvSpPr>
          <p:cNvPr id="4" name="3 İçerik Yer Tutucusu"/>
          <p:cNvSpPr>
            <a:spLocks noGrp="1"/>
          </p:cNvSpPr>
          <p:nvPr>
            <p:ph sz="half" idx="2"/>
          </p:nvPr>
        </p:nvSpPr>
        <p:spPr>
          <a:xfrm>
            <a:off x="4648200" y="1196752"/>
            <a:ext cx="4038600" cy="5158173"/>
          </a:xfrm>
        </p:spPr>
        <p:txBody>
          <a:bodyPr>
            <a:normAutofit/>
          </a:bodyPr>
          <a:lstStyle/>
          <a:p>
            <a:pPr>
              <a:buNone/>
            </a:pPr>
            <a:r>
              <a:rPr lang="tr-TR" b="1" dirty="0" smtClean="0"/>
              <a:t>	</a:t>
            </a:r>
            <a:r>
              <a:rPr lang="tr-TR" b="1" dirty="0" smtClean="0">
                <a:solidFill>
                  <a:srgbClr val="FF0000"/>
                </a:solidFill>
              </a:rPr>
              <a:t>Bayılma ( </a:t>
            </a:r>
            <a:r>
              <a:rPr lang="tr-TR" b="1" dirty="0" err="1" smtClean="0">
                <a:solidFill>
                  <a:srgbClr val="FF0000"/>
                </a:solidFill>
              </a:rPr>
              <a:t>Senkop</a:t>
            </a:r>
            <a:r>
              <a:rPr lang="tr-TR" b="1" dirty="0" smtClean="0">
                <a:solidFill>
                  <a:srgbClr val="FF0000"/>
                </a:solidFill>
              </a:rPr>
              <a:t>) Belirtileri:</a:t>
            </a:r>
          </a:p>
          <a:p>
            <a:endParaRPr lang="tr-TR" dirty="0" smtClean="0"/>
          </a:p>
          <a:p>
            <a:pPr lvl="0">
              <a:buFont typeface="Wingdings" pitchFamily="2" charset="2"/>
              <a:buChar char="Ø"/>
            </a:pPr>
            <a:r>
              <a:rPr lang="tr-TR" dirty="0" smtClean="0"/>
              <a:t>Baş dönmesi, baygınlık, yere düşme</a:t>
            </a:r>
          </a:p>
          <a:p>
            <a:pPr lvl="0">
              <a:buFont typeface="Wingdings" pitchFamily="2" charset="2"/>
              <a:buChar char="Ø"/>
            </a:pPr>
            <a:r>
              <a:rPr lang="tr-TR" dirty="0" smtClean="0"/>
              <a:t>Bacaklarda uyuşma</a:t>
            </a:r>
          </a:p>
          <a:p>
            <a:pPr lvl="0">
              <a:buFont typeface="Wingdings" pitchFamily="2" charset="2"/>
              <a:buChar char="Ø"/>
            </a:pPr>
            <a:r>
              <a:rPr lang="tr-TR" dirty="0" smtClean="0"/>
              <a:t>Bilinçte bulanıklık</a:t>
            </a:r>
          </a:p>
          <a:p>
            <a:pPr lvl="0">
              <a:buFont typeface="Wingdings" pitchFamily="2" charset="2"/>
              <a:buChar char="Ø"/>
            </a:pPr>
            <a:r>
              <a:rPr lang="tr-TR" dirty="0" smtClean="0"/>
              <a:t>Yüzde solgunluk</a:t>
            </a:r>
          </a:p>
          <a:p>
            <a:pPr lvl="0">
              <a:buFont typeface="Wingdings" pitchFamily="2" charset="2"/>
              <a:buChar char="Ø"/>
            </a:pPr>
            <a:r>
              <a:rPr lang="tr-TR" dirty="0" smtClean="0"/>
              <a:t>Üşüme, terleme</a:t>
            </a:r>
          </a:p>
          <a:p>
            <a:pPr lvl="0">
              <a:buFont typeface="Wingdings" pitchFamily="2" charset="2"/>
              <a:buChar char="Ø"/>
            </a:pPr>
            <a:r>
              <a:rPr lang="tr-TR" dirty="0" smtClean="0"/>
              <a:t>Hızlı ve zayıf nabız</a:t>
            </a:r>
          </a:p>
          <a:p>
            <a:endParaRPr lang="tr-T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1152128"/>
          </a:xfrm>
        </p:spPr>
        <p:txBody>
          <a:bodyPr>
            <a:normAutofit/>
          </a:bodyPr>
          <a:lstStyle/>
          <a:p>
            <a:pPr algn="ctr"/>
            <a:r>
              <a:rPr lang="tr-TR" sz="3600" b="1" dirty="0" smtClean="0"/>
              <a:t>Bilinç Kaybı Nedenleri ve Belirtileri </a:t>
            </a:r>
            <a:r>
              <a:rPr lang="tr-TR" sz="3600" b="1" dirty="0"/>
              <a:t>N</a:t>
            </a:r>
            <a:r>
              <a:rPr lang="tr-TR" sz="3600" b="1" dirty="0" smtClean="0"/>
              <a:t>elerdir?</a:t>
            </a:r>
            <a:endParaRPr lang="tr-TR" sz="3600" dirty="0"/>
          </a:p>
        </p:txBody>
      </p:sp>
      <p:sp>
        <p:nvSpPr>
          <p:cNvPr id="3" name="2 İçerik Yer Tutucusu"/>
          <p:cNvSpPr>
            <a:spLocks noGrp="1"/>
          </p:cNvSpPr>
          <p:nvPr>
            <p:ph sz="half" idx="1"/>
          </p:nvPr>
        </p:nvSpPr>
        <p:spPr>
          <a:xfrm>
            <a:off x="457200" y="1722437"/>
            <a:ext cx="4329114" cy="4525963"/>
          </a:xfrm>
        </p:spPr>
        <p:txBody>
          <a:bodyPr>
            <a:normAutofit fontScale="92500"/>
          </a:bodyPr>
          <a:lstStyle/>
          <a:p>
            <a:pPr>
              <a:buNone/>
            </a:pPr>
            <a:r>
              <a:rPr lang="tr-TR" b="1" dirty="0" smtClean="0">
                <a:solidFill>
                  <a:srgbClr val="FF0000"/>
                </a:solidFill>
              </a:rPr>
              <a:t>	Koma nedenleri:</a:t>
            </a:r>
          </a:p>
          <a:p>
            <a:endParaRPr lang="tr-TR" dirty="0" smtClean="0"/>
          </a:p>
          <a:p>
            <a:pPr lvl="0">
              <a:buFont typeface="Wingdings" pitchFamily="2" charset="2"/>
              <a:buChar char="Ø"/>
            </a:pPr>
            <a:r>
              <a:rPr lang="tr-TR" dirty="0" smtClean="0"/>
              <a:t>Düşme veya şiddetli darbe,</a:t>
            </a:r>
          </a:p>
          <a:p>
            <a:pPr lvl="0">
              <a:buFont typeface="Wingdings" pitchFamily="2" charset="2"/>
              <a:buChar char="Ø"/>
            </a:pPr>
            <a:r>
              <a:rPr lang="tr-TR" dirty="0" smtClean="0"/>
              <a:t>Özellikle kafa travmaları,</a:t>
            </a:r>
          </a:p>
          <a:p>
            <a:pPr lvl="0">
              <a:buFont typeface="Wingdings" pitchFamily="2" charset="2"/>
              <a:buChar char="Ø"/>
            </a:pPr>
            <a:r>
              <a:rPr lang="tr-TR" dirty="0" smtClean="0"/>
              <a:t>Zehirlenmeler,</a:t>
            </a:r>
          </a:p>
          <a:p>
            <a:pPr lvl="0">
              <a:buFont typeface="Wingdings" pitchFamily="2" charset="2"/>
              <a:buChar char="Ø"/>
            </a:pPr>
            <a:r>
              <a:rPr lang="tr-TR" dirty="0" smtClean="0"/>
              <a:t>Aşırı alkol, uyuşturucu kullanımı,</a:t>
            </a:r>
          </a:p>
          <a:p>
            <a:pPr lvl="0">
              <a:buFont typeface="Wingdings" pitchFamily="2" charset="2"/>
              <a:buChar char="Ø"/>
            </a:pPr>
            <a:r>
              <a:rPr lang="tr-TR" dirty="0" smtClean="0"/>
              <a:t>Şeker hastalığı,</a:t>
            </a:r>
          </a:p>
          <a:p>
            <a:pPr lvl="0">
              <a:buFont typeface="Wingdings" pitchFamily="2" charset="2"/>
              <a:buChar char="Ø"/>
            </a:pPr>
            <a:r>
              <a:rPr lang="tr-TR" dirty="0" smtClean="0"/>
              <a:t>Karaciğer hastalıkları,</a:t>
            </a:r>
          </a:p>
          <a:p>
            <a:pPr lvl="0">
              <a:buFont typeface="Wingdings" pitchFamily="2" charset="2"/>
              <a:buChar char="Ø"/>
            </a:pPr>
            <a:r>
              <a:rPr lang="tr-TR" dirty="0" smtClean="0"/>
              <a:t>Havale gibi ateşli hastalıklar.</a:t>
            </a:r>
          </a:p>
          <a:p>
            <a:endParaRPr lang="tr-TR" dirty="0" smtClean="0"/>
          </a:p>
          <a:p>
            <a:endParaRPr lang="tr-TR" dirty="0"/>
          </a:p>
        </p:txBody>
      </p:sp>
      <p:sp>
        <p:nvSpPr>
          <p:cNvPr id="4" name="3 İçerik Yer Tutucusu"/>
          <p:cNvSpPr>
            <a:spLocks noGrp="1"/>
          </p:cNvSpPr>
          <p:nvPr>
            <p:ph sz="half" idx="2"/>
          </p:nvPr>
        </p:nvSpPr>
        <p:spPr/>
        <p:txBody>
          <a:bodyPr>
            <a:normAutofit fontScale="92500"/>
          </a:bodyPr>
          <a:lstStyle/>
          <a:p>
            <a:pPr>
              <a:buNone/>
            </a:pPr>
            <a:r>
              <a:rPr lang="tr-TR" b="1" dirty="0" smtClean="0"/>
              <a:t>	</a:t>
            </a:r>
            <a:r>
              <a:rPr lang="tr-TR" b="1" dirty="0" smtClean="0">
                <a:solidFill>
                  <a:srgbClr val="FF0000"/>
                </a:solidFill>
              </a:rPr>
              <a:t>Koma belirtileri:</a:t>
            </a:r>
          </a:p>
          <a:p>
            <a:pPr>
              <a:buNone/>
            </a:pPr>
            <a:endParaRPr lang="tr-TR" b="1" dirty="0" smtClean="0"/>
          </a:p>
          <a:p>
            <a:pPr>
              <a:buNone/>
            </a:pPr>
            <a:endParaRPr lang="tr-TR" dirty="0" smtClean="0"/>
          </a:p>
          <a:p>
            <a:pPr lvl="0">
              <a:buFont typeface="Wingdings" pitchFamily="2" charset="2"/>
              <a:buChar char="Ø"/>
            </a:pPr>
            <a:r>
              <a:rPr lang="tr-TR" dirty="0" smtClean="0"/>
              <a:t>Yutkunma, öksürük gibi tepkilerin kaybolması,</a:t>
            </a:r>
          </a:p>
          <a:p>
            <a:pPr lvl="0">
              <a:buFont typeface="Wingdings" pitchFamily="2" charset="2"/>
              <a:buChar char="Ø"/>
            </a:pPr>
            <a:endParaRPr lang="tr-TR" dirty="0" smtClean="0"/>
          </a:p>
          <a:p>
            <a:pPr lvl="0">
              <a:buFont typeface="Wingdings" pitchFamily="2" charset="2"/>
              <a:buChar char="Ø"/>
            </a:pPr>
            <a:r>
              <a:rPr lang="tr-TR" dirty="0" smtClean="0"/>
              <a:t>Sesli ve ağrılı dürtülere tepki olmaması,</a:t>
            </a:r>
          </a:p>
          <a:p>
            <a:pPr lvl="0">
              <a:buFont typeface="Wingdings" pitchFamily="2" charset="2"/>
              <a:buChar char="Ø"/>
            </a:pPr>
            <a:endParaRPr lang="tr-TR" dirty="0" smtClean="0"/>
          </a:p>
          <a:p>
            <a:pPr lvl="0">
              <a:buFont typeface="Wingdings" pitchFamily="2" charset="2"/>
              <a:buChar char="Ø"/>
            </a:pPr>
            <a:r>
              <a:rPr lang="tr-TR" dirty="0" smtClean="0"/>
              <a:t>İdrar ve gaita kaçırma.</a:t>
            </a:r>
          </a:p>
          <a:p>
            <a:pPr>
              <a:buNone/>
            </a:pPr>
            <a:endParaRPr lang="tr-T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1152128"/>
          </a:xfrm>
        </p:spPr>
        <p:txBody>
          <a:bodyPr>
            <a:normAutofit/>
          </a:bodyPr>
          <a:lstStyle/>
          <a:p>
            <a:pPr algn="ctr"/>
            <a:r>
              <a:rPr lang="tr-TR" sz="3600" b="1" dirty="0" smtClean="0"/>
              <a:t>Bilinç Bozukluğu Durumunda </a:t>
            </a:r>
            <a:br>
              <a:rPr lang="tr-TR" sz="3600" b="1" dirty="0" smtClean="0"/>
            </a:br>
            <a:r>
              <a:rPr lang="tr-TR" sz="3600" b="1" dirty="0" smtClean="0"/>
              <a:t>İlk </a:t>
            </a:r>
            <a:r>
              <a:rPr lang="tr-TR" sz="3600" b="1" dirty="0"/>
              <a:t>Y</a:t>
            </a:r>
            <a:r>
              <a:rPr lang="tr-TR" sz="3600" b="1" dirty="0" smtClean="0"/>
              <a:t>ardım Nasıl Olmalıdır?</a:t>
            </a:r>
            <a:endParaRPr lang="tr-TR" sz="3600" dirty="0"/>
          </a:p>
        </p:txBody>
      </p:sp>
      <p:sp>
        <p:nvSpPr>
          <p:cNvPr id="4" name="3 İçerik Yer Tutucusu"/>
          <p:cNvSpPr>
            <a:spLocks noGrp="1"/>
          </p:cNvSpPr>
          <p:nvPr>
            <p:ph idx="1"/>
          </p:nvPr>
        </p:nvSpPr>
        <p:spPr>
          <a:xfrm>
            <a:off x="457200" y="1700807"/>
            <a:ext cx="8507288" cy="4824537"/>
          </a:xfrm>
        </p:spPr>
        <p:txBody>
          <a:bodyPr>
            <a:normAutofit/>
          </a:bodyPr>
          <a:lstStyle/>
          <a:p>
            <a:pPr marL="0" indent="0">
              <a:buNone/>
            </a:pPr>
            <a:endParaRPr lang="tr-TR" b="1" dirty="0" smtClean="0"/>
          </a:p>
          <a:p>
            <a:pPr>
              <a:buNone/>
            </a:pPr>
            <a:r>
              <a:rPr lang="tr-TR" b="1" dirty="0" smtClean="0"/>
              <a:t>	</a:t>
            </a:r>
            <a:r>
              <a:rPr lang="tr-TR" b="1" dirty="0" smtClean="0">
                <a:solidFill>
                  <a:srgbClr val="FF0000"/>
                </a:solidFill>
              </a:rPr>
              <a:t>Kişi başının döneceğini hissederse;</a:t>
            </a:r>
          </a:p>
          <a:p>
            <a:endParaRPr lang="tr-TR" dirty="0" smtClean="0"/>
          </a:p>
          <a:p>
            <a:pPr lvl="0">
              <a:buFont typeface="Wingdings" pitchFamily="2" charset="2"/>
              <a:buChar char="Ø"/>
            </a:pPr>
            <a:r>
              <a:rPr lang="tr-TR" dirty="0" smtClean="0"/>
              <a:t>Sırt üstü yatırılır, ayakları 30 cm. kaldırılır,</a:t>
            </a:r>
          </a:p>
          <a:p>
            <a:pPr lvl="0">
              <a:buFont typeface="Wingdings" pitchFamily="2" charset="2"/>
              <a:buChar char="Ø"/>
            </a:pPr>
            <a:endParaRPr lang="tr-TR" dirty="0" smtClean="0"/>
          </a:p>
          <a:p>
            <a:pPr lvl="0">
              <a:buFont typeface="Wingdings" pitchFamily="2" charset="2"/>
              <a:buChar char="Ø"/>
            </a:pPr>
            <a:r>
              <a:rPr lang="tr-TR" dirty="0" smtClean="0"/>
              <a:t>Sıkan giysiler gevşetilir,</a:t>
            </a:r>
          </a:p>
          <a:p>
            <a:pPr lvl="0">
              <a:buFont typeface="Wingdings" pitchFamily="2" charset="2"/>
              <a:buChar char="Ø"/>
            </a:pPr>
            <a:endParaRPr lang="tr-TR" dirty="0" smtClean="0"/>
          </a:p>
          <a:p>
            <a:pPr lvl="0">
              <a:buFont typeface="Wingdings" pitchFamily="2" charset="2"/>
              <a:buChar char="Ø"/>
            </a:pPr>
            <a:r>
              <a:rPr lang="tr-TR" dirty="0" smtClean="0"/>
              <a:t>Kendini iyi hissedinceye kadar dinlenmesi sağlanır.</a:t>
            </a:r>
          </a:p>
          <a:p>
            <a:pPr marL="0" lvl="0" indent="0">
              <a:buNone/>
            </a:pPr>
            <a:endParaRPr lang="tr-TR"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1152128"/>
          </a:xfrm>
        </p:spPr>
        <p:txBody>
          <a:bodyPr>
            <a:normAutofit/>
          </a:bodyPr>
          <a:lstStyle/>
          <a:p>
            <a:pPr algn="ctr"/>
            <a:r>
              <a:rPr lang="tr-TR" sz="3600" b="1" dirty="0" smtClean="0"/>
              <a:t>Bilinç Bozukluğu Durumunda </a:t>
            </a:r>
            <a:br>
              <a:rPr lang="tr-TR" sz="3600" b="1" dirty="0" smtClean="0"/>
            </a:br>
            <a:r>
              <a:rPr lang="tr-TR" sz="3600" b="1" dirty="0" smtClean="0"/>
              <a:t>İlk </a:t>
            </a:r>
            <a:r>
              <a:rPr lang="tr-TR" sz="3600" b="1" dirty="0"/>
              <a:t>Y</a:t>
            </a:r>
            <a:r>
              <a:rPr lang="tr-TR" sz="3600" b="1" dirty="0" smtClean="0"/>
              <a:t>ardım Nasıl Olmalıdır?</a:t>
            </a:r>
            <a:endParaRPr lang="tr-TR" sz="3600" dirty="0"/>
          </a:p>
        </p:txBody>
      </p:sp>
      <p:sp>
        <p:nvSpPr>
          <p:cNvPr id="4" name="3 İçerik Yer Tutucusu"/>
          <p:cNvSpPr>
            <a:spLocks noGrp="1"/>
          </p:cNvSpPr>
          <p:nvPr>
            <p:ph idx="1"/>
          </p:nvPr>
        </p:nvSpPr>
        <p:spPr>
          <a:xfrm>
            <a:off x="457200" y="1700807"/>
            <a:ext cx="8507288" cy="4896545"/>
          </a:xfrm>
        </p:spPr>
        <p:txBody>
          <a:bodyPr>
            <a:normAutofit fontScale="62500" lnSpcReduction="20000"/>
          </a:bodyPr>
          <a:lstStyle/>
          <a:p>
            <a:endParaRPr lang="tr-TR" b="1" dirty="0" smtClean="0"/>
          </a:p>
          <a:p>
            <a:pPr>
              <a:buNone/>
            </a:pPr>
            <a:r>
              <a:rPr lang="tr-TR" b="1" dirty="0" smtClean="0">
                <a:solidFill>
                  <a:srgbClr val="FF0000"/>
                </a:solidFill>
              </a:rPr>
              <a:t>	</a:t>
            </a:r>
            <a:r>
              <a:rPr lang="tr-TR" sz="3100" b="1" dirty="0" smtClean="0">
                <a:solidFill>
                  <a:srgbClr val="FF0000"/>
                </a:solidFill>
              </a:rPr>
              <a:t>Eğer kişi bayıldıysa;</a:t>
            </a:r>
          </a:p>
          <a:p>
            <a:pPr marL="0" indent="0">
              <a:buNone/>
            </a:pPr>
            <a:endParaRPr lang="tr-TR" sz="3100" dirty="0" smtClean="0"/>
          </a:p>
          <a:p>
            <a:pPr lvl="0">
              <a:buFont typeface="Wingdings" pitchFamily="2" charset="2"/>
              <a:buChar char="Ø"/>
            </a:pPr>
            <a:r>
              <a:rPr lang="tr-TR" sz="3100" dirty="0" smtClean="0"/>
              <a:t> Sırt üstü yatırılarak ayakları 30 cm kaldırılır,</a:t>
            </a:r>
          </a:p>
          <a:p>
            <a:pPr lvl="0">
              <a:buFont typeface="Wingdings" pitchFamily="2" charset="2"/>
              <a:buChar char="Ø"/>
            </a:pPr>
            <a:endParaRPr lang="tr-TR" sz="3100" dirty="0" smtClean="0"/>
          </a:p>
          <a:p>
            <a:pPr lvl="0">
              <a:buFont typeface="Wingdings" pitchFamily="2" charset="2"/>
              <a:buChar char="Ø"/>
            </a:pPr>
            <a:r>
              <a:rPr lang="tr-TR" sz="3100" dirty="0" smtClean="0"/>
              <a:t>Solunum yolu açıklığı kontrol edilir ve açıklığın korunması sağlanır,</a:t>
            </a:r>
          </a:p>
          <a:p>
            <a:pPr lvl="0">
              <a:buFont typeface="Wingdings" pitchFamily="2" charset="2"/>
              <a:buChar char="Ø"/>
            </a:pPr>
            <a:endParaRPr lang="tr-TR" sz="3100" dirty="0" smtClean="0"/>
          </a:p>
          <a:p>
            <a:pPr lvl="0">
              <a:buFont typeface="Wingdings" pitchFamily="2" charset="2"/>
              <a:buChar char="Ø"/>
            </a:pPr>
            <a:r>
              <a:rPr lang="tr-TR" sz="3100" dirty="0" smtClean="0"/>
              <a:t>Sıkan giysiler gevşetilir,</a:t>
            </a:r>
          </a:p>
          <a:p>
            <a:pPr lvl="0">
              <a:buFont typeface="Wingdings" pitchFamily="2" charset="2"/>
              <a:buChar char="Ø"/>
            </a:pPr>
            <a:endParaRPr lang="tr-TR" sz="3100" dirty="0" smtClean="0"/>
          </a:p>
          <a:p>
            <a:pPr lvl="0">
              <a:buFont typeface="Wingdings" pitchFamily="2" charset="2"/>
              <a:buChar char="Ø"/>
            </a:pPr>
            <a:r>
              <a:rPr lang="tr-TR" sz="3100" dirty="0" smtClean="0"/>
              <a:t>Kusma varsa yan pozisyonda tutulur,</a:t>
            </a:r>
          </a:p>
          <a:p>
            <a:pPr lvl="0">
              <a:buFont typeface="Wingdings" pitchFamily="2" charset="2"/>
              <a:buChar char="Ø"/>
            </a:pPr>
            <a:endParaRPr lang="tr-TR" sz="3100" dirty="0" smtClean="0"/>
          </a:p>
          <a:p>
            <a:pPr lvl="0">
              <a:buFont typeface="Wingdings" pitchFamily="2" charset="2"/>
              <a:buChar char="Ø"/>
            </a:pPr>
            <a:r>
              <a:rPr lang="tr-TR" sz="3100" dirty="0" smtClean="0"/>
              <a:t>Solunum kontrol edilir,</a:t>
            </a:r>
          </a:p>
          <a:p>
            <a:pPr lvl="0">
              <a:buFont typeface="Wingdings" pitchFamily="2" charset="2"/>
              <a:buChar char="Ø"/>
            </a:pPr>
            <a:endParaRPr lang="tr-TR" sz="3100" dirty="0" smtClean="0"/>
          </a:p>
          <a:p>
            <a:pPr lvl="0">
              <a:buFont typeface="Wingdings" pitchFamily="2" charset="2"/>
              <a:buChar char="Ø"/>
            </a:pPr>
            <a:r>
              <a:rPr lang="tr-TR" sz="3100" dirty="0" smtClean="0"/>
              <a:t>Etraftaki meraklılar uzaklaştırılır.</a:t>
            </a:r>
          </a:p>
          <a:p>
            <a:endParaRPr lang="tr-TR" sz="3100" dirty="0"/>
          </a:p>
        </p:txBody>
      </p:sp>
    </p:spTree>
    <p:extLst>
      <p:ext uri="{BB962C8B-B14F-4D97-AF65-F5344CB8AC3E}">
        <p14:creationId xmlns:p14="http://schemas.microsoft.com/office/powerpoint/2010/main" val="26678862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1152128"/>
          </a:xfrm>
        </p:spPr>
        <p:txBody>
          <a:bodyPr>
            <a:normAutofit/>
          </a:bodyPr>
          <a:lstStyle/>
          <a:p>
            <a:pPr algn="ctr"/>
            <a:r>
              <a:rPr lang="tr-TR" sz="3600" b="1" dirty="0" smtClean="0"/>
              <a:t>Bilinç Bozukluğu Durumunda </a:t>
            </a:r>
            <a:br>
              <a:rPr lang="tr-TR" sz="3600" b="1" dirty="0" smtClean="0"/>
            </a:br>
            <a:r>
              <a:rPr lang="tr-TR" sz="3600" b="1" dirty="0" smtClean="0"/>
              <a:t>İlk </a:t>
            </a:r>
            <a:r>
              <a:rPr lang="tr-TR" sz="3600" b="1" dirty="0"/>
              <a:t>Y</a:t>
            </a:r>
            <a:r>
              <a:rPr lang="tr-TR" sz="3600" b="1" dirty="0" smtClean="0"/>
              <a:t>ardım Nasıl Olmalıdır?</a:t>
            </a:r>
            <a:endParaRPr lang="tr-TR" sz="3600" dirty="0"/>
          </a:p>
        </p:txBody>
      </p:sp>
      <p:sp>
        <p:nvSpPr>
          <p:cNvPr id="4" name="3 İçerik Yer Tutucusu"/>
          <p:cNvSpPr>
            <a:spLocks noGrp="1"/>
          </p:cNvSpPr>
          <p:nvPr>
            <p:ph idx="1"/>
          </p:nvPr>
        </p:nvSpPr>
        <p:spPr>
          <a:xfrm>
            <a:off x="457200" y="1700807"/>
            <a:ext cx="8507288" cy="4896545"/>
          </a:xfrm>
        </p:spPr>
        <p:txBody>
          <a:bodyPr>
            <a:normAutofit/>
          </a:bodyPr>
          <a:lstStyle/>
          <a:p>
            <a:endParaRPr lang="tr-TR" b="1" dirty="0" smtClean="0"/>
          </a:p>
          <a:p>
            <a:pPr>
              <a:buNone/>
            </a:pPr>
            <a:r>
              <a:rPr lang="tr-TR" b="1" dirty="0" smtClean="0">
                <a:solidFill>
                  <a:srgbClr val="FF0000"/>
                </a:solidFill>
              </a:rPr>
              <a:t>	</a:t>
            </a:r>
            <a:endParaRPr lang="tr-TR" sz="3100" dirty="0"/>
          </a:p>
        </p:txBody>
      </p:sp>
      <p:pic>
        <p:nvPicPr>
          <p:cNvPr id="5" name="94 Resim" descr="440851.jpg"/>
          <p:cNvPicPr>
            <a:picLocks noChangeAspect="1" noChangeArrowheads="1"/>
          </p:cNvPicPr>
          <p:nvPr/>
        </p:nvPicPr>
        <p:blipFill>
          <a:blip r:embed="rId2" cstate="print"/>
          <a:srcRect/>
          <a:stretch>
            <a:fillRect/>
          </a:stretch>
        </p:blipFill>
        <p:spPr bwMode="auto">
          <a:xfrm rot="18677726">
            <a:off x="619022" y="4359335"/>
            <a:ext cx="3127074" cy="1595179"/>
          </a:xfrm>
          <a:prstGeom prst="rect">
            <a:avLst/>
          </a:prstGeom>
          <a:noFill/>
          <a:ln w="9525">
            <a:noFill/>
            <a:miter lim="800000"/>
            <a:headEnd/>
            <a:tailEnd/>
          </a:ln>
        </p:spPr>
      </p:pic>
      <p:pic>
        <p:nvPicPr>
          <p:cNvPr id="3" name="Picture 2" descr="C:\Users\medisem\Desktop\bayılmala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3068960"/>
            <a:ext cx="3960440" cy="3312367"/>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medisem\Desktop\bayılma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1484784"/>
            <a:ext cx="4248472" cy="19710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34127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1080120"/>
          </a:xfrm>
        </p:spPr>
        <p:txBody>
          <a:bodyPr>
            <a:noAutofit/>
          </a:bodyPr>
          <a:lstStyle/>
          <a:p>
            <a:pPr algn="ctr"/>
            <a:r>
              <a:rPr lang="tr-TR" sz="3600" b="1" dirty="0"/>
              <a:t>Bilinç Bozukluğu Durumunda </a:t>
            </a:r>
            <a:br>
              <a:rPr lang="tr-TR" sz="3600" b="1" dirty="0"/>
            </a:br>
            <a:r>
              <a:rPr lang="tr-TR" sz="3600" b="1" dirty="0"/>
              <a:t>İlk Yardım Nasıl Olmalıdır?</a:t>
            </a:r>
          </a:p>
        </p:txBody>
      </p:sp>
      <p:sp>
        <p:nvSpPr>
          <p:cNvPr id="3" name="2 İçerik Yer Tutucusu"/>
          <p:cNvSpPr>
            <a:spLocks noGrp="1"/>
          </p:cNvSpPr>
          <p:nvPr>
            <p:ph idx="1"/>
          </p:nvPr>
        </p:nvSpPr>
        <p:spPr>
          <a:xfrm>
            <a:off x="457200" y="1340768"/>
            <a:ext cx="8229600" cy="5328592"/>
          </a:xfrm>
        </p:spPr>
        <p:txBody>
          <a:bodyPr>
            <a:normAutofit/>
          </a:bodyPr>
          <a:lstStyle/>
          <a:p>
            <a:pPr>
              <a:buNone/>
            </a:pPr>
            <a:r>
              <a:rPr lang="tr-TR" b="1" dirty="0" smtClean="0"/>
              <a:t>	</a:t>
            </a:r>
            <a:r>
              <a:rPr lang="tr-TR" b="1" dirty="0" smtClean="0">
                <a:solidFill>
                  <a:srgbClr val="FF0000"/>
                </a:solidFill>
              </a:rPr>
              <a:t>Bilinç kapalı ise:</a:t>
            </a:r>
          </a:p>
          <a:p>
            <a:endParaRPr lang="tr-TR" dirty="0" smtClean="0"/>
          </a:p>
          <a:p>
            <a:pPr lvl="0">
              <a:buFont typeface="Wingdings" pitchFamily="2" charset="2"/>
              <a:buChar char="Ø"/>
            </a:pPr>
            <a:r>
              <a:rPr lang="tr-TR" dirty="0" smtClean="0"/>
              <a:t>Hasta/yaralının yaşam bulguları değerlendirilir </a:t>
            </a:r>
            <a:r>
              <a:rPr lang="tr-TR" b="1" dirty="0" smtClean="0"/>
              <a:t>(ABC)</a:t>
            </a:r>
            <a:r>
              <a:rPr lang="tr-TR" dirty="0" smtClean="0"/>
              <a:t>,</a:t>
            </a:r>
          </a:p>
          <a:p>
            <a:pPr lvl="0">
              <a:buFont typeface="Wingdings" pitchFamily="2" charset="2"/>
              <a:buChar char="Ø"/>
            </a:pPr>
            <a:endParaRPr lang="tr-TR" dirty="0" smtClean="0"/>
          </a:p>
          <a:p>
            <a:pPr lvl="0">
              <a:buFont typeface="Wingdings" pitchFamily="2" charset="2"/>
              <a:buChar char="Ø"/>
            </a:pPr>
            <a:r>
              <a:rPr lang="tr-TR" dirty="0" smtClean="0"/>
              <a:t>Hasta/yaralıya koma pozisyonu verilir,</a:t>
            </a:r>
          </a:p>
          <a:p>
            <a:pPr lvl="0">
              <a:buFont typeface="Wingdings" pitchFamily="2" charset="2"/>
              <a:buChar char="Ø"/>
            </a:pPr>
            <a:endParaRPr lang="tr-TR" dirty="0" smtClean="0"/>
          </a:p>
          <a:p>
            <a:pPr lvl="0">
              <a:buFont typeface="Wingdings" pitchFamily="2" charset="2"/>
              <a:buChar char="Ø"/>
            </a:pPr>
            <a:r>
              <a:rPr lang="tr-TR" dirty="0" smtClean="0"/>
              <a:t> Yardım çağrılır </a:t>
            </a:r>
            <a:r>
              <a:rPr lang="tr-TR" b="1" dirty="0" smtClean="0"/>
              <a:t>(112)</a:t>
            </a:r>
            <a:r>
              <a:rPr lang="tr-TR" dirty="0" smtClean="0"/>
              <a:t>,</a:t>
            </a:r>
          </a:p>
          <a:p>
            <a:pPr lvl="0">
              <a:buFont typeface="Wingdings" pitchFamily="2" charset="2"/>
              <a:buChar char="Ø"/>
            </a:pPr>
            <a:endParaRPr lang="tr-TR" dirty="0" smtClean="0"/>
          </a:p>
          <a:p>
            <a:pPr lvl="0">
              <a:buFont typeface="Wingdings" pitchFamily="2" charset="2"/>
              <a:buChar char="Ø"/>
            </a:pPr>
            <a:r>
              <a:rPr lang="tr-TR" dirty="0" smtClean="0"/>
              <a:t>Sık sık solunum ve nabız kontrol edilir,</a:t>
            </a:r>
          </a:p>
          <a:p>
            <a:pPr lvl="0">
              <a:buFont typeface="Wingdings" pitchFamily="2" charset="2"/>
              <a:buChar char="Ø"/>
            </a:pPr>
            <a:endParaRPr lang="tr-TR" dirty="0" smtClean="0"/>
          </a:p>
          <a:p>
            <a:pPr lvl="0">
              <a:buFont typeface="Wingdings" pitchFamily="2" charset="2"/>
              <a:buChar char="Ø"/>
            </a:pPr>
            <a:r>
              <a:rPr lang="tr-TR" dirty="0" smtClean="0"/>
              <a:t>Yardım gelinceye kadar yanında beklenir.</a:t>
            </a:r>
          </a:p>
          <a:p>
            <a:endParaRPr lang="tr-TR" dirty="0" smtClean="0"/>
          </a:p>
          <a:p>
            <a:endParaRPr lang="tr-T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1080120"/>
          </a:xfrm>
        </p:spPr>
        <p:txBody>
          <a:bodyPr>
            <a:noAutofit/>
          </a:bodyPr>
          <a:lstStyle/>
          <a:p>
            <a:pPr algn="ctr"/>
            <a:r>
              <a:rPr lang="tr-TR" sz="3600" b="1" dirty="0"/>
              <a:t>Bilinç Bozukluğu Durumunda </a:t>
            </a:r>
            <a:br>
              <a:rPr lang="tr-TR" sz="3600" b="1" dirty="0"/>
            </a:br>
            <a:r>
              <a:rPr lang="tr-TR" sz="3600" b="1" dirty="0"/>
              <a:t>İlk Yardım Nasıl Olmalıdır?</a:t>
            </a:r>
          </a:p>
        </p:txBody>
      </p:sp>
      <p:sp>
        <p:nvSpPr>
          <p:cNvPr id="3" name="2 İçerik Yer Tutucusu"/>
          <p:cNvSpPr>
            <a:spLocks noGrp="1"/>
          </p:cNvSpPr>
          <p:nvPr>
            <p:ph idx="1"/>
          </p:nvPr>
        </p:nvSpPr>
        <p:spPr>
          <a:xfrm>
            <a:off x="457200" y="1340768"/>
            <a:ext cx="8229600" cy="5328592"/>
          </a:xfrm>
        </p:spPr>
        <p:txBody>
          <a:bodyPr>
            <a:normAutofit/>
          </a:bodyPr>
          <a:lstStyle/>
          <a:p>
            <a:pPr>
              <a:buNone/>
            </a:pPr>
            <a:r>
              <a:rPr lang="tr-TR" b="1" dirty="0" smtClean="0"/>
              <a:t>	</a:t>
            </a:r>
            <a:endParaRPr lang="tr-TR" dirty="0" smtClean="0"/>
          </a:p>
          <a:p>
            <a:endParaRPr lang="tr-TR" dirty="0"/>
          </a:p>
        </p:txBody>
      </p:sp>
      <p:pic>
        <p:nvPicPr>
          <p:cNvPr id="5" name="4 İçerik Yer Tutucusu" descr="Carotidian_pulse_and_recovery_position.jpg"/>
          <p:cNvPicPr>
            <a:picLocks noGrp="1" noChangeAspect="1"/>
          </p:cNvPicPr>
          <p:nvPr>
            <p:ph sz="half" idx="4294967295"/>
          </p:nvPr>
        </p:nvPicPr>
        <p:blipFill>
          <a:blip r:embed="rId2" cstate="print"/>
          <a:stretch>
            <a:fillRect/>
          </a:stretch>
        </p:blipFill>
        <p:spPr>
          <a:xfrm>
            <a:off x="251520" y="1340768"/>
            <a:ext cx="8712968" cy="5184576"/>
          </a:xfrm>
        </p:spPr>
      </p:pic>
    </p:spTree>
    <p:extLst>
      <p:ext uri="{BB962C8B-B14F-4D97-AF65-F5344CB8AC3E}">
        <p14:creationId xmlns:p14="http://schemas.microsoft.com/office/powerpoint/2010/main" val="249099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936104"/>
          </a:xfrm>
        </p:spPr>
        <p:txBody>
          <a:bodyPr>
            <a:normAutofit fontScale="90000"/>
          </a:bodyPr>
          <a:lstStyle/>
          <a:p>
            <a:pPr algn="ctr"/>
            <a:r>
              <a:rPr lang="tr-TR" sz="3600" b="1" dirty="0" smtClean="0"/>
              <a:t/>
            </a:r>
            <a:br>
              <a:rPr lang="tr-TR" sz="3600" b="1" dirty="0" smtClean="0"/>
            </a:br>
            <a:r>
              <a:rPr lang="tr-TR" sz="3600" b="1" dirty="0" smtClean="0"/>
              <a:t>Koma Pozisyonu (yarı yüzükoyun-yan pozisyon) Nasıl Verilir?</a:t>
            </a:r>
            <a:endParaRPr lang="tr-TR" b="1" dirty="0"/>
          </a:p>
        </p:txBody>
      </p:sp>
      <p:sp>
        <p:nvSpPr>
          <p:cNvPr id="3" name="2 İçerik Yer Tutucusu"/>
          <p:cNvSpPr>
            <a:spLocks noGrp="1"/>
          </p:cNvSpPr>
          <p:nvPr>
            <p:ph idx="1"/>
          </p:nvPr>
        </p:nvSpPr>
        <p:spPr>
          <a:xfrm>
            <a:off x="457200" y="1268760"/>
            <a:ext cx="8229600" cy="5328592"/>
          </a:xfrm>
        </p:spPr>
        <p:txBody>
          <a:bodyPr>
            <a:normAutofit fontScale="85000" lnSpcReduction="20000"/>
          </a:bodyPr>
          <a:lstStyle/>
          <a:p>
            <a:pPr lvl="0">
              <a:buFont typeface="Wingdings" pitchFamily="2" charset="2"/>
              <a:buChar char="Ø"/>
            </a:pPr>
            <a:r>
              <a:rPr lang="tr-TR" dirty="0" smtClean="0"/>
              <a:t>Sesli veya omzundan hafif sarsarak, uyarı verilerek bilinç kontrol edilir,</a:t>
            </a:r>
          </a:p>
          <a:p>
            <a:pPr lvl="0">
              <a:buFont typeface="Wingdings" pitchFamily="2" charset="2"/>
              <a:buChar char="Ø"/>
            </a:pPr>
            <a:endParaRPr lang="tr-TR" dirty="0" smtClean="0"/>
          </a:p>
          <a:p>
            <a:pPr lvl="0">
              <a:buFont typeface="Wingdings" pitchFamily="2" charset="2"/>
              <a:buChar char="Ø"/>
            </a:pPr>
            <a:r>
              <a:rPr lang="tr-TR" dirty="0" smtClean="0"/>
              <a:t> Sıkan giysiler gevşetilir,</a:t>
            </a:r>
          </a:p>
          <a:p>
            <a:pPr lvl="0">
              <a:buFont typeface="Wingdings" pitchFamily="2" charset="2"/>
              <a:buChar char="Ø"/>
            </a:pPr>
            <a:endParaRPr lang="tr-TR" dirty="0" smtClean="0"/>
          </a:p>
          <a:p>
            <a:pPr lvl="0">
              <a:buFont typeface="Wingdings" pitchFamily="2" charset="2"/>
              <a:buChar char="Ø"/>
            </a:pPr>
            <a:r>
              <a:rPr lang="tr-TR" dirty="0" smtClean="0"/>
              <a:t>Ağız içinde yabancı cisim olup olmadığı kontrol edilir,</a:t>
            </a:r>
          </a:p>
          <a:p>
            <a:pPr lvl="0">
              <a:buFont typeface="Wingdings" pitchFamily="2" charset="2"/>
              <a:buChar char="Ø"/>
            </a:pPr>
            <a:endParaRPr lang="tr-TR" dirty="0" smtClean="0"/>
          </a:p>
          <a:p>
            <a:pPr lvl="0">
              <a:buFont typeface="Wingdings" pitchFamily="2" charset="2"/>
              <a:buChar char="Ø"/>
            </a:pPr>
            <a:r>
              <a:rPr lang="tr-TR" dirty="0" smtClean="0"/>
              <a:t>Bak, dinle, hisset yöntemi ile solunum kontrol edilir,</a:t>
            </a:r>
          </a:p>
          <a:p>
            <a:pPr lvl="0">
              <a:buFont typeface="Wingdings" pitchFamily="2" charset="2"/>
              <a:buChar char="Ø"/>
            </a:pPr>
            <a:endParaRPr lang="tr-TR" dirty="0" smtClean="0"/>
          </a:p>
          <a:p>
            <a:pPr lvl="0">
              <a:buFont typeface="Wingdings" pitchFamily="2" charset="2"/>
              <a:buChar char="Ø"/>
            </a:pPr>
            <a:r>
              <a:rPr lang="tr-TR" dirty="0" smtClean="0"/>
              <a:t>Şah damarından nabız kontrol edilir,</a:t>
            </a:r>
          </a:p>
          <a:p>
            <a:pPr lvl="0">
              <a:buFont typeface="Wingdings" pitchFamily="2" charset="2"/>
              <a:buChar char="Ø"/>
            </a:pPr>
            <a:endParaRPr lang="tr-TR" dirty="0" smtClean="0"/>
          </a:p>
          <a:p>
            <a:pPr lvl="0">
              <a:buFont typeface="Wingdings" pitchFamily="2" charset="2"/>
              <a:buChar char="Ø"/>
            </a:pPr>
            <a:r>
              <a:rPr lang="tr-TR" dirty="0" smtClean="0"/>
              <a:t>Hasta/yaralının döndürüleceği tarafa diz </a:t>
            </a:r>
            <a:r>
              <a:rPr lang="tr-TR" dirty="0" err="1" smtClean="0"/>
              <a:t>çökülür</a:t>
            </a:r>
            <a:r>
              <a:rPr lang="tr-TR" dirty="0" smtClean="0"/>
              <a:t>,</a:t>
            </a:r>
          </a:p>
          <a:p>
            <a:pPr lvl="0">
              <a:buFont typeface="Wingdings" pitchFamily="2" charset="2"/>
              <a:buChar char="Ø"/>
            </a:pPr>
            <a:endParaRPr lang="tr-TR" dirty="0" smtClean="0"/>
          </a:p>
          <a:p>
            <a:pPr lvl="0">
              <a:buFont typeface="Wingdings" pitchFamily="2" charset="2"/>
              <a:buChar char="Ø"/>
            </a:pPr>
            <a:r>
              <a:rPr lang="tr-TR" dirty="0" smtClean="0"/>
              <a:t>Hasta/yaralının karşı tarafta kalan kolu karşı omzunun üzerine konur,</a:t>
            </a:r>
          </a:p>
          <a:p>
            <a:endParaRPr lang="tr-T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95536" y="116632"/>
            <a:ext cx="8229600" cy="1152128"/>
          </a:xfrm>
        </p:spPr>
        <p:txBody>
          <a:bodyPr>
            <a:normAutofit/>
          </a:bodyPr>
          <a:lstStyle/>
          <a:p>
            <a:pPr algn="ctr"/>
            <a:r>
              <a:rPr lang="tr-TR" sz="3200" b="1" dirty="0"/>
              <a:t>Koma Pozisyonu (yarı yüzükoyun-yan pozisyon) Nasıl Verilir?</a:t>
            </a:r>
            <a:endParaRPr lang="tr-TR" sz="3200" dirty="0"/>
          </a:p>
        </p:txBody>
      </p:sp>
      <p:sp>
        <p:nvSpPr>
          <p:cNvPr id="3" name="2 İçerik Yer Tutucusu"/>
          <p:cNvSpPr>
            <a:spLocks noGrp="1"/>
          </p:cNvSpPr>
          <p:nvPr>
            <p:ph idx="1"/>
          </p:nvPr>
        </p:nvSpPr>
        <p:spPr>
          <a:xfrm>
            <a:off x="457200" y="1340768"/>
            <a:ext cx="8579296" cy="5328592"/>
          </a:xfrm>
        </p:spPr>
        <p:txBody>
          <a:bodyPr>
            <a:normAutofit fontScale="32500" lnSpcReduction="20000"/>
          </a:bodyPr>
          <a:lstStyle/>
          <a:p>
            <a:pPr lvl="0"/>
            <a:endParaRPr lang="tr-TR" sz="5500" dirty="0" smtClean="0"/>
          </a:p>
          <a:p>
            <a:pPr lvl="0"/>
            <a:endParaRPr lang="tr-TR" sz="5500" dirty="0" smtClean="0"/>
          </a:p>
          <a:p>
            <a:pPr lvl="0">
              <a:buFont typeface="Wingdings" pitchFamily="2" charset="2"/>
              <a:buChar char="Ø"/>
            </a:pPr>
            <a:r>
              <a:rPr lang="tr-TR" sz="5500" dirty="0" smtClean="0"/>
              <a:t>Karşı taraftaki bacağı dik açı yapacak şekilde kıvrılır,</a:t>
            </a:r>
          </a:p>
          <a:p>
            <a:pPr lvl="0">
              <a:buFont typeface="Wingdings" pitchFamily="2" charset="2"/>
              <a:buChar char="Ø"/>
            </a:pPr>
            <a:endParaRPr lang="tr-TR" sz="5500" dirty="0" smtClean="0"/>
          </a:p>
          <a:p>
            <a:pPr lvl="0">
              <a:buFont typeface="Wingdings" pitchFamily="2" charset="2"/>
              <a:buChar char="Ø"/>
            </a:pPr>
            <a:r>
              <a:rPr lang="tr-TR" sz="5500" dirty="0" smtClean="0"/>
              <a:t> İlk yardımcıya yakın kolu baş hizasında omuzdan yukarı uzatılır,</a:t>
            </a:r>
          </a:p>
          <a:p>
            <a:pPr lvl="0">
              <a:buFont typeface="Wingdings" pitchFamily="2" charset="2"/>
              <a:buChar char="Ø"/>
            </a:pPr>
            <a:endParaRPr lang="tr-TR" sz="5500" dirty="0" smtClean="0"/>
          </a:p>
          <a:p>
            <a:pPr lvl="0">
              <a:buFont typeface="Wingdings" pitchFamily="2" charset="2"/>
              <a:buChar char="Ø"/>
            </a:pPr>
            <a:r>
              <a:rPr lang="tr-TR" sz="5500" dirty="0" smtClean="0"/>
              <a:t>Karşı taraf omuz ve kalçasından tutularak bir hamlede çevrilir,</a:t>
            </a:r>
          </a:p>
          <a:p>
            <a:pPr lvl="0">
              <a:buFont typeface="Wingdings" pitchFamily="2" charset="2"/>
              <a:buChar char="Ø"/>
            </a:pPr>
            <a:endParaRPr lang="tr-TR" sz="5500" dirty="0" smtClean="0"/>
          </a:p>
          <a:p>
            <a:pPr lvl="0">
              <a:buFont typeface="Wingdings" pitchFamily="2" charset="2"/>
              <a:buChar char="Ø"/>
            </a:pPr>
            <a:r>
              <a:rPr lang="tr-TR" sz="5500" dirty="0" smtClean="0"/>
              <a:t>Üstteki bacak kalça ve dizden bükülerek öne doğru destek yapılır,</a:t>
            </a:r>
          </a:p>
          <a:p>
            <a:pPr lvl="0">
              <a:buFont typeface="Wingdings" pitchFamily="2" charset="2"/>
              <a:buChar char="Ø"/>
            </a:pPr>
            <a:endParaRPr lang="tr-TR" sz="5500" dirty="0" smtClean="0"/>
          </a:p>
          <a:p>
            <a:pPr lvl="0">
              <a:buFont typeface="Wingdings" pitchFamily="2" charset="2"/>
              <a:buChar char="Ø"/>
            </a:pPr>
            <a:r>
              <a:rPr lang="tr-TR" sz="5500" dirty="0" smtClean="0"/>
              <a:t>Alttaki bacak hafif dizden bükülerek arkaya destek yapılır,</a:t>
            </a:r>
          </a:p>
          <a:p>
            <a:pPr lvl="0">
              <a:buFont typeface="Wingdings" pitchFamily="2" charset="2"/>
              <a:buChar char="Ø"/>
            </a:pPr>
            <a:endParaRPr lang="tr-TR" sz="5500" dirty="0" smtClean="0"/>
          </a:p>
          <a:p>
            <a:pPr lvl="0">
              <a:buFont typeface="Wingdings" pitchFamily="2" charset="2"/>
              <a:buChar char="Ø"/>
            </a:pPr>
            <a:r>
              <a:rPr lang="tr-TR" sz="5500" dirty="0" smtClean="0"/>
              <a:t>Başı uzatılan kolun üzerine yan pozisyonda hafif öne eğik konur,</a:t>
            </a:r>
          </a:p>
          <a:p>
            <a:pPr lvl="0">
              <a:buFont typeface="Wingdings" pitchFamily="2" charset="2"/>
              <a:buChar char="Ø"/>
            </a:pPr>
            <a:endParaRPr lang="tr-TR" sz="5500" dirty="0" smtClean="0"/>
          </a:p>
          <a:p>
            <a:pPr lvl="0">
              <a:buFont typeface="Wingdings" pitchFamily="2" charset="2"/>
              <a:buChar char="Ø"/>
            </a:pPr>
            <a:r>
              <a:rPr lang="tr-TR" sz="5500" dirty="0" smtClean="0"/>
              <a:t>Tıbbi yardım </a:t>
            </a:r>
            <a:r>
              <a:rPr lang="tr-TR" sz="5500" b="1" dirty="0" smtClean="0"/>
              <a:t>(112) </a:t>
            </a:r>
            <a:r>
              <a:rPr lang="tr-TR" sz="5500" dirty="0" smtClean="0"/>
              <a:t>gelinceye kadar bu pozisyonda tutulur,</a:t>
            </a:r>
          </a:p>
          <a:p>
            <a:pPr lvl="0">
              <a:buFont typeface="Wingdings" pitchFamily="2" charset="2"/>
              <a:buChar char="Ø"/>
            </a:pPr>
            <a:endParaRPr lang="tr-TR" sz="5500" dirty="0" smtClean="0"/>
          </a:p>
          <a:p>
            <a:pPr lvl="0">
              <a:buFont typeface="Wingdings" pitchFamily="2" charset="2"/>
              <a:buChar char="Ø"/>
            </a:pPr>
            <a:r>
              <a:rPr lang="tr-TR" sz="5500" dirty="0" smtClean="0"/>
              <a:t>3–5 dakika ara ile solunum ve nabız kontrol edilir.</a:t>
            </a:r>
          </a:p>
          <a:p>
            <a:pPr>
              <a:buNone/>
            </a:pPr>
            <a:endParaRPr lang="tr-TR" dirty="0" smtClean="0"/>
          </a:p>
          <a:p>
            <a:endParaRPr lang="tr-T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6632"/>
            <a:ext cx="8229600" cy="710929"/>
          </a:xfrm>
        </p:spPr>
        <p:txBody>
          <a:bodyPr>
            <a:normAutofit/>
          </a:bodyPr>
          <a:lstStyle/>
          <a:p>
            <a:pPr algn="ctr"/>
            <a:r>
              <a:rPr lang="tr-TR" sz="3600" b="1" dirty="0" smtClean="0"/>
              <a:t>        Koma Pozisyonu</a:t>
            </a:r>
            <a:endParaRPr lang="tr-TR" sz="3600" b="1" dirty="0"/>
          </a:p>
        </p:txBody>
      </p:sp>
      <p:pic>
        <p:nvPicPr>
          <p:cNvPr id="2054" name="101 Resim" descr="435192.jpg"/>
          <p:cNvPicPr>
            <a:picLocks noChangeAspect="1" noChangeArrowheads="1"/>
          </p:cNvPicPr>
          <p:nvPr/>
        </p:nvPicPr>
        <p:blipFill>
          <a:blip r:embed="rId2" cstate="print"/>
          <a:srcRect/>
          <a:stretch>
            <a:fillRect/>
          </a:stretch>
        </p:blipFill>
        <p:spPr bwMode="auto">
          <a:xfrm>
            <a:off x="683568" y="1196752"/>
            <a:ext cx="3432925" cy="1714512"/>
          </a:xfrm>
          <a:prstGeom prst="rect">
            <a:avLst/>
          </a:prstGeom>
          <a:noFill/>
        </p:spPr>
      </p:pic>
      <p:pic>
        <p:nvPicPr>
          <p:cNvPr id="2053" name="102 Resim" descr="435321.jpg"/>
          <p:cNvPicPr>
            <a:picLocks noChangeAspect="1" noChangeArrowheads="1"/>
          </p:cNvPicPr>
          <p:nvPr/>
        </p:nvPicPr>
        <p:blipFill>
          <a:blip r:embed="rId3" cstate="print"/>
          <a:srcRect/>
          <a:stretch>
            <a:fillRect/>
          </a:stretch>
        </p:blipFill>
        <p:spPr bwMode="auto">
          <a:xfrm>
            <a:off x="4636484" y="1185851"/>
            <a:ext cx="3751940" cy="1643074"/>
          </a:xfrm>
          <a:prstGeom prst="rect">
            <a:avLst/>
          </a:prstGeom>
          <a:noFill/>
        </p:spPr>
      </p:pic>
      <p:pic>
        <p:nvPicPr>
          <p:cNvPr id="2052" name="103 Resim" descr="435420.jpg"/>
          <p:cNvPicPr>
            <a:picLocks noChangeAspect="1" noChangeArrowheads="1"/>
          </p:cNvPicPr>
          <p:nvPr/>
        </p:nvPicPr>
        <p:blipFill>
          <a:blip r:embed="rId4" cstate="print"/>
          <a:srcRect/>
          <a:stretch>
            <a:fillRect/>
          </a:stretch>
        </p:blipFill>
        <p:spPr bwMode="auto">
          <a:xfrm>
            <a:off x="683568" y="3091389"/>
            <a:ext cx="3507293" cy="1718736"/>
          </a:xfrm>
          <a:prstGeom prst="rect">
            <a:avLst/>
          </a:prstGeom>
          <a:noFill/>
        </p:spPr>
      </p:pic>
      <p:pic>
        <p:nvPicPr>
          <p:cNvPr id="2051" name="104 Resim" descr="435543.jpg"/>
          <p:cNvPicPr>
            <a:picLocks noChangeAspect="1" noChangeArrowheads="1"/>
          </p:cNvPicPr>
          <p:nvPr/>
        </p:nvPicPr>
        <p:blipFill>
          <a:blip r:embed="rId5" cstate="print"/>
          <a:srcRect/>
          <a:stretch>
            <a:fillRect/>
          </a:stretch>
        </p:blipFill>
        <p:spPr bwMode="auto">
          <a:xfrm>
            <a:off x="4572000" y="3167051"/>
            <a:ext cx="3816424" cy="1643074"/>
          </a:xfrm>
          <a:prstGeom prst="rect">
            <a:avLst/>
          </a:prstGeom>
          <a:noFill/>
        </p:spPr>
      </p:pic>
      <p:pic>
        <p:nvPicPr>
          <p:cNvPr id="2050" name="105 Resim" descr="435741.jpg"/>
          <p:cNvPicPr>
            <a:picLocks noChangeAspect="1" noChangeArrowheads="1"/>
          </p:cNvPicPr>
          <p:nvPr/>
        </p:nvPicPr>
        <p:blipFill>
          <a:blip r:embed="rId6" cstate="print"/>
          <a:srcRect/>
          <a:stretch>
            <a:fillRect/>
          </a:stretch>
        </p:blipFill>
        <p:spPr bwMode="auto">
          <a:xfrm>
            <a:off x="683568" y="5013176"/>
            <a:ext cx="3571817" cy="1571636"/>
          </a:xfrm>
          <a:prstGeom prst="rect">
            <a:avLst/>
          </a:prstGeom>
          <a:noFill/>
        </p:spPr>
      </p:pic>
      <p:pic>
        <p:nvPicPr>
          <p:cNvPr id="2049" name="106 Resim" descr="435864.jpg"/>
          <p:cNvPicPr>
            <a:picLocks noChangeAspect="1" noChangeArrowheads="1"/>
          </p:cNvPicPr>
          <p:nvPr/>
        </p:nvPicPr>
        <p:blipFill>
          <a:blip r:embed="rId7" cstate="print"/>
          <a:srcRect/>
          <a:stretch>
            <a:fillRect/>
          </a:stretch>
        </p:blipFill>
        <p:spPr bwMode="auto">
          <a:xfrm>
            <a:off x="4707922" y="5031666"/>
            <a:ext cx="3680502" cy="1553146"/>
          </a:xfrm>
          <a:prstGeom prst="rect">
            <a:avLst/>
          </a:prstGeom>
          <a:noFill/>
        </p:spPr>
      </p:pic>
      <p:sp>
        <p:nvSpPr>
          <p:cNvPr id="2055"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800" b="0" i="0" u="none" strike="noStrike" cap="none" normalizeH="0" baseline="0" smtClean="0">
              <a:ln>
                <a:noFill/>
              </a:ln>
              <a:solidFill>
                <a:schemeClr val="tx1"/>
              </a:solidFill>
              <a:effectLst/>
              <a:latin typeface="Arial" pitchFamily="34" charset="0"/>
            </a:endParaRPr>
          </a:p>
        </p:txBody>
      </p:sp>
      <p:sp>
        <p:nvSpPr>
          <p:cNvPr id="2056" name="Rectangle 8"/>
          <p:cNvSpPr>
            <a:spLocks noChangeArrowheads="1"/>
          </p:cNvSpPr>
          <p:nvPr/>
        </p:nvSpPr>
        <p:spPr bwMode="auto">
          <a:xfrm>
            <a:off x="0" y="28289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800" b="0" i="0" u="none" strike="noStrike" cap="none" normalizeH="0" baseline="0" smtClean="0">
              <a:ln>
                <a:noFill/>
              </a:ln>
              <a:solidFill>
                <a:schemeClr val="tx1"/>
              </a:solidFill>
              <a:effectLst/>
              <a:latin typeface="Arial" pitchFamily="34" charset="0"/>
            </a:endParaRPr>
          </a:p>
        </p:txBody>
      </p:sp>
      <p:sp>
        <p:nvSpPr>
          <p:cNvPr id="2057" name="Rectangle 9"/>
          <p:cNvSpPr>
            <a:spLocks noChangeArrowheads="1"/>
          </p:cNvSpPr>
          <p:nvPr/>
        </p:nvSpPr>
        <p:spPr bwMode="auto">
          <a:xfrm>
            <a:off x="0" y="4810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800" b="0" i="0" u="none" strike="noStrike" cap="none" normalizeH="0" baseline="0" smtClean="0">
              <a:ln>
                <a:noFill/>
              </a:ln>
              <a:solidFill>
                <a:schemeClr val="tx1"/>
              </a:solidFill>
              <a:effectLst/>
              <a:latin typeface="Arial" pitchFamily="34" charset="0"/>
            </a:endParaRPr>
          </a:p>
        </p:txBody>
      </p:sp>
      <p:sp>
        <p:nvSpPr>
          <p:cNvPr id="2058" name="Rectangle 10"/>
          <p:cNvSpPr>
            <a:spLocks noChangeArrowheads="1"/>
          </p:cNvSpPr>
          <p:nvPr/>
        </p:nvSpPr>
        <p:spPr bwMode="auto">
          <a:xfrm>
            <a:off x="0" y="72390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800" b="0" i="0" u="none" strike="noStrike" cap="none" normalizeH="0" baseline="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6632"/>
            <a:ext cx="8229600" cy="710929"/>
          </a:xfrm>
        </p:spPr>
        <p:txBody>
          <a:bodyPr>
            <a:normAutofit/>
          </a:bodyPr>
          <a:lstStyle/>
          <a:p>
            <a:pPr algn="ctr"/>
            <a:r>
              <a:rPr lang="tr-TR" sz="3600" b="1" dirty="0" smtClean="0"/>
              <a:t>        Koma Pozisyonu</a:t>
            </a:r>
            <a:endParaRPr lang="tr-TR" sz="3600" b="1" dirty="0"/>
          </a:p>
        </p:txBody>
      </p:sp>
      <p:sp>
        <p:nvSpPr>
          <p:cNvPr id="2055"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800" b="0" i="0" u="none" strike="noStrike" cap="none" normalizeH="0" baseline="0" smtClean="0">
              <a:ln>
                <a:noFill/>
              </a:ln>
              <a:solidFill>
                <a:schemeClr val="tx1"/>
              </a:solidFill>
              <a:effectLst/>
              <a:latin typeface="Arial" pitchFamily="34" charset="0"/>
            </a:endParaRPr>
          </a:p>
        </p:txBody>
      </p:sp>
      <p:sp>
        <p:nvSpPr>
          <p:cNvPr id="2056" name="Rectangle 8"/>
          <p:cNvSpPr>
            <a:spLocks noChangeArrowheads="1"/>
          </p:cNvSpPr>
          <p:nvPr/>
        </p:nvSpPr>
        <p:spPr bwMode="auto">
          <a:xfrm>
            <a:off x="0" y="28289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800" b="0" i="0" u="none" strike="noStrike" cap="none" normalizeH="0" baseline="0" smtClean="0">
              <a:ln>
                <a:noFill/>
              </a:ln>
              <a:solidFill>
                <a:schemeClr val="tx1"/>
              </a:solidFill>
              <a:effectLst/>
              <a:latin typeface="Arial" pitchFamily="34" charset="0"/>
            </a:endParaRPr>
          </a:p>
        </p:txBody>
      </p:sp>
      <p:sp>
        <p:nvSpPr>
          <p:cNvPr id="2057" name="Rectangle 9"/>
          <p:cNvSpPr>
            <a:spLocks noChangeArrowheads="1"/>
          </p:cNvSpPr>
          <p:nvPr/>
        </p:nvSpPr>
        <p:spPr bwMode="auto">
          <a:xfrm>
            <a:off x="0" y="4810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800" b="0" i="0" u="none" strike="noStrike" cap="none" normalizeH="0" baseline="0" smtClean="0">
              <a:ln>
                <a:noFill/>
              </a:ln>
              <a:solidFill>
                <a:schemeClr val="tx1"/>
              </a:solidFill>
              <a:effectLst/>
              <a:latin typeface="Arial" pitchFamily="34" charset="0"/>
            </a:endParaRPr>
          </a:p>
        </p:txBody>
      </p:sp>
      <p:sp>
        <p:nvSpPr>
          <p:cNvPr id="2058" name="Rectangle 10"/>
          <p:cNvSpPr>
            <a:spLocks noChangeArrowheads="1"/>
          </p:cNvSpPr>
          <p:nvPr/>
        </p:nvSpPr>
        <p:spPr bwMode="auto">
          <a:xfrm>
            <a:off x="0" y="72390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800" b="0" i="0" u="none" strike="noStrike" cap="none" normalizeH="0" baseline="0" smtClean="0">
              <a:ln>
                <a:noFill/>
              </a:ln>
              <a:solidFill>
                <a:schemeClr val="tx1"/>
              </a:solidFill>
              <a:effectLst/>
              <a:latin typeface="Arial" pitchFamily="34" charset="0"/>
            </a:endParaRPr>
          </a:p>
        </p:txBody>
      </p:sp>
      <p:graphicFrame>
        <p:nvGraphicFramePr>
          <p:cNvPr id="3" name="Nesne 2"/>
          <p:cNvGraphicFramePr>
            <a:graphicFrameLocks noChangeAspect="1"/>
          </p:cNvGraphicFramePr>
          <p:nvPr>
            <p:extLst>
              <p:ext uri="{D42A27DB-BD31-4B8C-83A1-F6EECF244321}">
                <p14:modId xmlns:p14="http://schemas.microsoft.com/office/powerpoint/2010/main" val="3162431068"/>
              </p:ext>
            </p:extLst>
          </p:nvPr>
        </p:nvGraphicFramePr>
        <p:xfrm>
          <a:off x="251520" y="1052737"/>
          <a:ext cx="8712967" cy="5544914"/>
        </p:xfrm>
        <a:graphic>
          <a:graphicData uri="http://schemas.openxmlformats.org/presentationml/2006/ole">
            <mc:AlternateContent xmlns:mc="http://schemas.openxmlformats.org/markup-compatibility/2006">
              <mc:Choice xmlns:v="urn:schemas-microsoft-com:vml" Requires="v">
                <p:oleObj spid="_x0000_s2065" r:id="rId3" imgW="5961905" imgH="6095238" progId="MSPhotoEd.3">
                  <p:embed/>
                </p:oleObj>
              </mc:Choice>
              <mc:Fallback>
                <p:oleObj r:id="rId3" imgW="5961905" imgH="6095238" progId="MSPhotoEd.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1052737"/>
                        <a:ext cx="8712967" cy="5544914"/>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8241613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6632"/>
            <a:ext cx="8229600" cy="710929"/>
          </a:xfrm>
        </p:spPr>
        <p:txBody>
          <a:bodyPr>
            <a:normAutofit/>
          </a:bodyPr>
          <a:lstStyle/>
          <a:p>
            <a:pPr algn="ctr"/>
            <a:r>
              <a:rPr lang="tr-TR" sz="3600" b="1" dirty="0" smtClean="0"/>
              <a:t>        Koma Pozisyonu</a:t>
            </a:r>
            <a:endParaRPr lang="tr-TR" sz="3600" b="1" dirty="0"/>
          </a:p>
        </p:txBody>
      </p:sp>
      <p:sp>
        <p:nvSpPr>
          <p:cNvPr id="2055"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800" b="0" i="0" u="none" strike="noStrike" cap="none" normalizeH="0" baseline="0" smtClean="0">
              <a:ln>
                <a:noFill/>
              </a:ln>
              <a:solidFill>
                <a:schemeClr val="tx1"/>
              </a:solidFill>
              <a:effectLst/>
              <a:latin typeface="Arial" pitchFamily="34" charset="0"/>
            </a:endParaRPr>
          </a:p>
        </p:txBody>
      </p:sp>
      <p:sp>
        <p:nvSpPr>
          <p:cNvPr id="2056" name="Rectangle 8"/>
          <p:cNvSpPr>
            <a:spLocks noChangeArrowheads="1"/>
          </p:cNvSpPr>
          <p:nvPr/>
        </p:nvSpPr>
        <p:spPr bwMode="auto">
          <a:xfrm>
            <a:off x="0" y="28289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800" b="0" i="0" u="none" strike="noStrike" cap="none" normalizeH="0" baseline="0" smtClean="0">
              <a:ln>
                <a:noFill/>
              </a:ln>
              <a:solidFill>
                <a:schemeClr val="tx1"/>
              </a:solidFill>
              <a:effectLst/>
              <a:latin typeface="Arial" pitchFamily="34" charset="0"/>
            </a:endParaRPr>
          </a:p>
        </p:txBody>
      </p:sp>
      <p:sp>
        <p:nvSpPr>
          <p:cNvPr id="2057" name="Rectangle 9"/>
          <p:cNvSpPr>
            <a:spLocks noChangeArrowheads="1"/>
          </p:cNvSpPr>
          <p:nvPr/>
        </p:nvSpPr>
        <p:spPr bwMode="auto">
          <a:xfrm>
            <a:off x="0" y="4810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800" b="0" i="0" u="none" strike="noStrike" cap="none" normalizeH="0" baseline="0" smtClean="0">
              <a:ln>
                <a:noFill/>
              </a:ln>
              <a:solidFill>
                <a:schemeClr val="tx1"/>
              </a:solidFill>
              <a:effectLst/>
              <a:latin typeface="Arial" pitchFamily="34" charset="0"/>
            </a:endParaRPr>
          </a:p>
        </p:txBody>
      </p:sp>
      <p:sp>
        <p:nvSpPr>
          <p:cNvPr id="2058" name="Rectangle 10"/>
          <p:cNvSpPr>
            <a:spLocks noChangeArrowheads="1"/>
          </p:cNvSpPr>
          <p:nvPr/>
        </p:nvSpPr>
        <p:spPr bwMode="auto">
          <a:xfrm>
            <a:off x="0" y="72390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tr-TR" sz="1800" b="0" i="0" u="none" strike="noStrike" cap="none" normalizeH="0" baseline="0" smtClean="0">
              <a:ln>
                <a:noFill/>
              </a:ln>
              <a:solidFill>
                <a:schemeClr val="tx1"/>
              </a:solidFill>
              <a:effectLst/>
              <a:latin typeface="Arial" pitchFamily="34" charset="0"/>
            </a:endParaRPr>
          </a:p>
        </p:txBody>
      </p:sp>
      <p:pic>
        <p:nvPicPr>
          <p:cNvPr id="1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251520" y="1052736"/>
            <a:ext cx="8784975" cy="5451276"/>
          </a:xfrm>
          <a:prstGeom prst="rect">
            <a:avLst/>
          </a:prstGeom>
          <a:noFill/>
        </p:spPr>
      </p:pic>
    </p:spTree>
    <p:extLst>
      <p:ext uri="{BB962C8B-B14F-4D97-AF65-F5344CB8AC3E}">
        <p14:creationId xmlns:p14="http://schemas.microsoft.com/office/powerpoint/2010/main" val="388548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4)">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785786" y="1857364"/>
            <a:ext cx="8062912" cy="1470025"/>
          </a:xfrm>
        </p:spPr>
        <p:txBody>
          <a:bodyPr>
            <a:normAutofit fontScale="90000"/>
          </a:bodyPr>
          <a:lstStyle/>
          <a:p>
            <a:pPr algn="ctr"/>
            <a:r>
              <a:rPr lang="tr-TR" b="1" dirty="0" smtClean="0"/>
              <a:t/>
            </a:r>
            <a:br>
              <a:rPr lang="tr-TR" b="1" dirty="0" smtClean="0"/>
            </a:br>
            <a:r>
              <a:rPr lang="tr-TR" b="1" dirty="0" smtClean="0"/>
              <a:t/>
            </a:r>
            <a:br>
              <a:rPr lang="tr-TR" b="1" dirty="0" smtClean="0"/>
            </a:br>
            <a:r>
              <a:rPr lang="tr-TR" b="1" dirty="0" smtClean="0"/>
              <a:t>BİLİNÇ BOZUKLUKLARINDA</a:t>
            </a:r>
            <a:r>
              <a:rPr lang="tr-TR" dirty="0" smtClean="0"/>
              <a:t/>
            </a:r>
            <a:br>
              <a:rPr lang="tr-TR" dirty="0" smtClean="0"/>
            </a:br>
            <a:r>
              <a:rPr lang="tr-TR" b="1" dirty="0" smtClean="0"/>
              <a:t>İLK YARDIM</a:t>
            </a:r>
            <a:endParaRPr lang="tr-TR" dirty="0"/>
          </a:p>
        </p:txBody>
      </p:sp>
      <p:sp>
        <p:nvSpPr>
          <p:cNvPr id="3" name="2 Alt Başlık"/>
          <p:cNvSpPr>
            <a:spLocks noGrp="1"/>
          </p:cNvSpPr>
          <p:nvPr>
            <p:ph type="subTitle" idx="1"/>
          </p:nvPr>
        </p:nvSpPr>
        <p:spPr>
          <a:xfrm>
            <a:off x="714348" y="3286124"/>
            <a:ext cx="8062912" cy="1752600"/>
          </a:xfrm>
        </p:spPr>
        <p:txBody>
          <a:bodyPr>
            <a:normAutofit/>
          </a:bodyPr>
          <a:lstStyle/>
          <a:p>
            <a:endParaRPr lang="tr-TR" b="1" dirty="0" smtClean="0"/>
          </a:p>
          <a:p>
            <a:endParaRPr lang="tr-TR" b="1" dirty="0" smtClean="0"/>
          </a:p>
          <a:p>
            <a:pPr algn="ctr"/>
            <a:r>
              <a:rPr lang="tr-TR" sz="4000" b="1" dirty="0" smtClean="0">
                <a:solidFill>
                  <a:schemeClr val="bg1"/>
                </a:solidFill>
              </a:rPr>
              <a:t>HAVALE</a:t>
            </a:r>
            <a:endParaRPr lang="tr-TR" sz="4000" b="1" dirty="0">
              <a:solidFill>
                <a:schemeClr val="bg1"/>
              </a:solidFill>
            </a:endParaRPr>
          </a:p>
        </p:txBody>
      </p:sp>
    </p:spTree>
    <p:extLst>
      <p:ext uri="{BB962C8B-B14F-4D97-AF65-F5344CB8AC3E}">
        <p14:creationId xmlns:p14="http://schemas.microsoft.com/office/powerpoint/2010/main" val="26334044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16632"/>
            <a:ext cx="8229600" cy="648072"/>
          </a:xfrm>
        </p:spPr>
        <p:txBody>
          <a:bodyPr>
            <a:normAutofit/>
          </a:bodyPr>
          <a:lstStyle/>
          <a:p>
            <a:pPr algn="ctr"/>
            <a:r>
              <a:rPr lang="tr-TR" sz="3600" b="1" dirty="0" smtClean="0"/>
              <a:t>Havale</a:t>
            </a:r>
            <a:endParaRPr lang="tr-TR" sz="3600" b="1" dirty="0"/>
          </a:p>
        </p:txBody>
      </p:sp>
      <p:sp>
        <p:nvSpPr>
          <p:cNvPr id="3" name="2 İçerik Yer Tutucusu"/>
          <p:cNvSpPr>
            <a:spLocks noGrp="1"/>
          </p:cNvSpPr>
          <p:nvPr>
            <p:ph sz="half" idx="1"/>
          </p:nvPr>
        </p:nvSpPr>
        <p:spPr>
          <a:xfrm>
            <a:off x="457200" y="1196752"/>
            <a:ext cx="4038600" cy="5158173"/>
          </a:xfrm>
        </p:spPr>
        <p:txBody>
          <a:bodyPr>
            <a:normAutofit/>
          </a:bodyPr>
          <a:lstStyle/>
          <a:p>
            <a:pPr>
              <a:buNone/>
            </a:pPr>
            <a:r>
              <a:rPr lang="tr-TR" b="1" dirty="0" smtClean="0"/>
              <a:t>	</a:t>
            </a:r>
            <a:r>
              <a:rPr lang="tr-TR" b="1" dirty="0" smtClean="0">
                <a:solidFill>
                  <a:srgbClr val="FF0000"/>
                </a:solidFill>
              </a:rPr>
              <a:t>Havale nedir?</a:t>
            </a:r>
          </a:p>
          <a:p>
            <a:pPr>
              <a:buNone/>
            </a:pPr>
            <a:endParaRPr lang="tr-TR" dirty="0" smtClean="0"/>
          </a:p>
          <a:p>
            <a:pPr>
              <a:buFont typeface="Wingdings" pitchFamily="2" charset="2"/>
              <a:buChar char="Ø"/>
            </a:pPr>
            <a:r>
              <a:rPr lang="tr-TR" dirty="0" smtClean="0"/>
              <a:t>Sinir sisteminin merkezindeki bir tahriş (</a:t>
            </a:r>
            <a:r>
              <a:rPr lang="tr-TR" dirty="0" err="1" smtClean="0"/>
              <a:t>irritasyon</a:t>
            </a:r>
            <a:r>
              <a:rPr lang="tr-TR" dirty="0" smtClean="0"/>
              <a:t>) yüzünden beyinde meydana gelen elektriksel boşalmalar sonucu oluşur. </a:t>
            </a:r>
          </a:p>
          <a:p>
            <a:pPr>
              <a:buFont typeface="Wingdings" pitchFamily="2" charset="2"/>
              <a:buChar char="Ø"/>
            </a:pPr>
            <a:r>
              <a:rPr lang="tr-TR" dirty="0" smtClean="0"/>
              <a:t>Vücudun adale yapısında kontrol edilemeyen kasılmalar olur.</a:t>
            </a:r>
          </a:p>
        </p:txBody>
      </p:sp>
      <p:sp>
        <p:nvSpPr>
          <p:cNvPr id="4" name="3 İçerik Yer Tutucusu"/>
          <p:cNvSpPr>
            <a:spLocks noGrp="1"/>
          </p:cNvSpPr>
          <p:nvPr>
            <p:ph sz="half" idx="2"/>
          </p:nvPr>
        </p:nvSpPr>
        <p:spPr>
          <a:xfrm>
            <a:off x="4648200" y="1196752"/>
            <a:ext cx="4038600" cy="5158173"/>
          </a:xfrm>
        </p:spPr>
        <p:txBody>
          <a:bodyPr>
            <a:normAutofit/>
          </a:bodyPr>
          <a:lstStyle/>
          <a:p>
            <a:pPr>
              <a:buNone/>
            </a:pPr>
            <a:r>
              <a:rPr lang="tr-TR" b="1" dirty="0" smtClean="0"/>
              <a:t>	</a:t>
            </a:r>
            <a:r>
              <a:rPr lang="tr-TR" b="1" dirty="0" smtClean="0">
                <a:solidFill>
                  <a:srgbClr val="FF0000"/>
                </a:solidFill>
              </a:rPr>
              <a:t>Havale nedenleri nelerdir?</a:t>
            </a:r>
          </a:p>
          <a:p>
            <a:endParaRPr lang="tr-TR" dirty="0" smtClean="0"/>
          </a:p>
          <a:p>
            <a:pPr lvl="0">
              <a:buFont typeface="Wingdings" pitchFamily="2" charset="2"/>
              <a:buChar char="Ø"/>
            </a:pPr>
            <a:r>
              <a:rPr lang="tr-TR" dirty="0" smtClean="0"/>
              <a:t>Kafa travmasına bağlı beyin yaralanmaları,</a:t>
            </a:r>
          </a:p>
          <a:p>
            <a:pPr lvl="0">
              <a:buFont typeface="Wingdings" pitchFamily="2" charset="2"/>
              <a:buChar char="Ø"/>
            </a:pPr>
            <a:endParaRPr lang="tr-TR" dirty="0" smtClean="0"/>
          </a:p>
          <a:p>
            <a:pPr lvl="0">
              <a:buFont typeface="Wingdings" pitchFamily="2" charset="2"/>
              <a:buChar char="Ø"/>
            </a:pPr>
            <a:r>
              <a:rPr lang="tr-TR" dirty="0" smtClean="0"/>
              <a:t>Beyin enfeksiyonları,</a:t>
            </a:r>
          </a:p>
          <a:p>
            <a:pPr lvl="0">
              <a:buFont typeface="Wingdings" pitchFamily="2" charset="2"/>
              <a:buChar char="Ø"/>
            </a:pPr>
            <a:endParaRPr lang="tr-TR" dirty="0" smtClean="0"/>
          </a:p>
          <a:p>
            <a:pPr lvl="0">
              <a:buFont typeface="Wingdings" pitchFamily="2" charset="2"/>
              <a:buChar char="Ø"/>
            </a:pPr>
            <a:r>
              <a:rPr lang="tr-TR" dirty="0" smtClean="0"/>
              <a:t>Yüksek ateş,</a:t>
            </a:r>
          </a:p>
          <a:p>
            <a:pPr lvl="0">
              <a:buFont typeface="Wingdings" pitchFamily="2" charset="2"/>
              <a:buChar char="Ø"/>
            </a:pPr>
            <a:endParaRPr lang="tr-TR" dirty="0" smtClean="0"/>
          </a:p>
          <a:p>
            <a:pPr lvl="0">
              <a:buFont typeface="Wingdings" pitchFamily="2" charset="2"/>
              <a:buChar char="Ø"/>
            </a:pPr>
            <a:r>
              <a:rPr lang="tr-TR" dirty="0" smtClean="0"/>
              <a:t>Bazı hastalıklar.</a:t>
            </a:r>
          </a:p>
          <a:p>
            <a:endParaRPr lang="tr-TR" dirty="0" smtClean="0"/>
          </a:p>
          <a:p>
            <a:endParaRPr lang="tr-TR"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p:txBody>
          <a:bodyPr>
            <a:normAutofit fontScale="90000"/>
          </a:bodyPr>
          <a:lstStyle/>
          <a:p>
            <a:pPr algn="ctr"/>
            <a:r>
              <a:rPr lang="tr-TR" sz="3600" b="1" dirty="0" smtClean="0"/>
              <a:t/>
            </a:r>
            <a:br>
              <a:rPr lang="tr-TR" sz="3600" b="1" dirty="0" smtClean="0"/>
            </a:br>
            <a:r>
              <a:rPr lang="tr-TR" sz="4000" b="1" dirty="0"/>
              <a:t>Nedenlerine Göre Havale Çeşitleri Nelerdir?</a:t>
            </a:r>
            <a:r>
              <a:rPr lang="tr-TR" sz="4000" dirty="0"/>
              <a:t/>
            </a:r>
            <a:br>
              <a:rPr lang="tr-TR" sz="4000" dirty="0"/>
            </a:br>
            <a:endParaRPr lang="tr-TR" sz="4000" dirty="0"/>
          </a:p>
        </p:txBody>
      </p:sp>
      <p:sp>
        <p:nvSpPr>
          <p:cNvPr id="3" name="2 İçerik Yer Tutucusu"/>
          <p:cNvSpPr>
            <a:spLocks noGrp="1"/>
          </p:cNvSpPr>
          <p:nvPr>
            <p:ph idx="1"/>
          </p:nvPr>
        </p:nvSpPr>
        <p:spPr/>
        <p:txBody>
          <a:bodyPr/>
          <a:lstStyle/>
          <a:p>
            <a:pPr lvl="0"/>
            <a:endParaRPr lang="tr-TR" dirty="0" smtClean="0"/>
          </a:p>
          <a:p>
            <a:pPr lvl="0">
              <a:buFont typeface="Wingdings" pitchFamily="2" charset="2"/>
              <a:buChar char="Ø"/>
            </a:pPr>
            <a:r>
              <a:rPr lang="tr-TR" dirty="0" smtClean="0"/>
              <a:t>Ateş nedeniyle oluşan havaleler</a:t>
            </a:r>
          </a:p>
          <a:p>
            <a:pPr lvl="0">
              <a:buFont typeface="Wingdings" pitchFamily="2" charset="2"/>
              <a:buChar char="Ø"/>
            </a:pPr>
            <a:endParaRPr lang="tr-TR" dirty="0" smtClean="0"/>
          </a:p>
          <a:p>
            <a:pPr lvl="0">
              <a:buFont typeface="Wingdings" pitchFamily="2" charset="2"/>
              <a:buChar char="Ø"/>
            </a:pPr>
            <a:endParaRPr lang="tr-TR" dirty="0" smtClean="0"/>
          </a:p>
          <a:p>
            <a:pPr lvl="0">
              <a:buFont typeface="Wingdings" pitchFamily="2" charset="2"/>
              <a:buChar char="Ø"/>
            </a:pPr>
            <a:r>
              <a:rPr lang="tr-TR" dirty="0" smtClean="0"/>
              <a:t>Sara krizi (=Epilepsi)</a:t>
            </a:r>
          </a:p>
          <a:p>
            <a:endParaRPr lang="tr-TR"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864096"/>
          </a:xfrm>
        </p:spPr>
        <p:txBody>
          <a:bodyPr>
            <a:normAutofit/>
          </a:bodyPr>
          <a:lstStyle/>
          <a:p>
            <a:pPr algn="ctr"/>
            <a:r>
              <a:rPr lang="tr-TR" sz="3600" b="1" dirty="0" smtClean="0"/>
              <a:t>Ateş Nedeniyle Oluşan Havale</a:t>
            </a:r>
            <a:endParaRPr lang="tr-TR" sz="3600" b="1" dirty="0"/>
          </a:p>
        </p:txBody>
      </p:sp>
      <p:sp>
        <p:nvSpPr>
          <p:cNvPr id="3" name="2 İçerik Yer Tutucusu"/>
          <p:cNvSpPr>
            <a:spLocks noGrp="1"/>
          </p:cNvSpPr>
          <p:nvPr>
            <p:ph idx="1"/>
          </p:nvPr>
        </p:nvSpPr>
        <p:spPr>
          <a:xfrm>
            <a:off x="457200" y="1268760"/>
            <a:ext cx="8229600" cy="5055840"/>
          </a:xfrm>
        </p:spPr>
        <p:txBody>
          <a:bodyPr>
            <a:normAutofit/>
          </a:bodyPr>
          <a:lstStyle/>
          <a:p>
            <a:pPr>
              <a:buNone/>
            </a:pPr>
            <a:r>
              <a:rPr lang="tr-TR" b="1" dirty="0" smtClean="0"/>
              <a:t>	</a:t>
            </a:r>
            <a:endParaRPr lang="tr-TR" dirty="0" smtClean="0"/>
          </a:p>
          <a:p>
            <a:pPr>
              <a:buFont typeface="Wingdings" pitchFamily="2" charset="2"/>
              <a:buChar char="Ø"/>
            </a:pPr>
            <a:r>
              <a:rPr lang="tr-TR" sz="2400" dirty="0" smtClean="0"/>
              <a:t>Herhangi bir ateşli hastalık sonucu vücut sıcaklığının </a:t>
            </a:r>
            <a:r>
              <a:rPr lang="tr-TR" sz="2400" b="1" dirty="0" smtClean="0">
                <a:solidFill>
                  <a:srgbClr val="FF0000"/>
                </a:solidFill>
              </a:rPr>
              <a:t>38°</a:t>
            </a:r>
            <a:r>
              <a:rPr lang="tr-TR" sz="2400" b="1" dirty="0" err="1" smtClean="0">
                <a:solidFill>
                  <a:srgbClr val="FF0000"/>
                </a:solidFill>
              </a:rPr>
              <a:t>C</a:t>
            </a:r>
            <a:r>
              <a:rPr lang="tr-TR" sz="2400" dirty="0" err="1" smtClean="0"/>
              <a:t>'nin</a:t>
            </a:r>
            <a:r>
              <a:rPr lang="tr-TR" sz="2400" dirty="0" smtClean="0"/>
              <a:t> üstüne çıkmasıyla oluşur.</a:t>
            </a:r>
          </a:p>
          <a:p>
            <a:pPr>
              <a:buFont typeface="Wingdings" pitchFamily="2" charset="2"/>
              <a:buChar char="Ø"/>
            </a:pPr>
            <a:endParaRPr lang="tr-TR" sz="2400" dirty="0" smtClean="0"/>
          </a:p>
          <a:p>
            <a:pPr>
              <a:buFont typeface="Wingdings" pitchFamily="2" charset="2"/>
              <a:buChar char="Ø"/>
            </a:pPr>
            <a:r>
              <a:rPr lang="tr-TR" sz="2400" dirty="0" smtClean="0"/>
              <a:t>Genellikle </a:t>
            </a:r>
            <a:r>
              <a:rPr lang="tr-TR" sz="2400" b="1" u="sng" dirty="0" smtClean="0">
                <a:solidFill>
                  <a:srgbClr val="FF0000"/>
                </a:solidFill>
              </a:rPr>
              <a:t>6 ay–6 yaş </a:t>
            </a:r>
            <a:r>
              <a:rPr lang="tr-TR" sz="2400" dirty="0" smtClean="0"/>
              <a:t>arasındaki çocuklarda rastlanır.</a:t>
            </a:r>
          </a:p>
        </p:txBody>
      </p:sp>
      <p:pic>
        <p:nvPicPr>
          <p:cNvPr id="4" name="Picture 4" descr="Heat rash "/>
          <p:cNvPicPr>
            <a:picLocks noChangeAspect="1" noChangeArrowheads="1"/>
          </p:cNvPicPr>
          <p:nvPr/>
        </p:nvPicPr>
        <p:blipFill>
          <a:blip r:embed="rId2">
            <a:extLst>
              <a:ext uri="{28A0092B-C50C-407E-A947-70E740481C1C}">
                <a14:useLocalDpi xmlns:a14="http://schemas.microsoft.com/office/drawing/2010/main" val="0"/>
              </a:ext>
            </a:extLst>
          </a:blip>
          <a:srcRect l="5000" t="41667" r="6667" b="6250"/>
          <a:stretch>
            <a:fillRect/>
          </a:stretch>
        </p:blipFill>
        <p:spPr>
          <a:xfrm>
            <a:off x="1475656" y="3645024"/>
            <a:ext cx="6336704" cy="3024336"/>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864096"/>
          </a:xfrm>
        </p:spPr>
        <p:txBody>
          <a:bodyPr>
            <a:normAutofit/>
          </a:bodyPr>
          <a:lstStyle/>
          <a:p>
            <a:pPr algn="ctr"/>
            <a:r>
              <a:rPr lang="tr-TR" sz="3600" b="1" dirty="0" smtClean="0"/>
              <a:t>Ateş Nedeniyle Oluşan Havale</a:t>
            </a:r>
            <a:endParaRPr lang="tr-TR" sz="3600" b="1" dirty="0"/>
          </a:p>
        </p:txBody>
      </p:sp>
      <p:sp>
        <p:nvSpPr>
          <p:cNvPr id="3" name="2 İçerik Yer Tutucusu"/>
          <p:cNvSpPr>
            <a:spLocks noGrp="1"/>
          </p:cNvSpPr>
          <p:nvPr>
            <p:ph idx="1"/>
          </p:nvPr>
        </p:nvSpPr>
        <p:spPr>
          <a:xfrm>
            <a:off x="457200" y="1268760"/>
            <a:ext cx="8229600" cy="5055840"/>
          </a:xfrm>
        </p:spPr>
        <p:txBody>
          <a:bodyPr>
            <a:normAutofit/>
          </a:bodyPr>
          <a:lstStyle/>
          <a:p>
            <a:pPr>
              <a:buNone/>
            </a:pPr>
            <a:r>
              <a:rPr lang="tr-TR" b="1" dirty="0" smtClean="0"/>
              <a:t>	</a:t>
            </a:r>
            <a:endParaRPr lang="tr-TR" dirty="0" smtClean="0"/>
          </a:p>
        </p:txBody>
      </p:sp>
      <p:pic>
        <p:nvPicPr>
          <p:cNvPr id="4" name="Picture 4" descr="j023213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196752"/>
            <a:ext cx="7992887" cy="5544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9775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b="1" dirty="0" smtClean="0"/>
              <a:t/>
            </a:r>
            <a:br>
              <a:rPr lang="tr-TR" b="1" dirty="0" smtClean="0"/>
            </a:br>
            <a:r>
              <a:rPr lang="tr-TR" sz="4000" b="1" dirty="0" smtClean="0"/>
              <a:t>Ateş Nedeniyle </a:t>
            </a:r>
            <a:r>
              <a:rPr lang="tr-TR" sz="4000" b="1" dirty="0"/>
              <a:t>O</a:t>
            </a:r>
            <a:r>
              <a:rPr lang="tr-TR" sz="4000" b="1" dirty="0" smtClean="0"/>
              <a:t>luşan </a:t>
            </a:r>
            <a:r>
              <a:rPr lang="tr-TR" sz="4000" b="1" dirty="0"/>
              <a:t>H</a:t>
            </a:r>
            <a:r>
              <a:rPr lang="tr-TR" sz="4000" b="1" dirty="0" smtClean="0"/>
              <a:t>avalede </a:t>
            </a:r>
            <a:r>
              <a:rPr lang="tr-TR" sz="4000" b="1" dirty="0"/>
              <a:t>İ</a:t>
            </a:r>
            <a:r>
              <a:rPr lang="tr-TR" sz="4000" b="1" dirty="0" smtClean="0"/>
              <a:t>lk </a:t>
            </a:r>
            <a:r>
              <a:rPr lang="tr-TR" sz="4000" b="1" dirty="0"/>
              <a:t>Y</a:t>
            </a:r>
            <a:r>
              <a:rPr lang="tr-TR" sz="4000" b="1" dirty="0" smtClean="0"/>
              <a:t>ardım </a:t>
            </a:r>
            <a:r>
              <a:rPr lang="tr-TR" sz="4000" b="1" dirty="0"/>
              <a:t>N</a:t>
            </a:r>
            <a:r>
              <a:rPr lang="tr-TR" sz="4000" b="1" dirty="0" smtClean="0"/>
              <a:t>asıl Olmalıdır? </a:t>
            </a:r>
            <a:r>
              <a:rPr lang="tr-TR" b="1" dirty="0" smtClean="0"/>
              <a:t/>
            </a:r>
            <a:br>
              <a:rPr lang="tr-TR" b="1" dirty="0" smtClean="0"/>
            </a:br>
            <a:endParaRPr lang="tr-TR" dirty="0"/>
          </a:p>
        </p:txBody>
      </p:sp>
      <p:sp>
        <p:nvSpPr>
          <p:cNvPr id="3" name="2 İçerik Yer Tutucusu"/>
          <p:cNvSpPr>
            <a:spLocks noGrp="1"/>
          </p:cNvSpPr>
          <p:nvPr>
            <p:ph sz="half" idx="1"/>
          </p:nvPr>
        </p:nvSpPr>
        <p:spPr/>
        <p:txBody>
          <a:bodyPr>
            <a:normAutofit fontScale="92500"/>
          </a:bodyPr>
          <a:lstStyle/>
          <a:p>
            <a:pPr>
              <a:buNone/>
            </a:pPr>
            <a:endParaRPr lang="tr-TR" dirty="0" smtClean="0"/>
          </a:p>
          <a:p>
            <a:pPr lvl="0">
              <a:buFont typeface="Wingdings" pitchFamily="2" charset="2"/>
              <a:buChar char="Ø"/>
            </a:pPr>
            <a:r>
              <a:rPr lang="tr-TR" dirty="0" smtClean="0"/>
              <a:t>Öncelikle hasta ıslak havlu ya da çarşafa sarılır,</a:t>
            </a:r>
          </a:p>
          <a:p>
            <a:pPr lvl="0">
              <a:buFont typeface="Wingdings" pitchFamily="2" charset="2"/>
              <a:buChar char="Ø"/>
            </a:pPr>
            <a:endParaRPr lang="tr-TR" dirty="0" smtClean="0"/>
          </a:p>
          <a:p>
            <a:pPr lvl="0">
              <a:buFont typeface="Wingdings" pitchFamily="2" charset="2"/>
              <a:buChar char="Ø"/>
            </a:pPr>
            <a:r>
              <a:rPr lang="tr-TR" dirty="0" smtClean="0"/>
              <a:t>Ateş bu yöntemle düşmüyorsa oda sıcaklığında bir küvete sokulur,</a:t>
            </a:r>
          </a:p>
          <a:p>
            <a:pPr lvl="0">
              <a:buFont typeface="Wingdings" pitchFamily="2" charset="2"/>
              <a:buChar char="Ø"/>
            </a:pPr>
            <a:endParaRPr lang="tr-TR" dirty="0" smtClean="0"/>
          </a:p>
          <a:p>
            <a:pPr lvl="0">
              <a:buFont typeface="Wingdings" pitchFamily="2" charset="2"/>
              <a:buChar char="Ø"/>
            </a:pPr>
            <a:r>
              <a:rPr lang="tr-TR" dirty="0" smtClean="0"/>
              <a:t>Tıbbi yardım istenir </a:t>
            </a:r>
            <a:r>
              <a:rPr lang="tr-TR" b="1" dirty="0" smtClean="0"/>
              <a:t>(112)</a:t>
            </a:r>
            <a:r>
              <a:rPr lang="tr-TR" dirty="0" smtClean="0"/>
              <a:t>.</a:t>
            </a:r>
          </a:p>
          <a:p>
            <a:endParaRPr lang="tr-TR" dirty="0"/>
          </a:p>
        </p:txBody>
      </p:sp>
      <p:pic>
        <p:nvPicPr>
          <p:cNvPr id="1026" name="109 Resim" descr="65027691.jpg"/>
          <p:cNvPicPr>
            <a:picLocks noChangeAspect="1" noChangeArrowheads="1"/>
          </p:cNvPicPr>
          <p:nvPr/>
        </p:nvPicPr>
        <p:blipFill>
          <a:blip r:embed="rId2" cstate="print"/>
          <a:srcRect/>
          <a:stretch>
            <a:fillRect/>
          </a:stretch>
        </p:blipFill>
        <p:spPr bwMode="auto">
          <a:xfrm>
            <a:off x="4572000" y="1340768"/>
            <a:ext cx="4176464" cy="2448272"/>
          </a:xfrm>
          <a:prstGeom prst="rect">
            <a:avLst/>
          </a:prstGeom>
          <a:noFill/>
          <a:ln w="9525">
            <a:noFill/>
            <a:miter lim="800000"/>
            <a:headEnd/>
            <a:tailEnd/>
          </a:ln>
        </p:spPr>
      </p:pic>
      <p:pic>
        <p:nvPicPr>
          <p:cNvPr id="1027" name="111 Resim" descr="65027714.jpg"/>
          <p:cNvPicPr>
            <a:picLocks noChangeAspect="1" noChangeArrowheads="1"/>
          </p:cNvPicPr>
          <p:nvPr/>
        </p:nvPicPr>
        <p:blipFill>
          <a:blip r:embed="rId3" cstate="print"/>
          <a:srcRect/>
          <a:stretch>
            <a:fillRect/>
          </a:stretch>
        </p:blipFill>
        <p:spPr bwMode="auto">
          <a:xfrm>
            <a:off x="4572000" y="4149080"/>
            <a:ext cx="4176464" cy="237152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16632"/>
            <a:ext cx="8229600" cy="864096"/>
          </a:xfrm>
        </p:spPr>
        <p:txBody>
          <a:bodyPr>
            <a:normAutofit fontScale="90000"/>
          </a:bodyPr>
          <a:lstStyle/>
          <a:p>
            <a:pPr algn="ctr"/>
            <a:r>
              <a:rPr lang="tr-TR" sz="3600" b="1" u="sng" dirty="0" smtClean="0"/>
              <a:t>Sara Krizi (Epilepsi) Nedir?</a:t>
            </a:r>
            <a:br>
              <a:rPr lang="tr-TR" sz="3600" b="1" u="sng" dirty="0" smtClean="0"/>
            </a:br>
            <a:endParaRPr lang="tr-TR" sz="3600" dirty="0"/>
          </a:p>
        </p:txBody>
      </p:sp>
      <p:sp>
        <p:nvSpPr>
          <p:cNvPr id="6" name="Content Placeholder 5"/>
          <p:cNvSpPr>
            <a:spLocks noGrp="1"/>
          </p:cNvSpPr>
          <p:nvPr>
            <p:ph idx="1"/>
          </p:nvPr>
        </p:nvSpPr>
        <p:spPr>
          <a:xfrm>
            <a:off x="457200" y="980728"/>
            <a:ext cx="8229600" cy="5688632"/>
          </a:xfrm>
        </p:spPr>
        <p:txBody>
          <a:bodyPr>
            <a:normAutofit/>
          </a:bodyPr>
          <a:lstStyle/>
          <a:p>
            <a:pPr>
              <a:buNone/>
            </a:pPr>
            <a:endParaRPr lang="tr-TR" b="1" dirty="0" smtClean="0"/>
          </a:p>
          <a:p>
            <a:pPr>
              <a:buNone/>
            </a:pPr>
            <a:r>
              <a:rPr lang="tr-TR" dirty="0" smtClean="0"/>
              <a:t>   Kronik bir hastalıktır. Doğum sırasında  ya da daha sonra herhangi bir nedenle beyin zedelenmesi oluşan kişilerde  gelişir. Her zaman tipik sara krizi karakterinde olmasa da bazı belirtilerle tanınır. Sara krizini davet eden bazı durumlar olabilir. Örneğin uzun süreli açlık, uykusuzluk, aşırı yorgunluk, kullanılan ilaçların doktor izni dışında kesilmesi ya da ilacın değiştirilmesi, hormonal değişiklikler sara krizinin ortaya çıkmasına neden olabilir. Bazı durumlarda sara krizi, madde bağımlılarının geçirdiği madde yoksunluk krizi ile karıştırılabilir.</a:t>
            </a:r>
          </a:p>
          <a:p>
            <a:pPr>
              <a:buNone/>
            </a:pPr>
            <a:endParaRPr lang="tr-T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16632"/>
            <a:ext cx="8229600" cy="864096"/>
          </a:xfrm>
        </p:spPr>
        <p:txBody>
          <a:bodyPr>
            <a:normAutofit fontScale="90000"/>
          </a:bodyPr>
          <a:lstStyle/>
          <a:p>
            <a:pPr algn="ctr"/>
            <a:r>
              <a:rPr lang="tr-TR" sz="3600" b="1" u="sng" dirty="0" smtClean="0"/>
              <a:t>Sara Krizi (Epilepsi) Nedir?</a:t>
            </a:r>
            <a:br>
              <a:rPr lang="tr-TR" sz="3600" b="1" u="sng" dirty="0" smtClean="0"/>
            </a:br>
            <a:endParaRPr lang="tr-TR" sz="3600" dirty="0"/>
          </a:p>
        </p:txBody>
      </p:sp>
      <p:sp>
        <p:nvSpPr>
          <p:cNvPr id="6" name="Content Placeholder 5"/>
          <p:cNvSpPr>
            <a:spLocks noGrp="1"/>
          </p:cNvSpPr>
          <p:nvPr>
            <p:ph idx="1"/>
          </p:nvPr>
        </p:nvSpPr>
        <p:spPr>
          <a:xfrm>
            <a:off x="457200" y="980728"/>
            <a:ext cx="8229600" cy="5688632"/>
          </a:xfrm>
        </p:spPr>
        <p:txBody>
          <a:bodyPr>
            <a:normAutofit/>
          </a:bodyPr>
          <a:lstStyle/>
          <a:p>
            <a:pPr>
              <a:buNone/>
            </a:pPr>
            <a:endParaRPr lang="tr-TR" b="1" dirty="0" smtClean="0"/>
          </a:p>
          <a:p>
            <a:pPr>
              <a:buNone/>
            </a:pPr>
            <a:r>
              <a:rPr lang="tr-TR" dirty="0" smtClean="0"/>
              <a:t>   </a:t>
            </a:r>
            <a:endParaRPr lang="tr-TR" dirty="0"/>
          </a:p>
        </p:txBody>
      </p:sp>
      <p:pic>
        <p:nvPicPr>
          <p:cNvPr id="4" name="Picture 1027" descr="F:\HEIM\saralı kız.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692696"/>
            <a:ext cx="8812088" cy="5904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426854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16632"/>
            <a:ext cx="8229600" cy="864096"/>
          </a:xfrm>
        </p:spPr>
        <p:txBody>
          <a:bodyPr>
            <a:normAutofit fontScale="90000"/>
          </a:bodyPr>
          <a:lstStyle/>
          <a:p>
            <a:pPr algn="ctr"/>
            <a:r>
              <a:rPr lang="tr-TR" sz="3600" b="1" u="sng" dirty="0" smtClean="0"/>
              <a:t>Sara Krizi (Epilepsi) Nedir?</a:t>
            </a:r>
            <a:br>
              <a:rPr lang="tr-TR" sz="3600" b="1" u="sng" dirty="0" smtClean="0"/>
            </a:br>
            <a:endParaRPr lang="tr-TR" sz="3600" dirty="0"/>
          </a:p>
        </p:txBody>
      </p:sp>
      <p:sp>
        <p:nvSpPr>
          <p:cNvPr id="6" name="Content Placeholder 5"/>
          <p:cNvSpPr>
            <a:spLocks noGrp="1"/>
          </p:cNvSpPr>
          <p:nvPr>
            <p:ph idx="1"/>
          </p:nvPr>
        </p:nvSpPr>
        <p:spPr>
          <a:xfrm>
            <a:off x="457200" y="980728"/>
            <a:ext cx="8229600" cy="5688632"/>
          </a:xfrm>
        </p:spPr>
        <p:txBody>
          <a:bodyPr>
            <a:normAutofit/>
          </a:bodyPr>
          <a:lstStyle/>
          <a:p>
            <a:pPr>
              <a:buNone/>
            </a:pPr>
            <a:endParaRPr lang="tr-TR" b="1" dirty="0" smtClean="0"/>
          </a:p>
          <a:p>
            <a:pPr>
              <a:buNone/>
            </a:pPr>
            <a:r>
              <a:rPr lang="tr-TR" dirty="0" smtClean="0"/>
              <a:t>   </a:t>
            </a:r>
            <a:endParaRPr lang="tr-TR" dirty="0"/>
          </a:p>
        </p:txBody>
      </p:sp>
      <p:pic>
        <p:nvPicPr>
          <p:cNvPr id="4" name="Picture 2" descr="a 18">
            <a:hlinkClick r:id="rId2" action="ppaction://hlinkfil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764704"/>
            <a:ext cx="8640960" cy="583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8371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83568" y="188640"/>
            <a:ext cx="8229600" cy="720080"/>
          </a:xfrm>
        </p:spPr>
        <p:txBody>
          <a:bodyPr>
            <a:normAutofit/>
          </a:bodyPr>
          <a:lstStyle/>
          <a:p>
            <a:pPr algn="ctr"/>
            <a:r>
              <a:rPr lang="tr-TR" sz="3600" b="1" dirty="0" smtClean="0"/>
              <a:t>Sara Krizinin </a:t>
            </a:r>
            <a:r>
              <a:rPr lang="tr-TR" sz="3600" b="1" dirty="0"/>
              <a:t>B</a:t>
            </a:r>
            <a:r>
              <a:rPr lang="tr-TR" sz="3600" b="1" dirty="0" smtClean="0"/>
              <a:t>elirtileri Nelerdir?</a:t>
            </a:r>
            <a:endParaRPr lang="tr-TR" sz="3600" b="1" dirty="0"/>
          </a:p>
        </p:txBody>
      </p:sp>
      <p:sp>
        <p:nvSpPr>
          <p:cNvPr id="4" name="3 İçerik Yer Tutucusu"/>
          <p:cNvSpPr>
            <a:spLocks noGrp="1"/>
          </p:cNvSpPr>
          <p:nvPr>
            <p:ph idx="1"/>
          </p:nvPr>
        </p:nvSpPr>
        <p:spPr>
          <a:xfrm>
            <a:off x="457200" y="1268760"/>
            <a:ext cx="8229600" cy="5055840"/>
          </a:xfrm>
        </p:spPr>
        <p:txBody>
          <a:bodyPr>
            <a:normAutofit fontScale="92500" lnSpcReduction="20000"/>
          </a:bodyPr>
          <a:lstStyle/>
          <a:p>
            <a:pPr lvl="0">
              <a:buFont typeface="Wingdings" pitchFamily="2" charset="2"/>
              <a:buChar char="Ø"/>
            </a:pPr>
            <a:r>
              <a:rPr lang="tr-TR" dirty="0" smtClean="0"/>
              <a:t>Hastada sonradan oluşan ve ön haberci denilen normalde olmayan kokuları alma, adale kasılmaları gibi ön belirtiler oluşur,</a:t>
            </a:r>
          </a:p>
          <a:p>
            <a:pPr lvl="0">
              <a:buFont typeface="Wingdings" pitchFamily="2" charset="2"/>
              <a:buChar char="Ø"/>
            </a:pPr>
            <a:endParaRPr lang="tr-TR" dirty="0" smtClean="0"/>
          </a:p>
          <a:p>
            <a:pPr lvl="0">
              <a:buFont typeface="Wingdings" pitchFamily="2" charset="2"/>
              <a:buChar char="Ø"/>
            </a:pPr>
            <a:r>
              <a:rPr lang="tr-TR" dirty="0" smtClean="0"/>
              <a:t>Bazen hasta bağırır, şiddetli ve ani bir şekilde bilincini kaybederek yığılır,</a:t>
            </a:r>
          </a:p>
          <a:p>
            <a:pPr lvl="0">
              <a:buFont typeface="Wingdings" pitchFamily="2" charset="2"/>
              <a:buChar char="Ø"/>
            </a:pPr>
            <a:endParaRPr lang="tr-TR" dirty="0" smtClean="0"/>
          </a:p>
          <a:p>
            <a:pPr lvl="0">
              <a:buFont typeface="Wingdings" pitchFamily="2" charset="2"/>
              <a:buChar char="Ø"/>
            </a:pPr>
            <a:r>
              <a:rPr lang="tr-TR" dirty="0" smtClean="0"/>
              <a:t>Yoğun ve genel adale kasılmaları görülebilir, 10–20 saniye kadar nefesi kesilebilir,</a:t>
            </a:r>
          </a:p>
          <a:p>
            <a:pPr lvl="0">
              <a:buFont typeface="Wingdings" pitchFamily="2" charset="2"/>
              <a:buChar char="Ø"/>
            </a:pPr>
            <a:endParaRPr lang="tr-TR" dirty="0" smtClean="0"/>
          </a:p>
          <a:p>
            <a:pPr lvl="0">
              <a:buFont typeface="Wingdings" pitchFamily="2" charset="2"/>
              <a:buChar char="Ø"/>
            </a:pPr>
            <a:r>
              <a:rPr lang="tr-TR" dirty="0" smtClean="0"/>
              <a:t>Dokularda ve yüzde morarma gözlenir,</a:t>
            </a:r>
          </a:p>
          <a:p>
            <a:pPr lvl="0">
              <a:buFont typeface="Wingdings" pitchFamily="2" charset="2"/>
              <a:buChar char="Ø"/>
            </a:pPr>
            <a:endParaRPr lang="tr-TR" dirty="0" smtClean="0"/>
          </a:p>
          <a:p>
            <a:pPr lvl="0">
              <a:buFont typeface="Wingdings" pitchFamily="2" charset="2"/>
              <a:buChar char="Ø"/>
            </a:pPr>
            <a:r>
              <a:rPr lang="tr-TR" dirty="0" smtClean="0"/>
              <a:t>Ardından kısa ve genel adale kasılması, sesli nefes alma, aşırı tükürük salgılanması, altına kaçırma görülebilir,</a:t>
            </a:r>
          </a:p>
        </p:txBody>
      </p:sp>
    </p:spTree>
    <p:extLst>
      <p:ext uri="{BB962C8B-B14F-4D97-AF65-F5344CB8AC3E}">
        <p14:creationId xmlns:p14="http://schemas.microsoft.com/office/powerpoint/2010/main" val="245490214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83568" y="188640"/>
            <a:ext cx="8229600" cy="720080"/>
          </a:xfrm>
        </p:spPr>
        <p:txBody>
          <a:bodyPr>
            <a:normAutofit/>
          </a:bodyPr>
          <a:lstStyle/>
          <a:p>
            <a:pPr algn="ctr"/>
            <a:r>
              <a:rPr lang="tr-TR" sz="3600" b="1" dirty="0" smtClean="0"/>
              <a:t>Sara Krizinin </a:t>
            </a:r>
            <a:r>
              <a:rPr lang="tr-TR" sz="3600" b="1" dirty="0"/>
              <a:t>B</a:t>
            </a:r>
            <a:r>
              <a:rPr lang="tr-TR" sz="3600" b="1" dirty="0" smtClean="0"/>
              <a:t>elirtileri Nelerdir?</a:t>
            </a:r>
            <a:endParaRPr lang="tr-TR" sz="3600" b="1" dirty="0"/>
          </a:p>
        </p:txBody>
      </p:sp>
      <p:sp>
        <p:nvSpPr>
          <p:cNvPr id="4" name="3 İçerik Yer Tutucusu"/>
          <p:cNvSpPr>
            <a:spLocks noGrp="1"/>
          </p:cNvSpPr>
          <p:nvPr>
            <p:ph idx="1"/>
          </p:nvPr>
        </p:nvSpPr>
        <p:spPr>
          <a:xfrm>
            <a:off x="457200" y="1268760"/>
            <a:ext cx="8229600" cy="5055840"/>
          </a:xfrm>
        </p:spPr>
        <p:txBody>
          <a:bodyPr>
            <a:normAutofit fontScale="92500" lnSpcReduction="20000"/>
          </a:bodyPr>
          <a:lstStyle/>
          <a:p>
            <a:pPr lvl="0">
              <a:buFont typeface="Wingdings" pitchFamily="2" charset="2"/>
              <a:buChar char="Ø"/>
            </a:pPr>
            <a:r>
              <a:rPr lang="tr-TR" dirty="0"/>
              <a:t>Hasta dilini ısırabilir, başını yere çarpıp yaralayabilir, aşırı kontrolsüz hareketler gözlenir,</a:t>
            </a:r>
          </a:p>
          <a:p>
            <a:pPr lvl="0">
              <a:buFont typeface="Wingdings" pitchFamily="2" charset="2"/>
              <a:buChar char="Ø"/>
            </a:pPr>
            <a:endParaRPr lang="tr-TR" dirty="0"/>
          </a:p>
          <a:p>
            <a:pPr lvl="0">
              <a:buFont typeface="Wingdings" pitchFamily="2" charset="2"/>
              <a:buChar char="Ø"/>
            </a:pPr>
            <a:r>
              <a:rPr lang="tr-TR" dirty="0"/>
              <a:t>Son aşamada hasta uyanır, şaşkındır, nerede olduğundan habersiz, uykulu hali vardır.</a:t>
            </a:r>
          </a:p>
          <a:p>
            <a:pPr lvl="0">
              <a:buFont typeface="Wingdings" pitchFamily="2" charset="2"/>
              <a:buChar char="Ø"/>
            </a:pPr>
            <a:endParaRPr lang="tr-TR" dirty="0"/>
          </a:p>
          <a:p>
            <a:pPr lvl="0">
              <a:buFont typeface="Wingdings" pitchFamily="2" charset="2"/>
              <a:buChar char="Ø"/>
            </a:pPr>
            <a:r>
              <a:rPr lang="tr-TR" dirty="0"/>
              <a:t>Bazı kişilerde, sara krizi aşağıdaki hafif belirtilerle görülebilir;</a:t>
            </a:r>
          </a:p>
          <a:p>
            <a:pPr lvl="0"/>
            <a:endParaRPr lang="tr-TR" dirty="0"/>
          </a:p>
          <a:p>
            <a:pPr lvl="1">
              <a:buFont typeface="Wingdings" pitchFamily="2" charset="2"/>
              <a:buChar char="ü"/>
            </a:pPr>
            <a:r>
              <a:rPr lang="tr-TR" dirty="0"/>
              <a:t>Bir noktaya doğru dalgın bakış ve kişinin hayal alemine dalmış gibi görünmesi,</a:t>
            </a:r>
          </a:p>
          <a:p>
            <a:pPr lvl="1">
              <a:buFont typeface="Wingdings" pitchFamily="2" charset="2"/>
              <a:buChar char="ü"/>
            </a:pPr>
            <a:r>
              <a:rPr lang="tr-TR" dirty="0"/>
              <a:t>İstemsiz mimik ve hareketler, dudak ısırma gibi hareketler,</a:t>
            </a:r>
          </a:p>
          <a:p>
            <a:pPr lvl="1">
              <a:buFont typeface="Wingdings" pitchFamily="2" charset="2"/>
              <a:buChar char="ü"/>
            </a:pPr>
            <a:r>
              <a:rPr lang="tr-TR" dirty="0"/>
              <a:t>Anlamsız konuşma ve tekrarlayan hareketler,</a:t>
            </a:r>
          </a:p>
          <a:p>
            <a:pPr lvl="1">
              <a:buFont typeface="Wingdings" pitchFamily="2" charset="2"/>
              <a:buChar char="ü"/>
            </a:pPr>
            <a:r>
              <a:rPr lang="tr-TR" dirty="0"/>
              <a:t>Dikkati dağıtacak derecede bellek yitimi.</a:t>
            </a:r>
          </a:p>
          <a:p>
            <a:endParaRPr lang="tr-TR" dirty="0"/>
          </a:p>
        </p:txBody>
      </p:sp>
    </p:spTree>
    <p:extLst>
      <p:ext uri="{BB962C8B-B14F-4D97-AF65-F5344CB8AC3E}">
        <p14:creationId xmlns:p14="http://schemas.microsoft.com/office/powerpoint/2010/main" val="418083123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83568" y="188640"/>
            <a:ext cx="8229600" cy="720080"/>
          </a:xfrm>
        </p:spPr>
        <p:txBody>
          <a:bodyPr>
            <a:normAutofit/>
          </a:bodyPr>
          <a:lstStyle/>
          <a:p>
            <a:pPr algn="ctr"/>
            <a:r>
              <a:rPr lang="tr-TR" sz="3600" b="1" dirty="0" smtClean="0"/>
              <a:t>Sara Krizinin </a:t>
            </a:r>
            <a:r>
              <a:rPr lang="tr-TR" sz="3600" b="1" dirty="0"/>
              <a:t>B</a:t>
            </a:r>
            <a:r>
              <a:rPr lang="tr-TR" sz="3600" b="1" dirty="0" smtClean="0"/>
              <a:t>elirtileri Nelerdir?</a:t>
            </a:r>
            <a:endParaRPr lang="tr-TR" sz="3600" b="1" dirty="0"/>
          </a:p>
        </p:txBody>
      </p:sp>
      <p:pic>
        <p:nvPicPr>
          <p:cNvPr id="5"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504" y="1124744"/>
            <a:ext cx="4428492" cy="252028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1124744"/>
            <a:ext cx="4032448" cy="252028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7745" y="3789041"/>
            <a:ext cx="4464496" cy="284036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8493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2000"/>
                                        <p:tgtEl>
                                          <p:spTgt spid="5"/>
                                        </p:tgtEl>
                                      </p:cBhvr>
                                    </p:animEffect>
                                  </p:childTnLst>
                                </p:cTn>
                              </p:par>
                              <p:par>
                                <p:cTn id="8" presetID="21" presetClass="entr" presetSubtype="4"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heel(4)">
                                      <p:cBhvr>
                                        <p:cTn id="10" dur="2000"/>
                                        <p:tgtEl>
                                          <p:spTgt spid="6"/>
                                        </p:tgtEl>
                                      </p:cBhvr>
                                    </p:animEffect>
                                  </p:childTnLst>
                                </p:cTn>
                              </p:par>
                              <p:par>
                                <p:cTn id="11" presetID="21" presetClass="entr" presetSubtype="4"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heel(4)">
                                      <p:cBhvr>
                                        <p:cTn id="13"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1080120"/>
          </a:xfrm>
        </p:spPr>
        <p:txBody>
          <a:bodyPr>
            <a:normAutofit fontScale="90000"/>
          </a:bodyPr>
          <a:lstStyle/>
          <a:p>
            <a:pPr algn="ctr"/>
            <a:r>
              <a:rPr lang="tr-TR" b="1" dirty="0" smtClean="0"/>
              <a:t/>
            </a:r>
            <a:br>
              <a:rPr lang="tr-TR" b="1" dirty="0" smtClean="0"/>
            </a:br>
            <a:r>
              <a:rPr lang="tr-TR" sz="4000" b="1" dirty="0" smtClean="0"/>
              <a:t>Sara </a:t>
            </a:r>
            <a:r>
              <a:rPr lang="tr-TR" sz="4000" b="1" dirty="0"/>
              <a:t>K</a:t>
            </a:r>
            <a:r>
              <a:rPr lang="tr-TR" sz="4000" b="1" dirty="0" smtClean="0"/>
              <a:t>rizinde </a:t>
            </a:r>
            <a:r>
              <a:rPr lang="tr-TR" sz="4000" b="1" dirty="0"/>
              <a:t>İ</a:t>
            </a:r>
            <a:r>
              <a:rPr lang="tr-TR" sz="4000" b="1" dirty="0" smtClean="0"/>
              <a:t>lk Yardım </a:t>
            </a:r>
            <a:r>
              <a:rPr lang="tr-TR" sz="4000" b="1" dirty="0"/>
              <a:t>N</a:t>
            </a:r>
            <a:r>
              <a:rPr lang="tr-TR" sz="4000" b="1" dirty="0" smtClean="0"/>
              <a:t>asıl </a:t>
            </a:r>
            <a:r>
              <a:rPr lang="tr-TR" sz="4000" b="1" dirty="0"/>
              <a:t>O</a:t>
            </a:r>
            <a:r>
              <a:rPr lang="tr-TR" sz="4000" b="1" dirty="0" smtClean="0"/>
              <a:t>lmalıdır?</a:t>
            </a:r>
            <a:r>
              <a:rPr lang="tr-TR" dirty="0" smtClean="0"/>
              <a:t/>
            </a:r>
            <a:br>
              <a:rPr lang="tr-TR" dirty="0" smtClean="0"/>
            </a:br>
            <a:endParaRPr lang="tr-TR" dirty="0"/>
          </a:p>
        </p:txBody>
      </p:sp>
      <p:sp>
        <p:nvSpPr>
          <p:cNvPr id="3" name="2 İçerik Yer Tutucusu"/>
          <p:cNvSpPr>
            <a:spLocks noGrp="1"/>
          </p:cNvSpPr>
          <p:nvPr>
            <p:ph idx="1"/>
          </p:nvPr>
        </p:nvSpPr>
        <p:spPr>
          <a:xfrm>
            <a:off x="457200" y="980728"/>
            <a:ext cx="8229600" cy="5343872"/>
          </a:xfrm>
        </p:spPr>
        <p:txBody>
          <a:bodyPr>
            <a:normAutofit fontScale="92500" lnSpcReduction="10000"/>
          </a:bodyPr>
          <a:lstStyle/>
          <a:p>
            <a:pPr>
              <a:buNone/>
            </a:pPr>
            <a:r>
              <a:rPr lang="tr-TR" dirty="0" smtClean="0"/>
              <a:t>	Öncelikle, olayla ilgili güvenlik önlemleri alınır (Örneğin kişi yol ortasında kriz geçiriyorsa olay yerindeki trafik akışı kesilmelidir).</a:t>
            </a:r>
          </a:p>
          <a:p>
            <a:pPr>
              <a:buNone/>
            </a:pPr>
            <a:endParaRPr lang="tr-TR" dirty="0" smtClean="0"/>
          </a:p>
          <a:p>
            <a:pPr lvl="0">
              <a:buFont typeface="Wingdings" pitchFamily="2" charset="2"/>
              <a:buChar char="Ø"/>
            </a:pPr>
            <a:r>
              <a:rPr lang="tr-TR" dirty="0" smtClean="0"/>
              <a:t>Kriz, kendi sürecini tamamlamaya bırakılır,</a:t>
            </a:r>
          </a:p>
          <a:p>
            <a:pPr lvl="0">
              <a:buFont typeface="Wingdings" pitchFamily="2" charset="2"/>
              <a:buChar char="Ø"/>
            </a:pPr>
            <a:endParaRPr lang="tr-TR" dirty="0" smtClean="0"/>
          </a:p>
          <a:p>
            <a:pPr lvl="0">
              <a:buFont typeface="Wingdings" pitchFamily="2" charset="2"/>
              <a:buChar char="Ø"/>
            </a:pPr>
            <a:r>
              <a:rPr lang="tr-TR" dirty="0" smtClean="0"/>
              <a:t>Hasta bağlanmaya çalışılmaz,</a:t>
            </a:r>
          </a:p>
          <a:p>
            <a:pPr lvl="0">
              <a:buFont typeface="Wingdings" pitchFamily="2" charset="2"/>
              <a:buChar char="Ø"/>
            </a:pPr>
            <a:endParaRPr lang="tr-TR" dirty="0" smtClean="0"/>
          </a:p>
          <a:p>
            <a:pPr lvl="0">
              <a:buFont typeface="Wingdings" pitchFamily="2" charset="2"/>
              <a:buChar char="Ø"/>
            </a:pPr>
            <a:r>
              <a:rPr lang="tr-TR" dirty="0" smtClean="0"/>
              <a:t>Kilitlenmiş çene açılmaya çalışılmaz,</a:t>
            </a:r>
          </a:p>
          <a:p>
            <a:pPr lvl="0">
              <a:buFont typeface="Wingdings" pitchFamily="2" charset="2"/>
              <a:buChar char="Ø"/>
            </a:pPr>
            <a:endParaRPr lang="tr-TR" dirty="0" smtClean="0"/>
          </a:p>
          <a:p>
            <a:pPr lvl="0">
              <a:buFont typeface="Wingdings" pitchFamily="2" charset="2"/>
              <a:buChar char="Ø"/>
            </a:pPr>
            <a:r>
              <a:rPr lang="tr-TR" dirty="0" smtClean="0"/>
              <a:t>Genel olarak yabancı herhangi bir madde kullanılmaz, koklatılmaz ya da ağızdan herhangi bir yiyecek içecek verilmez,</a:t>
            </a:r>
          </a:p>
          <a:p>
            <a:endParaRPr lang="tr-TR"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792088"/>
          </a:xfrm>
        </p:spPr>
        <p:txBody>
          <a:bodyPr>
            <a:normAutofit fontScale="90000"/>
          </a:bodyPr>
          <a:lstStyle/>
          <a:p>
            <a:pPr algn="ctr"/>
            <a:r>
              <a:rPr lang="tr-TR" sz="3600" b="1" dirty="0"/>
              <a:t>Sara Krizinde İlk Yardım Nasıl Olmalıdır?</a:t>
            </a:r>
            <a:r>
              <a:rPr lang="tr-TR" sz="3600" dirty="0"/>
              <a:t/>
            </a:r>
            <a:br>
              <a:rPr lang="tr-TR" sz="3600" dirty="0"/>
            </a:br>
            <a:endParaRPr lang="tr-TR" sz="3600" dirty="0"/>
          </a:p>
        </p:txBody>
      </p:sp>
      <p:sp>
        <p:nvSpPr>
          <p:cNvPr id="3" name="2 İçerik Yer Tutucusu"/>
          <p:cNvSpPr>
            <a:spLocks noGrp="1"/>
          </p:cNvSpPr>
          <p:nvPr>
            <p:ph idx="1"/>
          </p:nvPr>
        </p:nvSpPr>
        <p:spPr>
          <a:xfrm>
            <a:off x="457200" y="908720"/>
            <a:ext cx="8229600" cy="5415880"/>
          </a:xfrm>
        </p:spPr>
        <p:txBody>
          <a:bodyPr>
            <a:normAutofit fontScale="62500" lnSpcReduction="20000"/>
          </a:bodyPr>
          <a:lstStyle/>
          <a:p>
            <a:pPr lvl="0">
              <a:buFont typeface="Wingdings" pitchFamily="2" charset="2"/>
              <a:buChar char="Ø"/>
            </a:pPr>
            <a:r>
              <a:rPr lang="tr-TR" sz="4000" dirty="0" smtClean="0"/>
              <a:t>Kendisini yaralamamasına dikkat edilir,</a:t>
            </a:r>
          </a:p>
          <a:p>
            <a:pPr lvl="0">
              <a:buFont typeface="Wingdings" pitchFamily="2" charset="2"/>
              <a:buChar char="Ø"/>
            </a:pPr>
            <a:endParaRPr lang="tr-TR" sz="4000" dirty="0" smtClean="0"/>
          </a:p>
          <a:p>
            <a:pPr lvl="0">
              <a:buFont typeface="Wingdings" pitchFamily="2" charset="2"/>
              <a:buChar char="Ø"/>
            </a:pPr>
            <a:r>
              <a:rPr lang="tr-TR" sz="4000" dirty="0" smtClean="0"/>
              <a:t>Başını çarpmasını engellemek için başın altına yumuşak bir malzeme konur,</a:t>
            </a:r>
          </a:p>
          <a:p>
            <a:pPr lvl="0">
              <a:buFont typeface="Wingdings" pitchFamily="2" charset="2"/>
              <a:buChar char="Ø"/>
            </a:pPr>
            <a:endParaRPr lang="tr-TR" sz="4000" dirty="0" smtClean="0"/>
          </a:p>
          <a:p>
            <a:pPr lvl="0">
              <a:buFont typeface="Wingdings" pitchFamily="2" charset="2"/>
              <a:buChar char="Ø"/>
            </a:pPr>
            <a:r>
              <a:rPr lang="tr-TR" sz="4000" dirty="0" smtClean="0"/>
              <a:t>Yaralanmaya neden olabilecek gereçler etraftan kaldırılır,</a:t>
            </a:r>
          </a:p>
          <a:p>
            <a:pPr lvl="0">
              <a:buFont typeface="Wingdings" pitchFamily="2" charset="2"/>
              <a:buChar char="Ø"/>
            </a:pPr>
            <a:endParaRPr lang="tr-TR" sz="4000" dirty="0" smtClean="0"/>
          </a:p>
          <a:p>
            <a:pPr lvl="0">
              <a:buFont typeface="Wingdings" pitchFamily="2" charset="2"/>
              <a:buChar char="Ø"/>
            </a:pPr>
            <a:r>
              <a:rPr lang="tr-TR" sz="4000" dirty="0" smtClean="0"/>
              <a:t>Sıkan giysiler gevşetilir,</a:t>
            </a:r>
          </a:p>
          <a:p>
            <a:pPr lvl="0">
              <a:buFont typeface="Wingdings" pitchFamily="2" charset="2"/>
              <a:buChar char="Ø"/>
            </a:pPr>
            <a:endParaRPr lang="tr-TR" sz="4000" dirty="0" smtClean="0"/>
          </a:p>
          <a:p>
            <a:pPr lvl="0">
              <a:buFont typeface="Wingdings" pitchFamily="2" charset="2"/>
              <a:buChar char="Ø"/>
            </a:pPr>
            <a:r>
              <a:rPr lang="tr-TR" sz="4000" dirty="0" smtClean="0"/>
              <a:t>Kusmaya karşı tedbirli olunur,</a:t>
            </a:r>
          </a:p>
          <a:p>
            <a:pPr lvl="0">
              <a:buFont typeface="Wingdings" pitchFamily="2" charset="2"/>
              <a:buChar char="Ø"/>
            </a:pPr>
            <a:endParaRPr lang="tr-TR" sz="4000" dirty="0" smtClean="0"/>
          </a:p>
          <a:p>
            <a:pPr lvl="0">
              <a:buFont typeface="Wingdings" pitchFamily="2" charset="2"/>
              <a:buChar char="Ø"/>
            </a:pPr>
            <a:r>
              <a:rPr lang="tr-TR" sz="4000" dirty="0" smtClean="0"/>
              <a:t>Düşme sonucu yaralanma varsa gerekli işlemler yapılır,</a:t>
            </a:r>
          </a:p>
          <a:p>
            <a:pPr lvl="0">
              <a:buFont typeface="Wingdings" pitchFamily="2" charset="2"/>
              <a:buChar char="Ø"/>
            </a:pPr>
            <a:endParaRPr lang="tr-TR" sz="4000" dirty="0" smtClean="0"/>
          </a:p>
          <a:p>
            <a:pPr lvl="0">
              <a:buFont typeface="Wingdings" pitchFamily="2" charset="2"/>
              <a:buChar char="Ø"/>
            </a:pPr>
            <a:r>
              <a:rPr lang="tr-TR" sz="4000" dirty="0" smtClean="0"/>
              <a:t>Tıbbi yardım istenir </a:t>
            </a:r>
            <a:r>
              <a:rPr lang="tr-TR" sz="4000" b="1" dirty="0" smtClean="0"/>
              <a:t>(112)</a:t>
            </a:r>
            <a:r>
              <a:rPr lang="tr-TR" sz="4000" dirty="0" smtClean="0"/>
              <a:t>.</a:t>
            </a:r>
          </a:p>
          <a:p>
            <a:endParaRPr lang="tr-T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2656"/>
            <a:ext cx="8229600" cy="792088"/>
          </a:xfrm>
        </p:spPr>
        <p:txBody>
          <a:bodyPr>
            <a:noAutofit/>
          </a:bodyPr>
          <a:lstStyle/>
          <a:p>
            <a:pPr algn="ctr"/>
            <a:r>
              <a:rPr lang="tr-TR" sz="3600" b="1" dirty="0"/>
              <a:t>Sara Krizinde İlk Yardım Nasıl Olmalıdır?</a:t>
            </a:r>
            <a:r>
              <a:rPr lang="tr-TR" sz="3600" dirty="0"/>
              <a:t/>
            </a:r>
            <a:br>
              <a:rPr lang="tr-TR" sz="3600" dirty="0"/>
            </a:br>
            <a:endParaRPr lang="tr-TR" sz="3600" dirty="0"/>
          </a:p>
        </p:txBody>
      </p:sp>
      <p:pic>
        <p:nvPicPr>
          <p:cNvPr id="1026" name="Picture 2" descr="C:\Users\NURAY SAKARYA\Desktop\görsel.gif"/>
          <p:cNvPicPr>
            <a:picLocks noGrp="1" noChangeAspect="1" noChangeArrowheads="1"/>
          </p:cNvPicPr>
          <p:nvPr>
            <p:ph idx="1"/>
          </p:nvPr>
        </p:nvPicPr>
        <p:blipFill>
          <a:blip r:embed="rId2" cstate="print"/>
          <a:stretch>
            <a:fillRect/>
          </a:stretch>
        </p:blipFill>
        <p:spPr bwMode="auto">
          <a:xfrm>
            <a:off x="323528" y="908720"/>
            <a:ext cx="8424936" cy="540060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Picture 6" descr="sara"/>
          <p:cNvPicPr>
            <a:picLocks noGrp="1" noChangeAspect="1" noChangeArrowheads="1"/>
          </p:cNvPicPr>
          <p:nvPr>
            <p:ph sz="half" idx="1"/>
          </p:nvPr>
        </p:nvPicPr>
        <p:blipFill>
          <a:blip r:embed="rId2" cstate="print"/>
          <a:srcRect/>
          <a:stretch>
            <a:fillRect/>
          </a:stretch>
        </p:blipFill>
        <p:spPr>
          <a:xfrm>
            <a:off x="0" y="0"/>
            <a:ext cx="9144000" cy="6858000"/>
          </a:xfrm>
          <a:noFill/>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785786" y="1857364"/>
            <a:ext cx="8062912" cy="1470025"/>
          </a:xfrm>
        </p:spPr>
        <p:txBody>
          <a:bodyPr>
            <a:normAutofit fontScale="90000"/>
          </a:bodyPr>
          <a:lstStyle/>
          <a:p>
            <a:pPr algn="ctr"/>
            <a:r>
              <a:rPr lang="tr-TR" b="1" dirty="0" smtClean="0"/>
              <a:t/>
            </a:r>
            <a:br>
              <a:rPr lang="tr-TR" b="1" dirty="0" smtClean="0"/>
            </a:br>
            <a:r>
              <a:rPr lang="tr-TR" b="1" dirty="0" smtClean="0"/>
              <a:t/>
            </a:r>
            <a:br>
              <a:rPr lang="tr-TR" b="1" dirty="0" smtClean="0"/>
            </a:br>
            <a:r>
              <a:rPr lang="tr-TR" b="1" dirty="0" smtClean="0"/>
              <a:t>BİLİNÇ BOZUKLUKLARINDA</a:t>
            </a:r>
            <a:r>
              <a:rPr lang="tr-TR" dirty="0" smtClean="0"/>
              <a:t/>
            </a:r>
            <a:br>
              <a:rPr lang="tr-TR" dirty="0" smtClean="0"/>
            </a:br>
            <a:r>
              <a:rPr lang="tr-TR" b="1" dirty="0" smtClean="0"/>
              <a:t>İLK YARDIM</a:t>
            </a:r>
            <a:endParaRPr lang="tr-TR" dirty="0"/>
          </a:p>
        </p:txBody>
      </p:sp>
      <p:sp>
        <p:nvSpPr>
          <p:cNvPr id="3" name="2 Alt Başlık"/>
          <p:cNvSpPr>
            <a:spLocks noGrp="1"/>
          </p:cNvSpPr>
          <p:nvPr>
            <p:ph type="subTitle" idx="1"/>
          </p:nvPr>
        </p:nvSpPr>
        <p:spPr>
          <a:xfrm>
            <a:off x="714348" y="3286124"/>
            <a:ext cx="8062912" cy="1752600"/>
          </a:xfrm>
        </p:spPr>
        <p:txBody>
          <a:bodyPr/>
          <a:lstStyle/>
          <a:p>
            <a:endParaRPr lang="tr-TR" b="1" dirty="0" smtClean="0"/>
          </a:p>
          <a:p>
            <a:endParaRPr lang="tr-TR" b="1" dirty="0" smtClean="0"/>
          </a:p>
          <a:p>
            <a:r>
              <a:rPr lang="tr-TR" sz="3200" b="1" dirty="0" smtClean="0">
                <a:solidFill>
                  <a:schemeClr val="bg1"/>
                </a:solidFill>
              </a:rPr>
              <a:t>KAN ŞEKERİ DÜŞÜKLÜĞÜ</a:t>
            </a:r>
            <a:endParaRPr lang="tr-TR" sz="3200" b="1" dirty="0">
              <a:solidFill>
                <a:schemeClr val="bg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332656"/>
            <a:ext cx="8229600" cy="1080120"/>
          </a:xfrm>
        </p:spPr>
        <p:txBody>
          <a:bodyPr>
            <a:normAutofit fontScale="90000"/>
          </a:bodyPr>
          <a:lstStyle/>
          <a:p>
            <a:pPr algn="ctr"/>
            <a:r>
              <a:rPr lang="tr-TR" sz="3200" b="1" dirty="0" smtClean="0"/>
              <a:t/>
            </a:r>
            <a:br>
              <a:rPr lang="tr-TR" sz="3200" b="1" dirty="0" smtClean="0"/>
            </a:br>
            <a:r>
              <a:rPr lang="tr-TR" sz="3200" b="1" dirty="0" smtClean="0"/>
              <a:t/>
            </a:r>
            <a:br>
              <a:rPr lang="tr-TR" sz="3200" b="1" dirty="0" smtClean="0"/>
            </a:br>
            <a:r>
              <a:rPr lang="tr-TR" sz="4000" b="1" dirty="0" smtClean="0"/>
              <a:t>Kan Şekeri </a:t>
            </a:r>
            <a:r>
              <a:rPr lang="tr-TR" sz="4000" b="1" dirty="0"/>
              <a:t>D</a:t>
            </a:r>
            <a:r>
              <a:rPr lang="tr-TR" sz="4000" b="1" dirty="0" smtClean="0"/>
              <a:t>üşüklüğü </a:t>
            </a:r>
            <a:r>
              <a:rPr lang="tr-TR" sz="4000" b="1" dirty="0"/>
              <a:t>N</a:t>
            </a:r>
            <a:r>
              <a:rPr lang="tr-TR" sz="4000" b="1" dirty="0" smtClean="0"/>
              <a:t>edir?</a:t>
            </a:r>
            <a:br>
              <a:rPr lang="tr-TR" sz="4000" b="1" dirty="0" smtClean="0"/>
            </a:br>
            <a:endParaRPr lang="tr-TR" sz="4000" b="1" dirty="0"/>
          </a:p>
        </p:txBody>
      </p:sp>
      <p:sp>
        <p:nvSpPr>
          <p:cNvPr id="3" name="2 İçerik Yer Tutucusu"/>
          <p:cNvSpPr>
            <a:spLocks noGrp="1"/>
          </p:cNvSpPr>
          <p:nvPr>
            <p:ph idx="1"/>
          </p:nvPr>
        </p:nvSpPr>
        <p:spPr>
          <a:xfrm>
            <a:off x="457200" y="1124744"/>
            <a:ext cx="8229600" cy="5199856"/>
          </a:xfrm>
        </p:spPr>
        <p:txBody>
          <a:bodyPr>
            <a:normAutofit fontScale="92500" lnSpcReduction="10000"/>
          </a:bodyPr>
          <a:lstStyle/>
          <a:p>
            <a:pPr>
              <a:buFont typeface="Wingdings" pitchFamily="2" charset="2"/>
              <a:buChar char="Ø"/>
            </a:pPr>
            <a:r>
              <a:rPr lang="tr-TR" dirty="0" smtClean="0"/>
              <a:t>Herhangi bir nedenle vücutta glikoz eksildiği zaman ortaya çıkan belirtilerdir.</a:t>
            </a:r>
          </a:p>
          <a:p>
            <a:pPr>
              <a:buNone/>
            </a:pPr>
            <a:endParaRPr lang="tr-TR" dirty="0" smtClean="0"/>
          </a:p>
          <a:p>
            <a:pPr>
              <a:buNone/>
            </a:pPr>
            <a:r>
              <a:rPr lang="tr-TR" b="1" dirty="0" smtClean="0"/>
              <a:t>	</a:t>
            </a:r>
            <a:r>
              <a:rPr lang="tr-TR" b="1" dirty="0" smtClean="0">
                <a:solidFill>
                  <a:srgbClr val="FF0000"/>
                </a:solidFill>
              </a:rPr>
              <a:t>Kan Şekeri düşmesinin nedenleri;</a:t>
            </a:r>
          </a:p>
          <a:p>
            <a:endParaRPr lang="tr-TR" dirty="0" smtClean="0"/>
          </a:p>
          <a:p>
            <a:pPr lvl="0">
              <a:buFont typeface="Wingdings" pitchFamily="2" charset="2"/>
              <a:buChar char="Ø"/>
            </a:pPr>
            <a:r>
              <a:rPr lang="tr-TR" dirty="0" smtClean="0"/>
              <a:t>Şeker hastalığı tedavisine bağlı,</a:t>
            </a:r>
          </a:p>
          <a:p>
            <a:pPr lvl="0">
              <a:buFont typeface="Wingdings" pitchFamily="2" charset="2"/>
              <a:buChar char="Ø"/>
            </a:pPr>
            <a:endParaRPr lang="tr-TR" dirty="0" smtClean="0"/>
          </a:p>
          <a:p>
            <a:pPr lvl="0">
              <a:buFont typeface="Wingdings" pitchFamily="2" charset="2"/>
              <a:buChar char="Ø"/>
            </a:pPr>
            <a:r>
              <a:rPr lang="tr-TR" dirty="0" smtClean="0"/>
              <a:t>Uzun egzersizler sonrası,</a:t>
            </a:r>
          </a:p>
          <a:p>
            <a:pPr lvl="0">
              <a:buFont typeface="Wingdings" pitchFamily="2" charset="2"/>
              <a:buChar char="Ø"/>
            </a:pPr>
            <a:endParaRPr lang="tr-TR" dirty="0" smtClean="0"/>
          </a:p>
          <a:p>
            <a:pPr lvl="0">
              <a:buFont typeface="Wingdings" pitchFamily="2" charset="2"/>
              <a:buChar char="Ø"/>
            </a:pPr>
            <a:r>
              <a:rPr lang="tr-TR" dirty="0" smtClean="0"/>
              <a:t>Uzun süre aç kalma,</a:t>
            </a:r>
          </a:p>
          <a:p>
            <a:pPr lvl="0">
              <a:buFont typeface="Wingdings" pitchFamily="2" charset="2"/>
              <a:buChar char="Ø"/>
            </a:pPr>
            <a:endParaRPr lang="tr-TR" dirty="0" smtClean="0"/>
          </a:p>
          <a:p>
            <a:pPr lvl="0">
              <a:buFont typeface="Wingdings" pitchFamily="2" charset="2"/>
              <a:buChar char="Ø"/>
            </a:pPr>
            <a:r>
              <a:rPr lang="tr-TR" dirty="0" smtClean="0"/>
              <a:t>Bağırsak ameliyatı geçirenlerde yemek sonrası</a:t>
            </a:r>
          </a:p>
          <a:p>
            <a:endParaRPr lang="tr-T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1586440"/>
          </a:xfrm>
        </p:spPr>
        <p:txBody>
          <a:bodyPr>
            <a:normAutofit fontScale="90000"/>
          </a:bodyPr>
          <a:lstStyle/>
          <a:p>
            <a:pPr algn="ctr"/>
            <a:r>
              <a:rPr lang="tr-TR" sz="3200" b="1" dirty="0" smtClean="0"/>
              <a:t/>
            </a:r>
            <a:br>
              <a:rPr lang="tr-TR" sz="3200" b="1" dirty="0" smtClean="0"/>
            </a:br>
            <a:r>
              <a:rPr lang="tr-TR" sz="4000" b="1" dirty="0" smtClean="0"/>
              <a:t>Kan Şekeri </a:t>
            </a:r>
            <a:r>
              <a:rPr lang="tr-TR" sz="4000" b="1" dirty="0">
                <a:solidFill>
                  <a:srgbClr val="FF0000"/>
                </a:solidFill>
              </a:rPr>
              <a:t>A</a:t>
            </a:r>
            <a:r>
              <a:rPr lang="tr-TR" sz="4000" b="1" dirty="0" smtClean="0">
                <a:solidFill>
                  <a:srgbClr val="FF0000"/>
                </a:solidFill>
              </a:rPr>
              <a:t>niden</a:t>
            </a:r>
            <a:r>
              <a:rPr lang="tr-TR" sz="4000" b="1" dirty="0" smtClean="0"/>
              <a:t> </a:t>
            </a:r>
            <a:r>
              <a:rPr lang="tr-TR" sz="4000" b="1" dirty="0"/>
              <a:t>D</a:t>
            </a:r>
            <a:r>
              <a:rPr lang="tr-TR" sz="4000" b="1" dirty="0" smtClean="0"/>
              <a:t>üştüğünde </a:t>
            </a:r>
            <a:r>
              <a:rPr lang="tr-TR" sz="4000" b="1" dirty="0"/>
              <a:t>H</a:t>
            </a:r>
            <a:r>
              <a:rPr lang="tr-TR" sz="4000" b="1" dirty="0" smtClean="0"/>
              <a:t>angi </a:t>
            </a:r>
            <a:r>
              <a:rPr lang="tr-TR" sz="4000" b="1" dirty="0"/>
              <a:t>B</a:t>
            </a:r>
            <a:r>
              <a:rPr lang="tr-TR" sz="4000" b="1" dirty="0" smtClean="0"/>
              <a:t>elirtiler </a:t>
            </a:r>
            <a:r>
              <a:rPr lang="tr-TR" sz="4000" b="1" dirty="0"/>
              <a:t>G</a:t>
            </a:r>
            <a:r>
              <a:rPr lang="tr-TR" sz="4000" b="1" dirty="0" smtClean="0"/>
              <a:t>örülür?</a:t>
            </a:r>
            <a:r>
              <a:rPr lang="tr-TR" sz="3200" dirty="0" smtClean="0"/>
              <a:t/>
            </a:r>
            <a:br>
              <a:rPr lang="tr-TR" sz="3200" dirty="0" smtClean="0"/>
            </a:br>
            <a:endParaRPr lang="tr-TR" sz="3200" dirty="0"/>
          </a:p>
        </p:txBody>
      </p:sp>
      <p:sp>
        <p:nvSpPr>
          <p:cNvPr id="3" name="2 İçerik Yer Tutucusu"/>
          <p:cNvSpPr>
            <a:spLocks noGrp="1"/>
          </p:cNvSpPr>
          <p:nvPr>
            <p:ph sz="half" idx="1"/>
          </p:nvPr>
        </p:nvSpPr>
        <p:spPr>
          <a:xfrm>
            <a:off x="457200" y="1628800"/>
            <a:ext cx="4038600" cy="4726125"/>
          </a:xfrm>
        </p:spPr>
        <p:txBody>
          <a:bodyPr>
            <a:normAutofit fontScale="92500" lnSpcReduction="10000"/>
          </a:bodyPr>
          <a:lstStyle/>
          <a:p>
            <a:pPr lvl="0"/>
            <a:endParaRPr lang="tr-TR" dirty="0" smtClean="0"/>
          </a:p>
          <a:p>
            <a:pPr lvl="0">
              <a:buFont typeface="Wingdings" pitchFamily="2" charset="2"/>
              <a:buChar char="Ø"/>
            </a:pPr>
            <a:r>
              <a:rPr lang="tr-TR" dirty="0" smtClean="0"/>
              <a:t>Korku,</a:t>
            </a:r>
          </a:p>
          <a:p>
            <a:pPr lvl="0">
              <a:buFont typeface="Wingdings" pitchFamily="2" charset="2"/>
              <a:buChar char="Ø"/>
            </a:pPr>
            <a:endParaRPr lang="tr-TR" dirty="0" smtClean="0"/>
          </a:p>
          <a:p>
            <a:pPr lvl="0">
              <a:buFont typeface="Wingdings" pitchFamily="2" charset="2"/>
              <a:buChar char="Ø"/>
            </a:pPr>
            <a:r>
              <a:rPr lang="tr-TR" dirty="0" smtClean="0"/>
              <a:t>Terleme,</a:t>
            </a:r>
          </a:p>
          <a:p>
            <a:pPr lvl="0">
              <a:buFont typeface="Wingdings" pitchFamily="2" charset="2"/>
              <a:buChar char="Ø"/>
            </a:pPr>
            <a:endParaRPr lang="tr-TR" dirty="0" smtClean="0"/>
          </a:p>
          <a:p>
            <a:pPr lvl="0">
              <a:buFont typeface="Wingdings" pitchFamily="2" charset="2"/>
              <a:buChar char="Ø"/>
            </a:pPr>
            <a:r>
              <a:rPr lang="tr-TR" dirty="0" smtClean="0"/>
              <a:t>Hızlı nabız,</a:t>
            </a:r>
          </a:p>
          <a:p>
            <a:pPr lvl="0">
              <a:buFont typeface="Wingdings" pitchFamily="2" charset="2"/>
              <a:buChar char="Ø"/>
            </a:pPr>
            <a:endParaRPr lang="tr-TR" dirty="0" smtClean="0"/>
          </a:p>
          <a:p>
            <a:pPr lvl="0">
              <a:buFont typeface="Wingdings" pitchFamily="2" charset="2"/>
              <a:buChar char="Ø"/>
            </a:pPr>
            <a:r>
              <a:rPr lang="tr-TR" dirty="0" smtClean="0"/>
              <a:t>Titreme,</a:t>
            </a:r>
          </a:p>
          <a:p>
            <a:pPr lvl="0"/>
            <a:endParaRPr lang="tr-TR" dirty="0" smtClean="0"/>
          </a:p>
          <a:p>
            <a:pPr lvl="0"/>
            <a:endParaRPr lang="tr-TR" dirty="0" smtClean="0"/>
          </a:p>
          <a:p>
            <a:pPr>
              <a:buNone/>
            </a:pPr>
            <a:r>
              <a:rPr lang="tr-TR" dirty="0" smtClean="0"/>
              <a:t> </a:t>
            </a:r>
          </a:p>
          <a:p>
            <a:endParaRPr lang="tr-TR" dirty="0"/>
          </a:p>
        </p:txBody>
      </p:sp>
      <p:sp>
        <p:nvSpPr>
          <p:cNvPr id="4" name="3 İçerik Yer Tutucusu"/>
          <p:cNvSpPr>
            <a:spLocks noGrp="1"/>
          </p:cNvSpPr>
          <p:nvPr>
            <p:ph sz="half" idx="2"/>
          </p:nvPr>
        </p:nvSpPr>
        <p:spPr>
          <a:xfrm>
            <a:off x="4648200" y="1628800"/>
            <a:ext cx="4038600" cy="4726125"/>
          </a:xfrm>
        </p:spPr>
        <p:txBody>
          <a:bodyPr>
            <a:normAutofit fontScale="92500" lnSpcReduction="10000"/>
          </a:bodyPr>
          <a:lstStyle/>
          <a:p>
            <a:pPr lvl="0"/>
            <a:endParaRPr lang="tr-TR" dirty="0" smtClean="0"/>
          </a:p>
          <a:p>
            <a:pPr lvl="0">
              <a:buFont typeface="Wingdings" pitchFamily="2" charset="2"/>
              <a:buChar char="Ø"/>
            </a:pPr>
            <a:r>
              <a:rPr lang="tr-TR" dirty="0" smtClean="0"/>
              <a:t>Aniden acıkma,</a:t>
            </a:r>
          </a:p>
          <a:p>
            <a:pPr lvl="0">
              <a:buFont typeface="Wingdings" pitchFamily="2" charset="2"/>
              <a:buChar char="Ø"/>
            </a:pPr>
            <a:endParaRPr lang="tr-TR" dirty="0" smtClean="0"/>
          </a:p>
          <a:p>
            <a:pPr lvl="0">
              <a:buFont typeface="Wingdings" pitchFamily="2" charset="2"/>
              <a:buChar char="Ø"/>
            </a:pPr>
            <a:r>
              <a:rPr lang="tr-TR" dirty="0" smtClean="0"/>
              <a:t>Yorgunluk,</a:t>
            </a:r>
          </a:p>
          <a:p>
            <a:pPr lvl="0">
              <a:buFont typeface="Wingdings" pitchFamily="2" charset="2"/>
              <a:buChar char="Ø"/>
            </a:pPr>
            <a:endParaRPr lang="tr-TR" dirty="0" smtClean="0"/>
          </a:p>
          <a:p>
            <a:pPr lvl="0">
              <a:buFont typeface="Wingdings" pitchFamily="2" charset="2"/>
              <a:buChar char="Ø"/>
            </a:pPr>
            <a:r>
              <a:rPr lang="tr-TR" dirty="0" smtClean="0"/>
              <a:t>Bulantı</a:t>
            </a:r>
            <a:endParaRPr lang="tr-T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4"/>
            <a:ext cx="8229600" cy="1361306"/>
          </a:xfrm>
        </p:spPr>
        <p:txBody>
          <a:bodyPr>
            <a:normAutofit fontScale="90000"/>
          </a:bodyPr>
          <a:lstStyle/>
          <a:p>
            <a:pPr algn="ctr"/>
            <a:r>
              <a:rPr lang="tr-TR" sz="3600" b="1" dirty="0" smtClean="0"/>
              <a:t/>
            </a:r>
            <a:br>
              <a:rPr lang="tr-TR" sz="3600" b="1" dirty="0" smtClean="0"/>
            </a:br>
            <a:r>
              <a:rPr lang="tr-TR" sz="4000" b="1" dirty="0" smtClean="0"/>
              <a:t>Kan Şekeri Düşüklüğü </a:t>
            </a:r>
            <a:r>
              <a:rPr lang="tr-TR" sz="4000" b="1" u="sng" dirty="0">
                <a:solidFill>
                  <a:srgbClr val="FF0000"/>
                </a:solidFill>
              </a:rPr>
              <a:t>Y</a:t>
            </a:r>
            <a:r>
              <a:rPr lang="tr-TR" sz="4000" b="1" u="sng" dirty="0" smtClean="0">
                <a:solidFill>
                  <a:srgbClr val="FF0000"/>
                </a:solidFill>
              </a:rPr>
              <a:t>avaş ve Uzun </a:t>
            </a:r>
            <a:r>
              <a:rPr lang="tr-TR" sz="4000" b="1" u="sng" dirty="0">
                <a:solidFill>
                  <a:srgbClr val="FF0000"/>
                </a:solidFill>
              </a:rPr>
              <a:t>S</a:t>
            </a:r>
            <a:r>
              <a:rPr lang="tr-TR" sz="4000" b="1" u="sng" dirty="0" smtClean="0">
                <a:solidFill>
                  <a:srgbClr val="FF0000"/>
                </a:solidFill>
              </a:rPr>
              <a:t>ürede</a:t>
            </a:r>
            <a:r>
              <a:rPr lang="tr-TR" sz="4000" b="1" dirty="0" smtClean="0"/>
              <a:t> oluşursa hangi belirtiler görülür?</a:t>
            </a:r>
            <a:r>
              <a:rPr lang="tr-TR" sz="4000" dirty="0" smtClean="0"/>
              <a:t/>
            </a:r>
            <a:br>
              <a:rPr lang="tr-TR" sz="4000" dirty="0" smtClean="0"/>
            </a:br>
            <a:endParaRPr lang="tr-TR" sz="4000" dirty="0"/>
          </a:p>
        </p:txBody>
      </p:sp>
      <p:sp>
        <p:nvSpPr>
          <p:cNvPr id="3" name="2 İçerik Yer Tutucusu"/>
          <p:cNvSpPr>
            <a:spLocks noGrp="1"/>
          </p:cNvSpPr>
          <p:nvPr>
            <p:ph sz="half" idx="1"/>
          </p:nvPr>
        </p:nvSpPr>
        <p:spPr>
          <a:xfrm>
            <a:off x="457200" y="1412776"/>
            <a:ext cx="4038600" cy="4942149"/>
          </a:xfrm>
        </p:spPr>
        <p:txBody>
          <a:bodyPr>
            <a:normAutofit/>
          </a:bodyPr>
          <a:lstStyle/>
          <a:p>
            <a:pPr marL="0" lvl="0" indent="0">
              <a:buNone/>
            </a:pPr>
            <a:endParaRPr lang="tr-TR" dirty="0" smtClean="0"/>
          </a:p>
          <a:p>
            <a:pPr lvl="0">
              <a:buFont typeface="Wingdings" pitchFamily="2" charset="2"/>
              <a:buChar char="Ø"/>
            </a:pPr>
            <a:r>
              <a:rPr lang="tr-TR" dirty="0" smtClean="0"/>
              <a:t>Baş ağrısı,</a:t>
            </a:r>
          </a:p>
          <a:p>
            <a:pPr lvl="0">
              <a:buFont typeface="Wingdings" pitchFamily="2" charset="2"/>
              <a:buChar char="Ø"/>
            </a:pPr>
            <a:endParaRPr lang="tr-TR" dirty="0" smtClean="0"/>
          </a:p>
          <a:p>
            <a:pPr lvl="0">
              <a:buFont typeface="Wingdings" pitchFamily="2" charset="2"/>
              <a:buChar char="Ø"/>
            </a:pPr>
            <a:r>
              <a:rPr lang="tr-TR" dirty="0" smtClean="0"/>
              <a:t>Görme bozukluğu,</a:t>
            </a:r>
          </a:p>
          <a:p>
            <a:pPr lvl="0">
              <a:buFont typeface="Wingdings" pitchFamily="2" charset="2"/>
              <a:buChar char="Ø"/>
            </a:pPr>
            <a:endParaRPr lang="tr-TR" dirty="0" smtClean="0"/>
          </a:p>
          <a:p>
            <a:pPr lvl="0">
              <a:buFont typeface="Wingdings" pitchFamily="2" charset="2"/>
              <a:buChar char="Ø"/>
            </a:pPr>
            <a:r>
              <a:rPr lang="tr-TR" dirty="0" smtClean="0"/>
              <a:t>Uyuşukluk,</a:t>
            </a:r>
          </a:p>
          <a:p>
            <a:pPr lvl="0">
              <a:buFont typeface="Wingdings" pitchFamily="2" charset="2"/>
              <a:buChar char="Ø"/>
            </a:pPr>
            <a:endParaRPr lang="tr-TR" dirty="0" smtClean="0"/>
          </a:p>
          <a:p>
            <a:pPr lvl="0">
              <a:buFont typeface="Wingdings" pitchFamily="2" charset="2"/>
              <a:buChar char="Ø"/>
            </a:pPr>
            <a:r>
              <a:rPr lang="tr-TR" dirty="0" smtClean="0"/>
              <a:t>Zayıflık,</a:t>
            </a:r>
          </a:p>
          <a:p>
            <a:endParaRPr lang="tr-TR" dirty="0"/>
          </a:p>
        </p:txBody>
      </p:sp>
      <p:sp>
        <p:nvSpPr>
          <p:cNvPr id="4" name="3 İçerik Yer Tutucusu"/>
          <p:cNvSpPr>
            <a:spLocks noGrp="1"/>
          </p:cNvSpPr>
          <p:nvPr>
            <p:ph sz="half" idx="2"/>
          </p:nvPr>
        </p:nvSpPr>
        <p:spPr>
          <a:xfrm>
            <a:off x="4648200" y="1412776"/>
            <a:ext cx="4038600" cy="4942149"/>
          </a:xfrm>
        </p:spPr>
        <p:txBody>
          <a:bodyPr>
            <a:normAutofit/>
          </a:bodyPr>
          <a:lstStyle/>
          <a:p>
            <a:pPr lvl="0"/>
            <a:endParaRPr lang="tr-TR" dirty="0" smtClean="0"/>
          </a:p>
          <a:p>
            <a:pPr lvl="0">
              <a:buFont typeface="Wingdings" pitchFamily="2" charset="2"/>
              <a:buChar char="Ø"/>
            </a:pPr>
            <a:r>
              <a:rPr lang="tr-TR" dirty="0" smtClean="0"/>
              <a:t>Konuşma güçlüğü,</a:t>
            </a:r>
          </a:p>
          <a:p>
            <a:pPr lvl="0">
              <a:buFont typeface="Wingdings" pitchFamily="2" charset="2"/>
              <a:buChar char="Ø"/>
            </a:pPr>
            <a:endParaRPr lang="tr-TR" dirty="0" smtClean="0"/>
          </a:p>
          <a:p>
            <a:pPr lvl="0">
              <a:buFont typeface="Wingdings" pitchFamily="2" charset="2"/>
              <a:buChar char="Ø"/>
            </a:pPr>
            <a:r>
              <a:rPr lang="tr-TR" dirty="0" smtClean="0"/>
              <a:t>Kafa karışıklığı,</a:t>
            </a:r>
          </a:p>
          <a:p>
            <a:pPr lvl="0">
              <a:buFont typeface="Wingdings" pitchFamily="2" charset="2"/>
              <a:buChar char="Ø"/>
            </a:pPr>
            <a:endParaRPr lang="tr-TR" dirty="0" smtClean="0"/>
          </a:p>
          <a:p>
            <a:pPr lvl="0">
              <a:buFont typeface="Wingdings" pitchFamily="2" charset="2"/>
              <a:buChar char="Ø"/>
            </a:pPr>
            <a:r>
              <a:rPr lang="tr-TR" dirty="0" smtClean="0"/>
              <a:t>Sarsıntı ve şuur kaybı.</a:t>
            </a:r>
          </a:p>
          <a:p>
            <a:pPr marL="0" indent="0">
              <a:buNone/>
            </a:pPr>
            <a:endParaRPr lang="tr-TR" dirty="0"/>
          </a:p>
        </p:txBody>
      </p:sp>
      <p:pic>
        <p:nvPicPr>
          <p:cNvPr id="5" name="Picture 7" descr="j0232161"/>
          <p:cNvPicPr>
            <a:picLocks noChangeAspect="1" noChangeArrowheads="1"/>
          </p:cNvPicPr>
          <p:nvPr/>
        </p:nvPicPr>
        <p:blipFill>
          <a:blip r:embed="rId2" cstate="print"/>
          <a:srcRect/>
          <a:stretch>
            <a:fillRect/>
          </a:stretch>
        </p:blipFill>
        <p:spPr>
          <a:xfrm>
            <a:off x="2915816" y="4149080"/>
            <a:ext cx="1577975" cy="2336800"/>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4"/>
            <a:ext cx="8229600" cy="1289298"/>
          </a:xfrm>
        </p:spPr>
        <p:txBody>
          <a:bodyPr>
            <a:normAutofit/>
          </a:bodyPr>
          <a:lstStyle/>
          <a:p>
            <a:pPr algn="ctr"/>
            <a:r>
              <a:rPr lang="tr-TR" sz="3600" b="1" dirty="0" smtClean="0"/>
              <a:t>Kan Şekeri Düşmesinde </a:t>
            </a:r>
            <a:r>
              <a:rPr lang="tr-TR" sz="3600" b="1" dirty="0"/>
              <a:t>İ</a:t>
            </a:r>
            <a:r>
              <a:rPr lang="tr-TR" sz="3600" b="1" dirty="0" smtClean="0"/>
              <a:t>lk </a:t>
            </a:r>
            <a:r>
              <a:rPr lang="tr-TR" sz="3600" b="1" dirty="0"/>
              <a:t>Y</a:t>
            </a:r>
            <a:r>
              <a:rPr lang="tr-TR" sz="3600" b="1" dirty="0" smtClean="0"/>
              <a:t>ardım </a:t>
            </a:r>
            <a:r>
              <a:rPr lang="tr-TR" sz="3600" b="1" dirty="0"/>
              <a:t>N</a:t>
            </a:r>
            <a:r>
              <a:rPr lang="tr-TR" sz="3600" b="1" dirty="0" smtClean="0"/>
              <a:t>asıl Olmalıdır?</a:t>
            </a:r>
            <a:endParaRPr lang="tr-TR" sz="3600" dirty="0"/>
          </a:p>
        </p:txBody>
      </p:sp>
      <p:sp>
        <p:nvSpPr>
          <p:cNvPr id="3" name="2 İçerik Yer Tutucusu"/>
          <p:cNvSpPr>
            <a:spLocks noGrp="1"/>
          </p:cNvSpPr>
          <p:nvPr>
            <p:ph idx="1"/>
          </p:nvPr>
        </p:nvSpPr>
        <p:spPr>
          <a:xfrm>
            <a:off x="457200" y="1628800"/>
            <a:ext cx="8229600" cy="5229200"/>
          </a:xfrm>
        </p:spPr>
        <p:txBody>
          <a:bodyPr>
            <a:normAutofit/>
          </a:bodyPr>
          <a:lstStyle/>
          <a:p>
            <a:pPr lvl="0">
              <a:buFont typeface="Wingdings" pitchFamily="2" charset="2"/>
              <a:buChar char="Ø"/>
            </a:pPr>
            <a:r>
              <a:rPr lang="tr-TR" sz="2400" dirty="0" smtClean="0"/>
              <a:t>Hastanın </a:t>
            </a:r>
            <a:r>
              <a:rPr lang="tr-TR" sz="2400" b="1" dirty="0" err="1" smtClean="0">
                <a:solidFill>
                  <a:srgbClr val="FF0000"/>
                </a:solidFill>
              </a:rPr>
              <a:t>ABC</a:t>
            </a:r>
            <a:r>
              <a:rPr lang="tr-TR" sz="2400" dirty="0" err="1" smtClean="0">
                <a:solidFill>
                  <a:srgbClr val="FF0000"/>
                </a:solidFill>
              </a:rPr>
              <a:t>’si</a:t>
            </a:r>
            <a:r>
              <a:rPr lang="tr-TR" sz="2400" dirty="0" smtClean="0"/>
              <a:t> değerlendirilir,</a:t>
            </a:r>
          </a:p>
          <a:p>
            <a:pPr lvl="0">
              <a:buFont typeface="Wingdings" pitchFamily="2" charset="2"/>
              <a:buChar char="Ø"/>
            </a:pPr>
            <a:endParaRPr lang="tr-TR" sz="2400" dirty="0" smtClean="0"/>
          </a:p>
          <a:p>
            <a:pPr>
              <a:buFont typeface="Wingdings" pitchFamily="2" charset="2"/>
              <a:buChar char="Ø"/>
            </a:pPr>
            <a:r>
              <a:rPr lang="tr-TR" sz="2400" dirty="0" smtClean="0"/>
              <a:t>Hastanın bilinci yerinde ve kusmuyorsa ağızdan şeker, şekerli içecekler verilir, fazla şekerin bir zararı olmaz (Ayrıca belirtiler fazla şekerden meydana gelmiş ise bile fazladan şeker verilmesi, hastanın düşük kan şekeri düzeyinde kalmasından daha az zararlı olacaktır. Çünkü düşük kan şekeri, beyinde ve diğer hayati organlarda kalıcı zararlara neden olabilir.),</a:t>
            </a:r>
          </a:p>
          <a:p>
            <a:pPr lvl="0">
              <a:buFont typeface="Wingdings" pitchFamily="2" charset="2"/>
              <a:buChar char="Ø"/>
            </a:pPr>
            <a:endParaRPr lang="tr-TR" sz="2400" dirty="0" smtClean="0"/>
          </a:p>
          <a:p>
            <a:pPr marL="0" indent="0">
              <a:buNone/>
            </a:pPr>
            <a:endParaRPr lang="tr-T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1152128"/>
          </a:xfrm>
        </p:spPr>
        <p:txBody>
          <a:bodyPr>
            <a:normAutofit/>
          </a:bodyPr>
          <a:lstStyle/>
          <a:p>
            <a:pPr algn="ctr"/>
            <a:r>
              <a:rPr lang="tr-TR" sz="3600" b="1" dirty="0" smtClean="0"/>
              <a:t>Kan Şekeri Düşmesinde İlk </a:t>
            </a:r>
            <a:r>
              <a:rPr lang="tr-TR" sz="3600" b="1" dirty="0"/>
              <a:t>Y</a:t>
            </a:r>
            <a:r>
              <a:rPr lang="tr-TR" sz="3600" b="1" dirty="0" smtClean="0"/>
              <a:t>ardım </a:t>
            </a:r>
            <a:r>
              <a:rPr lang="tr-TR" sz="3600" b="1" dirty="0"/>
              <a:t>N</a:t>
            </a:r>
            <a:r>
              <a:rPr lang="tr-TR" sz="3600" b="1" dirty="0" smtClean="0"/>
              <a:t>asıl </a:t>
            </a:r>
            <a:r>
              <a:rPr lang="tr-TR" sz="3600" b="1" dirty="0"/>
              <a:t>O</a:t>
            </a:r>
            <a:r>
              <a:rPr lang="tr-TR" sz="3600" b="1" dirty="0" smtClean="0"/>
              <a:t>lmalıdır?</a:t>
            </a:r>
            <a:endParaRPr lang="tr-TR" sz="3600" dirty="0"/>
          </a:p>
        </p:txBody>
      </p:sp>
      <p:sp>
        <p:nvSpPr>
          <p:cNvPr id="3" name="2 İçerik Yer Tutucusu"/>
          <p:cNvSpPr>
            <a:spLocks noGrp="1"/>
          </p:cNvSpPr>
          <p:nvPr>
            <p:ph idx="1"/>
          </p:nvPr>
        </p:nvSpPr>
        <p:spPr>
          <a:xfrm>
            <a:off x="457200" y="1628800"/>
            <a:ext cx="8229600" cy="4968552"/>
          </a:xfrm>
        </p:spPr>
        <p:txBody>
          <a:bodyPr>
            <a:normAutofit/>
          </a:bodyPr>
          <a:lstStyle/>
          <a:p>
            <a:pPr lvl="0">
              <a:buFont typeface="Wingdings" pitchFamily="2" charset="2"/>
              <a:buChar char="Ø"/>
            </a:pPr>
            <a:r>
              <a:rPr lang="tr-TR" sz="2400" dirty="0" smtClean="0"/>
              <a:t>15–20 dakikada belirtiler geçmiyorsa sağlık kuruluşuna gitmesi için yardım çağırılır,</a:t>
            </a:r>
          </a:p>
          <a:p>
            <a:pPr lvl="0">
              <a:buFont typeface="Wingdings" pitchFamily="2" charset="2"/>
              <a:buChar char="Ø"/>
            </a:pPr>
            <a:endParaRPr lang="tr-TR" sz="2400" dirty="0" smtClean="0"/>
          </a:p>
          <a:p>
            <a:pPr lvl="0">
              <a:buFont typeface="Wingdings" pitchFamily="2" charset="2"/>
              <a:buChar char="Ø"/>
            </a:pPr>
            <a:r>
              <a:rPr lang="tr-TR" sz="2400" dirty="0" smtClean="0"/>
              <a:t>Hastanın bilinci yerinde değilse koma pozisyonu verilerek tıbbi yardım çağırılır</a:t>
            </a:r>
            <a:r>
              <a:rPr lang="tr-TR" sz="2400" b="1" dirty="0" smtClean="0"/>
              <a:t>(112)</a:t>
            </a:r>
            <a:r>
              <a:rPr lang="tr-TR" sz="2400" dirty="0" smtClean="0"/>
              <a:t>.</a:t>
            </a:r>
          </a:p>
          <a:p>
            <a:endParaRPr lang="tr-TR" dirty="0"/>
          </a:p>
        </p:txBody>
      </p:sp>
    </p:spTree>
    <p:extLst>
      <p:ext uri="{BB962C8B-B14F-4D97-AF65-F5344CB8AC3E}">
        <p14:creationId xmlns:p14="http://schemas.microsoft.com/office/powerpoint/2010/main" val="32568187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785786" y="1857364"/>
            <a:ext cx="8062912" cy="1470025"/>
          </a:xfrm>
        </p:spPr>
        <p:txBody>
          <a:bodyPr>
            <a:normAutofit fontScale="90000"/>
          </a:bodyPr>
          <a:lstStyle/>
          <a:p>
            <a:pPr algn="ctr"/>
            <a:r>
              <a:rPr lang="tr-TR" b="1" dirty="0" smtClean="0"/>
              <a:t/>
            </a:r>
            <a:br>
              <a:rPr lang="tr-TR" b="1" dirty="0" smtClean="0"/>
            </a:br>
            <a:r>
              <a:rPr lang="tr-TR" b="1" dirty="0" smtClean="0"/>
              <a:t/>
            </a:r>
            <a:br>
              <a:rPr lang="tr-TR" b="1" dirty="0" smtClean="0"/>
            </a:br>
            <a:r>
              <a:rPr lang="tr-TR" b="1" dirty="0" smtClean="0"/>
              <a:t>BİLİNÇ BOZUKLUKLARINDA</a:t>
            </a:r>
            <a:r>
              <a:rPr lang="tr-TR" dirty="0" smtClean="0"/>
              <a:t/>
            </a:r>
            <a:br>
              <a:rPr lang="tr-TR" dirty="0" smtClean="0"/>
            </a:br>
            <a:r>
              <a:rPr lang="tr-TR" b="1" dirty="0" smtClean="0"/>
              <a:t>İLK YARDIM</a:t>
            </a:r>
            <a:endParaRPr lang="tr-TR" dirty="0"/>
          </a:p>
        </p:txBody>
      </p:sp>
      <p:sp>
        <p:nvSpPr>
          <p:cNvPr id="3" name="2 Alt Başlık"/>
          <p:cNvSpPr>
            <a:spLocks noGrp="1"/>
          </p:cNvSpPr>
          <p:nvPr>
            <p:ph type="subTitle" idx="1"/>
          </p:nvPr>
        </p:nvSpPr>
        <p:spPr>
          <a:xfrm>
            <a:off x="714348" y="3286124"/>
            <a:ext cx="8062912" cy="1752600"/>
          </a:xfrm>
        </p:spPr>
        <p:txBody>
          <a:bodyPr/>
          <a:lstStyle/>
          <a:p>
            <a:endParaRPr lang="tr-TR" b="1" dirty="0" smtClean="0"/>
          </a:p>
          <a:p>
            <a:endParaRPr lang="tr-TR" b="1" dirty="0" smtClean="0"/>
          </a:p>
          <a:p>
            <a:r>
              <a:rPr lang="tr-TR" b="1" dirty="0" smtClean="0">
                <a:solidFill>
                  <a:schemeClr val="bg1"/>
                </a:solidFill>
              </a:rPr>
              <a:t>GÖĞÜSTE KUVVETLİ AĞRI</a:t>
            </a:r>
            <a:endParaRPr lang="tr-TR" b="1" dirty="0">
              <a:solidFill>
                <a:schemeClr val="bg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8229600" cy="792088"/>
          </a:xfrm>
        </p:spPr>
        <p:txBody>
          <a:bodyPr>
            <a:normAutofit fontScale="90000"/>
          </a:bodyPr>
          <a:lstStyle/>
          <a:p>
            <a:pPr algn="ctr"/>
            <a:r>
              <a:rPr lang="tr-TR" b="1" dirty="0" smtClean="0"/>
              <a:t/>
            </a:r>
            <a:br>
              <a:rPr lang="tr-TR" b="1" dirty="0" smtClean="0"/>
            </a:br>
            <a:r>
              <a:rPr lang="tr-TR" b="1" dirty="0" smtClean="0"/>
              <a:t>Göğüste Kuvvetli Ağrı Nedenleri?</a:t>
            </a:r>
            <a:endParaRPr lang="tr-TR" dirty="0"/>
          </a:p>
        </p:txBody>
      </p:sp>
      <p:sp>
        <p:nvSpPr>
          <p:cNvPr id="3" name="Content Placeholder 2"/>
          <p:cNvSpPr>
            <a:spLocks noGrp="1"/>
          </p:cNvSpPr>
          <p:nvPr>
            <p:ph idx="1"/>
          </p:nvPr>
        </p:nvSpPr>
        <p:spPr>
          <a:xfrm>
            <a:off x="457200" y="1340768"/>
            <a:ext cx="8229600" cy="4983832"/>
          </a:xfrm>
        </p:spPr>
        <p:txBody>
          <a:bodyPr/>
          <a:lstStyle/>
          <a:p>
            <a:pPr>
              <a:buFont typeface="Wingdings" pitchFamily="2" charset="2"/>
              <a:buChar char="Ø"/>
            </a:pPr>
            <a:endParaRPr lang="tr-TR" dirty="0" smtClean="0"/>
          </a:p>
          <a:p>
            <a:pPr marL="0" indent="0">
              <a:buNone/>
            </a:pPr>
            <a:r>
              <a:rPr lang="tr-TR" sz="2800" dirty="0" smtClean="0"/>
              <a:t>Göğüste kuvvetli ağrı nedenleri arasında en sık </a:t>
            </a:r>
            <a:r>
              <a:rPr lang="tr-TR" sz="2800" b="1" u="sng" dirty="0" smtClean="0">
                <a:solidFill>
                  <a:srgbClr val="FF0000"/>
                </a:solidFill>
              </a:rPr>
              <a:t>kalp spazmı</a:t>
            </a:r>
            <a:r>
              <a:rPr lang="tr-TR" sz="2800" b="1" dirty="0" smtClean="0">
                <a:solidFill>
                  <a:srgbClr val="FF0000"/>
                </a:solidFill>
              </a:rPr>
              <a:t> </a:t>
            </a:r>
            <a:r>
              <a:rPr lang="tr-TR" sz="2800" dirty="0" smtClean="0"/>
              <a:t>(angina pektoris) ve </a:t>
            </a:r>
            <a:r>
              <a:rPr lang="tr-TR" sz="2800" b="1" u="sng" dirty="0" smtClean="0">
                <a:solidFill>
                  <a:srgbClr val="FF0000"/>
                </a:solidFill>
              </a:rPr>
              <a:t>kalp krizi </a:t>
            </a:r>
            <a:r>
              <a:rPr lang="tr-TR" sz="2800" dirty="0" smtClean="0"/>
              <a:t>(miyokart enfarktüsü) görülür. Her ikisi de kalp kasının belli bir yerine gönderilen kanın azalması sonucu oluşur.</a:t>
            </a:r>
          </a:p>
          <a:p>
            <a:pPr>
              <a:buNone/>
            </a:pPr>
            <a:endParaRPr lang="tr-TR" dirty="0" smtClean="0"/>
          </a:p>
          <a:p>
            <a:pPr>
              <a:buNone/>
            </a:pPr>
            <a:endParaRPr lang="tr-TR"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404664"/>
            <a:ext cx="8229600" cy="792088"/>
          </a:xfrm>
        </p:spPr>
        <p:txBody>
          <a:bodyPr>
            <a:normAutofit/>
          </a:bodyPr>
          <a:lstStyle/>
          <a:p>
            <a:pPr algn="ctr"/>
            <a:r>
              <a:rPr lang="tr-TR" sz="3600" b="1" dirty="0"/>
              <a:t>Göğüste Kuvvetli Ağrı Nedenleri?</a:t>
            </a:r>
            <a:endParaRPr lang="tr-TR" sz="3600" dirty="0"/>
          </a:p>
        </p:txBody>
      </p:sp>
      <p:pic>
        <p:nvPicPr>
          <p:cNvPr id="4" name="Picture 4" descr="signs2"/>
          <p:cNvPicPr>
            <a:picLocks noGrp="1" noChangeAspect="1" noChangeArrowheads="1" noCro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576" y="1556792"/>
            <a:ext cx="7848872" cy="4968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3483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1152128"/>
          </a:xfrm>
        </p:spPr>
        <p:txBody>
          <a:bodyPr>
            <a:normAutofit fontScale="90000"/>
          </a:bodyPr>
          <a:lstStyle/>
          <a:p>
            <a:r>
              <a:rPr lang="tr-TR" b="1" dirty="0" smtClean="0"/>
              <a:t/>
            </a:r>
            <a:br>
              <a:rPr lang="tr-TR" b="1" dirty="0" smtClean="0"/>
            </a:br>
            <a:r>
              <a:rPr lang="tr-TR" sz="3600" b="1" dirty="0" smtClean="0"/>
              <a:t>Göğüste Kuvvetli </a:t>
            </a:r>
            <a:r>
              <a:rPr lang="tr-TR" sz="3600" b="1" dirty="0"/>
              <a:t>A</a:t>
            </a:r>
            <a:r>
              <a:rPr lang="tr-TR" sz="3600" b="1" dirty="0" smtClean="0"/>
              <a:t>ğrı </a:t>
            </a:r>
            <a:r>
              <a:rPr lang="tr-TR" sz="3600" b="1" dirty="0"/>
              <a:t>N</a:t>
            </a:r>
            <a:r>
              <a:rPr lang="tr-TR" sz="3600" b="1" dirty="0" smtClean="0"/>
              <a:t>edenleri Nelerdir?</a:t>
            </a:r>
            <a:r>
              <a:rPr lang="tr-TR" dirty="0" smtClean="0"/>
              <a:t/>
            </a:r>
            <a:br>
              <a:rPr lang="tr-TR" dirty="0" smtClean="0"/>
            </a:br>
            <a:endParaRPr lang="tr-TR" dirty="0"/>
          </a:p>
        </p:txBody>
      </p:sp>
      <p:sp>
        <p:nvSpPr>
          <p:cNvPr id="3" name="2 İçerik Yer Tutucusu"/>
          <p:cNvSpPr>
            <a:spLocks noGrp="1"/>
          </p:cNvSpPr>
          <p:nvPr>
            <p:ph idx="1"/>
          </p:nvPr>
        </p:nvSpPr>
        <p:spPr>
          <a:xfrm>
            <a:off x="457200" y="980728"/>
            <a:ext cx="8229600" cy="5343872"/>
          </a:xfrm>
        </p:spPr>
        <p:txBody>
          <a:bodyPr>
            <a:normAutofit/>
          </a:bodyPr>
          <a:lstStyle/>
          <a:p>
            <a:pPr>
              <a:buNone/>
            </a:pPr>
            <a:r>
              <a:rPr lang="tr-TR" sz="2400" b="1" dirty="0" smtClean="0">
                <a:solidFill>
                  <a:srgbClr val="FF0000"/>
                </a:solidFill>
              </a:rPr>
              <a:t>Kalp Spazmı (Angina Pektoris) belirtileri:</a:t>
            </a:r>
          </a:p>
          <a:p>
            <a:pPr>
              <a:buNone/>
            </a:pPr>
            <a:endParaRPr lang="tr-TR" sz="2400" b="1" dirty="0" smtClean="0">
              <a:solidFill>
                <a:srgbClr val="FF0000"/>
              </a:solidFill>
            </a:endParaRPr>
          </a:p>
          <a:p>
            <a:pPr lvl="0">
              <a:buFont typeface="Wingdings" pitchFamily="2" charset="2"/>
              <a:buChar char="Ø"/>
            </a:pPr>
            <a:r>
              <a:rPr lang="tr-TR" sz="2400" dirty="0" smtClean="0"/>
              <a:t>Sıkıntı veya nefes darlığı olur,</a:t>
            </a:r>
          </a:p>
          <a:p>
            <a:pPr lvl="0">
              <a:buFont typeface="Wingdings" pitchFamily="2" charset="2"/>
              <a:buChar char="Ø"/>
            </a:pPr>
            <a:r>
              <a:rPr lang="tr-TR" sz="2400" dirty="0" smtClean="0"/>
              <a:t>Ağrı hissi; genellikle göğüs ortasında başlar, kollara, boyuna, sırta ve çeneye doğru ilerler,</a:t>
            </a:r>
          </a:p>
          <a:p>
            <a:pPr lvl="0">
              <a:buFont typeface="Wingdings" pitchFamily="2" charset="2"/>
              <a:buChar char="Ø"/>
            </a:pPr>
            <a:r>
              <a:rPr lang="tr-TR" sz="2400" dirty="0" smtClean="0"/>
              <a:t>Sıklıkla fiziksel hareket, fiziksel zorlanma, heyecan, üzüntü ya da fazla yemek yeme sonucu ortaya çıkar,</a:t>
            </a:r>
          </a:p>
          <a:p>
            <a:pPr lvl="0">
              <a:buFont typeface="Wingdings" pitchFamily="2" charset="2"/>
              <a:buChar char="Ø"/>
            </a:pPr>
            <a:r>
              <a:rPr lang="tr-TR" sz="2400" dirty="0" smtClean="0"/>
              <a:t>Kısa sürelidir, ağrı yaklaşık 5–10 dakika kadar sürer, </a:t>
            </a:r>
          </a:p>
          <a:p>
            <a:pPr lvl="0">
              <a:buFont typeface="Wingdings" pitchFamily="2" charset="2"/>
              <a:buChar char="Ø"/>
            </a:pPr>
            <a:r>
              <a:rPr lang="tr-TR" sz="2400" dirty="0" smtClean="0"/>
              <a:t>Ağrı, istirahat ile durur, istirahat halindeyken görülmesi ciddi bir durumu gösterir,</a:t>
            </a:r>
          </a:p>
          <a:p>
            <a:pPr lvl="0">
              <a:buFont typeface="Wingdings" pitchFamily="2" charset="2"/>
              <a:buChar char="Ø"/>
            </a:pPr>
            <a:r>
              <a:rPr lang="tr-TR" sz="2400" dirty="0" smtClean="0"/>
              <a:t>Nefes alıp vermekle ağrının şekli ve şiddeti değişmez.</a:t>
            </a:r>
          </a:p>
          <a:p>
            <a:pPr>
              <a:buNone/>
            </a:pPr>
            <a:endParaRPr lang="tr-TR" sz="2400" dirty="0" smtClean="0"/>
          </a:p>
          <a:p>
            <a:endParaRPr lang="tr-TR"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0648"/>
            <a:ext cx="8229600" cy="1080120"/>
          </a:xfrm>
        </p:spPr>
        <p:txBody>
          <a:bodyPr>
            <a:normAutofit fontScale="90000"/>
          </a:bodyPr>
          <a:lstStyle/>
          <a:p>
            <a:pPr algn="ctr"/>
            <a:r>
              <a:rPr lang="tr-TR" b="1" dirty="0" smtClean="0"/>
              <a:t/>
            </a:r>
            <a:br>
              <a:rPr lang="tr-TR" b="1" dirty="0" smtClean="0"/>
            </a:br>
            <a:r>
              <a:rPr lang="tr-TR" sz="3600" b="1" dirty="0" smtClean="0"/>
              <a:t>Göğüste Kuvvetli </a:t>
            </a:r>
            <a:r>
              <a:rPr lang="tr-TR" sz="3600" b="1" dirty="0"/>
              <a:t>A</a:t>
            </a:r>
            <a:r>
              <a:rPr lang="tr-TR" sz="3600" b="1" dirty="0" smtClean="0"/>
              <a:t>ğrı </a:t>
            </a:r>
            <a:r>
              <a:rPr lang="tr-TR" sz="3600" b="1" dirty="0"/>
              <a:t>N</a:t>
            </a:r>
            <a:r>
              <a:rPr lang="tr-TR" sz="3600" b="1" dirty="0" smtClean="0"/>
              <a:t>edenleri Nelerdir?</a:t>
            </a:r>
            <a:r>
              <a:rPr lang="tr-TR" dirty="0" smtClean="0"/>
              <a:t/>
            </a:r>
            <a:br>
              <a:rPr lang="tr-TR" dirty="0" smtClean="0"/>
            </a:br>
            <a:endParaRPr lang="tr-TR" dirty="0"/>
          </a:p>
        </p:txBody>
      </p:sp>
      <p:sp>
        <p:nvSpPr>
          <p:cNvPr id="3" name="2 İçerik Yer Tutucusu"/>
          <p:cNvSpPr>
            <a:spLocks noGrp="1"/>
          </p:cNvSpPr>
          <p:nvPr>
            <p:ph idx="1"/>
          </p:nvPr>
        </p:nvSpPr>
        <p:spPr/>
        <p:txBody>
          <a:bodyPr>
            <a:normAutofit/>
          </a:bodyPr>
          <a:lstStyle/>
          <a:p>
            <a:pPr>
              <a:buNone/>
            </a:pPr>
            <a:endParaRPr lang="tr-TR" sz="2400" dirty="0" smtClean="0"/>
          </a:p>
          <a:p>
            <a:endParaRPr lang="tr-TR" dirty="0"/>
          </a:p>
        </p:txBody>
      </p:sp>
      <p:pic>
        <p:nvPicPr>
          <p:cNvPr id="4098" name="113 Resim" descr="heart_attack.jpg"/>
          <p:cNvPicPr>
            <a:picLocks noChangeAspect="1" noChangeArrowheads="1"/>
          </p:cNvPicPr>
          <p:nvPr/>
        </p:nvPicPr>
        <p:blipFill>
          <a:blip r:embed="rId2" cstate="print"/>
          <a:srcRect/>
          <a:stretch>
            <a:fillRect/>
          </a:stretch>
        </p:blipFill>
        <p:spPr bwMode="auto">
          <a:xfrm>
            <a:off x="755576" y="1052736"/>
            <a:ext cx="7920880" cy="5472608"/>
          </a:xfrm>
          <a:prstGeom prst="rect">
            <a:avLst/>
          </a:prstGeom>
          <a:noFill/>
          <a:ln w="9525">
            <a:noFill/>
            <a:miter lim="800000"/>
            <a:headEnd/>
            <a:tailEnd/>
          </a:ln>
        </p:spPr>
      </p:pic>
    </p:spTree>
    <p:extLst>
      <p:ext uri="{BB962C8B-B14F-4D97-AF65-F5344CB8AC3E}">
        <p14:creationId xmlns:p14="http://schemas.microsoft.com/office/powerpoint/2010/main" val="52476834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276640"/>
          </a:xfrm>
        </p:spPr>
        <p:txBody>
          <a:bodyPr>
            <a:normAutofit fontScale="90000"/>
          </a:bodyPr>
          <a:lstStyle/>
          <a:p>
            <a:pPr algn="ctr"/>
            <a:r>
              <a:rPr lang="tr-TR" sz="3600" b="1" dirty="0"/>
              <a:t>Göğüste Kuvvetli Ağrı Nedenleri Nelerdir?</a:t>
            </a:r>
            <a:r>
              <a:rPr lang="tr-TR" sz="3600" dirty="0"/>
              <a:t/>
            </a:r>
            <a:br>
              <a:rPr lang="tr-TR" sz="3600" dirty="0"/>
            </a:br>
            <a:endParaRPr lang="tr-TR" sz="3600" dirty="0"/>
          </a:p>
        </p:txBody>
      </p:sp>
      <p:sp>
        <p:nvSpPr>
          <p:cNvPr id="3" name="2 İçerik Yer Tutucusu"/>
          <p:cNvSpPr>
            <a:spLocks noGrp="1"/>
          </p:cNvSpPr>
          <p:nvPr>
            <p:ph idx="1"/>
          </p:nvPr>
        </p:nvSpPr>
        <p:spPr>
          <a:xfrm>
            <a:off x="457200" y="1124744"/>
            <a:ext cx="8229600" cy="5472608"/>
          </a:xfrm>
        </p:spPr>
        <p:txBody>
          <a:bodyPr>
            <a:normAutofit fontScale="92500" lnSpcReduction="10000"/>
          </a:bodyPr>
          <a:lstStyle/>
          <a:p>
            <a:pPr>
              <a:buNone/>
            </a:pPr>
            <a:r>
              <a:rPr lang="tr-TR" b="1" dirty="0" smtClean="0">
                <a:solidFill>
                  <a:srgbClr val="FF0000"/>
                </a:solidFill>
              </a:rPr>
              <a:t>Kalp Krizi (Miyokart Enfarktüsü) belirtileri:</a:t>
            </a:r>
          </a:p>
          <a:p>
            <a:pPr lvl="0">
              <a:buFont typeface="Wingdings" pitchFamily="2" charset="2"/>
              <a:buChar char="Ø"/>
            </a:pPr>
            <a:r>
              <a:rPr lang="tr-TR" dirty="0" smtClean="0"/>
              <a:t>Hasta ciddi bir ölüm korkusu ve yoğun sıkıntı hisseder, terleme, mide bulantısı, kusma gibi bulgular görülür,</a:t>
            </a:r>
          </a:p>
          <a:p>
            <a:pPr lvl="0">
              <a:buFont typeface="Wingdings" pitchFamily="2" charset="2"/>
              <a:buChar char="Ø"/>
            </a:pPr>
            <a:r>
              <a:rPr lang="tr-TR" dirty="0" smtClean="0"/>
              <a:t>Ağrı; göğüs ya da mide boşluğunun herhangi bir yerinde, sıklıkla kravat bölgesinde görülür, omuzlara, boyuna, çeneye ve sol kola yayılır,</a:t>
            </a:r>
          </a:p>
          <a:p>
            <a:pPr lvl="0">
              <a:buFont typeface="Wingdings" pitchFamily="2" charset="2"/>
              <a:buChar char="Ø"/>
            </a:pPr>
            <a:r>
              <a:rPr lang="tr-TR" dirty="0" smtClean="0"/>
              <a:t>Süre ve yoğunluk olarak kalp spazmı (angina pektoris) ağrısına benzemekle birlikte daha şiddetli ve uzun sürelidir,</a:t>
            </a:r>
          </a:p>
          <a:p>
            <a:pPr lvl="0">
              <a:buFont typeface="Wingdings" pitchFamily="2" charset="2"/>
              <a:buChar char="Ø"/>
            </a:pPr>
            <a:r>
              <a:rPr lang="tr-TR" dirty="0" smtClean="0"/>
              <a:t>En çok hazımsızlık, gaz sancısı veya kas ağrısı şeklinde belirti verir ve bu nedenle bu tür rahatsızlıklarla karıştırılır (Bu tür gaz ya da kas ağrıları, aksi ispat edilinceye kadar kalp krizi olarak düşünülmelidir),</a:t>
            </a:r>
          </a:p>
          <a:p>
            <a:pPr lvl="0">
              <a:buFont typeface="Wingdings" pitchFamily="2" charset="2"/>
              <a:buChar char="Ø"/>
            </a:pPr>
            <a:r>
              <a:rPr lang="tr-TR" dirty="0" smtClean="0"/>
              <a:t>Nefes alıp vermekle ağrının şekli ve şiddeti değişmez.</a:t>
            </a:r>
          </a:p>
          <a:p>
            <a:pPr>
              <a:buNone/>
            </a:pPr>
            <a:endParaRPr lang="tr-T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720080"/>
          </a:xfrm>
        </p:spPr>
        <p:txBody>
          <a:bodyPr>
            <a:normAutofit fontScale="90000"/>
          </a:bodyPr>
          <a:lstStyle/>
          <a:p>
            <a:pPr algn="ct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t>
            </a:r>
            <a:r>
              <a:rPr lang="tr-TR" sz="3100" b="1" dirty="0" smtClean="0"/>
              <a:t>Göğüs Ağrısında İlk Yardım Nasıl </a:t>
            </a:r>
            <a:r>
              <a:rPr lang="tr-TR" sz="3100" b="1" dirty="0"/>
              <a:t>O</a:t>
            </a:r>
            <a:r>
              <a:rPr lang="tr-TR" sz="3100" b="1" dirty="0" smtClean="0"/>
              <a:t>lmalıdır?</a:t>
            </a:r>
            <a:endParaRPr lang="tr-TR" sz="3100" dirty="0"/>
          </a:p>
        </p:txBody>
      </p:sp>
      <p:sp>
        <p:nvSpPr>
          <p:cNvPr id="4" name="3 İçerik Yer Tutucusu"/>
          <p:cNvSpPr>
            <a:spLocks noGrp="1"/>
          </p:cNvSpPr>
          <p:nvPr>
            <p:ph idx="1"/>
          </p:nvPr>
        </p:nvSpPr>
        <p:spPr>
          <a:xfrm>
            <a:off x="457200" y="1124744"/>
            <a:ext cx="8229600" cy="5199856"/>
          </a:xfrm>
        </p:spPr>
        <p:txBody>
          <a:bodyPr>
            <a:normAutofit/>
          </a:bodyPr>
          <a:lstStyle/>
          <a:p>
            <a:pPr lvl="0"/>
            <a:endParaRPr lang="tr-TR" sz="2800" dirty="0" smtClean="0"/>
          </a:p>
          <a:p>
            <a:pPr marL="0" indent="0">
              <a:buNone/>
            </a:pPr>
            <a:endParaRPr lang="tr-TR" dirty="0"/>
          </a:p>
        </p:txBody>
      </p:sp>
      <p:pic>
        <p:nvPicPr>
          <p:cNvPr id="5" name="Picture 3" descr="heart-atta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4644008" y="980728"/>
            <a:ext cx="4248472" cy="5400600"/>
          </a:xfrm>
          <a:prstGeom prst="rect">
            <a:avLst/>
          </a:prstGeom>
          <a:noFill/>
          <a:ln/>
          <a:extLst>
            <a:ext uri="{AF507438-7753-43E0-B8FC-AC1667EBCBE1}">
              <a14:hiddenEffects xmlns:a14="http://schemas.microsoft.com/office/drawing/2010/main">
                <a:effectLst>
                  <a:outerShdw dist="35921" dir="2700000" algn="ctr" rotWithShape="0">
                    <a:srgbClr val="808080"/>
                  </a:outerShdw>
                </a:effectLst>
              </a14:hiddenEffects>
            </a:ext>
          </a:extLst>
        </p:spPr>
      </p:pic>
      <p:graphicFrame>
        <p:nvGraphicFramePr>
          <p:cNvPr id="3" name="Nesne 2"/>
          <p:cNvGraphicFramePr>
            <a:graphicFrameLocks noChangeAspect="1"/>
          </p:cNvGraphicFramePr>
          <p:nvPr>
            <p:extLst>
              <p:ext uri="{D42A27DB-BD31-4B8C-83A1-F6EECF244321}">
                <p14:modId xmlns:p14="http://schemas.microsoft.com/office/powerpoint/2010/main" val="980709720"/>
              </p:ext>
            </p:extLst>
          </p:nvPr>
        </p:nvGraphicFramePr>
        <p:xfrm>
          <a:off x="611560" y="980729"/>
          <a:ext cx="3673475" cy="5400600"/>
        </p:xfrm>
        <a:graphic>
          <a:graphicData uri="http://schemas.openxmlformats.org/presentationml/2006/ole">
            <mc:AlternateContent xmlns:mc="http://schemas.openxmlformats.org/markup-compatibility/2006">
              <mc:Choice xmlns:v="urn:schemas-microsoft-com:vml" Requires="v">
                <p:oleObj spid="_x0000_s4101" name="Bit Eşlem Resmi" r:id="rId4" imgW="2534004" imgH="2362530" progId="PBrush">
                  <p:embed/>
                </p:oleObj>
              </mc:Choice>
              <mc:Fallback>
                <p:oleObj name="Bit Eşlem Resmi" r:id="rId4" imgW="2534004" imgH="2362530" progId="PBrush">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560" y="980729"/>
                        <a:ext cx="3673475" cy="540060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6792234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720080"/>
          </a:xfrm>
        </p:spPr>
        <p:txBody>
          <a:bodyPr>
            <a:normAutofit fontScale="90000"/>
          </a:bodyPr>
          <a:lstStyle/>
          <a:p>
            <a:pPr algn="ct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t>
            </a:r>
            <a:r>
              <a:rPr lang="tr-TR" sz="3100" b="1" dirty="0" smtClean="0"/>
              <a:t>Göğüs Ağrısında İlk Yardım Nasıl </a:t>
            </a:r>
            <a:r>
              <a:rPr lang="tr-TR" sz="3100" b="1" dirty="0"/>
              <a:t>O</a:t>
            </a:r>
            <a:r>
              <a:rPr lang="tr-TR" sz="3100" b="1" dirty="0" smtClean="0"/>
              <a:t>lmalıdır?</a:t>
            </a:r>
            <a:endParaRPr lang="tr-TR" sz="3100" dirty="0"/>
          </a:p>
        </p:txBody>
      </p:sp>
      <p:sp>
        <p:nvSpPr>
          <p:cNvPr id="4" name="3 İçerik Yer Tutucusu"/>
          <p:cNvSpPr>
            <a:spLocks noGrp="1"/>
          </p:cNvSpPr>
          <p:nvPr>
            <p:ph idx="1"/>
          </p:nvPr>
        </p:nvSpPr>
        <p:spPr>
          <a:xfrm>
            <a:off x="457200" y="1124744"/>
            <a:ext cx="8229600" cy="5199856"/>
          </a:xfrm>
        </p:spPr>
        <p:txBody>
          <a:bodyPr>
            <a:normAutofit fontScale="85000" lnSpcReduction="20000"/>
          </a:bodyPr>
          <a:lstStyle/>
          <a:p>
            <a:pPr lvl="0"/>
            <a:endParaRPr lang="tr-TR" sz="2800" dirty="0" smtClean="0"/>
          </a:p>
          <a:p>
            <a:pPr lvl="0">
              <a:buFont typeface="Wingdings" pitchFamily="2" charset="2"/>
              <a:buChar char="Ø"/>
            </a:pPr>
            <a:r>
              <a:rPr lang="tr-TR" sz="2800" dirty="0" smtClean="0"/>
              <a:t>Hastanın yaşamsal bulguları kontrol edilir </a:t>
            </a:r>
            <a:r>
              <a:rPr lang="tr-TR" sz="2800" b="1" dirty="0" smtClean="0"/>
              <a:t>(ABC)</a:t>
            </a:r>
            <a:r>
              <a:rPr lang="tr-TR" sz="2800" dirty="0" smtClean="0"/>
              <a:t>,</a:t>
            </a:r>
          </a:p>
          <a:p>
            <a:pPr lvl="0">
              <a:buFont typeface="Wingdings" pitchFamily="2" charset="2"/>
              <a:buChar char="Ø"/>
            </a:pPr>
            <a:endParaRPr lang="tr-TR" sz="2800" dirty="0" smtClean="0"/>
          </a:p>
          <a:p>
            <a:pPr lvl="0">
              <a:buFont typeface="Wingdings" pitchFamily="2" charset="2"/>
              <a:buChar char="Ø"/>
            </a:pPr>
            <a:r>
              <a:rPr lang="tr-TR" sz="2800" dirty="0" smtClean="0"/>
              <a:t>Hasta hemen dinlenmeye alınır, sakinleştirilir,</a:t>
            </a:r>
          </a:p>
          <a:p>
            <a:pPr lvl="0">
              <a:buFont typeface="Wingdings" pitchFamily="2" charset="2"/>
              <a:buChar char="Ø"/>
            </a:pPr>
            <a:endParaRPr lang="tr-TR" sz="2800" dirty="0" smtClean="0"/>
          </a:p>
          <a:p>
            <a:pPr lvl="0">
              <a:buFont typeface="Wingdings" pitchFamily="2" charset="2"/>
              <a:buChar char="Ø"/>
            </a:pPr>
            <a:r>
              <a:rPr lang="tr-TR" sz="2800" dirty="0" smtClean="0"/>
              <a:t> Yarı oturur pozisyon verilir,</a:t>
            </a:r>
          </a:p>
          <a:p>
            <a:pPr lvl="0">
              <a:buFont typeface="Wingdings" pitchFamily="2" charset="2"/>
              <a:buChar char="Ø"/>
            </a:pPr>
            <a:endParaRPr lang="tr-TR" sz="2800" dirty="0" smtClean="0"/>
          </a:p>
          <a:p>
            <a:pPr lvl="0">
              <a:buFont typeface="Wingdings" pitchFamily="2" charset="2"/>
              <a:buChar char="Ø"/>
            </a:pPr>
            <a:r>
              <a:rPr lang="tr-TR" sz="2800" dirty="0" smtClean="0"/>
              <a:t>Kullandığı ilaçları varsa almasına yardım edilir,</a:t>
            </a:r>
          </a:p>
          <a:p>
            <a:pPr lvl="0">
              <a:buFont typeface="Wingdings" pitchFamily="2" charset="2"/>
              <a:buChar char="Ø"/>
            </a:pPr>
            <a:endParaRPr lang="tr-TR" sz="2800" dirty="0" smtClean="0"/>
          </a:p>
          <a:p>
            <a:pPr lvl="0">
              <a:buFont typeface="Wingdings" pitchFamily="2" charset="2"/>
              <a:buChar char="Ø"/>
            </a:pPr>
            <a:r>
              <a:rPr lang="tr-TR" sz="2800" dirty="0" smtClean="0"/>
              <a:t>Yardım istenerek </a:t>
            </a:r>
            <a:r>
              <a:rPr lang="tr-TR" sz="2800" b="1" dirty="0" smtClean="0"/>
              <a:t>(112) </a:t>
            </a:r>
          </a:p>
          <a:p>
            <a:pPr lvl="0">
              <a:buFont typeface="Wingdings" pitchFamily="2" charset="2"/>
              <a:buChar char="Ø"/>
            </a:pPr>
            <a:endParaRPr lang="tr-TR" sz="2800" b="1" dirty="0" smtClean="0"/>
          </a:p>
          <a:p>
            <a:pPr lvl="0">
              <a:buFont typeface="Wingdings" pitchFamily="2" charset="2"/>
              <a:buChar char="Ø"/>
            </a:pPr>
            <a:r>
              <a:rPr lang="tr-TR" sz="2800" dirty="0" smtClean="0"/>
              <a:t>sağlık kuruluşuna gitmesi sağlanır,</a:t>
            </a:r>
          </a:p>
          <a:p>
            <a:pPr lvl="0">
              <a:buFont typeface="Wingdings" pitchFamily="2" charset="2"/>
              <a:buChar char="Ø"/>
            </a:pPr>
            <a:endParaRPr lang="tr-TR" sz="2800" dirty="0" smtClean="0"/>
          </a:p>
          <a:p>
            <a:pPr lvl="0">
              <a:buFont typeface="Wingdings" pitchFamily="2" charset="2"/>
              <a:buChar char="Ø"/>
            </a:pPr>
            <a:r>
              <a:rPr lang="tr-TR" sz="2800" dirty="0" smtClean="0"/>
              <a:t>Yol boyunca yaşam bulguları izlenir.</a:t>
            </a:r>
          </a:p>
          <a:p>
            <a:endParaRPr lang="tr-TR"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188640"/>
            <a:ext cx="8229600" cy="720080"/>
          </a:xfrm>
        </p:spPr>
        <p:txBody>
          <a:bodyPr>
            <a:normAutofit fontScale="90000"/>
          </a:bodyPr>
          <a:lstStyle/>
          <a:p>
            <a:pPr algn="ct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r>
            <a:br>
              <a:rPr lang="tr-TR" b="1" dirty="0" smtClean="0"/>
            </a:br>
            <a:r>
              <a:rPr lang="tr-TR" b="1" dirty="0" smtClean="0"/>
              <a:t>    </a:t>
            </a:r>
            <a:r>
              <a:rPr lang="tr-TR" sz="3100" b="1" dirty="0" smtClean="0"/>
              <a:t>Göğüs Ağrısında İlk Yardım Nasıl </a:t>
            </a:r>
            <a:r>
              <a:rPr lang="tr-TR" sz="3100" b="1" dirty="0"/>
              <a:t>O</a:t>
            </a:r>
            <a:r>
              <a:rPr lang="tr-TR" sz="3100" b="1" dirty="0" smtClean="0"/>
              <a:t>lmalıdır?</a:t>
            </a:r>
            <a:endParaRPr lang="tr-TR" sz="3100" dirty="0"/>
          </a:p>
        </p:txBody>
      </p:sp>
      <p:sp>
        <p:nvSpPr>
          <p:cNvPr id="4" name="3 İçerik Yer Tutucusu"/>
          <p:cNvSpPr>
            <a:spLocks noGrp="1"/>
          </p:cNvSpPr>
          <p:nvPr>
            <p:ph idx="1"/>
          </p:nvPr>
        </p:nvSpPr>
        <p:spPr>
          <a:xfrm>
            <a:off x="457200" y="1124744"/>
            <a:ext cx="8229600" cy="5199856"/>
          </a:xfrm>
        </p:spPr>
        <p:txBody>
          <a:bodyPr>
            <a:normAutofit/>
          </a:bodyPr>
          <a:lstStyle/>
          <a:p>
            <a:pPr lvl="0"/>
            <a:endParaRPr lang="tr-TR" sz="2800" dirty="0" smtClean="0"/>
          </a:p>
          <a:p>
            <a:pPr marL="0" indent="0">
              <a:buNone/>
            </a:pPr>
            <a:endParaRPr lang="tr-TR" dirty="0"/>
          </a:p>
        </p:txBody>
      </p:sp>
      <p:pic>
        <p:nvPicPr>
          <p:cNvPr id="5122" name="115 Resim" descr="65027745.jpg"/>
          <p:cNvPicPr>
            <a:picLocks noChangeAspect="1" noChangeArrowheads="1"/>
          </p:cNvPicPr>
          <p:nvPr/>
        </p:nvPicPr>
        <p:blipFill>
          <a:blip r:embed="rId2" cstate="print"/>
          <a:srcRect/>
          <a:stretch>
            <a:fillRect/>
          </a:stretch>
        </p:blipFill>
        <p:spPr bwMode="auto">
          <a:xfrm>
            <a:off x="395536" y="1052736"/>
            <a:ext cx="8496944" cy="5472608"/>
          </a:xfrm>
          <a:prstGeom prst="rect">
            <a:avLst/>
          </a:prstGeom>
          <a:noFill/>
          <a:ln w="9525">
            <a:noFill/>
            <a:miter lim="800000"/>
            <a:headEnd/>
            <a:tailEnd/>
          </a:ln>
        </p:spPr>
      </p:pic>
    </p:spTree>
    <p:extLst>
      <p:ext uri="{BB962C8B-B14F-4D97-AF65-F5344CB8AC3E}">
        <p14:creationId xmlns:p14="http://schemas.microsoft.com/office/powerpoint/2010/main" val="327909141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870</TotalTime>
  <Words>1014</Words>
  <Application>Microsoft Office PowerPoint</Application>
  <PresentationFormat>Ekran Gösterisi (4:3)</PresentationFormat>
  <Paragraphs>323</Paragraphs>
  <Slides>47</Slides>
  <Notes>0</Notes>
  <HiddenSlides>0</HiddenSlides>
  <MMClips>0</MMClips>
  <ScaleCrop>false</ScaleCrop>
  <HeadingPairs>
    <vt:vector size="8" baseType="variant">
      <vt:variant>
        <vt:lpstr>Kullanılan Yazı Tipleri</vt:lpstr>
      </vt:variant>
      <vt:variant>
        <vt:i4>5</vt:i4>
      </vt:variant>
      <vt:variant>
        <vt:lpstr>Tema</vt:lpstr>
      </vt:variant>
      <vt:variant>
        <vt:i4>1</vt:i4>
      </vt:variant>
      <vt:variant>
        <vt:lpstr>Eklenmiş OLE Hizmet Programları</vt:lpstr>
      </vt:variant>
      <vt:variant>
        <vt:i4>2</vt:i4>
      </vt:variant>
      <vt:variant>
        <vt:lpstr>Slayt Başlıkları</vt:lpstr>
      </vt:variant>
      <vt:variant>
        <vt:i4>47</vt:i4>
      </vt:variant>
    </vt:vector>
  </HeadingPairs>
  <TitlesOfParts>
    <vt:vector size="55" baseType="lpstr">
      <vt:lpstr>Arial</vt:lpstr>
      <vt:lpstr>Calibri</vt:lpstr>
      <vt:lpstr>Constantia</vt:lpstr>
      <vt:lpstr>Wingdings</vt:lpstr>
      <vt:lpstr>Wingdings 2</vt:lpstr>
      <vt:lpstr>Flow</vt:lpstr>
      <vt:lpstr>MSPhotoEd.3</vt:lpstr>
      <vt:lpstr>Bit Eşlem Resmi</vt:lpstr>
      <vt:lpstr>  (8)- BİLİNÇ BOZUKLUKLARINDA İLK YARDIM</vt:lpstr>
      <vt:lpstr> Bilinç Bozukluğu/ Bilinç Kaybı Nedir? </vt:lpstr>
      <vt:lpstr> Bilinç Bozukluğu/ Bilinç Kaybı Nedir? </vt:lpstr>
      <vt:lpstr>BAYILMA VE KOMA</vt:lpstr>
      <vt:lpstr> Bilinç Kaybı Nedenleri ve Belirtileri Nelerdir? </vt:lpstr>
      <vt:lpstr>Bilinç Kaybı Nedenleri ve Belirtileri Nelerdir?</vt:lpstr>
      <vt:lpstr>Bilinç Bozukluğu Durumunda  İlk Yardım Nasıl Olmalıdır?</vt:lpstr>
      <vt:lpstr>Bilinç Bozukluğu Durumunda  İlk Yardım Nasıl Olmalıdır?</vt:lpstr>
      <vt:lpstr>Bilinç Bozukluğu Durumunda  İlk Yardım Nasıl Olmalıdır?</vt:lpstr>
      <vt:lpstr>Bilinç Bozukluğu Durumunda  İlk Yardım Nasıl Olmalıdır?</vt:lpstr>
      <vt:lpstr>Bilinç Bozukluğu Durumunda  İlk Yardım Nasıl Olmalıdır?</vt:lpstr>
      <vt:lpstr> Koma Pozisyonu (yarı yüzükoyun-yan pozisyon) Nasıl Verilir?</vt:lpstr>
      <vt:lpstr>Koma Pozisyonu (yarı yüzükoyun-yan pozisyon) Nasıl Verilir?</vt:lpstr>
      <vt:lpstr>        Koma Pozisyonu</vt:lpstr>
      <vt:lpstr>        Koma Pozisyonu</vt:lpstr>
      <vt:lpstr>        Koma Pozisyonu</vt:lpstr>
      <vt:lpstr>  BİLİNÇ BOZUKLUKLARINDA İLK YARDIM</vt:lpstr>
      <vt:lpstr>Havale</vt:lpstr>
      <vt:lpstr> Nedenlerine Göre Havale Çeşitleri Nelerdir? </vt:lpstr>
      <vt:lpstr>Ateş Nedeniyle Oluşan Havale</vt:lpstr>
      <vt:lpstr>Ateş Nedeniyle Oluşan Havale</vt:lpstr>
      <vt:lpstr> Ateş Nedeniyle Oluşan Havalede İlk Yardım Nasıl Olmalıdır?  </vt:lpstr>
      <vt:lpstr>Sara Krizi (Epilepsi) Nedir? </vt:lpstr>
      <vt:lpstr>Sara Krizi (Epilepsi) Nedir? </vt:lpstr>
      <vt:lpstr>Sara Krizi (Epilepsi) Nedir? </vt:lpstr>
      <vt:lpstr>Sara Krizinin Belirtileri Nelerdir?</vt:lpstr>
      <vt:lpstr>Sara Krizinin Belirtileri Nelerdir?</vt:lpstr>
      <vt:lpstr>Sara Krizinin Belirtileri Nelerdir?</vt:lpstr>
      <vt:lpstr> Sara Krizinde İlk Yardım Nasıl Olmalıdır? </vt:lpstr>
      <vt:lpstr>Sara Krizinde İlk Yardım Nasıl Olmalıdır? </vt:lpstr>
      <vt:lpstr>Sara Krizinde İlk Yardım Nasıl Olmalıdır? </vt:lpstr>
      <vt:lpstr>PowerPoint Sunusu</vt:lpstr>
      <vt:lpstr>  BİLİNÇ BOZUKLUKLARINDA İLK YARDIM</vt:lpstr>
      <vt:lpstr>  Kan Şekeri Düşüklüğü Nedir? </vt:lpstr>
      <vt:lpstr> Kan Şekeri Aniden Düştüğünde Hangi Belirtiler Görülür? </vt:lpstr>
      <vt:lpstr> Kan Şekeri Düşüklüğü Yavaş ve Uzun Sürede oluşursa hangi belirtiler görülür? </vt:lpstr>
      <vt:lpstr>Kan Şekeri Düşmesinde İlk Yardım Nasıl Olmalıdır?</vt:lpstr>
      <vt:lpstr>Kan Şekeri Düşmesinde İlk Yardım Nasıl Olmalıdır?</vt:lpstr>
      <vt:lpstr>  BİLİNÇ BOZUKLUKLARINDA İLK YARDIM</vt:lpstr>
      <vt:lpstr> Göğüste Kuvvetli Ağrı Nedenleri?</vt:lpstr>
      <vt:lpstr>Göğüste Kuvvetli Ağrı Nedenleri?</vt:lpstr>
      <vt:lpstr> Göğüste Kuvvetli Ağrı Nedenleri Nelerdir? </vt:lpstr>
      <vt:lpstr> Göğüste Kuvvetli Ağrı Nedenleri Nelerdir? </vt:lpstr>
      <vt:lpstr>Göğüste Kuvvetli Ağrı Nedenleri Nelerdir? </vt:lpstr>
      <vt:lpstr>         Göğüs Ağrısında İlk Yardım Nasıl Olmalıdır?</vt:lpstr>
      <vt:lpstr>         Göğüs Ağrısında İlk Yardım Nasıl Olmalıdır?</vt:lpstr>
      <vt:lpstr>         Göğüs Ağrısında İlk Yardım Nasıl Olmalıdır?</vt:lpstr>
    </vt:vector>
  </TitlesOfParts>
  <Company>metu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BİLİNÇ BOZUKLUKLARINDA İLK YARDIM</dc:title>
  <dc:creator>metu</dc:creator>
  <cp:lastModifiedBy>User</cp:lastModifiedBy>
  <cp:revision>72</cp:revision>
  <dcterms:created xsi:type="dcterms:W3CDTF">2010-03-09T10:42:33Z</dcterms:created>
  <dcterms:modified xsi:type="dcterms:W3CDTF">2022-05-13T11:06:14Z</dcterms:modified>
</cp:coreProperties>
</file>