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00-1.jpg" ContentType="image/jpg"/>
  <Override PartName="/ppt/media/image-101-1.jpg" ContentType="image/jpg"/>
  <Override PartName="/ppt/media/image-102-1.jpg" ContentType="image/jpg"/>
  <Override PartName="/ppt/media/image-103-1.jpg" ContentType="image/jpg"/>
  <Override PartName="/ppt/media/image-107-1.jpg" ContentType="image/jpg"/>
  <Override PartName="/ppt/media/image-108-1.jpg" ContentType="image/jpg"/>
  <Override PartName="/ppt/media/image-109-1.jpg" ContentType="image/jpg"/>
  <Override PartName="/ppt/media/image-11-1.jpg" ContentType="image/jpg"/>
  <Override PartName="/ppt/media/image-110-1.jpg" ContentType="image/jpg"/>
  <Override PartName="/ppt/media/image-111-1.jpg" ContentType="image/jpg"/>
  <Override PartName="/ppt/media/image-112-1.jpg" ContentType="image/jpg"/>
  <Override PartName="/ppt/media/image-113-1.jpg" ContentType="image/jpg"/>
  <Override PartName="/ppt/media/image-114-1.jpg" ContentType="image/jpg"/>
  <Override PartName="/ppt/media/image-115-1.jpg" ContentType="image/jpg"/>
  <Override PartName="/ppt/media/image-119-1.jpg" ContentType="image/jpg"/>
  <Override PartName="/ppt/media/image-12-1.jpg" ContentType="image/jpg"/>
  <Override PartName="/ppt/media/image-120-1.jpg" ContentType="image/jpg"/>
  <Override PartName="/ppt/media/image-121-1.jpg" ContentType="image/jpg"/>
  <Override PartName="/ppt/media/image-122-1.jpg" ContentType="image/jpg"/>
  <Override PartName="/ppt/media/image-123-1.jpg" ContentType="image/jpg"/>
  <Override PartName="/ppt/media/image-124-1.jpg" ContentType="image/jpg"/>
  <Override PartName="/ppt/media/image-125-1.jpg" ContentType="image/jpg"/>
  <Override PartName="/ppt/media/image-126-1.jpg" ContentType="image/jpg"/>
  <Override PartName="/ppt/media/image-127-1.jpg" ContentType="image/jpg"/>
  <Override PartName="/ppt/media/image-13-1.jpg" ContentType="image/jpg"/>
  <Override PartName="/ppt/media/image-131-1.jpg" ContentType="image/jpg"/>
  <Override PartName="/ppt/media/image-132-1.jpg" ContentType="image/jpg"/>
  <Override PartName="/ppt/media/image-133-1.jpg" ContentType="image/jpg"/>
  <Override PartName="/ppt/media/image-134-1.jpg" ContentType="image/jpg"/>
  <Override PartName="/ppt/media/image-135-1.jpg" ContentType="image/jpg"/>
  <Override PartName="/ppt/media/image-136-1.jpg" ContentType="image/jpg"/>
  <Override PartName="/ppt/media/image-137-1.jpg" ContentType="image/jpg"/>
  <Override PartName="/ppt/media/image-138-1.jpg" ContentType="image/jpg"/>
  <Override PartName="/ppt/media/image-139-1.jpg" ContentType="image/jpg"/>
  <Override PartName="/ppt/media/image-14-1.jpg" ContentType="image/jpg"/>
  <Override PartName="/ppt/media/image-143-1.jpg" ContentType="image/jpg"/>
  <Override PartName="/ppt/media/image-144-1.jpg" ContentType="image/jpg"/>
  <Override PartName="/ppt/media/image-145-1.jpg" ContentType="image/jpg"/>
  <Override PartName="/ppt/media/image-146-1.jpg" ContentType="image/jpg"/>
  <Override PartName="/ppt/media/image-147-1.jpg" ContentType="image/jpg"/>
  <Override PartName="/ppt/media/image-148-1.jpg" ContentType="image/jpg"/>
  <Override PartName="/ppt/media/image-149-1.jpg" ContentType="image/jpg"/>
  <Override PartName="/ppt/media/image-15-1.jpg" ContentType="image/jpg"/>
  <Override PartName="/ppt/media/image-150-1.jpg" ContentType="image/jpg"/>
  <Override PartName="/ppt/media/image-151-1.jpg" ContentType="image/jpg"/>
  <Override PartName="/ppt/media/image-155-1.jpg" ContentType="image/jpg"/>
  <Override PartName="/ppt/media/image-156-1.jpg" ContentType="image/jpg"/>
  <Override PartName="/ppt/media/image-157-1.jpg" ContentType="image/jpg"/>
  <Override PartName="/ppt/media/image-158-1.jpg" ContentType="image/jpg"/>
  <Override PartName="/ppt/media/image-159-1.jpg" ContentType="image/jpg"/>
  <Override PartName="/ppt/media/image-16-1.jpg" ContentType="image/jpg"/>
  <Override PartName="/ppt/media/image-160-1.jpg" ContentType="image/jpg"/>
  <Override PartName="/ppt/media/image-161-1.jpg" ContentType="image/jpg"/>
  <Override PartName="/ppt/media/image-162-1.jpg" ContentType="image/jpg"/>
  <Override PartName="/ppt/media/image-163-1.jpg" ContentType="image/jpg"/>
  <Override PartName="/ppt/media/image-167-1.jpg" ContentType="image/jpg"/>
  <Override PartName="/ppt/media/image-168-1.jpg" ContentType="image/jpg"/>
  <Override PartName="/ppt/media/image-17-1.jpg" ContentType="image/jpg"/>
  <Override PartName="/ppt/media/image-18-1.jpg" ContentType="image/jpg"/>
  <Override PartName="/ppt/media/image-19-1.jpg" ContentType="image/jpg"/>
  <Override PartName="/ppt/media/image-2-1.jpg" ContentType="image/jpg"/>
  <Override PartName="/ppt/media/image-23-1.jpg" ContentType="image/jpg"/>
  <Override PartName="/ppt/media/image-24-1.jpg" ContentType="image/jpg"/>
  <Override PartName="/ppt/media/image-25-1.jpg" ContentType="image/jpg"/>
  <Override PartName="/ppt/media/image-26-1.jpg" ContentType="image/jpg"/>
  <Override PartName="/ppt/media/image-27-1.jpg" ContentType="image/jpg"/>
  <Override PartName="/ppt/media/image-28-1.jpg" ContentType="image/jpg"/>
  <Override PartName="/ppt/media/image-29-1.jpg" ContentType="image/jpg"/>
  <Override PartName="/ppt/media/image-3-1.jpg" ContentType="image/jpg"/>
  <Override PartName="/ppt/media/image-30-1.jpg" ContentType="image/jpg"/>
  <Override PartName="/ppt/media/image-31-1.jpg" ContentType="image/jpg"/>
  <Override PartName="/ppt/media/image-35-1.jpg" ContentType="image/jpg"/>
  <Override PartName="/ppt/media/image-36-1.jpg" ContentType="image/jpg"/>
  <Override PartName="/ppt/media/image-37-1.jpg" ContentType="image/jpg"/>
  <Override PartName="/ppt/media/image-38-1.jpg" ContentType="image/jpg"/>
  <Override PartName="/ppt/media/image-39-1.jpg" ContentType="image/jpg"/>
  <Override PartName="/ppt/media/image-4-1.jpg" ContentType="image/jpg"/>
  <Override PartName="/ppt/media/image-40-1.jpg" ContentType="image/jpg"/>
  <Override PartName="/ppt/media/image-41-1.jpg" ContentType="image/jpg"/>
  <Override PartName="/ppt/media/image-42-1.jpg" ContentType="image/jpg"/>
  <Override PartName="/ppt/media/image-43-1.jpg" ContentType="image/jpg"/>
  <Override PartName="/ppt/media/image-47-1.jpg" ContentType="image/jpg"/>
  <Override PartName="/ppt/media/image-48-1.jpg" ContentType="image/jpg"/>
  <Override PartName="/ppt/media/image-49-1.jpg" ContentType="image/jpg"/>
  <Override PartName="/ppt/media/image-5-1.jpg" ContentType="image/jpg"/>
  <Override PartName="/ppt/media/image-50-1.jpg" ContentType="image/jpg"/>
  <Override PartName="/ppt/media/image-51-1.jpg" ContentType="image/jpg"/>
  <Override PartName="/ppt/media/image-52-1.jpg" ContentType="image/jpg"/>
  <Override PartName="/ppt/media/image-53-1.jpg" ContentType="image/jpg"/>
  <Override PartName="/ppt/media/image-54-1.jpg" ContentType="image/jpg"/>
  <Override PartName="/ppt/media/image-55-1.jpg" ContentType="image/jpg"/>
  <Override PartName="/ppt/media/image-59-1.jpg" ContentType="image/jpg"/>
  <Override PartName="/ppt/media/image-6-1.jpg" ContentType="image/jpg"/>
  <Override PartName="/ppt/media/image-60-1.jpg" ContentType="image/jpg"/>
  <Override PartName="/ppt/media/image-61-1.jpg" ContentType="image/jpg"/>
  <Override PartName="/ppt/media/image-62-1.jpg" ContentType="image/jpg"/>
  <Override PartName="/ppt/media/image-63-1.jpg" ContentType="image/jpg"/>
  <Override PartName="/ppt/media/image-64-1.jpg" ContentType="image/jpg"/>
  <Override PartName="/ppt/media/image-65-1.jpg" ContentType="image/jpg"/>
  <Override PartName="/ppt/media/image-66-1.jpg" ContentType="image/jpg"/>
  <Override PartName="/ppt/media/image-67-1.jpg" ContentType="image/jpg"/>
  <Override PartName="/ppt/media/image-7-1.jpg" ContentType="image/jpg"/>
  <Override PartName="/ppt/media/image-71-1.jpg" ContentType="image/jpg"/>
  <Override PartName="/ppt/media/image-72-1.jpg" ContentType="image/jpg"/>
  <Override PartName="/ppt/media/image-73-1.jpg" ContentType="image/jpg"/>
  <Override PartName="/ppt/media/image-74-1.jpg" ContentType="image/jpg"/>
  <Override PartName="/ppt/media/image-75-1.jpg" ContentType="image/jpg"/>
  <Override PartName="/ppt/media/image-76-1.jpg" ContentType="image/jpg"/>
  <Override PartName="/ppt/media/image-77-1.jpg" ContentType="image/jpg"/>
  <Override PartName="/ppt/media/image-78-1.jpg" ContentType="image/jpg"/>
  <Override PartName="/ppt/media/image-79-1.jpg" ContentType="image/jpg"/>
  <Override PartName="/ppt/media/image-83-1.jpg" ContentType="image/jpg"/>
  <Override PartName="/ppt/media/image-84-1.jpg" ContentType="image/jpg"/>
  <Override PartName="/ppt/media/image-85-1.jpg" ContentType="image/jpg"/>
  <Override PartName="/ppt/media/image-86-1.jpg" ContentType="image/jpg"/>
  <Override PartName="/ppt/media/image-87-1.jpg" ContentType="image/jpg"/>
  <Override PartName="/ppt/media/image-88-1.jpg" ContentType="image/jpg"/>
  <Override PartName="/ppt/media/image-89-1.jpg" ContentType="image/jpg"/>
  <Override PartName="/ppt/media/image-90-1.jpg" ContentType="image/jpg"/>
  <Override PartName="/ppt/media/image-91-1.jpg" ContentType="image/jpg"/>
  <Override PartName="/ppt/media/image-95-1.jpg" ContentType="image/jpg"/>
  <Override PartName="/ppt/media/image-96-1.jpg" ContentType="image/jpg"/>
  <Override PartName="/ppt/media/image-97-1.jpg" ContentType="image/jpg"/>
  <Override PartName="/ppt/media/image-98-1.jpg" ContentType="image/jpg"/>
  <Override PartName="/ppt/media/image-99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</p:sldIdLst>
  <p:notesMasterIdLst>
    <p:notesMasterId r:id="rId17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notesMaster" Target="notesMasters/notesMaster1.xml"/><Relationship Id="rId171" Type="http://schemas.openxmlformats.org/officeDocument/2006/relationships/presProps" Target="presProps.xml"/><Relationship Id="rId172" Type="http://schemas.openxmlformats.org/officeDocument/2006/relationships/viewProps" Target="viewProps.xml"/><Relationship Id="rId173" Type="http://schemas.openxmlformats.org/officeDocument/2006/relationships/theme" Target="theme/theme1.xml"/><Relationship Id="rId17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image" Target="../media/image-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image" Target="../media/image-4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image" Target="../media/image-4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image" Target="../media/image-4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image" Target="../media/image-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image" Target="../media/image-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image" Target="../media/image-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image" Target="../media/image-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image" Target="../media/image-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image" Target="../media/image-5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image" Target="../media/image-5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image" Target="../media/image-5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image" Target="../media/image-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image" Target="../media/image-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image" Target="../media/image-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image" Target="../media/image-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image" Target="../media/image-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image" Target="../media/image-6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image" Target="../media/image-6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image" Target="../media/image-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image" Target="../media/image-7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image" Target="../media/image-7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image" Target="../media/image-7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image" Target="../media/image-7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image" Target="../media/image-8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image" Target="../media/image-8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image" Target="../media/image-8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image" Target="../media/image-8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image" Target="../media/image-8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image" Target="../media/image-8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image" Target="../media/image-9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image" Target="../media/image-9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image" Target="../media/image-9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image" Target="../media/image-9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image" Target="../media/image-9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image" Target="../media/image-9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image" Target="../media/image-9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URL bileşenlerini okuma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 web adresini sadece ezberlemek yerine parçalarına ayırarak okumak, hata bulmayı kolaylaştırır.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Adres: https://site.edu.tr/dersler/web.html?hafta=1#http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Şema: https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Alan adı: site.edu.tr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Yol: /dersler/web.html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Sorgu: hafta=1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Parça: http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Sınıfta hızlı kontrol: “Bu adres hangi dosyaya gider, hangi bölüme odaklanır?” sorusu sorulur.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Network sekmesiyle istek izleme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Öğrenci, bir sayfanın arka planda hangi dosyaları istediğini görür.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Tarayıcı geliştirici araçlarında Network sekmesini açın.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Sayfayı yenileyin ve ilk belge isteğini bulun.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Durum kodu, dosya türü ve yüklenme süresini not alın.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404 görülen bir kaynak varsa yol bilgisini kontrol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 etkinlik, kavramı teoriden çıkarıp gerçek tarayıcı davranışına bağlar.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Web isteği hata senaryoları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Küçük senaryolarla öğrencinin DNS, HTTP ve tarayıcı rolünü ayırması sağlanır.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Alan adı yanlış yazıldıysa sorun genellikle ad çözümleme düzeyindedir.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Dosya yolu yanlışsa sunucu 404 yanıtı verebilir.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Sunucu taraflı problemde 5xx durum kodları görülebilir.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 açılır ama stil bozuksa CSS dosyası yüklenmemiş olabilir.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senaryo için “sorun nerede?” sorusu kullanılabilir.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1. Hafta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Kişisel tanıtım sayfası iskeleti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Aşağıdaki özgün örnek, temel HTML yapısını küçük bir içerik üzerinden gösterir.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&lt;!doctype html&gt;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&lt;html lang="tr"&gt;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&lt;head&gt;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&lt;meta charset="utf-8"&gt;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&lt;title&gt;Tanıtım Sayfam&lt;/title&gt;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&lt;/head&gt;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&lt;body&gt;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&lt;h1&gt;Ayşe Demir&lt;/h1&gt;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&lt;p&gt;Web tasarımı öğreniyorum.&lt;/p&gt;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&lt;/body&gt;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&lt;/html&gt;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Uzun dış kaynak alıntısı yoktur; örnek eğitim amacıyla sıfırdan yazılmıştır.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Başlık hiyerarşisi kurma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aynı içerik için doğru başlık düzeylerini seçer.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 ana başlığı için yalnızca bir h1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Alt bölümleri h2 ile ayırın.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Alt başlığın altındaki daha küçük konuları h3 ile düzenleyin.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Başlık düzeyini görsel boyuta göre değil, içerik ilişkisine göre seçin.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 çalışma semantik düşünmeyi başlatır.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hata avı: HTML iskeletinde sık yapılan hatalar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Basit hataları erken yakalamak sonraki CSS ve erişilebilirlik konularını kolaylaştırır.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doctype bildiriminin eksik bırakılması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head ve body içeriklerinin karıştırılması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meta charset bilgisinin unutulması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Aynı sayfada birden çok id değerinin tekrarlanması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Ders sonunda W3C doğrulayıcı ile kontrol önerilir.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2. Hafta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Metni semantik öğelerle zenginleştirme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Görünüş için değil, anlam için etiket seçme pratiği.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&lt;strong&gt;Önemli:&lt;/strong&gt; Ödev teslim tarihi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&lt;time datetime="2026-10-15"&gt;15 Ekim&lt;/time&gt;.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&lt;/p&gt;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Kısa kod: &lt;code&gt;display: flex;&lt;/code&gt;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&lt;/p&gt;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özgün yazılmıştır; yalnızca standart HTML kullanımını gösterir.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Duyuru metnini işaretleme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düz metni anlamlı HTML’e dönüştürür.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Duyurunun ana başlığını belirleyin.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Tarih bilgisini time öğesiyle gösterin.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Önemli uyarıları strong ile vurgulayın.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Maddeleri ul veya ol ile düzenleyin.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 kontrolde “Bu etiket ne anlama geliyor?” sorusu sorulur.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Semantik mi görsel mi?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seçimde amaç netleştirilir.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Sadece kalın yapmak istiyorsanız CSS düşünün.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Gerçek önem vurgusu varsa strong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Kod parçası varsa code veya pre seçin.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Alıntı varsa q ya da blockquote kullanın.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Semantik seçim, erişilebilirlik ve arama motoru yorumunu güçlendirir.</a:t>
            </a:r>
            <a:endParaRPr lang="en-US" sz="1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3. Hafta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Erişilebilir bağlantı metni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Bağlantı metni, tek başına okunduğunda hedefi anlatmalıdır.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Ders notlarını indirmek için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&lt;a href="dosyalar/web-hafta4.pdf"&gt;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4. hafta bağlantı notları PDF dosyası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&lt;/a&gt; bağlantısını kullanın.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&lt;/p&gt;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“Buraya tıklayın” yerine anlamlı bağlantı metni tercih edilir.</a:t>
            </a:r>
            <a:endParaRPr lang="en-US" sz="1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Göreli yol bulmacası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klasör yapısına göre doğru href değerini yazar.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index.html ana klasörde olsun.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hakkimizda.html sayfalar klasöründe olsun.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style.css css klasöründe olsun.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Her dosyadan diğerine doğru göreli yolu yazın.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Tahtada küçük klasör ağacı çizmek işe yarar.</a:t>
            </a:r>
            <a:endParaRPr lang="en-US" sz="1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Bağlantı kalitesi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İyi bağlantı hem teknik hem de kullanıcı odaklıdır.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Hedef adres doğru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Bağlantı metni açıklayıcı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Harici bağlantı açıkça anlaşılır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Yeni sekme açılıyorsa kullanıcıya bildiriliyor mu?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Bağlantı testini klavye ile yapmak erişilebilirlik farkındalığı kazandırır.</a:t>
            </a:r>
            <a:endParaRPr lang="en-US" sz="1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4. Hafta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Basit ve erişilebilir tablo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Tabloda başlık-hücre ilişkisini açık kurmak gerekir.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&lt;table&gt;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&lt;caption&gt;Haftalık Çalışma Planı&lt;/caption&gt;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&lt;tr&gt;&lt;th scope="col"&gt;Gün&lt;/th&gt;&lt;th scope="col"&gt;Konu&lt;/th&gt;&lt;/tr&gt;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&lt;tr&gt;&lt;th scope="row"&gt;Pazartesi&lt;/th&gt;&lt;td&gt;HTML tekrar&lt;/td&gt;&lt;/tr&gt;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&lt;tr&gt;&lt;th scope="row"&gt;Çarşamba&lt;/th&gt;&lt;td&gt;CSS giriş&lt;/td&gt;&lt;/tr&gt;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&lt;/table&gt;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içerik özgündür; yalnızca tablo mantığını göstermek için hazırlanmıştır.</a:t>
            </a:r>
            <a:endParaRPr lang="en-US" sz="12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Veri tablo mu değil mi?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tablo kullanım kararını gerekçelendirir.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Ders programı: tablo olabilir.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 yerleşimi: tablo olmamalı.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Ürün karşılaştırması: tablo olabilir.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Menü tasarımı: liste ve CSS ile yapılmalıdır.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Amaç, tabloyu yerleşim aracı olarak kullanma alışkanlığını kırmaktır.</a:t>
            </a:r>
            <a:endParaRPr lang="en-US" sz="12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Tablo okunabilirliği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tablo yayımlanmadan önce kısa kontrol listesiyle gözden geçirilir.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caption var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Sütun ve satır başlıkları açık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scope değerleri doğru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Küçük ekranda okunabilir mi?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Erişilebilir tablo, verinin bağlamını kaybetmeden okunmasını sağlar.</a:t>
            </a:r>
            <a:endParaRPr lang="en-US" sz="12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4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5. Hafta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Etiketli iletişim formu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alanı ile label ilişkisi açık kurulmalıdır.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&lt;form action="/iletisim" method="post"&gt;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&lt;label for="ad"&gt;Ad soyad&lt;/label&gt;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&lt;input id="ad" name="ad" required&gt;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&lt;label for="mesaj"&gt;Mesaj&lt;/label&gt;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&lt;textarea id="mesaj" name="mesaj"&gt;&lt;/textarea&gt;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&lt;button type="submit"&gt;Gönder&lt;/button&gt;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&lt;/form&gt;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eğitim amaçlıdır; gerçek projede sunucu tarafı doğrulama da gerekir.</a:t>
            </a:r>
            <a:endParaRPr lang="en-US" sz="12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Form alanı seçimi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her veri türü için uygun input türünü seçer.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E-posta için email türünü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Tarih için date türünü değerlendirin.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Tek seçenek için radio; çoklu seçenek için checkbox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Uzun metin için textarea tercih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Yanlış input türü, kullanıcı deneyimini ve doğrulamayı zayıflatır.</a:t>
            </a:r>
            <a:endParaRPr lang="en-US" sz="12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Form kullanılabilirliği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Formun sadece görünmesi değil, doğru çalışması hedeflenir.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Her alanın görünür etiketi var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Zorunlu alanlar açıkça belirtilmiş mi?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Hata mesajı anlaşılır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Klavye ile tüm alanlara ulaşılabiliyor mu?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Küçük formlar bile erişilebilir tasarım alışkanlığı kazandırır.</a:t>
            </a:r>
            <a:endParaRPr lang="en-US" sz="12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5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6. Hafta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Gömülü içerikte title kullanımı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iframe öğesi kullanılıyorsa içeriğin amacı belirtilmelidir.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&lt;iframe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src="harita.html"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title="Okul yerleşkesini gösteren harita"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width="600"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height="350"&gt;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&lt;/iframe&gt;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Dış kaynaktan uzun içerik gömmek yerine, amaç ve erişilebilirlik netleştirilir.</a:t>
            </a:r>
            <a:endParaRPr lang="en-US" sz="125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Gömülü içerik kararı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içerik iframe ile gömülmek zorunda değildir.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Kısa görsel için img yeterli olabilir.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Video için video öğesi veya güvenilir gömme yöntemi seçilir.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Harita gibi etkileşimli içerikte iframe değerlendirilebilir.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Alternatif metin veya açıklama ihmal edilmez.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Öğrenciye “Bu içeriğin en sade HTML karşılığı ne?” sorusu sorulur.</a:t>
            </a:r>
            <a:endParaRPr lang="en-US" sz="125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Gömülü içerik riski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Gömülü içerik hem erişilebilirlik hem güvenlik açısından düşünülmelidir.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Kaynak güvenilir mi?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title açıklayıcı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 performansını düşürüyor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Gerekirse sandbox yaklaşımı değerlendirildi mi?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 ama doğru gömme, daha sürdürülebilir sayfa üretir.</a:t>
            </a:r>
            <a:endParaRPr lang="en-US" sz="12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6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7. Hafta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tekrar: Karışık HTML onarım örneği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 sınav öncesi küçük hataları tanıma pratiği.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&lt;!-- Hatalı fikir: başlığı p ile büyütmek --&gt;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 class="buyuk"&gt;Dersler&lt;/p&gt;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&lt;!-- Daha doğru yaklaşım --&gt;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&lt;h1&gt;Dersler&lt;/h1&gt;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&lt;p&gt;Bu sayfada haftalık ders içerikleri yer alır.&lt;/p&gt;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özgün ve kısa tutulmuştur.</a:t>
            </a:r>
            <a:endParaRPr lang="en-US" sz="125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30 dakikalık mini site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 temel konuları tek dosyada değil, küçük bir proje içinde birleştirir.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Ana sayfa, dersler ve iletişim sayfası oluşturun.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Her sayfada aynı menüyü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 az bir liste, bir tablo ve bir form ekleyin.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Tüm bağlantıları test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 sınava hazırlık için bütüncül tekrar sağlar.</a:t>
            </a:r>
            <a:endParaRPr lang="en-US" sz="125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soru seti: Hızlı kavram kontrolü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Ders sonunda kısa sözlü kontrol yapılabilir.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URL ile alan adı arasındaki fark nedir?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Semantik HTML neden önemlidir?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Formda label ne işe yarar?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Tablo ne zaman kullanılmamalıdır?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Cevaplar ezber değil, gerekçeli açıklama biçiminde alınmalıdır.</a:t>
            </a:r>
            <a:endParaRPr lang="en-US" sz="125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7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8. Hafta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Görsel ve alternatif metin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 metni görselin işlevine göre yazılır.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&lt;figure&gt;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&lt;img src="laboratuvar.jpg"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alt="Bilgisayar laboratuvarında çalışan öğrenciler"&gt;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&lt;figcaption&gt;Web tasarımı uygulama dersi&lt;/figcaption&gt;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&lt;/figure&gt;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Görsel dosya örnektir; telifli görsel kullanılacaksa izin ve kaynak kontrolü gerekir.</a:t>
            </a:r>
            <a:endParaRPr lang="en-US" sz="125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Medya dosyası hazırlama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 sadece etiketi değil, dosya hazırlığını da öğrenir.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Görsel boyutunu kullanım alanına göre küçültün.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Dosya adını açıklayıcı ve Türkçe karakter sorunsuz olacak şekilde yazın.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Video için altyazı veya metin alternatifi düşünün.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 yüklenme süresini kontrol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Performans, erişilebilirlik ve telif birlikte ele alınır.</a:t>
            </a:r>
            <a:endParaRPr lang="en-US" sz="125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Çoklu ortam yayımlama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 medya öğesi eklemeden önce izin ve teknik uygunluk birlikte kontrol edilir.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Görselin kullanım hakkı var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alt ya da caption gerekli mi?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Dosya boyutu makul mü?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Mobil ekranda taşma var mı?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 kontrol listesi telif bilincini sınıf pratiğine taşır.</a:t>
            </a:r>
            <a:endParaRPr lang="en-US" sz="125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8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9. Hafta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CSS dosyası bağlama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yapı, CSS görünüm için ayrı tutulur.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&lt;!-- index.html --&gt;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&lt;link rel="stylesheet" href="css/stil.css"&gt;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/* css/stil.css */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body { font-family: Arial, sans-serif; }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h1 { color: #b00000; }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 { line-height: 1.6; }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kısa ve özgün tutulmuştur.</a:t>
            </a:r>
            <a:endParaRPr lang="en-US" sz="125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Renk ve okunabilirlik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görsel tercih ile okunabilirlik arasındaki dengeyi görür.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Arka plan ve metin kontrastını kontrol edin.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Sadece renkle anlam vermekten kaçının.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Başlık, paragraf ve bağlantı stillerini ayırın.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Aynı renk paletini tüm sayfada koruyun.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Tasarım güzel olduğu kadar okunabilir olmalıdır.</a:t>
            </a:r>
            <a:endParaRPr lang="en-US" sz="125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CSS başlangıç hataları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Yeni başlayanlarda görülen hatalar hızla yakalanır.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Noktalı virgül unutuldu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Seçici doğru öğeyi hedefliyor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Dosya yolu doğru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Aynı kural gereksiz yere tekrarlandı mı?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Tarayıcı geliştirici araçları bu hataları bulmak için kullanılır.</a:t>
            </a:r>
            <a:endParaRPr lang="en-US" sz="125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09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10. Hafta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Kutu modeli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öğe içerik, iç boşluk, kenarlık ve dış boşluk ilişkisiyle yerleşir.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.kart {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width: 320px;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padding: 16px;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border: 1px solid #ccc;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margin: 20px auto;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box-sizing: border-box;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Örnek, kavramı sade göstermek için hazırlanmıştır.</a:t>
            </a:r>
            <a:endParaRPr lang="en-US" sz="125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Özgüllük sıralaması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hangi CSS kuralının baskın geleceğini tahmin eder.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 seçicisi genel kuraldır.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.uyari sınıf seçicisi daha özeldir.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#ana id seçicisi daha baskındır.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Satır içi stil genellikle daha yüksek önceliklidir.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Amaç “neden bu stil uygulandı?” sorusunu çözmektir.</a:t>
            </a:r>
            <a:endParaRPr lang="en-US" sz="125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CSS çakışmalarını çözme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Kaskad yapısı sorun değil, yönetilmesi gereken bir sistemdir.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Aynı özelliği kaç kural değiştiriyor?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Seçiciler gereğinden fazla özel mi?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Stil dosyası doğru sırada mı yükleniyor?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DevTools computed panelinde son değer ne görünüyor?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Çakışmayı büyütmek yerine nedeni bulmak daha sağlıklıdır.</a:t>
            </a:r>
            <a:endParaRPr lang="en-US" sz="125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11. Hafta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Basit duyarlı düzen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Küçük ekranda tek sütun, geniş ekranda iki sütun mantığı.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.icerik {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flex;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flex-direction: column;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16px;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@media (min-width: 768px) {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.icerik { flex-direction: row; }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 örneği özgündür; temel responsive düşünceyi gösterir.</a:t>
            </a:r>
            <a:endParaRPr lang="en-US" sz="125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Mobil öncelikli kontrol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 tasarımı önce küçük ekranda test eder.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Sayfayı dar ekran görünümünde açın.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Metin satırlarının çok uzayıp uzamadığını kontrol edin.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Menü ve formların dokunmatik kullanımını deneyin.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Geniş ekrana geçince düzeni kademeli genişletin.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 öncelikli yaklaşım, tasarımı daha dayanıklı yapar.</a:t>
            </a:r>
            <a:endParaRPr lang="en-US" sz="125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Duyarlı tasarım sorunları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Yerleşim hataları genelde birkaç noktada yoğunlaşır.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Yatay kaydırma oluşuyor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Görseller kapsayıcı dışına taşıyor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Font boyutu küçük ekranda okunuyor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Butonlar dokunma için yeterince büyük mü?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 cihazda değil, farklı genişliklerde test etmek gerekir.</a:t>
            </a:r>
            <a:endParaRPr lang="en-US" sz="125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12. Hafta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Basit yatay menü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Menü yapısı listeyle, görünüm CSS ile kurulmalıdır.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&lt;nav aria-label="Ana menü"&gt;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&lt;ul class="menu"&gt;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&lt;li&gt;&lt;a href="index.html"&gt;Ana sayfa&lt;/a&gt;&lt;/li&gt;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&lt;li&gt;&lt;a href="dersler.html"&gt;Dersler&lt;/a&gt;&lt;/li&gt;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&lt;/ul&gt;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&lt;/nav&gt;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.menu { display: flex; gap: 12px; list-style: none; }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Yapı ve görünüm ayrımı korunur.</a:t>
            </a:r>
            <a:endParaRPr lang="en-US" sz="125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Aktif menü öğesi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Öğrenciler kullanıcının hangi sayfada olduğunu menüde gösterir.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Geçerli sayfanın bağlantısına class ekleyin.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Renk dışında alt çizgi veya kalınlık gibi ikinci işaret kullanın.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Klavye odağı görünür olmalıdır.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Menüyü dar ekranda da test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Aktif durum, gezinme hissini güçlendirir.</a:t>
            </a:r>
            <a:endParaRPr lang="en-US" sz="1250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Menü erişilebilirliği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Menü tasarımında görsel estetik tek ölçüt değildir.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Bağlantı metinleri açık mı?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Klavye ile gezilebiliyor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Odak göstergesi kayboluyor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Mobilde menü taşmadan çalışıyor mu?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İyi menü, kullanıcıya nerede olduğunu ve nereye gideceğini gösterir.</a:t>
            </a:r>
            <a:endParaRPr lang="en-US" sz="125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13. Hafta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2286000"/>
            <a:ext cx="466344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14600" y="2322576"/>
            <a:ext cx="4663440" cy="10515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b="1" sz="3100">
                <a:solidFill>
                  <a:srgbClr val="E60000"/>
                </a:solidFill>
                <a:latin typeface="Aptos Display"/>
              </a:rPr>
              <a:t>WEB TASARIMI
TEMELLERİ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Hafta | Ek Örnek 1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örnek: Tarayıcı sorununu küçük testle ayırma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Sorunu küçültmek, hatanın HTML mi CSS mi JavaScript mi olduğunu anlamayı sağlar.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9808" y="2560320"/>
            <a:ext cx="9738360" cy="2578608"/>
          </a:xfrm>
          <a:prstGeom prst="rect">
            <a:avLst/>
          </a:prstGeom>
          <a:solidFill>
            <a:srgbClr val="F5F5F5">
              <a:alpha val="96000"/>
            </a:srgbClr>
          </a:solidFill>
          <a:ln w="6350">
            <a:solidFill>
              <a:srgbClr val="D8D8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/* Geçici test */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 { outline: 1px solid rgba(0,0,0,.2); }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/* Taşan görsel kontrolü */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img { max-width: 100%; height: auto; }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 kod geçici tanılama amaçlıdır; son sürümde gereksiz test kuralları kaldırılır.</a:t>
            </a:r>
            <a:endParaRPr lang="en-US" sz="1250" dirty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Hafta | Ek Örnek 2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uygulama: Hata giderme akışı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 rastgele deneme yerine sistemli kontrol yapar.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Önce hatayı tekrar üretin.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Konsol ve Network sekmesini kontrol edin.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HTML doğrulama hatalarını ayıklayın.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CSS kuralını DevTools üzerinden tek tek kapatıp test edin.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Sistemli hata ayıklama, zaman kazandırır.</a:t>
            </a:r>
            <a:endParaRPr lang="en-US" sz="1250" dirty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kran Resmi 2025-09-23 20.03.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6840" y="1042416"/>
            <a:ext cx="2423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Hafta | Ek Örnek 3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1298448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E12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kontrol: Yayına almadan önce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1792" y="1938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Dersin final pratiği için kısa teslim kontrolü.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77240" y="2542032"/>
            <a:ext cx="99669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Bağlantılar çalışıyor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Görseller ve CSS dosyaları yükleniyor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Mobil görünüm bozuluyor mu?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Kaynak ve görsel kullanım hakları kontrol edildi mi?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1792" y="5504688"/>
            <a:ext cx="1014984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Teknik kalite ve telif duyarlılığı aynı teslim paketinde değerlendirilir.</a:t>
            </a:r>
            <a:endParaRPr lang="en-US" sz="1250" dirty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_pages_jpg/page_1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6217920"/>
            <a:ext cx="3703320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0976" y="6268212"/>
            <a:ext cx="23317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700">
                <a:solidFill>
                  <a:srgbClr val="595959"/>
                </a:solidFill>
                <a:latin typeface="Aptos"/>
              </a:rPr>
              <a:t>WEB TASARIMI TEMELLERİ  |  14. Hafta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168</Slides>
  <Notes>168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168</vt:i4>
      </vt:variant>
    </vt:vector>
  </HeadingPairs>
  <TitlesOfParts>
    <vt:vector size="17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</vt:vector>
  </TitlesOfParts>
  <Company>Kastamonu Üniversitesi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Tasarımının Temelleri</dc:title>
  <dc:subject>Web Tasarımının Temelleri - telif duyarlı örneklerle genişletilmiş sürüm</dc:subject>
  <dc:creator>Öğr. Gör. Özge Taş</dc:creator>
  <cp:lastModifiedBy>Öğr. Gör. Özge Taş</cp:lastModifiedBy>
  <cp:revision>1</cp:revision>
  <dcterms:created xsi:type="dcterms:W3CDTF">2026-09-04T06:46:11Z</dcterms:created>
  <dcterms:modified xsi:type="dcterms:W3CDTF">2026-09-04T06:46:11Z</dcterms:modified>
</cp:coreProperties>
</file>