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2" r:id="rId4"/>
    <p:sldId id="261" r:id="rId5"/>
    <p:sldId id="263" r:id="rId6"/>
    <p:sldId id="258" r:id="rId7"/>
    <p:sldId id="259" r:id="rId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D165B4AB-A6F6-4BF5-8F95-886BB80DBC8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165B4AB-A6F6-4BF5-8F95-886BB80DBC87}"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D165B4AB-A6F6-4BF5-8F95-886BB80DBC87}"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C5322A-C70B-4E50-8489-27ABD2DD8DB5}" type="datetimeFigureOut">
              <a:rPr lang="tr-TR" smtClean="0"/>
              <a:pPr/>
              <a:t>25.12.2024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165B4AB-A6F6-4BF5-8F95-886BB80DBC87}"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DC5322A-C70B-4E50-8489-27ABD2DD8DB5}" type="datetimeFigureOut">
              <a:rPr lang="tr-TR" smtClean="0"/>
              <a:pPr/>
              <a:t>25.12.2024</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165B4AB-A6F6-4BF5-8F95-886BB80DBC87}"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857224" y="1988840"/>
            <a:ext cx="8062912" cy="2376264"/>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solidFill>
                  <a:schemeClr val="bg1"/>
                </a:solidFill>
              </a:rPr>
              <a:t>(12)- BOĞULMALARDA</a:t>
            </a:r>
            <a:br>
              <a:rPr lang="tr-TR" b="1" dirty="0" smtClean="0">
                <a:solidFill>
                  <a:schemeClr val="bg1"/>
                </a:solidFill>
              </a:rPr>
            </a:br>
            <a:r>
              <a:rPr lang="tr-TR" b="1" dirty="0" smtClean="0">
                <a:solidFill>
                  <a:schemeClr val="bg1"/>
                </a:solidFill>
              </a:rPr>
              <a:t>İLK YARDIM</a:t>
            </a:r>
            <a:r>
              <a:rPr lang="tr-TR" dirty="0" smtClean="0"/>
              <a:t/>
            </a:r>
            <a:br>
              <a:rPr lang="tr-TR" dirty="0" smtClean="0"/>
            </a:b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720080"/>
          </a:xfrm>
        </p:spPr>
        <p:txBody>
          <a:bodyPr>
            <a:normAutofit/>
          </a:bodyPr>
          <a:lstStyle/>
          <a:p>
            <a:pPr algn="ctr"/>
            <a:r>
              <a:rPr lang="tr-TR" sz="3600" b="1" dirty="0" smtClean="0"/>
              <a:t>BOĞULMA</a:t>
            </a:r>
            <a:endParaRPr lang="tr-TR" sz="3600" b="1" dirty="0"/>
          </a:p>
        </p:txBody>
      </p:sp>
      <p:sp>
        <p:nvSpPr>
          <p:cNvPr id="3" name="2 İçerik Yer Tutucusu"/>
          <p:cNvSpPr>
            <a:spLocks noGrp="1"/>
          </p:cNvSpPr>
          <p:nvPr>
            <p:ph sz="half" idx="1"/>
          </p:nvPr>
        </p:nvSpPr>
        <p:spPr>
          <a:xfrm>
            <a:off x="457200" y="1268760"/>
            <a:ext cx="3754760" cy="5086165"/>
          </a:xfrm>
        </p:spPr>
        <p:txBody>
          <a:bodyPr>
            <a:normAutofit fontScale="70000" lnSpcReduction="20000"/>
          </a:bodyPr>
          <a:lstStyle/>
          <a:p>
            <a:pPr>
              <a:buNone/>
            </a:pPr>
            <a:endParaRPr lang="tr-TR" b="1" dirty="0" smtClean="0"/>
          </a:p>
          <a:p>
            <a:pPr>
              <a:buNone/>
            </a:pPr>
            <a:r>
              <a:rPr lang="tr-TR" b="1" dirty="0" smtClean="0"/>
              <a:t>	</a:t>
            </a:r>
            <a:r>
              <a:rPr lang="tr-TR" sz="3300" b="1" dirty="0" smtClean="0">
                <a:solidFill>
                  <a:srgbClr val="FF0000"/>
                </a:solidFill>
              </a:rPr>
              <a:t>Boğulma nedir?</a:t>
            </a:r>
          </a:p>
          <a:p>
            <a:endParaRPr lang="tr-TR" dirty="0" smtClean="0"/>
          </a:p>
          <a:p>
            <a:pPr>
              <a:buFont typeface="Wingdings" pitchFamily="2" charset="2"/>
              <a:buChar char="Ø"/>
            </a:pPr>
            <a:r>
              <a:rPr lang="tr-TR" sz="3300" dirty="0" smtClean="0"/>
              <a:t>Boğulma, vücuttaki dokulara yeterli oksijen gitmemesi sonucu dokularda bozulma meydana gelmesi</a:t>
            </a:r>
            <a:r>
              <a:rPr lang="tr-TR" dirty="0" smtClean="0"/>
              <a:t>dir.</a:t>
            </a:r>
            <a:endParaRPr lang="tr-TR" dirty="0"/>
          </a:p>
        </p:txBody>
      </p:sp>
      <p:sp>
        <p:nvSpPr>
          <p:cNvPr id="4" name="3 İçerik Yer Tutucusu"/>
          <p:cNvSpPr>
            <a:spLocks noGrp="1"/>
          </p:cNvSpPr>
          <p:nvPr>
            <p:ph sz="half" idx="2"/>
          </p:nvPr>
        </p:nvSpPr>
        <p:spPr>
          <a:xfrm>
            <a:off x="4648200" y="1268760"/>
            <a:ext cx="4038600" cy="5086165"/>
          </a:xfrm>
        </p:spPr>
        <p:txBody>
          <a:bodyPr>
            <a:normAutofit fontScale="70000" lnSpcReduction="20000"/>
          </a:bodyPr>
          <a:lstStyle/>
          <a:p>
            <a:endParaRPr lang="tr-TR" b="1" dirty="0" smtClean="0"/>
          </a:p>
          <a:p>
            <a:pPr>
              <a:buNone/>
            </a:pPr>
            <a:r>
              <a:rPr lang="tr-TR" sz="3300" b="1" dirty="0" smtClean="0">
                <a:solidFill>
                  <a:srgbClr val="FF0000"/>
                </a:solidFill>
              </a:rPr>
              <a:t>Boğulma nedenleri</a:t>
            </a:r>
          </a:p>
          <a:p>
            <a:endParaRPr lang="tr-TR" sz="3300" dirty="0" smtClean="0"/>
          </a:p>
          <a:p>
            <a:pPr lvl="0">
              <a:buFont typeface="Wingdings" pitchFamily="2" charset="2"/>
              <a:buChar char="Ø"/>
            </a:pPr>
            <a:r>
              <a:rPr lang="tr-TR" sz="3300" dirty="0" smtClean="0"/>
              <a:t>Bayılma ve bilinç kaybı sonucu dilin geriye kayması,</a:t>
            </a:r>
          </a:p>
          <a:p>
            <a:pPr lvl="0">
              <a:buFont typeface="Wingdings" pitchFamily="2" charset="2"/>
              <a:buChar char="Ø"/>
            </a:pPr>
            <a:endParaRPr lang="tr-TR" sz="3300" dirty="0" smtClean="0"/>
          </a:p>
          <a:p>
            <a:pPr lvl="0">
              <a:buFont typeface="Wingdings" pitchFamily="2" charset="2"/>
              <a:buChar char="Ø"/>
            </a:pPr>
            <a:r>
              <a:rPr lang="tr-TR" sz="3300" dirty="0" smtClean="0"/>
              <a:t>Nefes borusuna sıvı dolması,</a:t>
            </a:r>
          </a:p>
          <a:p>
            <a:pPr lvl="0">
              <a:buFont typeface="Wingdings" pitchFamily="2" charset="2"/>
              <a:buChar char="Ø"/>
            </a:pPr>
            <a:r>
              <a:rPr lang="tr-TR" sz="3300" dirty="0" smtClean="0"/>
              <a:t>Nefes borusuna yabancı cisim kaçması,</a:t>
            </a:r>
          </a:p>
          <a:p>
            <a:pPr lvl="0">
              <a:buFont typeface="Wingdings" pitchFamily="2" charset="2"/>
              <a:buChar char="Ø"/>
            </a:pPr>
            <a:r>
              <a:rPr lang="tr-TR" sz="3300" dirty="0" smtClean="0"/>
              <a:t>Asılma,</a:t>
            </a:r>
          </a:p>
          <a:p>
            <a:pPr lvl="0">
              <a:buFont typeface="Wingdings" pitchFamily="2" charset="2"/>
              <a:buChar char="Ø"/>
            </a:pPr>
            <a:r>
              <a:rPr lang="tr-TR" sz="3300" dirty="0" smtClean="0"/>
              <a:t>Akciğerlerin zedelenmesi,</a:t>
            </a:r>
          </a:p>
          <a:p>
            <a:pPr lvl="0">
              <a:buFont typeface="Wingdings" pitchFamily="2" charset="2"/>
              <a:buChar char="Ø"/>
            </a:pPr>
            <a:r>
              <a:rPr lang="tr-TR" sz="3300" dirty="0" smtClean="0"/>
              <a:t>Gazla zehirlenme,</a:t>
            </a:r>
          </a:p>
          <a:p>
            <a:pPr>
              <a:buFont typeface="Wingdings" pitchFamily="2" charset="2"/>
              <a:buChar char="Ø"/>
            </a:pPr>
            <a:r>
              <a:rPr lang="tr-TR" sz="3300" dirty="0" smtClean="0"/>
              <a:t>Suda boğulma </a:t>
            </a:r>
            <a:endParaRPr lang="tr-TR" sz="3300" dirty="0"/>
          </a:p>
        </p:txBody>
      </p:sp>
      <p:pic>
        <p:nvPicPr>
          <p:cNvPr id="6" name="4 Resim" descr="deniz_yuzme_bogulma.jpg"/>
          <p:cNvPicPr>
            <a:picLocks noChangeAspect="1"/>
          </p:cNvPicPr>
          <p:nvPr/>
        </p:nvPicPr>
        <p:blipFill>
          <a:blip r:embed="rId2" cstate="print"/>
          <a:stretch>
            <a:fillRect/>
          </a:stretch>
        </p:blipFill>
        <p:spPr>
          <a:xfrm rot="21048215">
            <a:off x="1002565" y="4036030"/>
            <a:ext cx="2381250" cy="23812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720080"/>
          </a:xfrm>
        </p:spPr>
        <p:txBody>
          <a:bodyPr>
            <a:normAutofit/>
          </a:bodyPr>
          <a:lstStyle/>
          <a:p>
            <a:pPr algn="ctr"/>
            <a:r>
              <a:rPr lang="tr-TR" sz="3600" b="1" dirty="0" smtClean="0"/>
              <a:t>BOĞULMA</a:t>
            </a:r>
            <a:endParaRPr lang="tr-TR" sz="3600" b="1" dirty="0"/>
          </a:p>
        </p:txBody>
      </p:sp>
      <p:pic>
        <p:nvPicPr>
          <p:cNvPr id="8" name="Picture 4" descr="C20F11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8625" y="980728"/>
            <a:ext cx="4099074" cy="2591147"/>
          </a:xfrm>
          <a:noFill/>
        </p:spPr>
      </p:pic>
      <p:pic>
        <p:nvPicPr>
          <p:cNvPr id="9" name="Picture 4" descr="C20F11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124744"/>
            <a:ext cx="3951610"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C20F11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8" y="3914435"/>
            <a:ext cx="2747963" cy="292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C20F11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824" y="3914436"/>
            <a:ext cx="3079750" cy="282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28" descr="C20F11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3914437"/>
            <a:ext cx="2736304" cy="2824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1124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04664"/>
            <a:ext cx="8229600" cy="864096"/>
          </a:xfrm>
        </p:spPr>
        <p:txBody>
          <a:bodyPr>
            <a:noAutofit/>
          </a:bodyPr>
          <a:lstStyle/>
          <a:p>
            <a:pPr algn="ctr"/>
            <a:r>
              <a:rPr lang="tr-TR" sz="3600" b="1" dirty="0" smtClean="0"/>
              <a:t>Boğulma Nedenleri</a:t>
            </a:r>
            <a:endParaRPr lang="tr-TR" sz="3600" b="1" dirty="0"/>
          </a:p>
        </p:txBody>
      </p:sp>
      <p:sp>
        <p:nvSpPr>
          <p:cNvPr id="6" name="Content Placeholder 5"/>
          <p:cNvSpPr>
            <a:spLocks noGrp="1"/>
          </p:cNvSpPr>
          <p:nvPr>
            <p:ph idx="1"/>
          </p:nvPr>
        </p:nvSpPr>
        <p:spPr>
          <a:xfrm>
            <a:off x="457200" y="1484784"/>
            <a:ext cx="8229600" cy="5184576"/>
          </a:xfrm>
        </p:spPr>
        <p:txBody>
          <a:bodyPr>
            <a:normAutofit fontScale="92500" lnSpcReduction="20000"/>
          </a:bodyPr>
          <a:lstStyle/>
          <a:p>
            <a:pPr>
              <a:buNone/>
            </a:pPr>
            <a:r>
              <a:rPr lang="tr-TR" b="1" dirty="0" smtClean="0"/>
              <a:t>   </a:t>
            </a:r>
          </a:p>
          <a:p>
            <a:pPr>
              <a:buNone/>
            </a:pPr>
            <a:r>
              <a:rPr lang="tr-TR" b="1" dirty="0" smtClean="0"/>
              <a:t>   </a:t>
            </a:r>
            <a:r>
              <a:rPr lang="tr-TR" b="1" dirty="0" smtClean="0">
                <a:solidFill>
                  <a:srgbClr val="FF0000"/>
                </a:solidFill>
              </a:rPr>
              <a:t>(*)</a:t>
            </a:r>
            <a:r>
              <a:rPr lang="tr-TR" b="1" i="1" dirty="0" smtClean="0">
                <a:solidFill>
                  <a:srgbClr val="FF0000"/>
                </a:solidFill>
              </a:rPr>
              <a:t> Suda boğulmalarda, boğulma sırasında nefes borusu girişinin kasılmasına bağlı olarak çok az miktarda su akciğerlere girer. Suda boğulanlarda özellikle soğuk havalarda 20–30 dakika geçse bile yapay solunum ve kalp mesajına başlanmalıdır.</a:t>
            </a:r>
            <a:endParaRPr lang="tr-TR" b="1" dirty="0" smtClean="0">
              <a:solidFill>
                <a:srgbClr val="FF0000"/>
              </a:solidFill>
            </a:endParaRPr>
          </a:p>
          <a:p>
            <a:pPr>
              <a:buNone/>
            </a:pPr>
            <a:r>
              <a:rPr lang="tr-TR" b="1" i="1" dirty="0" smtClean="0">
                <a:solidFill>
                  <a:srgbClr val="FF0000"/>
                </a:solidFill>
              </a:rPr>
              <a:t>    Suda boğulmalarda, ağızdan ağza ya da ağızdan buruna solunumun suda yaptırılması mümkündür ve bu uygulamaya su içerisinde iken başlanmalıdır. Bu uygulama derin sularda mümkün olmayabilir, bu nedenle hasta/yaralının hızla sığ suya doğru çekilmesi gerekir.</a:t>
            </a:r>
            <a:endParaRPr lang="tr-TR" b="1" dirty="0" smtClean="0">
              <a:solidFill>
                <a:srgbClr val="FF0000"/>
              </a:solidFill>
            </a:endParaRPr>
          </a:p>
          <a:p>
            <a:pPr>
              <a:buNone/>
            </a:pPr>
            <a:r>
              <a:rPr lang="tr-TR" b="1" i="1" dirty="0" smtClean="0">
                <a:solidFill>
                  <a:srgbClr val="FF0000"/>
                </a:solidFill>
              </a:rPr>
              <a:t>    Suya atlama sonucu, boğulma riskinin yanı sıra genel vücut travması ya da omurga kırıkları da akla gelmelidir. Bu nedenle suda, başın çok fazla arkaya itilmemesi gereklidir.</a:t>
            </a:r>
            <a:endParaRPr lang="tr-TR" b="1" dirty="0" smtClean="0">
              <a:solidFill>
                <a:srgbClr val="FF0000"/>
              </a:solidFill>
            </a:endParaRPr>
          </a:p>
          <a:p>
            <a:pPr>
              <a:buNone/>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8229600" cy="792088"/>
          </a:xfrm>
        </p:spPr>
        <p:txBody>
          <a:bodyPr>
            <a:normAutofit/>
          </a:bodyPr>
          <a:lstStyle/>
          <a:p>
            <a:pPr algn="ctr"/>
            <a:r>
              <a:rPr lang="tr-TR" sz="3600" b="1" dirty="0" smtClean="0"/>
              <a:t>Boğulmalarda Genel İlk </a:t>
            </a:r>
            <a:r>
              <a:rPr lang="tr-TR" sz="3600" b="1" dirty="0"/>
              <a:t>Y</a:t>
            </a:r>
            <a:r>
              <a:rPr lang="tr-TR" sz="3600" b="1" dirty="0" smtClean="0"/>
              <a:t>ardım</a:t>
            </a:r>
            <a:endParaRPr lang="tr-TR" sz="3600" dirty="0"/>
          </a:p>
        </p:txBody>
      </p:sp>
      <p:pic>
        <p:nvPicPr>
          <p:cNvPr id="6"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1560" y="1052736"/>
            <a:ext cx="8064896" cy="56166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674350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936104"/>
          </a:xfrm>
        </p:spPr>
        <p:txBody>
          <a:bodyPr>
            <a:normAutofit fontScale="90000"/>
          </a:bodyPr>
          <a:lstStyle/>
          <a:p>
            <a:pPr algn="ctr"/>
            <a:r>
              <a:rPr lang="tr-TR" sz="3200" b="1" dirty="0" smtClean="0"/>
              <a:t/>
            </a:r>
            <a:br>
              <a:rPr lang="tr-TR" sz="3200" b="1" dirty="0" smtClean="0"/>
            </a:br>
            <a:r>
              <a:rPr lang="tr-TR" sz="3600" b="1" dirty="0" smtClean="0"/>
              <a:t>Boğulmalarda Genel Belirtiler </a:t>
            </a:r>
            <a:r>
              <a:rPr lang="tr-TR" sz="3600" b="1" dirty="0"/>
              <a:t>N</a:t>
            </a:r>
            <a:r>
              <a:rPr lang="tr-TR" sz="3600" b="1" dirty="0" smtClean="0"/>
              <a:t>elerdir? </a:t>
            </a:r>
            <a:r>
              <a:rPr lang="tr-TR" dirty="0" smtClean="0"/>
              <a:t/>
            </a:r>
            <a:br>
              <a:rPr lang="tr-TR" dirty="0" smtClean="0"/>
            </a:br>
            <a:endParaRPr lang="tr-TR" dirty="0"/>
          </a:p>
        </p:txBody>
      </p:sp>
      <p:sp>
        <p:nvSpPr>
          <p:cNvPr id="3" name="2 İçerik Yer Tutucusu"/>
          <p:cNvSpPr>
            <a:spLocks noGrp="1"/>
          </p:cNvSpPr>
          <p:nvPr>
            <p:ph idx="1"/>
          </p:nvPr>
        </p:nvSpPr>
        <p:spPr>
          <a:xfrm>
            <a:off x="457200" y="1268760"/>
            <a:ext cx="8229600" cy="5055840"/>
          </a:xfrm>
        </p:spPr>
        <p:txBody>
          <a:bodyPr>
            <a:normAutofit fontScale="92500"/>
          </a:bodyPr>
          <a:lstStyle/>
          <a:p>
            <a:pPr lvl="0">
              <a:buFont typeface="Wingdings" pitchFamily="2" charset="2"/>
              <a:buChar char="Ø"/>
            </a:pPr>
            <a:r>
              <a:rPr lang="tr-TR" dirty="0" smtClean="0"/>
              <a:t>Nefes almada güçlük,</a:t>
            </a:r>
          </a:p>
          <a:p>
            <a:pPr lvl="0">
              <a:buFont typeface="Wingdings" pitchFamily="2" charset="2"/>
              <a:buChar char="Ø"/>
            </a:pPr>
            <a:endParaRPr lang="tr-TR" dirty="0" smtClean="0"/>
          </a:p>
          <a:p>
            <a:pPr lvl="0">
              <a:buFont typeface="Wingdings" pitchFamily="2" charset="2"/>
              <a:buChar char="Ø"/>
            </a:pPr>
            <a:r>
              <a:rPr lang="tr-TR" dirty="0" smtClean="0"/>
              <a:t>Gürültülü, hızlı ve derin solunum,</a:t>
            </a:r>
          </a:p>
          <a:p>
            <a:pPr lvl="0">
              <a:buFont typeface="Wingdings" pitchFamily="2" charset="2"/>
              <a:buChar char="Ø"/>
            </a:pPr>
            <a:endParaRPr lang="tr-TR" dirty="0" smtClean="0"/>
          </a:p>
          <a:p>
            <a:pPr lvl="0">
              <a:buFont typeface="Wingdings" pitchFamily="2" charset="2"/>
              <a:buChar char="Ø"/>
            </a:pPr>
            <a:r>
              <a:rPr lang="tr-TR" dirty="0" smtClean="0"/>
              <a:t>Ağızda balgam toplanması ve köpüklenme,</a:t>
            </a:r>
          </a:p>
          <a:p>
            <a:pPr lvl="0">
              <a:buFont typeface="Wingdings" pitchFamily="2" charset="2"/>
              <a:buChar char="Ø"/>
            </a:pPr>
            <a:endParaRPr lang="tr-TR" dirty="0" smtClean="0"/>
          </a:p>
          <a:p>
            <a:pPr lvl="0">
              <a:buFont typeface="Wingdings" pitchFamily="2" charset="2"/>
              <a:buChar char="Ø"/>
            </a:pPr>
            <a:r>
              <a:rPr lang="tr-TR" dirty="0" smtClean="0"/>
              <a:t>Yüzde, dudaklarda ve tırnaklarda morarma,</a:t>
            </a:r>
          </a:p>
          <a:p>
            <a:pPr lvl="0">
              <a:buFont typeface="Wingdings" pitchFamily="2" charset="2"/>
              <a:buChar char="Ø"/>
            </a:pPr>
            <a:endParaRPr lang="tr-TR" dirty="0" smtClean="0"/>
          </a:p>
          <a:p>
            <a:pPr lvl="0">
              <a:buFont typeface="Wingdings" pitchFamily="2" charset="2"/>
              <a:buChar char="Ø"/>
            </a:pPr>
            <a:r>
              <a:rPr lang="tr-TR" dirty="0" smtClean="0"/>
              <a:t>Genel sıkıntı hali, cevaplarda isabetsizlik ve kararsızlık,</a:t>
            </a:r>
          </a:p>
          <a:p>
            <a:pPr lvl="0">
              <a:buFont typeface="Wingdings" pitchFamily="2" charset="2"/>
              <a:buChar char="Ø"/>
            </a:pPr>
            <a:endParaRPr lang="tr-TR" dirty="0" smtClean="0"/>
          </a:p>
          <a:p>
            <a:pPr lvl="0">
              <a:buFont typeface="Wingdings" pitchFamily="2" charset="2"/>
              <a:buChar char="Ø"/>
            </a:pPr>
            <a:r>
              <a:rPr lang="tr-TR" dirty="0" smtClean="0"/>
              <a:t>Bayılma.</a:t>
            </a:r>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88640"/>
            <a:ext cx="8229600" cy="1008112"/>
          </a:xfrm>
        </p:spPr>
        <p:txBody>
          <a:bodyPr>
            <a:normAutofit/>
          </a:bodyPr>
          <a:lstStyle/>
          <a:p>
            <a:pPr algn="ctr"/>
            <a:r>
              <a:rPr lang="tr-TR" sz="3600" b="1" dirty="0" smtClean="0"/>
              <a:t>Boğulmalarda Genel İlk </a:t>
            </a:r>
            <a:r>
              <a:rPr lang="tr-TR" sz="3600" b="1" dirty="0"/>
              <a:t>Y</a:t>
            </a:r>
            <a:r>
              <a:rPr lang="tr-TR" sz="3600" b="1" dirty="0" smtClean="0"/>
              <a:t>ardım</a:t>
            </a:r>
            <a:endParaRPr lang="tr-TR" sz="3600" dirty="0"/>
          </a:p>
        </p:txBody>
      </p:sp>
      <p:sp>
        <p:nvSpPr>
          <p:cNvPr id="4" name="3 İçerik Yer Tutucusu"/>
          <p:cNvSpPr>
            <a:spLocks noGrp="1"/>
          </p:cNvSpPr>
          <p:nvPr>
            <p:ph idx="1"/>
          </p:nvPr>
        </p:nvSpPr>
        <p:spPr>
          <a:xfrm>
            <a:off x="457200" y="1412776"/>
            <a:ext cx="8229600" cy="5112568"/>
          </a:xfrm>
        </p:spPr>
        <p:txBody>
          <a:bodyPr>
            <a:normAutofit lnSpcReduction="10000"/>
          </a:bodyPr>
          <a:lstStyle/>
          <a:p>
            <a:pPr marL="0" lvl="0" indent="0">
              <a:buNone/>
            </a:pPr>
            <a:endParaRPr lang="tr-TR" sz="2400" dirty="0" smtClean="0"/>
          </a:p>
          <a:p>
            <a:pPr lvl="0">
              <a:buFont typeface="Wingdings" pitchFamily="2" charset="2"/>
              <a:buChar char="Ø"/>
            </a:pPr>
            <a:r>
              <a:rPr lang="tr-TR" sz="2400" dirty="0" smtClean="0"/>
              <a:t>Boğulma nedeni ortadan kaldırılır,</a:t>
            </a:r>
          </a:p>
          <a:p>
            <a:pPr lvl="0">
              <a:buFont typeface="Wingdings" pitchFamily="2" charset="2"/>
              <a:buChar char="Ø"/>
            </a:pPr>
            <a:endParaRPr lang="tr-TR" sz="2400" dirty="0" smtClean="0"/>
          </a:p>
          <a:p>
            <a:pPr lvl="0">
              <a:buFont typeface="Wingdings" pitchFamily="2" charset="2"/>
              <a:buChar char="Ø"/>
            </a:pPr>
            <a:r>
              <a:rPr lang="tr-TR" sz="2400" dirty="0" smtClean="0"/>
              <a:t>Bilinç kontrolü yapılır,</a:t>
            </a:r>
          </a:p>
          <a:p>
            <a:pPr lvl="0">
              <a:buFont typeface="Wingdings" pitchFamily="2" charset="2"/>
              <a:buChar char="Ø"/>
            </a:pPr>
            <a:endParaRPr lang="tr-TR" sz="2400" dirty="0" smtClean="0"/>
          </a:p>
          <a:p>
            <a:pPr lvl="0">
              <a:buFont typeface="Wingdings" pitchFamily="2" charset="2"/>
              <a:buChar char="Ø"/>
            </a:pPr>
            <a:r>
              <a:rPr lang="tr-TR" sz="2400" dirty="0" smtClean="0"/>
              <a:t>Hastanın yaşamsal bulguları değerlendirilir,</a:t>
            </a:r>
          </a:p>
          <a:p>
            <a:pPr lvl="0">
              <a:buFont typeface="Wingdings" pitchFamily="2" charset="2"/>
              <a:buChar char="Ø"/>
            </a:pPr>
            <a:endParaRPr lang="tr-TR" sz="2400" dirty="0" smtClean="0"/>
          </a:p>
          <a:p>
            <a:pPr lvl="0">
              <a:buFont typeface="Wingdings" pitchFamily="2" charset="2"/>
              <a:buChar char="Ø"/>
            </a:pPr>
            <a:r>
              <a:rPr lang="tr-TR" sz="2400" dirty="0" smtClean="0"/>
              <a:t>Temel yaşam desteği sağlanır,</a:t>
            </a:r>
          </a:p>
          <a:p>
            <a:pPr lvl="0">
              <a:buFont typeface="Wingdings" pitchFamily="2" charset="2"/>
              <a:buChar char="Ø"/>
            </a:pPr>
            <a:endParaRPr lang="tr-TR" sz="2400" dirty="0" smtClean="0"/>
          </a:p>
          <a:p>
            <a:pPr lvl="0">
              <a:buFont typeface="Wingdings" pitchFamily="2" charset="2"/>
              <a:buChar char="Ø"/>
            </a:pPr>
            <a:r>
              <a:rPr lang="tr-TR" sz="2400" dirty="0" smtClean="0"/>
              <a:t>Derhal tıbbi yardım istenir </a:t>
            </a:r>
            <a:r>
              <a:rPr lang="tr-TR" sz="2400" b="1" dirty="0" smtClean="0"/>
              <a:t>(112)</a:t>
            </a:r>
            <a:r>
              <a:rPr lang="tr-TR" sz="2400" dirty="0" smtClean="0"/>
              <a:t>,</a:t>
            </a:r>
          </a:p>
          <a:p>
            <a:pPr lvl="0">
              <a:buFont typeface="Wingdings" pitchFamily="2" charset="2"/>
              <a:buChar char="Ø"/>
            </a:pPr>
            <a:endParaRPr lang="tr-TR" sz="2400" dirty="0" smtClean="0"/>
          </a:p>
          <a:p>
            <a:pPr lvl="0">
              <a:buFont typeface="Wingdings" pitchFamily="2" charset="2"/>
              <a:buChar char="Ø"/>
            </a:pPr>
            <a:r>
              <a:rPr lang="tr-TR" sz="2400" dirty="0" smtClean="0"/>
              <a:t>Yaşam bulguları izlenir.</a:t>
            </a:r>
          </a:p>
          <a:p>
            <a:endParaRPr lang="tr-T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TotalTime>
  <Words>216</Words>
  <Application>Microsoft Office PowerPoint</Application>
  <PresentationFormat>Ekran Gösterisi (4:3)</PresentationFormat>
  <Paragraphs>49</Paragraphs>
  <Slides>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vt:i4>
      </vt:variant>
    </vt:vector>
  </HeadingPairs>
  <TitlesOfParts>
    <vt:vector size="12" baseType="lpstr">
      <vt:lpstr>Calibri</vt:lpstr>
      <vt:lpstr>Constantia</vt:lpstr>
      <vt:lpstr>Wingdings</vt:lpstr>
      <vt:lpstr>Wingdings 2</vt:lpstr>
      <vt:lpstr>Flow</vt:lpstr>
      <vt:lpstr>  (12)- BOĞULMALARDA İLK YARDIM </vt:lpstr>
      <vt:lpstr>BOĞULMA</vt:lpstr>
      <vt:lpstr>BOĞULMA</vt:lpstr>
      <vt:lpstr>Boğulma Nedenleri</vt:lpstr>
      <vt:lpstr>Boğulmalarda Genel İlk Yardım</vt:lpstr>
      <vt:lpstr> Boğulmalarda Genel Belirtiler Nelerdir?  </vt:lpstr>
      <vt:lpstr>Boğulmalarda Genel İlk Yardım</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BOĞULMALARDA İLK YARDIM</dc:title>
  <dc:creator>metu</dc:creator>
  <cp:lastModifiedBy>pc</cp:lastModifiedBy>
  <cp:revision>15</cp:revision>
  <dcterms:created xsi:type="dcterms:W3CDTF">2010-03-09T23:06:05Z</dcterms:created>
  <dcterms:modified xsi:type="dcterms:W3CDTF">2024-12-25T11:20:44Z</dcterms:modified>
</cp:coreProperties>
</file>