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notesSlides/notesSlide1.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155" r:id="rId1"/>
  </p:sldMasterIdLst>
  <p:notesMasterIdLst>
    <p:notesMasterId r:id="rId319"/>
  </p:notesMasterIdLst>
  <p:sldIdLst>
    <p:sldId id="427" r:id="rId2"/>
    <p:sldId id="257" r:id="rId3"/>
    <p:sldId id="258" r:id="rId4"/>
    <p:sldId id="259" r:id="rId5"/>
    <p:sldId id="428" r:id="rId6"/>
    <p:sldId id="260" r:id="rId7"/>
    <p:sldId id="263" r:id="rId8"/>
    <p:sldId id="429" r:id="rId9"/>
    <p:sldId id="265" r:id="rId10"/>
    <p:sldId id="430" r:id="rId11"/>
    <p:sldId id="305" r:id="rId12"/>
    <p:sldId id="266" r:id="rId13"/>
    <p:sldId id="431" r:id="rId14"/>
    <p:sldId id="267" r:id="rId15"/>
    <p:sldId id="268" r:id="rId16"/>
    <p:sldId id="276" r:id="rId17"/>
    <p:sldId id="270" r:id="rId18"/>
    <p:sldId id="436" r:id="rId19"/>
    <p:sldId id="272" r:id="rId20"/>
    <p:sldId id="437" r:id="rId21"/>
    <p:sldId id="277" r:id="rId22"/>
    <p:sldId id="306" r:id="rId23"/>
    <p:sldId id="278" r:id="rId24"/>
    <p:sldId id="279" r:id="rId25"/>
    <p:sldId id="438" r:id="rId26"/>
    <p:sldId id="280" r:id="rId27"/>
    <p:sldId id="282" r:id="rId28"/>
    <p:sldId id="439" r:id="rId29"/>
    <p:sldId id="283" r:id="rId30"/>
    <p:sldId id="284" r:id="rId31"/>
    <p:sldId id="307" r:id="rId32"/>
    <p:sldId id="285" r:id="rId33"/>
    <p:sldId id="287" r:id="rId34"/>
    <p:sldId id="288" r:id="rId35"/>
    <p:sldId id="289" r:id="rId36"/>
    <p:sldId id="440" r:id="rId37"/>
    <p:sldId id="304" r:id="rId38"/>
    <p:sldId id="293" r:id="rId39"/>
    <p:sldId id="308" r:id="rId40"/>
    <p:sldId id="294" r:id="rId41"/>
    <p:sldId id="309" r:id="rId42"/>
    <p:sldId id="295" r:id="rId43"/>
    <p:sldId id="296" r:id="rId44"/>
    <p:sldId id="310" r:id="rId45"/>
    <p:sldId id="297" r:id="rId46"/>
    <p:sldId id="298" r:id="rId47"/>
    <p:sldId id="311" r:id="rId48"/>
    <p:sldId id="299" r:id="rId49"/>
    <p:sldId id="300" r:id="rId50"/>
    <p:sldId id="312" r:id="rId51"/>
    <p:sldId id="303" r:id="rId52"/>
    <p:sldId id="302" r:id="rId53"/>
    <p:sldId id="313" r:id="rId54"/>
    <p:sldId id="314" r:id="rId55"/>
    <p:sldId id="315" r:id="rId56"/>
    <p:sldId id="316" r:id="rId57"/>
    <p:sldId id="318" r:id="rId58"/>
    <p:sldId id="319" r:id="rId59"/>
    <p:sldId id="320" r:id="rId60"/>
    <p:sldId id="321" r:id="rId61"/>
    <p:sldId id="322" r:id="rId62"/>
    <p:sldId id="323" r:id="rId63"/>
    <p:sldId id="325" r:id="rId64"/>
    <p:sldId id="326" r:id="rId65"/>
    <p:sldId id="327" r:id="rId66"/>
    <p:sldId id="328" r:id="rId67"/>
    <p:sldId id="329" r:id="rId68"/>
    <p:sldId id="330" r:id="rId69"/>
    <p:sldId id="331" r:id="rId70"/>
    <p:sldId id="332" r:id="rId71"/>
    <p:sldId id="333" r:id="rId72"/>
    <p:sldId id="334" r:id="rId73"/>
    <p:sldId id="335" r:id="rId74"/>
    <p:sldId id="340" r:id="rId75"/>
    <p:sldId id="417" r:id="rId76"/>
    <p:sldId id="341" r:id="rId77"/>
    <p:sldId id="342" r:id="rId78"/>
    <p:sldId id="343" r:id="rId79"/>
    <p:sldId id="344" r:id="rId80"/>
    <p:sldId id="345" r:id="rId81"/>
    <p:sldId id="346" r:id="rId82"/>
    <p:sldId id="347" r:id="rId83"/>
    <p:sldId id="348" r:id="rId84"/>
    <p:sldId id="349" r:id="rId85"/>
    <p:sldId id="350" r:id="rId86"/>
    <p:sldId id="351" r:id="rId87"/>
    <p:sldId id="352" r:id="rId88"/>
    <p:sldId id="353" r:id="rId89"/>
    <p:sldId id="354" r:id="rId90"/>
    <p:sldId id="355" r:id="rId91"/>
    <p:sldId id="444" r:id="rId92"/>
    <p:sldId id="356" r:id="rId93"/>
    <p:sldId id="357" r:id="rId94"/>
    <p:sldId id="358" r:id="rId95"/>
    <p:sldId id="445" r:id="rId96"/>
    <p:sldId id="359" r:id="rId97"/>
    <p:sldId id="360" r:id="rId98"/>
    <p:sldId id="361" r:id="rId99"/>
    <p:sldId id="362" r:id="rId100"/>
    <p:sldId id="363" r:id="rId101"/>
    <p:sldId id="364" r:id="rId102"/>
    <p:sldId id="365" r:id="rId103"/>
    <p:sldId id="366" r:id="rId104"/>
    <p:sldId id="418" r:id="rId105"/>
    <p:sldId id="367" r:id="rId106"/>
    <p:sldId id="368" r:id="rId107"/>
    <p:sldId id="419" r:id="rId108"/>
    <p:sldId id="369" r:id="rId109"/>
    <p:sldId id="370" r:id="rId110"/>
    <p:sldId id="371" r:id="rId111"/>
    <p:sldId id="392" r:id="rId112"/>
    <p:sldId id="372" r:id="rId113"/>
    <p:sldId id="337" r:id="rId114"/>
    <p:sldId id="338" r:id="rId115"/>
    <p:sldId id="339" r:id="rId116"/>
    <p:sldId id="373" r:id="rId117"/>
    <p:sldId id="374" r:id="rId118"/>
    <p:sldId id="375" r:id="rId119"/>
    <p:sldId id="376" r:id="rId120"/>
    <p:sldId id="377" r:id="rId121"/>
    <p:sldId id="420" r:id="rId122"/>
    <p:sldId id="378" r:id="rId123"/>
    <p:sldId id="379" r:id="rId124"/>
    <p:sldId id="380" r:id="rId125"/>
    <p:sldId id="381" r:id="rId126"/>
    <p:sldId id="421" r:id="rId127"/>
    <p:sldId id="382" r:id="rId128"/>
    <p:sldId id="383" r:id="rId129"/>
    <p:sldId id="422" r:id="rId130"/>
    <p:sldId id="384" r:id="rId131"/>
    <p:sldId id="423" r:id="rId132"/>
    <p:sldId id="385" r:id="rId133"/>
    <p:sldId id="424" r:id="rId134"/>
    <p:sldId id="386" r:id="rId135"/>
    <p:sldId id="388" r:id="rId136"/>
    <p:sldId id="389" r:id="rId137"/>
    <p:sldId id="390" r:id="rId138"/>
    <p:sldId id="391" r:id="rId139"/>
    <p:sldId id="393" r:id="rId140"/>
    <p:sldId id="394" r:id="rId141"/>
    <p:sldId id="395" r:id="rId142"/>
    <p:sldId id="396" r:id="rId143"/>
    <p:sldId id="412" r:id="rId144"/>
    <p:sldId id="397" r:id="rId145"/>
    <p:sldId id="398" r:id="rId146"/>
    <p:sldId id="399" r:id="rId147"/>
    <p:sldId id="425" r:id="rId148"/>
    <p:sldId id="400" r:id="rId149"/>
    <p:sldId id="401" r:id="rId150"/>
    <p:sldId id="402" r:id="rId151"/>
    <p:sldId id="403" r:id="rId152"/>
    <p:sldId id="404" r:id="rId153"/>
    <p:sldId id="405" r:id="rId154"/>
    <p:sldId id="406" r:id="rId155"/>
    <p:sldId id="407" r:id="rId156"/>
    <p:sldId id="408" r:id="rId157"/>
    <p:sldId id="409" r:id="rId158"/>
    <p:sldId id="411" r:id="rId159"/>
    <p:sldId id="413" r:id="rId160"/>
    <p:sldId id="414" r:id="rId161"/>
    <p:sldId id="450" r:id="rId162"/>
    <p:sldId id="451" r:id="rId163"/>
    <p:sldId id="452" r:id="rId164"/>
    <p:sldId id="453" r:id="rId165"/>
    <p:sldId id="454" r:id="rId166"/>
    <p:sldId id="455" r:id="rId167"/>
    <p:sldId id="456" r:id="rId168"/>
    <p:sldId id="457" r:id="rId169"/>
    <p:sldId id="458" r:id="rId170"/>
    <p:sldId id="459" r:id="rId171"/>
    <p:sldId id="460" r:id="rId172"/>
    <p:sldId id="461" r:id="rId173"/>
    <p:sldId id="462" r:id="rId174"/>
    <p:sldId id="463" r:id="rId175"/>
    <p:sldId id="464" r:id="rId176"/>
    <p:sldId id="465" r:id="rId177"/>
    <p:sldId id="466" r:id="rId178"/>
    <p:sldId id="467" r:id="rId179"/>
    <p:sldId id="468" r:id="rId180"/>
    <p:sldId id="469" r:id="rId181"/>
    <p:sldId id="470" r:id="rId182"/>
    <p:sldId id="471" r:id="rId183"/>
    <p:sldId id="472" r:id="rId184"/>
    <p:sldId id="473" r:id="rId185"/>
    <p:sldId id="474" r:id="rId186"/>
    <p:sldId id="475" r:id="rId187"/>
    <p:sldId id="476" r:id="rId188"/>
    <p:sldId id="477" r:id="rId189"/>
    <p:sldId id="478" r:id="rId190"/>
    <p:sldId id="479" r:id="rId191"/>
    <p:sldId id="480" r:id="rId192"/>
    <p:sldId id="481" r:id="rId193"/>
    <p:sldId id="482" r:id="rId194"/>
    <p:sldId id="483" r:id="rId195"/>
    <p:sldId id="484" r:id="rId196"/>
    <p:sldId id="485" r:id="rId197"/>
    <p:sldId id="486" r:id="rId198"/>
    <p:sldId id="487" r:id="rId199"/>
    <p:sldId id="488" r:id="rId200"/>
    <p:sldId id="489" r:id="rId201"/>
    <p:sldId id="490" r:id="rId202"/>
    <p:sldId id="491" r:id="rId203"/>
    <p:sldId id="492" r:id="rId204"/>
    <p:sldId id="493" r:id="rId205"/>
    <p:sldId id="494" r:id="rId206"/>
    <p:sldId id="495" r:id="rId207"/>
    <p:sldId id="496" r:id="rId208"/>
    <p:sldId id="497" r:id="rId209"/>
    <p:sldId id="498" r:id="rId210"/>
    <p:sldId id="499" r:id="rId211"/>
    <p:sldId id="500" r:id="rId212"/>
    <p:sldId id="501" r:id="rId213"/>
    <p:sldId id="502" r:id="rId214"/>
    <p:sldId id="503" r:id="rId215"/>
    <p:sldId id="504" r:id="rId216"/>
    <p:sldId id="505" r:id="rId217"/>
    <p:sldId id="506" r:id="rId218"/>
    <p:sldId id="507" r:id="rId219"/>
    <p:sldId id="508" r:id="rId220"/>
    <p:sldId id="509" r:id="rId221"/>
    <p:sldId id="510" r:id="rId222"/>
    <p:sldId id="511" r:id="rId223"/>
    <p:sldId id="512" r:id="rId224"/>
    <p:sldId id="513" r:id="rId225"/>
    <p:sldId id="514" r:id="rId226"/>
    <p:sldId id="515" r:id="rId227"/>
    <p:sldId id="516" r:id="rId228"/>
    <p:sldId id="517" r:id="rId229"/>
    <p:sldId id="518" r:id="rId230"/>
    <p:sldId id="519" r:id="rId231"/>
    <p:sldId id="520" r:id="rId232"/>
    <p:sldId id="521" r:id="rId233"/>
    <p:sldId id="522" r:id="rId234"/>
    <p:sldId id="523" r:id="rId235"/>
    <p:sldId id="524" r:id="rId236"/>
    <p:sldId id="525" r:id="rId237"/>
    <p:sldId id="526" r:id="rId238"/>
    <p:sldId id="527" r:id="rId239"/>
    <p:sldId id="528" r:id="rId240"/>
    <p:sldId id="529" r:id="rId241"/>
    <p:sldId id="530" r:id="rId242"/>
    <p:sldId id="531" r:id="rId243"/>
    <p:sldId id="532" r:id="rId244"/>
    <p:sldId id="533" r:id="rId245"/>
    <p:sldId id="534" r:id="rId246"/>
    <p:sldId id="535" r:id="rId247"/>
    <p:sldId id="536" r:id="rId248"/>
    <p:sldId id="537" r:id="rId249"/>
    <p:sldId id="542" r:id="rId250"/>
    <p:sldId id="543" r:id="rId251"/>
    <p:sldId id="544" r:id="rId252"/>
    <p:sldId id="545" r:id="rId253"/>
    <p:sldId id="546" r:id="rId254"/>
    <p:sldId id="547" r:id="rId255"/>
    <p:sldId id="548" r:id="rId256"/>
    <p:sldId id="549" r:id="rId257"/>
    <p:sldId id="550" r:id="rId258"/>
    <p:sldId id="551" r:id="rId259"/>
    <p:sldId id="552" r:id="rId260"/>
    <p:sldId id="553" r:id="rId261"/>
    <p:sldId id="554" r:id="rId262"/>
    <p:sldId id="555" r:id="rId263"/>
    <p:sldId id="556" r:id="rId264"/>
    <p:sldId id="557" r:id="rId265"/>
    <p:sldId id="558" r:id="rId266"/>
    <p:sldId id="559" r:id="rId267"/>
    <p:sldId id="560" r:id="rId268"/>
    <p:sldId id="561" r:id="rId269"/>
    <p:sldId id="562" r:id="rId270"/>
    <p:sldId id="563" r:id="rId271"/>
    <p:sldId id="564" r:id="rId272"/>
    <p:sldId id="565" r:id="rId273"/>
    <p:sldId id="566" r:id="rId274"/>
    <p:sldId id="567" r:id="rId275"/>
    <p:sldId id="568" r:id="rId276"/>
    <p:sldId id="569" r:id="rId277"/>
    <p:sldId id="570" r:id="rId278"/>
    <p:sldId id="571" r:id="rId279"/>
    <p:sldId id="572" r:id="rId280"/>
    <p:sldId id="573" r:id="rId281"/>
    <p:sldId id="574" r:id="rId282"/>
    <p:sldId id="575" r:id="rId283"/>
    <p:sldId id="576" r:id="rId284"/>
    <p:sldId id="577" r:id="rId285"/>
    <p:sldId id="578" r:id="rId286"/>
    <p:sldId id="579" r:id="rId287"/>
    <p:sldId id="580" r:id="rId288"/>
    <p:sldId id="581" r:id="rId289"/>
    <p:sldId id="582" r:id="rId290"/>
    <p:sldId id="583" r:id="rId291"/>
    <p:sldId id="588" r:id="rId292"/>
    <p:sldId id="589" r:id="rId293"/>
    <p:sldId id="590" r:id="rId294"/>
    <p:sldId id="591" r:id="rId295"/>
    <p:sldId id="592" r:id="rId296"/>
    <p:sldId id="593" r:id="rId297"/>
    <p:sldId id="594" r:id="rId298"/>
    <p:sldId id="595" r:id="rId299"/>
    <p:sldId id="596" r:id="rId300"/>
    <p:sldId id="597" r:id="rId301"/>
    <p:sldId id="598" r:id="rId302"/>
    <p:sldId id="599" r:id="rId303"/>
    <p:sldId id="600" r:id="rId304"/>
    <p:sldId id="601" r:id="rId305"/>
    <p:sldId id="602" r:id="rId306"/>
    <p:sldId id="603" r:id="rId307"/>
    <p:sldId id="604" r:id="rId308"/>
    <p:sldId id="605" r:id="rId309"/>
    <p:sldId id="606" r:id="rId310"/>
    <p:sldId id="607" r:id="rId311"/>
    <p:sldId id="608" r:id="rId312"/>
    <p:sldId id="609" r:id="rId313"/>
    <p:sldId id="610" r:id="rId314"/>
    <p:sldId id="611" r:id="rId315"/>
    <p:sldId id="612" r:id="rId316"/>
    <p:sldId id="613" r:id="rId317"/>
    <p:sldId id="617" r:id="rId3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02" autoAdjust="0"/>
    <p:restoredTop sz="94434" autoAdjust="0"/>
  </p:normalViewPr>
  <p:slideViewPr>
    <p:cSldViewPr snapToGrid="0">
      <p:cViewPr varScale="1">
        <p:scale>
          <a:sx n="87" d="100"/>
          <a:sy n="87" d="100"/>
        </p:scale>
        <p:origin x="74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65" Type="http://schemas.openxmlformats.org/officeDocument/2006/relationships/slide" Target="slides/slide64.xml"/><Relationship Id="rId130" Type="http://schemas.openxmlformats.org/officeDocument/2006/relationships/slide" Target="slides/slide129.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notesMaster" Target="notesMasters/notesMaster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presProps" Target="presProps.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viewProps" Target="viewProps.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7T20:59:26.746"/>
    </inkml:context>
    <inkml:brush xml:id="br0">
      <inkml:brushProperty name="width" value="0.35" units="cm"/>
      <inkml:brushProperty name="height" value="0.35" units="cm"/>
      <inkml:brushProperty name="color" value="#FFFFFF"/>
    </inkml:brush>
  </inkml:definitions>
  <inkml:trace contextRef="#ctx0" brushRef="#br0">111 0 24575,'1'38'0,"0"-16"0,-1 0 0,-1 1 0,-1-1 0,-8 37 0,4-33 0,2 1 0,1 0 0,0 52 0,0 0 0,0-59 0,-6 30 0,4-32 0,-3 37 0,6 113 0,1-164 0,1 0 0,-1 0 0,-1 0 0,1 0 0,-1 0 0,1 0 0,-1 0 0,0 0 0,0-1 0,-6 7 0,3-3 0,5-6 0,-1-1 0,1 1 0,0 0 0,-1-1 0,1 1 0,0-1 0,-1 1 0,1 0 0,0-1 0,-1 1 0,1-1 0,0 1 0,0 0 0,0-1 0,0 1 0,0 0 0,0-1 0,0 1 0,0 0 0,0 0 0,0-1 0,0 1 0,0 0 0,0-1 0,1 1 0,-1-1 0,0 1 0,1 0 0,0 0 0,0 0 0,0 0 0,0 0 0,0 0 0,0-1 0,0 1 0,1 0 0,-1-1 0,0 1 0,0-1 0,1 1 0,-1-1 0,3 0 0,6 2 0,1-1 0,21-2 0,-24 1 0,98-2 0,-112 2 0,0 1 0,0 0 0,0 1 0,1 0 0,-1-1 0,0 2 0,0-1 0,1 1 0,0 0 0,-1 0 0,1 0 0,0 1 0,-6 6 0,5-4 0,1 1 0,0 0 0,-8 16 0,-1 1 0,13-22 16,0-1 0,0 0 0,0 0-1,-1 0 1,1 0 0,-1 0 0,1 0 0,0 0-1,-1 0 1,1 0 0,-1-1 0,0 1-1,1-1 1,-1 1 0,0-1 0,1 0 0,-1 1-1,0-1 1,-1 0 0,-37-2-642,27 1-429</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7T20:59:31.522"/>
    </inkml:context>
    <inkml:brush xml:id="br0">
      <inkml:brushProperty name="width" value="0.35" units="cm"/>
      <inkml:brushProperty name="height" value="0.35" units="cm"/>
      <inkml:brushProperty name="color" value="#FFFFFF"/>
    </inkml:brush>
  </inkml:definitions>
  <inkml:trace contextRef="#ctx0" brushRef="#br0">157 1 24575,'-4'4'0,"-7"7"0,-2 6 0,-3 1 0,2 1 0,2 3 0,3 2 0,0-3 0,0 0 0,-3-4 0,1 0 0,-3-2 0,2 0 0,2 3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4T21:17:46.401"/>
    </inkml:context>
    <inkml:brush xml:id="br0">
      <inkml:brushProperty name="width" value="0.35" units="cm"/>
      <inkml:brushProperty name="height" value="0.35" units="cm"/>
      <inkml:brushProperty name="color" value="#FFFFFF"/>
    </inkml:brush>
  </inkml:definitions>
  <inkml:trace contextRef="#ctx0" brushRef="#br0">1 0 24575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7T21:14:52.507"/>
    </inkml:context>
    <inkml:brush xml:id="br0">
      <inkml:brushProperty name="width" value="0.35" units="cm"/>
      <inkml:brushProperty name="height" value="0.35" units="cm"/>
      <inkml:brushProperty name="color" value="#FFFFFF"/>
    </inkml:brush>
  </inkml:definitions>
  <inkml:trace contextRef="#ctx0" brushRef="#br0">0 0 24575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7T21:15:30.315"/>
    </inkml:context>
    <inkml:brush xml:id="br0">
      <inkml:brushProperty name="width" value="0.35" units="cm"/>
      <inkml:brushProperty name="height" value="0.35" units="cm"/>
      <inkml:brushProperty name="color" value="#FFFFFF"/>
    </inkml:brush>
  </inkml:definitions>
  <inkml:trace contextRef="#ctx0" brushRef="#br0">1 0 24575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7T21:18:10.833"/>
    </inkml:context>
    <inkml:brush xml:id="br0">
      <inkml:brushProperty name="width" value="0.35" units="cm"/>
      <inkml:brushProperty name="height" value="0.35" units="cm"/>
      <inkml:brushProperty name="color" value="#FFFFFF"/>
    </inkml:brush>
  </inkml:definitions>
  <inkml:trace contextRef="#ctx0" brushRef="#br0">0 0 24575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7T21:18:12.327"/>
    </inkml:context>
    <inkml:brush xml:id="br0">
      <inkml:brushProperty name="width" value="0.35" units="cm"/>
      <inkml:brushProperty name="height" value="0.35" units="cm"/>
      <inkml:brushProperty name="color" value="#FFFFFF"/>
    </inkml:brush>
  </inkml:definitions>
  <inkml:trace contextRef="#ctx0" brushRef="#br0">1 1 24575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7T21:18:13.523"/>
    </inkml:context>
    <inkml:brush xml:id="br0">
      <inkml:brushProperty name="width" value="0.35" units="cm"/>
      <inkml:brushProperty name="height" value="0.35" units="cm"/>
      <inkml:brushProperty name="color" value="#FFFFFF"/>
    </inkml:brush>
  </inkml:definitions>
  <inkml:trace contextRef="#ctx0" brushRef="#br0">1 0 24575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7T21:18:16.289"/>
    </inkml:context>
    <inkml:brush xml:id="br0">
      <inkml:brushProperty name="width" value="0.35" units="cm"/>
      <inkml:brushProperty name="height" value="0.35" units="cm"/>
      <inkml:brushProperty name="color" value="#FFFFFF"/>
    </inkml:brush>
  </inkml:definitions>
  <inkml:trace contextRef="#ctx0" brushRef="#br0">0 1 24575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7T21:18:16.914"/>
    </inkml:context>
    <inkml:brush xml:id="br0">
      <inkml:brushProperty name="width" value="0.35" units="cm"/>
      <inkml:brushProperty name="height" value="0.35" units="cm"/>
      <inkml:brushProperty name="color" value="#FFFFFF"/>
    </inkml:brush>
  </inkml:definitions>
  <inkml:trace contextRef="#ctx0" brushRef="#br0">0 1 24575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7T21:18:19.018"/>
    </inkml:context>
    <inkml:brush xml:id="br0">
      <inkml:brushProperty name="width" value="0.35" units="cm"/>
      <inkml:brushProperty name="height" value="0.35" units="cm"/>
      <inkml:brushProperty name="color" value="#FFFFFF"/>
    </inkml:brush>
  </inkml:definitions>
  <inkml:trace contextRef="#ctx0" brushRef="#br0">0 1 24575,'0'0'0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7T21:18:21.678"/>
    </inkml:context>
    <inkml:brush xml:id="br0">
      <inkml:brushProperty name="width" value="0.35" units="cm"/>
      <inkml:brushProperty name="height" value="0.35" units="cm"/>
      <inkml:brushProperty name="color" value="#FFFFFF"/>
    </inkml:brush>
  </inkml:definitions>
  <inkml:trace contextRef="#ctx0" brushRef="#br0">0 204 24575,'497'559'0,"-441"-497"0,6 4 0,-25-27 0,63 83 0,-94-115 0,-6-12 0,0-7 0,4-47 0,-3 1 0,-2-1 0,-3 1 0,-2 0 0,-19-77 0,24 133 0,1 0 0,-1 0 0,1 0 0,0 0 0,-1 0 0,0 0 0,1 0 0,-1 0 0,0 0 0,0 0 0,0 0 0,0 1 0,-1-1 0,1 0 0,0 1 0,-3-3 0,2 16 0,-14 600 0,-2-661 0,-225-833 0,239 861 0,3 13 0,0-1 0,-1 1 0,-1-1 0,-4-12 0,4 19 0,1 8 0,1 16 0,36 298 0,-22-223 0,61 402 0,-11-75 0,-60-406 0,-1-12 0,-1 0 0,0 0 0,-1 0 0,0 0 0,0 0 0,-1 6 0,1-11 0,-4-11 0,-107-329 0,-1-5 0,26-4 0,84 335 0,-2-5 0,0-1 0,2 1 0,0-1 0,1 0 0,1 0 0,4-36 0,-4 54 0,8-19 0,-8 19 0,0 1 0,1 0 0,-1-1 0,0 1 0,0 0 0,1 0 0,-1-1 0,0 1 0,1 0 0,-1 0 0,0-1 0,1 1 0,-1 0 0,1 0 0,-1 0 0,0 0 0,1 0 0,-1-1 0,1 1 0,-1 0 0,0 0 0,1 0 0,0 0 0,-1 1 0,1-1 0,0 0 0,0 1 0,0-1 0,0 1 0,0-1 0,-1 1 0,1-1 0,0 1 0,0-1 0,-1 1 0,1 0 0,0 0 0,-1-1 0,1 2 0,48 60 0,202 256 0,21-11 0,-259-293 0,-10-10 0,1 1 0,0-1 0,-1 0 0,1-1 0,1 1 0,-1-1 0,0 0 0,1 0 0,0 0 0,8 3 0,-13-5 0,0-1 0,0 0 0,1 0 0,-1 0 0,0 0 0,1 0 0,-1 0 0,0 0 0,1 0 0,-1 0 0,0 0 0,1 0 0,-1 0 0,0 0 0,1 0 0,-1 0 0,0-1 0,0 1 0,1 0 0,-1 0 0,0 0 0,1 0 0,-1-1 0,0 1 0,0 0 0,0 0 0,1 0 0,-1-1 0,0 1 0,1-1 0,-1 0 0,0 0 0,0-1 0,0 1 0,0 0 0,0 0 0,0-1 0,0 1 0,0 0 0,0-1 0,-1 1 0,1 0 0,0-1 0,-1 1 0,0-1 0,-83-214 0,-16-43 0,25 24 0,58 167 0,-15-102 0,32 167 0,-6-74 0,6 70 0,0-1 0,1 1 0,0 0 0,0 0 0,0 1 0,1-1 0,0 0 0,4-9 0,-6 16 0,9-12 0,-9 11 0,1 1 0,-1 0 0,1 0 0,-1 0 0,1 0 0,-1 0 0,1 0 0,-1 0 0,0 0 0,1 0 0,-1 0 0,1 0 0,-1 0 0,1 0 0,-1 0 0,1 0 0,-1 0 0,1 1 0,-1-1 0,0 0 0,1 0 0,-1 1 0,1-1 0,-1 0 0,0 0 0,1 1 0,-1-1 0,0 0 0,1 1 0,-1-1 0,0 1 0,0-1 0,1 0 0,-1 1 0,0-1 0,0 1 0,0-1 0,0 0 0,1 1 0,-1-1 0,0 1 0,0-1 0,0 1 0,33 75 0,31 103 0,9 91 0,-50-172 0,-5 1 0,7 132 0,-23-187 0,-2 0 0,-2-1 0,-1 1 0,-3 0 0,-1-1 0,-3 0 0,-27 76 0,27-95 0,-24 42 0,30-59 0,-1 0 0,0 0 0,0-1 0,0 0 0,-1 0 0,0 0 0,0-1 0,0 0 0,-14 9 0,18-13 0,1 0 0,1-1 0,0 0 0,-1 1 0,1-1 0,0 0 0,-1 0 0,1 1 0,-1-1 0,1 0 0,-1 0 0,1 0 0,0 0 0,-1 1 0,1-1 0,-1 0 0,1 0 0,-1 0 0,1 0 0,-1 0 0,1 0 0,-1 0 0,1 0 0,-1 0 0,1 0 0,0 0 0,-1-1 0,1 1 0,-1 0 0,1 0 0,-1 0 0,1-1 0,0 1 0,-1 0 0,1 0 0,-1-1 0,1 1 0,0 0 0,-1-1 0,1 1 0,0 0 0,0-1 0,-1 1 0,1-1 0,0 1 0,0 0 0,0-1 0,-1 1 0,1-1 0,0 1 0,0-1 0,0 1 0,0-1 0,0 1 0,0-1 0,0 1 0,0-1 0,0 0 0,-24-97 0,5-2 0,-11-170 0,27 197 0,4 1 0,3 0 0,3 0 0,27-116 0,-17 123 0,2 2 0,3 1 0,56-112 0,-75 168 0,-2 4 0,0 0 0,0 0 0,0 0 0,0 1 0,0-1 0,1 0 0,-1 0 0,1 1 0,-1-1 0,3-1 0,-3 2 0,0 5 0,-1 7 0,13 280 0,11 702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07T18:45:37.756"/>
    </inkml:context>
    <inkml:brush xml:id="br0">
      <inkml:brushProperty name="width" value="0.35" units="cm"/>
      <inkml:brushProperty name="height" value="0.35" units="cm"/>
      <inkml:brushProperty name="color" value="#FFFFFF"/>
    </inkml:brush>
  </inkml:definitions>
  <inkml:trace contextRef="#ctx0" brushRef="#br0">0 3 24575,'56'-1'0,"-19"0"0,0 1 0,0 2 0,51 9 0,82 24 0,-164-34 0,58 13 0,1-4 0,111 5 0,-174-15 0,15-1 0,0 2 0,-1 0 0,27 5 0,-39-6 0,0 1 0,0 1 0,0-1 0,0 1 0,0-1 0,0 1 0,0 1 0,0-1 0,-1 0 0,1 1 0,-1 0 0,0-1 0,0 1 0,0 1 0,0-1 0,0 0 0,-1 1 0,5 7 0,-1 1-455,0 1 0,6 22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C25F28-67ED-4E4F-9CD6-96430D989BC3}" type="datetimeFigureOut">
              <a:rPr lang="tr-TR" smtClean="0"/>
              <a:t>8.10.2026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0E748B-B6B9-459D-B379-18F53C8C77C4}" type="slidenum">
              <a:rPr lang="tr-TR" smtClean="0"/>
              <a:t>‹#›</a:t>
            </a:fld>
            <a:endParaRPr lang="tr-TR"/>
          </a:p>
        </p:txBody>
      </p:sp>
    </p:spTree>
    <p:extLst>
      <p:ext uri="{BB962C8B-B14F-4D97-AF65-F5344CB8AC3E}">
        <p14:creationId xmlns:p14="http://schemas.microsoft.com/office/powerpoint/2010/main" val="3587157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750E748B-B6B9-459D-B379-18F53C8C77C4}" type="slidenum">
              <a:rPr lang="tr-TR" smtClean="0"/>
              <a:t>42</a:t>
            </a:fld>
            <a:endParaRPr lang="tr-TR"/>
          </a:p>
        </p:txBody>
      </p:sp>
    </p:spTree>
    <p:extLst>
      <p:ext uri="{BB962C8B-B14F-4D97-AF65-F5344CB8AC3E}">
        <p14:creationId xmlns:p14="http://schemas.microsoft.com/office/powerpoint/2010/main" val="37245027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3284890-85D2-4D7B-8EF5-15A9C1DB8F42}" type="datetimeFigureOut">
              <a:rPr lang="en-US" smtClean="0"/>
              <a:t>10/8/2026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4FAB73BC-B049-4115-A692-8D63A059BFB8}"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7023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66752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8664C608-40B1-4030-A28D-5B74BC98ADCE}"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832734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6061657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664C608-40B1-4030-A28D-5B74BC98ADCE}" type="datetimeFigureOut">
              <a:rPr lang="en-US" smtClean="0"/>
              <a:t>10/8/2026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0456259"/>
      </p:ext>
    </p:extLst>
  </p:cSld>
  <p:clrMapOvr>
    <a:masterClrMapping/>
  </p:clrMapOvr>
  <p:hf sldNum="0"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0711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10/8/2026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93456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DA16AA21-1863-4931-97CB-99D0A168701B}"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840511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8664C608-40B1-4030-A28D-5B74BC98ADCE}"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352439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8664C608-40B1-4030-A28D-5B74BC98ADCE}"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8975493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8664C608-40B1-4030-A28D-5B74BC98ADCE}"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056906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8664C608-40B1-4030-A28D-5B74BC98ADCE}"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811034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8664C608-40B1-4030-A28D-5B74BC98ADCE}"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3063064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8664C608-40B1-4030-A28D-5B74BC98ADCE}"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438037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8664C608-40B1-4030-A28D-5B74BC98ADCE}"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214504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664C608-40B1-4030-A28D-5B74BC98ADCE}"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745195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7996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64C608-40B1-4030-A28D-5B74BC98ADCE}" type="datetimeFigureOut">
              <a:rPr lang="en-US" smtClean="0"/>
              <a:t>10/8/2026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04017860"/>
      </p:ext>
    </p:extLst>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 id="2147484167" r:id="rId12"/>
    <p:sldLayoutId id="2147484168" r:id="rId13"/>
    <p:sldLayoutId id="2147484169" r:id="rId14"/>
    <p:sldLayoutId id="2147484170" r:id="rId15"/>
    <p:sldLayoutId id="2147484171" r:id="rId16"/>
    <p:sldLayoutId id="2147484172"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customXml" Target="../ink/ink2.xml"/><Relationship Id="rId4" Type="http://schemas.openxmlformats.org/officeDocument/2006/relationships/image" Target="../media/image141.png"/></Relationships>
</file>

<file path=ppt/slides/_rels/slide35.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1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customXml" Target="../ink/ink6.xml"/><Relationship Id="rId13" Type="http://schemas.openxmlformats.org/officeDocument/2006/relationships/customXml" Target="../ink/ink11.xml"/><Relationship Id="rId3" Type="http://schemas.openxmlformats.org/officeDocument/2006/relationships/customXml" Target="../ink/ink4.xml"/><Relationship Id="rId7" Type="http://schemas.openxmlformats.org/officeDocument/2006/relationships/customXml" Target="../ink/ink5.xml"/><Relationship Id="rId12" Type="http://schemas.openxmlformats.org/officeDocument/2006/relationships/customXml" Target="../ink/ink10.xm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90.png"/><Relationship Id="rId11" Type="http://schemas.openxmlformats.org/officeDocument/2006/relationships/customXml" Target="../ink/ink9.xml"/><Relationship Id="rId15" Type="http://schemas.openxmlformats.org/officeDocument/2006/relationships/image" Target="../media/image200.png"/><Relationship Id="rId10" Type="http://schemas.openxmlformats.org/officeDocument/2006/relationships/customXml" Target="../ink/ink8.xml"/><Relationship Id="rId9" Type="http://schemas.openxmlformats.org/officeDocument/2006/relationships/customXml" Target="../ink/ink7.xml"/><Relationship Id="rId14" Type="http://schemas.openxmlformats.org/officeDocument/2006/relationships/customXml" Target="../ink/ink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customXml" Target="../ink/ink13.xml"/><Relationship Id="rId4" Type="http://schemas.openxmlformats.org/officeDocument/2006/relationships/image" Target="../media/image36.jpeg"/></Relationships>
</file>

<file path=ppt/slides/_rels/slide15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a:t>Çılbır (</a:t>
            </a:r>
            <a:r>
              <a:rPr lang="tr-TR" dirty="0" err="1"/>
              <a:t>Lonj</a:t>
            </a:r>
            <a:r>
              <a:rPr lang="tr-TR" dirty="0"/>
              <a:t>) Eğitimi</a:t>
            </a:r>
          </a:p>
        </p:txBody>
      </p:sp>
      <p:sp>
        <p:nvSpPr>
          <p:cNvPr id="5" name="Alt Başlık 4"/>
          <p:cNvSpPr>
            <a:spLocks noGrp="1"/>
          </p:cNvSpPr>
          <p:nvPr>
            <p:ph type="subTitle" idx="1"/>
          </p:nvPr>
        </p:nvSpPr>
        <p:spPr/>
        <p:txBody>
          <a:bodyPr>
            <a:normAutofit/>
          </a:bodyPr>
          <a:lstStyle/>
          <a:p>
            <a:endParaRPr lang="tr-TR" b="1" dirty="0"/>
          </a:p>
          <a:p>
            <a:r>
              <a:rPr lang="tr-TR" b="1" dirty="0" err="1"/>
              <a:t>Öğr</a:t>
            </a:r>
            <a:r>
              <a:rPr lang="tr-TR" b="1" dirty="0"/>
              <a:t>. Gör. Ayhan ŞANLI</a:t>
            </a:r>
          </a:p>
        </p:txBody>
      </p:sp>
    </p:spTree>
    <p:extLst>
      <p:ext uri="{BB962C8B-B14F-4D97-AF65-F5344CB8AC3E}">
        <p14:creationId xmlns:p14="http://schemas.microsoft.com/office/powerpoint/2010/main" val="2657896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1.png">
            <a:extLst>
              <a:ext uri="{FF2B5EF4-FFF2-40B4-BE49-F238E27FC236}">
                <a16:creationId xmlns:a16="http://schemas.microsoft.com/office/drawing/2014/main" id="{608E3BEC-F8CE-4355-9B99-176B1679074B}"/>
              </a:ext>
            </a:extLst>
          </p:cNvPr>
          <p:cNvPicPr>
            <a:picLocks noChangeAspect="1"/>
          </p:cNvPicPr>
          <p:nvPr/>
        </p:nvPicPr>
        <p:blipFill>
          <a:blip r:embed="rId2" cstate="print"/>
          <a:stretch>
            <a:fillRect/>
          </a:stretch>
        </p:blipFill>
        <p:spPr>
          <a:xfrm>
            <a:off x="887506" y="645459"/>
            <a:ext cx="10542494" cy="4625788"/>
          </a:xfrm>
          <a:prstGeom prst="rect">
            <a:avLst/>
          </a:prstGeom>
        </p:spPr>
      </p:pic>
      <p:sp>
        <p:nvSpPr>
          <p:cNvPr id="7" name="Metin kutusu 6">
            <a:extLst>
              <a:ext uri="{FF2B5EF4-FFF2-40B4-BE49-F238E27FC236}">
                <a16:creationId xmlns:a16="http://schemas.microsoft.com/office/drawing/2014/main" id="{FB2CF732-04E8-4AAC-9A69-E81570F6E39C}"/>
              </a:ext>
            </a:extLst>
          </p:cNvPr>
          <p:cNvSpPr txBox="1"/>
          <p:nvPr/>
        </p:nvSpPr>
        <p:spPr>
          <a:xfrm>
            <a:off x="1276510" y="5271247"/>
            <a:ext cx="9764486" cy="923330"/>
          </a:xfrm>
          <a:prstGeom prst="rect">
            <a:avLst/>
          </a:prstGeom>
          <a:noFill/>
        </p:spPr>
        <p:txBody>
          <a:bodyPr wrap="square">
            <a:spAutoFit/>
          </a:bodyPr>
          <a:lstStyle/>
          <a:p>
            <a:pPr marL="848995" marR="721360" algn="ctr">
              <a:spcBef>
                <a:spcPts val="400"/>
              </a:spcBef>
            </a:pPr>
            <a:r>
              <a:rPr lang="tr-TR" sz="5400" b="1" dirty="0">
                <a:solidFill>
                  <a:schemeClr val="tx1">
                    <a:lumMod val="95000"/>
                    <a:lumOff val="5000"/>
                  </a:schemeClr>
                </a:solidFill>
                <a:effectLst/>
                <a:latin typeface="Arial" panose="020B0604020202020204" pitchFamily="34" charset="0"/>
                <a:ea typeface="Arial" panose="020B0604020202020204" pitchFamily="34" charset="0"/>
              </a:rPr>
              <a:t>ÇILBIR (LONJ)</a:t>
            </a:r>
            <a:r>
              <a:rPr lang="tr-TR" sz="5400" b="1" spc="290" dirty="0">
                <a:solidFill>
                  <a:schemeClr val="tx1">
                    <a:lumMod val="95000"/>
                    <a:lumOff val="5000"/>
                  </a:schemeClr>
                </a:solidFill>
                <a:effectLst/>
                <a:latin typeface="Arial" panose="020B0604020202020204" pitchFamily="34" charset="0"/>
                <a:ea typeface="Arial" panose="020B0604020202020204" pitchFamily="34" charset="0"/>
              </a:rPr>
              <a:t> </a:t>
            </a:r>
            <a:r>
              <a:rPr lang="tr-TR" sz="5400" b="1" dirty="0">
                <a:solidFill>
                  <a:schemeClr val="tx1">
                    <a:lumMod val="95000"/>
                    <a:lumOff val="5000"/>
                  </a:schemeClr>
                </a:solidFill>
                <a:effectLst/>
                <a:latin typeface="Arial" panose="020B0604020202020204" pitchFamily="34" charset="0"/>
                <a:ea typeface="Arial" panose="020B0604020202020204" pitchFamily="34" charset="0"/>
              </a:rPr>
              <a:t>EĞİTİMİ</a:t>
            </a:r>
          </a:p>
        </p:txBody>
      </p:sp>
    </p:spTree>
    <p:extLst>
      <p:ext uri="{BB962C8B-B14F-4D97-AF65-F5344CB8AC3E}">
        <p14:creationId xmlns:p14="http://schemas.microsoft.com/office/powerpoint/2010/main" val="3652909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C84F7E-942D-44B3-BB5E-3692CE48FACD}"/>
              </a:ext>
            </a:extLst>
          </p:cNvPr>
          <p:cNvSpPr>
            <a:spLocks noGrp="1"/>
          </p:cNvSpPr>
          <p:nvPr>
            <p:ph type="title"/>
          </p:nvPr>
        </p:nvSpPr>
        <p:spPr>
          <a:xfrm>
            <a:off x="2235200" y="441960"/>
            <a:ext cx="8026400" cy="1427480"/>
          </a:xfrm>
        </p:spPr>
        <p:txBody>
          <a:bodyPr>
            <a:noAutofit/>
          </a:bodyPr>
          <a:lstStyle/>
          <a:p>
            <a:r>
              <a:rPr lang="tr-TR" sz="4600" b="1" i="1" dirty="0">
                <a:solidFill>
                  <a:srgbClr val="0070C0"/>
                </a:solidFill>
                <a:latin typeface="Arial" panose="020B0604020202020204" pitchFamily="34" charset="0"/>
                <a:cs typeface="Arial" panose="020B0604020202020204" pitchFamily="34" charset="0"/>
              </a:rPr>
              <a:t>1.BASİT ÇILBIR ÇALIŞMASI</a:t>
            </a:r>
          </a:p>
        </p:txBody>
      </p:sp>
      <p:sp>
        <p:nvSpPr>
          <p:cNvPr id="3" name="İçerik Yer Tutucusu 2">
            <a:extLst>
              <a:ext uri="{FF2B5EF4-FFF2-40B4-BE49-F238E27FC236}">
                <a16:creationId xmlns:a16="http://schemas.microsoft.com/office/drawing/2014/main" id="{5599DBEA-9B33-4D60-9236-6D320971BAF1}"/>
              </a:ext>
            </a:extLst>
          </p:cNvPr>
          <p:cNvSpPr>
            <a:spLocks noGrp="1"/>
          </p:cNvSpPr>
          <p:nvPr>
            <p:ph idx="1"/>
          </p:nvPr>
        </p:nvSpPr>
        <p:spPr>
          <a:xfrm>
            <a:off x="793376" y="1674950"/>
            <a:ext cx="10636624" cy="4403122"/>
          </a:xfrm>
        </p:spPr>
        <p:txBody>
          <a:bodyPr>
            <a:normAutofit/>
          </a:bodyPr>
          <a:lstStyle/>
          <a:p>
            <a:pPr marL="0" indent="0" algn="just">
              <a:buNone/>
            </a:pPr>
            <a:r>
              <a:rPr lang="tr-TR" sz="3200" b="1" i="1" dirty="0">
                <a:solidFill>
                  <a:srgbClr val="C00000"/>
                </a:solidFill>
                <a:latin typeface="Arial" panose="020B0604020202020204" pitchFamily="34" charset="0"/>
                <a:cs typeface="Arial" panose="020B0604020202020204" pitchFamily="34" charset="0"/>
              </a:rPr>
              <a:t>1.1.Genel</a:t>
            </a:r>
          </a:p>
          <a:p>
            <a:pPr marL="0" indent="0" algn="just">
              <a:buNone/>
            </a:pPr>
            <a:r>
              <a:rPr lang="tr-TR" sz="2200" dirty="0">
                <a:effectLst/>
                <a:latin typeface="Arial" panose="020B0604020202020204" pitchFamily="34" charset="0"/>
                <a:ea typeface="Arial" panose="020B0604020202020204" pitchFamily="34" charset="0"/>
              </a:rPr>
              <a:t> </a:t>
            </a:r>
            <a:r>
              <a:rPr lang="tr-TR" sz="2200" b="1" dirty="0">
                <a:effectLst/>
                <a:latin typeface="Arial" panose="020B0604020202020204" pitchFamily="34" charset="0"/>
                <a:ea typeface="Arial" panose="020B0604020202020204" pitchFamily="34" charset="0"/>
              </a:rPr>
              <a:t>Çılbır,</a:t>
            </a:r>
            <a:endParaRPr lang="tr-TR" sz="2200" dirty="0">
              <a:effectLst/>
              <a:latin typeface="Arial" panose="020B0604020202020204" pitchFamily="34" charset="0"/>
              <a:ea typeface="Arial" panose="020B0604020202020204" pitchFamily="34" charset="0"/>
            </a:endParaRPr>
          </a:p>
          <a:p>
            <a:pPr algn="just"/>
            <a:r>
              <a:rPr lang="tr-TR" sz="2200" b="1"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Atın 7 – 8 metrelik bir kayış ile hareket ettirilmesi, eğitimi veya çalıştırılmasıdır. Kural olarak at, bir daire izi üzerinde hareket eder.</a:t>
            </a:r>
          </a:p>
          <a:p>
            <a:pPr algn="just"/>
            <a:r>
              <a:rPr lang="tr-TR" sz="2200" dirty="0">
                <a:effectLst/>
                <a:latin typeface="Arial" panose="020B0604020202020204" pitchFamily="34" charset="0"/>
                <a:ea typeface="Arial" panose="020B0604020202020204" pitchFamily="34" charset="0"/>
              </a:rPr>
              <a:t>Her eğitici </a:t>
            </a:r>
            <a:r>
              <a:rPr lang="tr-TR" sz="2200" spc="15" dirty="0">
                <a:effectLst/>
                <a:latin typeface="Arial" panose="020B0604020202020204" pitchFamily="34" charset="0"/>
                <a:ea typeface="Arial" panose="020B0604020202020204" pitchFamily="34" charset="0"/>
              </a:rPr>
              <a:t>ve </a:t>
            </a:r>
            <a:r>
              <a:rPr lang="tr-TR" sz="2200" dirty="0">
                <a:effectLst/>
                <a:latin typeface="Arial" panose="020B0604020202020204" pitchFamily="34" charset="0"/>
                <a:ea typeface="Arial" panose="020B0604020202020204" pitchFamily="34" charset="0"/>
              </a:rPr>
              <a:t>her binici doğaldır ki, değişik nedenlere bağlı olarak gereksinim duyacağı çılbır çalışmasını çok iyi öğrenmeli </a:t>
            </a:r>
            <a:r>
              <a:rPr lang="tr-TR" sz="2200" spc="15" dirty="0">
                <a:effectLst/>
                <a:latin typeface="Arial" panose="020B0604020202020204" pitchFamily="34" charset="0"/>
                <a:ea typeface="Arial" panose="020B0604020202020204" pitchFamily="34" charset="0"/>
              </a:rPr>
              <a:t>ve</a:t>
            </a:r>
            <a:r>
              <a:rPr lang="tr-TR" sz="2200" spc="30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uygulayabilmelidir.</a:t>
            </a:r>
          </a:p>
          <a:p>
            <a:pPr marL="0" indent="0" algn="just">
              <a:buNone/>
            </a:pPr>
            <a:r>
              <a:rPr lang="tr-TR" sz="2200" b="1" i="1" dirty="0">
                <a:effectLst/>
                <a:latin typeface="Arial" panose="020B0604020202020204" pitchFamily="34" charset="0"/>
                <a:ea typeface="Arial" panose="020B0604020202020204" pitchFamily="34" charset="0"/>
              </a:rPr>
              <a:t>Çılbır;</a:t>
            </a:r>
            <a:r>
              <a:rPr lang="tr-TR" sz="2200" b="1" i="1" spc="-50" dirty="0">
                <a:effectLst/>
                <a:latin typeface="Arial" panose="020B0604020202020204" pitchFamily="34" charset="0"/>
                <a:ea typeface="Arial" panose="020B0604020202020204" pitchFamily="34" charset="0"/>
              </a:rPr>
              <a:t> </a:t>
            </a:r>
            <a:r>
              <a:rPr lang="tr-TR" sz="2200" b="1" i="1" dirty="0">
                <a:effectLst/>
                <a:latin typeface="Arial" panose="020B0604020202020204" pitchFamily="34" charset="0"/>
                <a:ea typeface="Arial" panose="020B0604020202020204" pitchFamily="34" charset="0"/>
              </a:rPr>
              <a:t>doğru</a:t>
            </a:r>
            <a:r>
              <a:rPr lang="tr-TR" sz="2200" b="1" i="1" spc="-65" dirty="0">
                <a:effectLst/>
                <a:latin typeface="Arial" panose="020B0604020202020204" pitchFamily="34" charset="0"/>
                <a:ea typeface="Arial" panose="020B0604020202020204" pitchFamily="34" charset="0"/>
              </a:rPr>
              <a:t> </a:t>
            </a:r>
            <a:r>
              <a:rPr lang="tr-TR" sz="2200" b="1" i="1" dirty="0">
                <a:effectLst/>
                <a:latin typeface="Arial" panose="020B0604020202020204" pitchFamily="34" charset="0"/>
                <a:ea typeface="Arial" panose="020B0604020202020204" pitchFamily="34" charset="0"/>
              </a:rPr>
              <a:t>bir</a:t>
            </a:r>
            <a:r>
              <a:rPr lang="tr-TR" sz="2200" b="1" i="1" spc="-55" dirty="0">
                <a:effectLst/>
                <a:latin typeface="Arial" panose="020B0604020202020204" pitchFamily="34" charset="0"/>
                <a:ea typeface="Arial" panose="020B0604020202020204" pitchFamily="34" charset="0"/>
              </a:rPr>
              <a:t> </a:t>
            </a:r>
            <a:r>
              <a:rPr lang="tr-TR" sz="2200" b="1" i="1" dirty="0">
                <a:effectLst/>
                <a:latin typeface="Arial" panose="020B0604020202020204" pitchFamily="34" charset="0"/>
                <a:ea typeface="Arial" panose="020B0604020202020204" pitchFamily="34" charset="0"/>
              </a:rPr>
              <a:t>teknik</a:t>
            </a:r>
            <a:r>
              <a:rPr lang="tr-TR" sz="2200" b="1" i="1" spc="-55" dirty="0">
                <a:effectLst/>
                <a:latin typeface="Arial" panose="020B0604020202020204" pitchFamily="34" charset="0"/>
                <a:ea typeface="Arial" panose="020B0604020202020204" pitchFamily="34" charset="0"/>
              </a:rPr>
              <a:t> </a:t>
            </a:r>
            <a:r>
              <a:rPr lang="tr-TR" sz="2200" b="1" i="1" dirty="0">
                <a:effectLst/>
                <a:latin typeface="Arial" panose="020B0604020202020204" pitchFamily="34" charset="0"/>
                <a:ea typeface="Arial" panose="020B0604020202020204" pitchFamily="34" charset="0"/>
              </a:rPr>
              <a:t>ve</a:t>
            </a:r>
            <a:r>
              <a:rPr lang="tr-TR" sz="2200" b="1" i="1" spc="-55" dirty="0">
                <a:effectLst/>
                <a:latin typeface="Arial" panose="020B0604020202020204" pitchFamily="34" charset="0"/>
                <a:ea typeface="Arial" panose="020B0604020202020204" pitchFamily="34" charset="0"/>
              </a:rPr>
              <a:t> </a:t>
            </a:r>
            <a:r>
              <a:rPr lang="tr-TR" sz="2200" b="1" i="1" dirty="0">
                <a:effectLst/>
                <a:latin typeface="Arial" panose="020B0604020202020204" pitchFamily="34" charset="0"/>
                <a:ea typeface="Arial" panose="020B0604020202020204" pitchFamily="34" charset="0"/>
              </a:rPr>
              <a:t>uzmanlığın</a:t>
            </a:r>
            <a:r>
              <a:rPr lang="tr-TR" sz="2200" b="1" i="1" spc="-50" dirty="0">
                <a:effectLst/>
                <a:latin typeface="Arial" panose="020B0604020202020204" pitchFamily="34" charset="0"/>
                <a:ea typeface="Arial" panose="020B0604020202020204" pitchFamily="34" charset="0"/>
              </a:rPr>
              <a:t> </a:t>
            </a:r>
            <a:r>
              <a:rPr lang="tr-TR" sz="2200" b="1" i="1" dirty="0">
                <a:effectLst/>
                <a:latin typeface="Arial" panose="020B0604020202020204" pitchFamily="34" charset="0"/>
                <a:ea typeface="Arial" panose="020B0604020202020204" pitchFamily="34" charset="0"/>
              </a:rPr>
              <a:t>yanında,</a:t>
            </a:r>
            <a:r>
              <a:rPr lang="tr-TR" sz="2200" b="1" i="1" spc="-70" dirty="0">
                <a:effectLst/>
                <a:latin typeface="Arial" panose="020B0604020202020204" pitchFamily="34" charset="0"/>
                <a:ea typeface="Arial" panose="020B0604020202020204" pitchFamily="34" charset="0"/>
              </a:rPr>
              <a:t> </a:t>
            </a:r>
            <a:r>
              <a:rPr lang="tr-TR" sz="2200" b="1" i="1" dirty="0">
                <a:effectLst/>
                <a:latin typeface="Arial" panose="020B0604020202020204" pitchFamily="34" charset="0"/>
                <a:ea typeface="Arial" panose="020B0604020202020204" pitchFamily="34" charset="0"/>
              </a:rPr>
              <a:t>ayrıca</a:t>
            </a:r>
            <a:r>
              <a:rPr lang="tr-TR" sz="2200" b="1" i="1" spc="-55" dirty="0">
                <a:effectLst/>
                <a:latin typeface="Arial" panose="020B0604020202020204" pitchFamily="34" charset="0"/>
                <a:ea typeface="Arial" panose="020B0604020202020204" pitchFamily="34" charset="0"/>
              </a:rPr>
              <a:t> </a:t>
            </a:r>
            <a:r>
              <a:rPr lang="tr-TR" sz="2200" b="1" i="1" dirty="0">
                <a:effectLst/>
                <a:latin typeface="Arial" panose="020B0604020202020204" pitchFamily="34" charset="0"/>
                <a:ea typeface="Arial" panose="020B0604020202020204" pitchFamily="34" charset="0"/>
              </a:rPr>
              <a:t>yüksek</a:t>
            </a:r>
            <a:r>
              <a:rPr lang="tr-TR" sz="2200" b="1" i="1" spc="-70" dirty="0">
                <a:effectLst/>
                <a:latin typeface="Arial" panose="020B0604020202020204" pitchFamily="34" charset="0"/>
                <a:ea typeface="Arial" panose="020B0604020202020204" pitchFamily="34" charset="0"/>
              </a:rPr>
              <a:t> </a:t>
            </a:r>
            <a:r>
              <a:rPr lang="tr-TR" sz="2200" b="1" i="1" dirty="0">
                <a:effectLst/>
                <a:latin typeface="Arial" panose="020B0604020202020204" pitchFamily="34" charset="0"/>
                <a:ea typeface="Arial" panose="020B0604020202020204" pitchFamily="34" charset="0"/>
              </a:rPr>
              <a:t>düzeyde</a:t>
            </a:r>
            <a:r>
              <a:rPr lang="tr-TR" sz="2200" b="1" i="1" spc="-55" dirty="0">
                <a:effectLst/>
                <a:latin typeface="Arial" panose="020B0604020202020204" pitchFamily="34" charset="0"/>
                <a:ea typeface="Arial" panose="020B0604020202020204" pitchFamily="34" charset="0"/>
              </a:rPr>
              <a:t> </a:t>
            </a:r>
            <a:r>
              <a:rPr lang="tr-TR" sz="2200" b="1" i="1" dirty="0">
                <a:effectLst/>
                <a:latin typeface="Arial" panose="020B0604020202020204" pitchFamily="34" charset="0"/>
                <a:ea typeface="Arial" panose="020B0604020202020204" pitchFamily="34" charset="0"/>
              </a:rPr>
              <a:t>hissetme yeteneği gerektiren bir</a:t>
            </a:r>
            <a:r>
              <a:rPr lang="tr-TR" sz="2200" b="1" i="1" spc="225" dirty="0">
                <a:effectLst/>
                <a:latin typeface="Arial" panose="020B0604020202020204" pitchFamily="34" charset="0"/>
                <a:ea typeface="Arial" panose="020B0604020202020204" pitchFamily="34" charset="0"/>
              </a:rPr>
              <a:t> </a:t>
            </a:r>
            <a:r>
              <a:rPr lang="tr-TR" sz="2200" b="1" i="1" dirty="0">
                <a:effectLst/>
                <a:latin typeface="Arial" panose="020B0604020202020204" pitchFamily="34" charset="0"/>
                <a:ea typeface="Arial" panose="020B0604020202020204" pitchFamily="34" charset="0"/>
              </a:rPr>
              <a:t>çalışmadır.</a:t>
            </a:r>
          </a:p>
          <a:p>
            <a:pPr marL="0" indent="0" algn="just">
              <a:buNone/>
            </a:pPr>
            <a:endParaRPr lang="tr-TR" sz="2200" dirty="0">
              <a:effectLst/>
              <a:latin typeface="Arial" panose="020B0604020202020204" pitchFamily="34" charset="0"/>
              <a:ea typeface="Arial" panose="020B0604020202020204" pitchFamily="34" charset="0"/>
            </a:endParaRPr>
          </a:p>
          <a:p>
            <a:pPr algn="just"/>
            <a:endParaRPr lang="tr-TR" sz="22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133841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a:extLst>
              <a:ext uri="{FF2B5EF4-FFF2-40B4-BE49-F238E27FC236}">
                <a16:creationId xmlns:a16="http://schemas.microsoft.com/office/drawing/2014/main" id="{9DCE5A71-ECDA-4410-AC06-C7B813B210E3}"/>
              </a:ext>
            </a:extLst>
          </p:cNvPr>
          <p:cNvSpPr>
            <a:spLocks noGrp="1"/>
          </p:cNvSpPr>
          <p:nvPr>
            <p:ph idx="1"/>
          </p:nvPr>
        </p:nvSpPr>
        <p:spPr>
          <a:xfrm>
            <a:off x="766482" y="1519518"/>
            <a:ext cx="10690412" cy="4585447"/>
          </a:xfrm>
        </p:spPr>
        <p:txBody>
          <a:bodyPr>
            <a:noAutofit/>
          </a:bodyPr>
          <a:lstStyle/>
          <a:p>
            <a:pPr marL="0" indent="0" algn="just">
              <a:buNone/>
            </a:pPr>
            <a:endParaRPr lang="tr-TR" sz="2100" dirty="0">
              <a:effectLst/>
              <a:latin typeface="Arial" panose="020B0604020202020204" pitchFamily="34" charset="0"/>
              <a:ea typeface="Wingdings" panose="05000000000000000000" pitchFamily="2" charset="2"/>
              <a:cs typeface="Wingdings" panose="05000000000000000000" pitchFamily="2" charset="2"/>
            </a:endParaRPr>
          </a:p>
          <a:p>
            <a:pPr marL="0" indent="0" algn="just">
              <a:spcBef>
                <a:spcPts val="20"/>
              </a:spcBef>
              <a:buNone/>
            </a:pPr>
            <a:r>
              <a:rPr lang="tr-TR" sz="2100" b="1" dirty="0">
                <a:effectLst/>
                <a:latin typeface="Arial" panose="020B0604020202020204" pitchFamily="34" charset="0"/>
                <a:ea typeface="Arial" panose="020B0604020202020204" pitchFamily="34" charset="0"/>
              </a:rPr>
              <a:t>Çılbır çalışması aşağıdaki amaçlar için yapılır</a:t>
            </a:r>
            <a:r>
              <a:rPr lang="tr-TR" sz="2100" dirty="0">
                <a:effectLst/>
                <a:latin typeface="Arial" panose="020B0604020202020204" pitchFamily="34" charset="0"/>
                <a:ea typeface="Arial" panose="020B0604020202020204" pitchFamily="34" charset="0"/>
              </a:rPr>
              <a:t>:</a:t>
            </a:r>
          </a:p>
          <a:p>
            <a:pPr marL="0" indent="0" algn="just">
              <a:spcBef>
                <a:spcPts val="50"/>
              </a:spcBef>
              <a:buNone/>
            </a:pPr>
            <a:endParaRPr lang="tr-TR" sz="2100" dirty="0">
              <a:effectLst/>
              <a:latin typeface="Arial" panose="020B0604020202020204" pitchFamily="34" charset="0"/>
              <a:ea typeface="Arial" panose="020B0604020202020204" pitchFamily="34" charset="0"/>
            </a:endParaRPr>
          </a:p>
          <a:p>
            <a:pPr marL="342900" lvl="0" indent="-342900" algn="just">
              <a:spcBef>
                <a:spcPts val="55"/>
              </a:spcBef>
              <a:spcAft>
                <a:spcPts val="0"/>
              </a:spcAft>
              <a:buSzPts val="1100"/>
              <a:buFont typeface="Wingdings" panose="05000000000000000000" pitchFamily="2" charset="2"/>
              <a:buChar char=""/>
              <a:tabLst>
                <a:tab pos="520700" algn="l"/>
              </a:tabLst>
            </a:pPr>
            <a:r>
              <a:rPr lang="tr-TR" sz="2100" dirty="0">
                <a:effectLst/>
                <a:latin typeface="Arial" panose="020B0604020202020204" pitchFamily="34" charset="0"/>
                <a:ea typeface="Wingdings" panose="05000000000000000000" pitchFamily="2" charset="2"/>
                <a:cs typeface="Wingdings" panose="05000000000000000000" pitchFamily="2" charset="2"/>
              </a:rPr>
              <a:t>Genç atları eyere </a:t>
            </a:r>
            <a:r>
              <a:rPr lang="tr-TR" sz="2100" spc="15" dirty="0">
                <a:effectLst/>
                <a:latin typeface="Arial" panose="020B0604020202020204" pitchFamily="34" charset="0"/>
                <a:ea typeface="Wingdings" panose="05000000000000000000" pitchFamily="2" charset="2"/>
                <a:cs typeface="Wingdings" panose="05000000000000000000" pitchFamily="2" charset="2"/>
              </a:rPr>
              <a:t>ve </a:t>
            </a:r>
            <a:r>
              <a:rPr lang="tr-TR" sz="2100" dirty="0">
                <a:effectLst/>
                <a:latin typeface="Arial" panose="020B0604020202020204" pitchFamily="34" charset="0"/>
                <a:ea typeface="Wingdings" panose="05000000000000000000" pitchFamily="2" charset="2"/>
                <a:cs typeface="Wingdings" panose="05000000000000000000" pitchFamily="2" charset="2"/>
              </a:rPr>
              <a:t>araba koşum takımlarına</a:t>
            </a:r>
            <a:r>
              <a:rPr lang="tr-TR" sz="2100" spc="310" dirty="0">
                <a:effectLst/>
                <a:latin typeface="Arial" panose="020B0604020202020204" pitchFamily="34" charset="0"/>
                <a:ea typeface="Wingdings" panose="05000000000000000000" pitchFamily="2" charset="2"/>
                <a:cs typeface="Wingdings" panose="05000000000000000000" pitchFamily="2" charset="2"/>
              </a:rPr>
              <a:t> </a:t>
            </a:r>
            <a:r>
              <a:rPr lang="tr-TR" sz="2100" dirty="0">
                <a:effectLst/>
                <a:latin typeface="Arial" panose="020B0604020202020204" pitchFamily="34" charset="0"/>
                <a:ea typeface="Wingdings" panose="05000000000000000000" pitchFamily="2" charset="2"/>
                <a:cs typeface="Wingdings" panose="05000000000000000000" pitchFamily="2" charset="2"/>
              </a:rPr>
              <a:t>alıştırmak,</a:t>
            </a:r>
          </a:p>
          <a:p>
            <a:pPr marL="342900" lvl="0" indent="-342900" algn="just">
              <a:spcBef>
                <a:spcPts val="55"/>
              </a:spcBef>
              <a:spcAft>
                <a:spcPts val="0"/>
              </a:spcAft>
              <a:buSzPts val="1100"/>
              <a:buFont typeface="Wingdings" panose="05000000000000000000" pitchFamily="2" charset="2"/>
              <a:buChar char=""/>
              <a:tabLst>
                <a:tab pos="520700" algn="l"/>
              </a:tabLst>
            </a:pPr>
            <a:endParaRPr lang="tr-TR" sz="2100" dirty="0">
              <a:effectLst/>
              <a:latin typeface="Arial" panose="020B0604020202020204" pitchFamily="34" charset="0"/>
              <a:ea typeface="Wingdings" panose="05000000000000000000" pitchFamily="2" charset="2"/>
              <a:cs typeface="Wingdings" panose="05000000000000000000" pitchFamily="2" charset="2"/>
            </a:endParaRPr>
          </a:p>
          <a:p>
            <a:pPr marL="342900" lvl="0" indent="-342900" algn="just">
              <a:spcBef>
                <a:spcPts val="30"/>
              </a:spcBef>
              <a:spcAft>
                <a:spcPts val="0"/>
              </a:spcAft>
              <a:buSzPts val="1100"/>
              <a:buFont typeface="Wingdings" panose="05000000000000000000" pitchFamily="2" charset="2"/>
              <a:buChar char=""/>
              <a:tabLst>
                <a:tab pos="520700" algn="l"/>
              </a:tabLst>
            </a:pPr>
            <a:r>
              <a:rPr lang="tr-TR" sz="2100" dirty="0">
                <a:effectLst/>
                <a:latin typeface="Arial" panose="020B0604020202020204" pitchFamily="34" charset="0"/>
                <a:ea typeface="Wingdings" panose="05000000000000000000" pitchFamily="2" charset="2"/>
                <a:cs typeface="Wingdings" panose="05000000000000000000" pitchFamily="2" charset="2"/>
              </a:rPr>
              <a:t>Binek </a:t>
            </a:r>
            <a:r>
              <a:rPr lang="tr-TR" sz="2100" spc="15" dirty="0">
                <a:effectLst/>
                <a:latin typeface="Arial" panose="020B0604020202020204" pitchFamily="34" charset="0"/>
                <a:ea typeface="Wingdings" panose="05000000000000000000" pitchFamily="2" charset="2"/>
                <a:cs typeface="Wingdings" panose="05000000000000000000" pitchFamily="2" charset="2"/>
              </a:rPr>
              <a:t>ve </a:t>
            </a:r>
            <a:r>
              <a:rPr lang="tr-TR" sz="2100" dirty="0">
                <a:effectLst/>
                <a:latin typeface="Arial" panose="020B0604020202020204" pitchFamily="34" charset="0"/>
                <a:ea typeface="Wingdings" panose="05000000000000000000" pitchFamily="2" charset="2"/>
                <a:cs typeface="Wingdings" panose="05000000000000000000" pitchFamily="2" charset="2"/>
              </a:rPr>
              <a:t>koşum atlarının eğitimlerine destek</a:t>
            </a:r>
            <a:r>
              <a:rPr lang="tr-TR" sz="2100" spc="265" dirty="0">
                <a:effectLst/>
                <a:latin typeface="Arial" panose="020B0604020202020204" pitchFamily="34" charset="0"/>
                <a:ea typeface="Wingdings" panose="05000000000000000000" pitchFamily="2" charset="2"/>
                <a:cs typeface="Wingdings" panose="05000000000000000000" pitchFamily="2" charset="2"/>
              </a:rPr>
              <a:t> </a:t>
            </a:r>
            <a:r>
              <a:rPr lang="tr-TR" sz="2100" dirty="0">
                <a:effectLst/>
                <a:latin typeface="Arial" panose="020B0604020202020204" pitchFamily="34" charset="0"/>
                <a:ea typeface="Wingdings" panose="05000000000000000000" pitchFamily="2" charset="2"/>
                <a:cs typeface="Wingdings" panose="05000000000000000000" pitchFamily="2" charset="2"/>
              </a:rPr>
              <a:t>olmak,</a:t>
            </a:r>
          </a:p>
          <a:p>
            <a:pPr marL="342900" lvl="0" indent="-342900" algn="just">
              <a:spcBef>
                <a:spcPts val="30"/>
              </a:spcBef>
              <a:spcAft>
                <a:spcPts val="0"/>
              </a:spcAft>
              <a:buSzPts val="1100"/>
              <a:buFont typeface="Wingdings" panose="05000000000000000000" pitchFamily="2" charset="2"/>
              <a:buChar char=""/>
              <a:tabLst>
                <a:tab pos="520700" algn="l"/>
              </a:tabLst>
            </a:pPr>
            <a:endParaRPr lang="tr-TR" sz="2100" dirty="0">
              <a:effectLst/>
              <a:latin typeface="Arial" panose="020B0604020202020204" pitchFamily="34" charset="0"/>
              <a:ea typeface="Wingdings" panose="05000000000000000000" pitchFamily="2" charset="2"/>
              <a:cs typeface="Wingdings" panose="05000000000000000000" pitchFamily="2" charset="2"/>
            </a:endParaRPr>
          </a:p>
          <a:p>
            <a:pPr marL="342900" lvl="0" indent="-342900" algn="just">
              <a:spcBef>
                <a:spcPts val="55"/>
              </a:spcBef>
              <a:spcAft>
                <a:spcPts val="0"/>
              </a:spcAft>
              <a:buSzPts val="1100"/>
              <a:buFont typeface="Wingdings" panose="05000000000000000000" pitchFamily="2" charset="2"/>
              <a:buChar char=""/>
              <a:tabLst>
                <a:tab pos="520700" algn="l"/>
              </a:tabLst>
            </a:pPr>
            <a:r>
              <a:rPr lang="tr-TR" sz="2100" spc="-15" dirty="0">
                <a:effectLst/>
                <a:latin typeface="Arial" panose="020B0604020202020204" pitchFamily="34" charset="0"/>
                <a:ea typeface="Wingdings" panose="05000000000000000000" pitchFamily="2" charset="2"/>
                <a:cs typeface="Wingdings" panose="05000000000000000000" pitchFamily="2" charset="2"/>
              </a:rPr>
              <a:t>Yer </a:t>
            </a:r>
            <a:r>
              <a:rPr lang="tr-TR" sz="2100" dirty="0">
                <a:effectLst/>
                <a:latin typeface="Arial" panose="020B0604020202020204" pitchFamily="34" charset="0"/>
                <a:ea typeface="Wingdings" panose="05000000000000000000" pitchFamily="2" charset="2"/>
                <a:cs typeface="Wingdings" panose="05000000000000000000" pitchFamily="2" charset="2"/>
              </a:rPr>
              <a:t>sırığı (</a:t>
            </a:r>
            <a:r>
              <a:rPr lang="tr-TR" sz="2100" dirty="0" err="1">
                <a:effectLst/>
                <a:latin typeface="Arial" panose="020B0604020202020204" pitchFamily="34" charset="0"/>
                <a:ea typeface="Wingdings" panose="05000000000000000000" pitchFamily="2" charset="2"/>
                <a:cs typeface="Wingdings" panose="05000000000000000000" pitchFamily="2" charset="2"/>
              </a:rPr>
              <a:t>kavaleto</a:t>
            </a:r>
            <a:r>
              <a:rPr lang="tr-TR" sz="2100" dirty="0">
                <a:effectLst/>
                <a:latin typeface="Arial" panose="020B0604020202020204" pitchFamily="34" charset="0"/>
                <a:ea typeface="Wingdings" panose="05000000000000000000" pitchFamily="2" charset="2"/>
                <a:cs typeface="Wingdings" panose="05000000000000000000" pitchFamily="2" charset="2"/>
              </a:rPr>
              <a:t>) </a:t>
            </a:r>
            <a:r>
              <a:rPr lang="tr-TR" sz="2100" spc="15" dirty="0">
                <a:effectLst/>
                <a:latin typeface="Arial" panose="020B0604020202020204" pitchFamily="34" charset="0"/>
                <a:ea typeface="Wingdings" panose="05000000000000000000" pitchFamily="2" charset="2"/>
                <a:cs typeface="Wingdings" panose="05000000000000000000" pitchFamily="2" charset="2"/>
              </a:rPr>
              <a:t>ve </a:t>
            </a:r>
            <a:r>
              <a:rPr lang="tr-TR" sz="2100" dirty="0">
                <a:effectLst/>
                <a:latin typeface="Arial" panose="020B0604020202020204" pitchFamily="34" charset="0"/>
                <a:ea typeface="Wingdings" panose="05000000000000000000" pitchFamily="2" charset="2"/>
                <a:cs typeface="Wingdings" panose="05000000000000000000" pitchFamily="2" charset="2"/>
              </a:rPr>
              <a:t>engel atlama çalışmalarına alt yapı</a:t>
            </a:r>
            <a:r>
              <a:rPr lang="tr-TR" sz="2100" spc="300" dirty="0">
                <a:effectLst/>
                <a:latin typeface="Arial" panose="020B0604020202020204" pitchFamily="34" charset="0"/>
                <a:ea typeface="Wingdings" panose="05000000000000000000" pitchFamily="2" charset="2"/>
                <a:cs typeface="Wingdings" panose="05000000000000000000" pitchFamily="2" charset="2"/>
              </a:rPr>
              <a:t> </a:t>
            </a:r>
            <a:r>
              <a:rPr lang="tr-TR" sz="2100" dirty="0">
                <a:effectLst/>
                <a:latin typeface="Arial" panose="020B0604020202020204" pitchFamily="34" charset="0"/>
                <a:ea typeface="Wingdings" panose="05000000000000000000" pitchFamily="2" charset="2"/>
                <a:cs typeface="Wingdings" panose="05000000000000000000" pitchFamily="2" charset="2"/>
              </a:rPr>
              <a:t>oluşturmak,</a:t>
            </a:r>
          </a:p>
          <a:p>
            <a:pPr marL="342900" lvl="0" indent="-342900" algn="just">
              <a:spcBef>
                <a:spcPts val="55"/>
              </a:spcBef>
              <a:spcAft>
                <a:spcPts val="0"/>
              </a:spcAft>
              <a:buSzPts val="1100"/>
              <a:buFont typeface="Wingdings" panose="05000000000000000000" pitchFamily="2" charset="2"/>
              <a:buChar char=""/>
              <a:tabLst>
                <a:tab pos="520700" algn="l"/>
              </a:tabLst>
            </a:pPr>
            <a:endParaRPr lang="tr-TR" sz="2100" dirty="0">
              <a:effectLst/>
              <a:latin typeface="Arial" panose="020B0604020202020204" pitchFamily="34" charset="0"/>
              <a:ea typeface="Wingdings" panose="05000000000000000000" pitchFamily="2" charset="2"/>
              <a:cs typeface="Wingdings" panose="05000000000000000000" pitchFamily="2" charset="2"/>
            </a:endParaRPr>
          </a:p>
          <a:p>
            <a:pPr marL="342900" lvl="0" indent="-342900" algn="just">
              <a:spcBef>
                <a:spcPts val="55"/>
              </a:spcBef>
              <a:spcAft>
                <a:spcPts val="0"/>
              </a:spcAft>
              <a:buSzPts val="1100"/>
              <a:buFont typeface="Wingdings" panose="05000000000000000000" pitchFamily="2" charset="2"/>
              <a:buChar char=""/>
              <a:tabLst>
                <a:tab pos="520700" algn="l"/>
              </a:tabLst>
            </a:pPr>
            <a:r>
              <a:rPr lang="tr-TR" sz="2100" dirty="0">
                <a:effectLst/>
                <a:latin typeface="Arial" panose="020B0604020202020204" pitchFamily="34" charset="0"/>
                <a:ea typeface="Wingdings" panose="05000000000000000000" pitchFamily="2" charset="2"/>
                <a:cs typeface="Wingdings" panose="05000000000000000000" pitchFamily="2" charset="2"/>
              </a:rPr>
              <a:t>Dışsal eksiklikleri en aza</a:t>
            </a:r>
            <a:r>
              <a:rPr lang="tr-TR" sz="2100" spc="240" dirty="0">
                <a:effectLst/>
                <a:latin typeface="Arial" panose="020B0604020202020204" pitchFamily="34" charset="0"/>
                <a:ea typeface="Wingdings" panose="05000000000000000000" pitchFamily="2" charset="2"/>
                <a:cs typeface="Wingdings" panose="05000000000000000000" pitchFamily="2" charset="2"/>
              </a:rPr>
              <a:t> </a:t>
            </a:r>
            <a:r>
              <a:rPr lang="tr-TR" sz="2100" dirty="0">
                <a:effectLst/>
                <a:latin typeface="Arial" panose="020B0604020202020204" pitchFamily="34" charset="0"/>
                <a:ea typeface="Wingdings" panose="05000000000000000000" pitchFamily="2" charset="2"/>
                <a:cs typeface="Wingdings" panose="05000000000000000000" pitchFamily="2" charset="2"/>
              </a:rPr>
              <a:t>indirmek,</a:t>
            </a:r>
          </a:p>
          <a:p>
            <a:pPr marL="342900" lvl="0" indent="-342900" algn="just">
              <a:spcBef>
                <a:spcPts val="55"/>
              </a:spcBef>
              <a:spcAft>
                <a:spcPts val="0"/>
              </a:spcAft>
              <a:buSzPts val="1100"/>
              <a:buFont typeface="Wingdings" panose="05000000000000000000" pitchFamily="2" charset="2"/>
              <a:buChar char=""/>
              <a:tabLst>
                <a:tab pos="520700" algn="l"/>
              </a:tabLst>
            </a:pPr>
            <a:endParaRPr lang="tr-TR" sz="2100" dirty="0">
              <a:effectLst/>
              <a:latin typeface="Arial" panose="020B0604020202020204" pitchFamily="34" charset="0"/>
              <a:ea typeface="Wingdings" panose="05000000000000000000" pitchFamily="2" charset="2"/>
              <a:cs typeface="Wingdings" panose="05000000000000000000" pitchFamily="2" charset="2"/>
            </a:endParaRPr>
          </a:p>
          <a:p>
            <a:pPr marL="0" indent="0" algn="just">
              <a:spcBef>
                <a:spcPts val="50"/>
              </a:spcBef>
              <a:buNone/>
            </a:pPr>
            <a:endParaRPr lang="tr-TR" sz="2100" dirty="0">
              <a:effectLst/>
              <a:latin typeface="Arial" panose="020B0604020202020204" pitchFamily="34" charset="0"/>
              <a:ea typeface="Arial" panose="020B0604020202020204" pitchFamily="34" charset="0"/>
            </a:endParaRPr>
          </a:p>
          <a:p>
            <a:pPr marL="0" indent="0" algn="just">
              <a:spcBef>
                <a:spcPts val="25"/>
              </a:spcBef>
              <a:buNone/>
            </a:pPr>
            <a:r>
              <a:rPr lang="tr-TR" sz="2100" dirty="0">
                <a:effectLst/>
                <a:latin typeface="Arial" panose="020B0604020202020204" pitchFamily="34" charset="0"/>
                <a:ea typeface="Arial" panose="020B0604020202020204" pitchFamily="34" charset="0"/>
              </a:rPr>
              <a:t> </a:t>
            </a:r>
          </a:p>
        </p:txBody>
      </p:sp>
    </p:spTree>
    <p:extLst>
      <p:ext uri="{BB962C8B-B14F-4D97-AF65-F5344CB8AC3E}">
        <p14:creationId xmlns:p14="http://schemas.microsoft.com/office/powerpoint/2010/main" val="2313695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93377" y="2556932"/>
            <a:ext cx="10623176" cy="3318936"/>
          </a:xfrm>
        </p:spPr>
        <p:txBody>
          <a:bodyPr>
            <a:normAutofit fontScale="92500"/>
          </a:bodyPr>
          <a:lstStyle/>
          <a:p>
            <a:pPr marL="342900" lvl="0" indent="-342900" algn="just">
              <a:spcBef>
                <a:spcPts val="55"/>
              </a:spcBef>
              <a:spcAft>
                <a:spcPts val="0"/>
              </a:spcAft>
              <a:buSzPts val="1100"/>
              <a:buFont typeface="Wingdings" panose="05000000000000000000" pitchFamily="2" charset="2"/>
              <a:buChar char=""/>
              <a:tabLst>
                <a:tab pos="520700" algn="l"/>
              </a:tabLst>
            </a:pPr>
            <a:r>
              <a:rPr lang="tr-TR" dirty="0">
                <a:latin typeface="Arial" panose="020B0604020202020204" pitchFamily="34" charset="0"/>
                <a:ea typeface="Wingdings" panose="05000000000000000000" pitchFamily="2" charset="2"/>
                <a:cs typeface="Wingdings" panose="05000000000000000000" pitchFamily="2" charset="2"/>
              </a:rPr>
              <a:t>Sorunlu atları</a:t>
            </a:r>
            <a:r>
              <a:rPr lang="tr-TR" spc="205" dirty="0">
                <a:latin typeface="Arial" panose="020B0604020202020204" pitchFamily="34" charset="0"/>
                <a:ea typeface="Wingdings" panose="05000000000000000000" pitchFamily="2" charset="2"/>
                <a:cs typeface="Wingdings" panose="05000000000000000000" pitchFamily="2" charset="2"/>
              </a:rPr>
              <a:t> </a:t>
            </a:r>
            <a:r>
              <a:rPr lang="tr-TR" dirty="0">
                <a:latin typeface="Arial" panose="020B0604020202020204" pitchFamily="34" charset="0"/>
                <a:ea typeface="Wingdings" panose="05000000000000000000" pitchFamily="2" charset="2"/>
                <a:cs typeface="Wingdings" panose="05000000000000000000" pitchFamily="2" charset="2"/>
              </a:rPr>
              <a:t>düzeltmek,</a:t>
            </a:r>
          </a:p>
          <a:p>
            <a:pPr marL="342900" lvl="0" indent="-342900" algn="just">
              <a:spcBef>
                <a:spcPts val="55"/>
              </a:spcBef>
              <a:spcAft>
                <a:spcPts val="0"/>
              </a:spcAft>
              <a:buSzPts val="1100"/>
              <a:buFont typeface="Wingdings" panose="05000000000000000000" pitchFamily="2" charset="2"/>
              <a:buChar char=""/>
              <a:tabLst>
                <a:tab pos="520700" algn="l"/>
              </a:tabLst>
            </a:pPr>
            <a:endParaRPr lang="tr-TR" dirty="0">
              <a:latin typeface="Arial" panose="020B0604020202020204" pitchFamily="34" charset="0"/>
              <a:ea typeface="Wingdings" panose="05000000000000000000" pitchFamily="2" charset="2"/>
              <a:cs typeface="Wingdings" panose="05000000000000000000" pitchFamily="2" charset="2"/>
            </a:endParaRPr>
          </a:p>
          <a:p>
            <a:pPr marL="342900" lvl="0" indent="-342900" algn="just">
              <a:spcBef>
                <a:spcPts val="35"/>
              </a:spcBef>
              <a:spcAft>
                <a:spcPts val="0"/>
              </a:spcAft>
              <a:buSzPts val="1100"/>
              <a:buFont typeface="Wingdings" panose="05000000000000000000" pitchFamily="2" charset="2"/>
              <a:buChar char=""/>
              <a:tabLst>
                <a:tab pos="520700" algn="l"/>
              </a:tabLst>
            </a:pPr>
            <a:r>
              <a:rPr lang="tr-TR" dirty="0">
                <a:latin typeface="Arial" panose="020B0604020202020204" pitchFamily="34" charset="0"/>
                <a:ea typeface="Wingdings" panose="05000000000000000000" pitchFamily="2" charset="2"/>
                <a:cs typeface="Wingdings" panose="05000000000000000000" pitchFamily="2" charset="2"/>
              </a:rPr>
              <a:t>Atların ileri düzey çalışmalarını,</a:t>
            </a:r>
            <a:r>
              <a:rPr lang="tr-TR" spc="145" dirty="0">
                <a:latin typeface="Arial" panose="020B0604020202020204" pitchFamily="34" charset="0"/>
                <a:ea typeface="Wingdings" panose="05000000000000000000" pitchFamily="2" charset="2"/>
                <a:cs typeface="Wingdings" panose="05000000000000000000" pitchFamily="2" charset="2"/>
              </a:rPr>
              <a:t> </a:t>
            </a:r>
            <a:r>
              <a:rPr lang="tr-TR" dirty="0">
                <a:latin typeface="Arial" panose="020B0604020202020204" pitchFamily="34" charset="0"/>
                <a:ea typeface="Wingdings" panose="05000000000000000000" pitchFamily="2" charset="2"/>
                <a:cs typeface="Wingdings" panose="05000000000000000000" pitchFamily="2" charset="2"/>
              </a:rPr>
              <a:t>özellikle topluluk çalışmalarını </a:t>
            </a:r>
            <a:r>
              <a:rPr lang="tr-TR" spc="-15" dirty="0">
                <a:latin typeface="Arial" panose="020B0604020202020204" pitchFamily="34" charset="0"/>
                <a:ea typeface="Wingdings" panose="05000000000000000000" pitchFamily="2" charset="2"/>
                <a:cs typeface="Wingdings" panose="05000000000000000000" pitchFamily="2" charset="2"/>
              </a:rPr>
              <a:t>yapmak,</a:t>
            </a:r>
          </a:p>
          <a:p>
            <a:pPr marL="342900" lvl="0" indent="-342900" algn="just">
              <a:spcBef>
                <a:spcPts val="35"/>
              </a:spcBef>
              <a:spcAft>
                <a:spcPts val="0"/>
              </a:spcAft>
              <a:buSzPts val="1100"/>
              <a:buFont typeface="Wingdings" panose="05000000000000000000" pitchFamily="2" charset="2"/>
              <a:buChar char=""/>
              <a:tabLst>
                <a:tab pos="520700" algn="l"/>
              </a:tabLst>
            </a:pPr>
            <a:endParaRPr lang="tr-TR" dirty="0">
              <a:latin typeface="Arial" panose="020B0604020202020204" pitchFamily="34" charset="0"/>
              <a:ea typeface="Wingdings" panose="05000000000000000000" pitchFamily="2" charset="2"/>
              <a:cs typeface="Wingdings" panose="05000000000000000000" pitchFamily="2" charset="2"/>
            </a:endParaRPr>
          </a:p>
          <a:p>
            <a:pPr marL="342900" lvl="0" indent="-342900" algn="just">
              <a:spcBef>
                <a:spcPts val="55"/>
              </a:spcBef>
              <a:spcAft>
                <a:spcPts val="0"/>
              </a:spcAft>
              <a:buSzPts val="1100"/>
              <a:buFont typeface="Wingdings" panose="05000000000000000000" pitchFamily="2" charset="2"/>
              <a:buChar char=""/>
              <a:tabLst>
                <a:tab pos="520700" algn="l"/>
              </a:tabLst>
            </a:pPr>
            <a:r>
              <a:rPr lang="tr-TR" dirty="0">
                <a:latin typeface="Arial" panose="020B0604020202020204" pitchFamily="34" charset="0"/>
                <a:ea typeface="Wingdings" panose="05000000000000000000" pitchFamily="2" charset="2"/>
                <a:cs typeface="Wingdings" panose="05000000000000000000" pitchFamily="2" charset="2"/>
              </a:rPr>
              <a:t>Sakatlanmış veya hastalanmış atları dinlenme dönemlerinde de</a:t>
            </a:r>
            <a:r>
              <a:rPr lang="tr-TR" spc="295" dirty="0">
                <a:latin typeface="Arial" panose="020B0604020202020204" pitchFamily="34" charset="0"/>
                <a:ea typeface="Wingdings" panose="05000000000000000000" pitchFamily="2" charset="2"/>
                <a:cs typeface="Wingdings" panose="05000000000000000000" pitchFamily="2" charset="2"/>
              </a:rPr>
              <a:t> </a:t>
            </a:r>
            <a:r>
              <a:rPr lang="tr-TR" dirty="0">
                <a:latin typeface="Arial" panose="020B0604020202020204" pitchFamily="34" charset="0"/>
                <a:ea typeface="Wingdings" panose="05000000000000000000" pitchFamily="2" charset="2"/>
                <a:cs typeface="Wingdings" panose="05000000000000000000" pitchFamily="2" charset="2"/>
              </a:rPr>
              <a:t>çalıştırabilmek,</a:t>
            </a:r>
          </a:p>
          <a:p>
            <a:pPr marL="342900" lvl="0" indent="-342900" algn="just">
              <a:spcBef>
                <a:spcPts val="55"/>
              </a:spcBef>
              <a:spcAft>
                <a:spcPts val="0"/>
              </a:spcAft>
              <a:buSzPts val="1100"/>
              <a:buFont typeface="Wingdings" panose="05000000000000000000" pitchFamily="2" charset="2"/>
              <a:buChar char=""/>
              <a:tabLst>
                <a:tab pos="520700" algn="l"/>
              </a:tabLst>
            </a:pPr>
            <a:endParaRPr lang="tr-TR" dirty="0">
              <a:latin typeface="Arial" panose="020B0604020202020204" pitchFamily="34" charset="0"/>
              <a:ea typeface="Wingdings" panose="05000000000000000000" pitchFamily="2" charset="2"/>
              <a:cs typeface="Wingdings" panose="05000000000000000000" pitchFamily="2" charset="2"/>
            </a:endParaRPr>
          </a:p>
          <a:p>
            <a:pPr marL="342900" lvl="0" indent="-342900" algn="just">
              <a:spcBef>
                <a:spcPts val="55"/>
              </a:spcBef>
              <a:spcAft>
                <a:spcPts val="0"/>
              </a:spcAft>
              <a:buSzPts val="1100"/>
              <a:buFont typeface="Wingdings" panose="05000000000000000000" pitchFamily="2" charset="2"/>
              <a:buChar char=""/>
              <a:tabLst>
                <a:tab pos="520700" algn="l"/>
              </a:tabLst>
            </a:pPr>
            <a:r>
              <a:rPr lang="tr-TR" dirty="0">
                <a:latin typeface="Arial" panose="020B0604020202020204" pitchFamily="34" charset="0"/>
                <a:ea typeface="Wingdings" panose="05000000000000000000" pitchFamily="2" charset="2"/>
                <a:cs typeface="Wingdings" panose="05000000000000000000" pitchFamily="2" charset="2"/>
              </a:rPr>
              <a:t>Binicilerin oturuş eğitimlerini</a:t>
            </a:r>
            <a:r>
              <a:rPr lang="tr-TR" spc="-20" dirty="0">
                <a:latin typeface="Arial" panose="020B0604020202020204" pitchFamily="34" charset="0"/>
                <a:ea typeface="Wingdings" panose="05000000000000000000" pitchFamily="2" charset="2"/>
                <a:cs typeface="Wingdings" panose="05000000000000000000" pitchFamily="2" charset="2"/>
              </a:rPr>
              <a:t> </a:t>
            </a:r>
            <a:r>
              <a:rPr lang="tr-TR" spc="-15" dirty="0">
                <a:latin typeface="Arial" panose="020B0604020202020204" pitchFamily="34" charset="0"/>
                <a:ea typeface="Wingdings" panose="05000000000000000000" pitchFamily="2" charset="2"/>
                <a:cs typeface="Wingdings" panose="05000000000000000000" pitchFamily="2" charset="2"/>
              </a:rPr>
              <a:t>yapmak,</a:t>
            </a:r>
          </a:p>
          <a:p>
            <a:pPr marL="342900" lvl="0" indent="-342900" algn="just">
              <a:spcBef>
                <a:spcPts val="55"/>
              </a:spcBef>
              <a:spcAft>
                <a:spcPts val="0"/>
              </a:spcAft>
              <a:buSzPts val="1100"/>
              <a:buFont typeface="Wingdings" panose="05000000000000000000" pitchFamily="2" charset="2"/>
              <a:buChar char=""/>
              <a:tabLst>
                <a:tab pos="520700" algn="l"/>
              </a:tabLst>
            </a:pPr>
            <a:endParaRPr lang="tr-TR" dirty="0">
              <a:latin typeface="Arial" panose="020B0604020202020204" pitchFamily="34" charset="0"/>
              <a:ea typeface="Wingdings" panose="05000000000000000000" pitchFamily="2" charset="2"/>
              <a:cs typeface="Wingdings" panose="05000000000000000000" pitchFamily="2" charset="2"/>
            </a:endParaRPr>
          </a:p>
          <a:p>
            <a:pPr marL="342900" lvl="0" indent="-342900" algn="just">
              <a:spcBef>
                <a:spcPts val="55"/>
              </a:spcBef>
              <a:spcAft>
                <a:spcPts val="0"/>
              </a:spcAft>
              <a:buSzPts val="1100"/>
              <a:buFont typeface="Wingdings" panose="05000000000000000000" pitchFamily="2" charset="2"/>
              <a:buChar char=""/>
              <a:tabLst>
                <a:tab pos="520700" algn="l"/>
              </a:tabLst>
            </a:pPr>
            <a:r>
              <a:rPr lang="tr-TR" dirty="0" err="1">
                <a:latin typeface="Arial" panose="020B0604020202020204" pitchFamily="34" charset="0"/>
                <a:ea typeface="Wingdings" panose="05000000000000000000" pitchFamily="2" charset="2"/>
                <a:cs typeface="Wingdings" panose="05000000000000000000" pitchFamily="2" charset="2"/>
              </a:rPr>
              <a:t>Voltij</a:t>
            </a:r>
            <a:r>
              <a:rPr lang="tr-TR" dirty="0">
                <a:latin typeface="Arial" panose="020B0604020202020204" pitchFamily="34" charset="0"/>
                <a:ea typeface="Wingdings" panose="05000000000000000000" pitchFamily="2" charset="2"/>
                <a:cs typeface="Wingdings" panose="05000000000000000000" pitchFamily="2" charset="2"/>
              </a:rPr>
              <a:t> sporu uygulamaları</a:t>
            </a:r>
            <a:r>
              <a:rPr lang="tr-TR" spc="245" dirty="0">
                <a:latin typeface="Arial" panose="020B0604020202020204" pitchFamily="34" charset="0"/>
                <a:ea typeface="Wingdings" panose="05000000000000000000" pitchFamily="2" charset="2"/>
                <a:cs typeface="Wingdings" panose="05000000000000000000" pitchFamily="2" charset="2"/>
              </a:rPr>
              <a:t> </a:t>
            </a:r>
            <a:r>
              <a:rPr lang="tr-TR" spc="-15" dirty="0">
                <a:latin typeface="Arial" panose="020B0604020202020204" pitchFamily="34" charset="0"/>
                <a:ea typeface="Wingdings" panose="05000000000000000000" pitchFamily="2" charset="2"/>
                <a:cs typeface="Wingdings" panose="05000000000000000000" pitchFamily="2" charset="2"/>
              </a:rPr>
              <a:t>yapmak.</a:t>
            </a:r>
            <a:endParaRPr lang="tr-TR" dirty="0">
              <a:latin typeface="Arial" panose="020B0604020202020204" pitchFamily="34" charset="0"/>
              <a:ea typeface="Wingdings" panose="05000000000000000000" pitchFamily="2" charset="2"/>
              <a:cs typeface="Wingdings" panose="05000000000000000000" pitchFamily="2" charset="2"/>
            </a:endParaRPr>
          </a:p>
        </p:txBody>
      </p:sp>
    </p:spTree>
    <p:extLst>
      <p:ext uri="{BB962C8B-B14F-4D97-AF65-F5344CB8AC3E}">
        <p14:creationId xmlns:p14="http://schemas.microsoft.com/office/powerpoint/2010/main" val="1301576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76F858B-51D9-466A-BC62-CE8D0E957F42}"/>
              </a:ext>
            </a:extLst>
          </p:cNvPr>
          <p:cNvSpPr>
            <a:spLocks noGrp="1"/>
          </p:cNvSpPr>
          <p:nvPr>
            <p:ph idx="1"/>
          </p:nvPr>
        </p:nvSpPr>
        <p:spPr>
          <a:xfrm>
            <a:off x="766482" y="605119"/>
            <a:ext cx="10636624" cy="5257202"/>
          </a:xfrm>
        </p:spPr>
        <p:txBody>
          <a:bodyPr/>
          <a:lstStyle/>
          <a:p>
            <a:pPr lvl="1" indent="0" algn="just">
              <a:spcBef>
                <a:spcPts val="5"/>
              </a:spcBef>
              <a:spcAft>
                <a:spcPts val="0"/>
              </a:spcAft>
              <a:buSzPts val="1500"/>
              <a:buNone/>
              <a:tabLst>
                <a:tab pos="526415" algn="l"/>
              </a:tabLst>
            </a:pPr>
            <a:endParaRPr lang="tr-TR" b="1" spc="-5" dirty="0">
              <a:latin typeface="Arial" panose="020B0604020202020204" pitchFamily="34" charset="0"/>
              <a:ea typeface="Arial" panose="020B0604020202020204" pitchFamily="34" charset="0"/>
            </a:endParaRPr>
          </a:p>
          <a:p>
            <a:pPr lvl="1" indent="0" algn="just">
              <a:spcBef>
                <a:spcPts val="5"/>
              </a:spcBef>
              <a:spcAft>
                <a:spcPts val="0"/>
              </a:spcAft>
              <a:buSzPts val="1500"/>
              <a:buNone/>
              <a:tabLst>
                <a:tab pos="526415" algn="l"/>
              </a:tabLst>
            </a:pPr>
            <a:r>
              <a:rPr lang="tr-TR" sz="3200" b="1" spc="-5" dirty="0">
                <a:solidFill>
                  <a:srgbClr val="C00000"/>
                </a:solidFill>
                <a:effectLst/>
                <a:latin typeface="Arial" panose="020B0604020202020204" pitchFamily="34" charset="0"/>
                <a:ea typeface="Arial" panose="020B0604020202020204" pitchFamily="34" charset="0"/>
              </a:rPr>
              <a:t>1.2.Çılbır Çalışmasının Koşulları</a:t>
            </a:r>
          </a:p>
          <a:p>
            <a:pPr lvl="1" indent="0" algn="just">
              <a:spcBef>
                <a:spcPts val="5"/>
              </a:spcBef>
              <a:spcAft>
                <a:spcPts val="0"/>
              </a:spcAft>
              <a:buSzPts val="1500"/>
              <a:buNone/>
              <a:tabLst>
                <a:tab pos="526415" algn="l"/>
              </a:tabLst>
            </a:pPr>
            <a:endParaRPr lang="tr-TR" sz="2800" b="1" spc="-5" dirty="0">
              <a:solidFill>
                <a:srgbClr val="33CCCC"/>
              </a:solidFill>
              <a:latin typeface="Arial" panose="020B0604020202020204" pitchFamily="34" charset="0"/>
              <a:ea typeface="Arial" panose="020B0604020202020204" pitchFamily="34" charset="0"/>
            </a:endParaRPr>
          </a:p>
          <a:p>
            <a:pPr lvl="1" indent="0" algn="just">
              <a:spcBef>
                <a:spcPts val="5"/>
              </a:spcBef>
              <a:spcAft>
                <a:spcPts val="0"/>
              </a:spcAft>
              <a:buSzPts val="1500"/>
              <a:buNone/>
              <a:tabLst>
                <a:tab pos="526415" algn="l"/>
              </a:tabLst>
            </a:pPr>
            <a:r>
              <a:rPr lang="tr-TR" sz="2600" b="1" u="sng" spc="-5" dirty="0">
                <a:solidFill>
                  <a:srgbClr val="33CCCC"/>
                </a:solidFill>
                <a:effectLst/>
                <a:latin typeface="Arial" panose="020B0604020202020204" pitchFamily="34" charset="0"/>
                <a:ea typeface="Arial" panose="020B0604020202020204" pitchFamily="34" charset="0"/>
              </a:rPr>
              <a:t>1.2.1.Eğitim Alanı</a:t>
            </a:r>
          </a:p>
          <a:p>
            <a:pPr lvl="1" indent="0" algn="just">
              <a:spcBef>
                <a:spcPts val="5"/>
              </a:spcBef>
              <a:spcAft>
                <a:spcPts val="0"/>
              </a:spcAft>
              <a:buSzPts val="1500"/>
              <a:buNone/>
              <a:tabLst>
                <a:tab pos="526415" algn="l"/>
              </a:tabLst>
            </a:pPr>
            <a:endParaRPr lang="tr-TR" sz="2400" b="1" u="sng" spc="-5" dirty="0">
              <a:effectLst/>
              <a:latin typeface="Arial" panose="020B0604020202020204" pitchFamily="34" charset="0"/>
              <a:ea typeface="Arial" panose="020B0604020202020204" pitchFamily="34" charset="0"/>
            </a:endParaRPr>
          </a:p>
          <a:p>
            <a:pPr marL="83820" marR="120650" algn="just">
              <a:lnSpc>
                <a:spcPct val="101000"/>
              </a:lnSpc>
              <a:spcBef>
                <a:spcPts val="5"/>
              </a:spcBef>
              <a:spcAft>
                <a:spcPts val="0"/>
              </a:spcAft>
            </a:pPr>
            <a:r>
              <a:rPr lang="tr-TR" sz="2200" dirty="0">
                <a:effectLst/>
                <a:latin typeface="Arial" panose="020B0604020202020204" pitchFamily="34" charset="0"/>
                <a:ea typeface="Arial" panose="020B0604020202020204" pitchFamily="34" charset="0"/>
              </a:rPr>
              <a:t>Çılbır çalışmasının yapılacağı dairenin çapı en az 12 metre olmalıdır. Yalnızca ileri düzeydeki atların eğitimlerinde bu ölçüden daha küçük alanlarda çalışılabilir.</a:t>
            </a:r>
          </a:p>
          <a:p>
            <a:pPr marL="83820" marR="120650" algn="just">
              <a:lnSpc>
                <a:spcPct val="101000"/>
              </a:lnSpc>
              <a:spcBef>
                <a:spcPts val="5"/>
              </a:spcBef>
              <a:spcAft>
                <a:spcPts val="0"/>
              </a:spcAft>
            </a:pPr>
            <a:endParaRPr lang="tr-TR" sz="2200" dirty="0">
              <a:effectLst/>
              <a:latin typeface="Arial" panose="020B0604020202020204" pitchFamily="34" charset="0"/>
              <a:ea typeface="Arial" panose="020B0604020202020204" pitchFamily="34" charset="0"/>
            </a:endParaRPr>
          </a:p>
          <a:p>
            <a:pPr marL="83820" marR="130810" algn="just">
              <a:lnSpc>
                <a:spcPct val="102000"/>
              </a:lnSpc>
              <a:spcBef>
                <a:spcPts val="60"/>
              </a:spcBef>
              <a:spcAft>
                <a:spcPts val="0"/>
              </a:spcAft>
            </a:pPr>
            <a:r>
              <a:rPr lang="tr-TR" sz="2200" dirty="0">
                <a:effectLst/>
                <a:latin typeface="Arial" panose="020B0604020202020204" pitchFamily="34" charset="0"/>
                <a:ea typeface="Arial" panose="020B0604020202020204" pitchFamily="34" charset="0"/>
              </a:rPr>
              <a:t>Çılbır,</a:t>
            </a:r>
            <a:r>
              <a:rPr lang="tr-TR" sz="2200" spc="-5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etrafı</a:t>
            </a:r>
            <a:r>
              <a:rPr lang="tr-TR" sz="2200" spc="-6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sınırlandırılmış/sınırlandırılmamış</a:t>
            </a:r>
            <a:r>
              <a:rPr lang="tr-TR" sz="2200" spc="-3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bir</a:t>
            </a:r>
            <a:r>
              <a:rPr lang="tr-TR" sz="2200" spc="-4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alanda</a:t>
            </a:r>
            <a:r>
              <a:rPr lang="tr-TR" sz="2200" spc="-4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yapılabileceği</a:t>
            </a:r>
            <a:r>
              <a:rPr lang="tr-TR" sz="2200" spc="-4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gibi,</a:t>
            </a:r>
            <a:r>
              <a:rPr lang="tr-TR" sz="2200" spc="-5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tümüyle</a:t>
            </a:r>
            <a:r>
              <a:rPr lang="tr-TR" sz="2200" spc="-55" dirty="0">
                <a:effectLst/>
                <a:latin typeface="Arial" panose="020B0604020202020204" pitchFamily="34" charset="0"/>
                <a:ea typeface="Arial" panose="020B0604020202020204" pitchFamily="34" charset="0"/>
              </a:rPr>
              <a:t> </a:t>
            </a:r>
            <a:r>
              <a:rPr lang="tr-TR" sz="2200" spc="-15" dirty="0">
                <a:effectLst/>
                <a:latin typeface="Arial" panose="020B0604020202020204" pitchFamily="34" charset="0"/>
                <a:ea typeface="Arial" panose="020B0604020202020204" pitchFamily="34" charset="0"/>
              </a:rPr>
              <a:t>kapatılmış</a:t>
            </a:r>
            <a:r>
              <a:rPr lang="tr-TR" sz="2200" spc="-4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bir yerde</a:t>
            </a:r>
            <a:r>
              <a:rPr lang="tr-TR" sz="2200" spc="-4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de</a:t>
            </a:r>
            <a:r>
              <a:rPr lang="tr-TR" sz="2200" spc="-2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yapılabilir.</a:t>
            </a:r>
            <a:r>
              <a:rPr lang="tr-TR" sz="2200" spc="-3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Yalnızca</a:t>
            </a:r>
            <a:r>
              <a:rPr lang="tr-TR" sz="2200" spc="-4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çılbır</a:t>
            </a:r>
            <a:r>
              <a:rPr lang="tr-TR" sz="2200" spc="-25" dirty="0">
                <a:effectLst/>
                <a:latin typeface="Arial" panose="020B0604020202020204" pitchFamily="34" charset="0"/>
                <a:ea typeface="Arial" panose="020B0604020202020204" pitchFamily="34" charset="0"/>
              </a:rPr>
              <a:t> </a:t>
            </a:r>
            <a:r>
              <a:rPr lang="tr-TR" sz="2200" spc="-10" dirty="0">
                <a:effectLst/>
                <a:latin typeface="Arial" panose="020B0604020202020204" pitchFamily="34" charset="0"/>
                <a:ea typeface="Arial" panose="020B0604020202020204" pitchFamily="34" charset="0"/>
              </a:rPr>
              <a:t>yapmak</a:t>
            </a:r>
            <a:r>
              <a:rPr lang="tr-TR" sz="2200" spc="-2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için</a:t>
            </a:r>
            <a:r>
              <a:rPr lang="tr-TR" sz="2200" spc="-4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inşa</a:t>
            </a:r>
            <a:r>
              <a:rPr lang="tr-TR" sz="2200" spc="-3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edilmiş</a:t>
            </a:r>
            <a:r>
              <a:rPr lang="tr-TR" sz="2200" spc="-1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her</a:t>
            </a:r>
            <a:r>
              <a:rPr lang="tr-TR" sz="2200" spc="-3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tarafı</a:t>
            </a:r>
            <a:r>
              <a:rPr lang="tr-TR" sz="2200" spc="-5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kapalı</a:t>
            </a:r>
            <a:r>
              <a:rPr lang="tr-TR" sz="2200" spc="-5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alanların</a:t>
            </a:r>
            <a:r>
              <a:rPr lang="tr-TR" sz="2200" spc="-2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varlığı,</a:t>
            </a:r>
            <a:r>
              <a:rPr lang="tr-TR" sz="2200" spc="-5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genç atların çılbır eğitimleri için çok uygun bir</a:t>
            </a:r>
            <a:r>
              <a:rPr lang="tr-TR" sz="2200" spc="29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durumdur.</a:t>
            </a:r>
          </a:p>
          <a:p>
            <a:pPr lvl="1" indent="0" algn="just">
              <a:spcBef>
                <a:spcPts val="5"/>
              </a:spcBef>
              <a:spcAft>
                <a:spcPts val="0"/>
              </a:spcAft>
              <a:buSzPts val="1500"/>
              <a:buNone/>
              <a:tabLst>
                <a:tab pos="526415" algn="l"/>
              </a:tabLst>
            </a:pPr>
            <a:endParaRPr lang="tr-TR" sz="2400" b="1" u="sng" spc="-5" dirty="0">
              <a:effectLst/>
              <a:latin typeface="Arial" panose="020B0604020202020204" pitchFamily="34" charset="0"/>
              <a:ea typeface="Arial" panose="020B0604020202020204" pitchFamily="34" charset="0"/>
            </a:endParaRPr>
          </a:p>
          <a:p>
            <a:pPr lvl="1" indent="0" algn="just">
              <a:spcBef>
                <a:spcPts val="5"/>
              </a:spcBef>
              <a:spcAft>
                <a:spcPts val="0"/>
              </a:spcAft>
              <a:buSzPts val="1500"/>
              <a:buNone/>
              <a:tabLst>
                <a:tab pos="526415" algn="l"/>
              </a:tabLst>
            </a:pPr>
            <a:endParaRPr lang="tr-TR" sz="2400" b="1" u="sng" spc="-5"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670402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371D1B8-168A-4BDB-A6FD-00F7A720CD57}"/>
              </a:ext>
            </a:extLst>
          </p:cNvPr>
          <p:cNvSpPr>
            <a:spLocks noGrp="1"/>
          </p:cNvSpPr>
          <p:nvPr>
            <p:ph idx="1"/>
          </p:nvPr>
        </p:nvSpPr>
        <p:spPr>
          <a:xfrm>
            <a:off x="745588" y="1997613"/>
            <a:ext cx="10677378" cy="4031078"/>
          </a:xfrm>
        </p:spPr>
        <p:txBody>
          <a:bodyPr>
            <a:normAutofit/>
          </a:bodyPr>
          <a:lstStyle/>
          <a:p>
            <a:pPr marL="0" indent="0">
              <a:buNone/>
            </a:pPr>
            <a:r>
              <a:rPr lang="tr-TR" sz="2400" b="1" dirty="0">
                <a:latin typeface="Arial" panose="020B0604020202020204" pitchFamily="34" charset="0"/>
                <a:cs typeface="Arial" panose="020B0604020202020204" pitchFamily="34" charset="0"/>
              </a:rPr>
              <a:t>Çılbır alanının özellikleri aşağıdaki gibi olmalıdır.</a:t>
            </a:r>
          </a:p>
          <a:p>
            <a:pPr algn="just">
              <a:buFont typeface="Wingdings" panose="05000000000000000000" pitchFamily="2" charset="2"/>
              <a:buChar char="Ø"/>
            </a:pPr>
            <a:r>
              <a:rPr lang="tr-TR" sz="2100" b="1" dirty="0">
                <a:effectLst/>
                <a:latin typeface="Arial" panose="020B0604020202020204" pitchFamily="34" charset="0"/>
                <a:ea typeface="Arial" panose="020B0604020202020204" pitchFamily="34" charset="0"/>
              </a:rPr>
              <a:t>Kapalı çılbır alanı </a:t>
            </a:r>
            <a:r>
              <a:rPr lang="tr-TR" sz="2100" dirty="0">
                <a:effectLst/>
                <a:latin typeface="Arial" panose="020B0604020202020204" pitchFamily="34" charset="0"/>
                <a:ea typeface="Arial" panose="020B0604020202020204" pitchFamily="34" charset="0"/>
              </a:rPr>
              <a:t>veya yarı kapalı çılbır </a:t>
            </a:r>
            <a:r>
              <a:rPr lang="tr-TR" sz="2100" spc="-15" dirty="0">
                <a:effectLst/>
                <a:latin typeface="Arial" panose="020B0604020202020204" pitchFamily="34" charset="0"/>
                <a:ea typeface="Arial" panose="020B0604020202020204" pitchFamily="34" charset="0"/>
              </a:rPr>
              <a:t>alanının </a:t>
            </a:r>
            <a:r>
              <a:rPr lang="tr-TR" sz="2100" dirty="0">
                <a:effectLst/>
                <a:latin typeface="Arial" panose="020B0604020202020204" pitchFamily="34" charset="0"/>
                <a:ea typeface="Arial" panose="020B0604020202020204" pitchFamily="34" charset="0"/>
              </a:rPr>
              <a:t>(etrafı belirli yükseklikte </a:t>
            </a:r>
            <a:r>
              <a:rPr lang="tr-TR" sz="2100" spc="-15" dirty="0">
                <a:effectLst/>
                <a:latin typeface="Arial" panose="020B0604020202020204" pitchFamily="34" charset="0"/>
                <a:ea typeface="Arial" panose="020B0604020202020204" pitchFamily="34" charset="0"/>
              </a:rPr>
              <a:t>sınırlandırılmış, </a:t>
            </a:r>
            <a:r>
              <a:rPr lang="tr-TR" sz="2100" dirty="0">
                <a:effectLst/>
                <a:latin typeface="Arial" panose="020B0604020202020204" pitchFamily="34" charset="0"/>
                <a:ea typeface="Arial" panose="020B0604020202020204" pitchFamily="34" charset="0"/>
              </a:rPr>
              <a:t>üstü kapatılmış) çapı 12 – 18 metre olmalıdır. Kapalı çılbır alanları genç atlar için oldukça güvenli </a:t>
            </a:r>
            <a:r>
              <a:rPr lang="tr-TR" sz="2100" spc="15" dirty="0">
                <a:effectLst/>
                <a:latin typeface="Arial" panose="020B0604020202020204" pitchFamily="34" charset="0"/>
                <a:ea typeface="Arial" panose="020B0604020202020204" pitchFamily="34" charset="0"/>
              </a:rPr>
              <a:t>ve </a:t>
            </a:r>
            <a:r>
              <a:rPr lang="tr-TR" sz="2100" dirty="0">
                <a:effectLst/>
                <a:latin typeface="Arial" panose="020B0604020202020204" pitchFamily="34" charset="0"/>
                <a:ea typeface="Arial" panose="020B0604020202020204" pitchFamily="34" charset="0"/>
              </a:rPr>
              <a:t>faydalıdır. Alan </a:t>
            </a:r>
            <a:r>
              <a:rPr lang="tr-TR" sz="2100" dirty="0" err="1">
                <a:effectLst/>
                <a:latin typeface="Arial" panose="020B0604020202020204" pitchFamily="34" charset="0"/>
                <a:ea typeface="Arial" panose="020B0604020202020204" pitchFamily="34" charset="0"/>
              </a:rPr>
              <a:t>voltij</a:t>
            </a:r>
            <a:r>
              <a:rPr lang="tr-TR" sz="2100" dirty="0">
                <a:effectLst/>
                <a:latin typeface="Arial" panose="020B0604020202020204" pitchFamily="34" charset="0"/>
                <a:ea typeface="Arial" panose="020B0604020202020204" pitchFamily="34" charset="0"/>
              </a:rPr>
              <a:t> amaçlı kullanılacaksa, bu ölçü en az 18 metre</a:t>
            </a:r>
            <a:r>
              <a:rPr lang="tr-TR" sz="2100" spc="165"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olmalıdır.</a:t>
            </a:r>
          </a:p>
          <a:p>
            <a:pPr marL="0" indent="0" algn="just">
              <a:buNone/>
            </a:pPr>
            <a:endParaRPr lang="tr-TR" sz="2100" dirty="0">
              <a:effectLst/>
              <a:latin typeface="Arial" panose="020B0604020202020204" pitchFamily="34" charset="0"/>
              <a:ea typeface="Arial" panose="020B0604020202020204" pitchFamily="34" charset="0"/>
            </a:endParaRPr>
          </a:p>
          <a:p>
            <a:pPr marL="0" indent="0" algn="just">
              <a:buNone/>
            </a:pPr>
            <a:r>
              <a:rPr lang="tr-TR" sz="2100" dirty="0">
                <a:effectLst/>
                <a:latin typeface="Arial" panose="020B0604020202020204" pitchFamily="34" charset="0"/>
                <a:ea typeface="Arial" panose="020B0604020202020204" pitchFamily="34" charset="0"/>
              </a:rPr>
              <a:t>Bir</a:t>
            </a:r>
            <a:r>
              <a:rPr lang="tr-TR" sz="2100" spc="-15"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kapalı</a:t>
            </a:r>
            <a:r>
              <a:rPr lang="tr-TR" sz="2100" spc="-20"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veya</a:t>
            </a:r>
            <a:r>
              <a:rPr lang="tr-TR" sz="2100" spc="-20"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yarı</a:t>
            </a:r>
            <a:r>
              <a:rPr lang="tr-TR" sz="2100" spc="-40"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kapalı</a:t>
            </a:r>
            <a:r>
              <a:rPr lang="tr-TR" sz="2100" spc="-20"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çılbır</a:t>
            </a:r>
            <a:r>
              <a:rPr lang="tr-TR" sz="2100" spc="-15"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alanının</a:t>
            </a:r>
            <a:r>
              <a:rPr lang="tr-TR" sz="2100" spc="-20"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olumlu</a:t>
            </a:r>
            <a:r>
              <a:rPr lang="tr-TR" sz="2100" spc="-5"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yanı</a:t>
            </a:r>
            <a:r>
              <a:rPr lang="tr-TR" sz="2100" spc="-40"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etrafının</a:t>
            </a:r>
            <a:r>
              <a:rPr lang="tr-TR" sz="2100" spc="-20"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duvar</a:t>
            </a:r>
            <a:r>
              <a:rPr lang="tr-TR" sz="2100" spc="5"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veya</a:t>
            </a:r>
            <a:r>
              <a:rPr lang="tr-TR" sz="2100" spc="-20"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bir</a:t>
            </a:r>
            <a:r>
              <a:rPr lang="tr-TR" sz="2100" spc="-10"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set</a:t>
            </a:r>
            <a:r>
              <a:rPr lang="tr-TR" sz="2100" spc="-25"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ile</a:t>
            </a:r>
            <a:r>
              <a:rPr lang="tr-TR" sz="2100" spc="-20" dirty="0">
                <a:effectLst/>
                <a:latin typeface="Arial" panose="020B0604020202020204" pitchFamily="34" charset="0"/>
                <a:ea typeface="Arial" panose="020B0604020202020204" pitchFamily="34" charset="0"/>
              </a:rPr>
              <a:t> </a:t>
            </a:r>
            <a:r>
              <a:rPr lang="tr-TR" sz="2100" spc="-15" dirty="0">
                <a:effectLst/>
                <a:latin typeface="Arial" panose="020B0604020202020204" pitchFamily="34" charset="0"/>
                <a:ea typeface="Arial" panose="020B0604020202020204" pitchFamily="34" charset="0"/>
              </a:rPr>
              <a:t>sınırlandırılmış </a:t>
            </a:r>
            <a:r>
              <a:rPr lang="tr-TR" sz="2100" dirty="0">
                <a:effectLst/>
                <a:latin typeface="Arial" panose="020B0604020202020204" pitchFamily="34" charset="0"/>
                <a:ea typeface="Arial" panose="020B0604020202020204" pitchFamily="34" charset="0"/>
              </a:rPr>
              <a:t>olmasıdır. Bu durum, atların daire büklümüne daha kolay uymalarını ve böylece hem atların </a:t>
            </a:r>
            <a:r>
              <a:rPr lang="tr-TR" sz="2100" spc="15" dirty="0">
                <a:effectLst/>
                <a:latin typeface="Arial" panose="020B0604020202020204" pitchFamily="34" charset="0"/>
                <a:ea typeface="Arial" panose="020B0604020202020204" pitchFamily="34" charset="0"/>
              </a:rPr>
              <a:t>ve </a:t>
            </a:r>
            <a:r>
              <a:rPr lang="tr-TR" sz="2100" dirty="0">
                <a:effectLst/>
                <a:latin typeface="Arial" panose="020B0604020202020204" pitchFamily="34" charset="0"/>
                <a:ea typeface="Arial" panose="020B0604020202020204" pitchFamily="34" charset="0"/>
              </a:rPr>
              <a:t>hem de eğiticilerin daha sakin çalışabilmelerini</a:t>
            </a:r>
            <a:r>
              <a:rPr lang="tr-TR" sz="2100" spc="275" dirty="0">
                <a:effectLst/>
                <a:latin typeface="Arial" panose="020B0604020202020204" pitchFamily="34" charset="0"/>
                <a:ea typeface="Arial" panose="020B0604020202020204" pitchFamily="34" charset="0"/>
              </a:rPr>
              <a:t> </a:t>
            </a:r>
            <a:r>
              <a:rPr lang="tr-TR" sz="2100" dirty="0">
                <a:effectLst/>
                <a:latin typeface="Arial" panose="020B0604020202020204" pitchFamily="34" charset="0"/>
                <a:ea typeface="Arial" panose="020B0604020202020204" pitchFamily="34" charset="0"/>
              </a:rPr>
              <a:t>sağlar.</a:t>
            </a:r>
          </a:p>
          <a:p>
            <a:pPr marL="0" indent="0">
              <a:buNone/>
            </a:pPr>
            <a:endParaRPr lang="tr-TR" sz="2400" b="1" dirty="0">
              <a:latin typeface="Arial" panose="020B0604020202020204" pitchFamily="34" charset="0"/>
              <a:cs typeface="Arial" panose="020B0604020202020204" pitchFamily="34" charset="0"/>
            </a:endParaRPr>
          </a:p>
          <a:p>
            <a:pPr marL="0" indent="0">
              <a:buNone/>
            </a:pPr>
            <a:endParaRPr lang="tr-TR" sz="2400" b="1" dirty="0">
              <a:latin typeface="Arial" panose="020B0604020202020204" pitchFamily="34" charset="0"/>
              <a:cs typeface="Arial" panose="020B0604020202020204" pitchFamily="34" charset="0"/>
            </a:endParaRPr>
          </a:p>
        </p:txBody>
      </p:sp>
      <p:sp>
        <p:nvSpPr>
          <p:cNvPr id="15" name="Rectangle 20">
            <a:extLst>
              <a:ext uri="{FF2B5EF4-FFF2-40B4-BE49-F238E27FC236}">
                <a16:creationId xmlns:a16="http://schemas.microsoft.com/office/drawing/2014/main" id="{7DE4CC00-2C53-4F96-B7D0-063C9349DCC2}"/>
              </a:ext>
            </a:extLst>
          </p:cNvPr>
          <p:cNvSpPr>
            <a:spLocks noChangeArrowheads="1"/>
          </p:cNvSpPr>
          <p:nvPr/>
        </p:nvSpPr>
        <p:spPr bwMode="auto">
          <a:xfrm>
            <a:off x="-1730649" y="2609185"/>
            <a:ext cx="238918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sz="2000" dirty="0"/>
          </a:p>
        </p:txBody>
      </p:sp>
      <p:sp>
        <p:nvSpPr>
          <p:cNvPr id="18" name="Rectangle 22">
            <a:extLst>
              <a:ext uri="{FF2B5EF4-FFF2-40B4-BE49-F238E27FC236}">
                <a16:creationId xmlns:a16="http://schemas.microsoft.com/office/drawing/2014/main" id="{43698C5A-1D2F-4BB4-B909-056BDADA6A0D}"/>
              </a:ext>
            </a:extLst>
          </p:cNvPr>
          <p:cNvSpPr>
            <a:spLocks noChangeArrowheads="1"/>
          </p:cNvSpPr>
          <p:nvPr/>
        </p:nvSpPr>
        <p:spPr bwMode="auto">
          <a:xfrm>
            <a:off x="-1355999" y="6028690"/>
            <a:ext cx="23891846"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spTree>
    <p:extLst>
      <p:ext uri="{BB962C8B-B14F-4D97-AF65-F5344CB8AC3E}">
        <p14:creationId xmlns:p14="http://schemas.microsoft.com/office/powerpoint/2010/main" val="466122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7">
            <a:extLst>
              <a:ext uri="{FF2B5EF4-FFF2-40B4-BE49-F238E27FC236}">
                <a16:creationId xmlns:a16="http://schemas.microsoft.com/office/drawing/2014/main" id="{F7177C42-1244-4F03-843D-BA6ACAAA2E88}"/>
              </a:ext>
            </a:extLst>
          </p:cNvPr>
          <p:cNvGrpSpPr>
            <a:grpSpLocks/>
          </p:cNvGrpSpPr>
          <p:nvPr/>
        </p:nvGrpSpPr>
        <p:grpSpPr bwMode="auto">
          <a:xfrm>
            <a:off x="753036" y="995082"/>
            <a:ext cx="10717306" cy="5033608"/>
            <a:chOff x="0" y="0"/>
            <a:chExt cx="8720" cy="4710"/>
          </a:xfrm>
        </p:grpSpPr>
        <p:pic>
          <p:nvPicPr>
            <p:cNvPr id="5" name="Picture 19">
              <a:extLst>
                <a:ext uri="{FF2B5EF4-FFF2-40B4-BE49-F238E27FC236}">
                  <a16:creationId xmlns:a16="http://schemas.microsoft.com/office/drawing/2014/main" id="{1500019F-BF69-4109-A522-682B4EE0ED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720" cy="4710"/>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18">
              <a:extLst>
                <a:ext uri="{FF2B5EF4-FFF2-40B4-BE49-F238E27FC236}">
                  <a16:creationId xmlns:a16="http://schemas.microsoft.com/office/drawing/2014/main" id="{A007ADA7-54B4-465D-BFB7-E063B751B168}"/>
                </a:ext>
              </a:extLst>
            </p:cNvPr>
            <p:cNvSpPr txBox="1">
              <a:spLocks noChangeArrowheads="1"/>
            </p:cNvSpPr>
            <p:nvPr/>
          </p:nvSpPr>
          <p:spPr bwMode="auto">
            <a:xfrm>
              <a:off x="3213" y="4457"/>
              <a:ext cx="4180"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100" b="1" i="0" u="none" strike="noStrike" cap="none" normalizeH="0" baseline="0">
                  <a:ln>
                    <a:noFill/>
                  </a:ln>
                  <a:solidFill>
                    <a:schemeClr val="tx1"/>
                  </a:solidFill>
                  <a:effectLst/>
                  <a:latin typeface="Arial" panose="020B0604020202020204" pitchFamily="34" charset="0"/>
                  <a:ea typeface="Arial" panose="020B0604020202020204" pitchFamily="34" charset="0"/>
                </a:rPr>
                <a:t>Sınırlandırılmış çılbır alanında çalışma</a:t>
              </a:r>
              <a:endParaRPr kumimoji="0" lang="tr-TR" altLang="tr-TR" sz="1800" b="0" i="0" u="none" strike="noStrike" cap="none" normalizeH="0" baseline="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2048064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a:extLst>
              <a:ext uri="{FF2B5EF4-FFF2-40B4-BE49-F238E27FC236}">
                <a16:creationId xmlns:a16="http://schemas.microsoft.com/office/drawing/2014/main" id="{608F5BF2-77B6-4D91-958A-FC05FFB2F2E5}"/>
              </a:ext>
            </a:extLst>
          </p:cNvPr>
          <p:cNvSpPr>
            <a:spLocks noGrp="1"/>
          </p:cNvSpPr>
          <p:nvPr>
            <p:ph idx="1"/>
          </p:nvPr>
        </p:nvSpPr>
        <p:spPr>
          <a:xfrm>
            <a:off x="766483" y="2070846"/>
            <a:ext cx="10676964" cy="3920049"/>
          </a:xfrm>
        </p:spPr>
        <p:txBody>
          <a:bodyPr>
            <a:normAutofit/>
          </a:bodyPr>
          <a:lstStyle/>
          <a:p>
            <a:pPr marL="0" indent="0" algn="just">
              <a:buNone/>
            </a:pPr>
            <a:endParaRPr lang="tr-TR" sz="2200" b="1" dirty="0">
              <a:effectLst/>
              <a:latin typeface="Arial" panose="020B0604020202020204" pitchFamily="34" charset="0"/>
              <a:ea typeface="Arial" panose="020B0604020202020204" pitchFamily="34" charset="0"/>
            </a:endParaRPr>
          </a:p>
          <a:p>
            <a:pPr algn="just">
              <a:buFont typeface="Wingdings" panose="05000000000000000000" pitchFamily="2" charset="2"/>
              <a:buChar char="Ø"/>
            </a:pPr>
            <a:r>
              <a:rPr lang="tr-TR" sz="2400" b="1" dirty="0">
                <a:effectLst/>
                <a:latin typeface="Arial" panose="020B0604020202020204" pitchFamily="34" charset="0"/>
                <a:ea typeface="Arial" panose="020B0604020202020204" pitchFamily="34" charset="0"/>
              </a:rPr>
              <a:t>Kapalı</a:t>
            </a:r>
            <a:r>
              <a:rPr lang="tr-TR" sz="2400" b="1" spc="-3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manejler</a:t>
            </a:r>
            <a:r>
              <a:rPr lang="tr-TR" sz="2400" b="1" spc="-1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de,</a:t>
            </a:r>
            <a:r>
              <a:rPr lang="tr-TR" sz="2400" b="1"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oldukça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yeterli</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alana</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sahiptir.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Güvenlik</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düşüncesi</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nedeniyle, kapalı manejlerde hem çılbır ve hem de biniş çalışmaları </a:t>
            </a:r>
            <a:r>
              <a:rPr lang="tr-TR" sz="2400" spc="-10" dirty="0">
                <a:effectLst/>
                <a:latin typeface="Arial" panose="020B0604020202020204" pitchFamily="34" charset="0"/>
                <a:ea typeface="Arial" panose="020B0604020202020204" pitchFamily="34" charset="0"/>
              </a:rPr>
              <a:t>yapmak </a:t>
            </a:r>
            <a:r>
              <a:rPr lang="tr-TR" sz="2400" dirty="0">
                <a:effectLst/>
                <a:latin typeface="Arial" panose="020B0604020202020204" pitchFamily="34" charset="0"/>
                <a:ea typeface="Arial" panose="020B0604020202020204" pitchFamily="34" charset="0"/>
              </a:rPr>
              <a:t>çok uygun değildir. Manej, çok büyükse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çılbır atı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binilen at veya atlar hiçbir biçimde karşı karşıya gelmiyorlarsa, çalışmalar aynı anda yapılabilir.</a:t>
            </a:r>
          </a:p>
          <a:p>
            <a:pPr algn="just">
              <a:buFont typeface="Wingdings" panose="05000000000000000000" pitchFamily="2" charset="2"/>
              <a:buChar char="Ø"/>
            </a:pPr>
            <a:endParaRPr lang="tr-TR" sz="2400" dirty="0">
              <a:effectLst/>
              <a:latin typeface="Arial" panose="020B0604020202020204" pitchFamily="34" charset="0"/>
              <a:ea typeface="Arial" panose="020B0604020202020204" pitchFamily="34" charset="0"/>
            </a:endParaRPr>
          </a:p>
          <a:p>
            <a:pPr marL="0" indent="0" algn="just">
              <a:buNone/>
            </a:pPr>
            <a:endParaRPr lang="tr-TR"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6777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93376" y="2556932"/>
            <a:ext cx="10636624" cy="3318936"/>
          </a:xfrm>
        </p:spPr>
        <p:txBody>
          <a:bodyPr/>
          <a:lstStyle/>
          <a:p>
            <a:pPr marL="0" indent="0" algn="just">
              <a:buNone/>
            </a:pPr>
            <a:r>
              <a:rPr lang="tr-TR" u="sng" dirty="0">
                <a:latin typeface="Arial" panose="020B0604020202020204" pitchFamily="34" charset="0"/>
                <a:ea typeface="Arial" panose="020B0604020202020204" pitchFamily="34" charset="0"/>
              </a:rPr>
              <a:t>Kapalı manejde çılbır çalışması yapılmasının en olumlu yanı; </a:t>
            </a:r>
            <a:r>
              <a:rPr lang="tr-TR" dirty="0">
                <a:latin typeface="Arial" panose="020B0604020202020204" pitchFamily="34" charset="0"/>
                <a:ea typeface="Arial" panose="020B0604020202020204" pitchFamily="34" charset="0"/>
              </a:rPr>
              <a:t>çalışmanın ve özellikle çılbır dairesinin yer seçiminin esnek olabilmesidir. Fakat her durumda, çılbır, kapalı manejin farklı yerlerinde yapılarak zeminin de yıpranması engellenmelidir.</a:t>
            </a:r>
          </a:p>
          <a:p>
            <a:pPr marL="0" marR="107950" indent="0" algn="just">
              <a:lnSpc>
                <a:spcPct val="101000"/>
              </a:lnSpc>
              <a:spcAft>
                <a:spcPts val="0"/>
              </a:spcAft>
              <a:buNone/>
            </a:pPr>
            <a:r>
              <a:rPr lang="tr-TR" u="sng" dirty="0">
                <a:latin typeface="Arial" panose="020B0604020202020204" pitchFamily="34" charset="0"/>
                <a:ea typeface="Arial" panose="020B0604020202020204" pitchFamily="34" charset="0"/>
                <a:cs typeface="Arial" panose="020B0604020202020204" pitchFamily="34" charset="0"/>
              </a:rPr>
              <a:t>Olumsuz</a:t>
            </a:r>
            <a:r>
              <a:rPr lang="tr-TR" u="sng" spc="-35" dirty="0">
                <a:latin typeface="Arial" panose="020B0604020202020204" pitchFamily="34" charset="0"/>
                <a:ea typeface="Arial" panose="020B0604020202020204" pitchFamily="34" charset="0"/>
                <a:cs typeface="Arial" panose="020B0604020202020204" pitchFamily="34" charset="0"/>
              </a:rPr>
              <a:t> </a:t>
            </a:r>
            <a:r>
              <a:rPr lang="tr-TR" u="sng" dirty="0">
                <a:latin typeface="Arial" panose="020B0604020202020204" pitchFamily="34" charset="0"/>
                <a:ea typeface="Arial" panose="020B0604020202020204" pitchFamily="34" charset="0"/>
                <a:cs typeface="Arial" panose="020B0604020202020204" pitchFamily="34" charset="0"/>
              </a:rPr>
              <a:t>yanı</a:t>
            </a:r>
            <a:r>
              <a:rPr lang="tr-TR" u="sng" spc="-60" dirty="0">
                <a:latin typeface="Arial" panose="020B0604020202020204" pitchFamily="34" charset="0"/>
                <a:ea typeface="Arial" panose="020B0604020202020204" pitchFamily="34" charset="0"/>
                <a:cs typeface="Arial" panose="020B0604020202020204" pitchFamily="34" charset="0"/>
              </a:rPr>
              <a:t> </a:t>
            </a:r>
            <a:r>
              <a:rPr lang="tr-TR" u="sng" dirty="0">
                <a:latin typeface="Arial" panose="020B0604020202020204" pitchFamily="34" charset="0"/>
                <a:ea typeface="Arial" panose="020B0604020202020204" pitchFamily="34" charset="0"/>
                <a:cs typeface="Arial" panose="020B0604020202020204" pitchFamily="34" charset="0"/>
              </a:rPr>
              <a:t>ise;</a:t>
            </a:r>
            <a:r>
              <a:rPr lang="tr-TR" u="sng" spc="-25" dirty="0">
                <a:latin typeface="Arial" panose="020B0604020202020204" pitchFamily="34" charset="0"/>
                <a:ea typeface="Arial" panose="020B0604020202020204" pitchFamily="34" charset="0"/>
                <a:cs typeface="Arial" panose="020B0604020202020204" pitchFamily="34" charset="0"/>
              </a:rPr>
              <a:t> </a:t>
            </a:r>
            <a:r>
              <a:rPr lang="tr-TR" dirty="0">
                <a:latin typeface="Arial" panose="020B0604020202020204" pitchFamily="34" charset="0"/>
                <a:ea typeface="Arial" panose="020B0604020202020204" pitchFamily="34" charset="0"/>
                <a:cs typeface="Arial" panose="020B0604020202020204" pitchFamily="34" charset="0"/>
              </a:rPr>
              <a:t>çılbır</a:t>
            </a:r>
            <a:r>
              <a:rPr lang="tr-TR" spc="-25" dirty="0">
                <a:latin typeface="Arial" panose="020B0604020202020204" pitchFamily="34" charset="0"/>
                <a:ea typeface="Arial" panose="020B0604020202020204" pitchFamily="34" charset="0"/>
                <a:cs typeface="Arial" panose="020B0604020202020204" pitchFamily="34" charset="0"/>
              </a:rPr>
              <a:t> </a:t>
            </a:r>
            <a:r>
              <a:rPr lang="tr-TR" dirty="0">
                <a:latin typeface="Arial" panose="020B0604020202020204" pitchFamily="34" charset="0"/>
                <a:ea typeface="Arial" panose="020B0604020202020204" pitchFamily="34" charset="0"/>
                <a:cs typeface="Arial" panose="020B0604020202020204" pitchFamily="34" charset="0"/>
              </a:rPr>
              <a:t>alanı</a:t>
            </a:r>
            <a:r>
              <a:rPr lang="tr-TR" spc="-40" dirty="0">
                <a:latin typeface="Arial" panose="020B0604020202020204" pitchFamily="34" charset="0"/>
                <a:ea typeface="Arial" panose="020B0604020202020204" pitchFamily="34" charset="0"/>
                <a:cs typeface="Arial" panose="020B0604020202020204" pitchFamily="34" charset="0"/>
              </a:rPr>
              <a:t> </a:t>
            </a:r>
            <a:r>
              <a:rPr lang="tr-TR" dirty="0">
                <a:latin typeface="Arial" panose="020B0604020202020204" pitchFamily="34" charset="0"/>
                <a:ea typeface="Arial" panose="020B0604020202020204" pitchFamily="34" charset="0"/>
                <a:cs typeface="Arial" panose="020B0604020202020204" pitchFamily="34" charset="0"/>
              </a:rPr>
              <a:t>sınırlandırılmamışsa,</a:t>
            </a:r>
            <a:r>
              <a:rPr lang="tr-TR" spc="-45" dirty="0">
                <a:latin typeface="Arial" panose="020B0604020202020204" pitchFamily="34" charset="0"/>
                <a:ea typeface="Arial" panose="020B0604020202020204" pitchFamily="34" charset="0"/>
                <a:cs typeface="Arial" panose="020B0604020202020204" pitchFamily="34" charset="0"/>
              </a:rPr>
              <a:t> </a:t>
            </a:r>
            <a:r>
              <a:rPr lang="tr-TR" dirty="0">
                <a:latin typeface="Arial" panose="020B0604020202020204" pitchFamily="34" charset="0"/>
                <a:ea typeface="Arial" panose="020B0604020202020204" pitchFamily="34" charset="0"/>
                <a:cs typeface="Arial" panose="020B0604020202020204" pitchFamily="34" charset="0"/>
              </a:rPr>
              <a:t>özellikle</a:t>
            </a:r>
            <a:r>
              <a:rPr lang="tr-TR" spc="-30" dirty="0">
                <a:latin typeface="Arial" panose="020B0604020202020204" pitchFamily="34" charset="0"/>
                <a:ea typeface="Arial" panose="020B0604020202020204" pitchFamily="34" charset="0"/>
                <a:cs typeface="Arial" panose="020B0604020202020204" pitchFamily="34" charset="0"/>
              </a:rPr>
              <a:t> </a:t>
            </a:r>
            <a:r>
              <a:rPr lang="tr-TR" dirty="0">
                <a:latin typeface="Arial" panose="020B0604020202020204" pitchFamily="34" charset="0"/>
                <a:ea typeface="Arial" panose="020B0604020202020204" pitchFamily="34" charset="0"/>
                <a:cs typeface="Arial" panose="020B0604020202020204" pitchFamily="34" charset="0"/>
              </a:rPr>
              <a:t>genç</a:t>
            </a:r>
            <a:r>
              <a:rPr lang="tr-TR" spc="-20" dirty="0">
                <a:latin typeface="Arial" panose="020B0604020202020204" pitchFamily="34" charset="0"/>
                <a:ea typeface="Arial" panose="020B0604020202020204" pitchFamily="34" charset="0"/>
                <a:cs typeface="Arial" panose="020B0604020202020204" pitchFamily="34" charset="0"/>
              </a:rPr>
              <a:t> </a:t>
            </a:r>
            <a:r>
              <a:rPr lang="tr-TR" dirty="0">
                <a:latin typeface="Arial" panose="020B0604020202020204" pitchFamily="34" charset="0"/>
                <a:ea typeface="Arial" panose="020B0604020202020204" pitchFamily="34" charset="0"/>
                <a:cs typeface="Arial" panose="020B0604020202020204" pitchFamily="34" charset="0"/>
              </a:rPr>
              <a:t>atların,</a:t>
            </a:r>
            <a:r>
              <a:rPr lang="tr-TR" spc="-25" dirty="0">
                <a:latin typeface="Arial" panose="020B0604020202020204" pitchFamily="34" charset="0"/>
                <a:ea typeface="Arial" panose="020B0604020202020204" pitchFamily="34" charset="0"/>
                <a:cs typeface="Arial" panose="020B0604020202020204" pitchFamily="34" charset="0"/>
              </a:rPr>
              <a:t> </a:t>
            </a:r>
            <a:r>
              <a:rPr lang="tr-TR" dirty="0">
                <a:latin typeface="Arial" panose="020B0604020202020204" pitchFamily="34" charset="0"/>
                <a:ea typeface="Arial" panose="020B0604020202020204" pitchFamily="34" charset="0"/>
                <a:cs typeface="Arial" panose="020B0604020202020204" pitchFamily="34" charset="0"/>
              </a:rPr>
              <a:t>kaçma</a:t>
            </a:r>
            <a:r>
              <a:rPr lang="tr-TR" spc="-30" dirty="0">
                <a:latin typeface="Arial" panose="020B0604020202020204" pitchFamily="34" charset="0"/>
                <a:ea typeface="Arial" panose="020B0604020202020204" pitchFamily="34" charset="0"/>
                <a:cs typeface="Arial" panose="020B0604020202020204" pitchFamily="34" charset="0"/>
              </a:rPr>
              <a:t> </a:t>
            </a:r>
            <a:r>
              <a:rPr lang="tr-TR" dirty="0">
                <a:latin typeface="Arial" panose="020B0604020202020204" pitchFamily="34" charset="0"/>
                <a:ea typeface="Arial" panose="020B0604020202020204" pitchFamily="34" charset="0"/>
                <a:cs typeface="Arial" panose="020B0604020202020204" pitchFamily="34" charset="0"/>
              </a:rPr>
              <a:t>eğilimlerinin</a:t>
            </a:r>
            <a:r>
              <a:rPr lang="tr-TR" spc="-30" dirty="0">
                <a:latin typeface="Arial" panose="020B0604020202020204" pitchFamily="34" charset="0"/>
                <a:ea typeface="Arial" panose="020B0604020202020204" pitchFamily="34" charset="0"/>
                <a:cs typeface="Arial" panose="020B0604020202020204" pitchFamily="34" charset="0"/>
              </a:rPr>
              <a:t> </a:t>
            </a:r>
            <a:r>
              <a:rPr lang="tr-TR" spc="-15" dirty="0">
                <a:latin typeface="Arial" panose="020B0604020202020204" pitchFamily="34" charset="0"/>
                <a:ea typeface="Arial" panose="020B0604020202020204" pitchFamily="34" charset="0"/>
                <a:cs typeface="Arial" panose="020B0604020202020204" pitchFamily="34" charset="0"/>
              </a:rPr>
              <a:t>daha </a:t>
            </a:r>
            <a:r>
              <a:rPr lang="tr-TR" dirty="0">
                <a:latin typeface="Arial" panose="020B0604020202020204" pitchFamily="34" charset="0"/>
                <a:ea typeface="Arial" panose="020B0604020202020204" pitchFamily="34" charset="0"/>
                <a:cs typeface="Arial" panose="020B0604020202020204" pitchFamily="34" charset="0"/>
              </a:rPr>
              <a:t>fazla</a:t>
            </a:r>
            <a:r>
              <a:rPr lang="tr-TR" spc="125" dirty="0">
                <a:latin typeface="Arial" panose="020B0604020202020204" pitchFamily="34" charset="0"/>
                <a:ea typeface="Arial" panose="020B0604020202020204" pitchFamily="34" charset="0"/>
                <a:cs typeface="Arial" panose="020B0604020202020204" pitchFamily="34" charset="0"/>
              </a:rPr>
              <a:t> </a:t>
            </a:r>
            <a:r>
              <a:rPr lang="tr-TR" dirty="0">
                <a:latin typeface="Arial" panose="020B0604020202020204" pitchFamily="34" charset="0"/>
                <a:ea typeface="Arial" panose="020B0604020202020204" pitchFamily="34" charset="0"/>
                <a:cs typeface="Arial" panose="020B0604020202020204" pitchFamily="34" charset="0"/>
              </a:rPr>
              <a:t>olmasıdır.</a:t>
            </a:r>
          </a:p>
          <a:p>
            <a:pPr marL="0" indent="0">
              <a:buNone/>
            </a:pPr>
            <a:endParaRPr lang="tr-TR" dirty="0"/>
          </a:p>
        </p:txBody>
      </p:sp>
    </p:spTree>
    <p:extLst>
      <p:ext uri="{BB962C8B-B14F-4D97-AF65-F5344CB8AC3E}">
        <p14:creationId xmlns:p14="http://schemas.microsoft.com/office/powerpoint/2010/main" val="1512605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9DFF402-EA61-45B8-901B-03964733D8B7}"/>
              </a:ext>
            </a:extLst>
          </p:cNvPr>
          <p:cNvSpPr>
            <a:spLocks noGrp="1"/>
          </p:cNvSpPr>
          <p:nvPr>
            <p:ph idx="1"/>
          </p:nvPr>
        </p:nvSpPr>
        <p:spPr>
          <a:xfrm>
            <a:off x="793376" y="1627093"/>
            <a:ext cx="10623177" cy="4491319"/>
          </a:xfrm>
        </p:spPr>
        <p:txBody>
          <a:bodyPr>
            <a:noAutofit/>
          </a:bodyPr>
          <a:lstStyle/>
          <a:p>
            <a:pPr marR="107950" algn="just">
              <a:lnSpc>
                <a:spcPct val="101000"/>
              </a:lnSpc>
              <a:spcAft>
                <a:spcPts val="0"/>
              </a:spcAft>
              <a:buFont typeface="Wingdings" panose="05000000000000000000" pitchFamily="2" charset="2"/>
              <a:buChar char="Ø"/>
            </a:pPr>
            <a:r>
              <a:rPr lang="tr-TR" sz="2400" b="1" dirty="0">
                <a:effectLst/>
                <a:latin typeface="Arial" panose="020B0604020202020204" pitchFamily="34" charset="0"/>
                <a:ea typeface="Arial" panose="020B0604020202020204" pitchFamily="34" charset="0"/>
              </a:rPr>
              <a:t>Açık sahalarda </a:t>
            </a:r>
            <a:r>
              <a:rPr lang="tr-TR" sz="2400" dirty="0">
                <a:effectLst/>
                <a:latin typeface="Arial" panose="020B0604020202020204" pitchFamily="34" charset="0"/>
                <a:ea typeface="Arial" panose="020B0604020202020204" pitchFamily="34" charset="0"/>
              </a:rPr>
              <a:t>yapılacak çılbır çalışmalarında, atın kaçma eğilimi daha fazladır. Bu nedenle gerekli önlemler</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alınmalıdır.</a:t>
            </a:r>
          </a:p>
          <a:p>
            <a:pPr marR="107950" algn="just">
              <a:lnSpc>
                <a:spcPct val="101000"/>
              </a:lnSpc>
              <a:spcAft>
                <a:spcPts val="0"/>
              </a:spcAft>
              <a:buFont typeface="Wingdings" panose="05000000000000000000" pitchFamily="2" charset="2"/>
              <a:buChar char="Ø"/>
            </a:pPr>
            <a:r>
              <a:rPr lang="tr-TR" sz="2400" b="1" dirty="0">
                <a:effectLst/>
                <a:latin typeface="Arial" panose="020B0604020202020204" pitchFamily="34" charset="0"/>
                <a:ea typeface="Arial" panose="020B0604020202020204" pitchFamily="34" charset="0"/>
              </a:rPr>
              <a:t>Sökülebilir çılbır </a:t>
            </a:r>
            <a:r>
              <a:rPr lang="tr-TR" sz="2400" dirty="0">
                <a:effectLst/>
                <a:latin typeface="Arial" panose="020B0604020202020204" pitchFamily="34" charset="0"/>
                <a:ea typeface="Arial" panose="020B0604020202020204" pitchFamily="34" charset="0"/>
              </a:rPr>
              <a:t>alanlarının kullanımı büyük kolaylıklar sağlar. Bunlar her yerde kolaylıkla kurularak, eğitimin daha esnek bir yapı kazanmasına yardımcı olurlar. Dikkat edilmesi gereken nokta, malzemenin</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sağlamlığıdır.</a:t>
            </a:r>
          </a:p>
          <a:p>
            <a:pPr marR="107950" algn="just">
              <a:lnSpc>
                <a:spcPct val="101000"/>
              </a:lnSpc>
              <a:spcAft>
                <a:spcPts val="0"/>
              </a:spcAft>
              <a:buFont typeface="Wingdings" panose="05000000000000000000" pitchFamily="2" charset="2"/>
              <a:buChar char="Ø"/>
            </a:pPr>
            <a:endParaRPr lang="tr-TR" sz="2400" dirty="0">
              <a:effectLst/>
              <a:latin typeface="Arial" panose="020B0604020202020204" pitchFamily="34" charset="0"/>
              <a:ea typeface="Arial" panose="020B0604020202020204" pitchFamily="34" charset="0"/>
            </a:endParaRPr>
          </a:p>
          <a:p>
            <a:r>
              <a:rPr lang="tr-TR" sz="2400" dirty="0">
                <a:effectLst/>
                <a:latin typeface="Arial" panose="020B0604020202020204" pitchFamily="34" charset="0"/>
                <a:ea typeface="Arial" panose="020B0604020202020204" pitchFamily="34" charset="0"/>
              </a:rPr>
              <a:t>Çılbır yolunun yumuşak fakat ağır olmaması gerekir. Her çalışma sonrası zeminin düzeltilerek, bir sonraki çalışma için hazır hale getirilmesi gerekir. Bu işlem; çılbır yolunun düzenli olarak</a:t>
            </a:r>
            <a:r>
              <a:rPr lang="tr-TR" sz="2400" spc="32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tırmıkla </a:t>
            </a:r>
            <a:r>
              <a:rPr lang="tr-TR" sz="2400" dirty="0">
                <a:effectLst/>
                <a:latin typeface="Arial" panose="020B0604020202020204" pitchFamily="34" charset="0"/>
                <a:ea typeface="Arial" panose="020B0604020202020204" pitchFamily="34" charset="0"/>
              </a:rPr>
              <a:t>kabartılması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zemin malzemesi ile desteklenmesidir.</a:t>
            </a:r>
          </a:p>
          <a:p>
            <a:endParaRPr lang="tr-TR" sz="2400" dirty="0"/>
          </a:p>
        </p:txBody>
      </p:sp>
    </p:spTree>
    <p:extLst>
      <p:ext uri="{BB962C8B-B14F-4D97-AF65-F5344CB8AC3E}">
        <p14:creationId xmlns:p14="http://schemas.microsoft.com/office/powerpoint/2010/main" val="1346472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EF0FC90-D606-4EB9-9F47-3A946D9AF694}"/>
              </a:ext>
            </a:extLst>
          </p:cNvPr>
          <p:cNvSpPr>
            <a:spLocks noGrp="1"/>
          </p:cNvSpPr>
          <p:nvPr>
            <p:ph idx="1"/>
          </p:nvPr>
        </p:nvSpPr>
        <p:spPr>
          <a:xfrm>
            <a:off x="779929" y="2205318"/>
            <a:ext cx="10623177" cy="3748442"/>
          </a:xfrm>
        </p:spPr>
        <p:txBody>
          <a:bodyPr>
            <a:normAutofit/>
          </a:bodyPr>
          <a:lstStyle/>
          <a:p>
            <a:pPr marL="0" marR="104775" indent="0" algn="just">
              <a:lnSpc>
                <a:spcPct val="105000"/>
              </a:lnSpc>
              <a:spcAft>
                <a:spcPts val="0"/>
              </a:spcAft>
              <a:buNone/>
            </a:pPr>
            <a:endParaRPr lang="tr-TR" sz="2200" dirty="0">
              <a:effectLst/>
              <a:latin typeface="Arial" panose="020B0604020202020204" pitchFamily="34" charset="0"/>
              <a:ea typeface="Arial" panose="020B0604020202020204" pitchFamily="34" charset="0"/>
            </a:endParaRPr>
          </a:p>
          <a:p>
            <a:pPr marL="102235" marR="100965" algn="just">
              <a:lnSpc>
                <a:spcPct val="103000"/>
              </a:lnSpc>
              <a:spcBef>
                <a:spcPts val="5"/>
              </a:spcBef>
              <a:spcAft>
                <a:spcPts val="0"/>
              </a:spcAft>
            </a:pPr>
            <a:r>
              <a:rPr lang="tr-TR" sz="2300" dirty="0">
                <a:effectLst/>
                <a:latin typeface="Arial" panose="020B0604020202020204" pitchFamily="34" charset="0"/>
                <a:ea typeface="Arial" panose="020B0604020202020204" pitchFamily="34" charset="0"/>
              </a:rPr>
              <a:t>12 metreden daha dar çaplı dairelerde yapılacak çılbır çalışmaları, hazır olmayan atlarda yıpranmalara ve sakatlanmalara; ağır zemin koşullarında çalışma ise, atın </a:t>
            </a:r>
            <a:r>
              <a:rPr lang="tr-TR" sz="2300" dirty="0" err="1">
                <a:effectLst/>
                <a:latin typeface="Arial" panose="020B0604020202020204" pitchFamily="34" charset="0"/>
                <a:ea typeface="Arial" panose="020B0604020202020204" pitchFamily="34" charset="0"/>
              </a:rPr>
              <a:t>tendon</a:t>
            </a:r>
            <a:r>
              <a:rPr lang="tr-TR" sz="2300" dirty="0">
                <a:effectLst/>
                <a:latin typeface="Arial" panose="020B0604020202020204" pitchFamily="34" charset="0"/>
                <a:ea typeface="Arial" panose="020B0604020202020204" pitchFamily="34" charset="0"/>
              </a:rPr>
              <a:t> ve eklem bağlarında; sert zemin koşulları ise, tırnaklarda zedelenmelere neden olur.</a:t>
            </a:r>
          </a:p>
          <a:p>
            <a:pPr algn="just"/>
            <a:r>
              <a:rPr lang="tr-TR" sz="2300" dirty="0">
                <a:effectLst/>
                <a:latin typeface="Arial" panose="020B0604020202020204" pitchFamily="34" charset="0"/>
                <a:ea typeface="Arial" panose="020B0604020202020204" pitchFamily="34" charset="0"/>
              </a:rPr>
              <a:t>Eğer kapalı çılbır alanı veya sökülebilir çılbır alanı sınır malzemesi yoksa engel malzemelerinden faydalanılarak bir sınır yapılabilir.</a:t>
            </a:r>
          </a:p>
          <a:p>
            <a:pPr algn="just"/>
            <a:endParaRPr lang="tr-TR" sz="2200" dirty="0"/>
          </a:p>
        </p:txBody>
      </p:sp>
    </p:spTree>
    <p:extLst>
      <p:ext uri="{BB962C8B-B14F-4D97-AF65-F5344CB8AC3E}">
        <p14:creationId xmlns:p14="http://schemas.microsoft.com/office/powerpoint/2010/main" val="2059457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6482" y="2556932"/>
            <a:ext cx="10623177" cy="3318936"/>
          </a:xfrm>
        </p:spPr>
        <p:txBody>
          <a:bodyPr/>
          <a:lstStyle/>
          <a:p>
            <a:pPr algn="just"/>
            <a:r>
              <a:rPr lang="tr-TR" dirty="0">
                <a:latin typeface="Arial" panose="020B0604020202020204" pitchFamily="34" charset="0"/>
                <a:ea typeface="Arial" panose="020B0604020202020204" pitchFamily="34" charset="0"/>
              </a:rPr>
              <a:t>Burada dikkat edilmesi gereken en önemli konu; malzeme parçalarının birleştirmeden ötürü oluşturabileceği çıkıntıları engelleyerek; çarpmalar, takılmalar veya ayak basmalar sonucu oluşabilecek yaralanmaların önüne geçmektir.</a:t>
            </a:r>
          </a:p>
          <a:p>
            <a:pPr marL="83820" marR="121285" algn="just">
              <a:lnSpc>
                <a:spcPct val="103000"/>
              </a:lnSpc>
              <a:spcBef>
                <a:spcPts val="790"/>
              </a:spcBef>
              <a:spcAft>
                <a:spcPts val="0"/>
              </a:spcAft>
            </a:pPr>
            <a:r>
              <a:rPr lang="tr-TR" dirty="0">
                <a:latin typeface="Arial" panose="020B0604020202020204" pitchFamily="34" charset="0"/>
                <a:ea typeface="Arial" panose="020B0604020202020204" pitchFamily="34" charset="0"/>
              </a:rPr>
              <a:t>Ot balyaları; atın ayağını üzerine basması sonucu balya iplerinin atın ayağına dolanma olasılığı olduğundan, sınırlandırma için uygun</a:t>
            </a:r>
            <a:r>
              <a:rPr lang="tr-TR" spc="270" dirty="0">
                <a:latin typeface="Arial" panose="020B0604020202020204" pitchFamily="34" charset="0"/>
                <a:ea typeface="Arial" panose="020B0604020202020204" pitchFamily="34" charset="0"/>
              </a:rPr>
              <a:t> </a:t>
            </a:r>
            <a:r>
              <a:rPr lang="tr-TR" dirty="0">
                <a:latin typeface="Arial" panose="020B0604020202020204" pitchFamily="34" charset="0"/>
                <a:ea typeface="Arial" panose="020B0604020202020204" pitchFamily="34" charset="0"/>
              </a:rPr>
              <a:t>değildir.</a:t>
            </a:r>
          </a:p>
        </p:txBody>
      </p:sp>
    </p:spTree>
    <p:extLst>
      <p:ext uri="{BB962C8B-B14F-4D97-AF65-F5344CB8AC3E}">
        <p14:creationId xmlns:p14="http://schemas.microsoft.com/office/powerpoint/2010/main" val="2183355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9CA9C64-522B-4A19-BFF4-EE3740D7997E}"/>
              </a:ext>
            </a:extLst>
          </p:cNvPr>
          <p:cNvSpPr>
            <a:spLocks noGrp="1"/>
          </p:cNvSpPr>
          <p:nvPr>
            <p:ph idx="1"/>
          </p:nvPr>
        </p:nvSpPr>
        <p:spPr>
          <a:xfrm>
            <a:off x="1016000" y="1371600"/>
            <a:ext cx="10969996" cy="4368800"/>
          </a:xfrm>
        </p:spPr>
        <p:txBody>
          <a:bodyPr/>
          <a:lstStyle/>
          <a:p>
            <a:pPr marL="0" indent="0">
              <a:buNone/>
            </a:pPr>
            <a:r>
              <a:rPr lang="tr-TR" sz="2600" b="1" i="1" u="sng" dirty="0">
                <a:solidFill>
                  <a:srgbClr val="33CCCC"/>
                </a:solidFill>
                <a:latin typeface="Arial" panose="020B0604020202020204" pitchFamily="34" charset="0"/>
                <a:cs typeface="Arial" panose="020B0604020202020204" pitchFamily="34" charset="0"/>
              </a:rPr>
              <a:t>1.2.2.Çılbır çalışması donanımı</a:t>
            </a:r>
          </a:p>
          <a:p>
            <a:endParaRPr lang="tr-TR" b="1" u="sng" dirty="0">
              <a:latin typeface="Arial" panose="020B0604020202020204" pitchFamily="34" charset="0"/>
              <a:cs typeface="Arial" panose="020B0604020202020204" pitchFamily="34" charset="0"/>
            </a:endParaRPr>
          </a:p>
        </p:txBody>
      </p:sp>
      <p:sp>
        <p:nvSpPr>
          <p:cNvPr id="8" name="Metin kutusu 7">
            <a:extLst>
              <a:ext uri="{FF2B5EF4-FFF2-40B4-BE49-F238E27FC236}">
                <a16:creationId xmlns:a16="http://schemas.microsoft.com/office/drawing/2014/main" id="{E4F7C235-F2B3-4A2B-9F4C-2C1A47614198}"/>
              </a:ext>
            </a:extLst>
          </p:cNvPr>
          <p:cNvSpPr txBox="1"/>
          <p:nvPr/>
        </p:nvSpPr>
        <p:spPr>
          <a:xfrm>
            <a:off x="793376" y="2446840"/>
            <a:ext cx="10636624" cy="4281172"/>
          </a:xfrm>
          <a:prstGeom prst="rect">
            <a:avLst/>
          </a:prstGeom>
          <a:noFill/>
        </p:spPr>
        <p:txBody>
          <a:bodyPr wrap="square" rtlCol="0">
            <a:spAutoFit/>
          </a:bodyPr>
          <a:lstStyle/>
          <a:p>
            <a:pPr marL="342900" marR="128905" lvl="0" indent="-342900" algn="just">
              <a:lnSpc>
                <a:spcPct val="105000"/>
              </a:lnSpc>
              <a:spcAft>
                <a:spcPts val="0"/>
              </a:spcAft>
              <a:buSzPct val="100000"/>
              <a:buFont typeface="Wingdings" panose="05000000000000000000" pitchFamily="2" charset="2"/>
              <a:buChar char="ü"/>
              <a:tabLst>
                <a:tab pos="52070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Çılbır</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eğiticisi</a:t>
            </a:r>
            <a:r>
              <a:rPr lang="tr-TR" sz="2400" spc="-1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öncelikle</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iyi</a:t>
            </a:r>
            <a:r>
              <a:rPr lang="tr-TR" sz="2400" spc="-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bir</a:t>
            </a:r>
            <a:r>
              <a:rPr lang="tr-TR" sz="2400" spc="-80"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ayakkabı,</a:t>
            </a:r>
            <a:r>
              <a:rPr lang="tr-TR" sz="2400" b="1" spc="-5"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bot</a:t>
            </a:r>
            <a:r>
              <a:rPr lang="tr-TR" sz="2400" b="1" spc="-8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veya</a:t>
            </a:r>
            <a:r>
              <a:rPr lang="tr-TR" sz="2400" spc="-65"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çizme</a:t>
            </a:r>
            <a:r>
              <a:rPr lang="tr-TR" sz="2400" b="1" spc="-6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giymelidir.</a:t>
            </a:r>
            <a:r>
              <a:rPr lang="tr-TR" sz="2400" spc="-60"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Mahmuzlar</a:t>
            </a:r>
            <a:r>
              <a:rPr lang="tr-TR" sz="2400" dirty="0">
                <a:effectLst/>
                <a:latin typeface="Arial" panose="020B0604020202020204" pitchFamily="34" charset="0"/>
                <a:ea typeface="Wingdings" panose="05000000000000000000" pitchFamily="2" charset="2"/>
                <a:cs typeface="Wingdings" panose="05000000000000000000" pitchFamily="2" charset="2"/>
              </a:rPr>
              <a:t>;</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çılbır</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ipinin takılma olasılığı nedeniyle,</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çıkarılmalıdır.</a:t>
            </a:r>
          </a:p>
          <a:p>
            <a:pPr marL="342900" marR="128905" lvl="0" indent="-342900" algn="just">
              <a:lnSpc>
                <a:spcPct val="105000"/>
              </a:lnSpc>
              <a:spcAft>
                <a:spcPts val="0"/>
              </a:spcAft>
              <a:buSzPct val="100000"/>
              <a:buFont typeface="Wingdings" panose="05000000000000000000" pitchFamily="2" charset="2"/>
              <a:buChar char="ü"/>
              <a:tabLst>
                <a:tab pos="520700" algn="l"/>
              </a:tabLst>
            </a:pPr>
            <a:endParaRPr lang="tr-TR" sz="2400" dirty="0">
              <a:effectLst/>
              <a:latin typeface="Arial" panose="020B0604020202020204" pitchFamily="34" charset="0"/>
              <a:ea typeface="Wingdings" panose="05000000000000000000" pitchFamily="2" charset="2"/>
              <a:cs typeface="Wingdings" panose="05000000000000000000" pitchFamily="2" charset="2"/>
            </a:endParaRPr>
          </a:p>
          <a:p>
            <a:pPr marL="342900" marR="128905" lvl="0" indent="-342900" algn="just">
              <a:lnSpc>
                <a:spcPct val="105000"/>
              </a:lnSpc>
              <a:spcAft>
                <a:spcPts val="0"/>
              </a:spcAft>
              <a:buSzPct val="100000"/>
              <a:buFont typeface="Wingdings" panose="05000000000000000000" pitchFamily="2" charset="2"/>
              <a:buChar char="ü"/>
              <a:tabLst>
                <a:tab pos="52070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Bir diğer donanım, atın birdenbire çekmesine karşı elin iç yüzeyini koruyabilecek dayanıklılıkta, iyi bir</a:t>
            </a:r>
            <a:r>
              <a:rPr lang="tr-TR" sz="2400" spc="-120"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eldivendir</a:t>
            </a:r>
            <a:r>
              <a:rPr lang="tr-TR" sz="2400" dirty="0">
                <a:effectLst/>
                <a:latin typeface="Arial" panose="020B0604020202020204" pitchFamily="34" charset="0"/>
                <a:ea typeface="Wingdings" panose="05000000000000000000" pitchFamily="2" charset="2"/>
                <a:cs typeface="Wingdings" panose="05000000000000000000" pitchFamily="2" charset="2"/>
              </a:rPr>
              <a:t>.</a:t>
            </a:r>
          </a:p>
          <a:p>
            <a:pPr marL="342900" marR="128905" lvl="0" indent="-342900" algn="just">
              <a:lnSpc>
                <a:spcPct val="105000"/>
              </a:lnSpc>
              <a:spcAft>
                <a:spcPts val="0"/>
              </a:spcAft>
              <a:buSzPct val="100000"/>
              <a:buFont typeface="Wingdings" panose="05000000000000000000" pitchFamily="2" charset="2"/>
              <a:buChar char="ü"/>
              <a:tabLst>
                <a:tab pos="520700" algn="l"/>
              </a:tabLst>
            </a:pPr>
            <a:endParaRPr lang="tr-TR" sz="2400" dirty="0">
              <a:effectLst/>
              <a:latin typeface="Arial" panose="020B0604020202020204" pitchFamily="34" charset="0"/>
              <a:ea typeface="Wingdings" panose="05000000000000000000" pitchFamily="2" charset="2"/>
              <a:cs typeface="Wingdings" panose="05000000000000000000" pitchFamily="2" charset="2"/>
            </a:endParaRPr>
          </a:p>
          <a:p>
            <a:pPr marL="342900" indent="-342900"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Çılbır eğitimi</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kullanılacak</a:t>
            </a:r>
            <a:r>
              <a:rPr lang="tr-TR" sz="2400" spc="-10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çılbır</a:t>
            </a:r>
            <a:r>
              <a:rPr lang="tr-TR" sz="2400" b="1" spc="-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ipinin</a:t>
            </a:r>
            <a:r>
              <a:rPr lang="tr-TR" sz="2400" b="1" spc="-7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7</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8</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metre</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uzunluğunda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olması</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gerekir.</a:t>
            </a:r>
          </a:p>
          <a:p>
            <a:pPr marL="342900" indent="-342900" algn="just">
              <a:buFont typeface="Wingdings" panose="05000000000000000000" pitchFamily="2" charset="2"/>
              <a:buChar char="ü"/>
            </a:pPr>
            <a:endParaRPr lang="tr-TR" sz="2400" dirty="0">
              <a:effectLst/>
              <a:latin typeface="Arial" panose="020B0604020202020204" pitchFamily="34" charset="0"/>
              <a:ea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520700" algn="l"/>
              </a:tabLst>
            </a:pPr>
            <a:endParaRPr kumimoji="0" lang="tr-TR" altLang="tr-TR" sz="2400" b="0" i="0" u="none" strike="noStrike" cap="none" normalizeH="0" baseline="0" dirty="0">
              <a:ln>
                <a:noFill/>
              </a:ln>
              <a:solidFill>
                <a:schemeClr val="tx1"/>
              </a:solidFill>
              <a:effectLst/>
              <a:latin typeface="Arial" panose="020B0604020202020204" pitchFamily="34" charset="0"/>
            </a:endParaRPr>
          </a:p>
          <a:p>
            <a:pPr algn="just"/>
            <a:endParaRPr lang="tr-TR" sz="2500" dirty="0"/>
          </a:p>
        </p:txBody>
      </p:sp>
    </p:spTree>
    <p:extLst>
      <p:ext uri="{BB962C8B-B14F-4D97-AF65-F5344CB8AC3E}">
        <p14:creationId xmlns:p14="http://schemas.microsoft.com/office/powerpoint/2010/main" val="2995862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
            <a:extLst>
              <a:ext uri="{FF2B5EF4-FFF2-40B4-BE49-F238E27FC236}">
                <a16:creationId xmlns:a16="http://schemas.microsoft.com/office/drawing/2014/main" id="{A29CC8E6-1AC3-49D5-895E-7D20D2EF6BD0}"/>
              </a:ext>
            </a:extLst>
          </p:cNvPr>
          <p:cNvGrpSpPr>
            <a:grpSpLocks/>
          </p:cNvGrpSpPr>
          <p:nvPr/>
        </p:nvGrpSpPr>
        <p:grpSpPr bwMode="auto">
          <a:xfrm>
            <a:off x="847165" y="2207172"/>
            <a:ext cx="10515600" cy="3696087"/>
            <a:chOff x="1939" y="-1131"/>
            <a:chExt cx="7963" cy="7930"/>
          </a:xfrm>
        </p:grpSpPr>
        <p:pic>
          <p:nvPicPr>
            <p:cNvPr id="6148" name="Picture 4">
              <a:extLst>
                <a:ext uri="{FF2B5EF4-FFF2-40B4-BE49-F238E27FC236}">
                  <a16:creationId xmlns:a16="http://schemas.microsoft.com/office/drawing/2014/main" id="{8D13A24F-CF74-4475-9CE5-516E9B7BC6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9" y="-1131"/>
              <a:ext cx="7743" cy="7930"/>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3">
              <a:extLst>
                <a:ext uri="{FF2B5EF4-FFF2-40B4-BE49-F238E27FC236}">
                  <a16:creationId xmlns:a16="http://schemas.microsoft.com/office/drawing/2014/main" id="{2417DCAF-4219-4E0D-ADFD-FAD0394FC3E9}"/>
                </a:ext>
              </a:extLst>
            </p:cNvPr>
            <p:cNvSpPr>
              <a:spLocks/>
            </p:cNvSpPr>
            <p:nvPr/>
          </p:nvSpPr>
          <p:spPr bwMode="auto">
            <a:xfrm>
              <a:off x="3700" y="241"/>
              <a:ext cx="6202" cy="356"/>
            </a:xfrm>
            <a:custGeom>
              <a:avLst/>
              <a:gdLst>
                <a:gd name="T0" fmla="+- 0 3701 3701"/>
                <a:gd name="T1" fmla="*/ T0 w 6202"/>
                <a:gd name="T2" fmla="+- 0 597 242"/>
                <a:gd name="T3" fmla="*/ 597 h 356"/>
                <a:gd name="T4" fmla="+- 0 5074 3701"/>
                <a:gd name="T5" fmla="*/ T4 w 6202"/>
                <a:gd name="T6" fmla="+- 0 597 242"/>
                <a:gd name="T7" fmla="*/ 597 h 356"/>
                <a:gd name="T8" fmla="+- 0 9384 3701"/>
                <a:gd name="T9" fmla="*/ T8 w 6202"/>
                <a:gd name="T10" fmla="+- 0 242 242"/>
                <a:gd name="T11" fmla="*/ 242 h 356"/>
                <a:gd name="T12" fmla="+- 0 9902 3701"/>
                <a:gd name="T13" fmla="*/ T12 w 6202"/>
                <a:gd name="T14" fmla="+- 0 242 242"/>
                <a:gd name="T15" fmla="*/ 242 h 356"/>
              </a:gdLst>
              <a:ahLst/>
              <a:cxnLst>
                <a:cxn ang="0">
                  <a:pos x="T1" y="T3"/>
                </a:cxn>
                <a:cxn ang="0">
                  <a:pos x="T5" y="T7"/>
                </a:cxn>
                <a:cxn ang="0">
                  <a:pos x="T9" y="T11"/>
                </a:cxn>
                <a:cxn ang="0">
                  <a:pos x="T13" y="T15"/>
                </a:cxn>
              </a:cxnLst>
              <a:rect l="0" t="0" r="r" b="b"/>
              <a:pathLst>
                <a:path w="6202" h="356">
                  <a:moveTo>
                    <a:pt x="0" y="355"/>
                  </a:moveTo>
                  <a:lnTo>
                    <a:pt x="1373" y="355"/>
                  </a:lnTo>
                  <a:moveTo>
                    <a:pt x="5683" y="0"/>
                  </a:moveTo>
                  <a:lnTo>
                    <a:pt x="6201" y="0"/>
                  </a:lnTo>
                </a:path>
              </a:pathLst>
            </a:custGeom>
            <a:noFill/>
            <a:ln w="2438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Text Box 2">
              <a:extLst>
                <a:ext uri="{FF2B5EF4-FFF2-40B4-BE49-F238E27FC236}">
                  <a16:creationId xmlns:a16="http://schemas.microsoft.com/office/drawing/2014/main" id="{AC5FC076-29F6-4A44-97E8-CC7DAE739171}"/>
                </a:ext>
              </a:extLst>
            </p:cNvPr>
            <p:cNvSpPr txBox="1">
              <a:spLocks noChangeArrowheads="1"/>
            </p:cNvSpPr>
            <p:nvPr/>
          </p:nvSpPr>
          <p:spPr bwMode="auto">
            <a:xfrm>
              <a:off x="5131" y="460"/>
              <a:ext cx="248" cy="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100" b="1" i="0" u="none" strike="noStrike" cap="none" normalizeH="0" baseline="0" dirty="0">
                  <a:ln>
                    <a:noFill/>
                  </a:ln>
                  <a:solidFill>
                    <a:schemeClr val="tx1"/>
                  </a:solidFill>
                  <a:effectLst/>
                  <a:latin typeface="Arial" panose="020B0604020202020204" pitchFamily="34" charset="0"/>
                  <a:ea typeface="Arial" panose="020B0604020202020204" pitchFamily="34" charset="0"/>
                </a:rPr>
                <a:t>1</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grpSp>
      <p:sp>
        <p:nvSpPr>
          <p:cNvPr id="9" name="Metin kutusu 8">
            <a:extLst>
              <a:ext uri="{FF2B5EF4-FFF2-40B4-BE49-F238E27FC236}">
                <a16:creationId xmlns:a16="http://schemas.microsoft.com/office/drawing/2014/main" id="{4FD0E049-6272-44FE-B4A1-B7AECF4A1488}"/>
              </a:ext>
            </a:extLst>
          </p:cNvPr>
          <p:cNvSpPr txBox="1"/>
          <p:nvPr/>
        </p:nvSpPr>
        <p:spPr>
          <a:xfrm>
            <a:off x="949175" y="705595"/>
            <a:ext cx="10413590" cy="1908215"/>
          </a:xfrm>
          <a:prstGeom prst="rect">
            <a:avLst/>
          </a:prstGeom>
          <a:noFill/>
        </p:spPr>
        <p:txBody>
          <a:bodyPr wrap="square" rtlCol="0">
            <a:spAutoFit/>
          </a:bodyPr>
          <a:lstStyle/>
          <a:p>
            <a:pPr marL="0" marR="0" lvl="0" indent="0" algn="just" defTabSz="914400" rtl="0" eaLnBrk="0" fontAlgn="base" latinLnBrk="0" hangingPunct="0">
              <a:lnSpc>
                <a:spcPct val="100000"/>
              </a:lnSpc>
              <a:spcBef>
                <a:spcPct val="0"/>
              </a:spcBef>
              <a:spcAft>
                <a:spcPct val="0"/>
              </a:spcAft>
              <a:buClrTx/>
              <a:buSzTx/>
              <a:tabLst>
                <a:tab pos="520700" algn="l"/>
              </a:tabLst>
            </a:pPr>
            <a:r>
              <a:rPr kumimoji="0" lang="tr-TR" altLang="tr-TR" sz="2400" b="0" i="0" u="none" strike="noStrike" cap="none" normalizeH="0" baseline="0" dirty="0">
                <a:ln>
                  <a:noFill/>
                </a:ln>
                <a:solidFill>
                  <a:schemeClr val="tx1"/>
                </a:solidFill>
                <a:effectLst/>
                <a:latin typeface="Arial" panose="020B0604020202020204" pitchFamily="34" charset="0"/>
              </a:rPr>
              <a:t>Kayışın çılbır eğiticisi elindeki bölümünde, 20 cm uzunluğunda </a:t>
            </a:r>
            <a:r>
              <a:rPr kumimoji="0" lang="tr-TR" altLang="tr-TR" sz="2400" b="1" i="0" u="none" strike="noStrike" cap="none" normalizeH="0" baseline="0" dirty="0">
                <a:ln>
                  <a:noFill/>
                </a:ln>
                <a:solidFill>
                  <a:schemeClr val="tx1"/>
                </a:solidFill>
                <a:effectLst/>
                <a:latin typeface="Arial" panose="020B0604020202020204" pitchFamily="34" charset="0"/>
              </a:rPr>
              <a:t>el kemendi (1)</a:t>
            </a:r>
            <a:r>
              <a:rPr kumimoji="0" lang="tr-TR" altLang="tr-TR" sz="2400" b="0" i="0" u="none" strike="noStrike" cap="none" normalizeH="0" baseline="0" dirty="0">
                <a:ln>
                  <a:noFill/>
                </a:ln>
                <a:solidFill>
                  <a:schemeClr val="tx1"/>
                </a:solidFill>
                <a:effectLst/>
                <a:latin typeface="Arial" panose="020B0604020202020204" pitchFamily="34" charset="0"/>
              </a:rPr>
              <a:t>; diğer ucunda ise ağızlık demiri halkasına takılacak olan sağlam bir </a:t>
            </a:r>
            <a:r>
              <a:rPr kumimoji="0" lang="tr-TR" altLang="tr-TR" sz="2400" b="1" i="0" u="none" strike="noStrike" cap="none" normalizeH="0" baseline="0" dirty="0">
                <a:ln>
                  <a:noFill/>
                </a:ln>
                <a:solidFill>
                  <a:schemeClr val="tx1"/>
                </a:solidFill>
                <a:effectLst/>
                <a:latin typeface="Arial" panose="020B0604020202020204" pitchFamily="34" charset="0"/>
              </a:rPr>
              <a:t>kilitli kancası (2) </a:t>
            </a:r>
            <a:r>
              <a:rPr kumimoji="0" lang="tr-TR" altLang="tr-TR" sz="2400" b="0" i="0" u="none" strike="noStrike" cap="none" normalizeH="0" baseline="0" dirty="0">
                <a:ln>
                  <a:noFill/>
                </a:ln>
                <a:solidFill>
                  <a:schemeClr val="tx1"/>
                </a:solidFill>
                <a:effectLst/>
                <a:latin typeface="Arial" panose="020B0604020202020204" pitchFamily="34" charset="0"/>
              </a:rPr>
              <a:t>olmalıdır.</a:t>
            </a:r>
          </a:p>
          <a:p>
            <a:pPr marL="0" marR="0" lvl="0" indent="0" algn="just" defTabSz="914400" rtl="0" eaLnBrk="0" fontAlgn="base" latinLnBrk="0" hangingPunct="0">
              <a:lnSpc>
                <a:spcPct val="100000"/>
              </a:lnSpc>
              <a:spcBef>
                <a:spcPct val="0"/>
              </a:spcBef>
              <a:spcAft>
                <a:spcPct val="0"/>
              </a:spcAft>
              <a:buClrTx/>
              <a:buSzTx/>
              <a:buFontTx/>
              <a:buNone/>
              <a:tabLst>
                <a:tab pos="520700" algn="l"/>
              </a:tabLst>
            </a:pPr>
            <a:endParaRPr kumimoji="0" lang="tr-TR" altLang="tr-TR" sz="2400" b="0" i="0" u="none" strike="noStrike" cap="none" normalizeH="0" baseline="0" dirty="0">
              <a:ln>
                <a:noFill/>
              </a:ln>
              <a:solidFill>
                <a:schemeClr val="tx1"/>
              </a:solidFill>
              <a:effectLst/>
              <a:latin typeface="Arial" panose="020B0604020202020204" pitchFamily="34" charset="0"/>
            </a:endParaRPr>
          </a:p>
          <a:p>
            <a:pPr algn="just"/>
            <a:endParaRPr lang="tr-TR" sz="2200" dirty="0"/>
          </a:p>
        </p:txBody>
      </p:sp>
    </p:spTree>
    <p:extLst>
      <p:ext uri="{BB962C8B-B14F-4D97-AF65-F5344CB8AC3E}">
        <p14:creationId xmlns:p14="http://schemas.microsoft.com/office/powerpoint/2010/main" val="1781809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38715AC-2278-4D40-BD13-849D4AD77C60}"/>
              </a:ext>
            </a:extLst>
          </p:cNvPr>
          <p:cNvSpPr>
            <a:spLocks noGrp="1"/>
          </p:cNvSpPr>
          <p:nvPr>
            <p:ph sz="half" idx="1"/>
          </p:nvPr>
        </p:nvSpPr>
        <p:spPr>
          <a:xfrm>
            <a:off x="793375" y="2554941"/>
            <a:ext cx="4855135" cy="3536577"/>
          </a:xfrm>
        </p:spPr>
        <p:txBody>
          <a:bodyPr>
            <a:normAutofit fontScale="92500"/>
          </a:bodyPr>
          <a:lstStyle/>
          <a:p>
            <a:pPr marL="0" marR="104140" lvl="0" indent="0" algn="just">
              <a:lnSpc>
                <a:spcPct val="103000"/>
              </a:lnSpc>
              <a:spcBef>
                <a:spcPts val="765"/>
              </a:spcBef>
              <a:spcAft>
                <a:spcPts val="0"/>
              </a:spcAft>
              <a:buSzPts val="1100"/>
              <a:buNone/>
              <a:tabLst>
                <a:tab pos="535940" algn="l"/>
              </a:tabLst>
            </a:pPr>
            <a:r>
              <a:rPr lang="tr-TR" sz="2400" b="1" dirty="0">
                <a:effectLst/>
                <a:latin typeface="Arial" panose="020B0604020202020204" pitchFamily="34" charset="0"/>
                <a:ea typeface="Wingdings" panose="05000000000000000000" pitchFamily="2" charset="2"/>
                <a:cs typeface="Wingdings" panose="05000000000000000000" pitchFamily="2" charset="2"/>
              </a:rPr>
              <a:t>Çılbır kamçısı; </a:t>
            </a:r>
            <a:r>
              <a:rPr lang="tr-TR" sz="2400" dirty="0">
                <a:effectLst/>
                <a:latin typeface="Arial" panose="020B0604020202020204" pitchFamily="34" charset="0"/>
                <a:ea typeface="Wingdings" panose="05000000000000000000" pitchFamily="2" charset="2"/>
                <a:cs typeface="Wingdings" panose="05000000000000000000" pitchFamily="2" charset="2"/>
              </a:rPr>
              <a:t>hafif, esnek fakat sağlam yapıda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çubuk bölümü en az 2 metre boyunda, uçkur bölümü ise, yaklaşık 3 metre boyunda olan eğitim donanımıdır. </a:t>
            </a:r>
            <a:r>
              <a:rPr lang="tr-TR" sz="2400" dirty="0" err="1">
                <a:effectLst/>
                <a:latin typeface="Arial" panose="020B0604020202020204" pitchFamily="34" charset="0"/>
                <a:ea typeface="Wingdings" panose="05000000000000000000" pitchFamily="2" charset="2"/>
                <a:cs typeface="Wingdings" panose="05000000000000000000" pitchFamily="2" charset="2"/>
              </a:rPr>
              <a:t>Voltij</a:t>
            </a:r>
            <a:r>
              <a:rPr lang="tr-TR" sz="2400" dirty="0">
                <a:effectLst/>
                <a:latin typeface="Arial" panose="020B0604020202020204" pitchFamily="34" charset="0"/>
                <a:ea typeface="Wingdings" panose="05000000000000000000" pitchFamily="2" charset="2"/>
                <a:cs typeface="Wingdings" panose="05000000000000000000" pitchFamily="2" charset="2"/>
              </a:rPr>
              <a:t> için daha uzun kamçılar</a:t>
            </a:r>
            <a:r>
              <a:rPr lang="tr-TR" sz="2400" spc="16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kullanılır.</a:t>
            </a:r>
            <a:r>
              <a:rPr lang="tr-TR" sz="2200" dirty="0">
                <a:latin typeface="Arial" panose="020B0604020202020204" pitchFamily="34" charset="0"/>
              </a:rPr>
              <a:t> </a:t>
            </a:r>
          </a:p>
          <a:p>
            <a:pPr marL="185420" marR="144780" indent="0" algn="ctr">
              <a:spcBef>
                <a:spcPts val="535"/>
              </a:spcBef>
              <a:spcAft>
                <a:spcPts val="0"/>
              </a:spcAft>
              <a:buNone/>
            </a:pPr>
            <a:r>
              <a:rPr lang="tr-TR" sz="2200" b="1" i="1" u="sng" dirty="0">
                <a:solidFill>
                  <a:srgbClr val="FF0000"/>
                </a:solidFill>
                <a:effectLst/>
                <a:latin typeface="Arial" panose="020B0604020202020204" pitchFamily="34" charset="0"/>
                <a:ea typeface="Arial" panose="020B0604020202020204" pitchFamily="34" charset="0"/>
              </a:rPr>
              <a:t>DİKKAT!</a:t>
            </a:r>
            <a:endParaRPr lang="tr-TR" sz="2200" u="sng" dirty="0">
              <a:solidFill>
                <a:srgbClr val="FF0000"/>
              </a:solidFill>
              <a:effectLst/>
              <a:latin typeface="Arial" panose="020B0604020202020204" pitchFamily="34" charset="0"/>
              <a:ea typeface="Arial" panose="020B0604020202020204" pitchFamily="34" charset="0"/>
            </a:endParaRPr>
          </a:p>
          <a:p>
            <a:pPr marL="187325" marR="144780" indent="0" algn="ctr">
              <a:spcBef>
                <a:spcPts val="105"/>
              </a:spcBef>
              <a:spcAft>
                <a:spcPts val="0"/>
              </a:spcAft>
              <a:buNone/>
            </a:pPr>
            <a:r>
              <a:rPr lang="tr-TR" sz="2200" b="1" i="1" dirty="0">
                <a:effectLst/>
                <a:latin typeface="Arial" panose="020B0604020202020204" pitchFamily="34" charset="0"/>
                <a:ea typeface="Arial" panose="020B0604020202020204" pitchFamily="34" charset="0"/>
              </a:rPr>
              <a:t>Yalnızca uygun donanım ile başarıya ulaştıracak doğru yardımlar uygulanabilir.</a:t>
            </a:r>
          </a:p>
          <a:p>
            <a:pPr marL="0" indent="0" algn="just">
              <a:buNone/>
            </a:pPr>
            <a:endParaRPr lang="tr-TR" sz="2200" dirty="0"/>
          </a:p>
        </p:txBody>
      </p:sp>
      <p:pic>
        <p:nvPicPr>
          <p:cNvPr id="5" name="image6.jpeg">
            <a:extLst>
              <a:ext uri="{FF2B5EF4-FFF2-40B4-BE49-F238E27FC236}">
                <a16:creationId xmlns:a16="http://schemas.microsoft.com/office/drawing/2014/main" id="{46C22187-DA7E-4B5C-A417-1004F07B721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648511" y="889098"/>
            <a:ext cx="5794936" cy="5094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136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FC79AC-2C02-49C9-8BBC-858C195B78B0}"/>
              </a:ext>
            </a:extLst>
          </p:cNvPr>
          <p:cNvSpPr>
            <a:spLocks noGrp="1"/>
          </p:cNvSpPr>
          <p:nvPr>
            <p:ph idx="1"/>
          </p:nvPr>
        </p:nvSpPr>
        <p:spPr>
          <a:xfrm>
            <a:off x="766482" y="1411941"/>
            <a:ext cx="10663518" cy="4222378"/>
          </a:xfrm>
        </p:spPr>
        <p:txBody>
          <a:bodyPr>
            <a:normAutofit/>
          </a:bodyPr>
          <a:lstStyle/>
          <a:p>
            <a:pPr marL="0" indent="0">
              <a:buNone/>
            </a:pPr>
            <a:endParaRPr lang="tr-TR" sz="2400" b="1" u="sng" dirty="0"/>
          </a:p>
          <a:p>
            <a:pPr marL="0" indent="0">
              <a:buNone/>
            </a:pPr>
            <a:r>
              <a:rPr lang="tr-TR" sz="2600" b="1" i="1" u="sng" dirty="0">
                <a:solidFill>
                  <a:srgbClr val="33CCCC"/>
                </a:solidFill>
              </a:rPr>
              <a:t>1.2.3 </a:t>
            </a:r>
            <a:r>
              <a:rPr lang="tr-TR" sz="2600" b="1" i="1" u="sng" spc="-15" dirty="0">
                <a:solidFill>
                  <a:srgbClr val="33CCCC"/>
                </a:solidFill>
                <a:effectLst/>
                <a:latin typeface="Arial" panose="020B0604020202020204" pitchFamily="34" charset="0"/>
                <a:ea typeface="Arial" panose="020B0604020202020204" pitchFamily="34" charset="0"/>
              </a:rPr>
              <a:t>Atın</a:t>
            </a:r>
            <a:r>
              <a:rPr lang="tr-TR" sz="2600" b="1" i="1" u="sng" spc="245" dirty="0">
                <a:solidFill>
                  <a:srgbClr val="33CCCC"/>
                </a:solidFill>
                <a:effectLst/>
                <a:latin typeface="Arial" panose="020B0604020202020204" pitchFamily="34" charset="0"/>
                <a:ea typeface="Arial" panose="020B0604020202020204" pitchFamily="34" charset="0"/>
              </a:rPr>
              <a:t> </a:t>
            </a:r>
            <a:r>
              <a:rPr lang="tr-TR" sz="2600" b="1" i="1" u="sng" spc="-15" dirty="0">
                <a:solidFill>
                  <a:srgbClr val="33CCCC"/>
                </a:solidFill>
                <a:effectLst/>
                <a:latin typeface="Arial" panose="020B0604020202020204" pitchFamily="34" charset="0"/>
                <a:ea typeface="Arial" panose="020B0604020202020204" pitchFamily="34" charset="0"/>
              </a:rPr>
              <a:t>Donanımı</a:t>
            </a:r>
          </a:p>
          <a:p>
            <a:pPr marL="0" indent="0" algn="just">
              <a:buNone/>
            </a:pPr>
            <a:r>
              <a:rPr lang="tr-TR" sz="2200" dirty="0">
                <a:latin typeface="Arial" panose="020B0604020202020204" pitchFamily="34" charset="0"/>
                <a:ea typeface="Arial" panose="020B0604020202020204" pitchFamily="34" charset="0"/>
              </a:rPr>
              <a:t>A</a:t>
            </a:r>
            <a:r>
              <a:rPr lang="tr-TR" sz="2200" dirty="0">
                <a:effectLst/>
                <a:latin typeface="Arial" panose="020B0604020202020204" pitchFamily="34" charset="0"/>
                <a:ea typeface="Arial" panose="020B0604020202020204" pitchFamily="34" charset="0"/>
              </a:rPr>
              <a:t>tın donanımı; eğitimin amacına, atın durumuna ve çılbır eğiticisinin düzeyine göre ayarlanır. Bu bölümde temel donanımlar anlatılacaktır. </a:t>
            </a:r>
          </a:p>
          <a:p>
            <a:pPr marL="0" indent="0" algn="just">
              <a:buNone/>
            </a:pPr>
            <a:r>
              <a:rPr lang="tr-TR" sz="2200" dirty="0">
                <a:effectLst/>
                <a:latin typeface="Arial" panose="020B0604020202020204" pitchFamily="34" charset="0"/>
                <a:ea typeface="Arial" panose="020B0604020202020204" pitchFamily="34" charset="0"/>
              </a:rPr>
              <a:t>Esas olarak çılbır, </a:t>
            </a:r>
            <a:r>
              <a:rPr lang="tr-TR" sz="2200" b="1" dirty="0">
                <a:effectLst/>
                <a:latin typeface="Arial" panose="020B0604020202020204" pitchFamily="34" charset="0"/>
                <a:ea typeface="Arial" panose="020B0604020202020204" pitchFamily="34" charset="0"/>
              </a:rPr>
              <a:t>biniş başlığı </a:t>
            </a:r>
            <a:r>
              <a:rPr lang="tr-TR" sz="2200" dirty="0">
                <a:effectLst/>
                <a:latin typeface="Arial" panose="020B0604020202020204" pitchFamily="34" charset="0"/>
                <a:ea typeface="Arial" panose="020B0604020202020204" pitchFamily="34" charset="0"/>
              </a:rPr>
              <a:t>ile yapılır. Tüm çılbır çalışmalarında ana hedef yumuşaklıktır. Ağızlık demiri, atın gevelemesini ve bunun sonucunda tükürük salgılamasına yardımcı olur. Böylece atın </a:t>
            </a:r>
            <a:r>
              <a:rPr lang="tr-TR" sz="2200" dirty="0" err="1">
                <a:effectLst/>
                <a:latin typeface="Arial" panose="020B0604020202020204" pitchFamily="34" charset="0"/>
                <a:ea typeface="Arial" panose="020B0604020202020204" pitchFamily="34" charset="0"/>
              </a:rPr>
              <a:t>ganajı</a:t>
            </a:r>
            <a:r>
              <a:rPr lang="tr-TR" sz="2200" dirty="0">
                <a:effectLst/>
                <a:latin typeface="Arial" panose="020B0604020202020204" pitchFamily="34" charset="0"/>
                <a:ea typeface="Arial" panose="020B0604020202020204" pitchFamily="34" charset="0"/>
              </a:rPr>
              <a:t> ve tükürük bezleri yumuşamış olacaktır.</a:t>
            </a:r>
            <a:endParaRPr lang="tr-TR" sz="2200" dirty="0">
              <a:latin typeface="Arial" panose="020B0604020202020204" pitchFamily="34" charset="0"/>
              <a:ea typeface="Arial" panose="020B0604020202020204" pitchFamily="34" charset="0"/>
            </a:endParaRPr>
          </a:p>
          <a:p>
            <a:pPr marL="0" indent="0" algn="just">
              <a:buNone/>
            </a:pPr>
            <a:endParaRPr lang="tr-TR" sz="2200" b="1" u="sng" dirty="0"/>
          </a:p>
        </p:txBody>
      </p:sp>
    </p:spTree>
    <p:extLst>
      <p:ext uri="{BB962C8B-B14F-4D97-AF65-F5344CB8AC3E}">
        <p14:creationId xmlns:p14="http://schemas.microsoft.com/office/powerpoint/2010/main" val="3998502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93376" y="2556932"/>
            <a:ext cx="10623177" cy="3318936"/>
          </a:xfrm>
        </p:spPr>
        <p:txBody>
          <a:bodyPr>
            <a:normAutofit fontScale="92500"/>
          </a:bodyPr>
          <a:lstStyle/>
          <a:p>
            <a:pPr marL="0" indent="0" algn="just">
              <a:buNone/>
            </a:pPr>
            <a:r>
              <a:rPr lang="tr-TR" dirty="0">
                <a:latin typeface="Arial" panose="020B0604020202020204" pitchFamily="34" charset="0"/>
                <a:ea typeface="Arial" panose="020B0604020202020204" pitchFamily="34" charset="0"/>
              </a:rPr>
              <a:t>Çılbır, </a:t>
            </a:r>
            <a:r>
              <a:rPr lang="tr-TR" spc="-15" dirty="0">
                <a:latin typeface="Arial" panose="020B0604020202020204" pitchFamily="34" charset="0"/>
                <a:ea typeface="Arial" panose="020B0604020202020204" pitchFamily="34" charset="0"/>
              </a:rPr>
              <a:t>yardımcı </a:t>
            </a:r>
            <a:r>
              <a:rPr lang="tr-TR" dirty="0">
                <a:latin typeface="Arial" panose="020B0604020202020204" pitchFamily="34" charset="0"/>
                <a:ea typeface="Arial" panose="020B0604020202020204" pitchFamily="34" charset="0"/>
              </a:rPr>
              <a:t>dizginler veya benzeri donanım ile yapılacaksa, kural olarak </a:t>
            </a:r>
            <a:r>
              <a:rPr lang="tr-TR" b="1" dirty="0">
                <a:latin typeface="Arial" panose="020B0604020202020204" pitchFamily="34" charset="0"/>
                <a:ea typeface="Arial" panose="020B0604020202020204" pitchFamily="34" charset="0"/>
              </a:rPr>
              <a:t>dizginler, </a:t>
            </a:r>
            <a:r>
              <a:rPr lang="tr-TR" dirty="0">
                <a:latin typeface="Arial" panose="020B0604020202020204" pitchFamily="34" charset="0"/>
                <a:ea typeface="Arial" panose="020B0604020202020204" pitchFamily="34" charset="0"/>
              </a:rPr>
              <a:t>çıkarılır. Dizginler çıkartılmayacaksa, boynun üstüne aşırılır </a:t>
            </a:r>
            <a:r>
              <a:rPr lang="tr-TR" spc="15" dirty="0">
                <a:latin typeface="Arial" panose="020B0604020202020204" pitchFamily="34" charset="0"/>
                <a:ea typeface="Arial" panose="020B0604020202020204" pitchFamily="34" charset="0"/>
              </a:rPr>
              <a:t>ve </a:t>
            </a:r>
            <a:r>
              <a:rPr lang="tr-TR" dirty="0">
                <a:latin typeface="Arial" panose="020B0604020202020204" pitchFamily="34" charset="0"/>
                <a:ea typeface="Arial" panose="020B0604020202020204" pitchFamily="34" charset="0"/>
              </a:rPr>
              <a:t>alttan dolanarak atı rahatsız etmeyecek biçimde boğaz altı </a:t>
            </a:r>
            <a:r>
              <a:rPr lang="tr-TR" spc="-15" dirty="0">
                <a:latin typeface="Arial" panose="020B0604020202020204" pitchFamily="34" charset="0"/>
                <a:ea typeface="Arial" panose="020B0604020202020204" pitchFamily="34" charset="0"/>
              </a:rPr>
              <a:t>kayışının </a:t>
            </a:r>
            <a:r>
              <a:rPr lang="tr-TR" dirty="0">
                <a:latin typeface="Arial" panose="020B0604020202020204" pitchFamily="34" charset="0"/>
                <a:ea typeface="Arial" panose="020B0604020202020204" pitchFamily="34" charset="0"/>
              </a:rPr>
              <a:t>içinden geçirilerek veya uçları </a:t>
            </a:r>
            <a:r>
              <a:rPr lang="tr-TR" spc="-15" dirty="0">
                <a:latin typeface="Arial" panose="020B0604020202020204" pitchFamily="34" charset="0"/>
                <a:ea typeface="Arial" panose="020B0604020202020204" pitchFamily="34" charset="0"/>
              </a:rPr>
              <a:t>çılbır </a:t>
            </a:r>
            <a:r>
              <a:rPr lang="tr-TR" dirty="0">
                <a:latin typeface="Arial" panose="020B0604020202020204" pitchFamily="34" charset="0"/>
                <a:ea typeface="Arial" panose="020B0604020202020204" pitchFamily="34" charset="0"/>
              </a:rPr>
              <a:t>kolanının en üst halkasından geçirilip, tekrar birleştirilerek</a:t>
            </a:r>
            <a:r>
              <a:rPr lang="tr-TR" spc="295" dirty="0">
                <a:latin typeface="Arial" panose="020B0604020202020204" pitchFamily="34" charset="0"/>
                <a:ea typeface="Arial" panose="020B0604020202020204" pitchFamily="34" charset="0"/>
              </a:rPr>
              <a:t> </a:t>
            </a:r>
            <a:r>
              <a:rPr lang="tr-TR" dirty="0">
                <a:latin typeface="Arial" panose="020B0604020202020204" pitchFamily="34" charset="0"/>
                <a:ea typeface="Arial" panose="020B0604020202020204" pitchFamily="34" charset="0"/>
              </a:rPr>
              <a:t>sabitlenir.</a:t>
            </a:r>
          </a:p>
          <a:p>
            <a:pPr marL="0" indent="0" algn="just">
              <a:buNone/>
            </a:pPr>
            <a:endParaRPr lang="tr-TR" dirty="0">
              <a:latin typeface="Arial" panose="020B0604020202020204" pitchFamily="34" charset="0"/>
              <a:ea typeface="Arial" panose="020B0604020202020204" pitchFamily="34" charset="0"/>
            </a:endParaRPr>
          </a:p>
          <a:p>
            <a:pPr marL="185420" marR="144780" indent="0" algn="ctr">
              <a:spcBef>
                <a:spcPts val="555"/>
              </a:spcBef>
              <a:spcAft>
                <a:spcPts val="0"/>
              </a:spcAft>
              <a:buNone/>
            </a:pPr>
            <a:r>
              <a:rPr lang="tr-TR" b="1" i="1" u="sng" dirty="0">
                <a:solidFill>
                  <a:srgbClr val="FF0000"/>
                </a:solidFill>
                <a:latin typeface="Arial" panose="020B0604020202020204" pitchFamily="34" charset="0"/>
                <a:ea typeface="Arial" panose="020B0604020202020204" pitchFamily="34" charset="0"/>
              </a:rPr>
              <a:t>DİKKAT!</a:t>
            </a:r>
            <a:endParaRPr lang="tr-TR" u="sng" dirty="0">
              <a:solidFill>
                <a:srgbClr val="FF0000"/>
              </a:solidFill>
              <a:latin typeface="Arial" panose="020B0604020202020204" pitchFamily="34" charset="0"/>
              <a:ea typeface="Arial" panose="020B0604020202020204" pitchFamily="34" charset="0"/>
            </a:endParaRPr>
          </a:p>
          <a:p>
            <a:pPr marL="190500" marR="144780" indent="0" algn="ctr">
              <a:spcBef>
                <a:spcPts val="55"/>
              </a:spcBef>
              <a:spcAft>
                <a:spcPts val="0"/>
              </a:spcAft>
              <a:buNone/>
            </a:pPr>
            <a:r>
              <a:rPr lang="tr-TR" b="1" i="1" dirty="0">
                <a:latin typeface="Arial" panose="020B0604020202020204" pitchFamily="34" charset="0"/>
                <a:ea typeface="Arial" panose="020B0604020202020204" pitchFamily="34" charset="0"/>
              </a:rPr>
              <a:t>Çılbır çalışması için; iyi, uygun ve kalın bir ağızlık demiri kullanmak gerekir</a:t>
            </a:r>
            <a:r>
              <a:rPr lang="tr-TR" sz="2000" b="1" i="1" dirty="0">
                <a:latin typeface="Arial" panose="020B0604020202020204" pitchFamily="34" charset="0"/>
                <a:ea typeface="Arial" panose="020B0604020202020204" pitchFamily="34" charset="0"/>
              </a:rPr>
              <a:t>.</a:t>
            </a:r>
            <a:endParaRPr lang="tr-TR" sz="2000" dirty="0">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776421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EF5EDFE-720F-4884-81CE-EDA1B772A03A}"/>
              </a:ext>
            </a:extLst>
          </p:cNvPr>
          <p:cNvGrpSpPr>
            <a:grpSpLocks/>
          </p:cNvGrpSpPr>
          <p:nvPr/>
        </p:nvGrpSpPr>
        <p:grpSpPr bwMode="auto">
          <a:xfrm>
            <a:off x="831590" y="2245658"/>
            <a:ext cx="10446438" cy="3926541"/>
            <a:chOff x="2759" y="648"/>
            <a:chExt cx="6530" cy="6164"/>
          </a:xfrm>
        </p:grpSpPr>
        <p:pic>
          <p:nvPicPr>
            <p:cNvPr id="10248" name="Picture 8">
              <a:extLst>
                <a:ext uri="{FF2B5EF4-FFF2-40B4-BE49-F238E27FC236}">
                  <a16:creationId xmlns:a16="http://schemas.microsoft.com/office/drawing/2014/main" id="{49229C97-2A2C-499A-BADA-F0179B3555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9" y="648"/>
              <a:ext cx="6530" cy="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a:extLst>
                <a:ext uri="{FF2B5EF4-FFF2-40B4-BE49-F238E27FC236}">
                  <a16:creationId xmlns:a16="http://schemas.microsoft.com/office/drawing/2014/main" id="{F00391FD-728B-4C73-BB2B-804197804713}"/>
                </a:ext>
              </a:extLst>
            </p:cNvPr>
            <p:cNvSpPr txBox="1">
              <a:spLocks noChangeArrowheads="1"/>
            </p:cNvSpPr>
            <p:nvPr/>
          </p:nvSpPr>
          <p:spPr bwMode="auto">
            <a:xfrm>
              <a:off x="5663" y="6400"/>
              <a:ext cx="989"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tr-TR" altLang="tr-TR" b="1" i="0" u="none" strike="noStrike" cap="none" normalizeH="0" baseline="0" dirty="0">
                  <a:ln>
                    <a:noFill/>
                  </a:ln>
                  <a:solidFill>
                    <a:schemeClr val="tx1"/>
                  </a:solidFill>
                  <a:effectLst/>
                  <a:latin typeface="Calibri" panose="020F0502020204030204" pitchFamily="34" charset="0"/>
                </a:rPr>
                <a:t>Çılbır üst kolanı</a:t>
              </a:r>
              <a:endParaRPr kumimoji="0" lang="tr-TR" altLang="tr-TR" b="0" i="0" u="none" strike="noStrike" cap="none" normalizeH="0" baseline="0" dirty="0">
                <a:ln>
                  <a:noFill/>
                </a:ln>
                <a:solidFill>
                  <a:schemeClr val="tx1"/>
                </a:solidFill>
                <a:effectLst/>
                <a:latin typeface="Arial" panose="020B0604020202020204" pitchFamily="34" charset="0"/>
              </a:endParaRPr>
            </a:p>
          </p:txBody>
        </p:sp>
      </p:grpSp>
      <p:sp>
        <p:nvSpPr>
          <p:cNvPr id="10" name="Metin kutusu 9">
            <a:extLst>
              <a:ext uri="{FF2B5EF4-FFF2-40B4-BE49-F238E27FC236}">
                <a16:creationId xmlns:a16="http://schemas.microsoft.com/office/drawing/2014/main" id="{771CC830-53EC-462C-93EF-5F7C91371A08}"/>
              </a:ext>
            </a:extLst>
          </p:cNvPr>
          <p:cNvSpPr txBox="1"/>
          <p:nvPr/>
        </p:nvSpPr>
        <p:spPr>
          <a:xfrm>
            <a:off x="831590" y="914101"/>
            <a:ext cx="10576560" cy="1538883"/>
          </a:xfrm>
          <a:prstGeom prst="rect">
            <a:avLst/>
          </a:prstGeom>
          <a:noFill/>
        </p:spPr>
        <p:txBody>
          <a:bodyPr wrap="square" rtlCol="0">
            <a:spAutoFit/>
          </a:bodyPr>
          <a:lstStyle/>
          <a:p>
            <a:pPr algn="just"/>
            <a:r>
              <a:rPr lang="tr-TR" sz="2400" u="sng" dirty="0">
                <a:effectLst/>
                <a:latin typeface="Arial" panose="020B0604020202020204" pitchFamily="34" charset="0"/>
                <a:ea typeface="Arial" panose="020B0604020202020204" pitchFamily="34" charset="0"/>
              </a:rPr>
              <a:t>Çılbır için iki tür kolan kullanılır</a:t>
            </a:r>
            <a:r>
              <a:rPr lang="tr-TR" sz="2400" u="sng" dirty="0">
                <a:latin typeface="Arial" panose="020B0604020202020204" pitchFamily="34" charset="0"/>
                <a:ea typeface="Arial" panose="020B0604020202020204" pitchFamily="34" charset="0"/>
              </a:rPr>
              <a:t>;</a:t>
            </a:r>
            <a:endParaRPr lang="tr-TR" sz="2400" u="sng" dirty="0">
              <a:effectLst/>
              <a:latin typeface="Arial" panose="020B0604020202020204" pitchFamily="34" charset="0"/>
              <a:ea typeface="Arial" panose="020B0604020202020204" pitchFamily="34" charset="0"/>
            </a:endParaRPr>
          </a:p>
          <a:p>
            <a:pPr algn="just"/>
            <a:r>
              <a:rPr lang="tr-TR" sz="2400" dirty="0">
                <a:effectLst/>
                <a:latin typeface="Arial" panose="020B0604020202020204" pitchFamily="34" charset="0"/>
                <a:ea typeface="Arial" panose="020B0604020202020204" pitchFamily="34" charset="0"/>
              </a:rPr>
              <a:t>Eyer üzerinden takılan </a:t>
            </a:r>
            <a:r>
              <a:rPr lang="tr-TR" sz="2400" b="1" dirty="0">
                <a:effectLst/>
                <a:latin typeface="Arial" panose="020B0604020202020204" pitchFamily="34" charset="0"/>
                <a:ea typeface="Arial" panose="020B0604020202020204" pitchFamily="34" charset="0"/>
              </a:rPr>
              <a:t>çılbır üst kolanı,</a:t>
            </a:r>
          </a:p>
          <a:p>
            <a:pPr algn="just"/>
            <a:r>
              <a:rPr lang="tr-TR" sz="2400" dirty="0">
                <a:latin typeface="Arial" panose="020B0604020202020204" pitchFamily="34" charset="0"/>
                <a:ea typeface="Arial" panose="020B0604020202020204" pitchFamily="34" charset="0"/>
              </a:rPr>
              <a:t>A</a:t>
            </a:r>
            <a:r>
              <a:rPr lang="tr-TR" sz="2400" dirty="0">
                <a:effectLst/>
                <a:latin typeface="Arial" panose="020B0604020202020204" pitchFamily="34" charset="0"/>
                <a:ea typeface="Arial" panose="020B0604020202020204" pitchFamily="34" charset="0"/>
              </a:rPr>
              <a:t>tın çıplak sırtına takılabilen </a:t>
            </a:r>
            <a:r>
              <a:rPr lang="tr-TR" sz="2400" b="1" dirty="0">
                <a:effectLst/>
                <a:latin typeface="Arial" panose="020B0604020202020204" pitchFamily="34" charset="0"/>
                <a:ea typeface="Arial" panose="020B0604020202020204" pitchFamily="34" charset="0"/>
              </a:rPr>
              <a:t>çılbır kolanı.</a:t>
            </a:r>
          </a:p>
          <a:p>
            <a:pPr algn="just"/>
            <a:endParaRPr lang="tr-TR" sz="2200" dirty="0"/>
          </a:p>
        </p:txBody>
      </p:sp>
    </p:spTree>
    <p:extLst>
      <p:ext uri="{BB962C8B-B14F-4D97-AF65-F5344CB8AC3E}">
        <p14:creationId xmlns:p14="http://schemas.microsoft.com/office/powerpoint/2010/main" val="1418405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6482" y="2556932"/>
            <a:ext cx="10676965" cy="3318936"/>
          </a:xfrm>
        </p:spPr>
        <p:txBody>
          <a:bodyPr>
            <a:normAutofit/>
          </a:bodyPr>
          <a:lstStyle/>
          <a:p>
            <a:pPr marL="0" indent="0" algn="just">
              <a:buNone/>
            </a:pPr>
            <a:r>
              <a:rPr lang="tr-TR" b="1" u="sng" dirty="0">
                <a:latin typeface="Arial" panose="020B0604020202020204" pitchFamily="34" charset="0"/>
                <a:ea typeface="Arial" panose="020B0604020202020204" pitchFamily="34" charset="0"/>
              </a:rPr>
              <a:t>Çılbır kolanı; </a:t>
            </a:r>
            <a:r>
              <a:rPr lang="tr-TR" dirty="0">
                <a:latin typeface="Arial" panose="020B0604020202020204" pitchFamily="34" charset="0"/>
                <a:ea typeface="Arial" panose="020B0604020202020204" pitchFamily="34" charset="0"/>
              </a:rPr>
              <a:t>yaklaşık 2 metre uzunluğunda deriden vb. yapılmış bir donanımdır. Kayış bölümü yaklaşık 1.5 metredir. 50 cm uzunluğunda kaymayı engelleyen yastıklarla desteklenmiştir.</a:t>
            </a:r>
          </a:p>
          <a:p>
            <a:pPr marL="0" indent="0" algn="just">
              <a:buNone/>
            </a:pPr>
            <a:r>
              <a:rPr lang="tr-TR" dirty="0">
                <a:latin typeface="Arial" panose="020B0604020202020204" pitchFamily="34" charset="0"/>
                <a:ea typeface="Arial" panose="020B0604020202020204" pitchFamily="34" charset="0"/>
              </a:rPr>
              <a:t>Çılbır kolanı veya çılbır üst kolanın takılması kararı, atın beden büyüklüğüne veya çalışma donanım şartlarına göre belirlenir. Çılbır kolanı, çılbır üst kolanına göre daha kısadır, fakat atın sırtına daha sağlam oturur </a:t>
            </a:r>
            <a:r>
              <a:rPr lang="tr-TR" spc="15" dirty="0">
                <a:latin typeface="Arial" panose="020B0604020202020204" pitchFamily="34" charset="0"/>
                <a:ea typeface="Arial" panose="020B0604020202020204" pitchFamily="34" charset="0"/>
              </a:rPr>
              <a:t>ve </a:t>
            </a:r>
            <a:r>
              <a:rPr lang="tr-TR" dirty="0">
                <a:latin typeface="Arial" panose="020B0604020202020204" pitchFamily="34" charset="0"/>
                <a:ea typeface="Arial" panose="020B0604020202020204" pitchFamily="34" charset="0"/>
              </a:rPr>
              <a:t>daha</a:t>
            </a:r>
            <a:r>
              <a:rPr lang="tr-TR" spc="280" dirty="0">
                <a:latin typeface="Arial" panose="020B0604020202020204" pitchFamily="34" charset="0"/>
                <a:ea typeface="Arial" panose="020B0604020202020204" pitchFamily="34" charset="0"/>
              </a:rPr>
              <a:t> </a:t>
            </a:r>
            <a:r>
              <a:rPr lang="tr-TR" dirty="0">
                <a:latin typeface="Arial" panose="020B0604020202020204" pitchFamily="34" charset="0"/>
                <a:ea typeface="Arial" panose="020B0604020202020204" pitchFamily="34" charset="0"/>
              </a:rPr>
              <a:t>ağırdır.</a:t>
            </a:r>
          </a:p>
          <a:p>
            <a:pPr marL="0" indent="0">
              <a:buNone/>
            </a:pPr>
            <a:endParaRPr lang="tr-TR" dirty="0"/>
          </a:p>
        </p:txBody>
      </p:sp>
    </p:spTree>
    <p:extLst>
      <p:ext uri="{BB962C8B-B14F-4D97-AF65-F5344CB8AC3E}">
        <p14:creationId xmlns:p14="http://schemas.microsoft.com/office/powerpoint/2010/main" val="4265631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55AA339-B1D5-45D0-90E4-F478A59A4787}"/>
              </a:ext>
            </a:extLst>
          </p:cNvPr>
          <p:cNvSpPr>
            <a:spLocks noGrp="1"/>
          </p:cNvSpPr>
          <p:nvPr>
            <p:ph idx="1"/>
          </p:nvPr>
        </p:nvSpPr>
        <p:spPr>
          <a:xfrm>
            <a:off x="793376" y="1815353"/>
            <a:ext cx="10596283" cy="4464423"/>
          </a:xfrm>
        </p:spPr>
        <p:txBody>
          <a:bodyPr>
            <a:noAutofit/>
          </a:bodyPr>
          <a:lstStyle/>
          <a:p>
            <a:pPr marR="104140" algn="just">
              <a:lnSpc>
                <a:spcPct val="103000"/>
              </a:lnSpc>
              <a:spcBef>
                <a:spcPts val="965"/>
              </a:spcBef>
            </a:pPr>
            <a:endParaRPr lang="tr-TR" sz="2600" dirty="0">
              <a:effectLst/>
              <a:latin typeface="Arial" panose="020B0604020202020204" pitchFamily="34" charset="0"/>
              <a:ea typeface="Arial" panose="020B0604020202020204" pitchFamily="34" charset="0"/>
            </a:endParaRPr>
          </a:p>
          <a:p>
            <a:pPr marL="0" marR="104140" indent="0" algn="just">
              <a:lnSpc>
                <a:spcPct val="103000"/>
              </a:lnSpc>
              <a:spcBef>
                <a:spcPts val="965"/>
              </a:spcBef>
              <a:buNone/>
            </a:pPr>
            <a:r>
              <a:rPr lang="tr-TR" sz="2400" dirty="0">
                <a:effectLst/>
                <a:latin typeface="Arial" panose="020B0604020202020204" pitchFamily="34" charset="0"/>
                <a:ea typeface="Arial" panose="020B0604020202020204" pitchFamily="34" charset="0"/>
              </a:rPr>
              <a:t>Çılbır kolanı deriden veya ketenden yapılmıştır. Kenar bağlantıları ve halkaların sabitlenmesinde, dayanıklılık özelliği gözetilmesi nedeniyle deri kullanılmıştır. Deri aksamın fazlalığı nedeniyle özenli bakım gerektirir. </a:t>
            </a:r>
          </a:p>
          <a:p>
            <a:pPr marL="0" marR="103505"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Kolan üzerinde, yardımcı dizginlerin bağlanabilmesi için, yaklaşık 5 – 10 cm (en az 4 cm) aralıklarla yeterli büyüklükte halkalar takılıdır. Bu halkalar, eğitimin amacına göre yardımcı dizginlerin bağlama yüksekliklerini değiştirmeye yarar.</a:t>
            </a:r>
          </a:p>
          <a:p>
            <a:pPr marL="0" marR="103505"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Kolanın en üstünde, ortada bulunan halka ise, baş yükseklik ayar dizgininin takıldığı halkadır.</a:t>
            </a:r>
          </a:p>
        </p:txBody>
      </p:sp>
    </p:spTree>
    <p:extLst>
      <p:ext uri="{BB962C8B-B14F-4D97-AF65-F5344CB8AC3E}">
        <p14:creationId xmlns:p14="http://schemas.microsoft.com/office/powerpoint/2010/main" val="2030550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053CAED-31B1-4E52-9275-6086B6B28093}"/>
              </a:ext>
            </a:extLst>
          </p:cNvPr>
          <p:cNvSpPr>
            <a:spLocks noGrp="1"/>
          </p:cNvSpPr>
          <p:nvPr>
            <p:ph idx="1"/>
          </p:nvPr>
        </p:nvSpPr>
        <p:spPr>
          <a:xfrm>
            <a:off x="793376" y="2460811"/>
            <a:ext cx="10636624" cy="3533589"/>
          </a:xfrm>
        </p:spPr>
        <p:txBody>
          <a:bodyPr>
            <a:normAutofit lnSpcReduction="10000"/>
          </a:bodyPr>
          <a:lstStyle/>
          <a:p>
            <a:pPr marL="0" marR="107315" indent="0" algn="just">
              <a:lnSpc>
                <a:spcPct val="102000"/>
              </a:lnSpc>
              <a:spcAft>
                <a:spcPts val="0"/>
              </a:spcAft>
              <a:buNone/>
            </a:pPr>
            <a:r>
              <a:rPr lang="tr-TR" sz="2400" dirty="0">
                <a:effectLst/>
                <a:latin typeface="Arial" panose="020B0604020202020204" pitchFamily="34" charset="0"/>
                <a:ea typeface="Arial" panose="020B0604020202020204" pitchFamily="34" charset="0"/>
              </a:rPr>
              <a:t>At, binişten hemen önce çılbır yapılacaksa; çılbır üst kolan kayışını takmadan, yalnızca eyer ile çılbır</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yapılabilir.</a:t>
            </a:r>
          </a:p>
          <a:p>
            <a:pPr marL="0" marR="107315" indent="0" algn="just">
              <a:lnSpc>
                <a:spcPct val="102000"/>
              </a:lnSpc>
              <a:spcAft>
                <a:spcPts val="0"/>
              </a:spcAft>
              <a:buNone/>
            </a:pPr>
            <a:r>
              <a:rPr lang="tr-TR" sz="2400" dirty="0">
                <a:effectLst/>
                <a:latin typeface="Arial" panose="020B0604020202020204" pitchFamily="34" charset="0"/>
                <a:ea typeface="Arial" panose="020B0604020202020204" pitchFamily="34" charset="0"/>
              </a:rPr>
              <a:t>Bu</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durumda</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üzengilerin</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sabitlenmesi</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gerekir.</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Üzengiler</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çalışması</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nedeniyle aşağıya kayarak atın karnına çarpmayacak biçimde</a:t>
            </a:r>
            <a:r>
              <a:rPr lang="tr-TR" sz="2400" spc="1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sabitlenmelidir.</a:t>
            </a:r>
          </a:p>
          <a:p>
            <a:pPr marL="0" marR="107950"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Dizginler</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ise,</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üzengi</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demirlerinin</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arkasına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geçirilerek</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veya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boyundan</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aşırılıp,</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kendi</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içinde</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dolanıp, </a:t>
            </a:r>
            <a:r>
              <a:rPr lang="tr-TR" sz="2400" dirty="0" err="1">
                <a:effectLst/>
                <a:latin typeface="Arial" panose="020B0604020202020204" pitchFamily="34" charset="0"/>
                <a:ea typeface="Arial" panose="020B0604020202020204" pitchFamily="34" charset="0"/>
              </a:rPr>
              <a:t>boğazaltı</a:t>
            </a:r>
            <a:r>
              <a:rPr lang="tr-TR" sz="240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kayışının </a:t>
            </a:r>
            <a:r>
              <a:rPr lang="tr-TR" sz="2400" dirty="0">
                <a:effectLst/>
                <a:latin typeface="Arial" panose="020B0604020202020204" pitchFamily="34" charset="0"/>
                <a:ea typeface="Arial" panose="020B0604020202020204" pitchFamily="34" charset="0"/>
              </a:rPr>
              <a:t>içinden geçirilerek</a:t>
            </a:r>
            <a:r>
              <a:rPr lang="tr-TR" sz="2400" spc="-17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sabitlenebilir.</a:t>
            </a:r>
          </a:p>
          <a:p>
            <a:pPr marL="0" indent="0" algn="just">
              <a:buNone/>
            </a:pPr>
            <a:r>
              <a:rPr lang="tr-TR" sz="2400" dirty="0">
                <a:effectLst/>
                <a:latin typeface="Arial" panose="020B0604020202020204" pitchFamily="34" charset="0"/>
                <a:ea typeface="Arial" panose="020B0604020202020204" pitchFamily="34" charset="0"/>
              </a:rPr>
              <a:t>Yardımcı dizgin kullanılacaksa; kayışlar eyer kolan kayışına takılarak, sabitlenir</a:t>
            </a:r>
            <a:endParaRPr lang="tr-TR" sz="2400" dirty="0"/>
          </a:p>
          <a:p>
            <a:endParaRPr lang="tr-TR" dirty="0"/>
          </a:p>
        </p:txBody>
      </p:sp>
    </p:spTree>
    <p:extLst>
      <p:ext uri="{BB962C8B-B14F-4D97-AF65-F5344CB8AC3E}">
        <p14:creationId xmlns:p14="http://schemas.microsoft.com/office/powerpoint/2010/main" val="2971957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a:extLst>
              <a:ext uri="{FF2B5EF4-FFF2-40B4-BE49-F238E27FC236}">
                <a16:creationId xmlns:a16="http://schemas.microsoft.com/office/drawing/2014/main" id="{CEC718E8-4F6C-41F5-8FC6-5581CA89F0CC}"/>
              </a:ext>
            </a:extLst>
          </p:cNvPr>
          <p:cNvGrpSpPr>
            <a:grpSpLocks/>
          </p:cNvGrpSpPr>
          <p:nvPr/>
        </p:nvGrpSpPr>
        <p:grpSpPr bwMode="auto">
          <a:xfrm>
            <a:off x="820270" y="699246"/>
            <a:ext cx="6291195" cy="5499847"/>
            <a:chOff x="2798" y="2122"/>
            <a:chExt cx="4001" cy="13386"/>
          </a:xfrm>
        </p:grpSpPr>
        <p:pic>
          <p:nvPicPr>
            <p:cNvPr id="13319" name="Picture 7">
              <a:extLst>
                <a:ext uri="{FF2B5EF4-FFF2-40B4-BE49-F238E27FC236}">
                  <a16:creationId xmlns:a16="http://schemas.microsoft.com/office/drawing/2014/main" id="{373D6527-7F89-479F-A00F-C3883CDA09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8" y="2122"/>
              <a:ext cx="3994" cy="4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8">
              <a:extLst>
                <a:ext uri="{FF2B5EF4-FFF2-40B4-BE49-F238E27FC236}">
                  <a16:creationId xmlns:a16="http://schemas.microsoft.com/office/drawing/2014/main" id="{0FEEB958-762A-4010-A14A-ABA64CC7C6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0" y="6488"/>
              <a:ext cx="3999" cy="4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9">
              <a:extLst>
                <a:ext uri="{FF2B5EF4-FFF2-40B4-BE49-F238E27FC236}">
                  <a16:creationId xmlns:a16="http://schemas.microsoft.com/office/drawing/2014/main" id="{77C34F49-8581-4A92-8A79-F8FC80A088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8" y="10854"/>
              <a:ext cx="3999" cy="4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Metin kutusu 6">
            <a:extLst>
              <a:ext uri="{FF2B5EF4-FFF2-40B4-BE49-F238E27FC236}">
                <a16:creationId xmlns:a16="http://schemas.microsoft.com/office/drawing/2014/main" id="{082F909A-D4AA-44F9-8E7F-CE0C570B887B}"/>
              </a:ext>
            </a:extLst>
          </p:cNvPr>
          <p:cNvSpPr txBox="1"/>
          <p:nvPr/>
        </p:nvSpPr>
        <p:spPr>
          <a:xfrm>
            <a:off x="4399280" y="71120"/>
            <a:ext cx="3495040" cy="892552"/>
          </a:xfrm>
          <a:prstGeom prst="rect">
            <a:avLst/>
          </a:prstGeom>
          <a:noFill/>
        </p:spPr>
        <p:txBody>
          <a:bodyPr wrap="square" rtlCol="0">
            <a:spAutoFit/>
          </a:bodyPr>
          <a:lstStyle/>
          <a:p>
            <a:r>
              <a:rPr lang="tr-TR" sz="2600" b="1" dirty="0">
                <a:effectLst/>
                <a:latin typeface="Arial" panose="020B0604020202020204" pitchFamily="34" charset="0"/>
                <a:ea typeface="Arial" panose="020B0604020202020204" pitchFamily="34" charset="0"/>
              </a:rPr>
              <a:t>Üzengileri Sabitleme</a:t>
            </a:r>
          </a:p>
          <a:p>
            <a:endParaRPr lang="tr-TR" sz="2600" dirty="0"/>
          </a:p>
        </p:txBody>
      </p:sp>
      <p:sp>
        <p:nvSpPr>
          <p:cNvPr id="8" name="Metin kutusu 7">
            <a:extLst>
              <a:ext uri="{FF2B5EF4-FFF2-40B4-BE49-F238E27FC236}">
                <a16:creationId xmlns:a16="http://schemas.microsoft.com/office/drawing/2014/main" id="{E2DF07CB-1E93-4354-81EF-CF82E5F5FF78}"/>
              </a:ext>
            </a:extLst>
          </p:cNvPr>
          <p:cNvSpPr txBox="1"/>
          <p:nvPr/>
        </p:nvSpPr>
        <p:spPr>
          <a:xfrm>
            <a:off x="7335520" y="1214288"/>
            <a:ext cx="2804160" cy="430887"/>
          </a:xfrm>
          <a:prstGeom prst="rect">
            <a:avLst/>
          </a:prstGeom>
          <a:noFill/>
        </p:spPr>
        <p:txBody>
          <a:bodyPr wrap="square" rtlCol="0">
            <a:spAutoFit/>
          </a:bodyPr>
          <a:lstStyle/>
          <a:p>
            <a:r>
              <a:rPr lang="tr-TR" sz="2200" b="1" u="sng" dirty="0"/>
              <a:t>Birinci adım</a:t>
            </a:r>
          </a:p>
        </p:txBody>
      </p:sp>
      <p:sp>
        <p:nvSpPr>
          <p:cNvPr id="9" name="Metin kutusu 8">
            <a:extLst>
              <a:ext uri="{FF2B5EF4-FFF2-40B4-BE49-F238E27FC236}">
                <a16:creationId xmlns:a16="http://schemas.microsoft.com/office/drawing/2014/main" id="{53572557-1BDF-4357-9428-08ABEA520CA9}"/>
              </a:ext>
            </a:extLst>
          </p:cNvPr>
          <p:cNvSpPr txBox="1"/>
          <p:nvPr/>
        </p:nvSpPr>
        <p:spPr>
          <a:xfrm>
            <a:off x="7376160" y="3297049"/>
            <a:ext cx="2214880" cy="430887"/>
          </a:xfrm>
          <a:prstGeom prst="rect">
            <a:avLst/>
          </a:prstGeom>
          <a:noFill/>
        </p:spPr>
        <p:txBody>
          <a:bodyPr wrap="square" rtlCol="0">
            <a:spAutoFit/>
          </a:bodyPr>
          <a:lstStyle/>
          <a:p>
            <a:r>
              <a:rPr lang="tr-TR" sz="2200" b="1" u="sng" dirty="0"/>
              <a:t>İkinci adım</a:t>
            </a:r>
          </a:p>
        </p:txBody>
      </p:sp>
      <p:sp>
        <p:nvSpPr>
          <p:cNvPr id="10" name="Metin kutusu 9">
            <a:extLst>
              <a:ext uri="{FF2B5EF4-FFF2-40B4-BE49-F238E27FC236}">
                <a16:creationId xmlns:a16="http://schemas.microsoft.com/office/drawing/2014/main" id="{2A5D384C-6E50-42D3-ADBA-084FD5C276E5}"/>
              </a:ext>
            </a:extLst>
          </p:cNvPr>
          <p:cNvSpPr txBox="1"/>
          <p:nvPr/>
        </p:nvSpPr>
        <p:spPr>
          <a:xfrm>
            <a:off x="7335520" y="5496560"/>
            <a:ext cx="1818640" cy="430887"/>
          </a:xfrm>
          <a:prstGeom prst="rect">
            <a:avLst/>
          </a:prstGeom>
          <a:noFill/>
        </p:spPr>
        <p:txBody>
          <a:bodyPr wrap="square" rtlCol="0">
            <a:spAutoFit/>
          </a:bodyPr>
          <a:lstStyle/>
          <a:p>
            <a:r>
              <a:rPr lang="tr-TR" sz="2200" b="1" u="sng" dirty="0"/>
              <a:t>Üçüncü adım</a:t>
            </a:r>
          </a:p>
        </p:txBody>
      </p:sp>
    </p:spTree>
    <p:extLst>
      <p:ext uri="{BB962C8B-B14F-4D97-AF65-F5344CB8AC3E}">
        <p14:creationId xmlns:p14="http://schemas.microsoft.com/office/powerpoint/2010/main" val="697869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FF69A1D-78C1-4192-9382-E214815AE965}"/>
              </a:ext>
            </a:extLst>
          </p:cNvPr>
          <p:cNvSpPr>
            <a:spLocks noGrp="1"/>
          </p:cNvSpPr>
          <p:nvPr>
            <p:ph idx="1"/>
          </p:nvPr>
        </p:nvSpPr>
        <p:spPr>
          <a:xfrm>
            <a:off x="753035" y="2003612"/>
            <a:ext cx="10676965" cy="4303059"/>
          </a:xfrm>
        </p:spPr>
        <p:txBody>
          <a:bodyPr>
            <a:normAutofit/>
          </a:bodyPr>
          <a:lstStyle/>
          <a:p>
            <a:pPr algn="just"/>
            <a:endParaRPr lang="tr-TR" sz="2200" b="1" dirty="0">
              <a:effectLst/>
              <a:latin typeface="Arial" panose="020B0604020202020204" pitchFamily="34" charset="0"/>
              <a:ea typeface="Arial" panose="020B0604020202020204" pitchFamily="34" charset="0"/>
            </a:endParaRPr>
          </a:p>
          <a:p>
            <a:pPr marL="0" indent="0" algn="just">
              <a:buNone/>
            </a:pPr>
            <a:r>
              <a:rPr lang="tr-TR" sz="2200" b="1" u="sng" dirty="0">
                <a:effectLst/>
                <a:latin typeface="Arial" panose="020B0604020202020204" pitchFamily="34" charset="0"/>
                <a:ea typeface="Arial" panose="020B0604020202020204" pitchFamily="34" charset="0"/>
              </a:rPr>
              <a:t>Çılbır başlığı: </a:t>
            </a:r>
            <a:r>
              <a:rPr lang="tr-TR" sz="2200" dirty="0">
                <a:effectLst/>
                <a:latin typeface="Arial" panose="020B0604020202020204" pitchFamily="34" charset="0"/>
                <a:ea typeface="Arial" panose="020B0604020202020204" pitchFamily="34" charset="0"/>
              </a:rPr>
              <a:t>deriden </a:t>
            </a:r>
            <a:r>
              <a:rPr lang="tr-TR" sz="2200" spc="-15" dirty="0">
                <a:effectLst/>
                <a:latin typeface="Arial" panose="020B0604020202020204" pitchFamily="34" charset="0"/>
                <a:ea typeface="Arial" panose="020B0604020202020204" pitchFamily="34" charset="0"/>
              </a:rPr>
              <a:t>yapılmış </a:t>
            </a:r>
            <a:r>
              <a:rPr lang="tr-TR" sz="2200" dirty="0">
                <a:effectLst/>
                <a:latin typeface="Arial" panose="020B0604020202020204" pitchFamily="34" charset="0"/>
                <a:ea typeface="Arial" panose="020B0604020202020204" pitchFamily="34" charset="0"/>
              </a:rPr>
              <a:t>bir donanımdır.</a:t>
            </a:r>
          </a:p>
          <a:p>
            <a:pPr marL="457200" indent="-457200" algn="just">
              <a:buFont typeface="+mj-lt"/>
              <a:buAutoNum type="arabicPeriod"/>
            </a:pPr>
            <a:r>
              <a:rPr lang="tr-TR" sz="2200" dirty="0">
                <a:effectLst/>
                <a:latin typeface="Arial" panose="020B0604020202020204" pitchFamily="34" charset="0"/>
                <a:ea typeface="Arial" panose="020B0604020202020204" pitchFamily="34" charset="0"/>
              </a:rPr>
              <a:t> Hannover türü başlığın üzerine takılabilen çılbır başlığı, burun üzerine denk gelen metal kemer ile etkisini gösterir.</a:t>
            </a:r>
            <a:endParaRPr lang="tr-TR" sz="2200" b="1" dirty="0">
              <a:effectLst/>
              <a:latin typeface="Arial" panose="020B0604020202020204" pitchFamily="34" charset="0"/>
              <a:ea typeface="Arial" panose="020B0604020202020204" pitchFamily="34" charset="0"/>
            </a:endParaRPr>
          </a:p>
          <a:p>
            <a:pPr marL="457200" indent="-457200" algn="just">
              <a:buFont typeface="+mj-lt"/>
              <a:buAutoNum type="arabicPeriod"/>
            </a:pPr>
            <a:r>
              <a:rPr lang="tr-TR" sz="2200" b="1"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Burunsalık üzerinde birçok halka vardır. Kural olarak çılbır ipi ortadaki halkaya bağlanır.</a:t>
            </a:r>
            <a:endParaRPr lang="tr-TR" sz="2200" b="1" dirty="0">
              <a:effectLst/>
              <a:latin typeface="Arial" panose="020B0604020202020204" pitchFamily="34" charset="0"/>
              <a:ea typeface="Arial" panose="020B0604020202020204" pitchFamily="34" charset="0"/>
            </a:endParaRPr>
          </a:p>
          <a:p>
            <a:pPr marL="457200" indent="-457200" algn="just">
              <a:buFont typeface="+mj-lt"/>
              <a:buAutoNum type="arabicPeriod"/>
            </a:pPr>
            <a:r>
              <a:rPr lang="tr-TR" sz="2200" b="1"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Yanlardaki halkalar, </a:t>
            </a:r>
            <a:r>
              <a:rPr lang="tr-TR" sz="2200" dirty="0" err="1">
                <a:effectLst/>
                <a:latin typeface="Arial" panose="020B0604020202020204" pitchFamily="34" charset="0"/>
                <a:ea typeface="Arial" panose="020B0604020202020204" pitchFamily="34" charset="0"/>
              </a:rPr>
              <a:t>pilar</a:t>
            </a:r>
            <a:r>
              <a:rPr lang="tr-TR" sz="2200" dirty="0">
                <a:effectLst/>
                <a:latin typeface="Arial" panose="020B0604020202020204" pitchFamily="34" charset="0"/>
                <a:ea typeface="Arial" panose="020B0604020202020204" pitchFamily="34" charset="0"/>
              </a:rPr>
              <a:t> (</a:t>
            </a:r>
            <a:r>
              <a:rPr lang="tr-TR" sz="2200" dirty="0" err="1">
                <a:effectLst/>
                <a:latin typeface="Arial" panose="020B0604020202020204" pitchFamily="34" charset="0"/>
                <a:ea typeface="Arial" panose="020B0604020202020204" pitchFamily="34" charset="0"/>
              </a:rPr>
              <a:t>piyaf</a:t>
            </a:r>
            <a:r>
              <a:rPr lang="tr-TR" sz="2200" dirty="0">
                <a:effectLst/>
                <a:latin typeface="Arial" panose="020B0604020202020204" pitchFamily="34" charset="0"/>
                <a:ea typeface="Arial" panose="020B0604020202020204" pitchFamily="34" charset="0"/>
              </a:rPr>
              <a:t> hareketinin çalışmasında kullanılan yardımcı eğitim </a:t>
            </a:r>
            <a:r>
              <a:rPr lang="tr-TR" sz="2200" spc="-15" dirty="0">
                <a:effectLst/>
                <a:latin typeface="Arial" panose="020B0604020202020204" pitchFamily="34" charset="0"/>
                <a:ea typeface="Arial" panose="020B0604020202020204" pitchFamily="34" charset="0"/>
              </a:rPr>
              <a:t>donanımı) </a:t>
            </a:r>
            <a:r>
              <a:rPr lang="tr-TR" sz="2200" dirty="0">
                <a:effectLst/>
                <a:latin typeface="Arial" panose="020B0604020202020204" pitchFamily="34" charset="0"/>
                <a:ea typeface="Arial" panose="020B0604020202020204" pitchFamily="34" charset="0"/>
              </a:rPr>
              <a:t>çalışmalarında kullanılır ve temel eğitimde</a:t>
            </a:r>
            <a:r>
              <a:rPr lang="tr-TR" sz="2200" spc="-2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kullanım</a:t>
            </a:r>
            <a:r>
              <a:rPr lang="tr-TR" sz="2200" spc="-3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yeri</a:t>
            </a:r>
            <a:r>
              <a:rPr lang="tr-TR" sz="2200" spc="-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yoktur</a:t>
            </a:r>
            <a:r>
              <a:rPr lang="tr-TR" sz="2200" spc="-100" dirty="0">
                <a:latin typeface="Arial" panose="020B0604020202020204" pitchFamily="34" charset="0"/>
                <a:ea typeface="Arial" panose="020B0604020202020204" pitchFamily="34" charset="0"/>
              </a:rPr>
              <a:t>.</a:t>
            </a:r>
            <a:endParaRPr lang="tr-TR" sz="2200" b="1" spc="-100" dirty="0">
              <a:effectLst/>
              <a:latin typeface="Arial" panose="020B0604020202020204" pitchFamily="34" charset="0"/>
              <a:ea typeface="Arial" panose="020B0604020202020204" pitchFamily="34" charset="0"/>
            </a:endParaRPr>
          </a:p>
          <a:p>
            <a:pPr marL="457200" indent="-457200" algn="just">
              <a:buFont typeface="+mj-lt"/>
              <a:buAutoNum type="arabicPeriod"/>
            </a:pPr>
            <a:r>
              <a:rPr lang="tr-TR" sz="2200" dirty="0">
                <a:effectLst/>
                <a:latin typeface="Arial" panose="020B0604020202020204" pitchFamily="34" charset="0"/>
                <a:ea typeface="Arial" panose="020B0604020202020204" pitchFamily="34" charset="0"/>
              </a:rPr>
              <a:t>Başlığın</a:t>
            </a:r>
            <a:r>
              <a:rPr lang="tr-TR" sz="2200" spc="-4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iyi</a:t>
            </a:r>
            <a:r>
              <a:rPr lang="tr-TR" sz="2200" spc="-2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oturması</a:t>
            </a:r>
            <a:r>
              <a:rPr lang="tr-TR" sz="2200" spc="-4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için</a:t>
            </a:r>
            <a:r>
              <a:rPr lang="tr-TR" sz="2200" spc="-5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yanak</a:t>
            </a:r>
            <a:r>
              <a:rPr lang="tr-TR" sz="2200" spc="-3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kayışına</a:t>
            </a:r>
            <a:r>
              <a:rPr lang="tr-TR" sz="2200" spc="-3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sabitlenmiş</a:t>
            </a:r>
            <a:r>
              <a:rPr lang="tr-TR" sz="2200" spc="-2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ek</a:t>
            </a:r>
            <a:r>
              <a:rPr lang="tr-TR" sz="2200" spc="-4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boğaz altı kayışı</a:t>
            </a:r>
            <a:r>
              <a:rPr lang="tr-TR" sz="2200" spc="-2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sıkı</a:t>
            </a:r>
            <a:r>
              <a:rPr lang="tr-TR" sz="2200" spc="-25"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takılmalıdır</a:t>
            </a:r>
            <a:r>
              <a:rPr lang="tr-TR" sz="2200" spc="-105" dirty="0">
                <a:latin typeface="Arial" panose="020B0604020202020204" pitchFamily="34" charset="0"/>
                <a:ea typeface="Arial" panose="020B0604020202020204" pitchFamily="34" charset="0"/>
              </a:rPr>
              <a:t>.</a:t>
            </a:r>
            <a:endParaRPr lang="tr-TR" sz="2200" dirty="0">
              <a:effectLst/>
              <a:latin typeface="Arial" panose="020B0604020202020204" pitchFamily="34" charset="0"/>
              <a:ea typeface="Arial" panose="020B0604020202020204" pitchFamily="34" charset="0"/>
            </a:endParaRPr>
          </a:p>
          <a:p>
            <a:pPr algn="just"/>
            <a:endParaRPr lang="tr-TR" sz="2200" dirty="0"/>
          </a:p>
        </p:txBody>
      </p:sp>
    </p:spTree>
    <p:extLst>
      <p:ext uri="{BB962C8B-B14F-4D97-AF65-F5344CB8AC3E}">
        <p14:creationId xmlns:p14="http://schemas.microsoft.com/office/powerpoint/2010/main" val="1960058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3035" y="2556932"/>
            <a:ext cx="10690412" cy="3318936"/>
          </a:xfrm>
        </p:spPr>
        <p:txBody>
          <a:bodyPr/>
          <a:lstStyle/>
          <a:p>
            <a:pPr marL="0" indent="0" algn="just">
              <a:buNone/>
            </a:pPr>
            <a:r>
              <a:rPr lang="tr-TR" b="1" spc="-95" dirty="0">
                <a:solidFill>
                  <a:srgbClr val="92D050"/>
                </a:solidFill>
                <a:latin typeface="Arial" panose="020B0604020202020204" pitchFamily="34" charset="0"/>
                <a:ea typeface="Arial" panose="020B0604020202020204" pitchFamily="34" charset="0"/>
              </a:rPr>
              <a:t>5.  </a:t>
            </a:r>
            <a:r>
              <a:rPr lang="tr-TR" dirty="0">
                <a:latin typeface="Arial" panose="020B0604020202020204" pitchFamily="34" charset="0"/>
                <a:ea typeface="Arial" panose="020B0604020202020204" pitchFamily="34" charset="0"/>
              </a:rPr>
              <a:t>Burunsalığın</a:t>
            </a:r>
            <a:r>
              <a:rPr lang="tr-TR" spc="-40" dirty="0">
                <a:latin typeface="Arial" panose="020B0604020202020204" pitchFamily="34" charset="0"/>
                <a:ea typeface="Arial" panose="020B0604020202020204" pitchFamily="34" charset="0"/>
              </a:rPr>
              <a:t> </a:t>
            </a:r>
            <a:r>
              <a:rPr lang="tr-TR" dirty="0">
                <a:latin typeface="Arial" panose="020B0604020202020204" pitchFamily="34" charset="0"/>
                <a:ea typeface="Arial" panose="020B0604020202020204" pitchFamily="34" charset="0"/>
              </a:rPr>
              <a:t>aşağı</a:t>
            </a:r>
            <a:r>
              <a:rPr lang="tr-TR" spc="-40" dirty="0">
                <a:latin typeface="Arial" panose="020B0604020202020204" pitchFamily="34" charset="0"/>
                <a:ea typeface="Arial" panose="020B0604020202020204" pitchFamily="34" charset="0"/>
              </a:rPr>
              <a:t> </a:t>
            </a:r>
            <a:r>
              <a:rPr lang="tr-TR" dirty="0">
                <a:latin typeface="Arial" panose="020B0604020202020204" pitchFamily="34" charset="0"/>
                <a:ea typeface="Arial" panose="020B0604020202020204" pitchFamily="34" charset="0"/>
              </a:rPr>
              <a:t>kaymasını</a:t>
            </a:r>
            <a:r>
              <a:rPr lang="tr-TR" spc="-45" dirty="0">
                <a:latin typeface="Arial" panose="020B0604020202020204" pitchFamily="34" charset="0"/>
                <a:ea typeface="Arial" panose="020B0604020202020204" pitchFamily="34" charset="0"/>
              </a:rPr>
              <a:t> </a:t>
            </a:r>
            <a:r>
              <a:rPr lang="tr-TR" dirty="0">
                <a:latin typeface="Arial" panose="020B0604020202020204" pitchFamily="34" charset="0"/>
                <a:ea typeface="Arial" panose="020B0604020202020204" pitchFamily="34" charset="0"/>
              </a:rPr>
              <a:t>engelleyen</a:t>
            </a:r>
            <a:r>
              <a:rPr lang="tr-TR" spc="-5" dirty="0">
                <a:latin typeface="Arial" panose="020B0604020202020204" pitchFamily="34" charset="0"/>
                <a:ea typeface="Arial" panose="020B0604020202020204" pitchFamily="34" charset="0"/>
              </a:rPr>
              <a:t> </a:t>
            </a:r>
            <a:r>
              <a:rPr lang="tr-TR" dirty="0">
                <a:latin typeface="Arial" panose="020B0604020202020204" pitchFamily="34" charset="0"/>
                <a:ea typeface="Arial" panose="020B0604020202020204" pitchFamily="34" charset="0"/>
              </a:rPr>
              <a:t>alın</a:t>
            </a:r>
            <a:r>
              <a:rPr lang="tr-TR" spc="-30" dirty="0">
                <a:latin typeface="Arial" panose="020B0604020202020204" pitchFamily="34" charset="0"/>
                <a:ea typeface="Arial" panose="020B0604020202020204" pitchFamily="34" charset="0"/>
              </a:rPr>
              <a:t> </a:t>
            </a:r>
            <a:r>
              <a:rPr lang="tr-TR" spc="-15" dirty="0">
                <a:latin typeface="Arial" panose="020B0604020202020204" pitchFamily="34" charset="0"/>
                <a:ea typeface="Arial" panose="020B0604020202020204" pitchFamily="34" charset="0"/>
              </a:rPr>
              <a:t>kayışının</a:t>
            </a:r>
            <a:r>
              <a:rPr lang="tr-TR" spc="-10" dirty="0">
                <a:latin typeface="Arial" panose="020B0604020202020204" pitchFamily="34" charset="0"/>
                <a:ea typeface="Arial" panose="020B0604020202020204" pitchFamily="34" charset="0"/>
              </a:rPr>
              <a:t> </a:t>
            </a:r>
            <a:r>
              <a:rPr lang="tr-TR" dirty="0">
                <a:latin typeface="Arial" panose="020B0604020202020204" pitchFamily="34" charset="0"/>
                <a:ea typeface="Arial" panose="020B0604020202020204" pitchFamily="34" charset="0"/>
              </a:rPr>
              <a:t>varlığı</a:t>
            </a:r>
            <a:r>
              <a:rPr lang="tr-TR" spc="-55" dirty="0">
                <a:latin typeface="Arial" panose="020B0604020202020204" pitchFamily="34" charset="0"/>
                <a:ea typeface="Arial" panose="020B0604020202020204" pitchFamily="34" charset="0"/>
              </a:rPr>
              <a:t> </a:t>
            </a:r>
            <a:r>
              <a:rPr lang="tr-TR" dirty="0">
                <a:latin typeface="Arial" panose="020B0604020202020204" pitchFamily="34" charset="0"/>
                <a:ea typeface="Arial" panose="020B0604020202020204" pitchFamily="34" charset="0"/>
              </a:rPr>
              <a:t>önemlidir.</a:t>
            </a:r>
            <a:r>
              <a:rPr lang="tr-TR" b="1" dirty="0">
                <a:latin typeface="Arial" panose="020B0604020202020204" pitchFamily="34" charset="0"/>
                <a:ea typeface="Arial" panose="020B0604020202020204" pitchFamily="34" charset="0"/>
              </a:rPr>
              <a:t> </a:t>
            </a:r>
          </a:p>
          <a:p>
            <a:pPr marL="0" marR="106680" indent="0" algn="just">
              <a:spcAft>
                <a:spcPts val="0"/>
              </a:spcAft>
              <a:buNone/>
            </a:pPr>
            <a:r>
              <a:rPr lang="tr-TR" spc="-15" dirty="0">
                <a:solidFill>
                  <a:srgbClr val="92D050"/>
                </a:solidFill>
                <a:latin typeface="Arial" panose="020B0604020202020204" pitchFamily="34" charset="0"/>
                <a:ea typeface="Arial" panose="020B0604020202020204" pitchFamily="34" charset="0"/>
              </a:rPr>
              <a:t>6. </a:t>
            </a:r>
            <a:r>
              <a:rPr lang="tr-TR" spc="-15" dirty="0">
                <a:latin typeface="Arial" panose="020B0604020202020204" pitchFamily="34" charset="0"/>
                <a:ea typeface="Arial" panose="020B0604020202020204" pitchFamily="34" charset="0"/>
              </a:rPr>
              <a:t>Yardımcı </a:t>
            </a:r>
            <a:r>
              <a:rPr lang="tr-TR" dirty="0">
                <a:latin typeface="Arial" panose="020B0604020202020204" pitchFamily="34" charset="0"/>
                <a:ea typeface="Arial" panose="020B0604020202020204" pitchFamily="34" charset="0"/>
              </a:rPr>
              <a:t>dizginin </a:t>
            </a:r>
            <a:r>
              <a:rPr lang="tr-TR" spc="-15" dirty="0">
                <a:latin typeface="Arial" panose="020B0604020202020204" pitchFamily="34" charset="0"/>
                <a:ea typeface="Arial" panose="020B0604020202020204" pitchFamily="34" charset="0"/>
              </a:rPr>
              <a:t>takılışına </a:t>
            </a:r>
            <a:r>
              <a:rPr lang="tr-TR" dirty="0">
                <a:latin typeface="Arial" panose="020B0604020202020204" pitchFamily="34" charset="0"/>
                <a:ea typeface="Arial" panose="020B0604020202020204" pitchFamily="34" charset="0"/>
              </a:rPr>
              <a:t>göre; atın başını aşağıya veya yukarıya doğru aşırı</a:t>
            </a:r>
            <a:r>
              <a:rPr lang="tr-TR" spc="155" dirty="0">
                <a:latin typeface="Arial" panose="020B0604020202020204" pitchFamily="34" charset="0"/>
                <a:ea typeface="Arial" panose="020B0604020202020204" pitchFamily="34" charset="0"/>
              </a:rPr>
              <a:t> </a:t>
            </a:r>
            <a:r>
              <a:rPr lang="tr-TR" dirty="0">
                <a:latin typeface="Arial" panose="020B0604020202020204" pitchFamily="34" charset="0"/>
                <a:ea typeface="Arial" panose="020B0604020202020204" pitchFamily="34" charset="0"/>
              </a:rPr>
              <a:t>düzey değmesini veya kaldırmasını engellemek için takılan, baş yükseklik ayar dizgininin veya </a:t>
            </a:r>
            <a:r>
              <a:rPr lang="tr-TR" dirty="0" err="1">
                <a:latin typeface="Arial" panose="020B0604020202020204" pitchFamily="34" charset="0"/>
                <a:ea typeface="Arial" panose="020B0604020202020204" pitchFamily="34" charset="0"/>
              </a:rPr>
              <a:t>chambonun</a:t>
            </a:r>
            <a:r>
              <a:rPr lang="tr-TR" dirty="0">
                <a:latin typeface="Arial" panose="020B0604020202020204" pitchFamily="34" charset="0"/>
                <a:ea typeface="Arial" panose="020B0604020202020204" pitchFamily="34" charset="0"/>
              </a:rPr>
              <a:t> içinden geçtiği halkalar, gerektiğinde kullanılmalıdır.</a:t>
            </a:r>
          </a:p>
          <a:p>
            <a:pPr marL="0" indent="0">
              <a:buNone/>
            </a:pPr>
            <a:endParaRPr lang="tr-TR" dirty="0"/>
          </a:p>
        </p:txBody>
      </p:sp>
    </p:spTree>
    <p:extLst>
      <p:ext uri="{BB962C8B-B14F-4D97-AF65-F5344CB8AC3E}">
        <p14:creationId xmlns:p14="http://schemas.microsoft.com/office/powerpoint/2010/main" val="21839902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3269AEFA-6B33-4093-9A7B-535C01D393B2}"/>
              </a:ext>
            </a:extLst>
          </p:cNvPr>
          <p:cNvPicPr>
            <a:picLocks noChangeAspect="1"/>
          </p:cNvPicPr>
          <p:nvPr/>
        </p:nvPicPr>
        <p:blipFill>
          <a:blip r:embed="rId2"/>
          <a:stretch>
            <a:fillRect/>
          </a:stretch>
        </p:blipFill>
        <p:spPr>
          <a:xfrm>
            <a:off x="820271" y="726140"/>
            <a:ext cx="10691009" cy="5486401"/>
          </a:xfrm>
          <a:prstGeom prst="rect">
            <a:avLst/>
          </a:prstGeom>
        </p:spPr>
      </p:pic>
    </p:spTree>
    <p:extLst>
      <p:ext uri="{BB962C8B-B14F-4D97-AF65-F5344CB8AC3E}">
        <p14:creationId xmlns:p14="http://schemas.microsoft.com/office/powerpoint/2010/main" val="585829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5D48683-3163-4717-BB98-9C34F9154FDC}"/>
              </a:ext>
            </a:extLst>
          </p:cNvPr>
          <p:cNvSpPr>
            <a:spLocks noGrp="1"/>
          </p:cNvSpPr>
          <p:nvPr>
            <p:ph idx="1"/>
          </p:nvPr>
        </p:nvSpPr>
        <p:spPr>
          <a:xfrm>
            <a:off x="812800" y="1653988"/>
            <a:ext cx="10603753" cy="3980330"/>
          </a:xfrm>
        </p:spPr>
        <p:txBody>
          <a:bodyPr>
            <a:normAutofit/>
          </a:bodyPr>
          <a:lstStyle/>
          <a:p>
            <a:pPr marL="0" indent="0" algn="just">
              <a:buNone/>
            </a:pPr>
            <a:r>
              <a:rPr lang="tr-TR" sz="2600" b="1" i="1" u="sng" spc="-15" dirty="0">
                <a:solidFill>
                  <a:srgbClr val="33CCCC"/>
                </a:solidFill>
                <a:effectLst/>
                <a:latin typeface="Arial" panose="020B0604020202020204" pitchFamily="34" charset="0"/>
                <a:ea typeface="Arial" panose="020B0604020202020204" pitchFamily="34" charset="0"/>
              </a:rPr>
              <a:t>1.2.</a:t>
            </a:r>
            <a:r>
              <a:rPr lang="tr-TR" sz="2600" b="1" i="1" u="sng" spc="-15" dirty="0">
                <a:solidFill>
                  <a:srgbClr val="33CCCC"/>
                </a:solidFill>
                <a:latin typeface="Arial" panose="020B0604020202020204" pitchFamily="34" charset="0"/>
                <a:ea typeface="Arial" panose="020B0604020202020204" pitchFamily="34" charset="0"/>
              </a:rPr>
              <a:t>4. Yardımcı Dizgin</a:t>
            </a:r>
          </a:p>
          <a:p>
            <a:pPr marL="0" indent="0" algn="just">
              <a:buNone/>
            </a:pPr>
            <a:endParaRPr lang="tr-TR" sz="1800" dirty="0">
              <a:effectLst/>
              <a:latin typeface="Arial" panose="020B0604020202020204" pitchFamily="34" charset="0"/>
              <a:ea typeface="Arial" panose="020B0604020202020204" pitchFamily="34" charset="0"/>
            </a:endParaRPr>
          </a:p>
          <a:p>
            <a:pPr marL="0" indent="0" algn="just">
              <a:buNone/>
            </a:pPr>
            <a:r>
              <a:rPr lang="tr-TR" dirty="0">
                <a:effectLst/>
                <a:latin typeface="Arial" panose="020B0604020202020204" pitchFamily="34" charset="0"/>
                <a:ea typeface="Arial" panose="020B0604020202020204" pitchFamily="34" charset="0"/>
              </a:rPr>
              <a:t>Çılbır çalışmalarında kullanılan değişik türlerde </a:t>
            </a:r>
            <a:r>
              <a:rPr lang="tr-TR" spc="-15" dirty="0">
                <a:effectLst/>
                <a:latin typeface="Arial" panose="020B0604020202020204" pitchFamily="34" charset="0"/>
                <a:ea typeface="Arial" panose="020B0604020202020204" pitchFamily="34" charset="0"/>
              </a:rPr>
              <a:t>yardımcı </a:t>
            </a:r>
            <a:r>
              <a:rPr lang="tr-TR" dirty="0">
                <a:effectLst/>
                <a:latin typeface="Arial" panose="020B0604020202020204" pitchFamily="34" charset="0"/>
                <a:ea typeface="Arial" panose="020B0604020202020204" pitchFamily="34" charset="0"/>
              </a:rPr>
              <a:t>dizginler vardır. Ne tür yardımcı dizginin kullanılacağı kararı; amaçlanan eğitim hedefine </a:t>
            </a:r>
            <a:r>
              <a:rPr lang="tr-TR" spc="2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atın eğitim düzeyine göre belirlenir. </a:t>
            </a:r>
          </a:p>
          <a:p>
            <a:pPr marL="0" indent="0" algn="just">
              <a:buNone/>
            </a:pPr>
            <a:r>
              <a:rPr lang="tr-TR" dirty="0">
                <a:effectLst/>
                <a:latin typeface="Arial" panose="020B0604020202020204" pitchFamily="34" charset="0"/>
                <a:ea typeface="Arial" panose="020B0604020202020204" pitchFamily="34" charset="0"/>
              </a:rPr>
              <a:t>Eğitici; yardımcı</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dizginlerin</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etkilerini</a:t>
            </a:r>
            <a:r>
              <a:rPr lang="tr-TR" spc="-35"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bunların</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bağlanma</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biçimlerine</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göre,</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etkilerinin</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nasıl</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değiştiğini,</a:t>
            </a:r>
            <a:r>
              <a:rPr lang="tr-TR" spc="-4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iyi bilmelidir. En azından; yardımcı dizginin hangi uzunlukta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ne kadar yükseklikte bağlanacağı konularında deneyimli olmak gerekir.</a:t>
            </a:r>
          </a:p>
          <a:p>
            <a:pPr marL="0" indent="0" algn="just">
              <a:buNone/>
            </a:pPr>
            <a:endParaRPr lang="tr-TR" sz="2200" dirty="0">
              <a:effectLst/>
              <a:latin typeface="Arial" panose="020B0604020202020204" pitchFamily="34" charset="0"/>
              <a:ea typeface="Arial" panose="020B0604020202020204" pitchFamily="34" charset="0"/>
            </a:endParaRPr>
          </a:p>
          <a:p>
            <a:pPr marL="0" indent="0" algn="just">
              <a:buNone/>
            </a:pPr>
            <a:endParaRPr lang="tr-TR" sz="2200" dirty="0">
              <a:effectLst/>
              <a:latin typeface="Arial" panose="020B0604020202020204" pitchFamily="34" charset="0"/>
              <a:ea typeface="Arial" panose="020B0604020202020204" pitchFamily="34" charset="0"/>
            </a:endParaRPr>
          </a:p>
          <a:p>
            <a:pPr marL="0" indent="0" algn="ctr">
              <a:buNone/>
            </a:pPr>
            <a:endParaRPr lang="tr-TR" sz="2200" dirty="0"/>
          </a:p>
        </p:txBody>
      </p:sp>
    </p:spTree>
    <p:extLst>
      <p:ext uri="{BB962C8B-B14F-4D97-AF65-F5344CB8AC3E}">
        <p14:creationId xmlns:p14="http://schemas.microsoft.com/office/powerpoint/2010/main" val="80407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139700" marR="144780" indent="0" algn="ctr">
              <a:spcBef>
                <a:spcPts val="555"/>
              </a:spcBef>
              <a:spcAft>
                <a:spcPts val="0"/>
              </a:spcAft>
              <a:buNone/>
            </a:pPr>
            <a:r>
              <a:rPr lang="tr-TR" b="1" u="sng" dirty="0">
                <a:solidFill>
                  <a:srgbClr val="FF0000"/>
                </a:solidFill>
                <a:latin typeface="Arial" panose="020B0604020202020204" pitchFamily="34" charset="0"/>
                <a:ea typeface="Arial" panose="020B0604020202020204" pitchFamily="34" charset="0"/>
              </a:rPr>
              <a:t>DİKKAT!</a:t>
            </a:r>
            <a:endParaRPr lang="tr-TR" u="sng" dirty="0">
              <a:solidFill>
                <a:srgbClr val="FF0000"/>
              </a:solidFill>
              <a:latin typeface="Arial" panose="020B0604020202020204" pitchFamily="34" charset="0"/>
              <a:ea typeface="Arial" panose="020B0604020202020204" pitchFamily="34" charset="0"/>
            </a:endParaRPr>
          </a:p>
          <a:p>
            <a:pPr marL="149225" marR="144780" indent="0" algn="ctr">
              <a:lnSpc>
                <a:spcPct val="105000"/>
              </a:lnSpc>
              <a:spcBef>
                <a:spcPts val="30"/>
              </a:spcBef>
              <a:spcAft>
                <a:spcPts val="0"/>
              </a:spcAft>
              <a:buNone/>
            </a:pPr>
            <a:r>
              <a:rPr lang="tr-TR" b="1" dirty="0">
                <a:latin typeface="Arial" panose="020B0604020202020204" pitchFamily="34" charset="0"/>
                <a:ea typeface="Arial" panose="020B0604020202020204" pitchFamily="34" charset="0"/>
              </a:rPr>
              <a:t>Çalışmalarda atların yanlış bağlanması; sorunlara ve karşı koymalar sonucunda onarımı zor durumlara neden olur. Bu nedenle her eğiticinin; tüm yardımcı dizginlerin doğru ölçülerde bağlanması ve etkileri hakkında, yeterli bilgiye ve deneyime sahip olması gerekir.</a:t>
            </a:r>
            <a:endParaRPr lang="tr-TR" dirty="0">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2096243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A0BA9B8-53FA-4412-9F70-83824EF6EE05}"/>
              </a:ext>
            </a:extLst>
          </p:cNvPr>
          <p:cNvSpPr>
            <a:spLocks noGrp="1"/>
          </p:cNvSpPr>
          <p:nvPr>
            <p:ph idx="1"/>
          </p:nvPr>
        </p:nvSpPr>
        <p:spPr>
          <a:xfrm>
            <a:off x="753035" y="685800"/>
            <a:ext cx="10650071" cy="5491163"/>
          </a:xfrm>
        </p:spPr>
        <p:txBody>
          <a:bodyPr>
            <a:normAutofit/>
          </a:bodyPr>
          <a:lstStyle/>
          <a:p>
            <a:pPr marL="0" indent="0" algn="just">
              <a:buNone/>
            </a:pPr>
            <a:r>
              <a:rPr lang="tr-TR" sz="2200" b="1" dirty="0">
                <a:effectLst/>
                <a:latin typeface="Arial" panose="020B0604020202020204" pitchFamily="34" charset="0"/>
                <a:ea typeface="Arial" panose="020B0604020202020204" pitchFamily="34" charset="0"/>
              </a:rPr>
              <a:t>Yardımcı</a:t>
            </a:r>
            <a:r>
              <a:rPr lang="tr-TR" sz="2200" b="1" spc="-110" dirty="0">
                <a:effectLst/>
                <a:latin typeface="Arial" panose="020B0604020202020204" pitchFamily="34" charset="0"/>
                <a:ea typeface="Arial" panose="020B0604020202020204" pitchFamily="34" charset="0"/>
              </a:rPr>
              <a:t> </a:t>
            </a:r>
            <a:r>
              <a:rPr lang="tr-TR" sz="2200" b="1" dirty="0">
                <a:effectLst/>
                <a:latin typeface="Arial" panose="020B0604020202020204" pitchFamily="34" charset="0"/>
                <a:ea typeface="Arial" panose="020B0604020202020204" pitchFamily="34" charset="0"/>
              </a:rPr>
              <a:t>dizgin</a:t>
            </a:r>
            <a:r>
              <a:rPr lang="tr-TR" sz="2200" b="1" spc="-95" dirty="0">
                <a:effectLst/>
                <a:latin typeface="Arial" panose="020B0604020202020204" pitchFamily="34" charset="0"/>
                <a:ea typeface="Arial" panose="020B0604020202020204" pitchFamily="34" charset="0"/>
              </a:rPr>
              <a:t> </a:t>
            </a:r>
            <a:r>
              <a:rPr lang="tr-TR" sz="2200" b="1" dirty="0">
                <a:effectLst/>
                <a:latin typeface="Arial" panose="020B0604020202020204" pitchFamily="34" charset="0"/>
                <a:ea typeface="Arial" panose="020B0604020202020204" pitchFamily="34" charset="0"/>
              </a:rPr>
              <a:t>çeşitleri</a:t>
            </a:r>
            <a:r>
              <a:rPr lang="tr-TR" sz="2200" b="1" spc="-110" dirty="0">
                <a:effectLst/>
                <a:latin typeface="Arial" panose="020B0604020202020204" pitchFamily="34" charset="0"/>
                <a:ea typeface="Arial" panose="020B0604020202020204" pitchFamily="34" charset="0"/>
              </a:rPr>
              <a:t> </a:t>
            </a:r>
            <a:r>
              <a:rPr lang="tr-TR" sz="2200" b="1" dirty="0">
                <a:effectLst/>
                <a:latin typeface="Arial" panose="020B0604020202020204" pitchFamily="34" charset="0"/>
                <a:ea typeface="Arial" panose="020B0604020202020204" pitchFamily="34" charset="0"/>
              </a:rPr>
              <a:t>şunlardır: </a:t>
            </a:r>
          </a:p>
          <a:p>
            <a:pPr marL="0" indent="0" algn="just">
              <a:buNone/>
            </a:pPr>
            <a:r>
              <a:rPr lang="tr-TR" sz="2200" b="1" u="sng" dirty="0">
                <a:effectLst/>
                <a:latin typeface="Arial" panose="020B0604020202020204" pitchFamily="34" charset="0"/>
                <a:ea typeface="Arial" panose="020B0604020202020204" pitchFamily="34" charset="0"/>
              </a:rPr>
              <a:t>Basit yan kayışı; </a:t>
            </a:r>
            <a:r>
              <a:rPr lang="tr-TR" sz="2200" dirty="0">
                <a:effectLst/>
                <a:latin typeface="Arial" panose="020B0604020202020204" pitchFamily="34" charset="0"/>
                <a:ea typeface="Arial" panose="020B0604020202020204" pitchFamily="34" charset="0"/>
              </a:rPr>
              <a:t>yaklaşık 1.50m uzunluğunda 2 dar kayıştan oluşur. Kayışların kancalı olan bölümü ağızlık demiri halkalarına; tokalı olan bölümü; eyer, çılbır veya çılbır üst kolanına bağlanır.</a:t>
            </a:r>
          </a:p>
          <a:p>
            <a:pPr marL="0" indent="0" algn="just">
              <a:buNone/>
            </a:pPr>
            <a:endParaRPr lang="tr-TR" sz="2200" dirty="0">
              <a:effectLst/>
              <a:latin typeface="Arial" panose="020B0604020202020204" pitchFamily="34" charset="0"/>
              <a:ea typeface="Arial" panose="020B0604020202020204" pitchFamily="34" charset="0"/>
            </a:endParaRPr>
          </a:p>
          <a:p>
            <a:pPr marL="0" indent="0">
              <a:buNone/>
            </a:pPr>
            <a:endParaRPr lang="tr-TR" sz="2200" dirty="0"/>
          </a:p>
        </p:txBody>
      </p:sp>
      <p:pic>
        <p:nvPicPr>
          <p:cNvPr id="4" name="image12.png">
            <a:extLst>
              <a:ext uri="{FF2B5EF4-FFF2-40B4-BE49-F238E27FC236}">
                <a16:creationId xmlns:a16="http://schemas.microsoft.com/office/drawing/2014/main" id="{3CA1A934-E22B-48D5-AE50-D2D3BE304BAE}"/>
              </a:ext>
            </a:extLst>
          </p:cNvPr>
          <p:cNvPicPr>
            <a:picLocks noChangeAspect="1"/>
          </p:cNvPicPr>
          <p:nvPr/>
        </p:nvPicPr>
        <p:blipFill>
          <a:blip r:embed="rId2" cstate="print"/>
          <a:stretch>
            <a:fillRect/>
          </a:stretch>
        </p:blipFill>
        <p:spPr>
          <a:xfrm>
            <a:off x="853439" y="2393576"/>
            <a:ext cx="10549667" cy="3783387"/>
          </a:xfrm>
          <a:prstGeom prst="rect">
            <a:avLst/>
          </a:prstGeom>
        </p:spPr>
      </p:pic>
    </p:spTree>
    <p:extLst>
      <p:ext uri="{BB962C8B-B14F-4D97-AF65-F5344CB8AC3E}">
        <p14:creationId xmlns:p14="http://schemas.microsoft.com/office/powerpoint/2010/main" val="4238452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C4A537B-00D1-44CB-9D25-2F4D80C6B04E}"/>
              </a:ext>
            </a:extLst>
          </p:cNvPr>
          <p:cNvSpPr>
            <a:spLocks noGrp="1"/>
          </p:cNvSpPr>
          <p:nvPr>
            <p:ph idx="1"/>
          </p:nvPr>
        </p:nvSpPr>
        <p:spPr>
          <a:xfrm>
            <a:off x="779929" y="2447365"/>
            <a:ext cx="10650072" cy="3872753"/>
          </a:xfrm>
        </p:spPr>
        <p:txBody>
          <a:bodyPr>
            <a:normAutofit/>
          </a:bodyPr>
          <a:lstStyle/>
          <a:p>
            <a:pPr marL="102235" marR="101600" algn="just">
              <a:lnSpc>
                <a:spcPct val="103000"/>
              </a:lnSpc>
              <a:spcBef>
                <a:spcPts val="790"/>
              </a:spcBef>
              <a:spcAft>
                <a:spcPts val="0"/>
              </a:spcAft>
            </a:pPr>
            <a:r>
              <a:rPr lang="tr-TR" sz="2400" dirty="0">
                <a:effectLst/>
                <a:latin typeface="Arial" panose="020B0604020202020204" pitchFamily="34" charset="0"/>
                <a:ea typeface="Arial" panose="020B0604020202020204" pitchFamily="34" charset="0"/>
              </a:rPr>
              <a:t>Kolana bağlanan bölümünde, uzunluk ayarı için olanak sağlayacak, </a:t>
            </a:r>
            <a:r>
              <a:rPr lang="tr-TR" sz="2400" spc="-15" dirty="0">
                <a:effectLst/>
                <a:latin typeface="Arial" panose="020B0604020202020204" pitchFamily="34" charset="0"/>
                <a:ea typeface="Arial" panose="020B0604020202020204" pitchFamily="34" charset="0"/>
              </a:rPr>
              <a:t>yeterli </a:t>
            </a:r>
            <a:r>
              <a:rPr lang="tr-TR" sz="2400" dirty="0">
                <a:effectLst/>
                <a:latin typeface="Arial" panose="020B0604020202020204" pitchFamily="34" charset="0"/>
                <a:ea typeface="Arial" panose="020B0604020202020204" pitchFamily="34" charset="0"/>
              </a:rPr>
              <a:t>sayıda delik olmalıdır. </a:t>
            </a:r>
            <a:r>
              <a:rPr lang="tr-TR" sz="2400" spc="-15" dirty="0">
                <a:effectLst/>
                <a:latin typeface="Arial" panose="020B0604020202020204" pitchFamily="34" charset="0"/>
                <a:ea typeface="Arial" panose="020B0604020202020204" pitchFamily="34" charset="0"/>
              </a:rPr>
              <a:t>Yan </a:t>
            </a:r>
            <a:r>
              <a:rPr lang="tr-TR" sz="2400" spc="-10" dirty="0">
                <a:effectLst/>
                <a:latin typeface="Arial" panose="020B0604020202020204" pitchFamily="34" charset="0"/>
                <a:ea typeface="Arial" panose="020B0604020202020204" pitchFamily="34" charset="0"/>
              </a:rPr>
              <a:t>kayışlarının </a:t>
            </a:r>
            <a:r>
              <a:rPr lang="tr-TR" sz="2400" dirty="0">
                <a:effectLst/>
                <a:latin typeface="Arial" panose="020B0604020202020204" pitchFamily="34" charset="0"/>
                <a:ea typeface="Arial" panose="020B0604020202020204" pitchFamily="34" charset="0"/>
              </a:rPr>
              <a:t>lastik halkalı olanları eğitimin </a:t>
            </a:r>
            <a:r>
              <a:rPr lang="tr-TR" sz="2400" spc="-15" dirty="0">
                <a:effectLst/>
                <a:latin typeface="Arial" panose="020B0604020202020204" pitchFamily="34" charset="0"/>
                <a:ea typeface="Arial" panose="020B0604020202020204" pitchFamily="34" charset="0"/>
              </a:rPr>
              <a:t>mantığına </a:t>
            </a:r>
            <a:r>
              <a:rPr lang="tr-TR" sz="2400" dirty="0">
                <a:effectLst/>
                <a:latin typeface="Arial" panose="020B0604020202020204" pitchFamily="34" charset="0"/>
                <a:ea typeface="Arial" panose="020B0604020202020204" pitchFamily="34" charset="0"/>
              </a:rPr>
              <a:t>çok uygun değildir. At, dayanmaya başladığında</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lastik</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ölçüde</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esneyeceği</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buna</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bağlı</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olarak</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her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defasında</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ağızlık</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demirine daha fazla baskı yaparak kötü bir alışkanlık </a:t>
            </a:r>
            <a:r>
              <a:rPr lang="tr-TR" sz="2400" spc="-15" dirty="0">
                <a:effectLst/>
                <a:latin typeface="Arial" panose="020B0604020202020204" pitchFamily="34" charset="0"/>
                <a:ea typeface="Arial" panose="020B0604020202020204" pitchFamily="34" charset="0"/>
              </a:rPr>
              <a:t>kazanmış </a:t>
            </a:r>
            <a:r>
              <a:rPr lang="tr-TR" sz="2400" dirty="0">
                <a:effectLst/>
                <a:latin typeface="Arial" panose="020B0604020202020204" pitchFamily="34" charset="0"/>
                <a:ea typeface="Arial" panose="020B0604020202020204" pitchFamily="34" charset="0"/>
              </a:rPr>
              <a:t>olacaktır. Ağızlık demirini itelemeyi öğretmek, hiç de istenilen bir durum değildir. Fakat yine de ender bazı durumlarda; lastik halkalı yan kayışları kullanılabilir.</a:t>
            </a:r>
          </a:p>
          <a:p>
            <a:pPr marL="102235" marR="101600" algn="just">
              <a:lnSpc>
                <a:spcPct val="103000"/>
              </a:lnSpc>
              <a:spcBef>
                <a:spcPts val="790"/>
              </a:spcBef>
              <a:spcAft>
                <a:spcPts val="0"/>
              </a:spcAft>
            </a:pPr>
            <a:r>
              <a:rPr lang="tr-TR" sz="2400" dirty="0">
                <a:effectLst/>
                <a:latin typeface="Arial" panose="020B0604020202020204" pitchFamily="34" charset="0"/>
                <a:ea typeface="Arial" panose="020B0604020202020204" pitchFamily="34" charset="0"/>
              </a:rPr>
              <a:t> Örneğin; başlangıçta kısa bir süre için yan </a:t>
            </a:r>
            <a:r>
              <a:rPr lang="tr-TR" sz="2400" spc="-15" dirty="0">
                <a:effectLst/>
                <a:latin typeface="Arial" panose="020B0604020202020204" pitchFamily="34" charset="0"/>
                <a:ea typeface="Arial" panose="020B0604020202020204" pitchFamily="34" charset="0"/>
              </a:rPr>
              <a:t>kayışlarına </a:t>
            </a:r>
            <a:r>
              <a:rPr lang="tr-TR" sz="2400" dirty="0">
                <a:effectLst/>
                <a:latin typeface="Arial" panose="020B0604020202020204" pitchFamily="34" charset="0"/>
                <a:ea typeface="Arial" panose="020B0604020202020204" pitchFamily="34" charset="0"/>
              </a:rPr>
              <a:t>alıştırmak veya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çalışmalarında dengeyi sağlamak</a:t>
            </a:r>
            <a:r>
              <a:rPr lang="tr-TR" sz="2400" spc="29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 </a:t>
            </a:r>
          </a:p>
          <a:p>
            <a:pPr marL="102235" marR="101600" algn="just">
              <a:lnSpc>
                <a:spcPct val="103000"/>
              </a:lnSpc>
              <a:spcBef>
                <a:spcPts val="790"/>
              </a:spcBef>
              <a:spcAft>
                <a:spcPts val="0"/>
              </a:spcAft>
            </a:pPr>
            <a:endParaRPr lang="tr-TR" sz="22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7984596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DC7C0B4-C05E-46ED-88E7-8440660F88F6}"/>
              </a:ext>
            </a:extLst>
          </p:cNvPr>
          <p:cNvSpPr>
            <a:spLocks noGrp="1"/>
          </p:cNvSpPr>
          <p:nvPr>
            <p:ph idx="1"/>
          </p:nvPr>
        </p:nvSpPr>
        <p:spPr>
          <a:xfrm>
            <a:off x="793376" y="2514600"/>
            <a:ext cx="10636624" cy="3302000"/>
          </a:xfrm>
        </p:spPr>
        <p:txBody>
          <a:bodyPr>
            <a:normAutofit/>
          </a:bodyPr>
          <a:lstStyle/>
          <a:p>
            <a:pPr algn="just"/>
            <a:r>
              <a:rPr lang="tr-TR" dirty="0">
                <a:effectLst/>
                <a:latin typeface="Arial" panose="020B0604020202020204" pitchFamily="34" charset="0"/>
                <a:ea typeface="Arial" panose="020B0604020202020204" pitchFamily="34" charset="0"/>
              </a:rPr>
              <a:t>Yan kayışları kural olarak sağrı uyluk eklemi yüksekliğine denk gelecek biçimde ve yere paralel olarak bağlanmalıdır. Daha aşağıya bağlamak mantıklı değildir, çünkü ağız aşağıya doğru çekilir ve atın dengesinin ön ayaklara kaymasına neden olur. Daha yukarı yükseklikte bağlamak ise; yumuşatma aşamasından sonra yapılacak topluluk çalışmaları ile önlerin yükseltilmesi eğitimi için gereklidir.</a:t>
            </a:r>
            <a:endParaRPr lang="tr-TR" dirty="0"/>
          </a:p>
          <a:p>
            <a:pPr algn="just"/>
            <a:endParaRPr lang="tr-TR" sz="2600" dirty="0"/>
          </a:p>
        </p:txBody>
      </p:sp>
    </p:spTree>
    <p:extLst>
      <p:ext uri="{BB962C8B-B14F-4D97-AF65-F5344CB8AC3E}">
        <p14:creationId xmlns:p14="http://schemas.microsoft.com/office/powerpoint/2010/main" val="1063070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D4D2C87-E617-4329-BCDC-4CB55D04522C}"/>
              </a:ext>
            </a:extLst>
          </p:cNvPr>
          <p:cNvSpPr>
            <a:spLocks noGrp="1"/>
          </p:cNvSpPr>
          <p:nvPr>
            <p:ph idx="1"/>
          </p:nvPr>
        </p:nvSpPr>
        <p:spPr>
          <a:xfrm>
            <a:off x="766482" y="2635624"/>
            <a:ext cx="10676965" cy="3201137"/>
          </a:xfrm>
        </p:spPr>
        <p:txBody>
          <a:bodyPr>
            <a:normAutofit/>
          </a:bodyPr>
          <a:lstStyle/>
          <a:p>
            <a:pPr marL="0" indent="0" algn="just">
              <a:buNone/>
            </a:pPr>
            <a:r>
              <a:rPr lang="tr-TR" b="1" u="sng" dirty="0">
                <a:effectLst/>
                <a:latin typeface="Arial" panose="020B0604020202020204" pitchFamily="34" charset="0"/>
                <a:ea typeface="Arial" panose="020B0604020202020204" pitchFamily="34" charset="0"/>
              </a:rPr>
              <a:t>İkili </a:t>
            </a:r>
            <a:r>
              <a:rPr lang="tr-TR" b="1" u="sng" spc="10" dirty="0">
                <a:effectLst/>
                <a:latin typeface="Arial" panose="020B0604020202020204" pitchFamily="34" charset="0"/>
                <a:ea typeface="Arial" panose="020B0604020202020204" pitchFamily="34" charset="0"/>
              </a:rPr>
              <a:t>yan </a:t>
            </a:r>
            <a:r>
              <a:rPr lang="tr-TR" b="1" u="sng" dirty="0">
                <a:effectLst/>
                <a:latin typeface="Arial" panose="020B0604020202020204" pitchFamily="34" charset="0"/>
                <a:ea typeface="Arial" panose="020B0604020202020204" pitchFamily="34" charset="0"/>
              </a:rPr>
              <a:t>kayışı</a:t>
            </a:r>
            <a:r>
              <a:rPr lang="tr-TR" b="1" u="sng" dirty="0">
                <a:latin typeface="Arial" panose="020B0604020202020204" pitchFamily="34" charset="0"/>
                <a:ea typeface="Arial" panose="020B0604020202020204" pitchFamily="34" charset="0"/>
              </a:rPr>
              <a:t>;</a:t>
            </a:r>
            <a:r>
              <a:rPr lang="tr-TR" b="1"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çılbır çalışmaları için kullanışlı bir başka yan kayışıdır. 2.50 metre uzunluğunda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her iki tarafında uzunluk ayar tokaları bulunan iki kayıştan oluşur. Alt </a:t>
            </a:r>
            <a:r>
              <a:rPr lang="tr-TR" spc="-15" dirty="0">
                <a:effectLst/>
                <a:latin typeface="Arial" panose="020B0604020202020204" pitchFamily="34" charset="0"/>
                <a:ea typeface="Arial" panose="020B0604020202020204" pitchFamily="34" charset="0"/>
              </a:rPr>
              <a:t>kayış </a:t>
            </a:r>
            <a:r>
              <a:rPr lang="tr-TR" dirty="0">
                <a:effectLst/>
                <a:latin typeface="Arial" panose="020B0604020202020204" pitchFamily="34" charset="0"/>
                <a:ea typeface="Arial" panose="020B0604020202020204" pitchFamily="34" charset="0"/>
              </a:rPr>
              <a:t>yaklaşık sağrı diz eklemi yüksekliğinde </a:t>
            </a:r>
            <a:r>
              <a:rPr lang="tr-TR" spc="-15" dirty="0">
                <a:effectLst/>
                <a:latin typeface="Arial" panose="020B0604020202020204" pitchFamily="34" charset="0"/>
                <a:ea typeface="Arial" panose="020B0604020202020204" pitchFamily="34" charset="0"/>
              </a:rPr>
              <a:t>ayarlanır. </a:t>
            </a:r>
            <a:r>
              <a:rPr lang="tr-TR" dirty="0">
                <a:effectLst/>
                <a:latin typeface="Arial" panose="020B0604020202020204" pitchFamily="34" charset="0"/>
                <a:ea typeface="Arial" panose="020B0604020202020204" pitchFamily="34" charset="0"/>
              </a:rPr>
              <a:t>Kayışın devamı ağızlık demirleri halkalarından geçirilerek, ilk bağlanan </a:t>
            </a:r>
            <a:r>
              <a:rPr lang="tr-TR" spc="-15" dirty="0">
                <a:effectLst/>
                <a:latin typeface="Arial" panose="020B0604020202020204" pitchFamily="34" charset="0"/>
                <a:ea typeface="Arial" panose="020B0604020202020204" pitchFamily="34" charset="0"/>
              </a:rPr>
              <a:t>kayışın </a:t>
            </a:r>
            <a:r>
              <a:rPr lang="tr-TR" dirty="0">
                <a:effectLst/>
                <a:latin typeface="Arial" panose="020B0604020202020204" pitchFamily="34" charset="0"/>
                <a:ea typeface="Arial" panose="020B0604020202020204" pitchFamily="34" charset="0"/>
              </a:rPr>
              <a:t>tokasından yaklaşık 3 el genişliği kadar yukarıdaki halkaya bağlanır. Böylece her iki yanda bir üçgen oluşur. </a:t>
            </a:r>
            <a:r>
              <a:rPr lang="tr-TR" spc="-15" dirty="0">
                <a:effectLst/>
                <a:latin typeface="Arial" panose="020B0604020202020204" pitchFamily="34" charset="0"/>
                <a:ea typeface="Arial" panose="020B0604020202020204" pitchFamily="34" charset="0"/>
              </a:rPr>
              <a:t>İkili </a:t>
            </a:r>
            <a:r>
              <a:rPr lang="tr-TR" dirty="0">
                <a:effectLst/>
                <a:latin typeface="Arial" panose="020B0604020202020204" pitchFamily="34" charset="0"/>
                <a:ea typeface="Arial" panose="020B0604020202020204" pitchFamily="34" charset="0"/>
              </a:rPr>
              <a:t>yan kayışları ile yumuşatma çalışmaları yapılacaksa; iki toka sağrı diz yüksekliğini ortalayacak biçimde birbirine </a:t>
            </a:r>
            <a:r>
              <a:rPr lang="tr-TR" spc="-15" dirty="0">
                <a:effectLst/>
                <a:latin typeface="Arial" panose="020B0604020202020204" pitchFamily="34" charset="0"/>
                <a:ea typeface="Arial" panose="020B0604020202020204" pitchFamily="34" charset="0"/>
              </a:rPr>
              <a:t>yakın </a:t>
            </a:r>
            <a:r>
              <a:rPr lang="tr-TR" dirty="0">
                <a:effectLst/>
                <a:latin typeface="Arial" panose="020B0604020202020204" pitchFamily="34" charset="0"/>
                <a:ea typeface="Arial" panose="020B0604020202020204" pitchFamily="34" charset="0"/>
              </a:rPr>
              <a:t>bağlanmalıdır</a:t>
            </a:r>
            <a:r>
              <a:rPr lang="tr-TR" spc="-24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(a)</a:t>
            </a:r>
            <a:r>
              <a:rPr lang="tr-TR" dirty="0">
                <a:effectLst/>
                <a:latin typeface="Arial" panose="020B0604020202020204" pitchFamily="34" charset="0"/>
                <a:ea typeface="Arial" panose="020B0604020202020204" pitchFamily="34" charset="0"/>
              </a:rPr>
              <a:t>.</a:t>
            </a:r>
          </a:p>
        </p:txBody>
      </p:sp>
      <p:pic>
        <p:nvPicPr>
          <p:cNvPr id="4" name="Resim 3">
            <a:extLst>
              <a:ext uri="{FF2B5EF4-FFF2-40B4-BE49-F238E27FC236}">
                <a16:creationId xmlns:a16="http://schemas.microsoft.com/office/drawing/2014/main" id="{EFAFA360-C588-4875-8E93-BFDA3406BC52}"/>
              </a:ext>
            </a:extLst>
          </p:cNvPr>
          <p:cNvPicPr>
            <a:picLocks noChangeAspect="1"/>
          </p:cNvPicPr>
          <p:nvPr/>
        </p:nvPicPr>
        <p:blipFill>
          <a:blip r:embed="rId2"/>
          <a:stretch>
            <a:fillRect/>
          </a:stretch>
        </p:blipFill>
        <p:spPr>
          <a:xfrm>
            <a:off x="3152737" y="672353"/>
            <a:ext cx="5163671" cy="1963271"/>
          </a:xfrm>
          <a:prstGeom prst="rect">
            <a:avLst/>
          </a:prstGeom>
        </p:spPr>
      </p:pic>
    </p:spTree>
    <p:extLst>
      <p:ext uri="{BB962C8B-B14F-4D97-AF65-F5344CB8AC3E}">
        <p14:creationId xmlns:p14="http://schemas.microsoft.com/office/powerpoint/2010/main" val="2488805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15.png">
            <a:extLst>
              <a:ext uri="{FF2B5EF4-FFF2-40B4-BE49-F238E27FC236}">
                <a16:creationId xmlns:a16="http://schemas.microsoft.com/office/drawing/2014/main" id="{BE9A51DC-53D7-4917-8EE1-BFCF562F25B4}"/>
              </a:ext>
            </a:extLst>
          </p:cNvPr>
          <p:cNvPicPr>
            <a:picLocks noGrp="1" noChangeAspect="1"/>
          </p:cNvPicPr>
          <p:nvPr>
            <p:ph idx="1"/>
          </p:nvPr>
        </p:nvPicPr>
        <p:blipFill>
          <a:blip r:embed="rId2" cstate="print"/>
          <a:stretch>
            <a:fillRect/>
          </a:stretch>
        </p:blipFill>
        <p:spPr>
          <a:xfrm>
            <a:off x="3847417" y="4347899"/>
            <a:ext cx="5052338" cy="1757066"/>
          </a:xfrm>
          <a:prstGeom prst="rect">
            <a:avLst/>
          </a:prstGeom>
        </p:spPr>
      </p:pic>
      <p:sp>
        <p:nvSpPr>
          <p:cNvPr id="2" name="Metin kutusu 1">
            <a:extLst>
              <a:ext uri="{FF2B5EF4-FFF2-40B4-BE49-F238E27FC236}">
                <a16:creationId xmlns:a16="http://schemas.microsoft.com/office/drawing/2014/main" id="{144F5FE5-A1AF-4872-B69C-B2BFA9D456C4}"/>
              </a:ext>
            </a:extLst>
          </p:cNvPr>
          <p:cNvSpPr txBox="1"/>
          <p:nvPr/>
        </p:nvSpPr>
        <p:spPr>
          <a:xfrm>
            <a:off x="766483" y="1054690"/>
            <a:ext cx="10663518" cy="3293209"/>
          </a:xfrm>
          <a:prstGeom prst="rect">
            <a:avLst/>
          </a:prstGeom>
          <a:noFill/>
        </p:spPr>
        <p:txBody>
          <a:bodyPr wrap="square" rtlCol="0">
            <a:spAutoFit/>
          </a:bodyPr>
          <a:lstStyle/>
          <a:p>
            <a:pPr marL="0" indent="0" algn="just">
              <a:buNone/>
            </a:pPr>
            <a:r>
              <a:rPr lang="tr-TR" sz="2300" b="1" u="sng" dirty="0">
                <a:effectLst/>
                <a:latin typeface="Arial" panose="020B0604020202020204" pitchFamily="34" charset="0"/>
                <a:ea typeface="Arial" panose="020B0604020202020204" pitchFamily="34" charset="0"/>
              </a:rPr>
              <a:t>Üçgen yan kayışı</a:t>
            </a:r>
            <a:r>
              <a:rPr lang="tr-TR" sz="2300" b="1"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diğer bir yan kayışı türüdür. 2.50 metre uzunluğundaki bu </a:t>
            </a:r>
            <a:r>
              <a:rPr lang="tr-TR" sz="2300" spc="-15" dirty="0">
                <a:effectLst/>
                <a:latin typeface="Arial" panose="020B0604020202020204" pitchFamily="34" charset="0"/>
                <a:ea typeface="Arial" panose="020B0604020202020204" pitchFamily="34" charset="0"/>
              </a:rPr>
              <a:t>kayışın </a:t>
            </a:r>
            <a:r>
              <a:rPr lang="tr-TR" sz="2300" dirty="0">
                <a:effectLst/>
                <a:latin typeface="Arial" panose="020B0604020202020204" pitchFamily="34" charset="0"/>
                <a:ea typeface="Arial" panose="020B0604020202020204" pitchFamily="34" charset="0"/>
              </a:rPr>
              <a:t>uzantıları ön bacakların arasından geçirilerek </a:t>
            </a:r>
            <a:r>
              <a:rPr lang="tr-TR" sz="2300" spc="-15" dirty="0">
                <a:effectLst/>
                <a:latin typeface="Arial" panose="020B0604020202020204" pitchFamily="34" charset="0"/>
                <a:ea typeface="Arial" panose="020B0604020202020204" pitchFamily="34" charset="0"/>
              </a:rPr>
              <a:t>kolan </a:t>
            </a:r>
            <a:r>
              <a:rPr lang="tr-TR" sz="2300" dirty="0">
                <a:effectLst/>
                <a:latin typeface="Arial" panose="020B0604020202020204" pitchFamily="34" charset="0"/>
                <a:ea typeface="Arial" panose="020B0604020202020204" pitchFamily="34" charset="0"/>
              </a:rPr>
              <a:t>kayışına bağlanır. Bu </a:t>
            </a:r>
            <a:r>
              <a:rPr lang="tr-TR" sz="2300" spc="-15" dirty="0">
                <a:effectLst/>
                <a:latin typeface="Arial" panose="020B0604020202020204" pitchFamily="34" charset="0"/>
                <a:ea typeface="Arial" panose="020B0604020202020204" pitchFamily="34" charset="0"/>
              </a:rPr>
              <a:t>malzeme </a:t>
            </a:r>
            <a:r>
              <a:rPr lang="tr-TR" sz="2300" dirty="0">
                <a:effectLst/>
                <a:latin typeface="Arial" panose="020B0604020202020204" pitchFamily="34" charset="0"/>
                <a:ea typeface="Arial" panose="020B0604020202020204" pitchFamily="34" charset="0"/>
              </a:rPr>
              <a:t>de, </a:t>
            </a:r>
            <a:r>
              <a:rPr lang="tr-TR" sz="2300" spc="-15" dirty="0">
                <a:effectLst/>
                <a:latin typeface="Arial" panose="020B0604020202020204" pitchFamily="34" charset="0"/>
                <a:ea typeface="Arial" panose="020B0604020202020204" pitchFamily="34" charset="0"/>
              </a:rPr>
              <a:t>ikili </a:t>
            </a:r>
            <a:r>
              <a:rPr lang="tr-TR" sz="2300" dirty="0">
                <a:effectLst/>
                <a:latin typeface="Arial" panose="020B0604020202020204" pitchFamily="34" charset="0"/>
                <a:ea typeface="Arial" panose="020B0604020202020204" pitchFamily="34" charset="0"/>
              </a:rPr>
              <a:t>yan kayışlarında olduğu gibi ileri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aşağıya doğru esneklik sağlar.</a:t>
            </a:r>
          </a:p>
          <a:p>
            <a:pPr marL="0" indent="0" algn="just">
              <a:buNone/>
            </a:pPr>
            <a:r>
              <a:rPr lang="tr-TR" sz="2300" dirty="0">
                <a:effectLst/>
                <a:latin typeface="Arial" panose="020B0604020202020204" pitchFamily="34" charset="0"/>
                <a:ea typeface="Arial" panose="020B0604020202020204" pitchFamily="34" charset="0"/>
              </a:rPr>
              <a:t>Fakat yanlamasına sabitlik; basit yan kayışları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ikili yan kayışlarında olduğu</a:t>
            </a:r>
            <a:r>
              <a:rPr lang="tr-TR" sz="2300" spc="-23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gibi çok emin değildir. Bundan başka birçok at üçgen yan kayışı ile çalıştırılırken, boynunu genellikle aşağıya doğru esneterek omuz üzerinde hareket eder. Bu nedenle üçgen yan kayışları daha çok düzeltme çalışmalarında </a:t>
            </a:r>
            <a:r>
              <a:rPr lang="tr-TR" sz="2300" spc="-15" dirty="0">
                <a:effectLst/>
                <a:latin typeface="Arial" panose="020B0604020202020204" pitchFamily="34" charset="0"/>
                <a:ea typeface="Arial" panose="020B0604020202020204" pitchFamily="34" charset="0"/>
              </a:rPr>
              <a:t>kullanılmalıdır</a:t>
            </a:r>
            <a:r>
              <a:rPr lang="tr-TR" sz="2300" dirty="0">
                <a:effectLst/>
                <a:latin typeface="Arial" panose="020B0604020202020204" pitchFamily="34" charset="0"/>
                <a:ea typeface="Arial" panose="020B0604020202020204" pitchFamily="34" charset="0"/>
              </a:rPr>
              <a:t>.</a:t>
            </a:r>
            <a:endParaRPr lang="tr-TR" sz="2300" dirty="0"/>
          </a:p>
          <a:p>
            <a:endParaRPr lang="tr-TR" sz="2400" kern="1200" dirty="0">
              <a:solidFill>
                <a:schemeClr val="tx1"/>
              </a:solidFill>
              <a:latin typeface="+mn-lt"/>
              <a:ea typeface="+mn-ea"/>
              <a:cs typeface="+mn-cs"/>
            </a:endParaRPr>
          </a:p>
        </p:txBody>
      </p:sp>
    </p:spTree>
    <p:extLst>
      <p:ext uri="{BB962C8B-B14F-4D97-AF65-F5344CB8AC3E}">
        <p14:creationId xmlns:p14="http://schemas.microsoft.com/office/powerpoint/2010/main" val="26629226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7C6C7E3-D944-4096-A989-D37B1E7BAEF6}"/>
              </a:ext>
            </a:extLst>
          </p:cNvPr>
          <p:cNvSpPr>
            <a:spLocks noGrp="1"/>
          </p:cNvSpPr>
          <p:nvPr>
            <p:ph idx="1"/>
          </p:nvPr>
        </p:nvSpPr>
        <p:spPr>
          <a:xfrm>
            <a:off x="748146" y="1507994"/>
            <a:ext cx="10723418" cy="4668969"/>
          </a:xfrm>
        </p:spPr>
        <p:txBody>
          <a:bodyPr>
            <a:normAutofit/>
          </a:bodyPr>
          <a:lstStyle/>
          <a:p>
            <a:pPr marL="0" indent="0" algn="just">
              <a:buNone/>
            </a:pPr>
            <a:r>
              <a:rPr lang="tr-TR" sz="2200" b="1" u="sng" dirty="0" err="1">
                <a:latin typeface="Arial" panose="020B0604020202020204" pitchFamily="34" charset="0"/>
                <a:ea typeface="Arial" panose="020B0604020202020204" pitchFamily="34" charset="0"/>
              </a:rPr>
              <a:t>Ch</a:t>
            </a:r>
            <a:r>
              <a:rPr lang="tr-TR" sz="2200" b="1" u="sng" dirty="0" err="1">
                <a:effectLst/>
                <a:latin typeface="Arial" panose="020B0604020202020204" pitchFamily="34" charset="0"/>
                <a:ea typeface="Arial" panose="020B0604020202020204" pitchFamily="34" charset="0"/>
              </a:rPr>
              <a:t>ambon</a:t>
            </a:r>
            <a:r>
              <a:rPr lang="tr-TR" sz="2200" b="1" u="sng" dirty="0">
                <a:latin typeface="Arial" panose="020B0604020202020204" pitchFamily="34" charset="0"/>
                <a:ea typeface="Arial" panose="020B0604020202020204" pitchFamily="34" charset="0"/>
              </a:rPr>
              <a:t>;</a:t>
            </a:r>
            <a:r>
              <a:rPr lang="tr-TR" sz="2200" dirty="0">
                <a:effectLst/>
                <a:latin typeface="Arial" panose="020B0604020202020204" pitchFamily="34" charset="0"/>
                <a:ea typeface="Arial" panose="020B0604020202020204" pitchFamily="34" charset="0"/>
              </a:rPr>
              <a:t> ön bacak arasında kolan </a:t>
            </a:r>
            <a:r>
              <a:rPr lang="tr-TR" sz="2200" spc="-15" dirty="0">
                <a:effectLst/>
                <a:latin typeface="Arial" panose="020B0604020202020204" pitchFamily="34" charset="0"/>
                <a:ea typeface="Arial" panose="020B0604020202020204" pitchFamily="34" charset="0"/>
              </a:rPr>
              <a:t>kayışından </a:t>
            </a:r>
            <a:r>
              <a:rPr lang="tr-TR" sz="2200" dirty="0">
                <a:effectLst/>
                <a:latin typeface="Arial" panose="020B0604020202020204" pitchFamily="34" charset="0"/>
                <a:ea typeface="Arial" panose="020B0604020202020204" pitchFamily="34" charset="0"/>
              </a:rPr>
              <a:t>başlayıp, çatallanarak tepe kayışı halkalarından geçer </a:t>
            </a:r>
            <a:r>
              <a:rPr lang="tr-TR" sz="2200" spc="15" dirty="0">
                <a:effectLst/>
                <a:latin typeface="Arial" panose="020B0604020202020204" pitchFamily="34" charset="0"/>
                <a:ea typeface="Arial" panose="020B0604020202020204" pitchFamily="34" charset="0"/>
              </a:rPr>
              <a:t>ve </a:t>
            </a:r>
            <a:r>
              <a:rPr lang="tr-TR" sz="2200" dirty="0">
                <a:effectLst/>
                <a:latin typeface="Arial" panose="020B0604020202020204" pitchFamily="34" charset="0"/>
                <a:ea typeface="Arial" panose="020B0604020202020204" pitchFamily="34" charset="0"/>
              </a:rPr>
              <a:t>ağızlık demiri halkalarına bağlanarak</a:t>
            </a:r>
            <a:r>
              <a:rPr lang="tr-TR" sz="2200" spc="315" dirty="0">
                <a:effectLst/>
                <a:latin typeface="Arial" panose="020B0604020202020204" pitchFamily="34" charset="0"/>
                <a:ea typeface="Arial" panose="020B0604020202020204" pitchFamily="34" charset="0"/>
              </a:rPr>
              <a:t> </a:t>
            </a:r>
            <a:r>
              <a:rPr lang="tr-TR" sz="2200" spc="-15" dirty="0">
                <a:effectLst/>
                <a:latin typeface="Arial" panose="020B0604020202020204" pitchFamily="34" charset="0"/>
                <a:ea typeface="Arial" panose="020B0604020202020204" pitchFamily="34" charset="0"/>
              </a:rPr>
              <a:t>takılır.</a:t>
            </a:r>
          </a:p>
          <a:p>
            <a:pPr marL="0" indent="0" algn="just">
              <a:buNone/>
            </a:pPr>
            <a:r>
              <a:rPr lang="tr-TR" sz="2200" dirty="0" err="1">
                <a:latin typeface="Arial" panose="020B0604020202020204" pitchFamily="34" charset="0"/>
                <a:ea typeface="Arial" panose="020B0604020202020204" pitchFamily="34" charset="0"/>
              </a:rPr>
              <a:t>Cha</a:t>
            </a:r>
            <a:r>
              <a:rPr lang="tr-TR" sz="2200" dirty="0" err="1">
                <a:effectLst/>
                <a:latin typeface="Arial" panose="020B0604020202020204" pitchFamily="34" charset="0"/>
                <a:ea typeface="Arial" panose="020B0604020202020204" pitchFamily="34" charset="0"/>
              </a:rPr>
              <a:t>mbon</a:t>
            </a:r>
            <a:r>
              <a:rPr lang="tr-TR" sz="2200" dirty="0">
                <a:effectLst/>
                <a:latin typeface="Arial" panose="020B0604020202020204" pitchFamily="34" charset="0"/>
                <a:ea typeface="Arial" panose="020B0604020202020204" pitchFamily="34" charset="0"/>
              </a:rPr>
              <a:t>, at kafasını yukarıya doğru kaldırmak istediğinde, tepe noktasına etki eder. Fakat bu etki gerçekleşirken ne yazık ki, aynı zamanda ağza ve dudak yırtmaçlarına da etki eder. At, bu etkileri hissettiğinde başını aşağıya doğru uzatır. Ayrıca atın yanlamasına bir sınırlaması da yoktur. Bu nedenle, </a:t>
            </a:r>
            <a:r>
              <a:rPr lang="tr-TR" sz="2200" dirty="0" err="1">
                <a:latin typeface="Arial" panose="020B0604020202020204" pitchFamily="34" charset="0"/>
                <a:ea typeface="Arial" panose="020B0604020202020204" pitchFamily="34" charset="0"/>
              </a:rPr>
              <a:t>ch</a:t>
            </a:r>
            <a:r>
              <a:rPr lang="tr-TR" sz="2200" dirty="0" err="1">
                <a:effectLst/>
                <a:latin typeface="Arial" panose="020B0604020202020204" pitchFamily="34" charset="0"/>
                <a:ea typeface="Arial" panose="020B0604020202020204" pitchFamily="34" charset="0"/>
              </a:rPr>
              <a:t>ambon</a:t>
            </a:r>
            <a:r>
              <a:rPr lang="tr-TR" sz="2200" dirty="0">
                <a:effectLst/>
                <a:latin typeface="Arial" panose="020B0604020202020204" pitchFamily="34" charset="0"/>
                <a:ea typeface="Arial" panose="020B0604020202020204" pitchFamily="34" charset="0"/>
              </a:rPr>
              <a:t> ile yapılacak çılbır çalışmalarının etkili ve mantıklı olabilmesi ve ağızlık demirine dayanmanın sağlanabilmesi için; bir basit yan kayışı ile birlikte kullanılması gerekir</a:t>
            </a:r>
            <a:r>
              <a:rPr lang="tr-TR" sz="2200" spc="-15" dirty="0">
                <a:latin typeface="Arial" panose="020B0604020202020204" pitchFamily="34" charset="0"/>
                <a:ea typeface="Arial" panose="020B0604020202020204" pitchFamily="34" charset="0"/>
              </a:rPr>
              <a:t>.</a:t>
            </a:r>
            <a:endParaRPr lang="tr-TR" sz="2200" dirty="0"/>
          </a:p>
        </p:txBody>
      </p:sp>
      <p:grpSp>
        <p:nvGrpSpPr>
          <p:cNvPr id="4" name="Group 6">
            <a:extLst>
              <a:ext uri="{FF2B5EF4-FFF2-40B4-BE49-F238E27FC236}">
                <a16:creationId xmlns:a16="http://schemas.microsoft.com/office/drawing/2014/main" id="{8B92F96B-2AF2-4F52-AC38-42605E0B52E7}"/>
              </a:ext>
            </a:extLst>
          </p:cNvPr>
          <p:cNvGrpSpPr>
            <a:grpSpLocks/>
          </p:cNvGrpSpPr>
          <p:nvPr/>
        </p:nvGrpSpPr>
        <p:grpSpPr bwMode="auto">
          <a:xfrm>
            <a:off x="4434724" y="4438996"/>
            <a:ext cx="3322551" cy="1737967"/>
            <a:chOff x="1718" y="-7109"/>
            <a:chExt cx="8914" cy="5933"/>
          </a:xfrm>
        </p:grpSpPr>
        <p:pic>
          <p:nvPicPr>
            <p:cNvPr id="5" name="Picture 8">
              <a:extLst>
                <a:ext uri="{FF2B5EF4-FFF2-40B4-BE49-F238E27FC236}">
                  <a16:creationId xmlns:a16="http://schemas.microsoft.com/office/drawing/2014/main" id="{5F4B198C-F5F7-478E-BDD7-A607D2880D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8" y="-7109"/>
              <a:ext cx="8914" cy="5933"/>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9">
              <a:extLst>
                <a:ext uri="{FF2B5EF4-FFF2-40B4-BE49-F238E27FC236}">
                  <a16:creationId xmlns:a16="http://schemas.microsoft.com/office/drawing/2014/main" id="{C6D1F5C8-35C0-4289-8058-B30078E61A3D}"/>
                </a:ext>
              </a:extLst>
            </p:cNvPr>
            <p:cNvSpPr>
              <a:spLocks/>
            </p:cNvSpPr>
            <p:nvPr/>
          </p:nvSpPr>
          <p:spPr bwMode="auto">
            <a:xfrm>
              <a:off x="1924" y="-6586"/>
              <a:ext cx="471" cy="5410"/>
            </a:xfrm>
            <a:custGeom>
              <a:avLst/>
              <a:gdLst>
                <a:gd name="T0" fmla="+- 0 2160 1925"/>
                <a:gd name="T1" fmla="*/ T0 w 471"/>
                <a:gd name="T2" fmla="+- 0 -3739 -6586"/>
                <a:gd name="T3" fmla="*/ -3739 h 5410"/>
                <a:gd name="T4" fmla="+- 0 2107 1925"/>
                <a:gd name="T5" fmla="*/ T4 w 471"/>
                <a:gd name="T6" fmla="+- 0 -3754 -6586"/>
                <a:gd name="T7" fmla="*/ -3754 h 5410"/>
                <a:gd name="T8" fmla="+- 0 1976 1925"/>
                <a:gd name="T9" fmla="*/ T8 w 471"/>
                <a:gd name="T10" fmla="+- 0 -3236 -6586"/>
                <a:gd name="T11" fmla="*/ -3236 h 5410"/>
                <a:gd name="T12" fmla="+- 0 1925 1925"/>
                <a:gd name="T13" fmla="*/ T12 w 471"/>
                <a:gd name="T14" fmla="+- 0 -3250 -6586"/>
                <a:gd name="T15" fmla="*/ -3250 h 5410"/>
                <a:gd name="T16" fmla="+- 0 1963 1925"/>
                <a:gd name="T17" fmla="*/ T16 w 471"/>
                <a:gd name="T18" fmla="+- 0 -3062 -6586"/>
                <a:gd name="T19" fmla="*/ -3062 h 5410"/>
                <a:gd name="T20" fmla="+- 0 2076 1925"/>
                <a:gd name="T21" fmla="*/ T20 w 471"/>
                <a:gd name="T22" fmla="+- 0 -3192 -6586"/>
                <a:gd name="T23" fmla="*/ -3192 h 5410"/>
                <a:gd name="T24" fmla="+- 0 2088 1925"/>
                <a:gd name="T25" fmla="*/ T24 w 471"/>
                <a:gd name="T26" fmla="+- 0 -3206 -6586"/>
                <a:gd name="T27" fmla="*/ -3206 h 5410"/>
                <a:gd name="T28" fmla="+- 0 2033 1925"/>
                <a:gd name="T29" fmla="*/ T28 w 471"/>
                <a:gd name="T30" fmla="+- 0 -3221 -6586"/>
                <a:gd name="T31" fmla="*/ -3221 h 5410"/>
                <a:gd name="T32" fmla="+- 0 2160 1925"/>
                <a:gd name="T33" fmla="*/ T32 w 471"/>
                <a:gd name="T34" fmla="+- 0 -3739 -6586"/>
                <a:gd name="T35" fmla="*/ -3739 h 5410"/>
                <a:gd name="T36" fmla="+- 0 2395 1925"/>
                <a:gd name="T37" fmla="*/ T36 w 471"/>
                <a:gd name="T38" fmla="+- 0 -1349 -6586"/>
                <a:gd name="T39" fmla="*/ -1349 h 5410"/>
                <a:gd name="T40" fmla="+- 0 2338 1925"/>
                <a:gd name="T41" fmla="*/ T40 w 471"/>
                <a:gd name="T42" fmla="+- 0 -1349 -6586"/>
                <a:gd name="T43" fmla="*/ -1349 h 5410"/>
                <a:gd name="T44" fmla="+- 0 2338 1925"/>
                <a:gd name="T45" fmla="*/ T44 w 471"/>
                <a:gd name="T46" fmla="+- 0 -1862 -6586"/>
                <a:gd name="T47" fmla="*/ -1862 h 5410"/>
                <a:gd name="T48" fmla="+- 0 2280 1925"/>
                <a:gd name="T49" fmla="*/ T48 w 471"/>
                <a:gd name="T50" fmla="+- 0 -1862 -6586"/>
                <a:gd name="T51" fmla="*/ -1862 h 5410"/>
                <a:gd name="T52" fmla="+- 0 2280 1925"/>
                <a:gd name="T53" fmla="*/ T52 w 471"/>
                <a:gd name="T54" fmla="+- 0 -1349 -6586"/>
                <a:gd name="T55" fmla="*/ -1349 h 5410"/>
                <a:gd name="T56" fmla="+- 0 2222 1925"/>
                <a:gd name="T57" fmla="*/ T56 w 471"/>
                <a:gd name="T58" fmla="+- 0 -1349 -6586"/>
                <a:gd name="T59" fmla="*/ -1349 h 5410"/>
                <a:gd name="T60" fmla="+- 0 2309 1925"/>
                <a:gd name="T61" fmla="*/ T60 w 471"/>
                <a:gd name="T62" fmla="+- 0 -1176 -6586"/>
                <a:gd name="T63" fmla="*/ -1176 h 5410"/>
                <a:gd name="T64" fmla="+- 0 2378 1925"/>
                <a:gd name="T65" fmla="*/ T64 w 471"/>
                <a:gd name="T66" fmla="+- 0 -1315 -6586"/>
                <a:gd name="T67" fmla="*/ -1315 h 5410"/>
                <a:gd name="T68" fmla="+- 0 2395 1925"/>
                <a:gd name="T69" fmla="*/ T68 w 471"/>
                <a:gd name="T70" fmla="+- 0 -1349 -6586"/>
                <a:gd name="T71" fmla="*/ -1349 h 5410"/>
                <a:gd name="T72" fmla="+- 0 2395 1925"/>
                <a:gd name="T73" fmla="*/ T72 w 471"/>
                <a:gd name="T74" fmla="+- 0 -6067 -6586"/>
                <a:gd name="T75" fmla="*/ -6067 h 5410"/>
                <a:gd name="T76" fmla="+- 0 2338 1925"/>
                <a:gd name="T77" fmla="*/ T76 w 471"/>
                <a:gd name="T78" fmla="+- 0 -6067 -6586"/>
                <a:gd name="T79" fmla="*/ -6067 h 5410"/>
                <a:gd name="T80" fmla="+- 0 2338 1925"/>
                <a:gd name="T81" fmla="*/ T80 w 471"/>
                <a:gd name="T82" fmla="+- 0 -6586 -6586"/>
                <a:gd name="T83" fmla="*/ -6586 h 5410"/>
                <a:gd name="T84" fmla="+- 0 2280 1925"/>
                <a:gd name="T85" fmla="*/ T84 w 471"/>
                <a:gd name="T86" fmla="+- 0 -6586 -6586"/>
                <a:gd name="T87" fmla="*/ -6586 h 5410"/>
                <a:gd name="T88" fmla="+- 0 2280 1925"/>
                <a:gd name="T89" fmla="*/ T88 w 471"/>
                <a:gd name="T90" fmla="+- 0 -6067 -6586"/>
                <a:gd name="T91" fmla="*/ -6067 h 5410"/>
                <a:gd name="T92" fmla="+- 0 2222 1925"/>
                <a:gd name="T93" fmla="*/ T92 w 471"/>
                <a:gd name="T94" fmla="+- 0 -6067 -6586"/>
                <a:gd name="T95" fmla="*/ -6067 h 5410"/>
                <a:gd name="T96" fmla="+- 0 2309 1925"/>
                <a:gd name="T97" fmla="*/ T96 w 471"/>
                <a:gd name="T98" fmla="+- 0 -5899 -6586"/>
                <a:gd name="T99" fmla="*/ -5899 h 5410"/>
                <a:gd name="T100" fmla="+- 0 2380 1925"/>
                <a:gd name="T101" fmla="*/ T100 w 471"/>
                <a:gd name="T102" fmla="+- 0 -6038 -6586"/>
                <a:gd name="T103" fmla="*/ -6038 h 5410"/>
                <a:gd name="T104" fmla="+- 0 2395 1925"/>
                <a:gd name="T105" fmla="*/ T104 w 471"/>
                <a:gd name="T106" fmla="+- 0 -6067 -6586"/>
                <a:gd name="T107" fmla="*/ -6067 h 541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Lst>
              <a:rect l="0" t="0" r="r" b="b"/>
              <a:pathLst>
                <a:path w="471" h="5410">
                  <a:moveTo>
                    <a:pt x="235" y="2847"/>
                  </a:moveTo>
                  <a:lnTo>
                    <a:pt x="182" y="2832"/>
                  </a:lnTo>
                  <a:lnTo>
                    <a:pt x="51" y="3350"/>
                  </a:lnTo>
                  <a:lnTo>
                    <a:pt x="0" y="3336"/>
                  </a:lnTo>
                  <a:lnTo>
                    <a:pt x="38" y="3524"/>
                  </a:lnTo>
                  <a:lnTo>
                    <a:pt x="151" y="3394"/>
                  </a:lnTo>
                  <a:lnTo>
                    <a:pt x="163" y="3380"/>
                  </a:lnTo>
                  <a:lnTo>
                    <a:pt x="108" y="3365"/>
                  </a:lnTo>
                  <a:lnTo>
                    <a:pt x="235" y="2847"/>
                  </a:lnTo>
                  <a:close/>
                  <a:moveTo>
                    <a:pt x="470" y="5237"/>
                  </a:moveTo>
                  <a:lnTo>
                    <a:pt x="413" y="5237"/>
                  </a:lnTo>
                  <a:lnTo>
                    <a:pt x="413" y="4724"/>
                  </a:lnTo>
                  <a:lnTo>
                    <a:pt x="355" y="4724"/>
                  </a:lnTo>
                  <a:lnTo>
                    <a:pt x="355" y="5237"/>
                  </a:lnTo>
                  <a:lnTo>
                    <a:pt x="297" y="5237"/>
                  </a:lnTo>
                  <a:lnTo>
                    <a:pt x="384" y="5410"/>
                  </a:lnTo>
                  <a:lnTo>
                    <a:pt x="453" y="5271"/>
                  </a:lnTo>
                  <a:lnTo>
                    <a:pt x="470" y="5237"/>
                  </a:lnTo>
                  <a:close/>
                  <a:moveTo>
                    <a:pt x="470" y="519"/>
                  </a:moveTo>
                  <a:lnTo>
                    <a:pt x="413" y="519"/>
                  </a:lnTo>
                  <a:lnTo>
                    <a:pt x="413" y="0"/>
                  </a:lnTo>
                  <a:lnTo>
                    <a:pt x="355" y="0"/>
                  </a:lnTo>
                  <a:lnTo>
                    <a:pt x="355" y="519"/>
                  </a:lnTo>
                  <a:lnTo>
                    <a:pt x="297" y="519"/>
                  </a:lnTo>
                  <a:lnTo>
                    <a:pt x="384" y="687"/>
                  </a:lnTo>
                  <a:lnTo>
                    <a:pt x="455" y="548"/>
                  </a:lnTo>
                  <a:lnTo>
                    <a:pt x="470" y="5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mc:AlternateContent xmlns:mc="http://schemas.openxmlformats.org/markup-compatibility/2006" xmlns:p14="http://schemas.microsoft.com/office/powerpoint/2010/main">
        <mc:Choice Requires="p14">
          <p:contentPart p14:bwMode="auto" r:id="rId3">
            <p14:nvContentPartPr>
              <p14:cNvPr id="26" name="Mürekkep 25">
                <a:extLst>
                  <a:ext uri="{FF2B5EF4-FFF2-40B4-BE49-F238E27FC236}">
                    <a16:creationId xmlns:a16="http://schemas.microsoft.com/office/drawing/2014/main" id="{86218D73-A429-4A94-A410-7C13B2F532E1}"/>
                  </a:ext>
                </a:extLst>
              </p14:cNvPr>
              <p14:cNvContentPartPr/>
              <p14:nvPr/>
            </p14:nvContentPartPr>
            <p14:xfrm>
              <a:off x="2621920" y="6421000"/>
              <a:ext cx="76320" cy="338040"/>
            </p14:xfrm>
          </p:contentPart>
        </mc:Choice>
        <mc:Fallback xmlns="">
          <p:pic>
            <p:nvPicPr>
              <p:cNvPr id="26" name="Mürekkep 25">
                <a:extLst>
                  <a:ext uri="{FF2B5EF4-FFF2-40B4-BE49-F238E27FC236}">
                    <a16:creationId xmlns:a16="http://schemas.microsoft.com/office/drawing/2014/main" id="{86218D73-A429-4A94-A410-7C13B2F532E1}"/>
                  </a:ext>
                </a:extLst>
              </p:cNvPr>
              <p:cNvPicPr/>
              <p:nvPr/>
            </p:nvPicPr>
            <p:blipFill>
              <a:blip r:embed="rId4"/>
              <a:stretch>
                <a:fillRect/>
              </a:stretch>
            </p:blipFill>
            <p:spPr>
              <a:xfrm>
                <a:off x="2558920" y="6358000"/>
                <a:ext cx="201960" cy="4636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7" name="Mürekkep 26">
                <a:extLst>
                  <a:ext uri="{FF2B5EF4-FFF2-40B4-BE49-F238E27FC236}">
                    <a16:creationId xmlns:a16="http://schemas.microsoft.com/office/drawing/2014/main" id="{38EC8569-F14D-4BCF-9D44-2211B45516E3}"/>
                  </a:ext>
                </a:extLst>
              </p14:cNvPr>
              <p14:cNvContentPartPr/>
              <p14:nvPr/>
            </p14:nvContentPartPr>
            <p14:xfrm>
              <a:off x="2645680" y="6695400"/>
              <a:ext cx="56880" cy="86400"/>
            </p14:xfrm>
          </p:contentPart>
        </mc:Choice>
        <mc:Fallback xmlns="">
          <p:pic>
            <p:nvPicPr>
              <p:cNvPr id="27" name="Mürekkep 26">
                <a:extLst>
                  <a:ext uri="{FF2B5EF4-FFF2-40B4-BE49-F238E27FC236}">
                    <a16:creationId xmlns:a16="http://schemas.microsoft.com/office/drawing/2014/main" id="{38EC8569-F14D-4BCF-9D44-2211B45516E3}"/>
                  </a:ext>
                </a:extLst>
              </p:cNvPr>
              <p:cNvPicPr/>
              <p:nvPr/>
            </p:nvPicPr>
            <p:blipFill>
              <a:blip r:embed="rId6"/>
              <a:stretch>
                <a:fillRect/>
              </a:stretch>
            </p:blipFill>
            <p:spPr>
              <a:xfrm>
                <a:off x="2583040" y="6632760"/>
                <a:ext cx="182520" cy="212040"/>
              </a:xfrm>
              <a:prstGeom prst="rect">
                <a:avLst/>
              </a:prstGeom>
            </p:spPr>
          </p:pic>
        </mc:Fallback>
      </mc:AlternateContent>
    </p:spTree>
    <p:extLst>
      <p:ext uri="{BB962C8B-B14F-4D97-AF65-F5344CB8AC3E}">
        <p14:creationId xmlns:p14="http://schemas.microsoft.com/office/powerpoint/2010/main" val="21357331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7">
            <a:extLst>
              <a:ext uri="{FF2B5EF4-FFF2-40B4-BE49-F238E27FC236}">
                <a16:creationId xmlns:a16="http://schemas.microsoft.com/office/drawing/2014/main" id="{CB81B157-F32A-4651-A5C2-70704D8839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3165" y="781396"/>
            <a:ext cx="9410006" cy="359402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8" name="Mürekkep 7">
                <a:extLst>
                  <a:ext uri="{FF2B5EF4-FFF2-40B4-BE49-F238E27FC236}">
                    <a16:creationId xmlns:a16="http://schemas.microsoft.com/office/drawing/2014/main" id="{9631B21D-2D53-4900-920F-F90579999FA2}"/>
                  </a:ext>
                </a:extLst>
              </p14:cNvPr>
              <p14:cNvContentPartPr/>
              <p14:nvPr/>
            </p14:nvContentPartPr>
            <p14:xfrm>
              <a:off x="2225169" y="6356342"/>
              <a:ext cx="360" cy="360"/>
            </p14:xfrm>
          </p:contentPart>
        </mc:Choice>
        <mc:Fallback xmlns="">
          <p:pic>
            <p:nvPicPr>
              <p:cNvPr id="8" name="Mürekkep 7">
                <a:extLst>
                  <a:ext uri="{FF2B5EF4-FFF2-40B4-BE49-F238E27FC236}">
                    <a16:creationId xmlns:a16="http://schemas.microsoft.com/office/drawing/2014/main" id="{9631B21D-2D53-4900-920F-F90579999FA2}"/>
                  </a:ext>
                </a:extLst>
              </p:cNvPr>
              <p:cNvPicPr/>
              <p:nvPr/>
            </p:nvPicPr>
            <p:blipFill>
              <a:blip r:embed="rId4"/>
              <a:stretch>
                <a:fillRect/>
              </a:stretch>
            </p:blipFill>
            <p:spPr>
              <a:xfrm>
                <a:off x="2162529" y="6293342"/>
                <a:ext cx="126000" cy="126000"/>
              </a:xfrm>
              <a:prstGeom prst="rect">
                <a:avLst/>
              </a:prstGeom>
            </p:spPr>
          </p:pic>
        </mc:Fallback>
      </mc:AlternateContent>
      <p:sp>
        <p:nvSpPr>
          <p:cNvPr id="23" name="Metin kutusu 22">
            <a:extLst>
              <a:ext uri="{FF2B5EF4-FFF2-40B4-BE49-F238E27FC236}">
                <a16:creationId xmlns:a16="http://schemas.microsoft.com/office/drawing/2014/main" id="{0CB9769D-EB0B-4B76-B6A9-CCD0D1E785ED}"/>
              </a:ext>
            </a:extLst>
          </p:cNvPr>
          <p:cNvSpPr txBox="1"/>
          <p:nvPr/>
        </p:nvSpPr>
        <p:spPr>
          <a:xfrm>
            <a:off x="764771" y="4579910"/>
            <a:ext cx="10756669" cy="1200329"/>
          </a:xfrm>
          <a:prstGeom prst="rect">
            <a:avLst/>
          </a:prstGeom>
          <a:noFill/>
        </p:spPr>
        <p:txBody>
          <a:bodyPr wrap="square">
            <a:spAutoFit/>
          </a:bodyPr>
          <a:lstStyle/>
          <a:p>
            <a:pPr algn="just"/>
            <a:r>
              <a:rPr lang="tr-TR" sz="2400" b="1" u="sng" dirty="0" err="1">
                <a:effectLst/>
                <a:latin typeface="Arial" panose="020B0604020202020204" pitchFamily="34" charset="0"/>
                <a:ea typeface="Arial" panose="020B0604020202020204" pitchFamily="34" charset="0"/>
              </a:rPr>
              <a:t>Gog</a:t>
            </a:r>
            <a:r>
              <a:rPr lang="tr-TR" sz="2400" b="1" u="sng" dirty="0">
                <a:effectLst/>
                <a:latin typeface="Arial" panose="020B0604020202020204" pitchFamily="34" charset="0"/>
                <a:ea typeface="Arial" panose="020B0604020202020204" pitchFamily="34" charset="0"/>
              </a:rPr>
              <a:t>;</a:t>
            </a:r>
            <a:r>
              <a:rPr lang="tr-TR" sz="2400" b="1" spc="320" dirty="0">
                <a:effectLst/>
                <a:latin typeface="Arial" panose="020B0604020202020204" pitchFamily="34" charset="0"/>
                <a:ea typeface="Arial" panose="020B0604020202020204" pitchFamily="34" charset="0"/>
              </a:rPr>
              <a:t> </a:t>
            </a:r>
            <a:r>
              <a:rPr lang="tr-TR" sz="2400" spc="320" dirty="0" err="1">
                <a:effectLst/>
                <a:latin typeface="Arial" panose="020B0604020202020204" pitchFamily="34" charset="0"/>
                <a:ea typeface="Arial" panose="020B0604020202020204" pitchFamily="34" charset="0"/>
              </a:rPr>
              <a:t>Chambon</a:t>
            </a:r>
            <a:r>
              <a:rPr lang="tr-TR" sz="240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ağza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dudak yırtmaçlarına olan olumsuz etkilerini dengelemek için kullanılan fakat</a:t>
            </a:r>
            <a:r>
              <a:rPr lang="tr-TR" sz="2400" spc="-18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yukarıda açıklanan eksiklikleri olan bir diğer yardımcı</a:t>
            </a:r>
            <a:r>
              <a:rPr lang="tr-TR" sz="2400" spc="10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dizgindir.</a:t>
            </a:r>
            <a:endParaRPr lang="tr-TR" sz="2400" dirty="0"/>
          </a:p>
        </p:txBody>
      </p:sp>
      <p:cxnSp>
        <p:nvCxnSpPr>
          <p:cNvPr id="31" name="Düz Ok Bağlayıcısı 30">
            <a:extLst>
              <a:ext uri="{FF2B5EF4-FFF2-40B4-BE49-F238E27FC236}">
                <a16:creationId xmlns:a16="http://schemas.microsoft.com/office/drawing/2014/main" id="{4025F33C-B8D1-4B50-93F6-82C0038DF3EA}"/>
              </a:ext>
            </a:extLst>
          </p:cNvPr>
          <p:cNvCxnSpPr>
            <a:cxnSpLocks/>
          </p:cNvCxnSpPr>
          <p:nvPr/>
        </p:nvCxnSpPr>
        <p:spPr>
          <a:xfrm>
            <a:off x="3291840" y="101600"/>
            <a:ext cx="0" cy="523239"/>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5185485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367030" marR="144780" algn="ctr">
              <a:spcBef>
                <a:spcPts val="545"/>
              </a:spcBef>
              <a:spcAft>
                <a:spcPts val="0"/>
              </a:spcAft>
            </a:pPr>
            <a:r>
              <a:rPr lang="tr-TR" b="1" i="1" dirty="0">
                <a:solidFill>
                  <a:srgbClr val="FF0000"/>
                </a:solidFill>
                <a:latin typeface="Arial" panose="020B0604020202020204" pitchFamily="34" charset="0"/>
                <a:ea typeface="Arial" panose="020B0604020202020204" pitchFamily="34" charset="0"/>
              </a:rPr>
              <a:t>DİKKAT!</a:t>
            </a:r>
            <a:endParaRPr lang="tr-TR" dirty="0">
              <a:solidFill>
                <a:srgbClr val="FF0000"/>
              </a:solidFill>
              <a:latin typeface="Arial" panose="020B0604020202020204" pitchFamily="34" charset="0"/>
              <a:ea typeface="Arial" panose="020B0604020202020204" pitchFamily="34" charset="0"/>
            </a:endParaRPr>
          </a:p>
          <a:p>
            <a:pPr marL="86995" marR="139700" indent="0" algn="ctr">
              <a:lnSpc>
                <a:spcPct val="101000"/>
              </a:lnSpc>
              <a:spcBef>
                <a:spcPts val="55"/>
              </a:spcBef>
              <a:spcAft>
                <a:spcPts val="0"/>
              </a:spcAft>
              <a:buNone/>
            </a:pPr>
            <a:r>
              <a:rPr lang="tr-TR" b="1" i="1" dirty="0" err="1">
                <a:latin typeface="Arial" panose="020B0604020202020204" pitchFamily="34" charset="0"/>
                <a:ea typeface="Arial" panose="020B0604020202020204" pitchFamily="34" charset="0"/>
              </a:rPr>
              <a:t>Chambon</a:t>
            </a:r>
            <a:r>
              <a:rPr lang="tr-TR" b="1" i="1" spc="-45" dirty="0">
                <a:latin typeface="Arial" panose="020B0604020202020204" pitchFamily="34" charset="0"/>
                <a:ea typeface="Arial" panose="020B0604020202020204" pitchFamily="34" charset="0"/>
              </a:rPr>
              <a:t> </a:t>
            </a:r>
            <a:r>
              <a:rPr lang="tr-TR" b="1" i="1" dirty="0">
                <a:latin typeface="Arial" panose="020B0604020202020204" pitchFamily="34" charset="0"/>
                <a:ea typeface="Arial" panose="020B0604020202020204" pitchFamily="34" charset="0"/>
              </a:rPr>
              <a:t>ve</a:t>
            </a:r>
            <a:r>
              <a:rPr lang="tr-TR" b="1" i="1" spc="-60" dirty="0">
                <a:latin typeface="Arial" panose="020B0604020202020204" pitchFamily="34" charset="0"/>
                <a:ea typeface="Arial" panose="020B0604020202020204" pitchFamily="34" charset="0"/>
              </a:rPr>
              <a:t> </a:t>
            </a:r>
            <a:r>
              <a:rPr lang="tr-TR" b="1" i="1" dirty="0" err="1">
                <a:latin typeface="Arial" panose="020B0604020202020204" pitchFamily="34" charset="0"/>
                <a:ea typeface="Arial" panose="020B0604020202020204" pitchFamily="34" charset="0"/>
              </a:rPr>
              <a:t>gog</a:t>
            </a:r>
            <a:r>
              <a:rPr lang="tr-TR" b="1" i="1" spc="-55" dirty="0">
                <a:latin typeface="Arial" panose="020B0604020202020204" pitchFamily="34" charset="0"/>
                <a:ea typeface="Arial" panose="020B0604020202020204" pitchFamily="34" charset="0"/>
              </a:rPr>
              <a:t> </a:t>
            </a:r>
            <a:r>
              <a:rPr lang="tr-TR" b="1" i="1" dirty="0">
                <a:latin typeface="Arial" panose="020B0604020202020204" pitchFamily="34" charset="0"/>
                <a:ea typeface="Arial" panose="020B0604020202020204" pitchFamily="34" charset="0"/>
              </a:rPr>
              <a:t>çok</a:t>
            </a:r>
            <a:r>
              <a:rPr lang="tr-TR" b="1" i="1" spc="-45" dirty="0">
                <a:latin typeface="Arial" panose="020B0604020202020204" pitchFamily="34" charset="0"/>
                <a:ea typeface="Arial" panose="020B0604020202020204" pitchFamily="34" charset="0"/>
              </a:rPr>
              <a:t> </a:t>
            </a:r>
            <a:r>
              <a:rPr lang="tr-TR" b="1" i="1" dirty="0">
                <a:latin typeface="Arial" panose="020B0604020202020204" pitchFamily="34" charset="0"/>
                <a:ea typeface="Arial" panose="020B0604020202020204" pitchFamily="34" charset="0"/>
              </a:rPr>
              <a:t>özel</a:t>
            </a:r>
            <a:r>
              <a:rPr lang="tr-TR" b="1" i="1" spc="-45" dirty="0">
                <a:latin typeface="Arial" panose="020B0604020202020204" pitchFamily="34" charset="0"/>
                <a:ea typeface="Arial" panose="020B0604020202020204" pitchFamily="34" charset="0"/>
              </a:rPr>
              <a:t> </a:t>
            </a:r>
            <a:r>
              <a:rPr lang="tr-TR" b="1" i="1" dirty="0">
                <a:latin typeface="Arial" panose="020B0604020202020204" pitchFamily="34" charset="0"/>
                <a:ea typeface="Arial" panose="020B0604020202020204" pitchFamily="34" charset="0"/>
              </a:rPr>
              <a:t>durumlarda</a:t>
            </a:r>
            <a:r>
              <a:rPr lang="tr-TR" b="1" i="1" spc="-45" dirty="0">
                <a:latin typeface="Arial" panose="020B0604020202020204" pitchFamily="34" charset="0"/>
                <a:ea typeface="Arial" panose="020B0604020202020204" pitchFamily="34" charset="0"/>
              </a:rPr>
              <a:t> </a:t>
            </a:r>
            <a:r>
              <a:rPr lang="tr-TR" b="1" i="1" dirty="0">
                <a:latin typeface="Arial" panose="020B0604020202020204" pitchFamily="34" charset="0"/>
                <a:ea typeface="Arial" panose="020B0604020202020204" pitchFamily="34" charset="0"/>
              </a:rPr>
              <a:t>ve</a:t>
            </a:r>
            <a:r>
              <a:rPr lang="tr-TR" b="1" i="1" spc="-60" dirty="0">
                <a:latin typeface="Arial" panose="020B0604020202020204" pitchFamily="34" charset="0"/>
                <a:ea typeface="Arial" panose="020B0604020202020204" pitchFamily="34" charset="0"/>
              </a:rPr>
              <a:t> </a:t>
            </a:r>
            <a:r>
              <a:rPr lang="tr-TR" b="1" i="1" dirty="0">
                <a:latin typeface="Arial" panose="020B0604020202020204" pitchFamily="34" charset="0"/>
                <a:ea typeface="Arial" panose="020B0604020202020204" pitchFamily="34" charset="0"/>
              </a:rPr>
              <a:t>kesinlikle</a:t>
            </a:r>
            <a:r>
              <a:rPr lang="tr-TR" b="1" i="1" spc="-45" dirty="0">
                <a:latin typeface="Arial" panose="020B0604020202020204" pitchFamily="34" charset="0"/>
                <a:ea typeface="Arial" panose="020B0604020202020204" pitchFamily="34" charset="0"/>
              </a:rPr>
              <a:t> </a:t>
            </a:r>
            <a:r>
              <a:rPr lang="tr-TR" b="1" i="1" dirty="0">
                <a:latin typeface="Arial" panose="020B0604020202020204" pitchFamily="34" charset="0"/>
                <a:ea typeface="Arial" panose="020B0604020202020204" pitchFamily="34" charset="0"/>
              </a:rPr>
              <a:t>deneyimli</a:t>
            </a:r>
            <a:r>
              <a:rPr lang="tr-TR" b="1" i="1" spc="-80" dirty="0">
                <a:latin typeface="Arial" panose="020B0604020202020204" pitchFamily="34" charset="0"/>
                <a:ea typeface="Arial" panose="020B0604020202020204" pitchFamily="34" charset="0"/>
              </a:rPr>
              <a:t> </a:t>
            </a:r>
            <a:r>
              <a:rPr lang="tr-TR" b="1" i="1" dirty="0">
                <a:latin typeface="Arial" panose="020B0604020202020204" pitchFamily="34" charset="0"/>
                <a:ea typeface="Arial" panose="020B0604020202020204" pitchFamily="34" charset="0"/>
              </a:rPr>
              <a:t>bir</a:t>
            </a:r>
            <a:r>
              <a:rPr lang="tr-TR" b="1" i="1" spc="-45" dirty="0">
                <a:latin typeface="Arial" panose="020B0604020202020204" pitchFamily="34" charset="0"/>
                <a:ea typeface="Arial" panose="020B0604020202020204" pitchFamily="34" charset="0"/>
              </a:rPr>
              <a:t> </a:t>
            </a:r>
            <a:r>
              <a:rPr lang="tr-TR" b="1" i="1" dirty="0">
                <a:latin typeface="Arial" panose="020B0604020202020204" pitchFamily="34" charset="0"/>
                <a:ea typeface="Arial" panose="020B0604020202020204" pitchFamily="34" charset="0"/>
              </a:rPr>
              <a:t>eğitici</a:t>
            </a:r>
            <a:r>
              <a:rPr lang="tr-TR" b="1" i="1" spc="-45" dirty="0">
                <a:latin typeface="Arial" panose="020B0604020202020204" pitchFamily="34" charset="0"/>
                <a:ea typeface="Arial" panose="020B0604020202020204" pitchFamily="34" charset="0"/>
              </a:rPr>
              <a:t> </a:t>
            </a:r>
            <a:r>
              <a:rPr lang="tr-TR" b="1" i="1" dirty="0">
                <a:latin typeface="Arial" panose="020B0604020202020204" pitchFamily="34" charset="0"/>
                <a:ea typeface="Arial" panose="020B0604020202020204" pitchFamily="34" charset="0"/>
              </a:rPr>
              <a:t>tarafından kullanılmalıdır.</a:t>
            </a:r>
            <a:endParaRPr lang="tr-TR" dirty="0">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2335278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1B8FC4F-7C6D-4D1A-A523-6C5279A3AE22}"/>
              </a:ext>
            </a:extLst>
          </p:cNvPr>
          <p:cNvSpPr>
            <a:spLocks noGrp="1"/>
          </p:cNvSpPr>
          <p:nvPr>
            <p:ph idx="1"/>
          </p:nvPr>
        </p:nvSpPr>
        <p:spPr>
          <a:xfrm>
            <a:off x="838200" y="631767"/>
            <a:ext cx="10515600" cy="5717917"/>
          </a:xfrm>
        </p:spPr>
        <p:txBody>
          <a:bodyPr>
            <a:normAutofit/>
          </a:bodyPr>
          <a:lstStyle/>
          <a:p>
            <a:pPr marL="0" indent="0" algn="just">
              <a:buNone/>
            </a:pPr>
            <a:endParaRPr lang="tr-TR" sz="2800" dirty="0">
              <a:effectLst/>
              <a:latin typeface="Arial" panose="020B0604020202020204" pitchFamily="34" charset="0"/>
              <a:ea typeface="Arial" panose="020B0604020202020204" pitchFamily="34" charset="0"/>
            </a:endParaRPr>
          </a:p>
          <a:p>
            <a:pPr marL="0" indent="0" algn="just">
              <a:buNone/>
            </a:pPr>
            <a:r>
              <a:rPr lang="tr-TR" dirty="0">
                <a:effectLst/>
                <a:latin typeface="Arial" panose="020B0604020202020204" pitchFamily="34" charset="0"/>
                <a:ea typeface="Arial" panose="020B0604020202020204" pitchFamily="34" charset="0"/>
              </a:rPr>
              <a:t>Tamamı veya bir bölümü lastik ve kauçuk gibi esnek malzemeden yapılmış yardımcı dizgin kayışları ile çalışmak, birçok nedenle sakıncalıdır. Bunlardan birkaçı:</a:t>
            </a:r>
          </a:p>
          <a:p>
            <a:pPr algn="just">
              <a:buFont typeface="Wingdings" panose="05000000000000000000" pitchFamily="2" charset="2"/>
              <a:buChar char="Ø"/>
            </a:pPr>
            <a:r>
              <a:rPr lang="tr-TR" dirty="0">
                <a:effectLst/>
                <a:latin typeface="Arial" panose="020B0604020202020204" pitchFamily="34" charset="0"/>
                <a:ea typeface="Arial" panose="020B0604020202020204" pitchFamily="34" charset="0"/>
              </a:rPr>
              <a:t>At, kuvvetini dizgine</a:t>
            </a:r>
            <a:r>
              <a:rPr lang="tr-TR" spc="18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kaydırır,</a:t>
            </a:r>
          </a:p>
          <a:p>
            <a:pPr algn="just">
              <a:buFont typeface="Wingdings" panose="05000000000000000000" pitchFamily="2" charset="2"/>
              <a:buChar char="Ø"/>
            </a:pPr>
            <a:r>
              <a:rPr lang="tr-TR" dirty="0">
                <a:effectLst/>
                <a:latin typeface="Arial" panose="020B0604020202020204" pitchFamily="34" charset="0"/>
                <a:ea typeface="Arial" panose="020B0604020202020204" pitchFamily="34" charset="0"/>
              </a:rPr>
              <a:t>Malzemenin</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esnek</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olması</a:t>
            </a:r>
            <a:r>
              <a:rPr lang="tr-TR" spc="-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nedeniyle</a:t>
            </a:r>
            <a:r>
              <a:rPr lang="tr-TR" spc="-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a:t>
            </a:r>
            <a:r>
              <a:rPr lang="tr-TR" spc="-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ağızlık</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demirini</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ileriye</a:t>
            </a:r>
            <a:r>
              <a:rPr lang="tr-TR" spc="-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doğru</a:t>
            </a:r>
            <a:r>
              <a:rPr lang="tr-TR" spc="-4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iteler</a:t>
            </a:r>
            <a:r>
              <a:rPr lang="tr-TR" spc="5"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böylece</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emin bir irtibat</a:t>
            </a:r>
            <a:r>
              <a:rPr lang="tr-TR" spc="1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oluşamaz,</a:t>
            </a:r>
            <a:endParaRPr lang="tr-TR" dirty="0">
              <a:latin typeface="Arial" panose="020B0604020202020204" pitchFamily="34" charset="0"/>
              <a:ea typeface="Arial" panose="020B0604020202020204" pitchFamily="34" charset="0"/>
            </a:endParaRPr>
          </a:p>
          <a:p>
            <a:pPr algn="just">
              <a:buFont typeface="Wingdings" panose="05000000000000000000" pitchFamily="2" charset="2"/>
              <a:buChar char="Ø"/>
            </a:pPr>
            <a:r>
              <a:rPr lang="tr-TR" dirty="0">
                <a:effectLst/>
                <a:latin typeface="Arial" panose="020B0604020202020204" pitchFamily="34" charset="0"/>
                <a:ea typeface="Arial" panose="020B0604020202020204" pitchFamily="34" charset="0"/>
              </a:rPr>
              <a:t>Çoğunlukla yanlamasına bir sabitleme</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yoktur.</a:t>
            </a:r>
          </a:p>
          <a:p>
            <a:pPr marL="0" indent="0" algn="just">
              <a:buNone/>
            </a:pPr>
            <a:r>
              <a:rPr lang="tr-TR" dirty="0">
                <a:effectLst/>
                <a:latin typeface="Arial" panose="020B0604020202020204" pitchFamily="34" charset="0"/>
                <a:ea typeface="Arial" panose="020B0604020202020204" pitchFamily="34" charset="0"/>
              </a:rPr>
              <a:t>Eğer bir yardımcı dizgin yoksa dizgin kolları ikiye ayrılıp yanlamasına kolan kayışına sabitlenerek, basit yan kayışı gibi kullanılabilir</a:t>
            </a:r>
            <a:r>
              <a:rPr lang="tr-TR" dirty="0">
                <a:latin typeface="Arial" panose="020B0604020202020204" pitchFamily="34" charset="0"/>
                <a:ea typeface="Arial" panose="020B0604020202020204" pitchFamily="34" charset="0"/>
              </a:rPr>
              <a:t>.</a:t>
            </a:r>
          </a:p>
          <a:p>
            <a:pPr algn="just"/>
            <a:endParaRPr lang="tr-TR" sz="2800" dirty="0"/>
          </a:p>
          <a:p>
            <a:pPr marL="0" indent="0">
              <a:buNone/>
            </a:pPr>
            <a:endParaRPr lang="tr-TR" dirty="0"/>
          </a:p>
        </p:txBody>
      </p:sp>
    </p:spTree>
    <p:extLst>
      <p:ext uri="{BB962C8B-B14F-4D97-AF65-F5344CB8AC3E}">
        <p14:creationId xmlns:p14="http://schemas.microsoft.com/office/powerpoint/2010/main" val="23785513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E828B84-748C-46B2-A679-1838EAEA24AA}"/>
              </a:ext>
            </a:extLst>
          </p:cNvPr>
          <p:cNvSpPr>
            <a:spLocks noGrp="1"/>
          </p:cNvSpPr>
          <p:nvPr>
            <p:ph idx="1"/>
          </p:nvPr>
        </p:nvSpPr>
        <p:spPr>
          <a:xfrm>
            <a:off x="748145" y="1961804"/>
            <a:ext cx="10673542" cy="3331538"/>
          </a:xfrm>
        </p:spPr>
        <p:txBody>
          <a:bodyPr>
            <a:normAutofit lnSpcReduction="10000"/>
          </a:bodyPr>
          <a:lstStyle/>
          <a:p>
            <a:pPr marL="0" indent="0" algn="just">
              <a:buNone/>
            </a:pPr>
            <a:r>
              <a:rPr lang="tr-TR" b="1" dirty="0">
                <a:effectLst/>
                <a:latin typeface="Arial" panose="020B0604020202020204" pitchFamily="34" charset="0"/>
                <a:ea typeface="Arial" panose="020B0604020202020204" pitchFamily="34" charset="0"/>
              </a:rPr>
              <a:t>Kayış ayarlarının etkileri:</a:t>
            </a:r>
          </a:p>
          <a:p>
            <a:pPr algn="just">
              <a:buFont typeface="Wingdings" panose="05000000000000000000" pitchFamily="2" charset="2"/>
              <a:buChar char="ü"/>
            </a:pPr>
            <a:r>
              <a:rPr lang="tr-TR" b="1" u="sng" dirty="0">
                <a:effectLst/>
                <a:latin typeface="Arial" panose="020B0604020202020204" pitchFamily="34" charset="0"/>
                <a:ea typeface="Arial" panose="020B0604020202020204" pitchFamily="34" charset="0"/>
              </a:rPr>
              <a:t>Kayış uzunluklarının değiştirilmesi</a:t>
            </a:r>
            <a:r>
              <a:rPr lang="tr-TR" b="1"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Kayış </a:t>
            </a:r>
            <a:r>
              <a:rPr lang="tr-TR" dirty="0">
                <a:effectLst/>
                <a:latin typeface="Arial" panose="020B0604020202020204" pitchFamily="34" charset="0"/>
                <a:ea typeface="Arial" panose="020B0604020202020204" pitchFamily="34" charset="0"/>
              </a:rPr>
              <a:t>uzunluklarının doğru ayarlanması için yeteri kadar deneyime gereksinim vardır. Eğitici çalışma anında; yani özellikle, süratli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dörtnal çalışmalarında uzunluk ayarları ile ilgili bir sorun görürse, derhal gerekli düzeltmeyi yapmalıdır. Uygun uzunluk ayarının ölçütü; atın yürüyüşlerindeki akıcılık ve</a:t>
            </a:r>
            <a:r>
              <a:rPr lang="tr-TR" spc="1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düzenliliktir.</a:t>
            </a:r>
          </a:p>
          <a:p>
            <a:pPr algn="just">
              <a:buFont typeface="Wingdings" panose="05000000000000000000" pitchFamily="2" charset="2"/>
              <a:buChar char="ü"/>
            </a:pPr>
            <a:r>
              <a:rPr lang="tr-TR" b="1" u="sng" dirty="0">
                <a:effectLst/>
                <a:latin typeface="Arial" panose="020B0604020202020204" pitchFamily="34" charset="0"/>
                <a:ea typeface="Arial" panose="020B0604020202020204" pitchFamily="34" charset="0"/>
              </a:rPr>
              <a:t>Kayış yüksekliklerinin değiştirilmesi</a:t>
            </a:r>
            <a:r>
              <a:rPr lang="tr-TR" b="1"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Kayışların yükseklik ayarlarında yapılacak ufak değişikliklerin, büyük etkileri</a:t>
            </a:r>
            <a:r>
              <a:rPr lang="tr-TR" spc="2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vardır.</a:t>
            </a:r>
          </a:p>
          <a:p>
            <a:pPr marL="0" indent="0">
              <a:buNone/>
            </a:pPr>
            <a:endParaRPr lang="tr-TR" sz="2200" dirty="0"/>
          </a:p>
        </p:txBody>
      </p:sp>
    </p:spTree>
    <p:extLst>
      <p:ext uri="{BB962C8B-B14F-4D97-AF65-F5344CB8AC3E}">
        <p14:creationId xmlns:p14="http://schemas.microsoft.com/office/powerpoint/2010/main" val="2986798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1">
            <a:extLst>
              <a:ext uri="{FF2B5EF4-FFF2-40B4-BE49-F238E27FC236}">
                <a16:creationId xmlns:a16="http://schemas.microsoft.com/office/drawing/2014/main" id="{2AC81F43-3165-46E0-BAB9-582B4933B434}"/>
              </a:ext>
            </a:extLst>
          </p:cNvPr>
          <p:cNvSpPr>
            <a:spLocks noGrp="1"/>
          </p:cNvSpPr>
          <p:nvPr>
            <p:ph idx="1"/>
          </p:nvPr>
        </p:nvSpPr>
        <p:spPr>
          <a:xfrm>
            <a:off x="748145" y="2427316"/>
            <a:ext cx="10656917" cy="3548487"/>
          </a:xfrm>
        </p:spPr>
        <p:txBody>
          <a:bodyPr>
            <a:normAutofit lnSpcReduction="10000"/>
          </a:bodyPr>
          <a:lstStyle/>
          <a:p>
            <a:pPr marL="0" indent="0" algn="just">
              <a:buNone/>
            </a:pPr>
            <a:r>
              <a:rPr lang="tr-TR" sz="2400" dirty="0">
                <a:effectLst/>
                <a:latin typeface="Arial" panose="020B0604020202020204" pitchFamily="34" charset="0"/>
                <a:ea typeface="Arial" panose="020B0604020202020204" pitchFamily="34" charset="0"/>
              </a:rPr>
              <a:t>Çılbır çalışmasının ana hedefinin; yumuşaklık ve salınım yapan bir bel ile birlikte, sıkı ve sağlam bir irtibatın sağlanması olduğu, hiçbir zaman unutulmamalıdır. Bu da ancak; art ayaklarda oluşan itici gücün, salınım yapan sırttan geçerek, atın ağzına kadar varması ve orada ağızlık demirine ulaşması ile gerçekleşebilir.</a:t>
            </a:r>
          </a:p>
          <a:p>
            <a:pPr marL="0" indent="0" algn="just">
              <a:buNone/>
            </a:pPr>
            <a:r>
              <a:rPr lang="tr-TR" sz="2400" dirty="0">
                <a:effectLst/>
                <a:latin typeface="Arial" panose="020B0604020202020204" pitchFamily="34" charset="0"/>
                <a:ea typeface="Arial" panose="020B0604020202020204" pitchFamily="34" charset="0"/>
              </a:rPr>
              <a:t>Eğiticiler yardımcı dizginlerin uzunluk ayarlarını, tüm çalışma saati boyunca hep aynı </a:t>
            </a:r>
            <a:r>
              <a:rPr lang="tr-TR" sz="2400" spc="-15" dirty="0">
                <a:effectLst/>
                <a:latin typeface="Arial" panose="020B0604020202020204" pitchFamily="34" charset="0"/>
                <a:ea typeface="Arial" panose="020B0604020202020204" pitchFamily="34" charset="0"/>
              </a:rPr>
              <a:t>tutmak </a:t>
            </a:r>
            <a:r>
              <a:rPr lang="tr-TR" sz="2400" dirty="0">
                <a:effectLst/>
                <a:latin typeface="Arial" panose="020B0604020202020204" pitchFamily="34" charset="0"/>
                <a:ea typeface="Arial" panose="020B0604020202020204" pitchFamily="34" charset="0"/>
              </a:rPr>
              <a:t>zorunda</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değildirler.</a:t>
            </a:r>
            <a:r>
              <a:rPr lang="tr-TR" sz="2400" spc="-7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Fakat</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her</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durumda</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ayarlama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ilgili</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zamanlama</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kararı;</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atın</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yumuşaklığına</a:t>
            </a:r>
            <a:r>
              <a:rPr lang="tr-TR" sz="2400" spc="-4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hedeflenen dış görünüş biçimine göre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verilmelidir</a:t>
            </a:r>
          </a:p>
          <a:p>
            <a:pPr marL="0" indent="0" algn="just">
              <a:buNone/>
            </a:pPr>
            <a:endParaRPr lang="tr-TR" sz="2400" dirty="0"/>
          </a:p>
          <a:p>
            <a:endParaRPr lang="tr-TR" dirty="0"/>
          </a:p>
        </p:txBody>
      </p:sp>
    </p:spTree>
    <p:extLst>
      <p:ext uri="{BB962C8B-B14F-4D97-AF65-F5344CB8AC3E}">
        <p14:creationId xmlns:p14="http://schemas.microsoft.com/office/powerpoint/2010/main" val="4066792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F65033E-B9B0-4F77-BF52-1AD8C109E1C6}"/>
              </a:ext>
            </a:extLst>
          </p:cNvPr>
          <p:cNvSpPr>
            <a:spLocks noGrp="1"/>
          </p:cNvSpPr>
          <p:nvPr>
            <p:ph idx="1"/>
          </p:nvPr>
        </p:nvSpPr>
        <p:spPr>
          <a:xfrm>
            <a:off x="798022" y="1845425"/>
            <a:ext cx="10640291" cy="4405746"/>
          </a:xfrm>
        </p:spPr>
        <p:txBody>
          <a:bodyPr>
            <a:noAutofit/>
          </a:bodyPr>
          <a:lstStyle/>
          <a:p>
            <a:pPr marL="0" indent="0" algn="just">
              <a:buNone/>
            </a:pPr>
            <a:r>
              <a:rPr lang="tr-TR" b="1" i="1" u="sng" spc="-15" dirty="0">
                <a:solidFill>
                  <a:srgbClr val="33CCCC"/>
                </a:solidFill>
                <a:effectLst/>
                <a:latin typeface="Arial" panose="020B0604020202020204" pitchFamily="34" charset="0"/>
                <a:ea typeface="Arial" panose="020B0604020202020204" pitchFamily="34" charset="0"/>
              </a:rPr>
              <a:t>1.2.5 Çılbır İpinin </a:t>
            </a:r>
            <a:r>
              <a:rPr lang="tr-TR" b="1" i="1" u="sng" spc="10" dirty="0">
                <a:solidFill>
                  <a:srgbClr val="33CCCC"/>
                </a:solidFill>
                <a:effectLst/>
                <a:latin typeface="Arial" panose="020B0604020202020204" pitchFamily="34" charset="0"/>
                <a:ea typeface="Arial" panose="020B0604020202020204" pitchFamily="34" charset="0"/>
              </a:rPr>
              <a:t>Başlığa </a:t>
            </a:r>
            <a:r>
              <a:rPr lang="tr-TR" b="1" i="1" u="sng" spc="-15" dirty="0">
                <a:solidFill>
                  <a:srgbClr val="33CCCC"/>
                </a:solidFill>
                <a:effectLst/>
                <a:latin typeface="Arial" panose="020B0604020202020204" pitchFamily="34" charset="0"/>
                <a:ea typeface="Arial" panose="020B0604020202020204" pitchFamily="34" charset="0"/>
              </a:rPr>
              <a:t>Takılma</a:t>
            </a:r>
            <a:r>
              <a:rPr lang="tr-TR" b="1" i="1" u="sng" spc="65" dirty="0">
                <a:solidFill>
                  <a:srgbClr val="33CCCC"/>
                </a:solidFill>
                <a:effectLst/>
                <a:latin typeface="Arial" panose="020B0604020202020204" pitchFamily="34" charset="0"/>
                <a:ea typeface="Arial" panose="020B0604020202020204" pitchFamily="34" charset="0"/>
              </a:rPr>
              <a:t> </a:t>
            </a:r>
            <a:r>
              <a:rPr lang="tr-TR" b="1" i="1" u="sng" spc="-15" dirty="0">
                <a:solidFill>
                  <a:srgbClr val="33CCCC"/>
                </a:solidFill>
                <a:effectLst/>
                <a:latin typeface="Arial" panose="020B0604020202020204" pitchFamily="34" charset="0"/>
                <a:ea typeface="Arial" panose="020B0604020202020204" pitchFamily="34" charset="0"/>
              </a:rPr>
              <a:t>Biçimleri</a:t>
            </a:r>
          </a:p>
          <a:p>
            <a:pPr marL="0" indent="0" algn="just">
              <a:buNone/>
            </a:pPr>
            <a:r>
              <a:rPr lang="tr-TR" spc="-15" dirty="0">
                <a:effectLst/>
                <a:latin typeface="Arial" panose="020B0604020202020204" pitchFamily="34" charset="0"/>
                <a:ea typeface="Arial" panose="020B0604020202020204" pitchFamily="34" charset="0"/>
              </a:rPr>
              <a:t>Yardımcı </a:t>
            </a:r>
            <a:r>
              <a:rPr lang="tr-TR" dirty="0">
                <a:effectLst/>
                <a:latin typeface="Arial" panose="020B0604020202020204" pitchFamily="34" charset="0"/>
                <a:ea typeface="Arial" panose="020B0604020202020204" pitchFamily="34" charset="0"/>
              </a:rPr>
              <a:t>dizginlerde olduğu gibi, çılbır ipinin de olumlu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olumsuz yanları olan takılma biçimleri vardır. Her eğitici bu </a:t>
            </a:r>
            <a:r>
              <a:rPr lang="tr-TR" spc="-15" dirty="0">
                <a:effectLst/>
                <a:latin typeface="Arial" panose="020B0604020202020204" pitchFamily="34" charset="0"/>
                <a:ea typeface="Arial" panose="020B0604020202020204" pitchFamily="34" charset="0"/>
              </a:rPr>
              <a:t>takılma </a:t>
            </a:r>
            <a:r>
              <a:rPr lang="tr-TR" dirty="0">
                <a:effectLst/>
                <a:latin typeface="Arial" panose="020B0604020202020204" pitchFamily="34" charset="0"/>
                <a:ea typeface="Arial" panose="020B0604020202020204" pitchFamily="34" charset="0"/>
              </a:rPr>
              <a:t>biçimlerini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etkilerini bilmelidir. </a:t>
            </a:r>
            <a:r>
              <a:rPr lang="tr-TR" spc="-15" dirty="0">
                <a:effectLst/>
                <a:latin typeface="Arial" panose="020B0604020202020204" pitchFamily="34" charset="0"/>
                <a:ea typeface="Arial" panose="020B0604020202020204" pitchFamily="34" charset="0"/>
              </a:rPr>
              <a:t>Takılış </a:t>
            </a:r>
            <a:r>
              <a:rPr lang="tr-TR" dirty="0">
                <a:effectLst/>
                <a:latin typeface="Arial" panose="020B0604020202020204" pitchFamily="34" charset="0"/>
                <a:ea typeface="Arial" panose="020B0604020202020204" pitchFamily="34" charset="0"/>
              </a:rPr>
              <a:t>biçimi ne olursa olsun,</a:t>
            </a:r>
            <a:r>
              <a:rPr lang="tr-TR" spc="3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değişmez tek</a:t>
            </a:r>
            <a:r>
              <a:rPr lang="tr-TR" spc="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kural;</a:t>
            </a:r>
            <a:r>
              <a:rPr lang="tr-TR" spc="-7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yumuşak</a:t>
            </a:r>
            <a:r>
              <a:rPr lang="tr-TR" b="1" spc="-70"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6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esnek</a:t>
            </a:r>
            <a:r>
              <a:rPr lang="tr-TR" b="1" spc="-1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bir</a:t>
            </a:r>
            <a:r>
              <a:rPr lang="tr-TR" b="1" spc="-1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eldir.</a:t>
            </a:r>
            <a:r>
              <a:rPr lang="tr-TR" b="1" spc="-7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Bu</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olmadan,</a:t>
            </a:r>
            <a:r>
              <a:rPr lang="tr-TR" spc="-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atın</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güveni sağlanamaz,</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sürekli rahatsız olur ve etkili bir çalışma yapılamaz. </a:t>
            </a:r>
          </a:p>
          <a:p>
            <a:pPr algn="just">
              <a:buFont typeface="Wingdings" panose="05000000000000000000" pitchFamily="2" charset="2"/>
              <a:buChar char="q"/>
            </a:pPr>
            <a:r>
              <a:rPr lang="tr-TR" b="1" dirty="0">
                <a:effectLst/>
                <a:latin typeface="Arial" panose="020B0604020202020204" pitchFamily="34" charset="0"/>
                <a:ea typeface="Arial" panose="020B0604020202020204" pitchFamily="34" charset="0"/>
              </a:rPr>
              <a:t>Ağızlık demirinin </a:t>
            </a:r>
            <a:r>
              <a:rPr lang="tr-TR" b="1" spc="-15" dirty="0">
                <a:effectLst/>
                <a:latin typeface="Arial" panose="020B0604020202020204" pitchFamily="34" charset="0"/>
                <a:ea typeface="Arial" panose="020B0604020202020204" pitchFamily="34" charset="0"/>
              </a:rPr>
              <a:t>iç </a:t>
            </a:r>
            <a:r>
              <a:rPr lang="tr-TR" b="1" dirty="0">
                <a:effectLst/>
                <a:latin typeface="Arial" panose="020B0604020202020204" pitchFamily="34" charset="0"/>
                <a:ea typeface="Arial" panose="020B0604020202020204" pitchFamily="34" charset="0"/>
              </a:rPr>
              <a:t>halkasına takma: </a:t>
            </a:r>
            <a:r>
              <a:rPr lang="tr-TR" dirty="0">
                <a:effectLst/>
                <a:latin typeface="Arial" panose="020B0604020202020204" pitchFamily="34" charset="0"/>
                <a:ea typeface="Arial" panose="020B0604020202020204" pitchFamily="34" charset="0"/>
              </a:rPr>
              <a:t>En kullanışlı olan biçimdir. </a:t>
            </a:r>
            <a:r>
              <a:rPr lang="tr-TR" spc="-15" dirty="0">
                <a:effectLst/>
                <a:latin typeface="Arial" panose="020B0604020202020204" pitchFamily="34" charset="0"/>
                <a:ea typeface="Arial" panose="020B0604020202020204" pitchFamily="34" charset="0"/>
              </a:rPr>
              <a:t>Takılırken </a:t>
            </a:r>
            <a:r>
              <a:rPr lang="tr-TR" dirty="0">
                <a:effectLst/>
                <a:latin typeface="Arial" panose="020B0604020202020204" pitchFamily="34" charset="0"/>
                <a:ea typeface="Arial" panose="020B0604020202020204" pitchFamily="34" charset="0"/>
              </a:rPr>
              <a:t>yardımcı dizgin tokasının altına takılmasına dikkat edilmelidir. At ve çılbır eğiticisi arasında yumuşak bir irtibat ancak bu biçimde gerçekleşir. Çılbır ipinin </a:t>
            </a:r>
            <a:r>
              <a:rPr lang="tr-TR" spc="-15" dirty="0">
                <a:effectLst/>
                <a:latin typeface="Arial" panose="020B0604020202020204" pitchFamily="34" charset="0"/>
                <a:ea typeface="Arial" panose="020B0604020202020204" pitchFamily="34" charset="0"/>
              </a:rPr>
              <a:t>yardımıyla </a:t>
            </a:r>
            <a:r>
              <a:rPr lang="tr-TR" dirty="0">
                <a:effectLst/>
                <a:latin typeface="Arial" panose="020B0604020202020204" pitchFamily="34" charset="0"/>
                <a:ea typeface="Arial" panose="020B0604020202020204" pitchFamily="34" charset="0"/>
              </a:rPr>
              <a:t>alıkoyma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koy verme çok kolaylıkla yapılabilir. Bu </a:t>
            </a:r>
            <a:r>
              <a:rPr lang="tr-TR" spc="-15" dirty="0">
                <a:effectLst/>
                <a:latin typeface="Arial" panose="020B0604020202020204" pitchFamily="34" charset="0"/>
                <a:ea typeface="Arial" panose="020B0604020202020204" pitchFamily="34" charset="0"/>
              </a:rPr>
              <a:t>takma </a:t>
            </a:r>
            <a:r>
              <a:rPr lang="tr-TR" dirty="0">
                <a:effectLst/>
                <a:latin typeface="Arial" panose="020B0604020202020204" pitchFamily="34" charset="0"/>
                <a:ea typeface="Arial" panose="020B0604020202020204" pitchFamily="34" charset="0"/>
              </a:rPr>
              <a:t>biçimi ile neredeyse tüm atlar kolaylıkla ve başarı ile</a:t>
            </a:r>
            <a:r>
              <a:rPr lang="tr-TR" spc="15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çalıştırılabilir</a:t>
            </a:r>
            <a:endParaRPr lang="tr-TR"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8293344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13A80A0-C0F7-448D-800D-CAD37E0B489A}"/>
              </a:ext>
            </a:extLst>
          </p:cNvPr>
          <p:cNvSpPr>
            <a:spLocks noGrp="1"/>
          </p:cNvSpPr>
          <p:nvPr>
            <p:ph idx="1"/>
          </p:nvPr>
        </p:nvSpPr>
        <p:spPr>
          <a:xfrm>
            <a:off x="781396" y="931025"/>
            <a:ext cx="10623666" cy="5333703"/>
          </a:xfrm>
        </p:spPr>
        <p:txBody>
          <a:bodyPr/>
          <a:lstStyle/>
          <a:p>
            <a:pPr>
              <a:buFont typeface="Wingdings" panose="05000000000000000000" pitchFamily="2" charset="2"/>
              <a:buChar char="q"/>
            </a:pPr>
            <a:r>
              <a:rPr lang="tr-TR" sz="2400" b="1" dirty="0">
                <a:effectLst/>
                <a:latin typeface="Arial" panose="020B0604020202020204" pitchFamily="34" charset="0"/>
                <a:ea typeface="Arial" panose="020B0604020202020204" pitchFamily="34" charset="0"/>
              </a:rPr>
              <a:t>Ağızlık demirinin iç halkasının içinden geçirip, dış halkaya takma: </a:t>
            </a:r>
            <a:r>
              <a:rPr lang="tr-TR" sz="2400" dirty="0">
                <a:effectLst/>
                <a:latin typeface="Arial" panose="020B0604020202020204" pitchFamily="34" charset="0"/>
                <a:ea typeface="Arial" panose="020B0604020202020204" pitchFamily="34" charset="0"/>
              </a:rPr>
              <a:t>Bu biçimde takma </a:t>
            </a:r>
            <a:r>
              <a:rPr lang="tr-TR" sz="2400" spc="-15" dirty="0">
                <a:effectLst/>
                <a:latin typeface="Arial" panose="020B0604020202020204" pitchFamily="34" charset="0"/>
                <a:ea typeface="Arial" panose="020B0604020202020204" pitchFamily="34" charset="0"/>
              </a:rPr>
              <a:t>ağızlık </a:t>
            </a:r>
            <a:r>
              <a:rPr lang="tr-TR" sz="2400" dirty="0">
                <a:effectLst/>
                <a:latin typeface="Arial" panose="020B0604020202020204" pitchFamily="34" charset="0"/>
                <a:ea typeface="Arial" panose="020B0604020202020204" pitchFamily="34" charset="0"/>
              </a:rPr>
              <a:t>demirinin katlanarak damağa baskı </a:t>
            </a:r>
            <a:r>
              <a:rPr lang="tr-TR" sz="2400" spc="-15" dirty="0">
                <a:effectLst/>
                <a:latin typeface="Arial" panose="020B0604020202020204" pitchFamily="34" charset="0"/>
                <a:ea typeface="Arial" panose="020B0604020202020204" pitchFamily="34" charset="0"/>
              </a:rPr>
              <a:t>yapmasına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atın </a:t>
            </a:r>
            <a:r>
              <a:rPr lang="tr-TR" sz="2400" spc="-15" dirty="0">
                <a:effectLst/>
                <a:latin typeface="Arial" panose="020B0604020202020204" pitchFamily="34" charset="0"/>
                <a:ea typeface="Arial" panose="020B0604020202020204" pitchFamily="34" charset="0"/>
              </a:rPr>
              <a:t>ağzının </a:t>
            </a:r>
            <a:r>
              <a:rPr lang="tr-TR" sz="2400" dirty="0">
                <a:effectLst/>
                <a:latin typeface="Arial" panose="020B0604020202020204" pitchFamily="34" charset="0"/>
                <a:ea typeface="Arial" panose="020B0604020202020204" pitchFamily="34" charset="0"/>
              </a:rPr>
              <a:t>rahatsız olmasına neden olur. Bu yöntemin hiçbir olumlu yanı yoktur </a:t>
            </a:r>
            <a:r>
              <a:rPr lang="tr-TR" sz="2400" spc="15" dirty="0">
                <a:effectLst/>
                <a:latin typeface="Arial" panose="020B0604020202020204" pitchFamily="34" charset="0"/>
                <a:ea typeface="Arial" panose="020B0604020202020204" pitchFamily="34" charset="0"/>
              </a:rPr>
              <a:t>ve</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kullanılmamalıdır.</a:t>
            </a:r>
            <a:endParaRPr lang="tr-TR" sz="2400" dirty="0"/>
          </a:p>
          <a:p>
            <a:pPr algn="just">
              <a:buFont typeface="Wingdings" panose="05000000000000000000" pitchFamily="2" charset="2"/>
              <a:buChar char="q"/>
            </a:pPr>
            <a:r>
              <a:rPr lang="tr-TR" sz="2400" b="1" dirty="0">
                <a:effectLst/>
                <a:latin typeface="Arial" panose="020B0604020202020204" pitchFamily="34" charset="0"/>
                <a:ea typeface="Arial" panose="020B0604020202020204" pitchFamily="34" charset="0"/>
              </a:rPr>
              <a:t>Ağızlık demirinin iç halkasının içinden geçirip, çılbır kolan kayışına takma: </a:t>
            </a:r>
            <a:r>
              <a:rPr lang="tr-TR" sz="2400" dirty="0" err="1">
                <a:effectLst/>
                <a:latin typeface="Arial" panose="020B0604020202020204" pitchFamily="34" charset="0"/>
                <a:ea typeface="Arial" panose="020B0604020202020204" pitchFamily="34" charset="0"/>
              </a:rPr>
              <a:t>Vaziyetli</a:t>
            </a:r>
            <a:r>
              <a:rPr lang="tr-TR" sz="2400" dirty="0">
                <a:effectLst/>
                <a:latin typeface="Arial" panose="020B0604020202020204" pitchFamily="34" charset="0"/>
                <a:ea typeface="Arial" panose="020B0604020202020204" pitchFamily="34" charset="0"/>
              </a:rPr>
              <a:t> çalışmalar için uygundur. Fakat bu biçimde, eğiticinin hissinin çok iyi gelişmiş olması gerekir. Yoksa atın başının çılbır ipinin </a:t>
            </a:r>
            <a:r>
              <a:rPr lang="tr-TR" sz="2400" spc="-15" dirty="0">
                <a:effectLst/>
                <a:latin typeface="Arial" panose="020B0604020202020204" pitchFamily="34" charset="0"/>
                <a:ea typeface="Arial" panose="020B0604020202020204" pitchFamily="34" charset="0"/>
              </a:rPr>
              <a:t>takıldığı </a:t>
            </a:r>
            <a:r>
              <a:rPr lang="tr-TR" sz="2400" dirty="0">
                <a:effectLst/>
                <a:latin typeface="Arial" panose="020B0604020202020204" pitchFamily="34" charset="0"/>
                <a:ea typeface="Arial" panose="020B0604020202020204" pitchFamily="34" charset="0"/>
              </a:rPr>
              <a:t>eyer tarafına doğru çekilmesine neden</a:t>
            </a:r>
            <a:r>
              <a:rPr lang="tr-TR" sz="2400" spc="28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olunur.</a:t>
            </a:r>
          </a:p>
          <a:p>
            <a:pPr marL="0" indent="0" algn="just">
              <a:buNone/>
            </a:pPr>
            <a:r>
              <a:rPr lang="tr-TR" sz="2400" dirty="0">
                <a:effectLst/>
                <a:latin typeface="Arial" panose="020B0604020202020204" pitchFamily="34" charset="0"/>
                <a:ea typeface="Arial" panose="020B0604020202020204" pitchFamily="34" charset="0"/>
              </a:rPr>
              <a:t>Yalnızca</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irtibatta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iken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hafif</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alıkoymalar</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atın</a:t>
            </a:r>
            <a:r>
              <a:rPr lang="tr-TR" sz="2400" spc="-5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baş</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boynu</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biçime</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sokulabilir.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Yardımların</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şiddeti</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 büyük</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öneme</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sahiptir.</a:t>
            </a:r>
            <a:r>
              <a:rPr lang="tr-TR" sz="2400" spc="-25" dirty="0">
                <a:effectLst/>
                <a:latin typeface="Arial" panose="020B0604020202020204" pitchFamily="34" charset="0"/>
                <a:ea typeface="Arial" panose="020B0604020202020204" pitchFamily="34" charset="0"/>
              </a:rPr>
              <a:t> </a:t>
            </a:r>
          </a:p>
          <a:p>
            <a:endParaRPr lang="tr-TR" dirty="0"/>
          </a:p>
        </p:txBody>
      </p:sp>
    </p:spTree>
    <p:extLst>
      <p:ext uri="{BB962C8B-B14F-4D97-AF65-F5344CB8AC3E}">
        <p14:creationId xmlns:p14="http://schemas.microsoft.com/office/powerpoint/2010/main" val="32802114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C67EE5F-2E12-4E52-82DC-232CDF994FF8}"/>
              </a:ext>
            </a:extLst>
          </p:cNvPr>
          <p:cNvSpPr>
            <a:spLocks noGrp="1"/>
          </p:cNvSpPr>
          <p:nvPr>
            <p:ph idx="1"/>
          </p:nvPr>
        </p:nvSpPr>
        <p:spPr>
          <a:xfrm>
            <a:off x="751114" y="581891"/>
            <a:ext cx="10686143" cy="5528623"/>
          </a:xfrm>
        </p:spPr>
        <p:txBody>
          <a:bodyPr>
            <a:normAutofit/>
          </a:bodyPr>
          <a:lstStyle/>
          <a:p>
            <a:pPr algn="just">
              <a:buFont typeface="Wingdings" panose="05000000000000000000" pitchFamily="2" charset="2"/>
              <a:buChar char="q"/>
            </a:pPr>
            <a:r>
              <a:rPr lang="tr-TR" b="1" dirty="0">
                <a:effectLst/>
                <a:latin typeface="Arial" panose="020B0604020202020204" pitchFamily="34" charset="0"/>
                <a:ea typeface="Arial" panose="020B0604020202020204" pitchFamily="34" charset="0"/>
              </a:rPr>
              <a:t>Ağızlık</a:t>
            </a:r>
            <a:r>
              <a:rPr lang="tr-TR" b="1" spc="-5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demirinin</a:t>
            </a:r>
            <a:r>
              <a:rPr lang="tr-TR" b="1" spc="-4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iç</a:t>
            </a:r>
            <a:r>
              <a:rPr lang="tr-TR" b="1" spc="-5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halkasına</a:t>
            </a:r>
            <a:r>
              <a:rPr lang="tr-TR" b="1" spc="-4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ek</a:t>
            </a:r>
            <a:r>
              <a:rPr lang="tr-TR" b="1" spc="-4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olarak,</a:t>
            </a:r>
            <a:r>
              <a:rPr lang="tr-TR" b="1" spc="-45" dirty="0">
                <a:effectLst/>
                <a:latin typeface="Arial" panose="020B0604020202020204" pitchFamily="34" charset="0"/>
                <a:ea typeface="Arial" panose="020B0604020202020204" pitchFamily="34" charset="0"/>
              </a:rPr>
              <a:t> </a:t>
            </a:r>
            <a:r>
              <a:rPr lang="tr-TR" b="1" dirty="0" err="1">
                <a:effectLst/>
                <a:latin typeface="Arial" panose="020B0604020202020204" pitchFamily="34" charset="0"/>
                <a:ea typeface="Arial" panose="020B0604020202020204" pitchFamily="34" charset="0"/>
              </a:rPr>
              <a:t>burunsallık</a:t>
            </a:r>
            <a:r>
              <a:rPr lang="tr-TR" b="1" spc="-5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halkasına</a:t>
            </a:r>
            <a:r>
              <a:rPr lang="tr-TR" b="1" spc="-4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takma:</a:t>
            </a:r>
            <a:r>
              <a:rPr lang="tr-TR" b="1" spc="-7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Atları</a:t>
            </a:r>
            <a:r>
              <a:rPr lang="tr-TR" spc="-6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gözetici</a:t>
            </a:r>
            <a:r>
              <a:rPr lang="tr-TR" spc="-20"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koruyucu bir </a:t>
            </a:r>
            <a:r>
              <a:rPr lang="tr-TR" spc="-15" dirty="0">
                <a:effectLst/>
                <a:latin typeface="Arial" panose="020B0604020202020204" pitchFamily="34" charset="0"/>
                <a:ea typeface="Arial" panose="020B0604020202020204" pitchFamily="34" charset="0"/>
              </a:rPr>
              <a:t>takma </a:t>
            </a:r>
            <a:r>
              <a:rPr lang="tr-TR" dirty="0">
                <a:effectLst/>
                <a:latin typeface="Arial" panose="020B0604020202020204" pitchFamily="34" charset="0"/>
                <a:ea typeface="Arial" panose="020B0604020202020204" pitchFamily="34" charset="0"/>
              </a:rPr>
              <a:t>biçimidir. Genç veya ağzı hassas atlarla çılbır çalışması yapılırken, bu yöntem kullanılabilir. </a:t>
            </a:r>
            <a:r>
              <a:rPr lang="tr-TR" spc="-15" dirty="0">
                <a:effectLst/>
                <a:latin typeface="Arial" panose="020B0604020202020204" pitchFamily="34" charset="0"/>
                <a:ea typeface="Arial" panose="020B0604020202020204" pitchFamily="34" charset="0"/>
              </a:rPr>
              <a:t>Çılbır </a:t>
            </a:r>
            <a:r>
              <a:rPr lang="tr-TR" dirty="0">
                <a:effectLst/>
                <a:latin typeface="Arial" panose="020B0604020202020204" pitchFamily="34" charset="0"/>
                <a:ea typeface="Arial" panose="020B0604020202020204" pitchFamily="34" charset="0"/>
              </a:rPr>
              <a:t>ipi </a:t>
            </a:r>
            <a:r>
              <a:rPr lang="tr-TR" spc="-15" dirty="0">
                <a:effectLst/>
                <a:latin typeface="Arial" panose="020B0604020202020204" pitchFamily="34" charset="0"/>
                <a:ea typeface="Arial" panose="020B0604020202020204" pitchFamily="34" charset="0"/>
              </a:rPr>
              <a:t>kilitli </a:t>
            </a:r>
            <a:r>
              <a:rPr lang="tr-TR" dirty="0">
                <a:effectLst/>
                <a:latin typeface="Arial" panose="020B0604020202020204" pitchFamily="34" charset="0"/>
                <a:ea typeface="Arial" panose="020B0604020202020204" pitchFamily="34" charset="0"/>
              </a:rPr>
              <a:t>kancası, Hannover türü başlıklarda; ağızlık demirinin iç halkasına </a:t>
            </a:r>
            <a:r>
              <a:rPr lang="tr-TR" spc="15" dirty="0">
                <a:effectLst/>
                <a:latin typeface="Arial" panose="020B0604020202020204" pitchFamily="34" charset="0"/>
                <a:ea typeface="Arial" panose="020B0604020202020204" pitchFamily="34" charset="0"/>
              </a:rPr>
              <a:t>ve </a:t>
            </a:r>
            <a:r>
              <a:rPr lang="tr-TR" dirty="0" err="1">
                <a:effectLst/>
                <a:latin typeface="Arial" panose="020B0604020202020204" pitchFamily="34" charset="0"/>
                <a:ea typeface="Arial" panose="020B0604020202020204" pitchFamily="34" charset="0"/>
              </a:rPr>
              <a:t>burunsallık</a:t>
            </a:r>
            <a:r>
              <a:rPr lang="tr-TR" dirty="0">
                <a:effectLst/>
                <a:latin typeface="Arial" panose="020B0604020202020204" pitchFamily="34" charset="0"/>
                <a:ea typeface="Arial" panose="020B0604020202020204" pitchFamily="34" charset="0"/>
              </a:rPr>
              <a:t> kayışı halkasına birlikte takılarak</a:t>
            </a:r>
            <a:r>
              <a:rPr lang="tr-TR" spc="14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uygulanır.</a:t>
            </a:r>
          </a:p>
          <a:p>
            <a:pPr marL="100330" marR="103505" indent="0" algn="ctr">
              <a:spcBef>
                <a:spcPts val="565"/>
              </a:spcBef>
              <a:spcAft>
                <a:spcPts val="0"/>
              </a:spcAft>
              <a:buNone/>
            </a:pPr>
            <a:endParaRPr lang="tr-TR" b="1" i="1" u="sng" dirty="0">
              <a:solidFill>
                <a:srgbClr val="FF0000"/>
              </a:solidFill>
              <a:effectLst/>
              <a:latin typeface="Arial" panose="020B0604020202020204" pitchFamily="34" charset="0"/>
              <a:ea typeface="Arial" panose="020B0604020202020204" pitchFamily="34" charset="0"/>
            </a:endParaRPr>
          </a:p>
          <a:p>
            <a:pPr marL="100330" marR="103505" indent="0" algn="ctr">
              <a:spcBef>
                <a:spcPts val="565"/>
              </a:spcBef>
              <a:spcAft>
                <a:spcPts val="0"/>
              </a:spcAft>
              <a:buNone/>
            </a:pPr>
            <a:r>
              <a:rPr lang="tr-TR" b="1" i="1" u="sng" dirty="0">
                <a:solidFill>
                  <a:srgbClr val="FF0000"/>
                </a:solidFill>
                <a:effectLst/>
                <a:latin typeface="Arial" panose="020B0604020202020204" pitchFamily="34" charset="0"/>
                <a:ea typeface="Arial" panose="020B0604020202020204" pitchFamily="34" charset="0"/>
              </a:rPr>
              <a:t>DİKKAT!</a:t>
            </a:r>
            <a:endParaRPr lang="tr-TR" u="sng" dirty="0">
              <a:solidFill>
                <a:srgbClr val="FF0000"/>
              </a:solidFill>
              <a:effectLst/>
              <a:latin typeface="Arial" panose="020B0604020202020204" pitchFamily="34" charset="0"/>
              <a:ea typeface="Arial" panose="020B0604020202020204" pitchFamily="34" charset="0"/>
            </a:endParaRPr>
          </a:p>
          <a:p>
            <a:pPr marL="107315" marR="103505" indent="0" algn="just">
              <a:lnSpc>
                <a:spcPct val="105000"/>
              </a:lnSpc>
              <a:spcBef>
                <a:spcPts val="55"/>
              </a:spcBef>
              <a:spcAft>
                <a:spcPts val="0"/>
              </a:spcAft>
              <a:buNone/>
            </a:pPr>
            <a:r>
              <a:rPr lang="tr-TR" b="1" i="1" dirty="0">
                <a:effectLst/>
                <a:latin typeface="Arial" panose="020B0604020202020204" pitchFamily="34" charset="0"/>
                <a:ea typeface="Arial" panose="020B0604020202020204" pitchFamily="34" charset="0"/>
              </a:rPr>
              <a:t>Günümüzde daha pek çok çeşit yardımcı dizgin, çılbır kayışı takma biçimleri vardır ve değişik yöntemlerle çılbır çalışmaları yapılmakta olduğu görülecektir. Tüm bunları taklit etmeden önce; bu yöntem ve yardımcı donanımın, atın yeteneklerine ve eğitim düzeyine uygun olup, olmadığı hakkında, çok iyi bir mantık değerlendirmesi yapmak gerekir.</a:t>
            </a:r>
            <a:endParaRPr lang="tr-TR" dirty="0">
              <a:effectLst/>
              <a:latin typeface="Arial" panose="020B0604020202020204" pitchFamily="34" charset="0"/>
              <a:ea typeface="Arial" panose="020B0604020202020204" pitchFamily="34" charset="0"/>
            </a:endParaRPr>
          </a:p>
          <a:p>
            <a:pPr marL="0" indent="0" algn="just">
              <a:buNone/>
            </a:pPr>
            <a:endParaRPr lang="tr-TR" sz="22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3861378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757B1F4-E172-4814-94F0-F717553722B4}"/>
              </a:ext>
            </a:extLst>
          </p:cNvPr>
          <p:cNvSpPr>
            <a:spLocks noGrp="1"/>
          </p:cNvSpPr>
          <p:nvPr>
            <p:ph idx="1"/>
          </p:nvPr>
        </p:nvSpPr>
        <p:spPr>
          <a:xfrm>
            <a:off x="754744" y="1814286"/>
            <a:ext cx="10682514" cy="4216400"/>
          </a:xfrm>
        </p:spPr>
        <p:txBody>
          <a:bodyPr>
            <a:normAutofit/>
          </a:bodyPr>
          <a:lstStyle/>
          <a:p>
            <a:pPr marL="0" indent="0" algn="just">
              <a:buNone/>
            </a:pPr>
            <a:r>
              <a:rPr lang="tr-TR" sz="3200" b="1" i="1" spc="-5" dirty="0">
                <a:solidFill>
                  <a:srgbClr val="C00000"/>
                </a:solidFill>
                <a:effectLst/>
                <a:latin typeface="Arial" panose="020B0604020202020204" pitchFamily="34" charset="0"/>
                <a:ea typeface="Arial" panose="020B0604020202020204" pitchFamily="34" charset="0"/>
              </a:rPr>
              <a:t>1.3 Çılbır Tekniği ve Yardımların</a:t>
            </a:r>
            <a:r>
              <a:rPr lang="tr-TR" sz="3200" b="1" i="1" spc="255" dirty="0">
                <a:solidFill>
                  <a:srgbClr val="C00000"/>
                </a:solidFill>
                <a:effectLst/>
                <a:latin typeface="Arial" panose="020B0604020202020204" pitchFamily="34" charset="0"/>
                <a:ea typeface="Arial" panose="020B0604020202020204" pitchFamily="34" charset="0"/>
              </a:rPr>
              <a:t> </a:t>
            </a:r>
            <a:r>
              <a:rPr lang="tr-TR" sz="3200" b="1" i="1" spc="-5" dirty="0">
                <a:solidFill>
                  <a:srgbClr val="C00000"/>
                </a:solidFill>
                <a:effectLst/>
                <a:latin typeface="Arial" panose="020B0604020202020204" pitchFamily="34" charset="0"/>
                <a:ea typeface="Arial" panose="020B0604020202020204" pitchFamily="34" charset="0"/>
              </a:rPr>
              <a:t>Uygulanışı</a:t>
            </a:r>
          </a:p>
          <a:p>
            <a:pPr marL="0" indent="0" algn="just">
              <a:buNone/>
            </a:pPr>
            <a:r>
              <a:rPr lang="tr-TR" sz="2400" dirty="0">
                <a:effectLst/>
                <a:latin typeface="Arial" panose="020B0604020202020204" pitchFamily="34" charset="0"/>
                <a:ea typeface="Arial" panose="020B0604020202020204" pitchFamily="34" charset="0"/>
              </a:rPr>
              <a:t>Çılbır eğitiminin başarısı için, gerekli tüm donanımların varlığı ve sağlamlığı şarttır. Bu şartın sağlanması, çılbır çalışmalarının değişik hedeflerine ulaşabilmeyi ve buna bağlı olarak atın eğitim gereksinimlerini karşılayabilmeyi sağlayacaktır</a:t>
            </a:r>
            <a:r>
              <a:rPr lang="tr-TR" sz="2200" dirty="0">
                <a:effectLst/>
                <a:latin typeface="Arial" panose="020B0604020202020204" pitchFamily="34" charset="0"/>
                <a:ea typeface="Arial" panose="020B0604020202020204" pitchFamily="34" charset="0"/>
              </a:rPr>
              <a:t>.</a:t>
            </a:r>
          </a:p>
          <a:p>
            <a:pPr marL="0" indent="0" algn="just">
              <a:buNone/>
            </a:pPr>
            <a:r>
              <a:rPr lang="tr-TR" sz="2400" dirty="0">
                <a:effectLst/>
                <a:latin typeface="Arial" panose="020B0604020202020204" pitchFamily="34" charset="0"/>
                <a:ea typeface="Arial" panose="020B0604020202020204" pitchFamily="34" charset="0"/>
              </a:rPr>
              <a:t>Eğiticiler tüm yardımcı araçların ne işe yaradığını çok iyi bilmelidirler. Ayrıca her çılbır eğiticisi, binişte kullanılan tüm yardımlar gibi, çılbırda geçerli olan; </a:t>
            </a:r>
            <a:r>
              <a:rPr lang="tr-TR" sz="2400" b="1" dirty="0">
                <a:effectLst/>
                <a:latin typeface="Arial" panose="020B0604020202020204" pitchFamily="34" charset="0"/>
                <a:ea typeface="Arial" panose="020B0604020202020204" pitchFamily="34" charset="0"/>
              </a:rPr>
              <a:t>çılbır ipi, kamçı </a:t>
            </a:r>
            <a:r>
              <a:rPr lang="tr-TR" sz="2400"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ses yardımlarını</a:t>
            </a:r>
            <a:r>
              <a:rPr lang="tr-TR" sz="2400" dirty="0">
                <a:effectLst/>
                <a:latin typeface="Arial" panose="020B0604020202020204" pitchFamily="34" charset="0"/>
                <a:ea typeface="Arial" panose="020B0604020202020204" pitchFamily="34" charset="0"/>
              </a:rPr>
              <a:t>, çok iyi düzeyde uygulayabilmelidir</a:t>
            </a:r>
            <a:r>
              <a:rPr lang="tr-TR" sz="2400" dirty="0">
                <a:latin typeface="Arial" panose="020B0604020202020204" pitchFamily="34" charset="0"/>
                <a:ea typeface="Arial" panose="020B0604020202020204" pitchFamily="34" charset="0"/>
              </a:rPr>
              <a:t>.</a:t>
            </a:r>
          </a:p>
          <a:p>
            <a:pPr marL="0" indent="0" algn="just">
              <a:buNone/>
            </a:pPr>
            <a:endParaRPr lang="tr-TR" dirty="0"/>
          </a:p>
        </p:txBody>
      </p:sp>
    </p:spTree>
    <p:extLst>
      <p:ext uri="{BB962C8B-B14F-4D97-AF65-F5344CB8AC3E}">
        <p14:creationId xmlns:p14="http://schemas.microsoft.com/office/powerpoint/2010/main" val="36380915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7502E79-B3BE-464E-9E86-655D69109F81}"/>
              </a:ext>
            </a:extLst>
          </p:cNvPr>
          <p:cNvSpPr>
            <a:spLocks noGrp="1"/>
          </p:cNvSpPr>
          <p:nvPr>
            <p:ph idx="1"/>
          </p:nvPr>
        </p:nvSpPr>
        <p:spPr>
          <a:xfrm>
            <a:off x="769257" y="2452914"/>
            <a:ext cx="10668000" cy="3784599"/>
          </a:xfrm>
        </p:spPr>
        <p:txBody>
          <a:bodyPr/>
          <a:lstStyle/>
          <a:p>
            <a:pPr marL="0" indent="0" algn="just">
              <a:buNone/>
            </a:pPr>
            <a:r>
              <a:rPr lang="tr-TR" sz="2400" dirty="0">
                <a:effectLst/>
                <a:latin typeface="Arial" panose="020B0604020202020204" pitchFamily="34" charset="0"/>
                <a:ea typeface="Arial" panose="020B0604020202020204" pitchFamily="34" charset="0"/>
              </a:rPr>
              <a:t>Binişte sürücü yardımlar önceliklidir. Bu yardımlarda, özellikle ağırlık yardımlarının ayrı bir anlamı vardır. Çünkü binici atın üzerinde kendi beden dengesini ayarlamak zorunda olduğu gibi; aynı zamanda uyguladığı ağırlık yardımları ile atla birlikte bir denge oluşturmak zorundadır. Oysaki çılbırda ağırlık yardımlarından söz edilemez. Fakat bu, at için kolaylık sağlayan olumlu bir durumdur.</a:t>
            </a:r>
          </a:p>
          <a:p>
            <a:pPr marL="0" indent="0" algn="just">
              <a:buNone/>
            </a:pPr>
            <a:r>
              <a:rPr lang="tr-TR" sz="2400" dirty="0">
                <a:effectLst/>
                <a:latin typeface="Arial" panose="020B0604020202020204" pitchFamily="34" charset="0"/>
                <a:ea typeface="Arial" panose="020B0604020202020204" pitchFamily="34" charset="0"/>
              </a:rPr>
              <a:t>Çılbırda sürücü yardımlar; kamçı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ses ile uygulanır. </a:t>
            </a:r>
            <a:r>
              <a:rPr lang="tr-TR" sz="2400" spc="-15" dirty="0">
                <a:effectLst/>
                <a:latin typeface="Arial" panose="020B0604020202020204" pitchFamily="34" charset="0"/>
                <a:ea typeface="Arial" panose="020B0604020202020204" pitchFamily="34" charset="0"/>
              </a:rPr>
              <a:t>Alıkoyucu </a:t>
            </a:r>
            <a:r>
              <a:rPr lang="tr-TR" sz="2400" dirty="0">
                <a:effectLst/>
                <a:latin typeface="Arial" panose="020B0604020202020204" pitchFamily="34" charset="0"/>
                <a:ea typeface="Arial" panose="020B0604020202020204" pitchFamily="34" charset="0"/>
              </a:rPr>
              <a:t>yardımların uygulanması için ise; ses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kamçı desteği ile </a:t>
            </a:r>
            <a:r>
              <a:rPr lang="tr-TR" sz="2400" spc="-15" dirty="0">
                <a:effectLst/>
                <a:latin typeface="Arial" panose="020B0604020202020204" pitchFamily="34" charset="0"/>
                <a:ea typeface="Arial" panose="020B0604020202020204" pitchFamily="34" charset="0"/>
              </a:rPr>
              <a:t>çılbır </a:t>
            </a:r>
            <a:r>
              <a:rPr lang="tr-TR" sz="2400" dirty="0">
                <a:effectLst/>
                <a:latin typeface="Arial" panose="020B0604020202020204" pitchFamily="34" charset="0"/>
                <a:ea typeface="Arial" panose="020B0604020202020204" pitchFamily="34" charset="0"/>
              </a:rPr>
              <a:t>ipi</a:t>
            </a:r>
            <a:r>
              <a:rPr lang="tr-TR" sz="2400" spc="29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kullanılır.</a:t>
            </a:r>
          </a:p>
          <a:p>
            <a:endParaRPr lang="tr-TR" dirty="0"/>
          </a:p>
        </p:txBody>
      </p:sp>
    </p:spTree>
    <p:extLst>
      <p:ext uri="{BB962C8B-B14F-4D97-AF65-F5344CB8AC3E}">
        <p14:creationId xmlns:p14="http://schemas.microsoft.com/office/powerpoint/2010/main" val="5322170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69F8C20-199B-4643-993E-103AEFD4116C}"/>
              </a:ext>
            </a:extLst>
          </p:cNvPr>
          <p:cNvSpPr>
            <a:spLocks noGrp="1"/>
          </p:cNvSpPr>
          <p:nvPr>
            <p:ph idx="1"/>
          </p:nvPr>
        </p:nvSpPr>
        <p:spPr>
          <a:xfrm>
            <a:off x="783771" y="856342"/>
            <a:ext cx="10624458" cy="4132218"/>
          </a:xfrm>
        </p:spPr>
        <p:txBody>
          <a:bodyPr>
            <a:normAutofit fontScale="85000" lnSpcReduction="20000"/>
          </a:bodyPr>
          <a:lstStyle/>
          <a:p>
            <a:pPr marL="0" indent="0" algn="just">
              <a:buNone/>
            </a:pPr>
            <a:r>
              <a:rPr lang="tr-TR" sz="2800" b="1" i="1" u="sng" spc="-15" dirty="0">
                <a:solidFill>
                  <a:srgbClr val="33CCCC"/>
                </a:solidFill>
                <a:effectLst/>
                <a:latin typeface="Arial" panose="020B0604020202020204" pitchFamily="34" charset="0"/>
                <a:ea typeface="Arial" panose="020B0604020202020204" pitchFamily="34" charset="0"/>
              </a:rPr>
              <a:t>1.3.1.Çılbır İpinin</a:t>
            </a:r>
            <a:r>
              <a:rPr lang="tr-TR" sz="2800" b="1" i="1" u="sng" spc="40" dirty="0">
                <a:solidFill>
                  <a:srgbClr val="33CCCC"/>
                </a:solidFill>
                <a:effectLst/>
                <a:latin typeface="Arial" panose="020B0604020202020204" pitchFamily="34" charset="0"/>
                <a:ea typeface="Arial" panose="020B0604020202020204" pitchFamily="34" charset="0"/>
              </a:rPr>
              <a:t> </a:t>
            </a:r>
            <a:r>
              <a:rPr lang="tr-TR" sz="2800" b="1" i="1" u="sng" spc="-15" dirty="0">
                <a:solidFill>
                  <a:srgbClr val="33CCCC"/>
                </a:solidFill>
                <a:effectLst/>
                <a:latin typeface="Arial" panose="020B0604020202020204" pitchFamily="34" charset="0"/>
                <a:ea typeface="Arial" panose="020B0604020202020204" pitchFamily="34" charset="0"/>
              </a:rPr>
              <a:t>Tutuluşu</a:t>
            </a:r>
          </a:p>
          <a:p>
            <a:pPr marL="0" indent="0" algn="just">
              <a:buNone/>
            </a:pPr>
            <a:r>
              <a:rPr lang="tr-TR" sz="2800" dirty="0">
                <a:effectLst/>
                <a:latin typeface="Arial" panose="020B0604020202020204" pitchFamily="34" charset="0"/>
                <a:ea typeface="Arial" panose="020B0604020202020204" pitchFamily="34" charset="0"/>
              </a:rPr>
              <a:t>Çılbır ipinin doğru tutulması başarılı bir çılbır çalışması için çok önemlidir. Düğüm yapmış, kötü</a:t>
            </a:r>
            <a:r>
              <a:rPr lang="tr-TR" sz="2800" spc="-230" dirty="0">
                <a:effectLst/>
                <a:latin typeface="Arial" panose="020B0604020202020204" pitchFamily="34" charset="0"/>
                <a:ea typeface="Arial" panose="020B0604020202020204" pitchFamily="34" charset="0"/>
              </a:rPr>
              <a:t> </a:t>
            </a:r>
            <a:r>
              <a:rPr lang="tr-TR" sz="2800" spc="-15" dirty="0">
                <a:effectLst/>
                <a:latin typeface="Arial" panose="020B0604020202020204" pitchFamily="34" charset="0"/>
                <a:ea typeface="Arial" panose="020B0604020202020204" pitchFamily="34" charset="0"/>
              </a:rPr>
              <a:t>bir </a:t>
            </a:r>
            <a:r>
              <a:rPr lang="tr-TR" sz="2800" dirty="0">
                <a:effectLst/>
                <a:latin typeface="Arial" panose="020B0604020202020204" pitchFamily="34" charset="0"/>
                <a:ea typeface="Arial" panose="020B0604020202020204" pitchFamily="34" charset="0"/>
              </a:rPr>
              <a:t>biçimde</a:t>
            </a:r>
            <a:r>
              <a:rPr lang="tr-TR" sz="2800" spc="-20"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ele</a:t>
            </a:r>
            <a:r>
              <a:rPr lang="tr-TR" sz="2800" spc="-35"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dolanmış</a:t>
            </a:r>
            <a:r>
              <a:rPr lang="tr-TR" sz="2800" spc="-30"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çılbır</a:t>
            </a:r>
            <a:r>
              <a:rPr lang="tr-TR" sz="2800" spc="-45"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ipi,</a:t>
            </a:r>
            <a:r>
              <a:rPr lang="tr-TR" sz="2800" spc="-15"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atın</a:t>
            </a:r>
            <a:r>
              <a:rPr lang="tr-TR" sz="2800" spc="-20"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şiddetli</a:t>
            </a:r>
            <a:r>
              <a:rPr lang="tr-TR" sz="2800" spc="-45"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bir</a:t>
            </a:r>
            <a:r>
              <a:rPr lang="tr-TR" sz="2800" spc="-25"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hareketi</a:t>
            </a:r>
            <a:r>
              <a:rPr lang="tr-TR" sz="2800" spc="-25"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veya</a:t>
            </a:r>
            <a:r>
              <a:rPr lang="tr-TR" sz="2800" spc="-20"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kaçması</a:t>
            </a:r>
            <a:r>
              <a:rPr lang="tr-TR" sz="2800" spc="-35"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sonucunda</a:t>
            </a:r>
            <a:r>
              <a:rPr lang="tr-TR" sz="2800" spc="-35"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eğiticinin</a:t>
            </a:r>
            <a:r>
              <a:rPr lang="tr-TR" sz="2800" spc="-20"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kötü</a:t>
            </a:r>
            <a:r>
              <a:rPr lang="tr-TR" sz="2800" spc="-20" dirty="0">
                <a:effectLst/>
                <a:latin typeface="Arial" panose="020B0604020202020204" pitchFamily="34" charset="0"/>
                <a:ea typeface="Arial" panose="020B0604020202020204" pitchFamily="34" charset="0"/>
              </a:rPr>
              <a:t> </a:t>
            </a:r>
            <a:r>
              <a:rPr lang="tr-TR" sz="2800" dirty="0">
                <a:effectLst/>
                <a:latin typeface="Arial" panose="020B0604020202020204" pitchFamily="34" charset="0"/>
                <a:ea typeface="Arial" panose="020B0604020202020204" pitchFamily="34" charset="0"/>
              </a:rPr>
              <a:t>bir biçimde yaralanmasına veya sakatlanmasına neden olur. </a:t>
            </a:r>
          </a:p>
          <a:p>
            <a:pPr marL="342900" indent="-342900" algn="just">
              <a:buFont typeface="+mj-lt"/>
              <a:buAutoNum type="arabicPeriod"/>
            </a:pPr>
            <a:r>
              <a:rPr lang="tr-TR" sz="2800" dirty="0">
                <a:effectLst/>
                <a:latin typeface="Arial" panose="020B0604020202020204" pitchFamily="34" charset="0"/>
                <a:ea typeface="Arial" panose="020B0604020202020204" pitchFamily="34" charset="0"/>
              </a:rPr>
              <a:t>Sıkı bir kavrayış için emniyet kemendi işaret parmağı ve orta parmak arasından geçirilerek tutulabilir. Sonrasında diğer el ile yeni kementler yapılarak sıra ile emniyet kemendinin üzerine yerleştirilir. Kementlerin uzunluğu ya eşit olarak (yaklaşık 30 cm) </a:t>
            </a:r>
            <a:endParaRPr lang="tr-TR" sz="2800" b="1" dirty="0">
              <a:latin typeface="Arial" panose="020B0604020202020204" pitchFamily="34" charset="0"/>
              <a:ea typeface="Arial" panose="020B0604020202020204" pitchFamily="34" charset="0"/>
            </a:endParaRPr>
          </a:p>
          <a:p>
            <a:pPr marL="342900" indent="-342900" algn="just">
              <a:buFont typeface="+mj-lt"/>
              <a:buAutoNum type="arabicPeriod"/>
            </a:pPr>
            <a:r>
              <a:rPr lang="tr-TR" sz="2800" dirty="0">
                <a:effectLst/>
                <a:latin typeface="Arial" panose="020B0604020202020204" pitchFamily="34" charset="0"/>
                <a:ea typeface="Arial" panose="020B0604020202020204" pitchFamily="34" charset="0"/>
              </a:rPr>
              <a:t>Önce uzun (diz altına inmeyecek kadar) sonra her defasında 10 cm kısaltılarak yapılan yeni kementler ile ayarlanır </a:t>
            </a:r>
            <a:endParaRPr lang="tr-TR" sz="2400" u="sng" dirty="0"/>
          </a:p>
        </p:txBody>
      </p:sp>
      <p:pic>
        <p:nvPicPr>
          <p:cNvPr id="5" name="Resim 4">
            <a:extLst>
              <a:ext uri="{FF2B5EF4-FFF2-40B4-BE49-F238E27FC236}">
                <a16:creationId xmlns:a16="http://schemas.microsoft.com/office/drawing/2014/main" id="{BB94BEC5-6A79-45E0-AB5F-23447B74794B}"/>
              </a:ext>
            </a:extLst>
          </p:cNvPr>
          <p:cNvPicPr>
            <a:picLocks noChangeAspect="1"/>
          </p:cNvPicPr>
          <p:nvPr/>
        </p:nvPicPr>
        <p:blipFill>
          <a:blip r:embed="rId2"/>
          <a:stretch>
            <a:fillRect/>
          </a:stretch>
        </p:blipFill>
        <p:spPr>
          <a:xfrm>
            <a:off x="2968016" y="5026820"/>
            <a:ext cx="6266853" cy="1184250"/>
          </a:xfrm>
          <a:prstGeom prst="rect">
            <a:avLst/>
          </a:prstGeom>
        </p:spPr>
      </p:pic>
      <mc:AlternateContent xmlns:mc="http://schemas.openxmlformats.org/markup-compatibility/2006" xmlns:p14="http://schemas.microsoft.com/office/powerpoint/2010/main">
        <mc:Choice Requires="p14">
          <p:contentPart p14:bwMode="auto" r:id="rId3">
            <p14:nvContentPartPr>
              <p14:cNvPr id="13" name="Mürekkep 12">
                <a:extLst>
                  <a:ext uri="{FF2B5EF4-FFF2-40B4-BE49-F238E27FC236}">
                    <a16:creationId xmlns:a16="http://schemas.microsoft.com/office/drawing/2014/main" id="{BF65FAE1-3BD4-4685-82F3-7FC179C3B9A6}"/>
                  </a:ext>
                </a:extLst>
              </p14:cNvPr>
              <p14:cNvContentPartPr/>
              <p14:nvPr/>
            </p14:nvContentPartPr>
            <p14:xfrm>
              <a:off x="10718680" y="4988560"/>
              <a:ext cx="360" cy="360"/>
            </p14:xfrm>
          </p:contentPart>
        </mc:Choice>
        <mc:Fallback xmlns="">
          <p:pic>
            <p:nvPicPr>
              <p:cNvPr id="13" name="Mürekkep 12">
                <a:extLst>
                  <a:ext uri="{FF2B5EF4-FFF2-40B4-BE49-F238E27FC236}">
                    <a16:creationId xmlns:a16="http://schemas.microsoft.com/office/drawing/2014/main" id="{BF65FAE1-3BD4-4685-82F3-7FC179C3B9A6}"/>
                  </a:ext>
                </a:extLst>
              </p:cNvPr>
              <p:cNvPicPr/>
              <p:nvPr/>
            </p:nvPicPr>
            <p:blipFill>
              <a:blip r:embed="rId6"/>
              <a:stretch>
                <a:fillRect/>
              </a:stretch>
            </p:blipFill>
            <p:spPr>
              <a:xfrm>
                <a:off x="10655680" y="492556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2" name="Mürekkep 21">
                <a:extLst>
                  <a:ext uri="{FF2B5EF4-FFF2-40B4-BE49-F238E27FC236}">
                    <a16:creationId xmlns:a16="http://schemas.microsoft.com/office/drawing/2014/main" id="{5A9083A8-84FF-430E-9635-1285DD56C343}"/>
                  </a:ext>
                </a:extLst>
              </p14:cNvPr>
              <p14:cNvContentPartPr/>
              <p14:nvPr/>
            </p14:nvContentPartPr>
            <p14:xfrm>
              <a:off x="10759360" y="5039320"/>
              <a:ext cx="360" cy="360"/>
            </p14:xfrm>
          </p:contentPart>
        </mc:Choice>
        <mc:Fallback xmlns="">
          <p:pic>
            <p:nvPicPr>
              <p:cNvPr id="22" name="Mürekkep 21">
                <a:extLst>
                  <a:ext uri="{FF2B5EF4-FFF2-40B4-BE49-F238E27FC236}">
                    <a16:creationId xmlns:a16="http://schemas.microsoft.com/office/drawing/2014/main" id="{5A9083A8-84FF-430E-9635-1285DD56C343}"/>
                  </a:ext>
                </a:extLst>
              </p:cNvPr>
              <p:cNvPicPr/>
              <p:nvPr/>
            </p:nvPicPr>
            <p:blipFill>
              <a:blip r:embed="rId6"/>
              <a:stretch>
                <a:fillRect/>
              </a:stretch>
            </p:blipFill>
            <p:spPr>
              <a:xfrm>
                <a:off x="10696720" y="4976320"/>
                <a:ext cx="126000" cy="126000"/>
              </a:xfrm>
              <a:prstGeom prst="rect">
                <a:avLst/>
              </a:prstGeom>
            </p:spPr>
          </p:pic>
        </mc:Fallback>
      </mc:AlternateContent>
      <p:grpSp>
        <p:nvGrpSpPr>
          <p:cNvPr id="33" name="Grup 32">
            <a:extLst>
              <a:ext uri="{FF2B5EF4-FFF2-40B4-BE49-F238E27FC236}">
                <a16:creationId xmlns:a16="http://schemas.microsoft.com/office/drawing/2014/main" id="{6680749B-A887-4638-8E7E-8167390C0B30}"/>
              </a:ext>
            </a:extLst>
          </p:cNvPr>
          <p:cNvGrpSpPr/>
          <p:nvPr/>
        </p:nvGrpSpPr>
        <p:grpSpPr>
          <a:xfrm>
            <a:off x="4736200" y="4815760"/>
            <a:ext cx="342720" cy="818280"/>
            <a:chOff x="4736200" y="4815760"/>
            <a:chExt cx="342720" cy="818280"/>
          </a:xfrm>
        </p:grpSpPr>
        <mc:AlternateContent xmlns:mc="http://schemas.openxmlformats.org/markup-compatibility/2006" xmlns:p14="http://schemas.microsoft.com/office/powerpoint/2010/main">
          <mc:Choice Requires="p14">
            <p:contentPart p14:bwMode="auto" r:id="rId8">
              <p14:nvContentPartPr>
                <p14:cNvPr id="24" name="Mürekkep 23">
                  <a:extLst>
                    <a:ext uri="{FF2B5EF4-FFF2-40B4-BE49-F238E27FC236}">
                      <a16:creationId xmlns:a16="http://schemas.microsoft.com/office/drawing/2014/main" id="{C9A869A9-3A47-4C30-BCFA-2F93531A0512}"/>
                    </a:ext>
                  </a:extLst>
                </p14:cNvPr>
                <p14:cNvContentPartPr/>
                <p14:nvPr/>
              </p14:nvContentPartPr>
              <p14:xfrm>
                <a:off x="4896760" y="4937800"/>
                <a:ext cx="360" cy="360"/>
              </p14:xfrm>
            </p:contentPart>
          </mc:Choice>
          <mc:Fallback xmlns="">
            <p:pic>
              <p:nvPicPr>
                <p:cNvPr id="24" name="Mürekkep 23">
                  <a:extLst>
                    <a:ext uri="{FF2B5EF4-FFF2-40B4-BE49-F238E27FC236}">
                      <a16:creationId xmlns:a16="http://schemas.microsoft.com/office/drawing/2014/main" id="{C9A869A9-3A47-4C30-BCFA-2F93531A0512}"/>
                    </a:ext>
                  </a:extLst>
                </p:cNvPr>
                <p:cNvPicPr/>
                <p:nvPr/>
              </p:nvPicPr>
              <p:blipFill>
                <a:blip r:embed="rId6"/>
                <a:stretch>
                  <a:fillRect/>
                </a:stretch>
              </p:blipFill>
              <p:spPr>
                <a:xfrm>
                  <a:off x="4833760" y="487480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5" name="Mürekkep 24">
                  <a:extLst>
                    <a:ext uri="{FF2B5EF4-FFF2-40B4-BE49-F238E27FC236}">
                      <a16:creationId xmlns:a16="http://schemas.microsoft.com/office/drawing/2014/main" id="{E6306B22-ECCC-4EFC-9FA8-2C9AB9AF70B0}"/>
                    </a:ext>
                  </a:extLst>
                </p14:cNvPr>
                <p14:cNvContentPartPr/>
                <p14:nvPr/>
              </p14:nvContentPartPr>
              <p14:xfrm>
                <a:off x="4968040" y="4896760"/>
                <a:ext cx="360" cy="360"/>
              </p14:xfrm>
            </p:contentPart>
          </mc:Choice>
          <mc:Fallback xmlns="">
            <p:pic>
              <p:nvPicPr>
                <p:cNvPr id="25" name="Mürekkep 24">
                  <a:extLst>
                    <a:ext uri="{FF2B5EF4-FFF2-40B4-BE49-F238E27FC236}">
                      <a16:creationId xmlns:a16="http://schemas.microsoft.com/office/drawing/2014/main" id="{E6306B22-ECCC-4EFC-9FA8-2C9AB9AF70B0}"/>
                    </a:ext>
                  </a:extLst>
                </p:cNvPr>
                <p:cNvPicPr/>
                <p:nvPr/>
              </p:nvPicPr>
              <p:blipFill>
                <a:blip r:embed="rId6"/>
                <a:stretch>
                  <a:fillRect/>
                </a:stretch>
              </p:blipFill>
              <p:spPr>
                <a:xfrm>
                  <a:off x="4905400" y="483412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6" name="Mürekkep 25">
                  <a:extLst>
                    <a:ext uri="{FF2B5EF4-FFF2-40B4-BE49-F238E27FC236}">
                      <a16:creationId xmlns:a16="http://schemas.microsoft.com/office/drawing/2014/main" id="{CCE0D82C-B1DA-4AFC-ABA9-37940C00C3A7}"/>
                    </a:ext>
                  </a:extLst>
                </p14:cNvPr>
                <p14:cNvContentPartPr/>
                <p14:nvPr/>
              </p14:nvContentPartPr>
              <p14:xfrm>
                <a:off x="4988200" y="4815760"/>
                <a:ext cx="360" cy="360"/>
              </p14:xfrm>
            </p:contentPart>
          </mc:Choice>
          <mc:Fallback xmlns="">
            <p:pic>
              <p:nvPicPr>
                <p:cNvPr id="26" name="Mürekkep 25">
                  <a:extLst>
                    <a:ext uri="{FF2B5EF4-FFF2-40B4-BE49-F238E27FC236}">
                      <a16:creationId xmlns:a16="http://schemas.microsoft.com/office/drawing/2014/main" id="{CCE0D82C-B1DA-4AFC-ABA9-37940C00C3A7}"/>
                    </a:ext>
                  </a:extLst>
                </p:cNvPr>
                <p:cNvPicPr/>
                <p:nvPr/>
              </p:nvPicPr>
              <p:blipFill>
                <a:blip r:embed="rId6"/>
                <a:stretch>
                  <a:fillRect/>
                </a:stretch>
              </p:blipFill>
              <p:spPr>
                <a:xfrm>
                  <a:off x="4925560" y="475276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8" name="Mürekkep 27">
                  <a:extLst>
                    <a:ext uri="{FF2B5EF4-FFF2-40B4-BE49-F238E27FC236}">
                      <a16:creationId xmlns:a16="http://schemas.microsoft.com/office/drawing/2014/main" id="{CB02C210-DA1A-4CB5-9A64-CBA333F9B571}"/>
                    </a:ext>
                  </a:extLst>
                </p14:cNvPr>
                <p14:cNvContentPartPr/>
                <p14:nvPr/>
              </p14:nvContentPartPr>
              <p14:xfrm>
                <a:off x="4917640" y="4927360"/>
                <a:ext cx="360" cy="360"/>
              </p14:xfrm>
            </p:contentPart>
          </mc:Choice>
          <mc:Fallback xmlns="">
            <p:pic>
              <p:nvPicPr>
                <p:cNvPr id="28" name="Mürekkep 27">
                  <a:extLst>
                    <a:ext uri="{FF2B5EF4-FFF2-40B4-BE49-F238E27FC236}">
                      <a16:creationId xmlns:a16="http://schemas.microsoft.com/office/drawing/2014/main" id="{CB02C210-DA1A-4CB5-9A64-CBA333F9B571}"/>
                    </a:ext>
                  </a:extLst>
                </p:cNvPr>
                <p:cNvPicPr/>
                <p:nvPr/>
              </p:nvPicPr>
              <p:blipFill>
                <a:blip r:embed="rId6"/>
                <a:stretch>
                  <a:fillRect/>
                </a:stretch>
              </p:blipFill>
              <p:spPr>
                <a:xfrm>
                  <a:off x="4854640" y="486472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9" name="Mürekkep 28">
                  <a:extLst>
                    <a:ext uri="{FF2B5EF4-FFF2-40B4-BE49-F238E27FC236}">
                      <a16:creationId xmlns:a16="http://schemas.microsoft.com/office/drawing/2014/main" id="{814C6443-8EA1-4D6F-B065-42E50E9AE375}"/>
                    </a:ext>
                  </a:extLst>
                </p14:cNvPr>
                <p14:cNvContentPartPr/>
                <p14:nvPr/>
              </p14:nvContentPartPr>
              <p14:xfrm>
                <a:off x="4917640" y="4927360"/>
                <a:ext cx="360" cy="360"/>
              </p14:xfrm>
            </p:contentPart>
          </mc:Choice>
          <mc:Fallback xmlns="">
            <p:pic>
              <p:nvPicPr>
                <p:cNvPr id="29" name="Mürekkep 28">
                  <a:extLst>
                    <a:ext uri="{FF2B5EF4-FFF2-40B4-BE49-F238E27FC236}">
                      <a16:creationId xmlns:a16="http://schemas.microsoft.com/office/drawing/2014/main" id="{814C6443-8EA1-4D6F-B065-42E50E9AE375}"/>
                    </a:ext>
                  </a:extLst>
                </p:cNvPr>
                <p:cNvPicPr/>
                <p:nvPr/>
              </p:nvPicPr>
              <p:blipFill>
                <a:blip r:embed="rId6"/>
                <a:stretch>
                  <a:fillRect/>
                </a:stretch>
              </p:blipFill>
              <p:spPr>
                <a:xfrm>
                  <a:off x="4854640" y="486472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1" name="Mürekkep 30">
                  <a:extLst>
                    <a:ext uri="{FF2B5EF4-FFF2-40B4-BE49-F238E27FC236}">
                      <a16:creationId xmlns:a16="http://schemas.microsoft.com/office/drawing/2014/main" id="{BE7EC32A-B712-4584-8CA4-1A8DA8944901}"/>
                    </a:ext>
                  </a:extLst>
                </p14:cNvPr>
                <p14:cNvContentPartPr/>
                <p14:nvPr/>
              </p14:nvContentPartPr>
              <p14:xfrm>
                <a:off x="4941040" y="5203840"/>
                <a:ext cx="360" cy="360"/>
              </p14:xfrm>
            </p:contentPart>
          </mc:Choice>
          <mc:Fallback xmlns="">
            <p:pic>
              <p:nvPicPr>
                <p:cNvPr id="31" name="Mürekkep 30">
                  <a:extLst>
                    <a:ext uri="{FF2B5EF4-FFF2-40B4-BE49-F238E27FC236}">
                      <a16:creationId xmlns:a16="http://schemas.microsoft.com/office/drawing/2014/main" id="{BE7EC32A-B712-4584-8CA4-1A8DA8944901}"/>
                    </a:ext>
                  </a:extLst>
                </p:cNvPr>
                <p:cNvPicPr/>
                <p:nvPr/>
              </p:nvPicPr>
              <p:blipFill>
                <a:blip r:embed="rId6"/>
                <a:stretch>
                  <a:fillRect/>
                </a:stretch>
              </p:blipFill>
              <p:spPr>
                <a:xfrm>
                  <a:off x="4878040" y="514120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2" name="Mürekkep 31">
                  <a:extLst>
                    <a:ext uri="{FF2B5EF4-FFF2-40B4-BE49-F238E27FC236}">
                      <a16:creationId xmlns:a16="http://schemas.microsoft.com/office/drawing/2014/main" id="{8989C8BA-EA1B-4970-B1DD-F1D10813D082}"/>
                    </a:ext>
                  </a:extLst>
                </p14:cNvPr>
                <p14:cNvContentPartPr/>
                <p14:nvPr/>
              </p14:nvContentPartPr>
              <p14:xfrm>
                <a:off x="4736200" y="5046880"/>
                <a:ext cx="342720" cy="587160"/>
              </p14:xfrm>
            </p:contentPart>
          </mc:Choice>
          <mc:Fallback xmlns="">
            <p:pic>
              <p:nvPicPr>
                <p:cNvPr id="32" name="Mürekkep 31">
                  <a:extLst>
                    <a:ext uri="{FF2B5EF4-FFF2-40B4-BE49-F238E27FC236}">
                      <a16:creationId xmlns:a16="http://schemas.microsoft.com/office/drawing/2014/main" id="{8989C8BA-EA1B-4970-B1DD-F1D10813D082}"/>
                    </a:ext>
                  </a:extLst>
                </p:cNvPr>
                <p:cNvPicPr/>
                <p:nvPr/>
              </p:nvPicPr>
              <p:blipFill>
                <a:blip r:embed="rId15"/>
                <a:stretch>
                  <a:fillRect/>
                </a:stretch>
              </p:blipFill>
              <p:spPr>
                <a:xfrm>
                  <a:off x="4673200" y="4984240"/>
                  <a:ext cx="468360" cy="712800"/>
                </a:xfrm>
                <a:prstGeom prst="rect">
                  <a:avLst/>
                </a:prstGeom>
              </p:spPr>
            </p:pic>
          </mc:Fallback>
        </mc:AlternateContent>
      </p:grpSp>
    </p:spTree>
    <p:extLst>
      <p:ext uri="{BB962C8B-B14F-4D97-AF65-F5344CB8AC3E}">
        <p14:creationId xmlns:p14="http://schemas.microsoft.com/office/powerpoint/2010/main" val="13895820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CC84B8E-253E-4264-8768-0BEA37559D22}"/>
              </a:ext>
            </a:extLst>
          </p:cNvPr>
          <p:cNvSpPr>
            <a:spLocks noGrp="1"/>
          </p:cNvSpPr>
          <p:nvPr>
            <p:ph idx="1"/>
          </p:nvPr>
        </p:nvSpPr>
        <p:spPr>
          <a:xfrm>
            <a:off x="754744" y="1654629"/>
            <a:ext cx="10668000" cy="4461691"/>
          </a:xfrm>
        </p:spPr>
        <p:txBody>
          <a:bodyPr>
            <a:normAutofit lnSpcReduction="10000"/>
          </a:bodyPr>
          <a:lstStyle/>
          <a:p>
            <a:pPr marL="0" indent="0" algn="just">
              <a:buNone/>
            </a:pPr>
            <a:r>
              <a:rPr lang="tr-TR" dirty="0">
                <a:effectLst/>
                <a:latin typeface="Arial" panose="020B0604020202020204" pitchFamily="34" charset="0"/>
                <a:ea typeface="Arial" panose="020B0604020202020204" pitchFamily="34" charset="0"/>
              </a:rPr>
              <a:t>İkinci biçim tutuşun olumlu tarafı; kementlerin aşağıya sarkan bölümlerinin üst üste gelerek karışma olasılığının daha az oluşudur.</a:t>
            </a:r>
          </a:p>
          <a:p>
            <a:pPr marL="0" indent="0" algn="just">
              <a:buNone/>
            </a:pPr>
            <a:r>
              <a:rPr lang="tr-TR" spc="-15" dirty="0">
                <a:effectLst/>
                <a:latin typeface="Arial" panose="020B0604020202020204" pitchFamily="34" charset="0"/>
                <a:ea typeface="Arial" panose="020B0604020202020204" pitchFamily="34" charset="0"/>
              </a:rPr>
              <a:t>Yan </a:t>
            </a:r>
            <a:r>
              <a:rPr lang="tr-TR" dirty="0">
                <a:effectLst/>
                <a:latin typeface="Arial" panose="020B0604020202020204" pitchFamily="34" charset="0"/>
                <a:ea typeface="Arial" panose="020B0604020202020204" pitchFamily="34" charset="0"/>
              </a:rPr>
              <a:t>değiştirmelerle birlikte yapılacak el değiştirmelerde; kement topluluğu diğer el ile kavranırken her hangi bir karışıklığa ve </a:t>
            </a:r>
            <a:r>
              <a:rPr lang="tr-TR" spc="-10" dirty="0">
                <a:effectLst/>
                <a:latin typeface="Arial" panose="020B0604020202020204" pitchFamily="34" charset="0"/>
                <a:ea typeface="Arial" panose="020B0604020202020204" pitchFamily="34" charset="0"/>
              </a:rPr>
              <a:t>düğümlenmeye </a:t>
            </a:r>
            <a:r>
              <a:rPr lang="tr-TR" spc="15" dirty="0">
                <a:effectLst/>
                <a:latin typeface="Arial" panose="020B0604020202020204" pitchFamily="34" charset="0"/>
                <a:ea typeface="Arial" panose="020B0604020202020204" pitchFamily="34" charset="0"/>
              </a:rPr>
              <a:t>veya </a:t>
            </a:r>
            <a:r>
              <a:rPr lang="tr-TR" dirty="0">
                <a:effectLst/>
                <a:latin typeface="Arial" panose="020B0604020202020204" pitchFamily="34" charset="0"/>
                <a:ea typeface="Arial" panose="020B0604020202020204" pitchFamily="34" charset="0"/>
              </a:rPr>
              <a:t>dolanmaya fırsat</a:t>
            </a:r>
            <a:r>
              <a:rPr lang="tr-TR" spc="29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verilmemelidir</a:t>
            </a:r>
            <a:r>
              <a:rPr lang="tr-TR" dirty="0">
                <a:latin typeface="Arial" panose="020B0604020202020204" pitchFamily="34" charset="0"/>
                <a:ea typeface="Arial" panose="020B0604020202020204" pitchFamily="34" charset="0"/>
              </a:rPr>
              <a:t>.</a:t>
            </a:r>
          </a:p>
          <a:p>
            <a:pPr marL="0" indent="0" algn="just">
              <a:buNone/>
            </a:pPr>
            <a:r>
              <a:rPr lang="tr-TR" dirty="0">
                <a:effectLst/>
                <a:latin typeface="Arial" panose="020B0604020202020204" pitchFamily="34" charset="0"/>
                <a:ea typeface="Arial" panose="020B0604020202020204" pitchFamily="34" charset="0"/>
              </a:rPr>
              <a:t>Çılbır ipinin uzatılması; kement topluluğunu tutan elin hafifçe açılması ile sağlanmalıdır. Kementler teker teker bırakılmalı, hiçbir zaman hepsi birden elden</a:t>
            </a:r>
            <a:r>
              <a:rPr lang="tr-TR" spc="28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boşaltılmamalıdır.</a:t>
            </a:r>
          </a:p>
          <a:p>
            <a:pPr marL="0" indent="0" algn="just">
              <a:buNone/>
            </a:pPr>
            <a:r>
              <a:rPr lang="tr-TR" dirty="0">
                <a:effectLst/>
                <a:latin typeface="Arial" panose="020B0604020202020204" pitchFamily="34" charset="0"/>
                <a:ea typeface="Arial" panose="020B0604020202020204" pitchFamily="34" charset="0"/>
              </a:rPr>
              <a:t>Çılbır ipi hiçbir zaman tek başına el kemendinden tutulmamalıdır. Yoksa atın hiddetle kaçması sonucunda çılbır ipinin uzatılamaması nedeniyle eğitici çok kötü sakatlanabilir.</a:t>
            </a:r>
          </a:p>
          <a:p>
            <a:pPr marL="0" indent="0" algn="just">
              <a:buNone/>
            </a:pPr>
            <a:endParaRPr lang="tr-TR" sz="2400" dirty="0"/>
          </a:p>
        </p:txBody>
      </p:sp>
    </p:spTree>
    <p:extLst>
      <p:ext uri="{BB962C8B-B14F-4D97-AF65-F5344CB8AC3E}">
        <p14:creationId xmlns:p14="http://schemas.microsoft.com/office/powerpoint/2010/main" val="32087937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B960110-9016-4542-9204-53101E8C0E64}"/>
              </a:ext>
            </a:extLst>
          </p:cNvPr>
          <p:cNvSpPr>
            <a:spLocks noGrp="1"/>
          </p:cNvSpPr>
          <p:nvPr>
            <p:ph idx="1"/>
          </p:nvPr>
        </p:nvSpPr>
        <p:spPr>
          <a:xfrm>
            <a:off x="769258" y="2394857"/>
            <a:ext cx="10653485" cy="3860800"/>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Gerek yan değiştirmelerde, gerek donanım takılması veya sökülmesi anlarında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gerekse çılbır çalışmasının sonlandırılmasında, çılbır ipi çok </a:t>
            </a:r>
            <a:r>
              <a:rPr lang="tr-TR" sz="2400" spc="-15" dirty="0">
                <a:effectLst/>
                <a:latin typeface="Arial" panose="020B0604020202020204" pitchFamily="34" charset="0"/>
                <a:ea typeface="Arial" panose="020B0604020202020204" pitchFamily="34" charset="0"/>
              </a:rPr>
              <a:t>dikkatli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özenli bir biçimde yeniden toplanmalıdır. </a:t>
            </a:r>
            <a:r>
              <a:rPr lang="tr-TR" sz="2400" dirty="0" err="1">
                <a:effectLst/>
                <a:latin typeface="Arial" panose="020B0604020202020204" pitchFamily="34" charset="0"/>
                <a:ea typeface="Arial" panose="020B0604020202020204" pitchFamily="34" charset="0"/>
              </a:rPr>
              <a:t>Özentisiz</a:t>
            </a:r>
            <a:r>
              <a:rPr lang="tr-TR" sz="2400" spc="-3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acemice</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karışık</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 toplama veya çılbır ipinin yere saçılması çok kötü sonuçlanacak kazalara neden</a:t>
            </a:r>
            <a:r>
              <a:rPr lang="tr-TR" sz="2400" spc="1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olabilir</a:t>
            </a:r>
            <a:r>
              <a:rPr lang="tr-TR" sz="2400" dirty="0">
                <a:latin typeface="Arial" panose="020B0604020202020204" pitchFamily="34" charset="0"/>
                <a:ea typeface="Arial" panose="020B0604020202020204" pitchFamily="34" charset="0"/>
              </a:rPr>
              <a:t>.</a:t>
            </a:r>
          </a:p>
          <a:p>
            <a:pPr marL="0" indent="0" algn="just">
              <a:buNone/>
            </a:pPr>
            <a:r>
              <a:rPr lang="tr-TR" sz="2400" dirty="0">
                <a:effectLst/>
                <a:latin typeface="Arial" panose="020B0604020202020204" pitchFamily="34" charset="0"/>
                <a:ea typeface="Arial" panose="020B0604020202020204" pitchFamily="34" charset="0"/>
              </a:rPr>
              <a:t>Çılbır hangi yanda yapılıyorsa; çılbır ipi </a:t>
            </a:r>
            <a:r>
              <a:rPr lang="tr-TR" sz="2400" spc="-15" dirty="0">
                <a:effectLst/>
                <a:latin typeface="Arial" panose="020B0604020202020204" pitchFamily="34" charset="0"/>
                <a:ea typeface="Arial" panose="020B0604020202020204" pitchFamily="34" charset="0"/>
              </a:rPr>
              <a:t>kilitli </a:t>
            </a:r>
            <a:r>
              <a:rPr lang="tr-TR" sz="2400" dirty="0">
                <a:effectLst/>
                <a:latin typeface="Arial" panose="020B0604020202020204" pitchFamily="34" charset="0"/>
                <a:ea typeface="Arial" panose="020B0604020202020204" pitchFamily="34" charset="0"/>
              </a:rPr>
              <a:t>tokası, o taraftaki ağızlık demiri halkasına </a:t>
            </a:r>
            <a:r>
              <a:rPr lang="tr-TR" sz="2400" spc="-15" dirty="0">
                <a:effectLst/>
                <a:latin typeface="Arial" panose="020B0604020202020204" pitchFamily="34" charset="0"/>
                <a:ea typeface="Arial" panose="020B0604020202020204" pitchFamily="34" charset="0"/>
              </a:rPr>
              <a:t>takılır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çılbır</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ipi</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elle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tutulur.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Örneğin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sol</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çalışması</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yapılırken: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ipi</a:t>
            </a:r>
            <a:r>
              <a:rPr lang="tr-TR" sz="2400" spc="-2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kilitli</a:t>
            </a:r>
            <a:r>
              <a:rPr lang="tr-TR" sz="2400" dirty="0">
                <a:effectLst/>
                <a:latin typeface="Arial" panose="020B0604020202020204" pitchFamily="34" charset="0"/>
                <a:ea typeface="Arial" panose="020B0604020202020204" pitchFamily="34" charset="0"/>
              </a:rPr>
              <a:t> kancası,</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sol</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ağızlık demiri halkasına </a:t>
            </a:r>
            <a:r>
              <a:rPr lang="tr-TR" sz="2400" spc="-15" dirty="0">
                <a:effectLst/>
                <a:latin typeface="Arial" panose="020B0604020202020204" pitchFamily="34" charset="0"/>
                <a:ea typeface="Arial" panose="020B0604020202020204" pitchFamily="34" charset="0"/>
              </a:rPr>
              <a:t>takılır; </a:t>
            </a:r>
            <a:r>
              <a:rPr lang="tr-TR" sz="2400" dirty="0">
                <a:effectLst/>
                <a:latin typeface="Arial" panose="020B0604020202020204" pitchFamily="34" charset="0"/>
                <a:ea typeface="Arial" panose="020B0604020202020204" pitchFamily="34" charset="0"/>
              </a:rPr>
              <a:t>çılbır ipi sol el ile tutulur; kamçı sağ</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eldedir.</a:t>
            </a:r>
          </a:p>
          <a:p>
            <a:pPr marL="0" indent="0" algn="just">
              <a:buNone/>
            </a:pPr>
            <a:endParaRPr lang="tr-TR" sz="2400" dirty="0"/>
          </a:p>
          <a:p>
            <a:endParaRPr lang="tr-TR" sz="2400" dirty="0"/>
          </a:p>
        </p:txBody>
      </p:sp>
    </p:spTree>
    <p:extLst>
      <p:ext uri="{BB962C8B-B14F-4D97-AF65-F5344CB8AC3E}">
        <p14:creationId xmlns:p14="http://schemas.microsoft.com/office/powerpoint/2010/main" val="27902459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F7C01DA-7257-4413-921C-5053E394ED5B}"/>
              </a:ext>
            </a:extLst>
          </p:cNvPr>
          <p:cNvSpPr>
            <a:spLocks noGrp="1"/>
          </p:cNvSpPr>
          <p:nvPr>
            <p:ph idx="1"/>
          </p:nvPr>
        </p:nvSpPr>
        <p:spPr>
          <a:xfrm>
            <a:off x="769258" y="827315"/>
            <a:ext cx="10638972" cy="5471886"/>
          </a:xfrm>
        </p:spPr>
        <p:txBody>
          <a:bodyPr>
            <a:noAutofit/>
          </a:bodyPr>
          <a:lstStyle/>
          <a:p>
            <a:pPr marL="0" indent="0" algn="just">
              <a:buNone/>
            </a:pPr>
            <a:r>
              <a:rPr lang="tr-TR" sz="2400" dirty="0">
                <a:effectLst/>
                <a:latin typeface="Arial" panose="020B0604020202020204" pitchFamily="34" charset="0"/>
                <a:ea typeface="Arial" panose="020B0604020202020204" pitchFamily="34" charset="0"/>
              </a:rPr>
              <a:t>Çalışma süresince atın ağzı ile kalıcı bir irtibat kurmak gerekir. Bunun için çılbır ipini tutan elin durumu dizgin yardımlarında olduğu gibi; başparmak yukarıda olacak biçimde bir yumruktur. Dirsek, el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çılbır ipi bir doğru üzerinde</a:t>
            </a:r>
            <a:r>
              <a:rPr lang="tr-TR" sz="2400" spc="2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olmalıdır</a:t>
            </a:r>
            <a:endParaRPr lang="tr-TR" sz="2400" dirty="0">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Bu ölçütler biniş çalışmalarında dizginlerin kullanımı ve ellerin tutuluşu ile aynıdır ve iyi bir irtibat için temel koşullardır. İşte, ileride yapılacak biniş çalışmalarında da bu ve benzeri koşulların iyi bir biçimde oluşmasını sağlayacak olan tek şey; doğru çılbır çalışmalarıdır.</a:t>
            </a:r>
          </a:p>
          <a:p>
            <a:pPr marL="0" indent="0" algn="just">
              <a:buNone/>
            </a:pPr>
            <a:r>
              <a:rPr lang="tr-TR" sz="2400" dirty="0">
                <a:effectLst/>
                <a:latin typeface="Arial" panose="020B0604020202020204" pitchFamily="34" charset="0"/>
                <a:ea typeface="Arial" panose="020B0604020202020204" pitchFamily="34" charset="0"/>
              </a:rPr>
              <a:t>Eğitici, ancak alıkoyucu el etkilerini ve sürücü kamçı yardımlarını uyumlu bir biçimde kullanarak yarım alıkoymaları uygun biçimde yapabilir</a:t>
            </a:r>
            <a:endParaRPr lang="tr-TR" sz="2400" dirty="0"/>
          </a:p>
        </p:txBody>
      </p:sp>
    </p:spTree>
    <p:extLst>
      <p:ext uri="{BB962C8B-B14F-4D97-AF65-F5344CB8AC3E}">
        <p14:creationId xmlns:p14="http://schemas.microsoft.com/office/powerpoint/2010/main" val="9260103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7282F5B-4A2F-45A1-B4FC-1236F0089947}"/>
              </a:ext>
            </a:extLst>
          </p:cNvPr>
          <p:cNvSpPr>
            <a:spLocks noGrp="1"/>
          </p:cNvSpPr>
          <p:nvPr>
            <p:ph idx="1"/>
          </p:nvPr>
        </p:nvSpPr>
        <p:spPr>
          <a:xfrm>
            <a:off x="769257" y="1108166"/>
            <a:ext cx="10638972" cy="5016863"/>
          </a:xfrm>
        </p:spPr>
        <p:txBody>
          <a:bodyPr>
            <a:normAutofit/>
          </a:bodyPr>
          <a:lstStyle/>
          <a:p>
            <a:pPr marL="108585" marR="119380" indent="0" algn="ctr">
              <a:spcBef>
                <a:spcPts val="560"/>
              </a:spcBef>
              <a:spcAft>
                <a:spcPts val="0"/>
              </a:spcAft>
              <a:buNone/>
            </a:pPr>
            <a:r>
              <a:rPr lang="tr-TR" sz="2600" b="1" i="1" dirty="0">
                <a:solidFill>
                  <a:srgbClr val="FF0000"/>
                </a:solidFill>
                <a:effectLst/>
                <a:latin typeface="Arial" panose="020B0604020202020204" pitchFamily="34" charset="0"/>
                <a:ea typeface="Arial" panose="020B0604020202020204" pitchFamily="34" charset="0"/>
              </a:rPr>
              <a:t>DİKKAT!</a:t>
            </a:r>
            <a:endParaRPr lang="tr-TR" sz="2600" dirty="0">
              <a:solidFill>
                <a:srgbClr val="FF0000"/>
              </a:solidFill>
              <a:latin typeface="Arial" panose="020B0604020202020204" pitchFamily="34" charset="0"/>
              <a:ea typeface="Arial" panose="020B0604020202020204" pitchFamily="34" charset="0"/>
            </a:endParaRPr>
          </a:p>
          <a:p>
            <a:pPr marL="108585" marR="119380" indent="0" algn="ctr">
              <a:spcBef>
                <a:spcPts val="560"/>
              </a:spcBef>
              <a:spcAft>
                <a:spcPts val="0"/>
              </a:spcAft>
              <a:buNone/>
            </a:pPr>
            <a:r>
              <a:rPr lang="tr-TR" sz="2400" b="1" i="1" dirty="0">
                <a:effectLst/>
                <a:latin typeface="Arial" panose="020B0604020202020204" pitchFamily="34" charset="0"/>
                <a:ea typeface="Arial" panose="020B0604020202020204" pitchFamily="34" charset="0"/>
              </a:rPr>
              <a:t>Çılbır</a:t>
            </a:r>
            <a:r>
              <a:rPr lang="tr-TR" sz="2400" b="1" i="1" spc="-4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ipinin</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doğru</a:t>
            </a:r>
            <a:r>
              <a:rPr lang="tr-TR" sz="2400" b="1" i="1" spc="-3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tutulması,</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doğru</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bir</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çılbır</a:t>
            </a:r>
            <a:r>
              <a:rPr lang="tr-TR" sz="2400" b="1" i="1" spc="-4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çalışması</a:t>
            </a:r>
            <a:r>
              <a:rPr lang="tr-TR" sz="2400" b="1" i="1" spc="-3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için</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önemli</a:t>
            </a:r>
            <a:r>
              <a:rPr lang="tr-TR" sz="2400" b="1" i="1" spc="-3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bir</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şarttır.</a:t>
            </a:r>
            <a:r>
              <a:rPr lang="tr-TR" sz="2400" b="1" i="1" spc="-3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Çılbır ipi,</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takılmaya</a:t>
            </a:r>
            <a:r>
              <a:rPr lang="tr-TR" sz="2400" b="1" i="1" spc="-7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neden</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olmamak</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koşuluyla,</a:t>
            </a:r>
            <a:r>
              <a:rPr lang="tr-TR" sz="2400" b="1" i="1" spc="-7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eğiticinin</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kolayına</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gelen</a:t>
            </a:r>
            <a:r>
              <a:rPr lang="tr-TR" sz="2400" b="1" i="1" spc="-7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başka</a:t>
            </a:r>
            <a:r>
              <a:rPr lang="tr-TR" sz="2400" b="1" i="1" spc="-7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biçimlerde de</a:t>
            </a:r>
            <a:r>
              <a:rPr lang="tr-TR" sz="2400" b="1" i="1" spc="10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tutulabilir.</a:t>
            </a:r>
            <a:endParaRPr lang="tr-TR" sz="2400" dirty="0">
              <a:effectLst/>
              <a:latin typeface="Arial" panose="020B0604020202020204" pitchFamily="34" charset="0"/>
              <a:ea typeface="Arial" panose="020B0604020202020204" pitchFamily="34" charset="0"/>
            </a:endParaRPr>
          </a:p>
          <a:p>
            <a:pPr marL="0" indent="0" algn="ctr">
              <a:buNone/>
            </a:pPr>
            <a:endParaRPr lang="tr-TR" sz="2400" dirty="0"/>
          </a:p>
          <a:p>
            <a:pPr marL="0" indent="0" algn="ctr">
              <a:buNone/>
            </a:pPr>
            <a:endParaRPr lang="tr-TR" sz="2400" dirty="0"/>
          </a:p>
          <a:p>
            <a:pPr marL="108585" marR="119380" indent="0" algn="ctr">
              <a:spcBef>
                <a:spcPts val="560"/>
              </a:spcBef>
              <a:spcAft>
                <a:spcPts val="0"/>
              </a:spcAft>
              <a:buNone/>
            </a:pPr>
            <a:r>
              <a:rPr lang="tr-TR" sz="2600" b="1" i="1" dirty="0">
                <a:solidFill>
                  <a:srgbClr val="FF0000"/>
                </a:solidFill>
                <a:effectLst/>
                <a:latin typeface="Arial" panose="020B0604020202020204" pitchFamily="34" charset="0"/>
                <a:ea typeface="Arial" panose="020B0604020202020204" pitchFamily="34" charset="0"/>
              </a:rPr>
              <a:t>DİKKAT!</a:t>
            </a:r>
            <a:endParaRPr lang="tr-TR" sz="2600" dirty="0">
              <a:solidFill>
                <a:srgbClr val="FF0000"/>
              </a:solidFill>
              <a:effectLst/>
              <a:latin typeface="Arial" panose="020B0604020202020204" pitchFamily="34" charset="0"/>
              <a:ea typeface="Arial" panose="020B0604020202020204" pitchFamily="34" charset="0"/>
            </a:endParaRPr>
          </a:p>
          <a:p>
            <a:pPr marL="0" indent="0" algn="ctr">
              <a:buNone/>
            </a:pPr>
            <a:r>
              <a:rPr lang="tr-TR" sz="2400" b="1" i="1" dirty="0">
                <a:effectLst/>
                <a:latin typeface="Arial" panose="020B0604020202020204" pitchFamily="34" charset="0"/>
                <a:ea typeface="Arial" panose="020B0604020202020204" pitchFamily="34" charset="0"/>
              </a:rPr>
              <a:t>Alıkoyma</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ve</a:t>
            </a:r>
            <a:r>
              <a:rPr lang="tr-TR" sz="2400" b="1" i="1" spc="-55" dirty="0">
                <a:effectLst/>
                <a:latin typeface="Arial" panose="020B0604020202020204" pitchFamily="34" charset="0"/>
                <a:ea typeface="Arial" panose="020B0604020202020204" pitchFamily="34" charset="0"/>
              </a:rPr>
              <a:t> </a:t>
            </a:r>
            <a:r>
              <a:rPr lang="tr-TR" sz="2400" b="1" i="1" dirty="0" err="1">
                <a:effectLst/>
                <a:latin typeface="Arial" panose="020B0604020202020204" pitchFamily="34" charset="0"/>
                <a:ea typeface="Arial" panose="020B0604020202020204" pitchFamily="34" charset="0"/>
              </a:rPr>
              <a:t>koyverme</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etkilerinin</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doğru</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uygulanabilmesi</a:t>
            </a:r>
            <a:r>
              <a:rPr lang="tr-TR" sz="2400" b="1" i="1" spc="-3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için,</a:t>
            </a:r>
            <a:r>
              <a:rPr lang="tr-TR" sz="2400" b="1" i="1" spc="-7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atın</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ağzı</a:t>
            </a:r>
            <a:r>
              <a:rPr lang="tr-TR" sz="2400" b="1" i="1" spc="-7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ile</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sürekli</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bir irtibatın bulunması gerekir. Bu nedenle, çılbır ipi gergin olmalı ve aşağıya sarkmamalıdır</a:t>
            </a:r>
            <a:endParaRPr lang="tr-TR" sz="2400" dirty="0"/>
          </a:p>
        </p:txBody>
      </p:sp>
    </p:spTree>
    <p:extLst>
      <p:ext uri="{BB962C8B-B14F-4D97-AF65-F5344CB8AC3E}">
        <p14:creationId xmlns:p14="http://schemas.microsoft.com/office/powerpoint/2010/main" val="15169398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A4EC030-E5FD-4E0E-95D8-A6A6A195D535}"/>
              </a:ext>
            </a:extLst>
          </p:cNvPr>
          <p:cNvSpPr>
            <a:spLocks noGrp="1"/>
          </p:cNvSpPr>
          <p:nvPr>
            <p:ph idx="1"/>
          </p:nvPr>
        </p:nvSpPr>
        <p:spPr>
          <a:xfrm>
            <a:off x="783772" y="1959429"/>
            <a:ext cx="10653486" cy="4122058"/>
          </a:xfrm>
        </p:spPr>
        <p:txBody>
          <a:bodyPr>
            <a:normAutofit/>
          </a:bodyPr>
          <a:lstStyle/>
          <a:p>
            <a:pPr marL="0" indent="0" algn="just">
              <a:buNone/>
            </a:pPr>
            <a:r>
              <a:rPr lang="tr-TR" sz="2400" b="1" u="sng" dirty="0">
                <a:effectLst/>
                <a:latin typeface="Arial" panose="020B0604020202020204" pitchFamily="34" charset="0"/>
                <a:ea typeface="Arial" panose="020B0604020202020204" pitchFamily="34" charset="0"/>
              </a:rPr>
              <a:t>Çılbır ipinin tutulması ile ilgili yanlışlar şunlardır</a:t>
            </a:r>
            <a:r>
              <a:rPr lang="tr-TR" sz="2400" b="1" dirty="0">
                <a:effectLst/>
                <a:latin typeface="Arial" panose="020B0604020202020204" pitchFamily="34" charset="0"/>
                <a:ea typeface="Arial" panose="020B0604020202020204" pitchFamily="34" charset="0"/>
              </a:rPr>
              <a:t>:</a:t>
            </a:r>
          </a:p>
          <a:p>
            <a:pPr algn="just"/>
            <a:r>
              <a:rPr lang="tr-TR" sz="2400" b="1" dirty="0">
                <a:effectLst/>
                <a:latin typeface="Arial" panose="020B0604020202020204" pitchFamily="34" charset="0"/>
                <a:ea typeface="Arial" panose="020B0604020202020204" pitchFamily="34" charset="0"/>
              </a:rPr>
              <a:t>Sert kol ve el tutuşu: </a:t>
            </a:r>
            <a:r>
              <a:rPr lang="tr-TR" sz="2400" dirty="0">
                <a:effectLst/>
                <a:latin typeface="Arial" panose="020B0604020202020204" pitchFamily="34" charset="0"/>
                <a:ea typeface="Arial" panose="020B0604020202020204" pitchFamily="34" charset="0"/>
              </a:rPr>
              <a:t>Aşağıya doğru düz bir biçimde </a:t>
            </a:r>
            <a:r>
              <a:rPr lang="tr-TR" sz="2400" spc="-15" dirty="0">
                <a:effectLst/>
                <a:latin typeface="Arial" panose="020B0604020202020204" pitchFamily="34" charset="0"/>
                <a:ea typeface="Arial" panose="020B0604020202020204" pitchFamily="34" charset="0"/>
              </a:rPr>
              <a:t>bırakılmış </a:t>
            </a:r>
            <a:r>
              <a:rPr lang="tr-TR" sz="2400" dirty="0">
                <a:effectLst/>
                <a:latin typeface="Arial" panose="020B0604020202020204" pitchFamily="34" charset="0"/>
                <a:ea typeface="Arial" panose="020B0604020202020204" pitchFamily="34" charset="0"/>
              </a:rPr>
              <a:t>kol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sert el eklemi veya aşırı yukarıda tutulan el, atın hareket ritmini</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bozar.</a:t>
            </a:r>
            <a:endParaRPr lang="tr-TR" sz="2400" dirty="0">
              <a:latin typeface="Arial" panose="020B0604020202020204" pitchFamily="34" charset="0"/>
              <a:ea typeface="Arial" panose="020B0604020202020204" pitchFamily="34" charset="0"/>
            </a:endParaRPr>
          </a:p>
          <a:p>
            <a:pPr algn="just"/>
            <a:r>
              <a:rPr lang="tr-TR" sz="2400" b="1" dirty="0">
                <a:effectLst/>
                <a:latin typeface="Arial" panose="020B0604020202020204" pitchFamily="34" charset="0"/>
                <a:ea typeface="Arial" panose="020B0604020202020204" pitchFamily="34" charset="0"/>
              </a:rPr>
              <a:t>Sarkan çılbır ipi: </a:t>
            </a:r>
            <a:r>
              <a:rPr lang="tr-TR" sz="2400" dirty="0">
                <a:effectLst/>
                <a:latin typeface="Arial" panose="020B0604020202020204" pitchFamily="34" charset="0"/>
                <a:ea typeface="Arial" panose="020B0604020202020204" pitchFamily="34" charset="0"/>
              </a:rPr>
              <a:t>Aşağıya sarkan veya yerde sürünen çılbır ipi; at ile sürekli ve emin bir irtibatın kurulmasını engeller. </a:t>
            </a:r>
            <a:r>
              <a:rPr lang="tr-TR" sz="2400" dirty="0">
                <a:latin typeface="Arial" panose="020B0604020202020204" pitchFamily="34" charset="0"/>
                <a:ea typeface="Arial" panose="020B0604020202020204" pitchFamily="34" charset="0"/>
              </a:rPr>
              <a:t>Ayrıca bu durum, eğiticinin güvenliği için de sakıncalıdır. </a:t>
            </a:r>
            <a:endParaRPr lang="tr-TR" sz="2400" dirty="0">
              <a:effectLst/>
              <a:latin typeface="Arial" panose="020B0604020202020204" pitchFamily="34" charset="0"/>
              <a:ea typeface="Arial" panose="020B0604020202020204" pitchFamily="34" charset="0"/>
            </a:endParaRPr>
          </a:p>
          <a:p>
            <a:pPr algn="just"/>
            <a:r>
              <a:rPr lang="tr-TR" sz="2400" b="1" dirty="0">
                <a:effectLst/>
                <a:latin typeface="Arial" panose="020B0604020202020204" pitchFamily="34" charset="0"/>
                <a:ea typeface="Arial" panose="020B0604020202020204" pitchFamily="34" charset="0"/>
              </a:rPr>
              <a:t>Çok sert irtibat: </a:t>
            </a:r>
            <a:r>
              <a:rPr lang="tr-TR" sz="2400" dirty="0">
                <a:effectLst/>
                <a:latin typeface="Arial" panose="020B0604020202020204" pitchFamily="34" charset="0"/>
                <a:ea typeface="Arial" panose="020B0604020202020204" pitchFamily="34" charset="0"/>
              </a:rPr>
              <a:t>At çılbır dairesi dışına doğru baskı uygulayarak irtibatı oldukça sert bir biçime sokabilir. Bu durumda; tempo, yumuşaklık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eşit ölçülü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sürekli irtibat</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yitirilir</a:t>
            </a:r>
            <a:r>
              <a:rPr lang="tr-TR" sz="2400" dirty="0">
                <a:latin typeface="Arial" panose="020B0604020202020204" pitchFamily="34" charset="0"/>
                <a:ea typeface="Arial" panose="020B0604020202020204" pitchFamily="34" charset="0"/>
              </a:rPr>
              <a:t>.</a:t>
            </a:r>
          </a:p>
          <a:p>
            <a:endParaRPr lang="tr-TR" sz="2400" dirty="0"/>
          </a:p>
        </p:txBody>
      </p:sp>
    </p:spTree>
    <p:extLst>
      <p:ext uri="{BB962C8B-B14F-4D97-AF65-F5344CB8AC3E}">
        <p14:creationId xmlns:p14="http://schemas.microsoft.com/office/powerpoint/2010/main" val="31603250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E017E38-8E55-4098-949E-F74F96068CD1}"/>
              </a:ext>
            </a:extLst>
          </p:cNvPr>
          <p:cNvSpPr>
            <a:spLocks noGrp="1"/>
          </p:cNvSpPr>
          <p:nvPr>
            <p:ph idx="1"/>
          </p:nvPr>
        </p:nvSpPr>
        <p:spPr>
          <a:xfrm>
            <a:off x="725714" y="2394857"/>
            <a:ext cx="10711543" cy="3773714"/>
          </a:xfrm>
        </p:spPr>
        <p:txBody>
          <a:bodyPr>
            <a:normAutofit/>
          </a:bodyPr>
          <a:lstStyle/>
          <a:p>
            <a:pPr algn="just"/>
            <a:r>
              <a:rPr lang="tr-TR" sz="2400" b="1" dirty="0">
                <a:effectLst/>
                <a:latin typeface="Arial" panose="020B0604020202020204" pitchFamily="34" charset="0"/>
                <a:ea typeface="Arial" panose="020B0604020202020204" pitchFamily="34" charset="0"/>
              </a:rPr>
              <a:t>Çılbır ipi kementlerinin yanlış tutuluşu:</a:t>
            </a:r>
            <a:r>
              <a:rPr lang="tr-TR" sz="2400" b="1" spc="-2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Daha önce de </a:t>
            </a:r>
            <a:r>
              <a:rPr lang="tr-TR" sz="2400" spc="-15" dirty="0">
                <a:effectLst/>
                <a:latin typeface="Arial" panose="020B0604020202020204" pitchFamily="34" charset="0"/>
                <a:ea typeface="Arial" panose="020B0604020202020204" pitchFamily="34" charset="0"/>
              </a:rPr>
              <a:t>açıklandığı </a:t>
            </a:r>
            <a:r>
              <a:rPr lang="tr-TR" sz="2400" dirty="0">
                <a:effectLst/>
                <a:latin typeface="Arial" panose="020B0604020202020204" pitchFamily="34" charset="0"/>
                <a:ea typeface="Arial" panose="020B0604020202020204" pitchFamily="34" charset="0"/>
              </a:rPr>
              <a:t>gibi, bu durumda daire genişliklerinde yapılması düşünülen değişiklikleri hızlı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güvenli bir biçimde gerçekleştirmek olanaksızdır. Ayrıca kementlerin </a:t>
            </a:r>
            <a:r>
              <a:rPr lang="tr-TR" sz="2400" spc="-15" dirty="0">
                <a:effectLst/>
                <a:latin typeface="Arial" panose="020B0604020202020204" pitchFamily="34" charset="0"/>
                <a:ea typeface="Arial" panose="020B0604020202020204" pitchFamily="34" charset="0"/>
              </a:rPr>
              <a:t>karışıklıklarını </a:t>
            </a:r>
            <a:r>
              <a:rPr lang="tr-TR" sz="2400" dirty="0">
                <a:effectLst/>
                <a:latin typeface="Arial" panose="020B0604020202020204" pitchFamily="34" charset="0"/>
                <a:ea typeface="Arial" panose="020B0604020202020204" pitchFamily="34" charset="0"/>
              </a:rPr>
              <a:t>sürekli düzeltme gereği yapılan hareketler sonucunda, atın korkarak telaşa kapılmasına neden</a:t>
            </a:r>
            <a:r>
              <a:rPr lang="tr-TR" sz="2400" spc="9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olunabilir.</a:t>
            </a:r>
          </a:p>
          <a:p>
            <a:pPr algn="just"/>
            <a:r>
              <a:rPr lang="tr-TR" sz="2400" b="1" dirty="0">
                <a:effectLst/>
                <a:latin typeface="Arial" panose="020B0604020202020204" pitchFamily="34" charset="0"/>
                <a:ea typeface="Arial" panose="020B0604020202020204" pitchFamily="34" charset="0"/>
              </a:rPr>
              <a:t>Eğiticinin duruş noktasını gereksiz ve sürekli değiştirmesi: </a:t>
            </a:r>
            <a:r>
              <a:rPr lang="tr-TR" sz="2400" dirty="0">
                <a:effectLst/>
                <a:latin typeface="Arial" panose="020B0604020202020204" pitchFamily="34" charset="0"/>
                <a:ea typeface="Arial" panose="020B0604020202020204" pitchFamily="34" charset="0"/>
              </a:rPr>
              <a:t>Eğitici çılbır eğitimini olabildiğince daire merkezinde sabit durarak </a:t>
            </a:r>
            <a:r>
              <a:rPr lang="tr-TR" sz="2400" spc="-15" dirty="0">
                <a:effectLst/>
                <a:latin typeface="Arial" panose="020B0604020202020204" pitchFamily="34" charset="0"/>
                <a:ea typeface="Arial" panose="020B0604020202020204" pitchFamily="34" charset="0"/>
              </a:rPr>
              <a:t>yapmalıdır. </a:t>
            </a:r>
            <a:r>
              <a:rPr lang="tr-TR" sz="2400" dirty="0">
                <a:effectLst/>
                <a:latin typeface="Arial" panose="020B0604020202020204" pitchFamily="34" charset="0"/>
                <a:ea typeface="Arial" panose="020B0604020202020204" pitchFamily="34" charset="0"/>
              </a:rPr>
              <a:t>Sürekli yer değişiklikleri özellikle </a:t>
            </a:r>
            <a:r>
              <a:rPr lang="tr-TR" sz="2400" spc="-15" dirty="0">
                <a:effectLst/>
                <a:latin typeface="Arial" panose="020B0604020202020204" pitchFamily="34" charset="0"/>
                <a:ea typeface="Arial" panose="020B0604020202020204" pitchFamily="34" charset="0"/>
              </a:rPr>
              <a:t>irtibatın </a:t>
            </a:r>
            <a:r>
              <a:rPr lang="tr-TR" sz="2400" dirty="0">
                <a:effectLst/>
                <a:latin typeface="Arial" panose="020B0604020202020204" pitchFamily="34" charset="0"/>
                <a:ea typeface="Arial" panose="020B0604020202020204" pitchFamily="34" charset="0"/>
              </a:rPr>
              <a:t>kurulabilmesini</a:t>
            </a:r>
            <a:r>
              <a:rPr lang="tr-TR" sz="2400" spc="1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engeller</a:t>
            </a:r>
            <a:endParaRPr lang="tr-TR" sz="2400" dirty="0"/>
          </a:p>
          <a:p>
            <a:pPr marL="0" indent="0">
              <a:buNone/>
            </a:pPr>
            <a:endParaRPr lang="tr-TR" sz="2400" dirty="0"/>
          </a:p>
        </p:txBody>
      </p:sp>
    </p:spTree>
    <p:extLst>
      <p:ext uri="{BB962C8B-B14F-4D97-AF65-F5344CB8AC3E}">
        <p14:creationId xmlns:p14="http://schemas.microsoft.com/office/powerpoint/2010/main" val="14560620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476BB90-959D-4B60-B692-38DABCBAA5D5}"/>
              </a:ext>
            </a:extLst>
          </p:cNvPr>
          <p:cNvSpPr>
            <a:spLocks noGrp="1"/>
          </p:cNvSpPr>
          <p:nvPr>
            <p:ph idx="1"/>
          </p:nvPr>
        </p:nvSpPr>
        <p:spPr>
          <a:xfrm>
            <a:off x="798286" y="1886857"/>
            <a:ext cx="10653485" cy="4252686"/>
          </a:xfrm>
        </p:spPr>
        <p:txBody>
          <a:bodyPr>
            <a:normAutofit lnSpcReduction="10000"/>
          </a:bodyPr>
          <a:lstStyle/>
          <a:p>
            <a:pPr marL="0" indent="0" algn="just">
              <a:buNone/>
            </a:pPr>
            <a:r>
              <a:rPr lang="tr-TR" b="1" i="1" u="sng" spc="-15" dirty="0">
                <a:solidFill>
                  <a:srgbClr val="33CCCC"/>
                </a:solidFill>
                <a:effectLst/>
                <a:latin typeface="Arial" panose="020B0604020202020204" pitchFamily="34" charset="0"/>
                <a:ea typeface="Arial" panose="020B0604020202020204" pitchFamily="34" charset="0"/>
              </a:rPr>
              <a:t>1.3.2.Çılbır</a:t>
            </a:r>
            <a:r>
              <a:rPr lang="tr-TR" b="1" i="1" u="sng" spc="190" dirty="0">
                <a:solidFill>
                  <a:srgbClr val="33CCCC"/>
                </a:solidFill>
                <a:effectLst/>
                <a:latin typeface="Arial" panose="020B0604020202020204" pitchFamily="34" charset="0"/>
                <a:ea typeface="Arial" panose="020B0604020202020204" pitchFamily="34" charset="0"/>
              </a:rPr>
              <a:t> </a:t>
            </a:r>
            <a:r>
              <a:rPr lang="tr-TR" b="1" i="1" u="sng" spc="-15" dirty="0">
                <a:solidFill>
                  <a:srgbClr val="33CCCC"/>
                </a:solidFill>
                <a:effectLst/>
                <a:latin typeface="Arial" panose="020B0604020202020204" pitchFamily="34" charset="0"/>
                <a:ea typeface="Arial" panose="020B0604020202020204" pitchFamily="34" charset="0"/>
              </a:rPr>
              <a:t>Kamçısı</a:t>
            </a:r>
          </a:p>
          <a:p>
            <a:pPr marL="0" indent="0" algn="just">
              <a:buNone/>
            </a:pPr>
            <a:r>
              <a:rPr lang="tr-TR" dirty="0">
                <a:effectLst/>
                <a:latin typeface="Arial" panose="020B0604020202020204" pitchFamily="34" charset="0"/>
                <a:ea typeface="Arial" panose="020B0604020202020204" pitchFamily="34" charset="0"/>
              </a:rPr>
              <a:t>Eğitim hedefine uygun biçime sahip ve doğru kullanılan bir çılbır </a:t>
            </a:r>
            <a:r>
              <a:rPr lang="tr-TR" spc="-15" dirty="0">
                <a:effectLst/>
                <a:latin typeface="Arial" panose="020B0604020202020204" pitchFamily="34" charset="0"/>
                <a:ea typeface="Arial" panose="020B0604020202020204" pitchFamily="34" charset="0"/>
              </a:rPr>
              <a:t>kamçısının, </a:t>
            </a:r>
            <a:r>
              <a:rPr lang="tr-TR" dirty="0">
                <a:effectLst/>
                <a:latin typeface="Arial" panose="020B0604020202020204" pitchFamily="34" charset="0"/>
                <a:ea typeface="Arial" panose="020B0604020202020204" pitchFamily="34" charset="0"/>
              </a:rPr>
              <a:t>çılbır eğitimindeki yeri tartışılmazdır. Çoğu </a:t>
            </a:r>
            <a:r>
              <a:rPr lang="tr-TR" spc="-15" dirty="0">
                <a:effectLst/>
                <a:latin typeface="Arial" panose="020B0604020202020204" pitchFamily="34" charset="0"/>
                <a:ea typeface="Arial" panose="020B0604020202020204" pitchFamily="34" charset="0"/>
              </a:rPr>
              <a:t>zaman </a:t>
            </a:r>
            <a:r>
              <a:rPr lang="tr-TR" dirty="0">
                <a:effectLst/>
                <a:latin typeface="Arial" panose="020B0604020202020204" pitchFamily="34" charset="0"/>
                <a:ea typeface="Arial" panose="020B0604020202020204" pitchFamily="34" charset="0"/>
              </a:rPr>
              <a:t>üşengeçlikten ötürü çılbır </a:t>
            </a:r>
            <a:r>
              <a:rPr lang="tr-TR" spc="-15" dirty="0">
                <a:effectLst/>
                <a:latin typeface="Arial" panose="020B0604020202020204" pitchFamily="34" charset="0"/>
                <a:ea typeface="Arial" panose="020B0604020202020204" pitchFamily="34" charset="0"/>
              </a:rPr>
              <a:t>kamçısının </a:t>
            </a:r>
            <a:r>
              <a:rPr lang="tr-TR" dirty="0">
                <a:effectLst/>
                <a:latin typeface="Arial" panose="020B0604020202020204" pitchFamily="34" charset="0"/>
                <a:ea typeface="Arial" panose="020B0604020202020204" pitchFamily="34" charset="0"/>
              </a:rPr>
              <a:t>kullanılması aksatılır. Fakat bu durumda, eğiticinin eğitimde sürücü etkileri </a:t>
            </a:r>
            <a:r>
              <a:rPr lang="tr-TR" spc="-15" dirty="0">
                <a:effectLst/>
                <a:latin typeface="Arial" panose="020B0604020202020204" pitchFamily="34" charset="0"/>
                <a:ea typeface="Arial" panose="020B0604020202020204" pitchFamily="34" charset="0"/>
              </a:rPr>
              <a:t>yeteri </a:t>
            </a:r>
            <a:r>
              <a:rPr lang="tr-TR" dirty="0">
                <a:effectLst/>
                <a:latin typeface="Arial" panose="020B0604020202020204" pitchFamily="34" charset="0"/>
                <a:ea typeface="Arial" panose="020B0604020202020204" pitchFamily="34" charset="0"/>
              </a:rPr>
              <a:t>kadar kullanabilmesi, olanaksız</a:t>
            </a:r>
            <a:r>
              <a:rPr lang="tr-TR" spc="-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düzeye</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gelir.</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Çok</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ürkek</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veya</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hırsla</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ileri</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atılan</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atların</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eğitiminde</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gerekli</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iletişim</a:t>
            </a:r>
            <a:r>
              <a:rPr lang="tr-TR" spc="-5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kurulana kadar </a:t>
            </a:r>
            <a:r>
              <a:rPr lang="tr-TR" spc="-15" dirty="0">
                <a:effectLst/>
                <a:latin typeface="Arial" panose="020B0604020202020204" pitchFamily="34" charset="0"/>
                <a:ea typeface="Arial" panose="020B0604020202020204" pitchFamily="34" charset="0"/>
              </a:rPr>
              <a:t>kamçının </a:t>
            </a:r>
            <a:r>
              <a:rPr lang="tr-TR" dirty="0">
                <a:effectLst/>
                <a:latin typeface="Arial" panose="020B0604020202020204" pitchFamily="34" charset="0"/>
                <a:ea typeface="Arial" panose="020B0604020202020204" pitchFamily="34" charset="0"/>
              </a:rPr>
              <a:t>kullanılması ertelenebilir. Sorun çözümlendiğinde kamçı kesinlikle tekrar eğitim sürecine</a:t>
            </a:r>
            <a:r>
              <a:rPr lang="tr-TR" spc="1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alınmalıdır.</a:t>
            </a:r>
            <a:endParaRPr lang="tr-TR" b="1" u="sng" spc="-15" dirty="0">
              <a:solidFill>
                <a:srgbClr val="33CCCC"/>
              </a:solidFill>
              <a:latin typeface="Arial" panose="020B0604020202020204" pitchFamily="34" charset="0"/>
              <a:ea typeface="Arial" panose="020B0604020202020204" pitchFamily="34" charset="0"/>
            </a:endParaRPr>
          </a:p>
          <a:p>
            <a:pPr marL="0" marR="144780" indent="0" algn="ctr">
              <a:spcBef>
                <a:spcPts val="540"/>
              </a:spcBef>
              <a:spcAft>
                <a:spcPts val="0"/>
              </a:spcAft>
              <a:buNone/>
            </a:pPr>
            <a:r>
              <a:rPr lang="tr-TR" b="1" u="sng" dirty="0">
                <a:solidFill>
                  <a:srgbClr val="FF0000"/>
                </a:solidFill>
                <a:effectLst/>
                <a:latin typeface="Arial" panose="020B0604020202020204" pitchFamily="34" charset="0"/>
                <a:ea typeface="Arial" panose="020B0604020202020204" pitchFamily="34" charset="0"/>
              </a:rPr>
              <a:t>DİKKAT!</a:t>
            </a:r>
            <a:endParaRPr lang="tr-TR" u="sng" dirty="0">
              <a:solidFill>
                <a:srgbClr val="FF0000"/>
              </a:solidFill>
              <a:effectLst/>
              <a:latin typeface="Arial" panose="020B0604020202020204" pitchFamily="34" charset="0"/>
              <a:ea typeface="Arial" panose="020B0604020202020204" pitchFamily="34" charset="0"/>
            </a:endParaRPr>
          </a:p>
          <a:p>
            <a:pPr marL="0" marR="144780" indent="0" algn="ctr">
              <a:lnSpc>
                <a:spcPct val="107000"/>
              </a:lnSpc>
              <a:spcBef>
                <a:spcPts val="55"/>
              </a:spcBef>
              <a:spcAft>
                <a:spcPts val="0"/>
              </a:spcAft>
              <a:buNone/>
            </a:pPr>
            <a:r>
              <a:rPr lang="tr-TR" b="1" dirty="0">
                <a:effectLst/>
                <a:latin typeface="Arial" panose="020B0604020202020204" pitchFamily="34" charset="0"/>
                <a:ea typeface="Arial" panose="020B0604020202020204" pitchFamily="34" charset="0"/>
              </a:rPr>
              <a:t>Çılbır kamçısı olmadan çılbır yapmak, boşu boşuna zaman yitirmekten başka bir şey değildir ve sürüş yapmadan ata binmeye benzer.</a:t>
            </a:r>
            <a:endParaRPr lang="tr-TR" dirty="0">
              <a:effectLst/>
              <a:latin typeface="Arial" panose="020B0604020202020204" pitchFamily="34" charset="0"/>
              <a:ea typeface="Arial" panose="020B0604020202020204" pitchFamily="34" charset="0"/>
            </a:endParaRPr>
          </a:p>
          <a:p>
            <a:pPr marL="0" indent="0" algn="just">
              <a:buNone/>
            </a:pPr>
            <a:endParaRPr lang="tr-TR" sz="2400" b="1" u="sng" spc="-15" dirty="0">
              <a:solidFill>
                <a:srgbClr val="33CCCC"/>
              </a:solidFill>
              <a:effectLst/>
              <a:latin typeface="Arial" panose="020B0604020202020204" pitchFamily="34" charset="0"/>
              <a:ea typeface="Arial" panose="020B0604020202020204" pitchFamily="34" charset="0"/>
            </a:endParaRPr>
          </a:p>
          <a:p>
            <a:pPr marL="0" indent="0" algn="just">
              <a:buNone/>
            </a:pPr>
            <a:endParaRPr lang="tr-TR" sz="2400" u="sng" dirty="0"/>
          </a:p>
        </p:txBody>
      </p:sp>
    </p:spTree>
    <p:extLst>
      <p:ext uri="{BB962C8B-B14F-4D97-AF65-F5344CB8AC3E}">
        <p14:creationId xmlns:p14="http://schemas.microsoft.com/office/powerpoint/2010/main" val="24778777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67AFBD1-7545-4A83-B804-4F6DC8BB225D}"/>
              </a:ext>
            </a:extLst>
          </p:cNvPr>
          <p:cNvSpPr>
            <a:spLocks noGrp="1"/>
          </p:cNvSpPr>
          <p:nvPr>
            <p:ph idx="1"/>
          </p:nvPr>
        </p:nvSpPr>
        <p:spPr>
          <a:xfrm>
            <a:off x="769258" y="2394857"/>
            <a:ext cx="10653485" cy="3904343"/>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Sol yan çılbır yapılırken, çılbır kamçısı sağ elle; sağ yan çılbır yapılırken sol elle tutulmalıdır. Kamçının el tutamağı tam kavranmalı ve ucu sıçrama eklemine (</a:t>
            </a:r>
            <a:r>
              <a:rPr lang="tr-TR" sz="2400" dirty="0" err="1">
                <a:effectLst/>
                <a:latin typeface="Arial" panose="020B0604020202020204" pitchFamily="34" charset="0"/>
                <a:ea typeface="Arial" panose="020B0604020202020204" pitchFamily="34" charset="0"/>
              </a:rPr>
              <a:t>hanep</a:t>
            </a:r>
            <a:r>
              <a:rPr lang="tr-TR" sz="2400" dirty="0">
                <a:effectLst/>
                <a:latin typeface="Arial" panose="020B0604020202020204" pitchFamily="34" charset="0"/>
                <a:ea typeface="Arial" panose="020B0604020202020204" pitchFamily="34" charset="0"/>
              </a:rPr>
              <a:t>) doğru gelecek biçimde yönlendirilmelidir. Kamçının uçkuru serbest bir biçimde yere bırakılmış olmalıdır.</a:t>
            </a:r>
          </a:p>
          <a:p>
            <a:pPr marL="0" indent="0" algn="just">
              <a:buNone/>
            </a:pPr>
            <a:r>
              <a:rPr lang="tr-TR" sz="2400" dirty="0">
                <a:effectLst/>
                <a:latin typeface="Arial" panose="020B0604020202020204" pitchFamily="34" charset="0"/>
                <a:ea typeface="Arial" panose="020B0604020202020204" pitchFamily="34" charset="0"/>
              </a:rPr>
              <a:t>Kamçı, eğitimde başarıyı sağlayacak yardım etkilerini yaratacak bir araç olarak görülmelidir. Kamçı bir cezalandırma aracı değildir. Eğitici, </a:t>
            </a:r>
            <a:r>
              <a:rPr lang="tr-TR" sz="2400" spc="-15" dirty="0">
                <a:effectLst/>
                <a:latin typeface="Arial" panose="020B0604020202020204" pitchFamily="34" charset="0"/>
                <a:ea typeface="Arial" panose="020B0604020202020204" pitchFamily="34" charset="0"/>
              </a:rPr>
              <a:t>kamçıyı </a:t>
            </a:r>
            <a:r>
              <a:rPr lang="tr-TR" sz="2400" dirty="0">
                <a:effectLst/>
                <a:latin typeface="Arial" panose="020B0604020202020204" pitchFamily="34" charset="0"/>
                <a:ea typeface="Arial" panose="020B0604020202020204" pitchFamily="34" charset="0"/>
              </a:rPr>
              <a:t>sürücü yardımları ata iletmek için kullanmalıdır.</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nedenle,</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her</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eğitici,</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etkilerin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uygun</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iletilebilmesini</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öğrenmek</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olmadan çalışmalar </a:t>
            </a:r>
            <a:r>
              <a:rPr lang="tr-TR" sz="2400" spc="-10" dirty="0">
                <a:effectLst/>
                <a:latin typeface="Arial" panose="020B0604020202020204" pitchFamily="34" charset="0"/>
                <a:ea typeface="Arial" panose="020B0604020202020204" pitchFamily="34" charset="0"/>
              </a:rPr>
              <a:t>yapmak </a:t>
            </a:r>
            <a:r>
              <a:rPr lang="tr-TR" sz="2400" dirty="0">
                <a:effectLst/>
                <a:latin typeface="Arial" panose="020B0604020202020204" pitchFamily="34" charset="0"/>
                <a:ea typeface="Arial" panose="020B0604020202020204" pitchFamily="34" charset="0"/>
              </a:rPr>
              <a:t>zorundadır. </a:t>
            </a:r>
            <a:endParaRPr lang="tr-TR" sz="2400" dirty="0"/>
          </a:p>
        </p:txBody>
      </p:sp>
    </p:spTree>
    <p:extLst>
      <p:ext uri="{BB962C8B-B14F-4D97-AF65-F5344CB8AC3E}">
        <p14:creationId xmlns:p14="http://schemas.microsoft.com/office/powerpoint/2010/main" val="19154943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32325E4-50E5-4B60-9C66-F6BDE9A45E42}"/>
              </a:ext>
            </a:extLst>
          </p:cNvPr>
          <p:cNvSpPr>
            <a:spLocks noGrp="1"/>
          </p:cNvSpPr>
          <p:nvPr>
            <p:ph idx="1"/>
          </p:nvPr>
        </p:nvSpPr>
        <p:spPr>
          <a:xfrm>
            <a:off x="754744" y="2394856"/>
            <a:ext cx="10697027" cy="3962401"/>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Eğiticiler manej duvarında </a:t>
            </a:r>
            <a:r>
              <a:rPr lang="tr-TR" sz="2400" spc="-15" dirty="0">
                <a:effectLst/>
                <a:latin typeface="Arial" panose="020B0604020202020204" pitchFamily="34" charset="0"/>
                <a:ea typeface="Arial" panose="020B0604020202020204" pitchFamily="34" charset="0"/>
              </a:rPr>
              <a:t>kamçının </a:t>
            </a:r>
            <a:r>
              <a:rPr lang="tr-TR" sz="2400" dirty="0">
                <a:effectLst/>
                <a:latin typeface="Arial" panose="020B0604020202020204" pitchFamily="34" charset="0"/>
                <a:ea typeface="Arial" panose="020B0604020202020204" pitchFamily="34" charset="0"/>
              </a:rPr>
              <a:t>ucunu duvarın değişik yerlerine denk getirebilmeyi çalışmalıdır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görülecektir ki bu, gerçekten çalışma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beceri gerektiren bir</a:t>
            </a:r>
            <a:r>
              <a:rPr lang="tr-TR" sz="2400" spc="1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iştir.</a:t>
            </a:r>
            <a:endParaRPr lang="tr-TR" sz="2400" dirty="0">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Bileğin ufak bir büklümlü hareketi ile kamçı uçkurunun ucu istenilen noktaya değdirilebilir. Bu çalışmalar sonucunda eğitici, istediği anda kamçı uçkurunun ucunu atın sıçrama eklemlerine değdirerek çok yüksek düzeyde sürücü yardım etkisini yaratabilecektir.</a:t>
            </a:r>
          </a:p>
          <a:p>
            <a:pPr marL="0" indent="0" algn="just">
              <a:buNone/>
            </a:pPr>
            <a:r>
              <a:rPr lang="tr-TR" sz="2400" dirty="0">
                <a:effectLst/>
                <a:latin typeface="Arial" panose="020B0604020202020204" pitchFamily="34" charset="0"/>
                <a:ea typeface="Arial" panose="020B0604020202020204" pitchFamily="34" charset="0"/>
              </a:rPr>
              <a:t>Kamçı ile manej duvarına doğru bol bol </a:t>
            </a:r>
            <a:r>
              <a:rPr lang="tr-TR" sz="2400" spc="-15" dirty="0">
                <a:effectLst/>
                <a:latin typeface="Arial" panose="020B0604020202020204" pitchFamily="34" charset="0"/>
                <a:ea typeface="Arial" panose="020B0604020202020204" pitchFamily="34" charset="0"/>
              </a:rPr>
              <a:t>çalışma </a:t>
            </a:r>
            <a:r>
              <a:rPr lang="tr-TR" sz="2400" dirty="0">
                <a:effectLst/>
                <a:latin typeface="Arial" panose="020B0604020202020204" pitchFamily="34" charset="0"/>
                <a:ea typeface="Arial" panose="020B0604020202020204" pitchFamily="34" charset="0"/>
              </a:rPr>
              <a:t>yapan eğiticiler, doğru anda doğru noktaya kamçı etkilerini iletebilirler</a:t>
            </a:r>
            <a:endParaRPr lang="tr-TR" sz="2400" dirty="0"/>
          </a:p>
        </p:txBody>
      </p:sp>
    </p:spTree>
    <p:extLst>
      <p:ext uri="{BB962C8B-B14F-4D97-AF65-F5344CB8AC3E}">
        <p14:creationId xmlns:p14="http://schemas.microsoft.com/office/powerpoint/2010/main" val="27574546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2014D88A-C5FB-49B9-8E1F-666D64A301D8}"/>
              </a:ext>
            </a:extLst>
          </p:cNvPr>
          <p:cNvSpPr>
            <a:spLocks noChangeArrowheads="1"/>
          </p:cNvSpPr>
          <p:nvPr/>
        </p:nvSpPr>
        <p:spPr bwMode="auto">
          <a:xfrm>
            <a:off x="2819400" y="111034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grpSp>
        <p:nvGrpSpPr>
          <p:cNvPr id="5" name="Group 1">
            <a:extLst>
              <a:ext uri="{FF2B5EF4-FFF2-40B4-BE49-F238E27FC236}">
                <a16:creationId xmlns:a16="http://schemas.microsoft.com/office/drawing/2014/main" id="{AB0DDAEF-633E-4313-9B4B-30F6FD27E94F}"/>
              </a:ext>
            </a:extLst>
          </p:cNvPr>
          <p:cNvGrpSpPr>
            <a:grpSpLocks/>
          </p:cNvGrpSpPr>
          <p:nvPr/>
        </p:nvGrpSpPr>
        <p:grpSpPr bwMode="auto">
          <a:xfrm>
            <a:off x="1401354" y="682170"/>
            <a:ext cx="9426303" cy="3825966"/>
            <a:chOff x="0" y="0"/>
            <a:chExt cx="9055" cy="6489"/>
          </a:xfrm>
        </p:grpSpPr>
        <p:pic>
          <p:nvPicPr>
            <p:cNvPr id="2055" name="Picture 7">
              <a:extLst>
                <a:ext uri="{FF2B5EF4-FFF2-40B4-BE49-F238E27FC236}">
                  <a16:creationId xmlns:a16="http://schemas.microsoft.com/office/drawing/2014/main" id="{E47D38A5-10CE-48FE-969B-97F5646F76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55" cy="6489"/>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6">
              <a:extLst>
                <a:ext uri="{FF2B5EF4-FFF2-40B4-BE49-F238E27FC236}">
                  <a16:creationId xmlns:a16="http://schemas.microsoft.com/office/drawing/2014/main" id="{90B4053A-D834-45BC-B7DA-44AA1A185726}"/>
                </a:ext>
              </a:extLst>
            </p:cNvPr>
            <p:cNvSpPr>
              <a:spLocks/>
            </p:cNvSpPr>
            <p:nvPr/>
          </p:nvSpPr>
          <p:spPr bwMode="auto">
            <a:xfrm>
              <a:off x="2531" y="2247"/>
              <a:ext cx="6120" cy="3586"/>
            </a:xfrm>
            <a:custGeom>
              <a:avLst/>
              <a:gdLst>
                <a:gd name="T0" fmla="+- 0 8260 2531"/>
                <a:gd name="T1" fmla="*/ T0 w 6120"/>
                <a:gd name="T2" fmla="+- 0 5353 2247"/>
                <a:gd name="T3" fmla="*/ 5353 h 3586"/>
                <a:gd name="T4" fmla="+- 0 8142 2531"/>
                <a:gd name="T5" fmla="*/ T4 w 6120"/>
                <a:gd name="T6" fmla="+- 0 5505 2247"/>
                <a:gd name="T7" fmla="*/ 5505 h 3586"/>
                <a:gd name="T8" fmla="+- 0 8168 2531"/>
                <a:gd name="T9" fmla="*/ T8 w 6120"/>
                <a:gd name="T10" fmla="+- 0 5705 2247"/>
                <a:gd name="T11" fmla="*/ 5705 h 3586"/>
                <a:gd name="T12" fmla="+- 0 8320 2531"/>
                <a:gd name="T13" fmla="*/ T12 w 6120"/>
                <a:gd name="T14" fmla="+- 0 5823 2247"/>
                <a:gd name="T15" fmla="*/ 5823 h 3586"/>
                <a:gd name="T16" fmla="+- 0 8520 2531"/>
                <a:gd name="T17" fmla="*/ T16 w 6120"/>
                <a:gd name="T18" fmla="+- 0 5797 2247"/>
                <a:gd name="T19" fmla="*/ 5797 h 3586"/>
                <a:gd name="T20" fmla="+- 0 8642 2531"/>
                <a:gd name="T21" fmla="*/ T20 w 6120"/>
                <a:gd name="T22" fmla="+- 0 5643 2247"/>
                <a:gd name="T23" fmla="*/ 5643 h 3586"/>
                <a:gd name="T24" fmla="+- 0 8615 2531"/>
                <a:gd name="T25" fmla="*/ T24 w 6120"/>
                <a:gd name="T26" fmla="+- 0 5444 2247"/>
                <a:gd name="T27" fmla="*/ 5444 h 3586"/>
                <a:gd name="T28" fmla="+- 0 8457 2531"/>
                <a:gd name="T29" fmla="*/ T28 w 6120"/>
                <a:gd name="T30" fmla="+- 0 5328 2247"/>
                <a:gd name="T31" fmla="*/ 5328 h 3586"/>
                <a:gd name="T32" fmla="+- 0 8570 2531"/>
                <a:gd name="T33" fmla="*/ T32 w 6120"/>
                <a:gd name="T34" fmla="+- 0 5756 2247"/>
                <a:gd name="T35" fmla="*/ 5756 h 3586"/>
                <a:gd name="T36" fmla="+- 0 8162 2531"/>
                <a:gd name="T37" fmla="*/ T36 w 6120"/>
                <a:gd name="T38" fmla="+- 0 3946 2247"/>
                <a:gd name="T39" fmla="*/ 3946 h 3586"/>
                <a:gd name="T40" fmla="+- 0 7978 2531"/>
                <a:gd name="T41" fmla="*/ T40 w 6120"/>
                <a:gd name="T42" fmla="+- 0 4021 2247"/>
                <a:gd name="T43" fmla="*/ 4021 h 3586"/>
                <a:gd name="T44" fmla="+- 0 7903 2531"/>
                <a:gd name="T45" fmla="*/ T44 w 6120"/>
                <a:gd name="T46" fmla="+- 0 4201 2247"/>
                <a:gd name="T47" fmla="*/ 4201 h 3586"/>
                <a:gd name="T48" fmla="+- 0 7978 2531"/>
                <a:gd name="T49" fmla="*/ T48 w 6120"/>
                <a:gd name="T50" fmla="+- 0 4382 2247"/>
                <a:gd name="T51" fmla="*/ 4382 h 3586"/>
                <a:gd name="T52" fmla="+- 0 8162 2531"/>
                <a:gd name="T53" fmla="*/ T52 w 6120"/>
                <a:gd name="T54" fmla="+- 0 4455 2247"/>
                <a:gd name="T55" fmla="*/ 4455 h 3586"/>
                <a:gd name="T56" fmla="+- 0 8344 2531"/>
                <a:gd name="T57" fmla="*/ T56 w 6120"/>
                <a:gd name="T58" fmla="+- 0 4382 2247"/>
                <a:gd name="T59" fmla="*/ 4382 h 3586"/>
                <a:gd name="T60" fmla="+- 0 8421 2531"/>
                <a:gd name="T61" fmla="*/ T60 w 6120"/>
                <a:gd name="T62" fmla="+- 0 4201 2247"/>
                <a:gd name="T63" fmla="*/ 4201 h 3586"/>
                <a:gd name="T64" fmla="+- 0 8344 2531"/>
                <a:gd name="T65" fmla="*/ T64 w 6120"/>
                <a:gd name="T66" fmla="+- 0 4021 2247"/>
                <a:gd name="T67" fmla="*/ 4021 h 3586"/>
                <a:gd name="T68" fmla="+- 0 8162 2531"/>
                <a:gd name="T69" fmla="*/ T68 w 6120"/>
                <a:gd name="T70" fmla="+- 0 3946 2247"/>
                <a:gd name="T71" fmla="*/ 3946 h 3586"/>
                <a:gd name="T72" fmla="+- 0 7984 2531"/>
                <a:gd name="T73" fmla="*/ T72 w 6120"/>
                <a:gd name="T74" fmla="+- 0 4383 2247"/>
                <a:gd name="T75" fmla="*/ 4383 h 3586"/>
                <a:gd name="T76" fmla="+- 0 7695 2531"/>
                <a:gd name="T77" fmla="*/ T76 w 6120"/>
                <a:gd name="T78" fmla="+- 0 3130 2247"/>
                <a:gd name="T79" fmla="*/ 3130 h 3586"/>
                <a:gd name="T80" fmla="+- 0 7543 2531"/>
                <a:gd name="T81" fmla="*/ T80 w 6120"/>
                <a:gd name="T82" fmla="+- 0 3249 2247"/>
                <a:gd name="T83" fmla="*/ 3249 h 3586"/>
                <a:gd name="T84" fmla="+- 0 7518 2531"/>
                <a:gd name="T85" fmla="*/ T84 w 6120"/>
                <a:gd name="T86" fmla="+- 0 3449 2247"/>
                <a:gd name="T87" fmla="*/ 3449 h 3586"/>
                <a:gd name="T88" fmla="+- 0 7633 2531"/>
                <a:gd name="T89" fmla="*/ T88 w 6120"/>
                <a:gd name="T90" fmla="+- 0 3604 2247"/>
                <a:gd name="T91" fmla="*/ 3604 h 3586"/>
                <a:gd name="T92" fmla="+- 0 7831 2531"/>
                <a:gd name="T93" fmla="*/ T92 w 6120"/>
                <a:gd name="T94" fmla="+- 0 3630 2247"/>
                <a:gd name="T95" fmla="*/ 3630 h 3586"/>
                <a:gd name="T96" fmla="+- 0 7983 2531"/>
                <a:gd name="T97" fmla="*/ T96 w 6120"/>
                <a:gd name="T98" fmla="+- 0 3511 2247"/>
                <a:gd name="T99" fmla="*/ 3511 h 3586"/>
                <a:gd name="T100" fmla="+- 0 8009 2531"/>
                <a:gd name="T101" fmla="*/ T100 w 6120"/>
                <a:gd name="T102" fmla="+- 0 3311 2247"/>
                <a:gd name="T103" fmla="*/ 3311 h 3586"/>
                <a:gd name="T104" fmla="+- 0 7891 2531"/>
                <a:gd name="T105" fmla="*/ T104 w 6120"/>
                <a:gd name="T106" fmla="+- 0 3156 2247"/>
                <a:gd name="T107" fmla="*/ 3156 h 3586"/>
                <a:gd name="T108" fmla="+- 0 7581 2531"/>
                <a:gd name="T109" fmla="*/ T108 w 6120"/>
                <a:gd name="T110" fmla="+- 0 3202 2247"/>
                <a:gd name="T111" fmla="*/ 3202 h 3586"/>
                <a:gd name="T112" fmla="+- 0 7946 2531"/>
                <a:gd name="T113" fmla="*/ T112 w 6120"/>
                <a:gd name="T114" fmla="+- 0 3202 2247"/>
                <a:gd name="T115" fmla="*/ 3202 h 3586"/>
                <a:gd name="T116" fmla="+- 0 7669 2531"/>
                <a:gd name="T117" fmla="*/ T116 w 6120"/>
                <a:gd name="T118" fmla="+- 0 2282 2247"/>
                <a:gd name="T119" fmla="*/ 2282 h 3586"/>
                <a:gd name="T120" fmla="+- 0 7552 2531"/>
                <a:gd name="T121" fmla="*/ T120 w 6120"/>
                <a:gd name="T122" fmla="+- 0 2437 2247"/>
                <a:gd name="T123" fmla="*/ 2437 h 3586"/>
                <a:gd name="T124" fmla="+- 0 7578 2531"/>
                <a:gd name="T125" fmla="*/ T124 w 6120"/>
                <a:gd name="T126" fmla="+- 0 2634 2247"/>
                <a:gd name="T127" fmla="*/ 2634 h 3586"/>
                <a:gd name="T128" fmla="+- 0 7730 2531"/>
                <a:gd name="T129" fmla="*/ T128 w 6120"/>
                <a:gd name="T130" fmla="+- 0 2751 2247"/>
                <a:gd name="T131" fmla="*/ 2751 h 3586"/>
                <a:gd name="T132" fmla="+- 0 7928 2531"/>
                <a:gd name="T133" fmla="*/ T132 w 6120"/>
                <a:gd name="T134" fmla="+- 0 2726 2247"/>
                <a:gd name="T135" fmla="*/ 2726 h 3586"/>
                <a:gd name="T136" fmla="+- 0 8047 2531"/>
                <a:gd name="T137" fmla="*/ T136 w 6120"/>
                <a:gd name="T138" fmla="+- 0 2573 2247"/>
                <a:gd name="T139" fmla="*/ 2573 h 3586"/>
                <a:gd name="T140" fmla="+- 0 8021 2531"/>
                <a:gd name="T141" fmla="*/ T140 w 6120"/>
                <a:gd name="T142" fmla="+- 0 2375 2247"/>
                <a:gd name="T143" fmla="*/ 2375 h 3586"/>
                <a:gd name="T144" fmla="+- 0 7866 2531"/>
                <a:gd name="T145" fmla="*/ T144 w 6120"/>
                <a:gd name="T146" fmla="+- 0 2256 2247"/>
                <a:gd name="T147" fmla="*/ 2256 h 3586"/>
                <a:gd name="T148" fmla="+- 0 7984 2531"/>
                <a:gd name="T149" fmla="*/ T148 w 6120"/>
                <a:gd name="T150" fmla="+- 0 2689 2247"/>
                <a:gd name="T151" fmla="*/ 2689 h 3586"/>
                <a:gd name="T152" fmla="+- 0 2791 2531"/>
                <a:gd name="T153" fmla="*/ T152 w 6120"/>
                <a:gd name="T154" fmla="+- 0 2453 2247"/>
                <a:gd name="T155" fmla="*/ 2453 h 3586"/>
                <a:gd name="T156" fmla="+- 0 2607 2531"/>
                <a:gd name="T157" fmla="*/ T156 w 6120"/>
                <a:gd name="T158" fmla="+- 0 2531 2247"/>
                <a:gd name="T159" fmla="*/ 2531 h 3586"/>
                <a:gd name="T160" fmla="+- 0 2531 2531"/>
                <a:gd name="T161" fmla="*/ T160 w 6120"/>
                <a:gd name="T162" fmla="+- 0 2717 2247"/>
                <a:gd name="T163" fmla="*/ 2717 h 3586"/>
                <a:gd name="T164" fmla="+- 0 2607 2531"/>
                <a:gd name="T165" fmla="*/ T164 w 6120"/>
                <a:gd name="T166" fmla="+- 0 2897 2247"/>
                <a:gd name="T167" fmla="*/ 2897 h 3586"/>
                <a:gd name="T168" fmla="+- 0 2791 2531"/>
                <a:gd name="T169" fmla="*/ T168 w 6120"/>
                <a:gd name="T170" fmla="+- 0 2972 2247"/>
                <a:gd name="T171" fmla="*/ 2972 h 3586"/>
                <a:gd name="T172" fmla="+- 0 2972 2531"/>
                <a:gd name="T173" fmla="*/ T172 w 6120"/>
                <a:gd name="T174" fmla="+- 0 2897 2247"/>
                <a:gd name="T175" fmla="*/ 2897 h 3586"/>
                <a:gd name="T176" fmla="+- 0 3050 2531"/>
                <a:gd name="T177" fmla="*/ T176 w 6120"/>
                <a:gd name="T178" fmla="+- 0 2717 2247"/>
                <a:gd name="T179" fmla="*/ 2717 h 3586"/>
                <a:gd name="T180" fmla="+- 0 2972 2531"/>
                <a:gd name="T181" fmla="*/ T180 w 6120"/>
                <a:gd name="T182" fmla="+- 0 2531 2247"/>
                <a:gd name="T183" fmla="*/ 2531 h 3586"/>
                <a:gd name="T184" fmla="+- 0 2791 2531"/>
                <a:gd name="T185" fmla="*/ T184 w 6120"/>
                <a:gd name="T186" fmla="+- 0 2453 2247"/>
                <a:gd name="T187" fmla="*/ 2453 h 3586"/>
                <a:gd name="T188" fmla="+- 0 2608 2531"/>
                <a:gd name="T189" fmla="*/ T188 w 6120"/>
                <a:gd name="T190" fmla="+- 0 2895 2247"/>
                <a:gd name="T191" fmla="*/ 2895 h 3586"/>
                <a:gd name="T192" fmla="+- 0 4096 2531"/>
                <a:gd name="T193" fmla="*/ T192 w 6120"/>
                <a:gd name="T194" fmla="+- 0 3058 2247"/>
                <a:gd name="T195" fmla="*/ 3058 h 3586"/>
                <a:gd name="T196" fmla="+- 0 3944 2531"/>
                <a:gd name="T197" fmla="*/ T196 w 6120"/>
                <a:gd name="T198" fmla="+- 0 3179 2247"/>
                <a:gd name="T199" fmla="*/ 3179 h 3586"/>
                <a:gd name="T200" fmla="+- 0 3918 2531"/>
                <a:gd name="T201" fmla="*/ T200 w 6120"/>
                <a:gd name="T202" fmla="+- 0 3377 2247"/>
                <a:gd name="T203" fmla="*/ 3377 h 3586"/>
                <a:gd name="T204" fmla="+- 0 4036 2531"/>
                <a:gd name="T205" fmla="*/ T204 w 6120"/>
                <a:gd name="T206" fmla="+- 0 3532 2247"/>
                <a:gd name="T207" fmla="*/ 3532 h 3586"/>
                <a:gd name="T208" fmla="+- 0 4233 2531"/>
                <a:gd name="T209" fmla="*/ T208 w 6120"/>
                <a:gd name="T210" fmla="+- 0 3558 2247"/>
                <a:gd name="T211" fmla="*/ 3558 h 3586"/>
                <a:gd name="T212" fmla="+- 0 4387 2531"/>
                <a:gd name="T213" fmla="*/ T212 w 6120"/>
                <a:gd name="T214" fmla="+- 0 3439 2247"/>
                <a:gd name="T215" fmla="*/ 3439 h 3586"/>
                <a:gd name="T216" fmla="+- 0 4413 2531"/>
                <a:gd name="T217" fmla="*/ T216 w 6120"/>
                <a:gd name="T218" fmla="+- 0 3240 2247"/>
                <a:gd name="T219" fmla="*/ 3240 h 3586"/>
                <a:gd name="T220" fmla="+- 0 4295 2531"/>
                <a:gd name="T221" fmla="*/ T220 w 6120"/>
                <a:gd name="T222" fmla="+- 0 3085 2247"/>
                <a:gd name="T223" fmla="*/ 3085 h 3586"/>
                <a:gd name="T224" fmla="+- 0 3981 2531"/>
                <a:gd name="T225" fmla="*/ T224 w 6120"/>
                <a:gd name="T226" fmla="+- 0 3125 2247"/>
                <a:gd name="T227" fmla="*/ 3125 h 3586"/>
                <a:gd name="T228" fmla="+- 0 4341 2531"/>
                <a:gd name="T229" fmla="*/ T228 w 6120"/>
                <a:gd name="T230" fmla="+- 0 3125 2247"/>
                <a:gd name="T231" fmla="*/ 3125 h 358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Lst>
              <a:rect l="0" t="0" r="r" b="b"/>
              <a:pathLst>
                <a:path w="6120" h="3586">
                  <a:moveTo>
                    <a:pt x="5856" y="3072"/>
                  </a:moveTo>
                  <a:lnTo>
                    <a:pt x="5789" y="3081"/>
                  </a:lnTo>
                  <a:lnTo>
                    <a:pt x="5729" y="3106"/>
                  </a:lnTo>
                  <a:lnTo>
                    <a:pt x="5677" y="3145"/>
                  </a:lnTo>
                  <a:lnTo>
                    <a:pt x="5637" y="3197"/>
                  </a:lnTo>
                  <a:lnTo>
                    <a:pt x="5611" y="3258"/>
                  </a:lnTo>
                  <a:lnTo>
                    <a:pt x="5602" y="3326"/>
                  </a:lnTo>
                  <a:lnTo>
                    <a:pt x="5611" y="3396"/>
                  </a:lnTo>
                  <a:lnTo>
                    <a:pt x="5637" y="3458"/>
                  </a:lnTo>
                  <a:lnTo>
                    <a:pt x="5677" y="3510"/>
                  </a:lnTo>
                  <a:lnTo>
                    <a:pt x="5729" y="3550"/>
                  </a:lnTo>
                  <a:lnTo>
                    <a:pt x="5789" y="3576"/>
                  </a:lnTo>
                  <a:lnTo>
                    <a:pt x="5856" y="3586"/>
                  </a:lnTo>
                  <a:lnTo>
                    <a:pt x="5926" y="3576"/>
                  </a:lnTo>
                  <a:lnTo>
                    <a:pt x="5989" y="3550"/>
                  </a:lnTo>
                  <a:lnTo>
                    <a:pt x="6042" y="3510"/>
                  </a:lnTo>
                  <a:lnTo>
                    <a:pt x="6084" y="3458"/>
                  </a:lnTo>
                  <a:lnTo>
                    <a:pt x="6111" y="3396"/>
                  </a:lnTo>
                  <a:lnTo>
                    <a:pt x="6120" y="3326"/>
                  </a:lnTo>
                  <a:lnTo>
                    <a:pt x="6111" y="3258"/>
                  </a:lnTo>
                  <a:lnTo>
                    <a:pt x="6084" y="3197"/>
                  </a:lnTo>
                  <a:lnTo>
                    <a:pt x="6042" y="3145"/>
                  </a:lnTo>
                  <a:lnTo>
                    <a:pt x="5989" y="3106"/>
                  </a:lnTo>
                  <a:lnTo>
                    <a:pt x="5926" y="3081"/>
                  </a:lnTo>
                  <a:lnTo>
                    <a:pt x="5856" y="3072"/>
                  </a:lnTo>
                  <a:moveTo>
                    <a:pt x="5679" y="3149"/>
                  </a:moveTo>
                  <a:lnTo>
                    <a:pt x="6039" y="3509"/>
                  </a:lnTo>
                  <a:moveTo>
                    <a:pt x="5679" y="3509"/>
                  </a:moveTo>
                  <a:lnTo>
                    <a:pt x="6039" y="3149"/>
                  </a:lnTo>
                  <a:moveTo>
                    <a:pt x="5631" y="1699"/>
                  </a:moveTo>
                  <a:lnTo>
                    <a:pt x="5562" y="1708"/>
                  </a:lnTo>
                  <a:lnTo>
                    <a:pt x="5500" y="1734"/>
                  </a:lnTo>
                  <a:lnTo>
                    <a:pt x="5447" y="1774"/>
                  </a:lnTo>
                  <a:lnTo>
                    <a:pt x="5407" y="1826"/>
                  </a:lnTo>
                  <a:lnTo>
                    <a:pt x="5381" y="1886"/>
                  </a:lnTo>
                  <a:lnTo>
                    <a:pt x="5372" y="1954"/>
                  </a:lnTo>
                  <a:lnTo>
                    <a:pt x="5381" y="2023"/>
                  </a:lnTo>
                  <a:lnTo>
                    <a:pt x="5407" y="2084"/>
                  </a:lnTo>
                  <a:lnTo>
                    <a:pt x="5447" y="2135"/>
                  </a:lnTo>
                  <a:lnTo>
                    <a:pt x="5500" y="2174"/>
                  </a:lnTo>
                  <a:lnTo>
                    <a:pt x="5562" y="2199"/>
                  </a:lnTo>
                  <a:lnTo>
                    <a:pt x="5631" y="2208"/>
                  </a:lnTo>
                  <a:lnTo>
                    <a:pt x="5698" y="2199"/>
                  </a:lnTo>
                  <a:lnTo>
                    <a:pt x="5760" y="2174"/>
                  </a:lnTo>
                  <a:lnTo>
                    <a:pt x="5813" y="2135"/>
                  </a:lnTo>
                  <a:lnTo>
                    <a:pt x="5854" y="2084"/>
                  </a:lnTo>
                  <a:lnTo>
                    <a:pt x="5880" y="2023"/>
                  </a:lnTo>
                  <a:lnTo>
                    <a:pt x="5890" y="1954"/>
                  </a:lnTo>
                  <a:lnTo>
                    <a:pt x="5880" y="1886"/>
                  </a:lnTo>
                  <a:lnTo>
                    <a:pt x="5854" y="1826"/>
                  </a:lnTo>
                  <a:lnTo>
                    <a:pt x="5813" y="1774"/>
                  </a:lnTo>
                  <a:lnTo>
                    <a:pt x="5760" y="1734"/>
                  </a:lnTo>
                  <a:lnTo>
                    <a:pt x="5698" y="1708"/>
                  </a:lnTo>
                  <a:lnTo>
                    <a:pt x="5631" y="1699"/>
                  </a:lnTo>
                  <a:moveTo>
                    <a:pt x="5453" y="1771"/>
                  </a:moveTo>
                  <a:lnTo>
                    <a:pt x="5813" y="2136"/>
                  </a:lnTo>
                  <a:moveTo>
                    <a:pt x="5453" y="2136"/>
                  </a:moveTo>
                  <a:lnTo>
                    <a:pt x="5813" y="1771"/>
                  </a:lnTo>
                  <a:moveTo>
                    <a:pt x="5232" y="874"/>
                  </a:moveTo>
                  <a:lnTo>
                    <a:pt x="5164" y="883"/>
                  </a:lnTo>
                  <a:lnTo>
                    <a:pt x="5102" y="909"/>
                  </a:lnTo>
                  <a:lnTo>
                    <a:pt x="5051" y="949"/>
                  </a:lnTo>
                  <a:lnTo>
                    <a:pt x="5012" y="1002"/>
                  </a:lnTo>
                  <a:lnTo>
                    <a:pt x="4987" y="1064"/>
                  </a:lnTo>
                  <a:lnTo>
                    <a:pt x="4978" y="1133"/>
                  </a:lnTo>
                  <a:lnTo>
                    <a:pt x="4987" y="1202"/>
                  </a:lnTo>
                  <a:lnTo>
                    <a:pt x="5012" y="1264"/>
                  </a:lnTo>
                  <a:lnTo>
                    <a:pt x="5051" y="1316"/>
                  </a:lnTo>
                  <a:lnTo>
                    <a:pt x="5102" y="1357"/>
                  </a:lnTo>
                  <a:lnTo>
                    <a:pt x="5164" y="1383"/>
                  </a:lnTo>
                  <a:lnTo>
                    <a:pt x="5232" y="1392"/>
                  </a:lnTo>
                  <a:lnTo>
                    <a:pt x="5300" y="1383"/>
                  </a:lnTo>
                  <a:lnTo>
                    <a:pt x="5360" y="1357"/>
                  </a:lnTo>
                  <a:lnTo>
                    <a:pt x="5412" y="1316"/>
                  </a:lnTo>
                  <a:lnTo>
                    <a:pt x="5452" y="1264"/>
                  </a:lnTo>
                  <a:lnTo>
                    <a:pt x="5478" y="1202"/>
                  </a:lnTo>
                  <a:lnTo>
                    <a:pt x="5487" y="1133"/>
                  </a:lnTo>
                  <a:lnTo>
                    <a:pt x="5478" y="1064"/>
                  </a:lnTo>
                  <a:lnTo>
                    <a:pt x="5452" y="1002"/>
                  </a:lnTo>
                  <a:lnTo>
                    <a:pt x="5412" y="949"/>
                  </a:lnTo>
                  <a:lnTo>
                    <a:pt x="5360" y="909"/>
                  </a:lnTo>
                  <a:lnTo>
                    <a:pt x="5300" y="883"/>
                  </a:lnTo>
                  <a:lnTo>
                    <a:pt x="5232" y="874"/>
                  </a:lnTo>
                  <a:moveTo>
                    <a:pt x="5050" y="955"/>
                  </a:moveTo>
                  <a:lnTo>
                    <a:pt x="5415" y="1315"/>
                  </a:lnTo>
                  <a:moveTo>
                    <a:pt x="5050" y="1315"/>
                  </a:moveTo>
                  <a:lnTo>
                    <a:pt x="5415" y="955"/>
                  </a:lnTo>
                  <a:moveTo>
                    <a:pt x="5266" y="0"/>
                  </a:moveTo>
                  <a:lnTo>
                    <a:pt x="5199" y="9"/>
                  </a:lnTo>
                  <a:lnTo>
                    <a:pt x="5138" y="35"/>
                  </a:lnTo>
                  <a:lnTo>
                    <a:pt x="5087" y="76"/>
                  </a:lnTo>
                  <a:lnTo>
                    <a:pt x="5047" y="128"/>
                  </a:lnTo>
                  <a:lnTo>
                    <a:pt x="5021" y="190"/>
                  </a:lnTo>
                  <a:lnTo>
                    <a:pt x="5012" y="259"/>
                  </a:lnTo>
                  <a:lnTo>
                    <a:pt x="5021" y="326"/>
                  </a:lnTo>
                  <a:lnTo>
                    <a:pt x="5047" y="387"/>
                  </a:lnTo>
                  <a:lnTo>
                    <a:pt x="5087" y="439"/>
                  </a:lnTo>
                  <a:lnTo>
                    <a:pt x="5138" y="479"/>
                  </a:lnTo>
                  <a:lnTo>
                    <a:pt x="5199" y="504"/>
                  </a:lnTo>
                  <a:lnTo>
                    <a:pt x="5266" y="514"/>
                  </a:lnTo>
                  <a:lnTo>
                    <a:pt x="5335" y="504"/>
                  </a:lnTo>
                  <a:lnTo>
                    <a:pt x="5397" y="479"/>
                  </a:lnTo>
                  <a:lnTo>
                    <a:pt x="5450" y="439"/>
                  </a:lnTo>
                  <a:lnTo>
                    <a:pt x="5490" y="387"/>
                  </a:lnTo>
                  <a:lnTo>
                    <a:pt x="5516" y="326"/>
                  </a:lnTo>
                  <a:lnTo>
                    <a:pt x="5525" y="259"/>
                  </a:lnTo>
                  <a:lnTo>
                    <a:pt x="5516" y="190"/>
                  </a:lnTo>
                  <a:lnTo>
                    <a:pt x="5490" y="128"/>
                  </a:lnTo>
                  <a:lnTo>
                    <a:pt x="5450" y="76"/>
                  </a:lnTo>
                  <a:lnTo>
                    <a:pt x="5397" y="35"/>
                  </a:lnTo>
                  <a:lnTo>
                    <a:pt x="5335" y="9"/>
                  </a:lnTo>
                  <a:lnTo>
                    <a:pt x="5266" y="0"/>
                  </a:lnTo>
                  <a:moveTo>
                    <a:pt x="5088" y="77"/>
                  </a:moveTo>
                  <a:lnTo>
                    <a:pt x="5453" y="442"/>
                  </a:lnTo>
                  <a:moveTo>
                    <a:pt x="5088" y="442"/>
                  </a:moveTo>
                  <a:lnTo>
                    <a:pt x="5453" y="77"/>
                  </a:lnTo>
                  <a:moveTo>
                    <a:pt x="260" y="206"/>
                  </a:moveTo>
                  <a:lnTo>
                    <a:pt x="190" y="216"/>
                  </a:lnTo>
                  <a:lnTo>
                    <a:pt x="128" y="243"/>
                  </a:lnTo>
                  <a:lnTo>
                    <a:pt x="76" y="284"/>
                  </a:lnTo>
                  <a:lnTo>
                    <a:pt x="36" y="338"/>
                  </a:lnTo>
                  <a:lnTo>
                    <a:pt x="10" y="401"/>
                  </a:lnTo>
                  <a:lnTo>
                    <a:pt x="0" y="470"/>
                  </a:lnTo>
                  <a:lnTo>
                    <a:pt x="10" y="538"/>
                  </a:lnTo>
                  <a:lnTo>
                    <a:pt x="36" y="598"/>
                  </a:lnTo>
                  <a:lnTo>
                    <a:pt x="76" y="650"/>
                  </a:lnTo>
                  <a:lnTo>
                    <a:pt x="128" y="690"/>
                  </a:lnTo>
                  <a:lnTo>
                    <a:pt x="190" y="716"/>
                  </a:lnTo>
                  <a:lnTo>
                    <a:pt x="260" y="725"/>
                  </a:lnTo>
                  <a:lnTo>
                    <a:pt x="327" y="716"/>
                  </a:lnTo>
                  <a:lnTo>
                    <a:pt x="389" y="690"/>
                  </a:lnTo>
                  <a:lnTo>
                    <a:pt x="441" y="650"/>
                  </a:lnTo>
                  <a:lnTo>
                    <a:pt x="483" y="598"/>
                  </a:lnTo>
                  <a:lnTo>
                    <a:pt x="509" y="538"/>
                  </a:lnTo>
                  <a:lnTo>
                    <a:pt x="519" y="470"/>
                  </a:lnTo>
                  <a:lnTo>
                    <a:pt x="509" y="401"/>
                  </a:lnTo>
                  <a:lnTo>
                    <a:pt x="483" y="338"/>
                  </a:lnTo>
                  <a:lnTo>
                    <a:pt x="441" y="284"/>
                  </a:lnTo>
                  <a:lnTo>
                    <a:pt x="389" y="243"/>
                  </a:lnTo>
                  <a:lnTo>
                    <a:pt x="327" y="216"/>
                  </a:lnTo>
                  <a:lnTo>
                    <a:pt x="260" y="206"/>
                  </a:lnTo>
                  <a:moveTo>
                    <a:pt x="77" y="288"/>
                  </a:moveTo>
                  <a:lnTo>
                    <a:pt x="442" y="648"/>
                  </a:lnTo>
                  <a:moveTo>
                    <a:pt x="77" y="648"/>
                  </a:moveTo>
                  <a:lnTo>
                    <a:pt x="442" y="288"/>
                  </a:lnTo>
                  <a:moveTo>
                    <a:pt x="1632" y="802"/>
                  </a:moveTo>
                  <a:lnTo>
                    <a:pt x="1565" y="811"/>
                  </a:lnTo>
                  <a:lnTo>
                    <a:pt x="1505" y="838"/>
                  </a:lnTo>
                  <a:lnTo>
                    <a:pt x="1453" y="879"/>
                  </a:lnTo>
                  <a:lnTo>
                    <a:pt x="1413" y="932"/>
                  </a:lnTo>
                  <a:lnTo>
                    <a:pt x="1387" y="993"/>
                  </a:lnTo>
                  <a:lnTo>
                    <a:pt x="1378" y="1061"/>
                  </a:lnTo>
                  <a:lnTo>
                    <a:pt x="1387" y="1130"/>
                  </a:lnTo>
                  <a:lnTo>
                    <a:pt x="1413" y="1192"/>
                  </a:lnTo>
                  <a:lnTo>
                    <a:pt x="1453" y="1244"/>
                  </a:lnTo>
                  <a:lnTo>
                    <a:pt x="1505" y="1285"/>
                  </a:lnTo>
                  <a:lnTo>
                    <a:pt x="1565" y="1311"/>
                  </a:lnTo>
                  <a:lnTo>
                    <a:pt x="1632" y="1320"/>
                  </a:lnTo>
                  <a:lnTo>
                    <a:pt x="1702" y="1311"/>
                  </a:lnTo>
                  <a:lnTo>
                    <a:pt x="1764" y="1285"/>
                  </a:lnTo>
                  <a:lnTo>
                    <a:pt x="1816" y="1244"/>
                  </a:lnTo>
                  <a:lnTo>
                    <a:pt x="1856" y="1192"/>
                  </a:lnTo>
                  <a:lnTo>
                    <a:pt x="1882" y="1130"/>
                  </a:lnTo>
                  <a:lnTo>
                    <a:pt x="1892" y="1061"/>
                  </a:lnTo>
                  <a:lnTo>
                    <a:pt x="1882" y="993"/>
                  </a:lnTo>
                  <a:lnTo>
                    <a:pt x="1856" y="932"/>
                  </a:lnTo>
                  <a:lnTo>
                    <a:pt x="1816" y="879"/>
                  </a:lnTo>
                  <a:lnTo>
                    <a:pt x="1764" y="838"/>
                  </a:lnTo>
                  <a:lnTo>
                    <a:pt x="1702" y="811"/>
                  </a:lnTo>
                  <a:lnTo>
                    <a:pt x="1632" y="802"/>
                  </a:lnTo>
                  <a:moveTo>
                    <a:pt x="1450" y="878"/>
                  </a:moveTo>
                  <a:lnTo>
                    <a:pt x="1810" y="1243"/>
                  </a:lnTo>
                  <a:moveTo>
                    <a:pt x="1450" y="1243"/>
                  </a:moveTo>
                  <a:lnTo>
                    <a:pt x="1810" y="878"/>
                  </a:lnTo>
                </a:path>
              </a:pathLst>
            </a:custGeom>
            <a:noFill/>
            <a:ln w="36576">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Line 5">
              <a:extLst>
                <a:ext uri="{FF2B5EF4-FFF2-40B4-BE49-F238E27FC236}">
                  <a16:creationId xmlns:a16="http://schemas.microsoft.com/office/drawing/2014/main" id="{CD917A19-48F4-4BE9-BBFC-246CB28D3D0E}"/>
                </a:ext>
              </a:extLst>
            </p:cNvPr>
            <p:cNvSpPr>
              <a:spLocks noChangeShapeType="1"/>
            </p:cNvSpPr>
            <p:nvPr/>
          </p:nvSpPr>
          <p:spPr bwMode="auto">
            <a:xfrm>
              <a:off x="7183" y="4220"/>
              <a:ext cx="686" cy="0"/>
            </a:xfrm>
            <a:prstGeom prst="line">
              <a:avLst/>
            </a:prstGeom>
            <a:noFill/>
            <a:ln w="2438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Text Box 4">
              <a:extLst>
                <a:ext uri="{FF2B5EF4-FFF2-40B4-BE49-F238E27FC236}">
                  <a16:creationId xmlns:a16="http://schemas.microsoft.com/office/drawing/2014/main" id="{AB69D9F1-C53C-4EED-898B-ADB07EEE50D8}"/>
                </a:ext>
              </a:extLst>
            </p:cNvPr>
            <p:cNvSpPr txBox="1">
              <a:spLocks noChangeArrowheads="1"/>
            </p:cNvSpPr>
            <p:nvPr/>
          </p:nvSpPr>
          <p:spPr bwMode="auto">
            <a:xfrm>
              <a:off x="2737" y="2186"/>
              <a:ext cx="146"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100" b="1" i="0" u="none" strike="noStrike" cap="none" normalizeH="0" baseline="0">
                  <a:ln>
                    <a:noFill/>
                  </a:ln>
                  <a:solidFill>
                    <a:schemeClr val="tx1"/>
                  </a:solidFill>
                  <a:effectLst/>
                  <a:latin typeface="Arial" panose="020B0604020202020204" pitchFamily="34" charset="0"/>
                  <a:ea typeface="Arial" panose="020B0604020202020204" pitchFamily="34" charset="0"/>
                </a:rPr>
                <a:t>2</a:t>
              </a: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9" name="Text Box 3">
              <a:extLst>
                <a:ext uri="{FF2B5EF4-FFF2-40B4-BE49-F238E27FC236}">
                  <a16:creationId xmlns:a16="http://schemas.microsoft.com/office/drawing/2014/main" id="{447C83BA-0CDA-46F4-B76E-97F26F90B4D2}"/>
                </a:ext>
              </a:extLst>
            </p:cNvPr>
            <p:cNvSpPr txBox="1">
              <a:spLocks noChangeArrowheads="1"/>
            </p:cNvSpPr>
            <p:nvPr/>
          </p:nvSpPr>
          <p:spPr bwMode="auto">
            <a:xfrm>
              <a:off x="4110" y="3607"/>
              <a:ext cx="146"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100" b="1" i="0" u="none" strike="noStrike" cap="none" normalizeH="0" baseline="0">
                  <a:ln>
                    <a:noFill/>
                  </a:ln>
                  <a:solidFill>
                    <a:schemeClr val="tx1"/>
                  </a:solidFill>
                  <a:effectLst/>
                  <a:latin typeface="Arial" panose="020B0604020202020204" pitchFamily="34" charset="0"/>
                  <a:ea typeface="Arial" panose="020B0604020202020204" pitchFamily="34" charset="0"/>
                </a:rPr>
                <a:t>2</a:t>
              </a: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10" name="Text Box 2">
              <a:extLst>
                <a:ext uri="{FF2B5EF4-FFF2-40B4-BE49-F238E27FC236}">
                  <a16:creationId xmlns:a16="http://schemas.microsoft.com/office/drawing/2014/main" id="{50BD9B29-D81C-4C89-8E51-C8CE186F71FE}"/>
                </a:ext>
              </a:extLst>
            </p:cNvPr>
            <p:cNvSpPr txBox="1">
              <a:spLocks noChangeArrowheads="1"/>
            </p:cNvSpPr>
            <p:nvPr/>
          </p:nvSpPr>
          <p:spPr bwMode="auto">
            <a:xfrm>
              <a:off x="7014" y="4073"/>
              <a:ext cx="146"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100" b="1" i="0" u="none" strike="noStrike" cap="none" normalizeH="0" baseline="0">
                  <a:ln>
                    <a:noFill/>
                  </a:ln>
                  <a:solidFill>
                    <a:schemeClr val="tx1"/>
                  </a:solidFill>
                  <a:effectLst/>
                  <a:latin typeface="Arial" panose="020B0604020202020204" pitchFamily="34" charset="0"/>
                  <a:ea typeface="Arial" panose="020B0604020202020204" pitchFamily="34" charset="0"/>
                </a:rPr>
                <a:t>1</a:t>
              </a:r>
              <a:endParaRPr kumimoji="0" lang="tr-TR" altLang="tr-TR" sz="1800" b="0" i="0" u="none" strike="noStrike" cap="none" normalizeH="0" baseline="0">
                <a:ln>
                  <a:noFill/>
                </a:ln>
                <a:solidFill>
                  <a:schemeClr val="tx1"/>
                </a:solidFill>
                <a:effectLst/>
                <a:latin typeface="Arial" panose="020B0604020202020204" pitchFamily="34" charset="0"/>
              </a:endParaRPr>
            </a:p>
          </p:txBody>
        </p:sp>
      </p:grpSp>
      <p:sp>
        <p:nvSpPr>
          <p:cNvPr id="11" name="Metin kutusu 10">
            <a:extLst>
              <a:ext uri="{FF2B5EF4-FFF2-40B4-BE49-F238E27FC236}">
                <a16:creationId xmlns:a16="http://schemas.microsoft.com/office/drawing/2014/main" id="{D0864641-64E3-486F-B3D4-9BEA43C7D6AC}"/>
              </a:ext>
            </a:extLst>
          </p:cNvPr>
          <p:cNvSpPr txBox="1"/>
          <p:nvPr/>
        </p:nvSpPr>
        <p:spPr>
          <a:xfrm>
            <a:off x="827315" y="4508136"/>
            <a:ext cx="10566399" cy="1569660"/>
          </a:xfrm>
          <a:prstGeom prst="rect">
            <a:avLst/>
          </a:prstGeom>
          <a:noFill/>
        </p:spPr>
        <p:txBody>
          <a:bodyPr wrap="square" rtlCol="0">
            <a:spAutoFit/>
          </a:bodyPr>
          <a:lstStyle/>
          <a:p>
            <a:pPr algn="just"/>
            <a:r>
              <a:rPr lang="tr-TR" sz="2400" dirty="0">
                <a:effectLst/>
                <a:latin typeface="Arial" panose="020B0604020202020204" pitchFamily="34" charset="0"/>
                <a:ea typeface="Arial" panose="020B0604020202020204" pitchFamily="34" charset="0"/>
              </a:rPr>
              <a:t>Çılbır kamçısının sıçrama eklemine </a:t>
            </a:r>
            <a:r>
              <a:rPr lang="tr-TR" sz="2400" b="1" dirty="0">
                <a:effectLst/>
                <a:latin typeface="Arial" panose="020B0604020202020204" pitchFamily="34" charset="0"/>
                <a:ea typeface="Arial" panose="020B0604020202020204" pitchFamily="34" charset="0"/>
              </a:rPr>
              <a:t>(1) </a:t>
            </a:r>
            <a:r>
              <a:rPr lang="tr-TR" sz="2400" dirty="0">
                <a:effectLst/>
                <a:latin typeface="Arial" panose="020B0604020202020204" pitchFamily="34" charset="0"/>
                <a:ea typeface="Arial" panose="020B0604020202020204" pitchFamily="34" charset="0"/>
              </a:rPr>
              <a:t>dokundurulması ile art ayakların daha fazla bükülmesi sağlanır. Karın bölgesine ve omza </a:t>
            </a:r>
            <a:r>
              <a:rPr lang="tr-TR" sz="2400" b="1" dirty="0">
                <a:effectLst/>
                <a:latin typeface="Arial" panose="020B0604020202020204" pitchFamily="34" charset="0"/>
                <a:ea typeface="Arial" panose="020B0604020202020204" pitchFamily="34" charset="0"/>
              </a:rPr>
              <a:t>(2) </a:t>
            </a:r>
            <a:r>
              <a:rPr lang="tr-TR" sz="2400" dirty="0">
                <a:effectLst/>
                <a:latin typeface="Arial" panose="020B0604020202020204" pitchFamily="34" charset="0"/>
                <a:ea typeface="Arial" panose="020B0604020202020204" pitchFamily="34" charset="0"/>
              </a:rPr>
              <a:t>dokundurularak, daire dışına doğru bir sürüş etkisi yaratılır. Fakat art kısma uygulanan kamçı etkileri çoğunlukla yana sürücü etkilere de sahiptir</a:t>
            </a:r>
            <a:endParaRPr lang="tr-TR" sz="2400" dirty="0"/>
          </a:p>
        </p:txBody>
      </p:sp>
    </p:spTree>
    <p:extLst>
      <p:ext uri="{BB962C8B-B14F-4D97-AF65-F5344CB8AC3E}">
        <p14:creationId xmlns:p14="http://schemas.microsoft.com/office/powerpoint/2010/main" val="28124099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E5DDBDA-94D9-4AF6-9FD3-B04F3F65070A}"/>
              </a:ext>
            </a:extLst>
          </p:cNvPr>
          <p:cNvSpPr>
            <a:spLocks noGrp="1"/>
          </p:cNvSpPr>
          <p:nvPr>
            <p:ph idx="1"/>
          </p:nvPr>
        </p:nvSpPr>
        <p:spPr>
          <a:xfrm>
            <a:off x="754744" y="2510971"/>
            <a:ext cx="10697028" cy="3773714"/>
          </a:xfrm>
        </p:spPr>
        <p:txBody>
          <a:bodyPr>
            <a:noAutofit/>
          </a:bodyPr>
          <a:lstStyle/>
          <a:p>
            <a:pPr marL="0" indent="0" algn="just">
              <a:buNone/>
            </a:pPr>
            <a:r>
              <a:rPr lang="tr-TR" sz="2400" dirty="0">
                <a:effectLst/>
                <a:latin typeface="Arial" panose="020B0604020202020204" pitchFamily="34" charset="0"/>
                <a:ea typeface="Arial" panose="020B0604020202020204" pitchFamily="34" charset="0"/>
              </a:rPr>
              <a:t>Atın güven duygusunu yitirmemesi ve kuşkulu bir ruh haline girmemesi için, kamçı hiçbir zaman kafa bölgesine veya yakınına uygulanmamalıdır.</a:t>
            </a:r>
          </a:p>
          <a:p>
            <a:pPr marL="0" indent="0" algn="just">
              <a:buNone/>
            </a:pPr>
            <a:r>
              <a:rPr lang="tr-TR" sz="2400" dirty="0">
                <a:effectLst/>
                <a:latin typeface="Arial" panose="020B0604020202020204" pitchFamily="34" charset="0"/>
                <a:ea typeface="Arial" panose="020B0604020202020204" pitchFamily="34" charset="0"/>
              </a:rPr>
              <a:t>Usta bir çılbır eğiticisi çılbır </a:t>
            </a:r>
            <a:r>
              <a:rPr lang="tr-TR" sz="2400" spc="-15" dirty="0">
                <a:effectLst/>
                <a:latin typeface="Arial" panose="020B0604020202020204" pitchFamily="34" charset="0"/>
                <a:ea typeface="Arial" panose="020B0604020202020204" pitchFamily="34" charset="0"/>
              </a:rPr>
              <a:t>kamçısının </a:t>
            </a:r>
            <a:r>
              <a:rPr lang="tr-TR" sz="2400" dirty="0">
                <a:effectLst/>
                <a:latin typeface="Arial" panose="020B0604020202020204" pitchFamily="34" charset="0"/>
                <a:ea typeface="Arial" panose="020B0604020202020204" pitchFamily="34" charset="0"/>
              </a:rPr>
              <a:t>uçkurunu gerektiğinde kullanmak üzere çılbır kamçısı tutamağı ile birlikte tutabilir. Çılbır çalışmalarına </a:t>
            </a:r>
            <a:r>
              <a:rPr lang="tr-TR" sz="2400" spc="-15" dirty="0">
                <a:effectLst/>
                <a:latin typeface="Arial" panose="020B0604020202020204" pitchFamily="34" charset="0"/>
                <a:ea typeface="Arial" panose="020B0604020202020204" pitchFamily="34" charset="0"/>
              </a:rPr>
              <a:t>yeteri </a:t>
            </a:r>
            <a:r>
              <a:rPr lang="tr-TR" sz="2400" dirty="0">
                <a:effectLst/>
                <a:latin typeface="Arial" panose="020B0604020202020204" pitchFamily="34" charset="0"/>
                <a:ea typeface="Arial" panose="020B0604020202020204" pitchFamily="34" charset="0"/>
              </a:rPr>
              <a:t>kadar alıştırılan atlarda, yalnızca çılbır </a:t>
            </a:r>
            <a:r>
              <a:rPr lang="tr-TR" sz="2400" spc="-15" dirty="0">
                <a:effectLst/>
                <a:latin typeface="Arial" panose="020B0604020202020204" pitchFamily="34" charset="0"/>
                <a:ea typeface="Arial" panose="020B0604020202020204" pitchFamily="34" charset="0"/>
              </a:rPr>
              <a:t>kamçısının </a:t>
            </a:r>
            <a:r>
              <a:rPr lang="tr-TR" sz="2400" dirty="0">
                <a:effectLst/>
                <a:latin typeface="Arial" panose="020B0604020202020204" pitchFamily="34" charset="0"/>
                <a:ea typeface="Arial" panose="020B0604020202020204" pitchFamily="34" charset="0"/>
              </a:rPr>
              <a:t>ucunu kaldırmak bile, sürücü yardımları </a:t>
            </a:r>
            <a:r>
              <a:rPr lang="tr-TR" sz="2400" spc="-10" dirty="0">
                <a:effectLst/>
                <a:latin typeface="Arial" panose="020B0604020202020204" pitchFamily="34" charset="0"/>
                <a:ea typeface="Arial" panose="020B0604020202020204" pitchFamily="34" charset="0"/>
              </a:rPr>
              <a:t>yapmak </a:t>
            </a:r>
            <a:r>
              <a:rPr lang="tr-TR" sz="2400" dirty="0">
                <a:effectLst/>
                <a:latin typeface="Arial" panose="020B0604020202020204" pitchFamily="34" charset="0"/>
                <a:ea typeface="Arial" panose="020B0604020202020204" pitchFamily="34" charset="0"/>
              </a:rPr>
              <a:t>için yeterli gelecektir. Tüm atlar</a:t>
            </a:r>
            <a:r>
              <a:rPr lang="tr-TR" sz="2400" spc="-2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kamçı </a:t>
            </a:r>
            <a:r>
              <a:rPr lang="tr-TR" sz="2400" spc="15" dirty="0">
                <a:effectLst/>
                <a:latin typeface="Arial" panose="020B0604020202020204" pitchFamily="34" charset="0"/>
                <a:ea typeface="Arial" panose="020B0604020202020204" pitchFamily="34" charset="0"/>
              </a:rPr>
              <a:t>ve</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kamçı</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yardımlarına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alıştırılmalıdır.</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Kamçı</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vurmak</a:t>
            </a:r>
            <a:r>
              <a:rPr lang="tr-TR" sz="2400" spc="-2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3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kamçıyı</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yüksek</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şiddette</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şaklatmak, atın güvenini yitirmesine neden</a:t>
            </a:r>
            <a:r>
              <a:rPr lang="tr-TR" sz="2400" spc="2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olur.</a:t>
            </a:r>
          </a:p>
        </p:txBody>
      </p:sp>
    </p:spTree>
    <p:extLst>
      <p:ext uri="{BB962C8B-B14F-4D97-AF65-F5344CB8AC3E}">
        <p14:creationId xmlns:p14="http://schemas.microsoft.com/office/powerpoint/2010/main" val="28919264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25C06F7-CAD4-44A5-B43A-DD6DD7362CC6}"/>
              </a:ext>
            </a:extLst>
          </p:cNvPr>
          <p:cNvSpPr>
            <a:spLocks noGrp="1"/>
          </p:cNvSpPr>
          <p:nvPr>
            <p:ph idx="1"/>
          </p:nvPr>
        </p:nvSpPr>
        <p:spPr>
          <a:xfrm>
            <a:off x="754743" y="580571"/>
            <a:ext cx="10711543" cy="5383349"/>
          </a:xfrm>
        </p:spPr>
        <p:txBody>
          <a:bodyPr>
            <a:normAutofit/>
          </a:bodyPr>
          <a:lstStyle/>
          <a:p>
            <a:pPr algn="just">
              <a:buFont typeface="Franklin Gothic Book" panose="020B0503020102020204" pitchFamily="34" charset="0"/>
              <a:buChar char="*"/>
            </a:pPr>
            <a:r>
              <a:rPr lang="tr-TR" sz="2400" b="1" dirty="0">
                <a:effectLst/>
                <a:latin typeface="Arial" panose="020B0604020202020204" pitchFamily="34" charset="0"/>
                <a:ea typeface="Arial" panose="020B0604020202020204" pitchFamily="34" charset="0"/>
              </a:rPr>
              <a:t>Kamçının yere bırakılması: </a:t>
            </a:r>
            <a:r>
              <a:rPr lang="tr-TR" sz="2400" spc="-15" dirty="0">
                <a:effectLst/>
                <a:latin typeface="Arial" panose="020B0604020202020204" pitchFamily="34" charset="0"/>
                <a:ea typeface="Arial" panose="020B0604020202020204" pitchFamily="34" charset="0"/>
              </a:rPr>
              <a:t>Kamçının </a:t>
            </a:r>
            <a:r>
              <a:rPr lang="tr-TR" sz="2400" dirty="0">
                <a:effectLst/>
                <a:latin typeface="Arial" panose="020B0604020202020204" pitchFamily="34" charset="0"/>
                <a:ea typeface="Arial" panose="020B0604020202020204" pitchFamily="34" charset="0"/>
              </a:rPr>
              <a:t>yere bırakılarak çılbır yapılması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bunun sonucunda atın </a:t>
            </a:r>
            <a:r>
              <a:rPr lang="tr-TR" sz="2400" spc="-15" dirty="0">
                <a:effectLst/>
                <a:latin typeface="Arial" panose="020B0604020202020204" pitchFamily="34" charset="0"/>
                <a:ea typeface="Arial" panose="020B0604020202020204" pitchFamily="34" charset="0"/>
              </a:rPr>
              <a:t>kamçının </a:t>
            </a:r>
            <a:r>
              <a:rPr lang="tr-TR" sz="2400" dirty="0">
                <a:effectLst/>
                <a:latin typeface="Arial" panose="020B0604020202020204" pitchFamily="34" charset="0"/>
                <a:ea typeface="Arial" panose="020B0604020202020204" pitchFamily="34" charset="0"/>
              </a:rPr>
              <a:t>üzerine basmasının bir tehlikesi yoktur.</a:t>
            </a:r>
            <a:r>
              <a:rPr lang="tr-TR" sz="2400" spc="-15" dirty="0">
                <a:effectLst/>
                <a:latin typeface="Arial" panose="020B0604020202020204" pitchFamily="34" charset="0"/>
                <a:ea typeface="Wingdings" panose="05000000000000000000" pitchFamily="2" charset="2"/>
                <a:cs typeface="Wingdings" panose="05000000000000000000" pitchFamily="2" charset="2"/>
              </a:rPr>
              <a:t> Ama </a:t>
            </a:r>
            <a:r>
              <a:rPr lang="tr-TR" sz="2400" dirty="0">
                <a:effectLst/>
                <a:latin typeface="Arial" panose="020B0604020202020204" pitchFamily="34" charset="0"/>
                <a:ea typeface="Wingdings" panose="05000000000000000000" pitchFamily="2" charset="2"/>
                <a:cs typeface="Wingdings" panose="05000000000000000000" pitchFamily="2" charset="2"/>
              </a:rPr>
              <a:t>bunun sonucunda</a:t>
            </a:r>
            <a:r>
              <a:rPr lang="tr-TR" sz="2400" spc="-20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kırılacak </a:t>
            </a:r>
            <a:r>
              <a:rPr lang="tr-TR" sz="2400" spc="-15" dirty="0">
                <a:effectLst/>
                <a:latin typeface="Arial" panose="020B0604020202020204" pitchFamily="34" charset="0"/>
                <a:ea typeface="Wingdings" panose="05000000000000000000" pitchFamily="2" charset="2"/>
                <a:cs typeface="Wingdings" panose="05000000000000000000" pitchFamily="2" charset="2"/>
              </a:rPr>
              <a:t>kamçının</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eğiticinin</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ekonomik</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durumuna</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zararı</a:t>
            </a:r>
            <a:r>
              <a:rPr lang="tr-TR" sz="2400" spc="-6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olur.</a:t>
            </a:r>
            <a:r>
              <a:rPr lang="tr-TR" sz="2400" spc="-7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Ayrıca</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birçok</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defa</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görülmüştür</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ki;</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gerektiğinde </a:t>
            </a:r>
            <a:r>
              <a:rPr lang="tr-TR" sz="2400" spc="-15" dirty="0">
                <a:effectLst/>
                <a:latin typeface="Arial" panose="020B0604020202020204" pitchFamily="34" charset="0"/>
                <a:ea typeface="Wingdings" panose="05000000000000000000" pitchFamily="2" charset="2"/>
                <a:cs typeface="Wingdings" panose="05000000000000000000" pitchFamily="2" charset="2"/>
              </a:rPr>
              <a:t>kamçıyı </a:t>
            </a:r>
            <a:r>
              <a:rPr lang="tr-TR" sz="2400" dirty="0">
                <a:effectLst/>
                <a:latin typeface="Arial" panose="020B0604020202020204" pitchFamily="34" charset="0"/>
                <a:ea typeface="Wingdings" panose="05000000000000000000" pitchFamily="2" charset="2"/>
                <a:cs typeface="Wingdings" panose="05000000000000000000" pitchFamily="2" charset="2"/>
              </a:rPr>
              <a:t>yerden almak üzere eğilen binicilerin atları birden bire kaçmaya başlarlar.</a:t>
            </a:r>
            <a:endParaRPr lang="tr-TR" sz="2400" dirty="0">
              <a:latin typeface="Arial" panose="020B0604020202020204" pitchFamily="34" charset="0"/>
              <a:ea typeface="Wingdings" panose="05000000000000000000" pitchFamily="2" charset="2"/>
              <a:cs typeface="Wingdings" panose="05000000000000000000" pitchFamily="2" charset="2"/>
            </a:endParaRPr>
          </a:p>
          <a:p>
            <a:pPr algn="just">
              <a:buFont typeface="Franklin Gothic Book" panose="020B0503020102020204" pitchFamily="34" charset="0"/>
              <a:buChar char="*"/>
            </a:pPr>
            <a:endParaRPr lang="tr-TR" sz="2400" b="1" dirty="0">
              <a:latin typeface="Arial" panose="020B0604020202020204" pitchFamily="34" charset="0"/>
              <a:ea typeface="Arial" panose="020B0604020202020204" pitchFamily="34" charset="0"/>
            </a:endParaRPr>
          </a:p>
          <a:p>
            <a:pPr algn="just">
              <a:buFont typeface="Franklin Gothic Book" panose="020B0503020102020204" pitchFamily="34" charset="0"/>
              <a:buChar char="*"/>
            </a:pPr>
            <a:r>
              <a:rPr lang="tr-TR" sz="2400" b="1" dirty="0">
                <a:effectLst/>
                <a:latin typeface="Arial" panose="020B0604020202020204" pitchFamily="34" charset="0"/>
                <a:ea typeface="Arial" panose="020B0604020202020204" pitchFamily="34" charset="0"/>
              </a:rPr>
              <a:t>Kamçının çok şaklatılması: </a:t>
            </a:r>
            <a:r>
              <a:rPr lang="tr-TR" sz="2400" spc="-15" dirty="0">
                <a:effectLst/>
                <a:latin typeface="Arial" panose="020B0604020202020204" pitchFamily="34" charset="0"/>
                <a:ea typeface="Arial" panose="020B0604020202020204" pitchFamily="34" charset="0"/>
              </a:rPr>
              <a:t>Kamçıyı </a:t>
            </a:r>
            <a:r>
              <a:rPr lang="tr-TR" sz="2400" dirty="0">
                <a:effectLst/>
                <a:latin typeface="Arial" panose="020B0604020202020204" pitchFamily="34" charset="0"/>
                <a:ea typeface="Arial" panose="020B0604020202020204" pitchFamily="34" charset="0"/>
              </a:rPr>
              <a:t>ata doğru yönlendirerek şaklatma doğru bir davranış değildir. Kamçı çok gerektiğinde atın gerisinde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attan uzaklaştırılarak yere doğru ufak bir el hareketi ile şaklatılabilir. Yüksek sesli tüm kullanımların, atın </a:t>
            </a:r>
            <a:r>
              <a:rPr lang="tr-TR" sz="2400" spc="-15" dirty="0">
                <a:effectLst/>
                <a:latin typeface="Arial" panose="020B0604020202020204" pitchFamily="34" charset="0"/>
                <a:ea typeface="Arial" panose="020B0604020202020204" pitchFamily="34" charset="0"/>
              </a:rPr>
              <a:t>kamçıya </a:t>
            </a:r>
            <a:r>
              <a:rPr lang="tr-TR" sz="2400" dirty="0">
                <a:effectLst/>
                <a:latin typeface="Arial" panose="020B0604020202020204" pitchFamily="34" charset="0"/>
                <a:ea typeface="Arial" panose="020B0604020202020204" pitchFamily="34" charset="0"/>
              </a:rPr>
              <a:t>olan güvenini sarsmaktan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ileride bedenine kamçı uçkuru dokundurulduğunda korku ile </a:t>
            </a:r>
            <a:r>
              <a:rPr lang="tr-TR" sz="2400" spc="-15" dirty="0">
                <a:effectLst/>
                <a:latin typeface="Arial" panose="020B0604020202020204" pitchFamily="34" charset="0"/>
                <a:ea typeface="Arial" panose="020B0604020202020204" pitchFamily="34" charset="0"/>
              </a:rPr>
              <a:t>kasılıp </a:t>
            </a:r>
            <a:r>
              <a:rPr lang="tr-TR" sz="2400" dirty="0">
                <a:effectLst/>
                <a:latin typeface="Arial" panose="020B0604020202020204" pitchFamily="34" charset="0"/>
                <a:ea typeface="Arial" panose="020B0604020202020204" pitchFamily="34" charset="0"/>
              </a:rPr>
              <a:t>ters tepkiler vermesine neden olmaktan başka bir etkisi</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yoktur.</a:t>
            </a:r>
            <a:endParaRPr lang="tr-TR" sz="2400" dirty="0"/>
          </a:p>
        </p:txBody>
      </p:sp>
    </p:spTree>
    <p:extLst>
      <p:ext uri="{BB962C8B-B14F-4D97-AF65-F5344CB8AC3E}">
        <p14:creationId xmlns:p14="http://schemas.microsoft.com/office/powerpoint/2010/main" val="14984040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FE0ACDE-6709-4F1D-830B-97DE3D7F7604}"/>
              </a:ext>
            </a:extLst>
          </p:cNvPr>
          <p:cNvSpPr>
            <a:spLocks noGrp="1"/>
          </p:cNvSpPr>
          <p:nvPr>
            <p:ph idx="1"/>
          </p:nvPr>
        </p:nvSpPr>
        <p:spPr>
          <a:xfrm>
            <a:off x="783771" y="1975756"/>
            <a:ext cx="10653486" cy="2906487"/>
          </a:xfrm>
        </p:spPr>
        <p:txBody>
          <a:bodyPr>
            <a:normAutofit lnSpcReduction="10000"/>
          </a:bodyPr>
          <a:lstStyle/>
          <a:p>
            <a:pPr marL="0" indent="0">
              <a:buNone/>
            </a:pPr>
            <a:r>
              <a:rPr lang="tr-TR" sz="2600" b="1" u="sng" spc="-15" dirty="0">
                <a:solidFill>
                  <a:srgbClr val="33CCCC"/>
                </a:solidFill>
                <a:effectLst/>
                <a:latin typeface="Arial" panose="020B0604020202020204" pitchFamily="34" charset="0"/>
                <a:ea typeface="Arial" panose="020B0604020202020204" pitchFamily="34" charset="0"/>
              </a:rPr>
              <a:t>1.3.3.Ses</a:t>
            </a:r>
            <a:r>
              <a:rPr lang="tr-TR" sz="2600" b="1" u="sng" spc="195" dirty="0">
                <a:solidFill>
                  <a:srgbClr val="33CCCC"/>
                </a:solidFill>
                <a:effectLst/>
                <a:latin typeface="Arial" panose="020B0604020202020204" pitchFamily="34" charset="0"/>
                <a:ea typeface="Arial" panose="020B0604020202020204" pitchFamily="34" charset="0"/>
              </a:rPr>
              <a:t> </a:t>
            </a:r>
            <a:r>
              <a:rPr lang="tr-TR" sz="2600" b="1" u="sng" spc="-15" dirty="0">
                <a:solidFill>
                  <a:srgbClr val="33CCCC"/>
                </a:solidFill>
                <a:effectLst/>
                <a:latin typeface="Arial" panose="020B0604020202020204" pitchFamily="34" charset="0"/>
                <a:ea typeface="Arial" panose="020B0604020202020204" pitchFamily="34" charset="0"/>
              </a:rPr>
              <a:t>Yardımları</a:t>
            </a:r>
          </a:p>
          <a:p>
            <a:pPr marL="0" indent="0" algn="just">
              <a:buNone/>
            </a:pPr>
            <a:r>
              <a:rPr lang="tr-TR" sz="2400" dirty="0">
                <a:effectLst/>
                <a:latin typeface="Arial" panose="020B0604020202020204" pitchFamily="34" charset="0"/>
                <a:ea typeface="Arial" panose="020B0604020202020204" pitchFamily="34" charset="0"/>
              </a:rPr>
              <a:t>Sesin çılbır eğitiminde kullanılması çok önemli bir yer tutar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destekleyici yardım aracıdır. Ses, kullanım yeri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biçimine göre; sürücü (bazı durumlarda emredici) veya alıkoyucu (bazı durumlarda </a:t>
            </a:r>
            <a:r>
              <a:rPr lang="tr-TR" sz="2400" spc="-15" dirty="0">
                <a:effectLst/>
                <a:latin typeface="Arial" panose="020B0604020202020204" pitchFamily="34" charset="0"/>
                <a:ea typeface="Arial" panose="020B0604020202020204" pitchFamily="34" charset="0"/>
              </a:rPr>
              <a:t>yatıştırıcı) </a:t>
            </a:r>
            <a:r>
              <a:rPr lang="tr-TR" sz="2400" dirty="0">
                <a:effectLst/>
                <a:latin typeface="Arial" panose="020B0604020202020204" pitchFamily="34" charset="0"/>
                <a:ea typeface="Arial" panose="020B0604020202020204" pitchFamily="34" charset="0"/>
              </a:rPr>
              <a:t>etkilere sahiptir. Eğitimin temeli sözcük komutlarına dayanmasına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söylenen sözcüklere göre gerekenin yapılması beklenmesine karşın; sözcüğün kendisine göre</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ayırıcı etken her </a:t>
            </a:r>
            <a:r>
              <a:rPr lang="tr-TR" sz="2400" spc="-15" dirty="0">
                <a:effectLst/>
                <a:latin typeface="Arial" panose="020B0604020202020204" pitchFamily="34" charset="0"/>
                <a:ea typeface="Arial" panose="020B0604020202020204" pitchFamily="34" charset="0"/>
              </a:rPr>
              <a:t>zaman </a:t>
            </a:r>
            <a:r>
              <a:rPr lang="tr-TR" sz="2400" b="1" dirty="0">
                <a:effectLst/>
                <a:latin typeface="Arial" panose="020B0604020202020204" pitchFamily="34" charset="0"/>
                <a:ea typeface="Arial" panose="020B0604020202020204" pitchFamily="34" charset="0"/>
              </a:rPr>
              <a:t>sözcüğün ses</a:t>
            </a:r>
            <a:r>
              <a:rPr lang="tr-TR" sz="2400" b="1" spc="25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tonudur.</a:t>
            </a:r>
            <a:endParaRPr lang="tr-TR" sz="2400" b="1" spc="-15" dirty="0">
              <a:solidFill>
                <a:srgbClr val="33CCCC"/>
              </a:solidFill>
              <a:latin typeface="Arial" panose="020B0604020202020204" pitchFamily="34" charset="0"/>
              <a:ea typeface="Arial" panose="020B0604020202020204" pitchFamily="34" charset="0"/>
            </a:endParaRPr>
          </a:p>
          <a:p>
            <a:pPr marL="0" indent="0">
              <a:buNone/>
            </a:pPr>
            <a:endParaRPr lang="tr-TR" sz="2400" b="1" spc="-15" dirty="0">
              <a:solidFill>
                <a:srgbClr val="33CCCC"/>
              </a:solidFill>
              <a:effectLst/>
              <a:latin typeface="Arial" panose="020B0604020202020204" pitchFamily="34" charset="0"/>
              <a:ea typeface="Arial" panose="020B0604020202020204" pitchFamily="34" charset="0"/>
            </a:endParaRPr>
          </a:p>
          <a:p>
            <a:pPr marL="0" indent="0">
              <a:buNone/>
            </a:pPr>
            <a:endParaRPr lang="tr-TR" sz="2400" dirty="0">
              <a:solidFill>
                <a:srgbClr val="33CCCC"/>
              </a:solidFill>
            </a:endParaRPr>
          </a:p>
        </p:txBody>
      </p:sp>
    </p:spTree>
    <p:extLst>
      <p:ext uri="{BB962C8B-B14F-4D97-AF65-F5344CB8AC3E}">
        <p14:creationId xmlns:p14="http://schemas.microsoft.com/office/powerpoint/2010/main" val="34534039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EA20764-CED1-4C90-92CA-3E8737B57798}"/>
              </a:ext>
            </a:extLst>
          </p:cNvPr>
          <p:cNvSpPr>
            <a:spLocks noGrp="1"/>
          </p:cNvSpPr>
          <p:nvPr>
            <p:ph idx="1"/>
          </p:nvPr>
        </p:nvSpPr>
        <p:spPr>
          <a:xfrm>
            <a:off x="783772" y="2496457"/>
            <a:ext cx="10653486" cy="3799840"/>
          </a:xfrm>
        </p:spPr>
        <p:txBody>
          <a:bodyPr>
            <a:normAutofit/>
          </a:bodyPr>
          <a:lstStyle/>
          <a:p>
            <a:pPr marL="0" indent="0" algn="just">
              <a:buNone/>
            </a:pPr>
            <a:r>
              <a:rPr lang="tr-TR" dirty="0">
                <a:effectLst/>
                <a:latin typeface="Arial" panose="020B0604020202020204" pitchFamily="34" charset="0"/>
                <a:ea typeface="Arial" panose="020B0604020202020204" pitchFamily="34" charset="0"/>
              </a:rPr>
              <a:t>Eğitici </a:t>
            </a:r>
            <a:r>
              <a:rPr lang="tr-TR" b="1" dirty="0">
                <a:effectLst/>
                <a:latin typeface="Arial" panose="020B0604020202020204" pitchFamily="34" charset="0"/>
                <a:ea typeface="Arial" panose="020B0604020202020204" pitchFamily="34" charset="0"/>
              </a:rPr>
              <a:t>ses tonunu </a:t>
            </a:r>
            <a:r>
              <a:rPr lang="tr-TR" spc="15" dirty="0">
                <a:effectLst/>
                <a:latin typeface="Arial" panose="020B0604020202020204" pitchFamily="34" charset="0"/>
                <a:ea typeface="Arial" panose="020B0604020202020204" pitchFamily="34" charset="0"/>
              </a:rPr>
              <a:t>ve </a:t>
            </a:r>
            <a:r>
              <a:rPr lang="tr-TR" b="1" dirty="0">
                <a:effectLst/>
                <a:latin typeface="Arial" panose="020B0604020202020204" pitchFamily="34" charset="0"/>
                <a:ea typeface="Arial" panose="020B0604020202020204" pitchFamily="34" charset="0"/>
              </a:rPr>
              <a:t>sözcüğü </a:t>
            </a:r>
            <a:r>
              <a:rPr lang="tr-TR" dirty="0">
                <a:effectLst/>
                <a:latin typeface="Arial" panose="020B0604020202020204" pitchFamily="34" charset="0"/>
                <a:ea typeface="Arial" panose="020B0604020202020204" pitchFamily="34" charset="0"/>
              </a:rPr>
              <a:t>uzun zaman aralıklarında da aynı kalacak biçimde seçmeli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kullanmalıdır. Bu nedenle yürüyüş biçimlerine geçişte; </a:t>
            </a:r>
            <a:r>
              <a:rPr lang="tr-TR" b="1" dirty="0">
                <a:effectLst/>
                <a:latin typeface="Arial" panose="020B0604020202020204" pitchFamily="34" charset="0"/>
                <a:ea typeface="Arial" panose="020B0604020202020204" pitchFamily="34" charset="0"/>
              </a:rPr>
              <a:t>“ADETAA!”, “SÜRAT-Lİİ!” </a:t>
            </a:r>
            <a:r>
              <a:rPr lang="tr-TR" spc="15" dirty="0">
                <a:effectLst/>
                <a:latin typeface="Arial" panose="020B0604020202020204" pitchFamily="34" charset="0"/>
                <a:ea typeface="Arial" panose="020B0604020202020204" pitchFamily="34" charset="0"/>
              </a:rPr>
              <a:t>ve </a:t>
            </a:r>
            <a:r>
              <a:rPr lang="tr-TR" b="1" dirty="0">
                <a:effectLst/>
                <a:latin typeface="Arial" panose="020B0604020202020204" pitchFamily="34" charset="0"/>
                <a:ea typeface="Arial" panose="020B0604020202020204" pitchFamily="34" charset="0"/>
              </a:rPr>
              <a:t>“DÖRTNAAL!”,</a:t>
            </a:r>
            <a:r>
              <a:rPr lang="tr-TR" b="1" spc="-4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“DUUUR!”,</a:t>
            </a:r>
            <a:r>
              <a:rPr lang="tr-TR" b="1" spc="-4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“KAAAL!”</a:t>
            </a:r>
            <a:r>
              <a:rPr lang="tr-TR" b="1" spc="-1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sözcüklerinden</a:t>
            </a:r>
            <a:r>
              <a:rPr lang="tr-TR" spc="-6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oluşan</a:t>
            </a:r>
            <a:r>
              <a:rPr lang="tr-TR" spc="-7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komutlar</a:t>
            </a:r>
            <a:r>
              <a:rPr lang="tr-TR" spc="-5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kullanılarak</a:t>
            </a:r>
            <a:r>
              <a:rPr lang="tr-TR" spc="-75"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5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tonlamayı uygun biçimde yaparak, atın kesin olarak ayrım yapabilmesini sağlamak gerekir. Atı sakinleştirmek, yürüyüş kararını azaltmak veya atı bir alt yürüyüş biçimine indirmek için de; </a:t>
            </a:r>
            <a:r>
              <a:rPr lang="tr-TR" b="1" dirty="0">
                <a:effectLst/>
                <a:latin typeface="Arial" panose="020B0604020202020204" pitchFamily="34" charset="0"/>
                <a:ea typeface="Arial" panose="020B0604020202020204" pitchFamily="34" charset="0"/>
              </a:rPr>
              <a:t>“OHHOO!”</a:t>
            </a:r>
            <a:r>
              <a:rPr lang="tr-TR" b="1" spc="-9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(Almanya’da</a:t>
            </a:r>
            <a:r>
              <a:rPr lang="tr-TR" spc="-8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“BIRR!”</a:t>
            </a:r>
            <a:r>
              <a:rPr lang="tr-TR" b="1" spc="-9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Anadolu’da</a:t>
            </a:r>
            <a:r>
              <a:rPr lang="tr-TR" spc="-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ise</a:t>
            </a:r>
            <a:r>
              <a:rPr lang="tr-TR" spc="-9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“BÜUURRRS!”</a:t>
            </a:r>
            <a:r>
              <a:rPr lang="tr-TR" b="1" spc="-9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sesi</a:t>
            </a:r>
            <a:r>
              <a:rPr lang="tr-TR" spc="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kullanılmaktadır) biçiminde seslenildiğinde, at yeterli tepkiyi</a:t>
            </a:r>
            <a:r>
              <a:rPr lang="tr-TR" spc="28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verecektir</a:t>
            </a:r>
            <a:endParaRPr lang="tr-TR" dirty="0"/>
          </a:p>
        </p:txBody>
      </p:sp>
    </p:spTree>
    <p:extLst>
      <p:ext uri="{BB962C8B-B14F-4D97-AF65-F5344CB8AC3E}">
        <p14:creationId xmlns:p14="http://schemas.microsoft.com/office/powerpoint/2010/main" val="15210752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D58DD4D-A383-4276-8D17-2217E56336D8}"/>
              </a:ext>
            </a:extLst>
          </p:cNvPr>
          <p:cNvSpPr>
            <a:spLocks noGrp="1"/>
          </p:cNvSpPr>
          <p:nvPr>
            <p:ph idx="1"/>
          </p:nvPr>
        </p:nvSpPr>
        <p:spPr>
          <a:xfrm>
            <a:off x="754744" y="841830"/>
            <a:ext cx="10682514" cy="5326742"/>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Ses yardımlarının etkileri tek başına değerlendirilmemelidir. Atların sesli komutlara hızla ve çekincesiz tepki vermesi; atın itaatini sürekli biçime dönüştürmesi ve ilerideki eğitim aşamalarında kendisine öğretilecekleri kolaylıkla kabul etmesi anlamını taşır.</a:t>
            </a:r>
          </a:p>
          <a:p>
            <a:pPr marL="0" indent="0" algn="just">
              <a:buNone/>
            </a:pPr>
            <a:r>
              <a:rPr lang="tr-TR" sz="2400" dirty="0">
                <a:effectLst/>
                <a:latin typeface="Arial" panose="020B0604020202020204" pitchFamily="34" charset="0"/>
                <a:ea typeface="Arial" panose="020B0604020202020204" pitchFamily="34" charset="0"/>
              </a:rPr>
              <a:t>Sesli komutlar atın duyabileceği kadar yüksek bir ses tonunda kullanılmalıdır. Bağırmak ve bu biçimde komutları sürekli tekrar etmek, hem çalışan atı ve hem de diğer atları huzursuz eder.</a:t>
            </a:r>
          </a:p>
          <a:p>
            <a:pPr marL="0" indent="0" algn="just">
              <a:buNone/>
            </a:pPr>
            <a:endParaRPr lang="tr-TR" sz="2400" dirty="0">
              <a:effectLst/>
              <a:latin typeface="Arial" panose="020B0604020202020204" pitchFamily="34" charset="0"/>
              <a:ea typeface="Arial" panose="020B0604020202020204" pitchFamily="34" charset="0"/>
            </a:endParaRPr>
          </a:p>
          <a:p>
            <a:pPr marL="0" marR="144780" indent="0" algn="ctr">
              <a:spcBef>
                <a:spcPts val="545"/>
              </a:spcBef>
              <a:spcAft>
                <a:spcPts val="0"/>
              </a:spcAft>
              <a:buNone/>
            </a:pPr>
            <a:r>
              <a:rPr lang="tr-TR" sz="2600" b="1" i="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indent="0" algn="ctr">
              <a:buNone/>
            </a:pPr>
            <a:r>
              <a:rPr lang="tr-TR" sz="2400" b="1" i="1" dirty="0">
                <a:effectLst/>
                <a:latin typeface="Arial" panose="020B0604020202020204" pitchFamily="34" charset="0"/>
                <a:ea typeface="Arial" panose="020B0604020202020204" pitchFamily="34" charset="0"/>
              </a:rPr>
              <a:t>Ses;</a:t>
            </a:r>
            <a:r>
              <a:rPr lang="tr-TR" sz="2400" b="1" i="1" spc="-4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sürekli</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olarak</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çılbır</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ipi</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ve</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kamçı</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ile</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bağlantılı</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olarak</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kullanılması</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gereken destekleyici bir yardım</a:t>
            </a:r>
            <a:r>
              <a:rPr lang="tr-TR" sz="2400" b="1" i="1" spc="21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aracıdır.</a:t>
            </a:r>
            <a:endParaRPr lang="tr-TR" sz="24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6559706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3FFA27-9987-4122-AA8A-3627FDD3BB18}"/>
              </a:ext>
            </a:extLst>
          </p:cNvPr>
          <p:cNvSpPr>
            <a:spLocks noGrp="1"/>
          </p:cNvSpPr>
          <p:nvPr>
            <p:ph idx="1"/>
          </p:nvPr>
        </p:nvSpPr>
        <p:spPr>
          <a:xfrm>
            <a:off x="769258" y="1161143"/>
            <a:ext cx="10653486" cy="5065486"/>
          </a:xfrm>
        </p:spPr>
        <p:txBody>
          <a:bodyPr>
            <a:normAutofit/>
          </a:bodyPr>
          <a:lstStyle/>
          <a:p>
            <a:pPr marL="83820" marR="125730" algn="just">
              <a:lnSpc>
                <a:spcPct val="105000"/>
              </a:lnSpc>
              <a:spcBef>
                <a:spcPts val="760"/>
              </a:spcBef>
              <a:spcAft>
                <a:spcPts val="0"/>
              </a:spcAft>
            </a:pPr>
            <a:r>
              <a:rPr lang="tr-TR" sz="2400" b="1" dirty="0">
                <a:effectLst/>
                <a:latin typeface="Arial" panose="020B0604020202020204" pitchFamily="34" charset="0"/>
                <a:ea typeface="Arial" panose="020B0604020202020204" pitchFamily="34" charset="0"/>
              </a:rPr>
              <a:t>Sürücü etkiler </a:t>
            </a:r>
            <a:r>
              <a:rPr lang="tr-TR" sz="2400" dirty="0">
                <a:effectLst/>
                <a:latin typeface="Arial" panose="020B0604020202020204" pitchFamily="34" charset="0"/>
                <a:ea typeface="Arial" panose="020B0604020202020204" pitchFamily="34" charset="0"/>
              </a:rPr>
              <a:t>yaratmak için, ses </a:t>
            </a:r>
            <a:r>
              <a:rPr lang="tr-TR" sz="2400" b="1" dirty="0">
                <a:effectLst/>
                <a:latin typeface="Arial" panose="020B0604020202020204" pitchFamily="34" charset="0"/>
                <a:ea typeface="Arial" panose="020B0604020202020204" pitchFamily="34" charset="0"/>
              </a:rPr>
              <a:t>“emredici” </a:t>
            </a:r>
            <a:r>
              <a:rPr lang="tr-TR" sz="2400" dirty="0">
                <a:effectLst/>
                <a:latin typeface="Arial" panose="020B0604020202020204" pitchFamily="34" charset="0"/>
                <a:ea typeface="Arial" panose="020B0604020202020204" pitchFamily="34" charset="0"/>
              </a:rPr>
              <a:t>bir tonda olmalı, yani fazla uzatmadan kesin bir biçimde söylenmelidir. Bu, gittikçe yükseltilen bir söyleyiş</a:t>
            </a:r>
            <a:r>
              <a:rPr lang="tr-TR" sz="2400" spc="29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biçimidir.</a:t>
            </a:r>
          </a:p>
          <a:p>
            <a:pPr marL="83820" marR="125095" algn="just">
              <a:lnSpc>
                <a:spcPct val="103000"/>
              </a:lnSpc>
              <a:spcAft>
                <a:spcPts val="0"/>
              </a:spcAft>
            </a:pPr>
            <a:r>
              <a:rPr lang="tr-TR" sz="2400" b="1" dirty="0">
                <a:effectLst/>
                <a:latin typeface="Arial" panose="020B0604020202020204" pitchFamily="34" charset="0"/>
                <a:ea typeface="Arial" panose="020B0604020202020204" pitchFamily="34" charset="0"/>
              </a:rPr>
              <a:t>Alıkoyucu etki </a:t>
            </a:r>
            <a:r>
              <a:rPr lang="tr-TR" sz="2400" dirty="0">
                <a:effectLst/>
                <a:latin typeface="Arial" panose="020B0604020202020204" pitchFamily="34" charset="0"/>
                <a:ea typeface="Arial" panose="020B0604020202020204" pitchFamily="34" charset="0"/>
              </a:rPr>
              <a:t>yaratmak içinse, giderek alçalan bir biçim seçilmelidir. Bu uygulama, uzatılan bir harflerin sesi ile desteklenebilir </a:t>
            </a:r>
            <a:r>
              <a:rPr lang="tr-TR" sz="2400" b="1" dirty="0">
                <a:effectLst/>
                <a:latin typeface="Arial" panose="020B0604020202020204" pitchFamily="34" charset="0"/>
                <a:ea typeface="Arial" panose="020B0604020202020204" pitchFamily="34" charset="0"/>
              </a:rPr>
              <a:t>(OHH</a:t>
            </a:r>
            <a:r>
              <a:rPr lang="tr-TR" sz="2400" b="1" u="heavy" dirty="0">
                <a:effectLst/>
                <a:latin typeface="Arial" panose="020B0604020202020204" pitchFamily="34" charset="0"/>
                <a:ea typeface="Arial" panose="020B0604020202020204" pitchFamily="34" charset="0"/>
              </a:rPr>
              <a:t>OOOUUUUU</a:t>
            </a:r>
            <a:r>
              <a:rPr lang="tr-TR" sz="2400" b="1" dirty="0">
                <a:effectLst/>
                <a:latin typeface="Arial" panose="020B0604020202020204" pitchFamily="34" charset="0"/>
                <a:ea typeface="Arial" panose="020B0604020202020204" pitchFamily="34" charset="0"/>
              </a:rPr>
              <a:t>)</a:t>
            </a:r>
            <a:r>
              <a:rPr lang="tr-TR" sz="2400" dirty="0">
                <a:effectLst/>
                <a:latin typeface="Arial" panose="020B0604020202020204" pitchFamily="34" charset="0"/>
                <a:ea typeface="Arial" panose="020B0604020202020204" pitchFamily="34" charset="0"/>
              </a:rPr>
              <a:t>.</a:t>
            </a:r>
          </a:p>
          <a:p>
            <a:pPr marL="83820" marR="125095" algn="just">
              <a:lnSpc>
                <a:spcPct val="103000"/>
              </a:lnSpc>
              <a:spcAft>
                <a:spcPts val="0"/>
              </a:spcAft>
            </a:pPr>
            <a:endParaRPr lang="tr-TR" sz="2400" dirty="0">
              <a:effectLst/>
              <a:latin typeface="Arial" panose="020B0604020202020204" pitchFamily="34" charset="0"/>
              <a:ea typeface="Arial" panose="020B0604020202020204" pitchFamily="34" charset="0"/>
            </a:endParaRPr>
          </a:p>
          <a:p>
            <a:pPr marL="0" indent="0" algn="just">
              <a:spcBef>
                <a:spcPts val="765"/>
              </a:spcBef>
              <a:spcAft>
                <a:spcPts val="0"/>
              </a:spcAft>
              <a:buNone/>
            </a:pPr>
            <a:r>
              <a:rPr lang="tr-TR" sz="2400" u="sng" dirty="0">
                <a:effectLst/>
                <a:latin typeface="Arial" panose="020B0604020202020204" pitchFamily="34" charset="0"/>
                <a:ea typeface="Arial" panose="020B0604020202020204" pitchFamily="34" charset="0"/>
              </a:rPr>
              <a:t>Ses yardımları ile ilgili sıkça yapılan yanlışlar</a:t>
            </a:r>
            <a:r>
              <a:rPr lang="tr-TR" sz="2400" u="sng" spc="255" dirty="0">
                <a:effectLst/>
                <a:latin typeface="Arial" panose="020B0604020202020204" pitchFamily="34" charset="0"/>
                <a:ea typeface="Arial" panose="020B0604020202020204" pitchFamily="34" charset="0"/>
              </a:rPr>
              <a:t> </a:t>
            </a:r>
            <a:r>
              <a:rPr lang="tr-TR" sz="2400" u="sng" dirty="0">
                <a:effectLst/>
                <a:latin typeface="Arial" panose="020B0604020202020204" pitchFamily="34" charset="0"/>
                <a:ea typeface="Arial" panose="020B0604020202020204" pitchFamily="34" charset="0"/>
              </a:rPr>
              <a:t>şunlardır:</a:t>
            </a:r>
          </a:p>
          <a:p>
            <a:pPr algn="just">
              <a:buFont typeface="Times New Roman" panose="02020603050405020304" pitchFamily="18" charset="0"/>
              <a:buChar char="♦"/>
            </a:pPr>
            <a:r>
              <a:rPr lang="tr-TR" sz="2400" b="1" dirty="0">
                <a:effectLst/>
                <a:latin typeface="Arial" panose="020B0604020202020204" pitchFamily="34" charset="0"/>
                <a:ea typeface="Arial" panose="020B0604020202020204" pitchFamily="34" charset="0"/>
              </a:rPr>
              <a:t>Ses yardımlarını çok yüksek sesle veya sürekli kullanmak: </a:t>
            </a:r>
            <a:r>
              <a:rPr lang="tr-TR" sz="2400" dirty="0">
                <a:effectLst/>
                <a:latin typeface="Arial" panose="020B0604020202020204" pitchFamily="34" charset="0"/>
                <a:ea typeface="Arial" panose="020B0604020202020204" pitchFamily="34" charset="0"/>
              </a:rPr>
              <a:t>Atı hissizleştirir, alışkanlık kazandırarak hep bağırtılı sesle komutlar bekler. Manejde çalışan diğer binici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atların çalışmalarını olumsuz</a:t>
            </a:r>
            <a:r>
              <a:rPr lang="tr-TR" sz="2400" spc="2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etkiler.</a:t>
            </a:r>
          </a:p>
          <a:p>
            <a:pPr marL="0" indent="0">
              <a:buNone/>
            </a:pPr>
            <a:endParaRPr lang="tr-TR" sz="2400" dirty="0"/>
          </a:p>
        </p:txBody>
      </p:sp>
    </p:spTree>
    <p:extLst>
      <p:ext uri="{BB962C8B-B14F-4D97-AF65-F5344CB8AC3E}">
        <p14:creationId xmlns:p14="http://schemas.microsoft.com/office/powerpoint/2010/main" val="4502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B676B9B-EA0A-4924-BF23-3221DF429B0A}"/>
              </a:ext>
            </a:extLst>
          </p:cNvPr>
          <p:cNvSpPr>
            <a:spLocks noGrp="1"/>
          </p:cNvSpPr>
          <p:nvPr>
            <p:ph idx="1"/>
          </p:nvPr>
        </p:nvSpPr>
        <p:spPr>
          <a:xfrm>
            <a:off x="783771" y="1233715"/>
            <a:ext cx="10580915" cy="4601028"/>
          </a:xfrm>
        </p:spPr>
        <p:txBody>
          <a:bodyPr>
            <a:normAutofit/>
          </a:bodyPr>
          <a:lstStyle/>
          <a:p>
            <a:pPr algn="just">
              <a:buFont typeface="Times New Roman" panose="02020603050405020304" pitchFamily="18" charset="0"/>
              <a:buChar char="♦"/>
            </a:pPr>
            <a:r>
              <a:rPr lang="tr-TR" sz="2400" b="1" dirty="0">
                <a:effectLst/>
                <a:latin typeface="Arial" panose="020B0604020202020204" pitchFamily="34" charset="0"/>
                <a:ea typeface="Wingdings" panose="05000000000000000000" pitchFamily="2" charset="2"/>
                <a:cs typeface="Wingdings" panose="05000000000000000000" pitchFamily="2" charset="2"/>
              </a:rPr>
              <a:t>Ses yardımlarını çok alçak sesle kullanmak: </a:t>
            </a:r>
            <a:r>
              <a:rPr lang="tr-TR" sz="2400" dirty="0">
                <a:effectLst/>
                <a:latin typeface="Arial" panose="020B0604020202020204" pitchFamily="34" charset="0"/>
                <a:ea typeface="Wingdings" panose="05000000000000000000" pitchFamily="2" charset="2"/>
                <a:cs typeface="Wingdings" panose="05000000000000000000" pitchFamily="2" charset="2"/>
              </a:rPr>
              <a:t>Komutlar at tarafından kesin olarak anlaşılamaz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yardımların birlikte ve uyumlu kullanımları</a:t>
            </a:r>
            <a:r>
              <a:rPr lang="tr-TR" sz="2400" spc="9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olanaksız olur.</a:t>
            </a:r>
          </a:p>
          <a:p>
            <a:pPr algn="just">
              <a:buFont typeface="Times New Roman" panose="02020603050405020304" pitchFamily="18" charset="0"/>
              <a:buChar char="♦"/>
            </a:pPr>
            <a:r>
              <a:rPr lang="tr-TR" sz="2400" b="1" dirty="0">
                <a:effectLst/>
                <a:latin typeface="Arial" panose="020B0604020202020204" pitchFamily="34" charset="0"/>
                <a:ea typeface="Wingdings" panose="05000000000000000000" pitchFamily="2" charset="2"/>
                <a:cs typeface="Wingdings" panose="05000000000000000000" pitchFamily="2" charset="2"/>
              </a:rPr>
              <a:t>Dışardan yapılan ses yardımı: </a:t>
            </a:r>
            <a:r>
              <a:rPr lang="tr-TR" sz="2400" dirty="0">
                <a:effectLst/>
                <a:latin typeface="Arial" panose="020B0604020202020204" pitchFamily="34" charset="0"/>
                <a:ea typeface="Wingdings" panose="05000000000000000000" pitchFamily="2" charset="2"/>
                <a:cs typeface="Wingdings" panose="05000000000000000000" pitchFamily="2" charset="2"/>
              </a:rPr>
              <a:t>Bu biçimdeki ses yardımları kesinlikle engellenmelidir. At dikkatini eğiticiye mi, dışarıdan seslenen kişiye </a:t>
            </a:r>
            <a:r>
              <a:rPr lang="tr-TR" sz="2400" spc="-15" dirty="0">
                <a:effectLst/>
                <a:latin typeface="Arial" panose="020B0604020202020204" pitchFamily="34" charset="0"/>
                <a:ea typeface="Wingdings" panose="05000000000000000000" pitchFamily="2" charset="2"/>
                <a:cs typeface="Wingdings" panose="05000000000000000000" pitchFamily="2" charset="2"/>
              </a:rPr>
              <a:t>mi </a:t>
            </a:r>
            <a:r>
              <a:rPr lang="tr-TR" sz="2400" dirty="0">
                <a:effectLst/>
                <a:latin typeface="Arial" panose="020B0604020202020204" pitchFamily="34" charset="0"/>
                <a:ea typeface="Wingdings" panose="05000000000000000000" pitchFamily="2" charset="2"/>
                <a:cs typeface="Wingdings" panose="05000000000000000000" pitchFamily="2" charset="2"/>
              </a:rPr>
              <a:t>vereceği konusunda şaşırır. Eğitim hedefine uygun sonuçlar elde</a:t>
            </a:r>
            <a:r>
              <a:rPr lang="tr-TR" sz="2400" spc="2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edilemez.</a:t>
            </a:r>
          </a:p>
          <a:p>
            <a:pPr algn="just">
              <a:buFont typeface="Times New Roman" panose="02020603050405020304" pitchFamily="18" charset="0"/>
              <a:buChar char="♦"/>
            </a:pPr>
            <a:r>
              <a:rPr lang="tr-TR" sz="2400" b="1" dirty="0">
                <a:effectLst/>
                <a:latin typeface="Arial" panose="020B0604020202020204" pitchFamily="34" charset="0"/>
                <a:ea typeface="Arial" panose="020B0604020202020204" pitchFamily="34" charset="0"/>
              </a:rPr>
              <a:t>Ses</a:t>
            </a:r>
            <a:r>
              <a:rPr lang="tr-TR" sz="2400" b="1" spc="-4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yardımlarını</a:t>
            </a:r>
            <a:r>
              <a:rPr lang="tr-TR" sz="2400" b="1" spc="-2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sürekli</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aynı</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tonda</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ve</a:t>
            </a:r>
            <a:r>
              <a:rPr lang="tr-TR" sz="2400" b="1" spc="-2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şiddette</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kullanmak:</a:t>
            </a:r>
            <a:r>
              <a:rPr lang="tr-TR" sz="2400" b="1"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yanlışlığın</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sonuçları,</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 yüksek sesle uygulanan ses yardımlarının sonuçları ile neredeyse aynıdır. At hissizleşir ve tepki vermez.</a:t>
            </a:r>
            <a:endParaRPr lang="tr-TR" sz="2400" dirty="0"/>
          </a:p>
        </p:txBody>
      </p:sp>
    </p:spTree>
    <p:extLst>
      <p:ext uri="{BB962C8B-B14F-4D97-AF65-F5344CB8AC3E}">
        <p14:creationId xmlns:p14="http://schemas.microsoft.com/office/powerpoint/2010/main" val="31301905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897FCDF-9271-4AB5-917B-880B369858F5}"/>
              </a:ext>
            </a:extLst>
          </p:cNvPr>
          <p:cNvSpPr>
            <a:spLocks noGrp="1"/>
          </p:cNvSpPr>
          <p:nvPr>
            <p:ph idx="1"/>
          </p:nvPr>
        </p:nvSpPr>
        <p:spPr>
          <a:xfrm>
            <a:off x="783772" y="711200"/>
            <a:ext cx="10624458" cy="5912757"/>
          </a:xfrm>
        </p:spPr>
        <p:txBody>
          <a:bodyPr>
            <a:normAutofit/>
          </a:bodyPr>
          <a:lstStyle/>
          <a:p>
            <a:pPr marL="0" indent="0" algn="just">
              <a:buNone/>
            </a:pPr>
            <a:r>
              <a:rPr lang="tr-TR" sz="2600" b="1" i="1" u="sng" spc="-15" dirty="0">
                <a:solidFill>
                  <a:srgbClr val="33CCCC"/>
                </a:solidFill>
                <a:effectLst/>
                <a:latin typeface="Arial" panose="020B0604020202020204" pitchFamily="34" charset="0"/>
                <a:ea typeface="Arial" panose="020B0604020202020204" pitchFamily="34" charset="0"/>
              </a:rPr>
              <a:t>1.3.4.Yardımların Birlikte</a:t>
            </a:r>
            <a:r>
              <a:rPr lang="tr-TR" sz="2600" b="1" i="1" u="sng" spc="55" dirty="0">
                <a:solidFill>
                  <a:srgbClr val="33CCCC"/>
                </a:solidFill>
                <a:effectLst/>
                <a:latin typeface="Arial" panose="020B0604020202020204" pitchFamily="34" charset="0"/>
                <a:ea typeface="Arial" panose="020B0604020202020204" pitchFamily="34" charset="0"/>
              </a:rPr>
              <a:t> </a:t>
            </a:r>
            <a:r>
              <a:rPr lang="tr-TR" sz="2600" b="1" i="1" u="sng" spc="10" dirty="0">
                <a:solidFill>
                  <a:srgbClr val="33CCCC"/>
                </a:solidFill>
                <a:effectLst/>
                <a:latin typeface="Arial" panose="020B0604020202020204" pitchFamily="34" charset="0"/>
                <a:ea typeface="Arial" panose="020B0604020202020204" pitchFamily="34" charset="0"/>
              </a:rPr>
              <a:t>Kullanılması</a:t>
            </a:r>
            <a:endParaRPr lang="tr-TR" sz="2600" b="1" i="1" u="sng" spc="-15" dirty="0">
              <a:solidFill>
                <a:srgbClr val="33CCCC"/>
              </a:solidFill>
              <a:effectLst/>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Bir atın çılbır çalışmasında başarılı bir biçimde eğitilebilmesi için, tüm yardımların birlikte ve uyum içerisinde kullanılabilmesi gerekir. Bunun için, çok iyi bir his yeteneğine sahip olunmalıdır. Yardımlar yeteri kadar uyumlu ve birlikte kullanılamazsa, biniş anında karşılaşılan sorunların aynıları çılbır çalışmalarında da oluşacaktır.</a:t>
            </a:r>
          </a:p>
          <a:p>
            <a:pPr marL="0" indent="0" algn="just">
              <a:buNone/>
            </a:pPr>
            <a:r>
              <a:rPr lang="tr-TR" sz="2400" b="1" u="sng" dirty="0">
                <a:effectLst/>
                <a:latin typeface="Arial" panose="020B0604020202020204" pitchFamily="34" charset="0"/>
                <a:ea typeface="Arial" panose="020B0604020202020204" pitchFamily="34" charset="0"/>
              </a:rPr>
              <a:t>Yardımların uygulanmasında aşağıdaki kurallara uymak</a:t>
            </a:r>
            <a:r>
              <a:rPr lang="tr-TR" sz="2400" b="1" u="sng" spc="275" dirty="0">
                <a:effectLst/>
                <a:latin typeface="Arial" panose="020B0604020202020204" pitchFamily="34" charset="0"/>
                <a:ea typeface="Arial" panose="020B0604020202020204" pitchFamily="34" charset="0"/>
              </a:rPr>
              <a:t> </a:t>
            </a:r>
            <a:r>
              <a:rPr lang="tr-TR" sz="2400" b="1" u="sng" dirty="0">
                <a:effectLst/>
                <a:latin typeface="Arial" panose="020B0604020202020204" pitchFamily="34" charset="0"/>
                <a:ea typeface="Arial" panose="020B0604020202020204" pitchFamily="34" charset="0"/>
              </a:rPr>
              <a:t>gerekir</a:t>
            </a:r>
            <a:endParaRPr lang="tr-TR" sz="2400" dirty="0">
              <a:effectLst/>
              <a:latin typeface="Arial" panose="020B0604020202020204" pitchFamily="34" charset="0"/>
              <a:ea typeface="Arial" panose="020B0604020202020204" pitchFamily="34" charset="0"/>
            </a:endParaRPr>
          </a:p>
          <a:p>
            <a:pPr lvl="0">
              <a:buSzPct val="10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Süreklilik (yardımları çalışmalarda sürekli aynı biçimde</a:t>
            </a:r>
            <a:r>
              <a:rPr lang="tr-TR" sz="2400" spc="11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uygulamak),</a:t>
            </a:r>
          </a:p>
          <a:p>
            <a:pPr lvl="0">
              <a:spcBef>
                <a:spcPts val="55"/>
              </a:spcBef>
              <a:buSzPct val="10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Yardımların şiddet ölçüsünü çok iyi</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ayarlamak,</a:t>
            </a:r>
          </a:p>
          <a:p>
            <a:pPr lvl="0">
              <a:spcBef>
                <a:spcPts val="30"/>
              </a:spcBef>
              <a:buSzPct val="10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Yardımların süre ölçüsünü çok iyi</a:t>
            </a:r>
            <a:r>
              <a:rPr lang="tr-TR" sz="2400" spc="28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ayarlamak,</a:t>
            </a:r>
          </a:p>
          <a:p>
            <a:pPr lvl="0">
              <a:spcBef>
                <a:spcPts val="55"/>
              </a:spcBef>
              <a:buSzPct val="10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Çılbır eğiticisinin yardımları çok iyi özümsemesi </a:t>
            </a:r>
            <a:r>
              <a:rPr lang="tr-TR" sz="2400" spc="15" dirty="0">
                <a:effectLst/>
                <a:latin typeface="Arial" panose="020B0604020202020204" pitchFamily="34" charset="0"/>
                <a:ea typeface="Wingdings" panose="05000000000000000000" pitchFamily="2" charset="2"/>
                <a:cs typeface="Wingdings" panose="05000000000000000000" pitchFamily="2" charset="2"/>
              </a:rPr>
              <a:t>ve</a:t>
            </a:r>
            <a:r>
              <a:rPr lang="tr-TR" sz="2400" spc="26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uygulaması.</a:t>
            </a:r>
          </a:p>
          <a:p>
            <a:pPr>
              <a:spcBef>
                <a:spcPts val="30"/>
              </a:spcBef>
            </a:pPr>
            <a:endParaRPr lang="tr-TR" sz="18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263866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C3B417C-1708-40B7-A4B2-02826792AB35}"/>
              </a:ext>
            </a:extLst>
          </p:cNvPr>
          <p:cNvSpPr>
            <a:spLocks noGrp="1"/>
          </p:cNvSpPr>
          <p:nvPr>
            <p:ph idx="1"/>
          </p:nvPr>
        </p:nvSpPr>
        <p:spPr>
          <a:xfrm>
            <a:off x="769257" y="2017485"/>
            <a:ext cx="10668000" cy="3586843"/>
          </a:xfrm>
        </p:spPr>
        <p:txBody>
          <a:bodyPr>
            <a:normAutofit/>
          </a:bodyPr>
          <a:lstStyle/>
          <a:p>
            <a:pPr marL="0" indent="0">
              <a:spcBef>
                <a:spcPts val="30"/>
              </a:spcBef>
              <a:buNone/>
            </a:pPr>
            <a:r>
              <a:rPr lang="tr-TR" sz="2400" dirty="0">
                <a:effectLst/>
                <a:latin typeface="Arial" panose="020B0604020202020204" pitchFamily="34" charset="0"/>
                <a:ea typeface="Arial" panose="020B0604020202020204" pitchFamily="34" charset="0"/>
              </a:rPr>
              <a:t> </a:t>
            </a:r>
          </a:p>
          <a:p>
            <a:pPr marL="0" marR="104775"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Yardımların</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doğru</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uygulanması</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eğitim</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şablonunun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ölçütleri</a:t>
            </a:r>
            <a:r>
              <a:rPr lang="tr-TR" sz="2400" spc="-11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(özellikle</a:t>
            </a:r>
            <a:r>
              <a:rPr lang="tr-TR" sz="2400" b="1" spc="-8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ilk</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4</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aşamanın</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ölçütleri) </a:t>
            </a:r>
            <a:r>
              <a:rPr lang="tr-TR" sz="2400" dirty="0">
                <a:effectLst/>
                <a:latin typeface="Arial" panose="020B0604020202020204" pitchFamily="34" charset="0"/>
                <a:ea typeface="Arial" panose="020B0604020202020204" pitchFamily="34" charset="0"/>
              </a:rPr>
              <a:t>geliştirilebilir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iyi düzeye getirilebilir. </a:t>
            </a:r>
            <a:r>
              <a:rPr lang="tr-TR" sz="2400" spc="-15" dirty="0">
                <a:effectLst/>
                <a:latin typeface="Arial" panose="020B0604020202020204" pitchFamily="34" charset="0"/>
                <a:ea typeface="Arial" panose="020B0604020202020204" pitchFamily="34" charset="0"/>
              </a:rPr>
              <a:t>Tempo, </a:t>
            </a:r>
            <a:r>
              <a:rPr lang="tr-TR" sz="2400" dirty="0">
                <a:effectLst/>
                <a:latin typeface="Arial" panose="020B0604020202020204" pitchFamily="34" charset="0"/>
                <a:ea typeface="Arial" panose="020B0604020202020204" pitchFamily="34" charset="0"/>
              </a:rPr>
              <a:t>yumuşaklık, irtibat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iç tepinin geliştirilebilmesi ancak; sürücü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alıkoyucu yardımların at tarafından kabul edilmesi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uygulanması</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gerçekleşebilir.</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nedenle,</a:t>
            </a:r>
            <a:r>
              <a:rPr lang="tr-TR" sz="2400" spc="-40" dirty="0">
                <a:effectLst/>
                <a:latin typeface="Arial" panose="020B0604020202020204" pitchFamily="34" charset="0"/>
                <a:ea typeface="Arial" panose="020B0604020202020204" pitchFamily="34" charset="0"/>
              </a:rPr>
              <a:t> </a:t>
            </a:r>
            <a:r>
              <a:rPr lang="tr-TR" sz="2400" spc="-10" dirty="0">
                <a:effectLst/>
                <a:latin typeface="Arial" panose="020B0604020202020204" pitchFamily="34" charset="0"/>
                <a:ea typeface="Arial" panose="020B0604020202020204" pitchFamily="34" charset="0"/>
              </a:rPr>
              <a:t>çılbır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eğiticisinin</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eli</a:t>
            </a:r>
            <a:r>
              <a:rPr lang="tr-TR" sz="2400" spc="-3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atın</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ağzı</a:t>
            </a:r>
            <a:r>
              <a:rPr lang="tr-TR" sz="2400" spc="-7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arasındaki</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ipi</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 emin bir irtibat kesinlikle kurulmalıdır. Çılbır eğiticisi ancak bu biçimde alıkoyabilir, </a:t>
            </a:r>
            <a:r>
              <a:rPr lang="tr-TR" sz="2400" dirty="0" err="1">
                <a:effectLst/>
                <a:latin typeface="Arial" panose="020B0604020202020204" pitchFamily="34" charset="0"/>
                <a:ea typeface="Arial" panose="020B0604020202020204" pitchFamily="34" charset="0"/>
              </a:rPr>
              <a:t>koyverebilir</a:t>
            </a:r>
            <a:r>
              <a:rPr lang="tr-TR" sz="2400" dirty="0">
                <a:effectLst/>
                <a:latin typeface="Arial" panose="020B0604020202020204" pitchFamily="34" charset="0"/>
                <a:ea typeface="Arial" panose="020B0604020202020204" pitchFamily="34" charset="0"/>
              </a:rPr>
              <a:t>, atın boynuna biçim verebilir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geçişler için hazır hale</a:t>
            </a:r>
            <a:r>
              <a:rPr lang="tr-TR" sz="2400" spc="2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getirebilir.</a:t>
            </a:r>
          </a:p>
          <a:p>
            <a:endParaRPr lang="tr-TR" sz="2400" dirty="0"/>
          </a:p>
        </p:txBody>
      </p:sp>
    </p:spTree>
    <p:extLst>
      <p:ext uri="{BB962C8B-B14F-4D97-AF65-F5344CB8AC3E}">
        <p14:creationId xmlns:p14="http://schemas.microsoft.com/office/powerpoint/2010/main" val="16865112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2DB3DA9-F165-402D-91F3-0C361896210F}"/>
              </a:ext>
            </a:extLst>
          </p:cNvPr>
          <p:cNvSpPr>
            <a:spLocks noGrp="1"/>
          </p:cNvSpPr>
          <p:nvPr>
            <p:ph idx="1"/>
          </p:nvPr>
        </p:nvSpPr>
        <p:spPr>
          <a:xfrm>
            <a:off x="740230" y="551544"/>
            <a:ext cx="10697028" cy="5846354"/>
          </a:xfrm>
        </p:spPr>
        <p:txBody>
          <a:bodyPr/>
          <a:lstStyle/>
          <a:p>
            <a:pPr marL="0" marR="104775"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Biniş çalışmalarında olduğu gibi, çılbır çalışmalarında da sürücü yardımlar alıkoyucu yardımlara göre önceliklidir. Bir alıkoyucu yardım yapıldığında, kesinlikle art ayakların sürücü yardımlarla etkin hale getirilmeleri gerekir. Çılbır ipi ile alıkoyarak ve koyuvererek elde edilebilecek olan </a:t>
            </a:r>
            <a:r>
              <a:rPr lang="tr-TR" sz="2400" b="1" dirty="0">
                <a:effectLst/>
                <a:latin typeface="Arial" panose="020B0604020202020204" pitchFamily="34" charset="0"/>
                <a:ea typeface="Arial" panose="020B0604020202020204" pitchFamily="34" charset="0"/>
              </a:rPr>
              <a:t>vaziyete </a:t>
            </a:r>
            <a:r>
              <a:rPr lang="tr-TR" sz="2400" dirty="0">
                <a:effectLst/>
                <a:latin typeface="Arial" panose="020B0604020202020204" pitchFamily="34" charset="0"/>
                <a:ea typeface="Arial" panose="020B0604020202020204" pitchFamily="34" charset="0"/>
              </a:rPr>
              <a:t>sürücü yardımların katılması gerekir.</a:t>
            </a:r>
          </a:p>
          <a:p>
            <a:pPr marL="0" indent="0">
              <a:spcBef>
                <a:spcPts val="25"/>
              </a:spcBef>
              <a:buNone/>
            </a:pPr>
            <a:r>
              <a:rPr lang="tr-TR" sz="2400" dirty="0">
                <a:effectLst/>
                <a:latin typeface="Arial" panose="020B0604020202020204" pitchFamily="34" charset="0"/>
                <a:ea typeface="Arial" panose="020B0604020202020204" pitchFamily="34" charset="0"/>
              </a:rPr>
              <a:t> </a:t>
            </a:r>
          </a:p>
          <a:p>
            <a:pPr marL="0" marR="105410"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Bir yürüyüş içerisinde veya bir yürüyüş biçiminden diğerine </a:t>
            </a:r>
            <a:r>
              <a:rPr lang="tr-TR" sz="2400" b="1" dirty="0">
                <a:effectLst/>
                <a:latin typeface="Arial" panose="020B0604020202020204" pitchFamily="34" charset="0"/>
                <a:ea typeface="Arial" panose="020B0604020202020204" pitchFamily="34" charset="0"/>
              </a:rPr>
              <a:t>geçişler </a:t>
            </a:r>
            <a:r>
              <a:rPr lang="tr-TR" sz="2400" dirty="0">
                <a:effectLst/>
                <a:latin typeface="Arial" panose="020B0604020202020204" pitchFamily="34" charset="0"/>
                <a:ea typeface="Arial" panose="020B0604020202020204" pitchFamily="34" charset="0"/>
              </a:rPr>
              <a:t>önceden hazırlık yapılarak gerçekleştirilmelidir. </a:t>
            </a:r>
            <a:r>
              <a:rPr lang="tr-TR" sz="2400" spc="-20" dirty="0">
                <a:effectLst/>
                <a:latin typeface="Arial" panose="020B0604020202020204" pitchFamily="34" charset="0"/>
                <a:ea typeface="Arial" panose="020B0604020202020204" pitchFamily="34" charset="0"/>
              </a:rPr>
              <a:t>Yarım </a:t>
            </a:r>
            <a:r>
              <a:rPr lang="tr-TR" sz="2400" dirty="0">
                <a:effectLst/>
                <a:latin typeface="Arial" panose="020B0604020202020204" pitchFamily="34" charset="0"/>
                <a:ea typeface="Arial" panose="020B0604020202020204" pitchFamily="34" charset="0"/>
              </a:rPr>
              <a:t>alıkoyma binişte olduğu gibi yapılır. </a:t>
            </a:r>
            <a:r>
              <a:rPr lang="tr-TR" sz="2400" spc="-15" dirty="0">
                <a:effectLst/>
                <a:latin typeface="Arial" panose="020B0604020202020204" pitchFamily="34" charset="0"/>
                <a:ea typeface="Arial" panose="020B0604020202020204" pitchFamily="34" charset="0"/>
              </a:rPr>
              <a:t>Çılbır </a:t>
            </a:r>
            <a:r>
              <a:rPr lang="tr-TR" sz="2400" dirty="0">
                <a:effectLst/>
                <a:latin typeface="Arial" panose="020B0604020202020204" pitchFamily="34" charset="0"/>
                <a:ea typeface="Arial" panose="020B0604020202020204" pitchFamily="34" charset="0"/>
              </a:rPr>
              <a:t>ipi ile alıkoyma yapılırken, ses </a:t>
            </a:r>
            <a:r>
              <a:rPr lang="tr-TR" sz="2400" spc="15" dirty="0">
                <a:effectLst/>
                <a:latin typeface="Arial" panose="020B0604020202020204" pitchFamily="34" charset="0"/>
                <a:ea typeface="Arial" panose="020B0604020202020204" pitchFamily="34" charset="0"/>
              </a:rPr>
              <a:t>ve</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kamçı</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yardımlarını</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birlikte</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kullanarak</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dikkatli</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hale</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getirilebilir.</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Bunun</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hemen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arkasına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ses komutu</a:t>
            </a:r>
            <a:r>
              <a:rPr lang="tr-TR" sz="2400" spc="1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eklenmelidir.</a:t>
            </a:r>
          </a:p>
        </p:txBody>
      </p:sp>
    </p:spTree>
    <p:extLst>
      <p:ext uri="{BB962C8B-B14F-4D97-AF65-F5344CB8AC3E}">
        <p14:creationId xmlns:p14="http://schemas.microsoft.com/office/powerpoint/2010/main" val="9130683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AEC1186-2C4E-452C-A496-D0C41B63D595}"/>
              </a:ext>
            </a:extLst>
          </p:cNvPr>
          <p:cNvSpPr>
            <a:spLocks noGrp="1"/>
          </p:cNvSpPr>
          <p:nvPr>
            <p:ph idx="1"/>
          </p:nvPr>
        </p:nvSpPr>
        <p:spPr>
          <a:xfrm>
            <a:off x="786676" y="2496457"/>
            <a:ext cx="10665096" cy="3672114"/>
          </a:xfrm>
        </p:spPr>
        <p:txBody>
          <a:bodyPr/>
          <a:lstStyle/>
          <a:p>
            <a:pPr algn="just"/>
            <a:r>
              <a:rPr lang="tr-TR" sz="2400" b="1" dirty="0">
                <a:effectLst/>
                <a:latin typeface="Arial" panose="020B0604020202020204" pitchFamily="34" charset="0"/>
                <a:ea typeface="Wingdings" panose="05000000000000000000" pitchFamily="2" charset="2"/>
                <a:cs typeface="Wingdings" panose="05000000000000000000" pitchFamily="2" charset="2"/>
              </a:rPr>
              <a:t>Bir</a:t>
            </a:r>
            <a:r>
              <a:rPr lang="tr-TR" sz="2400" b="1" spc="-70"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üst</a:t>
            </a:r>
            <a:r>
              <a:rPr lang="tr-TR" sz="2400" b="1" spc="-55"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yürüyüş</a:t>
            </a:r>
            <a:r>
              <a:rPr lang="tr-TR" sz="2400" b="1" spc="-60"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biçimine</a:t>
            </a:r>
            <a:r>
              <a:rPr lang="tr-TR" sz="2400" b="1" spc="-65"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geçiş:</a:t>
            </a:r>
            <a:r>
              <a:rPr lang="tr-TR" sz="2400" b="1" spc="-75" dirty="0">
                <a:effectLst/>
                <a:latin typeface="Arial" panose="020B0604020202020204" pitchFamily="34" charset="0"/>
                <a:ea typeface="Wingdings" panose="05000000000000000000" pitchFamily="2" charset="2"/>
                <a:cs typeface="Wingdings" panose="05000000000000000000" pitchFamily="2" charset="2"/>
              </a:rPr>
              <a:t> </a:t>
            </a:r>
            <a:r>
              <a:rPr lang="tr-TR" sz="2400" spc="-15" dirty="0">
                <a:effectLst/>
                <a:latin typeface="Arial" panose="020B0604020202020204" pitchFamily="34" charset="0"/>
                <a:ea typeface="Wingdings" panose="05000000000000000000" pitchFamily="2" charset="2"/>
                <a:cs typeface="Wingdings" panose="05000000000000000000" pitchFamily="2" charset="2"/>
              </a:rPr>
              <a:t>Kamçının </a:t>
            </a:r>
            <a:r>
              <a:rPr lang="tr-TR" sz="2400" dirty="0">
                <a:effectLst/>
                <a:latin typeface="Arial" panose="020B0604020202020204" pitchFamily="34" charset="0"/>
                <a:ea typeface="Wingdings" panose="05000000000000000000" pitchFamily="2" charset="2"/>
                <a:cs typeface="Wingdings" panose="05000000000000000000" pitchFamily="2" charset="2"/>
              </a:rPr>
              <a:t>ucunun</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kaldırılması</a:t>
            </a:r>
            <a:r>
              <a:rPr lang="tr-TR" sz="2400" spc="-2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ile</a:t>
            </a:r>
            <a:r>
              <a:rPr lang="tr-TR" sz="2400" spc="-1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birlikte</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istenilen</a:t>
            </a:r>
            <a:r>
              <a:rPr lang="tr-TR" sz="2400" spc="-1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yürüyüş kararına göre gerekli sesli </a:t>
            </a:r>
            <a:r>
              <a:rPr lang="tr-TR" sz="2400" spc="-15" dirty="0">
                <a:effectLst/>
                <a:latin typeface="Arial" panose="020B0604020202020204" pitchFamily="34" charset="0"/>
                <a:ea typeface="Wingdings" panose="05000000000000000000" pitchFamily="2" charset="2"/>
                <a:cs typeface="Wingdings" panose="05000000000000000000" pitchFamily="2" charset="2"/>
              </a:rPr>
              <a:t>komut </a:t>
            </a:r>
            <a:r>
              <a:rPr lang="tr-TR" sz="2400" dirty="0">
                <a:effectLst/>
                <a:latin typeface="Arial" panose="020B0604020202020204" pitchFamily="34" charset="0"/>
                <a:ea typeface="Wingdings" panose="05000000000000000000" pitchFamily="2" charset="2"/>
                <a:cs typeface="Wingdings" panose="05000000000000000000" pitchFamily="2" charset="2"/>
              </a:rPr>
              <a:t>verilmelidir. Örneğin: “</a:t>
            </a:r>
            <a:r>
              <a:rPr lang="tr-TR" sz="2400" b="1" dirty="0">
                <a:effectLst/>
                <a:latin typeface="Arial" panose="020B0604020202020204" pitchFamily="34" charset="0"/>
                <a:ea typeface="Wingdings" panose="05000000000000000000" pitchFamily="2" charset="2"/>
                <a:cs typeface="Wingdings" panose="05000000000000000000" pitchFamily="2" charset="2"/>
              </a:rPr>
              <a:t>SÜRAT-Lİİ!” </a:t>
            </a:r>
            <a:r>
              <a:rPr lang="tr-TR" sz="2400" dirty="0">
                <a:effectLst/>
                <a:latin typeface="Arial" panose="020B0604020202020204" pitchFamily="34" charset="0"/>
                <a:ea typeface="Wingdings" panose="05000000000000000000" pitchFamily="2" charset="2"/>
                <a:cs typeface="Wingdings" panose="05000000000000000000" pitchFamily="2" charset="2"/>
              </a:rPr>
              <a:t>Ses giderek yükseltilir. At tepki</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vermezse,</a:t>
            </a:r>
            <a:r>
              <a:rPr lang="tr-TR" sz="2400" spc="-5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derhal</a:t>
            </a:r>
            <a:r>
              <a:rPr lang="tr-TR" sz="2400" spc="-2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ses</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spc="-10" dirty="0">
                <a:effectLst/>
                <a:latin typeface="Arial" panose="020B0604020202020204" pitchFamily="34" charset="0"/>
                <a:ea typeface="Wingdings" panose="05000000000000000000" pitchFamily="2" charset="2"/>
                <a:cs typeface="Wingdings" panose="05000000000000000000" pitchFamily="2" charset="2"/>
              </a:rPr>
              <a:t>komutu</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daha</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yüksek</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tonda</a:t>
            </a:r>
            <a:r>
              <a:rPr lang="tr-TR" sz="2400" spc="-5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olmak</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üzere</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yardımlarla</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birlikte</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tekrarlanır. Dörtnala geçiş için eğitici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atın ağzı arasında emin bir irtibat olmalıdır. Böylece, ata içe doğru</a:t>
            </a:r>
            <a:r>
              <a:rPr lang="tr-TR" sz="2400" spc="3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vaziyet vermek olanaklı olur. At, doğru yardımlar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ses </a:t>
            </a:r>
            <a:r>
              <a:rPr lang="tr-TR" sz="2400" spc="-10" dirty="0">
                <a:effectLst/>
                <a:latin typeface="Arial" panose="020B0604020202020204" pitchFamily="34" charset="0"/>
                <a:ea typeface="Wingdings" panose="05000000000000000000" pitchFamily="2" charset="2"/>
                <a:cs typeface="Wingdings" panose="05000000000000000000" pitchFamily="2" charset="2"/>
              </a:rPr>
              <a:t>komutu </a:t>
            </a:r>
            <a:r>
              <a:rPr lang="tr-TR" sz="2400" dirty="0">
                <a:effectLst/>
                <a:latin typeface="Arial" panose="020B0604020202020204" pitchFamily="34" charset="0"/>
                <a:ea typeface="Wingdings" panose="05000000000000000000" pitchFamily="2" charset="2"/>
                <a:cs typeface="Wingdings" panose="05000000000000000000" pitchFamily="2" charset="2"/>
              </a:rPr>
              <a:t>ile dörtnala başladığında; binişte olduğu gibi elle </a:t>
            </a:r>
            <a:r>
              <a:rPr lang="tr-TR" sz="2400" dirty="0" err="1">
                <a:effectLst/>
                <a:latin typeface="Arial" panose="020B0604020202020204" pitchFamily="34" charset="0"/>
                <a:ea typeface="Wingdings" panose="05000000000000000000" pitchFamily="2" charset="2"/>
                <a:cs typeface="Wingdings" panose="05000000000000000000" pitchFamily="2" charset="2"/>
              </a:rPr>
              <a:t>koyverilerek</a:t>
            </a:r>
            <a:r>
              <a:rPr lang="tr-TR" sz="2400" dirty="0">
                <a:effectLst/>
                <a:latin typeface="Arial" panose="020B0604020202020204" pitchFamily="34" charset="0"/>
                <a:ea typeface="Wingdings" panose="05000000000000000000" pitchFamily="2" charset="2"/>
                <a:cs typeface="Wingdings" panose="05000000000000000000" pitchFamily="2" charset="2"/>
              </a:rPr>
              <a:t> dörtnalın devam etmesi</a:t>
            </a:r>
            <a:r>
              <a:rPr lang="tr-TR" sz="2400" spc="28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sağlanır.</a:t>
            </a:r>
          </a:p>
          <a:p>
            <a:endParaRPr lang="tr-TR" dirty="0"/>
          </a:p>
        </p:txBody>
      </p:sp>
    </p:spTree>
    <p:extLst>
      <p:ext uri="{BB962C8B-B14F-4D97-AF65-F5344CB8AC3E}">
        <p14:creationId xmlns:p14="http://schemas.microsoft.com/office/powerpoint/2010/main" val="39432079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775D92B-53EC-461E-9FF1-44630FF55070}"/>
              </a:ext>
            </a:extLst>
          </p:cNvPr>
          <p:cNvSpPr>
            <a:spLocks noGrp="1"/>
          </p:cNvSpPr>
          <p:nvPr>
            <p:ph idx="1"/>
          </p:nvPr>
        </p:nvSpPr>
        <p:spPr>
          <a:xfrm>
            <a:off x="769257" y="812801"/>
            <a:ext cx="10668000" cy="5450112"/>
          </a:xfrm>
        </p:spPr>
        <p:txBody>
          <a:bodyPr>
            <a:normAutofit/>
          </a:bodyPr>
          <a:lstStyle/>
          <a:p>
            <a:pPr algn="just"/>
            <a:r>
              <a:rPr lang="tr-TR" sz="2400" b="1" dirty="0">
                <a:effectLst/>
                <a:latin typeface="Arial" panose="020B0604020202020204" pitchFamily="34" charset="0"/>
                <a:ea typeface="Arial" panose="020B0604020202020204" pitchFamily="34" charset="0"/>
              </a:rPr>
              <a:t>Bir alt yürüyüş biçimine geçiş: </a:t>
            </a:r>
            <a:r>
              <a:rPr lang="tr-TR" sz="2400" dirty="0">
                <a:effectLst/>
                <a:latin typeface="Arial" panose="020B0604020202020204" pitchFamily="34" charset="0"/>
                <a:ea typeface="Arial" panose="020B0604020202020204" pitchFamily="34" charset="0"/>
              </a:rPr>
              <a:t>Elle alıkonulup sonrasında koyuverirken aynı anda ses </a:t>
            </a:r>
            <a:r>
              <a:rPr lang="tr-TR" sz="2400" spc="-10" dirty="0">
                <a:effectLst/>
                <a:latin typeface="Arial" panose="020B0604020202020204" pitchFamily="34" charset="0"/>
                <a:ea typeface="Arial" panose="020B0604020202020204" pitchFamily="34" charset="0"/>
              </a:rPr>
              <a:t>komutu </a:t>
            </a:r>
            <a:r>
              <a:rPr lang="tr-TR" sz="2400" dirty="0">
                <a:effectLst/>
                <a:latin typeface="Arial" panose="020B0604020202020204" pitchFamily="34" charset="0"/>
                <a:ea typeface="Arial" panose="020B0604020202020204" pitchFamily="34" charset="0"/>
              </a:rPr>
              <a:t>verilerek istenilen yürüyüş biçimine inilir. Örneğin: </a:t>
            </a:r>
            <a:r>
              <a:rPr lang="tr-TR" sz="2400" b="1" spc="10" dirty="0">
                <a:effectLst/>
                <a:latin typeface="Arial" panose="020B0604020202020204" pitchFamily="34" charset="0"/>
                <a:ea typeface="Arial" panose="020B0604020202020204" pitchFamily="34" charset="0"/>
              </a:rPr>
              <a:t>“ADETAAAAAA!” </a:t>
            </a:r>
            <a:r>
              <a:rPr lang="tr-TR" sz="2400" dirty="0">
                <a:effectLst/>
                <a:latin typeface="Arial" panose="020B0604020202020204" pitchFamily="34" charset="0"/>
                <a:ea typeface="Arial" panose="020B0604020202020204" pitchFamily="34" charset="0"/>
              </a:rPr>
              <a:t>Ses giderek alçaltılır. At tepki vermezse, komut daha kısa bir biçimde söylenerek, atın anlamasına</a:t>
            </a:r>
            <a:r>
              <a:rPr lang="tr-TR" sz="2400" spc="2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çalışılır.</a:t>
            </a:r>
          </a:p>
          <a:p>
            <a:pPr marL="0" indent="0" algn="just">
              <a:buNone/>
            </a:pPr>
            <a:endParaRPr lang="tr-TR" sz="2400" dirty="0">
              <a:effectLst/>
              <a:latin typeface="Arial" panose="020B0604020202020204" pitchFamily="34" charset="0"/>
              <a:ea typeface="Arial" panose="020B0604020202020204" pitchFamily="34" charset="0"/>
            </a:endParaRPr>
          </a:p>
          <a:p>
            <a:pPr algn="just"/>
            <a:r>
              <a:rPr lang="tr-TR" sz="2400" b="1" dirty="0">
                <a:effectLst/>
                <a:latin typeface="Arial" panose="020B0604020202020204" pitchFamily="34" charset="0"/>
                <a:ea typeface="Wingdings" panose="05000000000000000000" pitchFamily="2" charset="2"/>
                <a:cs typeface="Wingdings" panose="05000000000000000000" pitchFamily="2" charset="2"/>
              </a:rPr>
              <a:t>Yürüyüş kararını artırmak: </a:t>
            </a:r>
            <a:r>
              <a:rPr lang="tr-TR" sz="2400" dirty="0">
                <a:effectLst/>
                <a:latin typeface="Arial" panose="020B0604020202020204" pitchFamily="34" charset="0"/>
                <a:ea typeface="Wingdings" panose="05000000000000000000" pitchFamily="2" charset="2"/>
                <a:cs typeface="Wingdings" panose="05000000000000000000" pitchFamily="2" charset="2"/>
              </a:rPr>
              <a:t>Kamçı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ses ile sürüş yapılarak yürüyüş kararı artırılabilir. Kamçının ucunu kaldırmak, artlardaki temas noktalarına kamçı uçkurunu dokundurmak veya yeterli düzeyde şaklatmak, </a:t>
            </a:r>
            <a:r>
              <a:rPr lang="tr-TR" sz="2400" spc="-15" dirty="0">
                <a:effectLst/>
                <a:latin typeface="Arial" panose="020B0604020202020204" pitchFamily="34" charset="0"/>
                <a:ea typeface="Wingdings" panose="05000000000000000000" pitchFamily="2" charset="2"/>
                <a:cs typeface="Wingdings" panose="05000000000000000000" pitchFamily="2" charset="2"/>
              </a:rPr>
              <a:t>kamçının </a:t>
            </a:r>
            <a:r>
              <a:rPr lang="tr-TR" sz="2400" dirty="0">
                <a:effectLst/>
                <a:latin typeface="Arial" panose="020B0604020202020204" pitchFamily="34" charset="0"/>
                <a:ea typeface="Wingdings" panose="05000000000000000000" pitchFamily="2" charset="2"/>
                <a:cs typeface="Wingdings" panose="05000000000000000000" pitchFamily="2" charset="2"/>
              </a:rPr>
              <a:t>kullanılış biçimleridir. Başarı ile yapılabilmesi için, atın ağzı ile emin bir </a:t>
            </a:r>
            <a:r>
              <a:rPr lang="tr-TR" sz="2400" spc="-15" dirty="0">
                <a:effectLst/>
                <a:latin typeface="Arial" panose="020B0604020202020204" pitchFamily="34" charset="0"/>
                <a:ea typeface="Wingdings" panose="05000000000000000000" pitchFamily="2" charset="2"/>
                <a:cs typeface="Wingdings" panose="05000000000000000000" pitchFamily="2" charset="2"/>
              </a:rPr>
              <a:t>irtibatın </a:t>
            </a:r>
            <a:r>
              <a:rPr lang="tr-TR" sz="2400" dirty="0">
                <a:effectLst/>
                <a:latin typeface="Arial" panose="020B0604020202020204" pitchFamily="34" charset="0"/>
                <a:ea typeface="Wingdings" panose="05000000000000000000" pitchFamily="2" charset="2"/>
                <a:cs typeface="Wingdings" panose="05000000000000000000" pitchFamily="2" charset="2"/>
              </a:rPr>
              <a:t>olması gerektiği</a:t>
            </a:r>
            <a:r>
              <a:rPr lang="tr-TR" sz="2400" spc="2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unutulmamalıdır.</a:t>
            </a:r>
          </a:p>
          <a:p>
            <a:endParaRPr lang="tr-TR" dirty="0"/>
          </a:p>
        </p:txBody>
      </p:sp>
    </p:spTree>
    <p:extLst>
      <p:ext uri="{BB962C8B-B14F-4D97-AF65-F5344CB8AC3E}">
        <p14:creationId xmlns:p14="http://schemas.microsoft.com/office/powerpoint/2010/main" val="15668183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A62F15A-91A3-4F48-94B4-7FA7029D77EF}"/>
              </a:ext>
            </a:extLst>
          </p:cNvPr>
          <p:cNvSpPr>
            <a:spLocks noGrp="1"/>
          </p:cNvSpPr>
          <p:nvPr>
            <p:ph idx="1"/>
          </p:nvPr>
        </p:nvSpPr>
        <p:spPr>
          <a:xfrm>
            <a:off x="754744" y="2191656"/>
            <a:ext cx="10653486" cy="4107544"/>
          </a:xfrm>
        </p:spPr>
        <p:txBody>
          <a:bodyPr>
            <a:normAutofit lnSpcReduction="10000"/>
          </a:bodyPr>
          <a:lstStyle/>
          <a:p>
            <a:pPr marL="0" marR="120650" indent="0" algn="just">
              <a:lnSpc>
                <a:spcPct val="103000"/>
              </a:lnSpc>
              <a:spcAft>
                <a:spcPts val="0"/>
              </a:spcAft>
              <a:buNone/>
            </a:pPr>
            <a:endParaRPr lang="tr-TR" sz="1800" dirty="0">
              <a:effectLst/>
              <a:latin typeface="Arial" panose="020B0604020202020204" pitchFamily="34" charset="0"/>
              <a:ea typeface="Arial" panose="020B0604020202020204" pitchFamily="34" charset="0"/>
            </a:endParaRPr>
          </a:p>
          <a:p>
            <a:pPr marR="120650" algn="just">
              <a:lnSpc>
                <a:spcPct val="103000"/>
              </a:lnSpc>
              <a:spcAft>
                <a:spcPts val="0"/>
              </a:spcAft>
              <a:buSzPct val="120000"/>
              <a:buFont typeface="Wingdings" panose="05000000000000000000" pitchFamily="2" charset="2"/>
              <a:buChar char="§"/>
            </a:pPr>
            <a:r>
              <a:rPr lang="tr-TR" sz="2400" b="1" dirty="0">
                <a:effectLst/>
                <a:latin typeface="Arial" panose="020B0604020202020204" pitchFamily="34" charset="0"/>
                <a:ea typeface="Wingdings" panose="05000000000000000000" pitchFamily="2" charset="2"/>
                <a:cs typeface="Wingdings" panose="05000000000000000000" pitchFamily="2" charset="2"/>
              </a:rPr>
              <a:t>Yürüyüş</a:t>
            </a:r>
            <a:r>
              <a:rPr lang="tr-TR" sz="2400" b="1" spc="-55"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kararını</a:t>
            </a:r>
            <a:r>
              <a:rPr lang="tr-TR" sz="2400" b="1" spc="-55"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azaltmak:</a:t>
            </a:r>
            <a:r>
              <a:rPr lang="tr-TR" sz="2400" b="1" spc="-8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Elle</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alıkonulup,</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sonrasında</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koyuverirken</a:t>
            </a:r>
            <a:r>
              <a:rPr lang="tr-TR" sz="2400" spc="-5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aynı</a:t>
            </a:r>
            <a:r>
              <a:rPr lang="tr-TR" sz="2400" spc="-7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anda</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ses</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spc="-10" dirty="0">
                <a:effectLst/>
                <a:latin typeface="Arial" panose="020B0604020202020204" pitchFamily="34" charset="0"/>
                <a:ea typeface="Wingdings" panose="05000000000000000000" pitchFamily="2" charset="2"/>
                <a:cs typeface="Wingdings" panose="05000000000000000000" pitchFamily="2" charset="2"/>
              </a:rPr>
              <a:t>komutu </a:t>
            </a:r>
            <a:r>
              <a:rPr lang="tr-TR" sz="2400" dirty="0">
                <a:effectLst/>
                <a:latin typeface="Arial" panose="020B0604020202020204" pitchFamily="34" charset="0"/>
                <a:ea typeface="Wingdings" panose="05000000000000000000" pitchFamily="2" charset="2"/>
                <a:cs typeface="Wingdings" panose="05000000000000000000" pitchFamily="2" charset="2"/>
              </a:rPr>
              <a:t>verilerek istenilen yürüyüş kararına inilir. Bu anda birkaç kez </a:t>
            </a:r>
            <a:r>
              <a:rPr lang="tr-TR" sz="2400" b="1" dirty="0">
                <a:effectLst/>
                <a:latin typeface="Arial" panose="020B0604020202020204" pitchFamily="34" charset="0"/>
                <a:ea typeface="Wingdings" panose="05000000000000000000" pitchFamily="2" charset="2"/>
                <a:cs typeface="Wingdings" panose="05000000000000000000" pitchFamily="2" charset="2"/>
              </a:rPr>
              <a:t>“OHHOOUUU!” </a:t>
            </a:r>
            <a:r>
              <a:rPr lang="tr-TR" sz="2400" dirty="0">
                <a:effectLst/>
                <a:latin typeface="Arial" panose="020B0604020202020204" pitchFamily="34" charset="0"/>
                <a:ea typeface="Wingdings" panose="05000000000000000000" pitchFamily="2" charset="2"/>
                <a:cs typeface="Wingdings" panose="05000000000000000000" pitchFamily="2" charset="2"/>
              </a:rPr>
              <a:t>ses </a:t>
            </a:r>
            <a:r>
              <a:rPr lang="tr-TR" sz="2400" spc="-15" dirty="0">
                <a:effectLst/>
                <a:latin typeface="Arial" panose="020B0604020202020204" pitchFamily="34" charset="0"/>
                <a:ea typeface="Wingdings" panose="05000000000000000000" pitchFamily="2" charset="2"/>
                <a:cs typeface="Wingdings" panose="05000000000000000000" pitchFamily="2" charset="2"/>
              </a:rPr>
              <a:t>yardımı </a:t>
            </a:r>
            <a:r>
              <a:rPr lang="tr-TR" sz="2400" dirty="0">
                <a:effectLst/>
                <a:latin typeface="Arial" panose="020B0604020202020204" pitchFamily="34" charset="0"/>
                <a:ea typeface="Wingdings" panose="05000000000000000000" pitchFamily="2" charset="2"/>
                <a:cs typeface="Wingdings" panose="05000000000000000000" pitchFamily="2" charset="2"/>
              </a:rPr>
              <a:t>kullanılmalı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ses giderek alçaltılmalıdır. Kararlar azaltılırken kamçı etkileri en aza indirilir, fakat art ayakların ağırlık merkezi altına yeteri kadar sürülmesi için, gerekli kullanımından vazgeçilmemelidir.</a:t>
            </a:r>
          </a:p>
          <a:p>
            <a:pPr marL="0" marR="120650" indent="0" algn="just">
              <a:lnSpc>
                <a:spcPct val="103000"/>
              </a:lnSpc>
              <a:spcAft>
                <a:spcPts val="0"/>
              </a:spcAft>
              <a:buSzPct val="120000"/>
              <a:buNone/>
            </a:pPr>
            <a:endParaRPr lang="tr-TR" sz="2400" dirty="0">
              <a:latin typeface="Arial" panose="020B0604020202020204" pitchFamily="34" charset="0"/>
              <a:ea typeface="Arial" panose="020B0604020202020204" pitchFamily="34" charset="0"/>
            </a:endParaRPr>
          </a:p>
          <a:p>
            <a:pPr marL="0" marR="120650"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 Yardımların tek tek kullanım biçimleri atın; anlama yeteneklerine, içtepi düzeyine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eğitimin hedefine</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göre</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ayarlanmalıdır.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Eğitici</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iyi</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gözlemleyerek</a:t>
            </a:r>
            <a:r>
              <a:rPr lang="tr-TR" sz="2400" dirty="0">
                <a:latin typeface="Arial" panose="020B0604020202020204" pitchFamily="34" charset="0"/>
                <a:ea typeface="Arial" panose="020B0604020202020204" pitchFamily="34" charset="0"/>
              </a:rPr>
              <a:t> karar vermelidir.</a:t>
            </a:r>
            <a:endParaRPr lang="tr-TR" dirty="0"/>
          </a:p>
        </p:txBody>
      </p:sp>
    </p:spTree>
    <p:extLst>
      <p:ext uri="{BB962C8B-B14F-4D97-AF65-F5344CB8AC3E}">
        <p14:creationId xmlns:p14="http://schemas.microsoft.com/office/powerpoint/2010/main" val="36102394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2CD0B24-39A7-4E86-A244-985C062EB38F}"/>
              </a:ext>
            </a:extLst>
          </p:cNvPr>
          <p:cNvSpPr>
            <a:spLocks noGrp="1"/>
          </p:cNvSpPr>
          <p:nvPr>
            <p:ph idx="1"/>
          </p:nvPr>
        </p:nvSpPr>
        <p:spPr>
          <a:xfrm>
            <a:off x="740229" y="1886857"/>
            <a:ext cx="10711542" cy="4470400"/>
          </a:xfrm>
        </p:spPr>
        <p:txBody>
          <a:bodyPr>
            <a:normAutofit lnSpcReduction="10000"/>
          </a:bodyPr>
          <a:lstStyle/>
          <a:p>
            <a:pPr marL="0" indent="0">
              <a:buNone/>
            </a:pPr>
            <a:r>
              <a:rPr lang="tr-TR" b="1" i="1" dirty="0">
                <a:solidFill>
                  <a:srgbClr val="C00000"/>
                </a:solidFill>
                <a:latin typeface="Arial" panose="020B0604020202020204" pitchFamily="34" charset="0"/>
                <a:cs typeface="Arial" panose="020B0604020202020204" pitchFamily="34" charset="0"/>
              </a:rPr>
              <a:t>1.4.Çılbır çalışmasının temel kuralları</a:t>
            </a:r>
          </a:p>
          <a:p>
            <a:pPr marL="0" marR="121285" indent="0" algn="just">
              <a:lnSpc>
                <a:spcPct val="103000"/>
              </a:lnSpc>
              <a:spcBef>
                <a:spcPts val="1385"/>
              </a:spcBef>
              <a:spcAft>
                <a:spcPts val="0"/>
              </a:spcAft>
              <a:buNone/>
            </a:pPr>
            <a:r>
              <a:rPr lang="tr-TR" dirty="0">
                <a:effectLst/>
                <a:latin typeface="Arial" panose="020B0604020202020204" pitchFamily="34" charset="0"/>
                <a:ea typeface="Arial" panose="020B0604020202020204" pitchFamily="34" charset="0"/>
              </a:rPr>
              <a:t>Belirli kurallara göre çalışma yapmak her şeyden önce başarının düzeyini yükseltir. At, gerek çılbırda yalnızca hareket etsin diye veya gerekse çılbırda ciddi bir çalışma yaptırılsın diye düşünülse de, her iki durumda da birçok nedenden ötürü tüm kurallara uymak, zorunludur.</a:t>
            </a:r>
          </a:p>
          <a:p>
            <a:pPr marL="0" indent="0">
              <a:buNone/>
            </a:pPr>
            <a:r>
              <a:rPr lang="tr-TR" b="1" i="1" u="sng" spc="-15" dirty="0">
                <a:solidFill>
                  <a:srgbClr val="33CCCC"/>
                </a:solidFill>
                <a:effectLst/>
                <a:latin typeface="Arial" panose="020B0604020202020204" pitchFamily="34" charset="0"/>
                <a:ea typeface="Arial" panose="020B0604020202020204" pitchFamily="34" charset="0"/>
              </a:rPr>
              <a:t>1.4.1.Bir Çılbır Çalışmasının</a:t>
            </a:r>
            <a:r>
              <a:rPr lang="tr-TR" b="1" i="1" u="sng" spc="-65" dirty="0">
                <a:solidFill>
                  <a:srgbClr val="33CCCC"/>
                </a:solidFill>
                <a:effectLst/>
                <a:latin typeface="Arial" panose="020B0604020202020204" pitchFamily="34" charset="0"/>
                <a:ea typeface="Arial" panose="020B0604020202020204" pitchFamily="34" charset="0"/>
              </a:rPr>
              <a:t> </a:t>
            </a:r>
            <a:r>
              <a:rPr lang="tr-TR" b="1" i="1" u="sng" spc="10" dirty="0">
                <a:solidFill>
                  <a:srgbClr val="33CCCC"/>
                </a:solidFill>
                <a:effectLst/>
                <a:latin typeface="Arial" panose="020B0604020202020204" pitchFamily="34" charset="0"/>
                <a:ea typeface="Arial" panose="020B0604020202020204" pitchFamily="34" charset="0"/>
              </a:rPr>
              <a:t>Yapılandırılması</a:t>
            </a:r>
            <a:endParaRPr lang="tr-TR" b="1" i="1" u="sng" spc="-15" dirty="0">
              <a:solidFill>
                <a:srgbClr val="33CCCC"/>
              </a:solidFill>
              <a:effectLst/>
              <a:latin typeface="Arial" panose="020B0604020202020204" pitchFamily="34" charset="0"/>
              <a:ea typeface="Arial" panose="020B0604020202020204" pitchFamily="34" charset="0"/>
            </a:endParaRPr>
          </a:p>
          <a:p>
            <a:pPr marL="0" indent="0" algn="just">
              <a:buNone/>
            </a:pPr>
            <a:r>
              <a:rPr lang="tr-TR" dirty="0">
                <a:effectLst/>
                <a:latin typeface="Arial" panose="020B0604020202020204" pitchFamily="34" charset="0"/>
                <a:ea typeface="Arial" panose="020B0604020202020204" pitchFamily="34" charset="0"/>
              </a:rPr>
              <a:t>Bir çılbır çalışmasına nasıl başlanırsa, öyle devam edilir ve başarısı da başlangıç şartlarının nasıl olduğuna doğrudan bağlantılıdır. Daha atın çılbır alanına getirilirken yapılacak hatalar, çalışmanın ilerleyen aşamalarına etki ederek başarıyı engeller. Her at, çılbır alanına çok sakin bir ruh halinde getirilebilmelidir. Donanım eksiksiz olmalı ve uygun özellikleri taşımalıdır.</a:t>
            </a:r>
          </a:p>
          <a:p>
            <a:pPr marL="0" indent="0">
              <a:buNone/>
            </a:pPr>
            <a:endParaRPr lang="tr-TR" sz="30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67315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143A79C-F49F-4FF3-9572-BCC8DAC7A97F}"/>
              </a:ext>
            </a:extLst>
          </p:cNvPr>
          <p:cNvSpPr>
            <a:spLocks noGrp="1"/>
          </p:cNvSpPr>
          <p:nvPr>
            <p:ph idx="1"/>
          </p:nvPr>
        </p:nvSpPr>
        <p:spPr>
          <a:xfrm>
            <a:off x="783772" y="1074057"/>
            <a:ext cx="10624458" cy="4905829"/>
          </a:xfrm>
        </p:spPr>
        <p:txBody>
          <a:bodyPr>
            <a:normAutofit/>
          </a:bodyPr>
          <a:lstStyle/>
          <a:p>
            <a:pPr marL="0" marR="119380" indent="0" algn="ctr">
              <a:spcBef>
                <a:spcPts val="565"/>
              </a:spcBef>
              <a:spcAft>
                <a:spcPts val="0"/>
              </a:spcAft>
              <a:buNone/>
            </a:pPr>
            <a:r>
              <a:rPr lang="tr-TR" sz="2600" b="1" i="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marR="118745" indent="0" algn="ctr">
              <a:lnSpc>
                <a:spcPct val="107000"/>
              </a:lnSpc>
              <a:spcBef>
                <a:spcPts val="30"/>
              </a:spcBef>
              <a:spcAft>
                <a:spcPts val="0"/>
              </a:spcAft>
              <a:buNone/>
            </a:pPr>
            <a:r>
              <a:rPr lang="tr-TR" sz="2400" b="1" i="1" dirty="0">
                <a:effectLst/>
                <a:latin typeface="Arial" panose="020B0604020202020204" pitchFamily="34" charset="0"/>
                <a:ea typeface="Arial" panose="020B0604020202020204" pitchFamily="34" charset="0"/>
              </a:rPr>
              <a:t>İyi eğiticiler, çılbır çalışmasına başlamadan önce donanımın ve çılbır eğitim alanının durumunu tüm koşulları ile gözden geçiren eğiticilerdir.</a:t>
            </a:r>
            <a:endParaRPr lang="tr-TR" sz="2400" dirty="0">
              <a:latin typeface="Arial" panose="020B0604020202020204" pitchFamily="34" charset="0"/>
            </a:endParaRPr>
          </a:p>
          <a:p>
            <a:pPr marL="0" indent="0">
              <a:buNone/>
            </a:pPr>
            <a:endParaRPr lang="tr-TR" dirty="0"/>
          </a:p>
          <a:p>
            <a:pPr marL="102235" marR="106045" algn="just">
              <a:lnSpc>
                <a:spcPct val="102000"/>
              </a:lnSpc>
              <a:spcBef>
                <a:spcPts val="790"/>
              </a:spcBef>
              <a:spcAft>
                <a:spcPts val="0"/>
              </a:spcAft>
            </a:pPr>
            <a:r>
              <a:rPr lang="tr-TR" sz="2400" dirty="0">
                <a:effectLst/>
                <a:latin typeface="Arial" panose="020B0604020202020204" pitchFamily="34" charset="0"/>
                <a:ea typeface="Arial" panose="020B0604020202020204" pitchFamily="34" charset="0"/>
              </a:rPr>
              <a:t>Atlar, çılbır çalışma alanına getirilirken yan kayışları ağızlık demiri halkalarına takılmamalıdır. At bu durumda hareket ederken bir yere çarpabilir ve sonucunda çok kötü kazalar oluşabilir. Çılbır kolan kayışına veya eyer kolan kayışına bağlanmış olan yan kayışlarının kilitli kancaları; eyer ön kaş halkalarına takılarak veya eyerin üzerinden aşırılıp birbirine bağlanarak sabitlenmeli ve böylece aşağıya sarkarak atı rahatsız etmesi engellenmelidir</a:t>
            </a:r>
            <a:r>
              <a:rPr lang="tr-TR" sz="1800" dirty="0">
                <a:effectLst/>
                <a:latin typeface="Arial" panose="020B0604020202020204" pitchFamily="34" charset="0"/>
                <a:ea typeface="Arial" panose="020B0604020202020204" pitchFamily="34" charset="0"/>
              </a:rPr>
              <a:t>.</a:t>
            </a:r>
          </a:p>
          <a:p>
            <a:pPr marL="0" indent="0">
              <a:spcBef>
                <a:spcPts val="20"/>
              </a:spcBef>
              <a:buNone/>
            </a:pPr>
            <a:r>
              <a:rPr lang="tr-TR" sz="1800" dirty="0">
                <a:effectLst/>
                <a:latin typeface="Arial" panose="020B0604020202020204" pitchFamily="34" charset="0"/>
                <a:ea typeface="Arial" panose="020B0604020202020204" pitchFamily="34" charset="0"/>
              </a:rPr>
              <a:t> </a:t>
            </a:r>
          </a:p>
          <a:p>
            <a:pPr marL="0" indent="0">
              <a:buNone/>
            </a:pPr>
            <a:endParaRPr lang="tr-TR" sz="1800" dirty="0">
              <a:effectLst/>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41940589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A67A491-5D0D-48A9-AEE9-9C84130BCB0A}"/>
              </a:ext>
            </a:extLst>
          </p:cNvPr>
          <p:cNvSpPr>
            <a:spLocks noGrp="1"/>
          </p:cNvSpPr>
          <p:nvPr>
            <p:ph idx="1"/>
          </p:nvPr>
        </p:nvSpPr>
        <p:spPr>
          <a:xfrm>
            <a:off x="769258" y="2554513"/>
            <a:ext cx="10668000" cy="3686629"/>
          </a:xfrm>
        </p:spPr>
        <p:txBody>
          <a:bodyPr>
            <a:normAutofit/>
          </a:bodyPr>
          <a:lstStyle/>
          <a:p>
            <a:pPr marL="102235" marR="104140" algn="just">
              <a:lnSpc>
                <a:spcPct val="103000"/>
              </a:lnSpc>
              <a:spcBef>
                <a:spcPts val="5"/>
              </a:spcBef>
              <a:spcAft>
                <a:spcPts val="0"/>
              </a:spcAft>
            </a:pPr>
            <a:r>
              <a:rPr lang="tr-TR" sz="2400" dirty="0">
                <a:effectLst/>
                <a:latin typeface="Arial" panose="020B0604020202020204" pitchFamily="34" charset="0"/>
                <a:ea typeface="Arial" panose="020B0604020202020204" pitchFamily="34" charset="0"/>
              </a:rPr>
              <a:t>Örneğin sol yan çılbır çalışmasında yan kayışı takılacaksa; at, çılbır başlığının veya ağızlık demirinin halkasına takılan çılbır ipi ile yedekte çılbır dairesi merkezine sevk edilebilir. Burada sakinleştirilmeye çalışılırken, çılbır kamçısı ucu geriyi gösterecek biçimde ve uçkuru ile birlikte sol koltuk altına sıkıştırılarak tutulmalıdır. Herhangi bir tekmeye karşı attan yeteri kadar uzakta durmak gerekir.</a:t>
            </a:r>
          </a:p>
          <a:p>
            <a:pPr marL="102235" marR="107950" algn="just">
              <a:lnSpc>
                <a:spcPct val="101000"/>
              </a:lnSpc>
              <a:spcAft>
                <a:spcPts val="0"/>
              </a:spcAft>
            </a:pPr>
            <a:r>
              <a:rPr lang="tr-TR" sz="2400" dirty="0">
                <a:effectLst/>
                <a:latin typeface="Arial" panose="020B0604020202020204" pitchFamily="34" charset="0"/>
                <a:ea typeface="Arial" panose="020B0604020202020204" pitchFamily="34" charset="0"/>
              </a:rPr>
              <a:t>Kamçı çok iyi kavranmalıdır. Düşürüldüğünde ve yeniden almak için hamle yapıldığında, neredeyse tüm atlar kaçma, dönme veya kazaya neden olabilecek birçok hareketi yaparlar.</a:t>
            </a:r>
          </a:p>
          <a:p>
            <a:endParaRPr lang="tr-TR" dirty="0"/>
          </a:p>
        </p:txBody>
      </p:sp>
    </p:spTree>
    <p:extLst>
      <p:ext uri="{BB962C8B-B14F-4D97-AF65-F5344CB8AC3E}">
        <p14:creationId xmlns:p14="http://schemas.microsoft.com/office/powerpoint/2010/main" val="40742548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4058985-E472-4D65-8DD7-E514F638BE7B}"/>
              </a:ext>
            </a:extLst>
          </p:cNvPr>
          <p:cNvSpPr>
            <a:spLocks noGrp="1"/>
          </p:cNvSpPr>
          <p:nvPr>
            <p:ph idx="1"/>
          </p:nvPr>
        </p:nvSpPr>
        <p:spPr>
          <a:xfrm>
            <a:off x="782320" y="2438400"/>
            <a:ext cx="10654937" cy="3947886"/>
          </a:xfrm>
        </p:spPr>
        <p:txBody>
          <a:bodyPr>
            <a:normAutofit lnSpcReduction="10000"/>
          </a:bodyPr>
          <a:lstStyle/>
          <a:p>
            <a:pPr algn="just"/>
            <a:r>
              <a:rPr lang="tr-TR" dirty="0">
                <a:effectLst/>
                <a:latin typeface="Arial" panose="020B0604020202020204" pitchFamily="34" charset="0"/>
                <a:ea typeface="Arial" panose="020B0604020202020204" pitchFamily="34" charset="0"/>
              </a:rPr>
              <a:t>At yan kayışları takılırken, sakin bir biçimde durmayı öğrenmelidirler. Genç veya yanlış çalıştırılmış atlar bu işlem anında geri yürümek veya yana kaçmak vb. huysuzluklar yapabilirler. Atları</a:t>
            </a:r>
            <a:r>
              <a:rPr lang="tr-TR" spc="-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yerinde</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tutmak</a:t>
            </a:r>
            <a:r>
              <a:rPr lang="tr-TR" spc="-15"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sakinleştirmek</a:t>
            </a:r>
            <a:r>
              <a:rPr lang="tr-TR" spc="-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için,</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bir</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yardımcı</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ile</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çalışmak</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en</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uygun</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çözüm</a:t>
            </a:r>
            <a:r>
              <a:rPr lang="tr-TR" spc="-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yoludur.</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Bu durumlarda eğitici; hiçbir </a:t>
            </a:r>
            <a:r>
              <a:rPr lang="tr-TR" spc="-15" dirty="0">
                <a:effectLst/>
                <a:latin typeface="Arial" panose="020B0604020202020204" pitchFamily="34" charset="0"/>
                <a:ea typeface="Arial" panose="020B0604020202020204" pitchFamily="34" charset="0"/>
              </a:rPr>
              <a:t>zaman </a:t>
            </a:r>
            <a:r>
              <a:rPr lang="tr-TR" dirty="0">
                <a:effectLst/>
                <a:latin typeface="Arial" panose="020B0604020202020204" pitchFamily="34" charset="0"/>
                <a:ea typeface="Arial" panose="020B0604020202020204" pitchFamily="34" charset="0"/>
              </a:rPr>
              <a:t>hırsla atın ağzına bağlı çılbır ipini çekmek veya kamçı ile vurmak vb. kaba davranışlarda bulunmamalıdır. </a:t>
            </a:r>
            <a:r>
              <a:rPr lang="tr-TR" spc="-20" dirty="0">
                <a:effectLst/>
                <a:latin typeface="Arial" panose="020B0604020202020204" pitchFamily="34" charset="0"/>
                <a:ea typeface="Arial" panose="020B0604020202020204" pitchFamily="34" charset="0"/>
              </a:rPr>
              <a:t>Bu </a:t>
            </a:r>
            <a:r>
              <a:rPr lang="tr-TR" dirty="0">
                <a:effectLst/>
                <a:latin typeface="Arial" panose="020B0604020202020204" pitchFamily="34" charset="0"/>
                <a:ea typeface="Arial" panose="020B0604020202020204" pitchFamily="34" charset="0"/>
              </a:rPr>
              <a:t>davranışlar atın güvenini yitirmesine neden olmaktan başka hiçbir yararı</a:t>
            </a:r>
            <a:r>
              <a:rPr lang="tr-TR" spc="24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yoktur.</a:t>
            </a:r>
            <a:endParaRPr lang="tr-TR" dirty="0">
              <a:latin typeface="Arial" panose="020B0604020202020204" pitchFamily="34" charset="0"/>
            </a:endParaRPr>
          </a:p>
          <a:p>
            <a:pPr marL="0" marR="119380" indent="0" algn="ctr">
              <a:spcBef>
                <a:spcPts val="560"/>
              </a:spcBef>
              <a:spcAft>
                <a:spcPts val="0"/>
              </a:spcAft>
              <a:buNone/>
            </a:pPr>
            <a:r>
              <a:rPr lang="tr-TR" b="1" i="1" u="sng" dirty="0">
                <a:solidFill>
                  <a:srgbClr val="FF0000"/>
                </a:solidFill>
                <a:effectLst/>
                <a:latin typeface="Arial" panose="020B0604020202020204" pitchFamily="34" charset="0"/>
                <a:ea typeface="Arial" panose="020B0604020202020204" pitchFamily="34" charset="0"/>
              </a:rPr>
              <a:t>DİKKAT!</a:t>
            </a:r>
            <a:endParaRPr lang="tr-TR" u="sng" dirty="0">
              <a:solidFill>
                <a:srgbClr val="FF0000"/>
              </a:solidFill>
              <a:effectLst/>
              <a:latin typeface="Arial" panose="020B0604020202020204" pitchFamily="34" charset="0"/>
              <a:ea typeface="Arial" panose="020B0604020202020204" pitchFamily="34" charset="0"/>
            </a:endParaRPr>
          </a:p>
          <a:p>
            <a:pPr marL="0" marR="119380" indent="0" algn="ctr">
              <a:lnSpc>
                <a:spcPct val="105000"/>
              </a:lnSpc>
              <a:spcBef>
                <a:spcPts val="55"/>
              </a:spcBef>
              <a:spcAft>
                <a:spcPts val="0"/>
              </a:spcAft>
              <a:buNone/>
            </a:pPr>
            <a:r>
              <a:rPr lang="tr-TR" b="1" i="1" dirty="0">
                <a:effectLst/>
                <a:latin typeface="Arial" panose="020B0604020202020204" pitchFamily="34" charset="0"/>
                <a:ea typeface="Arial" panose="020B0604020202020204" pitchFamily="34" charset="0"/>
              </a:rPr>
              <a:t>At, hangi yanda daha kolaylıkla hareket edebiliyorsa; çılbır çalışmasına sürekli olarak, o yanda başlanmalıdır. Bu yan, çoğunlukla sol yandır.</a:t>
            </a:r>
            <a:endParaRPr lang="tr-TR" dirty="0">
              <a:effectLst/>
              <a:latin typeface="Arial" panose="020B0604020202020204" pitchFamily="34" charset="0"/>
              <a:ea typeface="Arial" panose="020B0604020202020204" pitchFamily="34" charset="0"/>
            </a:endParaRPr>
          </a:p>
          <a:p>
            <a:endParaRPr lang="tr-TR" sz="2400" dirty="0"/>
          </a:p>
        </p:txBody>
      </p:sp>
    </p:spTree>
    <p:extLst>
      <p:ext uri="{BB962C8B-B14F-4D97-AF65-F5344CB8AC3E}">
        <p14:creationId xmlns:p14="http://schemas.microsoft.com/office/powerpoint/2010/main" val="12097165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EB5D611-BDF7-4A55-BFEE-1B0F80FDF0AB}"/>
              </a:ext>
            </a:extLst>
          </p:cNvPr>
          <p:cNvSpPr>
            <a:spLocks noGrp="1"/>
          </p:cNvSpPr>
          <p:nvPr>
            <p:ph idx="1"/>
          </p:nvPr>
        </p:nvSpPr>
        <p:spPr>
          <a:xfrm>
            <a:off x="783772" y="537029"/>
            <a:ext cx="10624458" cy="5442857"/>
          </a:xfrm>
        </p:spPr>
        <p:txBody>
          <a:bodyPr>
            <a:normAutofit/>
          </a:bodyPr>
          <a:lstStyle/>
          <a:p>
            <a:pPr marL="102235" marR="106045" algn="just">
              <a:lnSpc>
                <a:spcPct val="103000"/>
              </a:lnSpc>
              <a:spcBef>
                <a:spcPts val="475"/>
              </a:spcBef>
              <a:spcAft>
                <a:spcPts val="0"/>
              </a:spcAft>
            </a:pPr>
            <a:r>
              <a:rPr lang="tr-TR" dirty="0">
                <a:effectLst/>
                <a:latin typeface="Arial" panose="020B0604020202020204" pitchFamily="34" charset="0"/>
                <a:ea typeface="Arial" panose="020B0604020202020204" pitchFamily="34" charset="0"/>
              </a:rPr>
              <a:t>Atın donanımı kontrol edildikten ve yan kayışları bağlandıktan sonra, çılbıra başlanabilir. Bunun için; eğitici çılbır ipini sol eline, kementleri ve kamçıyı (ucu yeri gösterecek biçimde) sağ eline alır. Sürücü ses yardımları ve kamçının ucunun biraz havaya kaldırılması ile at çılbır dairesine yönlendirilir.</a:t>
            </a:r>
          </a:p>
          <a:p>
            <a:pPr marL="0" indent="0">
              <a:spcBef>
                <a:spcPts val="50"/>
              </a:spcBef>
              <a:buNone/>
            </a:pPr>
            <a:r>
              <a:rPr lang="tr-TR" dirty="0">
                <a:effectLst/>
                <a:latin typeface="Arial" panose="020B0604020202020204" pitchFamily="34" charset="0"/>
                <a:ea typeface="Arial" panose="020B0604020202020204" pitchFamily="34" charset="0"/>
              </a:rPr>
              <a:t> </a:t>
            </a:r>
          </a:p>
          <a:p>
            <a:pPr marL="102235" marR="100965" algn="just">
              <a:lnSpc>
                <a:spcPct val="103000"/>
              </a:lnSpc>
              <a:spcAft>
                <a:spcPts val="0"/>
              </a:spcAft>
            </a:pPr>
            <a:r>
              <a:rPr lang="tr-TR" dirty="0">
                <a:effectLst/>
                <a:latin typeface="Arial" panose="020B0604020202020204" pitchFamily="34" charset="0"/>
                <a:ea typeface="Arial" panose="020B0604020202020204" pitchFamily="34" charset="0"/>
              </a:rPr>
              <a:t>Çılbır ipi yere sarkmamalı, gergin olmalı ve yavaş yavaş uzatılmalıdır. Bu, atın adeta da harekete başlayabilmesi için olanak sağlar. Atın hiçbir zaman; hırsla ileri atılmasına veya süratli, dörtnal ile çılbıra başlamasına neden olmamak gerekir. Alışkanlık haline gelmiş bu tür davranışlar, atın veya eğiticinin çok ciddi bir biçimde sakatlanmasına neden olabilir.</a:t>
            </a:r>
          </a:p>
          <a:p>
            <a:endParaRPr lang="tr-TR" dirty="0"/>
          </a:p>
        </p:txBody>
      </p:sp>
    </p:spTree>
    <p:extLst>
      <p:ext uri="{BB962C8B-B14F-4D97-AF65-F5344CB8AC3E}">
        <p14:creationId xmlns:p14="http://schemas.microsoft.com/office/powerpoint/2010/main" val="25596053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EBF426C-EEA4-4B68-B889-385E35CE3993}"/>
              </a:ext>
            </a:extLst>
          </p:cNvPr>
          <p:cNvSpPr>
            <a:spLocks noGrp="1"/>
          </p:cNvSpPr>
          <p:nvPr>
            <p:ph idx="1"/>
          </p:nvPr>
        </p:nvSpPr>
        <p:spPr>
          <a:xfrm>
            <a:off x="769258" y="638629"/>
            <a:ext cx="10638972" cy="4644571"/>
          </a:xfrm>
        </p:spPr>
        <p:txBody>
          <a:bodyPr>
            <a:normAutofit/>
          </a:bodyPr>
          <a:lstStyle/>
          <a:p>
            <a:pPr>
              <a:spcBef>
                <a:spcPts val="30"/>
              </a:spcBef>
            </a:pPr>
            <a:endParaRPr lang="tr-TR" sz="1800" dirty="0">
              <a:effectLst/>
              <a:latin typeface="Arial" panose="020B0604020202020204" pitchFamily="34" charset="0"/>
              <a:ea typeface="Arial" panose="020B0604020202020204" pitchFamily="34" charset="0"/>
            </a:endParaRPr>
          </a:p>
          <a:p>
            <a:pPr marL="102235" marR="104140" algn="just">
              <a:lnSpc>
                <a:spcPct val="103000"/>
              </a:lnSpc>
              <a:spcAft>
                <a:spcPts val="0"/>
              </a:spcAft>
            </a:pPr>
            <a:r>
              <a:rPr lang="tr-TR" sz="2400" dirty="0">
                <a:effectLst/>
                <a:latin typeface="Arial" panose="020B0604020202020204" pitchFamily="34" charset="0"/>
                <a:ea typeface="Arial" panose="020B0604020202020204" pitchFamily="34" charset="0"/>
              </a:rPr>
              <a:t>Eğitim, en az </a:t>
            </a:r>
            <a:r>
              <a:rPr lang="tr-TR" sz="2400" b="1" dirty="0">
                <a:effectLst/>
                <a:latin typeface="Arial" panose="020B0604020202020204" pitchFamily="34" charset="0"/>
                <a:ea typeface="Arial" panose="020B0604020202020204" pitchFamily="34" charset="0"/>
              </a:rPr>
              <a:t>10 dakikalık adeta </a:t>
            </a:r>
            <a:r>
              <a:rPr lang="tr-TR" sz="2400" dirty="0">
                <a:effectLst/>
                <a:latin typeface="Arial" panose="020B0604020202020204" pitchFamily="34" charset="0"/>
                <a:ea typeface="Arial" panose="020B0604020202020204" pitchFamily="34" charset="0"/>
              </a:rPr>
              <a:t>yürüyüşü ile başlamalıdır. Bu anda yan kayışları, ya oldukça uzun bağlanmıştır veya hiç bağlanmadan eyerde sallanmayacak bir biçimde sabitlenmiştir. </a:t>
            </a:r>
          </a:p>
          <a:p>
            <a:pPr marL="0" indent="0">
              <a:spcBef>
                <a:spcPts val="10"/>
              </a:spcBef>
              <a:buNone/>
            </a:pPr>
            <a:r>
              <a:rPr lang="tr-TR" sz="2400" dirty="0">
                <a:effectLst/>
                <a:latin typeface="Arial" panose="020B0604020202020204" pitchFamily="34" charset="0"/>
                <a:ea typeface="Arial" panose="020B0604020202020204" pitchFamily="34" charset="0"/>
              </a:rPr>
              <a:t> </a:t>
            </a:r>
          </a:p>
          <a:p>
            <a:pPr marL="102235" marR="105410" algn="just">
              <a:lnSpc>
                <a:spcPct val="103000"/>
              </a:lnSpc>
              <a:spcAft>
                <a:spcPts val="0"/>
              </a:spcAft>
            </a:pPr>
            <a:r>
              <a:rPr lang="tr-TR" sz="2400" dirty="0">
                <a:effectLst/>
                <a:latin typeface="Arial" panose="020B0604020202020204" pitchFamily="34" charset="0"/>
                <a:ea typeface="Arial" panose="020B0604020202020204" pitchFamily="34" charset="0"/>
              </a:rPr>
              <a:t>Temel kural olarak; yumuşatma aşamasında atın alın hattının dikey hattın önünde olabilmesi için, yan kayışları uzun bağlanmalıdır. Fakat süratli çalışmalarına başlandığında, yan kayışları gereği kadar kısaltılmalıdır</a:t>
            </a:r>
            <a:r>
              <a:rPr lang="tr-TR" sz="2200" dirty="0">
                <a:effectLst/>
                <a:latin typeface="Arial" panose="020B0604020202020204" pitchFamily="34" charset="0"/>
                <a:ea typeface="Arial" panose="020B0604020202020204" pitchFamily="34" charset="0"/>
              </a:rPr>
              <a:t>.</a:t>
            </a:r>
          </a:p>
          <a:p>
            <a:pPr marL="0" indent="0">
              <a:spcBef>
                <a:spcPts val="45"/>
              </a:spcBef>
              <a:buNone/>
            </a:pPr>
            <a:r>
              <a:rPr lang="tr-TR" sz="2200" dirty="0">
                <a:effectLst/>
                <a:latin typeface="Arial" panose="020B0604020202020204" pitchFamily="34" charset="0"/>
                <a:ea typeface="Arial" panose="020B0604020202020204" pitchFamily="34" charset="0"/>
              </a:rPr>
              <a:t> </a:t>
            </a:r>
          </a:p>
          <a:p>
            <a:endParaRPr lang="tr-TR" dirty="0"/>
          </a:p>
        </p:txBody>
      </p:sp>
    </p:spTree>
    <p:extLst>
      <p:ext uri="{BB962C8B-B14F-4D97-AF65-F5344CB8AC3E}">
        <p14:creationId xmlns:p14="http://schemas.microsoft.com/office/powerpoint/2010/main" val="24655664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3BB8D06-4881-4C88-970A-72A9827E8ACB}"/>
              </a:ext>
            </a:extLst>
          </p:cNvPr>
          <p:cNvSpPr>
            <a:spLocks noGrp="1"/>
          </p:cNvSpPr>
          <p:nvPr>
            <p:ph idx="1"/>
          </p:nvPr>
        </p:nvSpPr>
        <p:spPr>
          <a:xfrm>
            <a:off x="783771" y="2377440"/>
            <a:ext cx="10609943" cy="2854960"/>
          </a:xfrm>
        </p:spPr>
        <p:txBody>
          <a:bodyPr/>
          <a:lstStyle/>
          <a:p>
            <a:pPr algn="just"/>
            <a:r>
              <a:rPr lang="tr-TR" sz="2400" spc="-15" dirty="0">
                <a:effectLst/>
                <a:latin typeface="Arial" panose="020B0604020202020204" pitchFamily="34" charset="0"/>
                <a:ea typeface="Arial" panose="020B0604020202020204" pitchFamily="34" charset="0"/>
              </a:rPr>
              <a:t>Yan </a:t>
            </a:r>
            <a:r>
              <a:rPr lang="tr-TR" sz="2400" dirty="0">
                <a:effectLst/>
                <a:latin typeface="Arial" panose="020B0604020202020204" pitchFamily="34" charset="0"/>
                <a:ea typeface="Arial" panose="020B0604020202020204" pitchFamily="34" charset="0"/>
              </a:rPr>
              <a:t>kayışlarının; atın iyi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eşit ölçülü bir irtibat kurabilmesi için, boynun her iki yanında da eşit</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uzunlukta bağlanmasına dikkat etmek gerekir. At, ağızlık demirine yaslanmaya, baş boynunu uygun bir biçimde taşımaya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eğiticinin eli ile </a:t>
            </a:r>
            <a:r>
              <a:rPr lang="tr-TR" sz="2400" spc="10" dirty="0">
                <a:effectLst/>
                <a:latin typeface="Arial" panose="020B0604020202020204" pitchFamily="34" charset="0"/>
                <a:ea typeface="Arial" panose="020B0604020202020204" pitchFamily="34" charset="0"/>
              </a:rPr>
              <a:t>emin </a:t>
            </a:r>
            <a:r>
              <a:rPr lang="tr-TR" sz="2400" dirty="0">
                <a:effectLst/>
                <a:latin typeface="Arial" panose="020B0604020202020204" pitchFamily="34" charset="0"/>
                <a:ea typeface="Arial" panose="020B0604020202020204" pitchFamily="34" charset="0"/>
              </a:rPr>
              <a:t>bir irtibatta gitmeye başladığında, iç taraftaki yan kayışı biraz kısaltılabilir. Böylece at içe doğru vaziyet almış olacaktır.</a:t>
            </a:r>
          </a:p>
          <a:p>
            <a:pPr algn="just"/>
            <a:endParaRPr lang="tr-TR" dirty="0"/>
          </a:p>
        </p:txBody>
      </p:sp>
    </p:spTree>
    <p:extLst>
      <p:ext uri="{BB962C8B-B14F-4D97-AF65-F5344CB8AC3E}">
        <p14:creationId xmlns:p14="http://schemas.microsoft.com/office/powerpoint/2010/main" val="7015142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10BC9FD-6C33-4161-9ECA-95F843F80127}"/>
              </a:ext>
            </a:extLst>
          </p:cNvPr>
          <p:cNvSpPr>
            <a:spLocks noGrp="1"/>
          </p:cNvSpPr>
          <p:nvPr>
            <p:ph idx="1"/>
          </p:nvPr>
        </p:nvSpPr>
        <p:spPr>
          <a:xfrm>
            <a:off x="754744" y="740229"/>
            <a:ext cx="10697028" cy="5239657"/>
          </a:xfrm>
        </p:spPr>
        <p:txBody>
          <a:bodyPr/>
          <a:lstStyle/>
          <a:p>
            <a:pPr marL="83820" marR="123825" algn="just">
              <a:lnSpc>
                <a:spcPct val="102000"/>
              </a:lnSpc>
              <a:spcBef>
                <a:spcPts val="790"/>
              </a:spcBef>
              <a:spcAft>
                <a:spcPts val="0"/>
              </a:spcAft>
            </a:pPr>
            <a:r>
              <a:rPr lang="tr-TR" sz="2400" dirty="0">
                <a:effectLst/>
                <a:latin typeface="Arial" panose="020B0604020202020204" pitchFamily="34" charset="0"/>
                <a:ea typeface="Arial" panose="020B0604020202020204" pitchFamily="34" charset="0"/>
              </a:rPr>
              <a:t>Bu</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ilk</a:t>
            </a:r>
            <a:r>
              <a:rPr lang="tr-TR" sz="2400" spc="-3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ısınma </a:t>
            </a:r>
            <a:r>
              <a:rPr lang="tr-TR" sz="2400" dirty="0">
                <a:effectLst/>
                <a:latin typeface="Arial" panose="020B0604020202020204" pitchFamily="34" charset="0"/>
                <a:ea typeface="Arial" panose="020B0604020202020204" pitchFamily="34" charset="0"/>
              </a:rPr>
              <a:t>aşaması,</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 çalışma</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saatinin</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eğitim</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hedefine</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bağlı</a:t>
            </a:r>
            <a:r>
              <a:rPr lang="tr-TR" sz="2400" spc="-4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kalınmaksızın,</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süratli</a:t>
            </a:r>
            <a:r>
              <a:rPr lang="tr-TR" sz="2400" spc="-1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birkaç dakika sonra </a:t>
            </a:r>
            <a:r>
              <a:rPr lang="tr-TR" sz="2400" spc="-15" dirty="0">
                <a:effectLst/>
                <a:latin typeface="Arial" panose="020B0604020202020204" pitchFamily="34" charset="0"/>
                <a:ea typeface="Arial" panose="020B0604020202020204" pitchFamily="34" charset="0"/>
              </a:rPr>
              <a:t>devamında </a:t>
            </a:r>
            <a:r>
              <a:rPr lang="tr-TR" sz="2400" dirty="0">
                <a:effectLst/>
                <a:latin typeface="Arial" panose="020B0604020202020204" pitchFamily="34" charset="0"/>
                <a:ea typeface="Arial" panose="020B0604020202020204" pitchFamily="34" charset="0"/>
              </a:rPr>
              <a:t>dörtnal olmak üzere </a:t>
            </a:r>
            <a:r>
              <a:rPr lang="tr-TR" sz="2400" spc="-15" dirty="0">
                <a:effectLst/>
                <a:latin typeface="Arial" panose="020B0604020202020204" pitchFamily="34" charset="0"/>
                <a:ea typeface="Arial" panose="020B0604020202020204" pitchFamily="34" charset="0"/>
              </a:rPr>
              <a:t>uygulanmalıdır. </a:t>
            </a:r>
            <a:r>
              <a:rPr lang="tr-TR" sz="2400" dirty="0">
                <a:effectLst/>
                <a:latin typeface="Arial" panose="020B0604020202020204" pitchFamily="34" charset="0"/>
                <a:ea typeface="Arial" panose="020B0604020202020204" pitchFamily="34" charset="0"/>
              </a:rPr>
              <a:t>Böylece at yumuşatılarak sonraki çalışma için gerekli koşullar oluşturulmuş</a:t>
            </a:r>
            <a:r>
              <a:rPr lang="tr-TR" sz="2400" spc="29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olacaktır.</a:t>
            </a:r>
          </a:p>
          <a:p>
            <a:pPr marL="0" indent="0">
              <a:buNone/>
            </a:pPr>
            <a:r>
              <a:rPr lang="tr-TR" sz="2400" dirty="0">
                <a:effectLst/>
                <a:latin typeface="Arial" panose="020B0604020202020204" pitchFamily="34" charset="0"/>
                <a:ea typeface="Arial" panose="020B0604020202020204" pitchFamily="34" charset="0"/>
              </a:rPr>
              <a:t> </a:t>
            </a:r>
          </a:p>
          <a:p>
            <a:pPr marL="83820" marR="122555" algn="just">
              <a:lnSpc>
                <a:spcPct val="105000"/>
              </a:lnSpc>
              <a:spcAft>
                <a:spcPts val="0"/>
              </a:spcAft>
            </a:pPr>
            <a:r>
              <a:rPr lang="tr-TR" sz="2400" spc="10" dirty="0">
                <a:effectLst/>
                <a:latin typeface="Arial" panose="020B0604020202020204" pitchFamily="34" charset="0"/>
                <a:ea typeface="Arial" panose="020B0604020202020204" pitchFamily="34" charset="0"/>
              </a:rPr>
              <a:t>Birçok </a:t>
            </a:r>
            <a:r>
              <a:rPr lang="tr-TR" sz="2400" b="1" dirty="0">
                <a:effectLst/>
                <a:latin typeface="Arial" panose="020B0604020202020204" pitchFamily="34" charset="0"/>
                <a:ea typeface="Arial" panose="020B0604020202020204" pitchFamily="34" charset="0"/>
              </a:rPr>
              <a:t>“süratli – dörtnal – süratli” </a:t>
            </a:r>
            <a:r>
              <a:rPr lang="tr-TR" sz="2400" dirty="0">
                <a:effectLst/>
                <a:latin typeface="Arial" panose="020B0604020202020204" pitchFamily="34" charset="0"/>
                <a:ea typeface="Arial" panose="020B0604020202020204" pitchFamily="34" charset="0"/>
              </a:rPr>
              <a:t>geçişlerinden sonra yan değiştirilmelidir. Eğitici atın daire izi üzerinde</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durmasını</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sağlamalı</a:t>
            </a:r>
            <a:r>
              <a:rPr lang="tr-TR" sz="2400" spc="-3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merkeze</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dönerek</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yaklaşmasını</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engellemelidir.</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ses</a:t>
            </a:r>
            <a:r>
              <a:rPr lang="tr-TR" sz="2400" spc="-3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kamçı ile başarılamazsa, çılbır ipi el hareketi ile dalgalandırılarak atın ağzına ek bir alıkoyma </a:t>
            </a:r>
            <a:r>
              <a:rPr lang="tr-TR" sz="2400" spc="-15" dirty="0">
                <a:effectLst/>
                <a:latin typeface="Arial" panose="020B0604020202020204" pitchFamily="34" charset="0"/>
                <a:ea typeface="Arial" panose="020B0604020202020204" pitchFamily="34" charset="0"/>
              </a:rPr>
              <a:t>yapılır. Yardım </a:t>
            </a:r>
            <a:r>
              <a:rPr lang="tr-TR" sz="2400" dirty="0">
                <a:effectLst/>
                <a:latin typeface="Arial" panose="020B0604020202020204" pitchFamily="34" charset="0"/>
                <a:ea typeface="Arial" panose="020B0604020202020204" pitchFamily="34" charset="0"/>
              </a:rPr>
              <a:t>uygulanırken etkili olabilmek için, atın biraz ön hizasına geçmek</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gerekir.</a:t>
            </a:r>
          </a:p>
          <a:p>
            <a:endParaRPr lang="tr-TR" dirty="0"/>
          </a:p>
        </p:txBody>
      </p:sp>
    </p:spTree>
    <p:extLst>
      <p:ext uri="{BB962C8B-B14F-4D97-AF65-F5344CB8AC3E}">
        <p14:creationId xmlns:p14="http://schemas.microsoft.com/office/powerpoint/2010/main" val="40136179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19.png">
            <a:extLst>
              <a:ext uri="{FF2B5EF4-FFF2-40B4-BE49-F238E27FC236}">
                <a16:creationId xmlns:a16="http://schemas.microsoft.com/office/drawing/2014/main" id="{C4B21974-6521-4B73-9DEB-921DE8BBAA8D}"/>
              </a:ext>
            </a:extLst>
          </p:cNvPr>
          <p:cNvPicPr>
            <a:picLocks noGrp="1" noChangeAspect="1"/>
          </p:cNvPicPr>
          <p:nvPr>
            <p:ph idx="1"/>
          </p:nvPr>
        </p:nvPicPr>
        <p:blipFill>
          <a:blip r:embed="rId2" cstate="print"/>
          <a:stretch>
            <a:fillRect/>
          </a:stretch>
        </p:blipFill>
        <p:spPr>
          <a:xfrm>
            <a:off x="1310640" y="653142"/>
            <a:ext cx="9987280" cy="3872411"/>
          </a:xfrm>
          <a:prstGeom prst="rect">
            <a:avLst/>
          </a:prstGeom>
        </p:spPr>
      </p:pic>
      <p:sp>
        <p:nvSpPr>
          <p:cNvPr id="5" name="Metin kutusu 4">
            <a:extLst>
              <a:ext uri="{FF2B5EF4-FFF2-40B4-BE49-F238E27FC236}">
                <a16:creationId xmlns:a16="http://schemas.microsoft.com/office/drawing/2014/main" id="{910F8597-99A7-4CE9-9B7A-BDF6FE601234}"/>
              </a:ext>
            </a:extLst>
          </p:cNvPr>
          <p:cNvSpPr txBox="1"/>
          <p:nvPr/>
        </p:nvSpPr>
        <p:spPr>
          <a:xfrm>
            <a:off x="899885" y="4525553"/>
            <a:ext cx="10537371" cy="1569660"/>
          </a:xfrm>
          <a:prstGeom prst="rect">
            <a:avLst/>
          </a:prstGeom>
          <a:noFill/>
        </p:spPr>
        <p:txBody>
          <a:bodyPr wrap="square" rtlCol="0">
            <a:spAutoFit/>
          </a:bodyPr>
          <a:lstStyle/>
          <a:p>
            <a:pPr marL="342900" indent="-342900" algn="just">
              <a:buSzPct val="140000"/>
              <a:buFont typeface="Wingdings" panose="05000000000000000000" pitchFamily="2" charset="2"/>
              <a:buChar char="§"/>
            </a:pPr>
            <a:r>
              <a:rPr lang="tr-TR" sz="2400" dirty="0">
                <a:effectLst/>
                <a:latin typeface="Arial" panose="020B0604020202020204" pitchFamily="34" charset="0"/>
                <a:ea typeface="Arial" panose="020B0604020202020204" pitchFamily="34" charset="0"/>
              </a:rPr>
              <a:t>Bazı atlar yan değiştirilmek için durdurulduklarında hemen içeriye, eğiticiye doğru dönerler. Bu</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yanlış alışkanlık sabırla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anlayışla düzeltilebilir. Çılbır dairesi her iki yanından </a:t>
            </a:r>
            <a:r>
              <a:rPr lang="tr-TR" sz="2400" spc="-15" dirty="0">
                <a:effectLst/>
                <a:latin typeface="Arial" panose="020B0604020202020204" pitchFamily="34" charset="0"/>
                <a:ea typeface="Arial" panose="020B0604020202020204" pitchFamily="34" charset="0"/>
              </a:rPr>
              <a:t>sınırlandırılmış </a:t>
            </a:r>
            <a:r>
              <a:rPr lang="tr-TR" sz="2400" dirty="0">
                <a:effectLst/>
                <a:latin typeface="Arial" panose="020B0604020202020204" pitchFamily="34" charset="0"/>
                <a:ea typeface="Arial" panose="020B0604020202020204" pitchFamily="34" charset="0"/>
              </a:rPr>
              <a:t>bir çılbır alanında çalışmak, sorunun çözümü için oldukça uygundur.</a:t>
            </a:r>
            <a:endParaRPr lang="tr-TR" sz="2400" dirty="0"/>
          </a:p>
        </p:txBody>
      </p:sp>
    </p:spTree>
    <p:extLst>
      <p:ext uri="{BB962C8B-B14F-4D97-AF65-F5344CB8AC3E}">
        <p14:creationId xmlns:p14="http://schemas.microsoft.com/office/powerpoint/2010/main" val="25181479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92E59A6-A75A-429F-8331-84D2640255D1}"/>
              </a:ext>
            </a:extLst>
          </p:cNvPr>
          <p:cNvSpPr>
            <a:spLocks noGrp="1"/>
          </p:cNvSpPr>
          <p:nvPr>
            <p:ph idx="1"/>
          </p:nvPr>
        </p:nvSpPr>
        <p:spPr>
          <a:xfrm>
            <a:off x="798286" y="1654628"/>
            <a:ext cx="10609943" cy="4601029"/>
          </a:xfrm>
        </p:spPr>
        <p:txBody>
          <a:bodyPr>
            <a:normAutofit/>
          </a:bodyPr>
          <a:lstStyle/>
          <a:p>
            <a:pPr>
              <a:spcBef>
                <a:spcPts val="25"/>
              </a:spcBef>
            </a:pPr>
            <a:endParaRPr lang="tr-TR" sz="1800" dirty="0">
              <a:effectLst/>
              <a:latin typeface="Arial" panose="020B0604020202020204" pitchFamily="34" charset="0"/>
              <a:ea typeface="Arial" panose="020B0604020202020204" pitchFamily="34" charset="0"/>
            </a:endParaRPr>
          </a:p>
          <a:p>
            <a:pPr marL="0" indent="0">
              <a:spcBef>
                <a:spcPts val="25"/>
              </a:spcBef>
              <a:buNone/>
            </a:pPr>
            <a:r>
              <a:rPr lang="tr-TR" sz="1800" dirty="0">
                <a:effectLst/>
                <a:latin typeface="Arial" panose="020B0604020202020204" pitchFamily="34" charset="0"/>
                <a:ea typeface="Arial" panose="020B0604020202020204" pitchFamily="34" charset="0"/>
              </a:rPr>
              <a:t> </a:t>
            </a:r>
          </a:p>
          <a:p>
            <a:pPr marL="83820" marR="125095" algn="just">
              <a:lnSpc>
                <a:spcPct val="103000"/>
              </a:lnSpc>
              <a:spcAft>
                <a:spcPts val="0"/>
              </a:spcAft>
            </a:pPr>
            <a:r>
              <a:rPr lang="tr-TR" sz="2400" dirty="0">
                <a:effectLst/>
                <a:latin typeface="Arial" panose="020B0604020202020204" pitchFamily="34" charset="0"/>
                <a:ea typeface="Arial" panose="020B0604020202020204" pitchFamily="34" charset="0"/>
              </a:rPr>
              <a:t>At durdurulduktan sonra, eğitici yavaşça ve çılbır ipini kementler yapıp kısaltarak ata yaklaşır. Çılbır kamçısı ters çevrilip, koltuk altına sıkıştırılır. Atın başı yanına gelindiğinde, at okşanarak ödüllendirilir, başı uygun elle tutulur, gerekli donanım ayarlamaları yapılır (Yan kayışlarının yerini veya uzunluklarını değiştirme, kolan kayışı sıkılık ayarı, çılbır kilitli kancasının yerini değiştirme vb.).</a:t>
            </a:r>
          </a:p>
          <a:p>
            <a:pPr marL="83820" marR="127000" algn="just">
              <a:lnSpc>
                <a:spcPct val="103000"/>
              </a:lnSpc>
              <a:spcAft>
                <a:spcPts val="0"/>
              </a:spcAft>
            </a:pPr>
            <a:r>
              <a:rPr lang="tr-TR" sz="2400" dirty="0">
                <a:effectLst/>
                <a:latin typeface="Arial" panose="020B0604020202020204" pitchFamily="34" charset="0"/>
                <a:ea typeface="Arial" panose="020B0604020202020204" pitchFamily="34" charset="0"/>
              </a:rPr>
              <a:t>Eğitici atın dış yanına geçer. </a:t>
            </a:r>
            <a:r>
              <a:rPr lang="tr-TR" sz="2400" spc="-15" dirty="0">
                <a:effectLst/>
                <a:latin typeface="Arial" panose="020B0604020202020204" pitchFamily="34" charset="0"/>
                <a:ea typeface="Arial" panose="020B0604020202020204" pitchFamily="34" charset="0"/>
              </a:rPr>
              <a:t>Çılbır </a:t>
            </a:r>
            <a:r>
              <a:rPr lang="tr-TR" sz="2400" dirty="0">
                <a:effectLst/>
                <a:latin typeface="Arial" panose="020B0604020202020204" pitchFamily="34" charset="0"/>
                <a:ea typeface="Arial" panose="020B0604020202020204" pitchFamily="34" charset="0"/>
              </a:rPr>
              <a:t>ipi kilitli kancasını diğer ağızlık demiri halkasına</a:t>
            </a:r>
            <a:r>
              <a:rPr lang="tr-TR" sz="2400" spc="-2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takar. </a:t>
            </a:r>
            <a:r>
              <a:rPr lang="tr-TR" sz="2400" spc="-15" dirty="0">
                <a:effectLst/>
                <a:latin typeface="Arial" panose="020B0604020202020204" pitchFamily="34" charset="0"/>
                <a:ea typeface="Arial" panose="020B0604020202020204" pitchFamily="34" charset="0"/>
              </a:rPr>
              <a:t>Doğaldır </a:t>
            </a:r>
            <a:r>
              <a:rPr lang="tr-TR" sz="2400" dirty="0">
                <a:effectLst/>
                <a:latin typeface="Arial" panose="020B0604020202020204" pitchFamily="34" charset="0"/>
                <a:ea typeface="Arial" panose="020B0604020202020204" pitchFamily="34" charset="0"/>
              </a:rPr>
              <a:t>ki çılbır başlığı takılmışsa, buna gerek yoktur. Çılbır ipi yeni yana göre el</a:t>
            </a:r>
            <a:r>
              <a:rPr lang="tr-TR" sz="2400" spc="2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değiştirir.</a:t>
            </a:r>
          </a:p>
          <a:p>
            <a:endParaRPr lang="tr-TR" dirty="0"/>
          </a:p>
        </p:txBody>
      </p:sp>
    </p:spTree>
    <p:extLst>
      <p:ext uri="{BB962C8B-B14F-4D97-AF65-F5344CB8AC3E}">
        <p14:creationId xmlns:p14="http://schemas.microsoft.com/office/powerpoint/2010/main" val="9581251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997B4AD-67D0-4ACE-A802-BE8F02A42D1B}"/>
              </a:ext>
            </a:extLst>
          </p:cNvPr>
          <p:cNvSpPr>
            <a:spLocks noGrp="1"/>
          </p:cNvSpPr>
          <p:nvPr>
            <p:ph idx="1"/>
          </p:nvPr>
        </p:nvSpPr>
        <p:spPr>
          <a:xfrm>
            <a:off x="754743" y="1959428"/>
            <a:ext cx="10638971" cy="4397829"/>
          </a:xfrm>
        </p:spPr>
        <p:txBody>
          <a:bodyPr>
            <a:normAutofit lnSpcReduction="10000"/>
          </a:bodyPr>
          <a:lstStyle/>
          <a:p>
            <a:pPr marL="0" indent="0" algn="just">
              <a:buNone/>
            </a:pPr>
            <a:r>
              <a:rPr lang="tr-TR" b="1" u="sng" dirty="0">
                <a:effectLst/>
                <a:latin typeface="Arial" panose="020B0604020202020204" pitchFamily="34" charset="0"/>
                <a:ea typeface="Arial" panose="020B0604020202020204" pitchFamily="34" charset="0"/>
              </a:rPr>
              <a:t>Yan değiştirme iki biçimde yapılır:</a:t>
            </a:r>
          </a:p>
          <a:p>
            <a:pPr marL="0" indent="0" algn="just">
              <a:buNone/>
            </a:pPr>
            <a:r>
              <a:rPr lang="tr-TR" b="1" dirty="0">
                <a:effectLst/>
                <a:latin typeface="Arial" panose="020B0604020202020204" pitchFamily="34" charset="0"/>
                <a:ea typeface="Arial" panose="020B0604020202020204" pitchFamily="34" charset="0"/>
              </a:rPr>
              <a:t>Ön kısım etrafında döndürerek yan değiştirme: </a:t>
            </a:r>
            <a:r>
              <a:rPr lang="tr-TR" dirty="0">
                <a:effectLst/>
                <a:latin typeface="Arial" panose="020B0604020202020204" pitchFamily="34" charset="0"/>
                <a:ea typeface="Arial" panose="020B0604020202020204" pitchFamily="34" charset="0"/>
              </a:rPr>
              <a:t>Atın dış tarafına geçildikten sonra, çılbır kamçısı ile yavaşça sıçrama ekleminin biraz üzerine dokunularak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atın başı ileriye gitmeyi</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engelleyecek</a:t>
            </a:r>
            <a:r>
              <a:rPr lang="tr-TR" spc="-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biçimde</a:t>
            </a:r>
            <a:r>
              <a:rPr lang="tr-TR" spc="-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tutularak,</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adım</a:t>
            </a:r>
            <a:r>
              <a:rPr lang="tr-TR" spc="-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adım</a:t>
            </a:r>
            <a:r>
              <a:rPr lang="tr-TR" spc="-5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ön</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kısım</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etrafında</a:t>
            </a:r>
            <a:r>
              <a:rPr lang="tr-TR" spc="-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dönmesi</a:t>
            </a:r>
            <a:r>
              <a:rPr lang="tr-TR" spc="-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sağlanır.</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Eğitici</a:t>
            </a:r>
            <a:r>
              <a:rPr lang="tr-TR" spc="-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de bu dönüşe uygun hareket</a:t>
            </a:r>
            <a:r>
              <a:rPr lang="tr-TR" spc="2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etmelidir.</a:t>
            </a:r>
          </a:p>
          <a:p>
            <a:pPr marL="0" indent="0" algn="just">
              <a:buNone/>
            </a:pPr>
            <a:r>
              <a:rPr lang="tr-TR" spc="-15" dirty="0">
                <a:effectLst/>
                <a:latin typeface="Arial" panose="020B0604020202020204" pitchFamily="34" charset="0"/>
                <a:ea typeface="Arial" panose="020B0604020202020204" pitchFamily="34" charset="0"/>
              </a:rPr>
              <a:t>Yeni </a:t>
            </a:r>
            <a:r>
              <a:rPr lang="tr-TR" dirty="0">
                <a:effectLst/>
                <a:latin typeface="Arial" panose="020B0604020202020204" pitchFamily="34" charset="0"/>
                <a:ea typeface="Arial" panose="020B0604020202020204" pitchFamily="34" charset="0"/>
              </a:rPr>
              <a:t>yana geçildikten sonra, eğitici, atın adeta ile harekete başlamasını sağlar. Eğitici geriye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yana hareket ederek çılbır dairesindeki yerini yeniden alır. At çok iyi gözetlenerek, kamçı </a:t>
            </a:r>
            <a:r>
              <a:rPr lang="tr-TR" spc="15" dirty="0">
                <a:effectLst/>
                <a:latin typeface="Arial" panose="020B0604020202020204" pitchFamily="34" charset="0"/>
                <a:ea typeface="Arial" panose="020B0604020202020204" pitchFamily="34" charset="0"/>
              </a:rPr>
              <a:t>ve </a:t>
            </a:r>
            <a:r>
              <a:rPr lang="tr-TR" spc="-15" dirty="0">
                <a:effectLst/>
                <a:latin typeface="Arial" panose="020B0604020202020204" pitchFamily="34" charset="0"/>
                <a:ea typeface="Arial" panose="020B0604020202020204" pitchFamily="34" charset="0"/>
              </a:rPr>
              <a:t>çılbır </a:t>
            </a:r>
            <a:r>
              <a:rPr lang="tr-TR" dirty="0">
                <a:effectLst/>
                <a:latin typeface="Arial" panose="020B0604020202020204" pitchFamily="34" charset="0"/>
                <a:ea typeface="Arial" panose="020B0604020202020204" pitchFamily="34" charset="0"/>
              </a:rPr>
              <a:t>ipi ile tekrar içeriye dönmesine engel olunmalıdır. Bu anda daire merkezine dönme alışkanlığı birçok atta vardır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baştan dikkatli</a:t>
            </a:r>
            <a:r>
              <a:rPr lang="tr-TR" spc="27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olunmalıdır.</a:t>
            </a:r>
          </a:p>
          <a:p>
            <a:pPr marL="0" indent="0" algn="just">
              <a:buNone/>
            </a:pPr>
            <a:endParaRPr lang="tr-TR" sz="2200" b="1" dirty="0">
              <a:effectLst/>
              <a:latin typeface="Arial" panose="020B0604020202020204" pitchFamily="34" charset="0"/>
              <a:ea typeface="Arial" panose="020B0604020202020204" pitchFamily="34" charset="0"/>
            </a:endParaRPr>
          </a:p>
          <a:p>
            <a:pPr algn="just"/>
            <a:endParaRPr lang="tr-TR" dirty="0"/>
          </a:p>
        </p:txBody>
      </p:sp>
    </p:spTree>
    <p:extLst>
      <p:ext uri="{BB962C8B-B14F-4D97-AF65-F5344CB8AC3E}">
        <p14:creationId xmlns:p14="http://schemas.microsoft.com/office/powerpoint/2010/main" val="2140941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B6DDE6E-4CB4-431D-BBAD-F45181BFA7E6}"/>
              </a:ext>
            </a:extLst>
          </p:cNvPr>
          <p:cNvSpPr>
            <a:spLocks noGrp="1"/>
          </p:cNvSpPr>
          <p:nvPr>
            <p:ph idx="1"/>
          </p:nvPr>
        </p:nvSpPr>
        <p:spPr>
          <a:xfrm>
            <a:off x="769258" y="2394856"/>
            <a:ext cx="10668000" cy="3962401"/>
          </a:xfrm>
        </p:spPr>
        <p:txBody>
          <a:bodyPr>
            <a:normAutofit/>
          </a:bodyPr>
          <a:lstStyle/>
          <a:p>
            <a:pPr marL="0" indent="0" algn="just">
              <a:buNone/>
            </a:pPr>
            <a:r>
              <a:rPr lang="tr-TR" sz="2400" b="1" dirty="0">
                <a:effectLst/>
                <a:latin typeface="Arial" panose="020B0604020202020204" pitchFamily="34" charset="0"/>
                <a:ea typeface="Arial" panose="020B0604020202020204" pitchFamily="34" charset="0"/>
              </a:rPr>
              <a:t>Çılbır dairesi merkezinde yan değiştirme: </a:t>
            </a:r>
            <a:r>
              <a:rPr lang="tr-TR" sz="2400" dirty="0">
                <a:effectLst/>
                <a:latin typeface="Arial" panose="020B0604020202020204" pitchFamily="34" charset="0"/>
                <a:ea typeface="Arial" panose="020B0604020202020204" pitchFamily="34" charset="0"/>
              </a:rPr>
              <a:t>At yukarıda açıklandığı gibi durdurulduktan sonra, ata yaklaşılır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at yedekte çılbır dairesinin merkezine sevk edilir. Çılbır ipi </a:t>
            </a:r>
            <a:r>
              <a:rPr lang="tr-TR" sz="2400" spc="-15" dirty="0">
                <a:effectLst/>
                <a:latin typeface="Arial" panose="020B0604020202020204" pitchFamily="34" charset="0"/>
                <a:ea typeface="Arial" panose="020B0604020202020204" pitchFamily="34" charset="0"/>
              </a:rPr>
              <a:t>kilitli </a:t>
            </a:r>
            <a:r>
              <a:rPr lang="tr-TR" sz="2400" dirty="0">
                <a:effectLst/>
                <a:latin typeface="Arial" panose="020B0604020202020204" pitchFamily="34" charset="0"/>
                <a:ea typeface="Arial" panose="020B0604020202020204" pitchFamily="34" charset="0"/>
              </a:rPr>
              <a:t>kancasının yeri değiştirilir, diğer donanımların ayarları yapılır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at yeni yanda harekete</a:t>
            </a:r>
            <a:r>
              <a:rPr lang="tr-TR" sz="2400" spc="17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başlatılır.</a:t>
            </a:r>
          </a:p>
          <a:p>
            <a:pPr marL="0" indent="0" algn="just">
              <a:buNone/>
            </a:pPr>
            <a:r>
              <a:rPr lang="tr-TR" sz="2400" dirty="0">
                <a:effectLst/>
                <a:latin typeface="Arial" panose="020B0604020202020204" pitchFamily="34" charset="0"/>
                <a:ea typeface="Arial" panose="020B0604020202020204" pitchFamily="34" charset="0"/>
              </a:rPr>
              <a:t>Bu biçim yan değiştirmenin birçok olumlu yanı vardır. Ön </a:t>
            </a:r>
            <a:r>
              <a:rPr lang="tr-TR" sz="2400" spc="-15" dirty="0">
                <a:effectLst/>
                <a:latin typeface="Arial" panose="020B0604020202020204" pitchFamily="34" charset="0"/>
                <a:ea typeface="Arial" panose="020B0604020202020204" pitchFamily="34" charset="0"/>
              </a:rPr>
              <a:t>kısım </a:t>
            </a:r>
            <a:r>
              <a:rPr lang="tr-TR" sz="2400" dirty="0">
                <a:effectLst/>
                <a:latin typeface="Arial" panose="020B0604020202020204" pitchFamily="34" charset="0"/>
                <a:ea typeface="Arial" panose="020B0604020202020204" pitchFamily="34" charset="0"/>
              </a:rPr>
              <a:t>etrafında döndürme anında oluşabilecek bir gürültü (Manej </a:t>
            </a:r>
            <a:r>
              <a:rPr lang="tr-TR" sz="2400" spc="-15" dirty="0">
                <a:effectLst/>
                <a:latin typeface="Arial" panose="020B0604020202020204" pitchFamily="34" charset="0"/>
                <a:ea typeface="Arial" panose="020B0604020202020204" pitchFamily="34" charset="0"/>
              </a:rPr>
              <a:t>kapısının </a:t>
            </a:r>
            <a:r>
              <a:rPr lang="tr-TR" sz="2400" dirty="0">
                <a:effectLst/>
                <a:latin typeface="Arial" panose="020B0604020202020204" pitchFamily="34" charset="0"/>
                <a:ea typeface="Arial" panose="020B0604020202020204" pitchFamily="34" charset="0"/>
              </a:rPr>
              <a:t>açılması vb.) atın telaşlanmasına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böylece eğiticinin manej duvarına sıkıştırılmasına neden olabilir. Ayrıca birinci yöntem oldukça fazla deneyim gerektiren bir yöntemdir. </a:t>
            </a:r>
            <a:endParaRPr lang="tr-TR" dirty="0"/>
          </a:p>
        </p:txBody>
      </p:sp>
    </p:spTree>
    <p:extLst>
      <p:ext uri="{BB962C8B-B14F-4D97-AF65-F5344CB8AC3E}">
        <p14:creationId xmlns:p14="http://schemas.microsoft.com/office/powerpoint/2010/main" val="34610346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3FD0B29-714D-447F-B7BE-4AE8303198E0}"/>
              </a:ext>
            </a:extLst>
          </p:cNvPr>
          <p:cNvSpPr>
            <a:spLocks noGrp="1"/>
          </p:cNvSpPr>
          <p:nvPr>
            <p:ph idx="1"/>
          </p:nvPr>
        </p:nvSpPr>
        <p:spPr>
          <a:xfrm>
            <a:off x="783772" y="2496456"/>
            <a:ext cx="10653486" cy="3860801"/>
          </a:xfrm>
        </p:spPr>
        <p:txBody>
          <a:bodyPr>
            <a:normAutofit lnSpcReduction="10000"/>
          </a:bodyPr>
          <a:lstStyle/>
          <a:p>
            <a:pPr marL="0" marR="100965" indent="0" algn="just">
              <a:lnSpc>
                <a:spcPct val="103000"/>
              </a:lnSpc>
              <a:spcAft>
                <a:spcPts val="0"/>
              </a:spcAft>
              <a:buNone/>
            </a:pPr>
            <a:r>
              <a:rPr lang="tr-TR" dirty="0">
                <a:effectLst/>
                <a:latin typeface="Arial" panose="020B0604020202020204" pitchFamily="34" charset="0"/>
                <a:ea typeface="Arial" panose="020B0604020202020204" pitchFamily="34" charset="0"/>
              </a:rPr>
              <a:t>Çılbır çalışması başladığında </a:t>
            </a:r>
            <a:r>
              <a:rPr lang="tr-TR" b="1" dirty="0">
                <a:effectLst/>
                <a:latin typeface="Arial" panose="020B0604020202020204" pitchFamily="34" charset="0"/>
                <a:ea typeface="Arial" panose="020B0604020202020204" pitchFamily="34" charset="0"/>
              </a:rPr>
              <a:t>eğiticinin bulunduğu nokta </a:t>
            </a:r>
            <a:r>
              <a:rPr lang="tr-TR" dirty="0">
                <a:effectLst/>
                <a:latin typeface="Arial" panose="020B0604020202020204" pitchFamily="34" charset="0"/>
                <a:ea typeface="Arial" panose="020B0604020202020204" pitchFamily="34" charset="0"/>
              </a:rPr>
              <a:t>duruma göre değişir. İrtibatı sürekli olarak sabit tutabileceği bir yerde sabit </a:t>
            </a:r>
            <a:r>
              <a:rPr lang="tr-TR" spc="-15" dirty="0">
                <a:effectLst/>
                <a:latin typeface="Arial" panose="020B0604020202020204" pitchFamily="34" charset="0"/>
                <a:ea typeface="Arial" panose="020B0604020202020204" pitchFamily="34" charset="0"/>
              </a:rPr>
              <a:t>durması </a:t>
            </a:r>
            <a:r>
              <a:rPr lang="tr-TR" dirty="0">
                <a:effectLst/>
                <a:latin typeface="Arial" panose="020B0604020202020204" pitchFamily="34" charset="0"/>
                <a:ea typeface="Arial" panose="020B0604020202020204" pitchFamily="34" charset="0"/>
              </a:rPr>
              <a:t>oldukça uygundur. Küçük bir daire üzerinde hareket etmek yardımların doğru </a:t>
            </a:r>
            <a:r>
              <a:rPr lang="tr-TR" spc="-15" dirty="0">
                <a:effectLst/>
                <a:latin typeface="Arial" panose="020B0604020202020204" pitchFamily="34" charset="0"/>
                <a:ea typeface="Arial" panose="020B0604020202020204" pitchFamily="34" charset="0"/>
              </a:rPr>
              <a:t>uygulanmasını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irtibatın sabit bir biçimde </a:t>
            </a:r>
            <a:r>
              <a:rPr lang="tr-TR" spc="10" dirty="0">
                <a:effectLst/>
                <a:latin typeface="Arial" panose="020B0604020202020204" pitchFamily="34" charset="0"/>
                <a:ea typeface="Arial" panose="020B0604020202020204" pitchFamily="34" charset="0"/>
              </a:rPr>
              <a:t>devam </a:t>
            </a:r>
            <a:r>
              <a:rPr lang="tr-TR" dirty="0">
                <a:effectLst/>
                <a:latin typeface="Arial" panose="020B0604020202020204" pitchFamily="34" charset="0"/>
                <a:ea typeface="Arial" panose="020B0604020202020204" pitchFamily="34" charset="0"/>
              </a:rPr>
              <a:t>ettirilebilmesini</a:t>
            </a:r>
            <a:r>
              <a:rPr lang="tr-TR" spc="16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engeller.</a:t>
            </a:r>
          </a:p>
          <a:p>
            <a:pPr marL="0" marR="100965" indent="0" algn="just">
              <a:lnSpc>
                <a:spcPct val="103000"/>
              </a:lnSpc>
              <a:spcAft>
                <a:spcPts val="0"/>
              </a:spcAft>
              <a:buNone/>
            </a:pPr>
            <a:endParaRPr lang="tr-TR" dirty="0">
              <a:effectLst/>
              <a:latin typeface="Arial" panose="020B0604020202020204" pitchFamily="34" charset="0"/>
              <a:ea typeface="Arial" panose="020B0604020202020204" pitchFamily="34" charset="0"/>
            </a:endParaRPr>
          </a:p>
          <a:p>
            <a:pPr marL="0" marR="104775" indent="0" algn="just">
              <a:lnSpc>
                <a:spcPct val="103000"/>
              </a:lnSpc>
              <a:spcBef>
                <a:spcPts val="20"/>
              </a:spcBef>
              <a:spcAft>
                <a:spcPts val="0"/>
              </a:spcAft>
              <a:buNone/>
            </a:pPr>
            <a:r>
              <a:rPr lang="tr-TR" dirty="0">
                <a:effectLst/>
                <a:latin typeface="Arial" panose="020B0604020202020204" pitchFamily="34" charset="0"/>
                <a:ea typeface="Arial" panose="020B0604020202020204" pitchFamily="34" charset="0"/>
              </a:rPr>
              <a:t>Diğer yandan; çılbır yapılırken çılbır dairesi bilinçli olarak değiştirilecekse, doğaldır ki hareket etmek</a:t>
            </a:r>
            <a:r>
              <a:rPr lang="tr-TR" spc="-6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gerekir.</a:t>
            </a:r>
            <a:r>
              <a:rPr lang="tr-TR" spc="-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Bunun</a:t>
            </a:r>
            <a:r>
              <a:rPr lang="tr-TR" spc="-5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gerekçesi;</a:t>
            </a:r>
            <a:r>
              <a:rPr lang="tr-TR" spc="-5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yer</a:t>
            </a:r>
            <a:r>
              <a:rPr lang="tr-TR" spc="-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değişikliği</a:t>
            </a:r>
            <a:r>
              <a:rPr lang="tr-TR" spc="-45"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5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eğitim</a:t>
            </a:r>
            <a:r>
              <a:rPr lang="tr-TR" spc="-6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nedenleridir.</a:t>
            </a:r>
            <a:r>
              <a:rPr lang="tr-TR" spc="-5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Bunlar;</a:t>
            </a:r>
            <a:r>
              <a:rPr lang="tr-TR" spc="-5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atın</a:t>
            </a:r>
            <a:r>
              <a:rPr lang="tr-TR" spc="-4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dikkati</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artarken, yumuşak irtibatın devam ettirilmesidir. Bu nedenlerle; eğitici atla birlikte hareket ederek, sürekli irtibatı korumaya</a:t>
            </a:r>
            <a:r>
              <a:rPr lang="tr-TR" spc="20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çalışır.</a:t>
            </a:r>
          </a:p>
          <a:p>
            <a:pPr marL="0" indent="0">
              <a:buNone/>
            </a:pPr>
            <a:endParaRPr lang="tr-TR" dirty="0"/>
          </a:p>
        </p:txBody>
      </p:sp>
    </p:spTree>
    <p:extLst>
      <p:ext uri="{BB962C8B-B14F-4D97-AF65-F5344CB8AC3E}">
        <p14:creationId xmlns:p14="http://schemas.microsoft.com/office/powerpoint/2010/main" val="3444002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52330D3-F3D3-4DB7-AE55-35DEDD166681}"/>
              </a:ext>
            </a:extLst>
          </p:cNvPr>
          <p:cNvSpPr>
            <a:spLocks noGrp="1"/>
          </p:cNvSpPr>
          <p:nvPr>
            <p:ph idx="1"/>
          </p:nvPr>
        </p:nvSpPr>
        <p:spPr>
          <a:xfrm>
            <a:off x="783772" y="972457"/>
            <a:ext cx="10653486" cy="5167086"/>
          </a:xfrm>
        </p:spPr>
        <p:txBody>
          <a:bodyPr>
            <a:normAutofit/>
          </a:bodyPr>
          <a:lstStyle/>
          <a:p>
            <a:pPr marL="0" indent="0">
              <a:spcBef>
                <a:spcPts val="25"/>
              </a:spcBef>
              <a:buNone/>
            </a:pPr>
            <a:r>
              <a:rPr lang="tr-TR" dirty="0">
                <a:effectLst/>
                <a:latin typeface="Arial" panose="020B0604020202020204" pitchFamily="34" charset="0"/>
                <a:ea typeface="Arial" panose="020B0604020202020204" pitchFamily="34" charset="0"/>
              </a:rPr>
              <a:t> </a:t>
            </a:r>
          </a:p>
          <a:p>
            <a:pPr marL="0" marR="106680" indent="0" algn="just">
              <a:lnSpc>
                <a:spcPct val="103000"/>
              </a:lnSpc>
              <a:spcAft>
                <a:spcPts val="0"/>
              </a:spcAft>
              <a:buNone/>
            </a:pPr>
            <a:r>
              <a:rPr lang="tr-TR" dirty="0">
                <a:effectLst/>
                <a:latin typeface="Arial" panose="020B0604020202020204" pitchFamily="34" charset="0"/>
                <a:ea typeface="Arial" panose="020B0604020202020204" pitchFamily="34" charset="0"/>
              </a:rPr>
              <a:t>Her iki yanda da ve her üç yürüyüş biçiminde de tempo yakalandıktan ve at yeterli düzeyde yumuşatıldıktan sonra, </a:t>
            </a:r>
            <a:r>
              <a:rPr lang="tr-TR" b="1" dirty="0">
                <a:effectLst/>
                <a:latin typeface="Arial" panose="020B0604020202020204" pitchFamily="34" charset="0"/>
                <a:ea typeface="Arial" panose="020B0604020202020204" pitchFamily="34" charset="0"/>
              </a:rPr>
              <a:t>çalışma aşamasına </a:t>
            </a:r>
            <a:r>
              <a:rPr lang="tr-TR" dirty="0">
                <a:effectLst/>
                <a:latin typeface="Arial" panose="020B0604020202020204" pitchFamily="34" charset="0"/>
                <a:ea typeface="Arial" panose="020B0604020202020204" pitchFamily="34" charset="0"/>
              </a:rPr>
              <a:t>başlanabilir.</a:t>
            </a:r>
          </a:p>
          <a:p>
            <a:pPr marL="0" indent="0">
              <a:spcBef>
                <a:spcPts val="40"/>
              </a:spcBef>
              <a:buNone/>
            </a:pPr>
            <a:r>
              <a:rPr lang="tr-TR" dirty="0">
                <a:effectLst/>
                <a:latin typeface="Arial" panose="020B0604020202020204" pitchFamily="34" charset="0"/>
                <a:ea typeface="Arial" panose="020B0604020202020204" pitchFamily="34" charset="0"/>
              </a:rPr>
              <a:t> </a:t>
            </a:r>
          </a:p>
          <a:p>
            <a:pPr marL="0" marR="107315" indent="0" algn="just">
              <a:lnSpc>
                <a:spcPct val="105000"/>
              </a:lnSpc>
              <a:spcAft>
                <a:spcPts val="0"/>
              </a:spcAft>
              <a:buNone/>
            </a:pPr>
            <a:r>
              <a:rPr lang="tr-TR" dirty="0">
                <a:effectLst/>
                <a:latin typeface="Arial" panose="020B0604020202020204" pitchFamily="34" charset="0"/>
                <a:ea typeface="Arial" panose="020B0604020202020204" pitchFamily="34" charset="0"/>
              </a:rPr>
              <a:t>Eğitici her çalışma aşaması için atın eğitim düzeyine göre bir </a:t>
            </a:r>
            <a:r>
              <a:rPr lang="tr-TR" b="1" dirty="0">
                <a:effectLst/>
                <a:latin typeface="Arial" panose="020B0604020202020204" pitchFamily="34" charset="0"/>
                <a:ea typeface="Arial" panose="020B0604020202020204" pitchFamily="34" charset="0"/>
              </a:rPr>
              <a:t>hedef </a:t>
            </a:r>
            <a:r>
              <a:rPr lang="tr-TR" dirty="0">
                <a:effectLst/>
                <a:latin typeface="Arial" panose="020B0604020202020204" pitchFamily="34" charset="0"/>
                <a:ea typeface="Arial" panose="020B0604020202020204" pitchFamily="34" charset="0"/>
              </a:rPr>
              <a:t>belirlemelidir. Örneğin bu hedef; bir yürüyüş biçimi içerisinde veya iki yürüyüş biçimine karşılıklı geçişlerin geliştirilmesi olabilir veya bir genç at için; yumuşaklığın ve temponun sağlanması ve geliştirilmesi biçimindedir.</a:t>
            </a:r>
          </a:p>
          <a:p>
            <a:pPr marL="0" marR="107315" indent="0" algn="just">
              <a:lnSpc>
                <a:spcPct val="105000"/>
              </a:lnSpc>
              <a:spcAft>
                <a:spcPts val="0"/>
              </a:spcAft>
              <a:buNone/>
            </a:pPr>
            <a:endParaRPr lang="tr-TR" dirty="0">
              <a:effectLst/>
              <a:latin typeface="Arial" panose="020B0604020202020204" pitchFamily="34" charset="0"/>
              <a:ea typeface="Arial" panose="020B0604020202020204" pitchFamily="34" charset="0"/>
            </a:endParaRPr>
          </a:p>
          <a:p>
            <a:pPr marL="0" marR="144780" indent="0" algn="ctr">
              <a:spcBef>
                <a:spcPts val="565"/>
              </a:spcBef>
              <a:spcAft>
                <a:spcPts val="0"/>
              </a:spcAft>
              <a:buNone/>
            </a:pPr>
            <a:r>
              <a:rPr lang="tr-TR" b="1" i="1" u="sng" dirty="0">
                <a:solidFill>
                  <a:srgbClr val="FF0000"/>
                </a:solidFill>
                <a:effectLst/>
                <a:latin typeface="Arial" panose="020B0604020202020204" pitchFamily="34" charset="0"/>
                <a:ea typeface="Arial" panose="020B0604020202020204" pitchFamily="34" charset="0"/>
              </a:rPr>
              <a:t>DİKKAT!</a:t>
            </a:r>
            <a:endParaRPr lang="tr-TR" u="sng" dirty="0">
              <a:solidFill>
                <a:srgbClr val="FF0000"/>
              </a:solidFill>
              <a:effectLst/>
              <a:latin typeface="Arial" panose="020B0604020202020204" pitchFamily="34" charset="0"/>
              <a:ea typeface="Arial" panose="020B0604020202020204" pitchFamily="34" charset="0"/>
            </a:endParaRPr>
          </a:p>
          <a:p>
            <a:pPr marL="0" indent="0" algn="ctr">
              <a:buNone/>
            </a:pPr>
            <a:r>
              <a:rPr lang="tr-TR" b="1" i="1" dirty="0">
                <a:effectLst/>
                <a:latin typeface="Arial" panose="020B0604020202020204" pitchFamily="34" charset="0"/>
                <a:ea typeface="Arial" panose="020B0604020202020204" pitchFamily="34" charset="0"/>
              </a:rPr>
              <a:t>Hedeflenen</a:t>
            </a:r>
            <a:r>
              <a:rPr lang="tr-TR" b="1" i="1" spc="-60"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eğitime</a:t>
            </a:r>
            <a:r>
              <a:rPr lang="tr-TR" b="1" i="1" spc="-50"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ulaşılmaya</a:t>
            </a:r>
            <a:r>
              <a:rPr lang="tr-TR" b="1" i="1" spc="-65"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çalışılırken,</a:t>
            </a:r>
            <a:r>
              <a:rPr lang="tr-TR" b="1" i="1" spc="-65"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önemli</a:t>
            </a:r>
            <a:r>
              <a:rPr lang="tr-TR" b="1" i="1" spc="-80"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olan;</a:t>
            </a:r>
            <a:r>
              <a:rPr lang="tr-TR" b="1" i="1" spc="-55"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atın</a:t>
            </a:r>
            <a:r>
              <a:rPr lang="tr-TR" b="1" i="1" spc="-45"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sakin,</a:t>
            </a:r>
            <a:r>
              <a:rPr lang="tr-TR" b="1" i="1" spc="-60"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mantıklı</a:t>
            </a:r>
            <a:r>
              <a:rPr lang="tr-TR" b="1" i="1" spc="-50"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ve</a:t>
            </a:r>
            <a:r>
              <a:rPr lang="tr-TR" b="1" i="1" spc="-60"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çok yönlü bir biçimde</a:t>
            </a:r>
            <a:r>
              <a:rPr lang="tr-TR" b="1" i="1" spc="280"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çalıştırılabilmesidir</a:t>
            </a:r>
            <a:endParaRPr lang="tr-TR" dirty="0"/>
          </a:p>
        </p:txBody>
      </p:sp>
    </p:spTree>
    <p:extLst>
      <p:ext uri="{BB962C8B-B14F-4D97-AF65-F5344CB8AC3E}">
        <p14:creationId xmlns:p14="http://schemas.microsoft.com/office/powerpoint/2010/main" val="16602901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E2D4C6C-027F-4866-BC96-AFFF94F852CC}"/>
              </a:ext>
            </a:extLst>
          </p:cNvPr>
          <p:cNvSpPr>
            <a:spLocks noGrp="1"/>
          </p:cNvSpPr>
          <p:nvPr>
            <p:ph idx="1"/>
          </p:nvPr>
        </p:nvSpPr>
        <p:spPr>
          <a:xfrm>
            <a:off x="754744" y="1132114"/>
            <a:ext cx="10682514" cy="5421086"/>
          </a:xfrm>
        </p:spPr>
        <p:txBody>
          <a:bodyPr>
            <a:noAutofit/>
          </a:bodyPr>
          <a:lstStyle/>
          <a:p>
            <a:pPr marL="0" indent="0">
              <a:buNone/>
            </a:pPr>
            <a:r>
              <a:rPr lang="tr-TR" sz="2300" dirty="0">
                <a:effectLst/>
                <a:latin typeface="Arial" panose="020B0604020202020204" pitchFamily="34" charset="0"/>
                <a:ea typeface="Arial" panose="020B0604020202020204" pitchFamily="34" charset="0"/>
              </a:rPr>
              <a:t>Çılbır çalışması toplam olarak 30 – 40 dakikayı aşmamalı ve her 5 – 10 dakikada bir yan değiştirme yapılmalıdır</a:t>
            </a:r>
            <a:r>
              <a:rPr lang="tr-TR" sz="2400" dirty="0">
                <a:effectLst/>
                <a:latin typeface="Arial" panose="020B0604020202020204" pitchFamily="34" charset="0"/>
                <a:ea typeface="Arial" panose="020B0604020202020204" pitchFamily="34" charset="0"/>
              </a:rPr>
              <a:t>.</a:t>
            </a:r>
          </a:p>
          <a:p>
            <a:pPr marL="0" marR="144780" indent="0" algn="ctr">
              <a:spcBef>
                <a:spcPts val="565"/>
              </a:spcBef>
              <a:spcAft>
                <a:spcPts val="0"/>
              </a:spcAft>
              <a:buNone/>
            </a:pPr>
            <a:r>
              <a:rPr lang="tr-TR" sz="2600" b="1" i="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531495" marR="303530" indent="0" algn="ctr">
              <a:lnSpc>
                <a:spcPct val="103000"/>
              </a:lnSpc>
              <a:spcBef>
                <a:spcPts val="30"/>
              </a:spcBef>
              <a:spcAft>
                <a:spcPts val="0"/>
              </a:spcAft>
              <a:buNone/>
            </a:pPr>
            <a:r>
              <a:rPr lang="tr-TR" sz="2400" b="1" i="1" dirty="0">
                <a:effectLst/>
                <a:latin typeface="Arial" panose="020B0604020202020204" pitchFamily="34" charset="0"/>
                <a:ea typeface="Arial" panose="020B0604020202020204" pitchFamily="34" charset="0"/>
              </a:rPr>
              <a:t>Uzun</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süre</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hep</a:t>
            </a:r>
            <a:r>
              <a:rPr lang="tr-TR" sz="2400" b="1" i="1" spc="-4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aynı</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yanda</a:t>
            </a:r>
            <a:r>
              <a:rPr lang="tr-TR" sz="2400" b="1" i="1" spc="-8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çılbır</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yapmak,</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atın</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sertleşmesine</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ve</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yumuşaklığını yitirmesine</a:t>
            </a:r>
            <a:r>
              <a:rPr lang="tr-TR" sz="2400" b="1" i="1" spc="-8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neden</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olur.</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Doğaldır</a:t>
            </a:r>
            <a:r>
              <a:rPr lang="tr-TR" sz="2400" b="1" i="1" spc="-7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ki</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bunun</a:t>
            </a:r>
            <a:r>
              <a:rPr lang="tr-TR" sz="2400" b="1" i="1" spc="-7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sonucunda</a:t>
            </a:r>
            <a:r>
              <a:rPr lang="tr-TR" sz="2400" b="1" i="1" spc="-8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bedensel</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sakatlanmalar oluşacaktır.</a:t>
            </a:r>
          </a:p>
          <a:p>
            <a:pPr marL="531495" marR="303530" indent="0" algn="ctr">
              <a:lnSpc>
                <a:spcPct val="103000"/>
              </a:lnSpc>
              <a:spcBef>
                <a:spcPts val="30"/>
              </a:spcBef>
              <a:spcAft>
                <a:spcPts val="0"/>
              </a:spcAft>
              <a:buNone/>
            </a:pPr>
            <a:endParaRPr lang="tr-TR" sz="2400" dirty="0">
              <a:effectLst/>
              <a:latin typeface="Arial" panose="020B0604020202020204" pitchFamily="34" charset="0"/>
              <a:ea typeface="Arial" panose="020B0604020202020204" pitchFamily="34" charset="0"/>
            </a:endParaRPr>
          </a:p>
          <a:p>
            <a:pPr marL="0" indent="0" algn="just">
              <a:buNone/>
            </a:pPr>
            <a:r>
              <a:rPr lang="tr-TR" sz="2300" dirty="0">
                <a:effectLst/>
                <a:latin typeface="Arial" panose="020B0604020202020204" pitchFamily="34" charset="0"/>
                <a:ea typeface="Arial" panose="020B0604020202020204" pitchFamily="34" charset="0"/>
              </a:rPr>
              <a:t>Çılbır</a:t>
            </a:r>
            <a:r>
              <a:rPr lang="tr-TR" sz="2300" spc="-2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çalışmasının</a:t>
            </a:r>
            <a:r>
              <a:rPr lang="tr-TR" sz="2300" spc="-2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sonunda</a:t>
            </a:r>
            <a:r>
              <a:rPr lang="tr-TR" sz="2300" spc="-2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at,</a:t>
            </a:r>
            <a:r>
              <a:rPr lang="tr-TR" sz="2300" spc="-2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yan</a:t>
            </a:r>
            <a:r>
              <a:rPr lang="tr-TR" sz="2300" spc="-2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kayışları</a:t>
            </a:r>
            <a:r>
              <a:rPr lang="tr-TR" sz="2300" spc="-4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uzatılarak</a:t>
            </a:r>
            <a:r>
              <a:rPr lang="tr-TR" sz="2300" spc="-3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veya</a:t>
            </a:r>
            <a:r>
              <a:rPr lang="tr-TR" sz="2300" spc="-2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tamamen</a:t>
            </a:r>
            <a:r>
              <a:rPr lang="tr-TR" sz="2300" spc="-2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sökülerek,</a:t>
            </a:r>
            <a:r>
              <a:rPr lang="tr-TR" sz="2300" spc="-2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adeta</a:t>
            </a:r>
            <a:r>
              <a:rPr lang="tr-TR" sz="2300" spc="-2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yürütülür. At dinlenip kendine geldikten sonra, eğitici atı </a:t>
            </a:r>
            <a:r>
              <a:rPr lang="tr-TR" sz="2300" spc="-15" dirty="0">
                <a:effectLst/>
                <a:latin typeface="Arial" panose="020B0604020202020204" pitchFamily="34" charset="0"/>
                <a:ea typeface="Arial" panose="020B0604020202020204" pitchFamily="34" charset="0"/>
              </a:rPr>
              <a:t>çılbır </a:t>
            </a:r>
            <a:r>
              <a:rPr lang="tr-TR" sz="2300" dirty="0">
                <a:effectLst/>
                <a:latin typeface="Arial" panose="020B0604020202020204" pitchFamily="34" charset="0"/>
                <a:ea typeface="Arial" panose="020B0604020202020204" pitchFamily="34" charset="0"/>
              </a:rPr>
              <a:t>dairesi izi üzerinde durdurur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ata doğru yaklaşır. Çılbır ipi dikkatlice toplanır, kamçı koltuk altına sıkıştırılarak, her iki el de yan kayışlarını sökmek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kolan kayışını gevşetmek için serbest hale getirilir. Eğitici her dersin bitiminden sonra atı ödüllendirmeyi unutmamalı.</a:t>
            </a:r>
            <a:endParaRPr lang="tr-TR" sz="2300" dirty="0"/>
          </a:p>
        </p:txBody>
      </p:sp>
    </p:spTree>
    <p:extLst>
      <p:ext uri="{BB962C8B-B14F-4D97-AF65-F5344CB8AC3E}">
        <p14:creationId xmlns:p14="http://schemas.microsoft.com/office/powerpoint/2010/main" val="3887343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A4E96A4-ACC4-4058-801E-422F041E105A}"/>
              </a:ext>
            </a:extLst>
          </p:cNvPr>
          <p:cNvSpPr>
            <a:spLocks noGrp="1"/>
          </p:cNvSpPr>
          <p:nvPr>
            <p:ph idx="1"/>
          </p:nvPr>
        </p:nvSpPr>
        <p:spPr>
          <a:xfrm>
            <a:off x="798286" y="624114"/>
            <a:ext cx="10624457" cy="5918926"/>
          </a:xfrm>
        </p:spPr>
        <p:txBody>
          <a:bodyPr>
            <a:normAutofit/>
          </a:bodyPr>
          <a:lstStyle/>
          <a:p>
            <a:pPr marL="0" indent="0" algn="just">
              <a:buNone/>
            </a:pPr>
            <a:r>
              <a:rPr lang="tr-TR" sz="2600" b="1" i="1" u="sng" spc="-15" dirty="0">
                <a:solidFill>
                  <a:srgbClr val="33CCCC"/>
                </a:solidFill>
                <a:effectLst/>
                <a:latin typeface="Arial" panose="020B0604020202020204" pitchFamily="34" charset="0"/>
                <a:ea typeface="Arial" panose="020B0604020202020204" pitchFamily="34" charset="0"/>
              </a:rPr>
              <a:t>1.4.2.Öğretici</a:t>
            </a:r>
            <a:r>
              <a:rPr lang="tr-TR" sz="2600" b="1" i="1" u="sng" spc="260" dirty="0">
                <a:solidFill>
                  <a:srgbClr val="33CCCC"/>
                </a:solidFill>
                <a:effectLst/>
                <a:latin typeface="Arial" panose="020B0604020202020204" pitchFamily="34" charset="0"/>
                <a:ea typeface="Arial" panose="020B0604020202020204" pitchFamily="34" charset="0"/>
              </a:rPr>
              <a:t> </a:t>
            </a:r>
            <a:r>
              <a:rPr lang="tr-TR" sz="2600" b="1" i="1" u="sng" spc="-15" dirty="0">
                <a:solidFill>
                  <a:srgbClr val="33CCCC"/>
                </a:solidFill>
                <a:effectLst/>
                <a:latin typeface="Arial" panose="020B0604020202020204" pitchFamily="34" charset="0"/>
                <a:ea typeface="Arial" panose="020B0604020202020204" pitchFamily="34" charset="0"/>
              </a:rPr>
              <a:t>Alıştırmalar</a:t>
            </a:r>
          </a:p>
          <a:p>
            <a:pPr marL="0" marR="125730" indent="0" algn="just">
              <a:lnSpc>
                <a:spcPct val="102000"/>
              </a:lnSpc>
              <a:spcAft>
                <a:spcPts val="0"/>
              </a:spcAft>
              <a:buNone/>
            </a:pPr>
            <a:r>
              <a:rPr lang="tr-TR" sz="2200" dirty="0">
                <a:effectLst/>
                <a:latin typeface="Arial" panose="020B0604020202020204" pitchFamily="34" charset="0"/>
                <a:ea typeface="Arial" panose="020B0604020202020204" pitchFamily="34" charset="0"/>
              </a:rPr>
              <a:t>Atın eğitimini destekleyen çok farklı çılbır alıştırmaları ve dersleri vardır. Eğitici bunları doğru uygularsa, atını en iyi düzeyde ve çok yönlü olarak çalıştırmış olacaktır ve eğitim sürecinin devamında da çok önemli kazanımlar elde edecektir.</a:t>
            </a:r>
          </a:p>
          <a:p>
            <a:pPr marL="0" marR="125730" indent="0" algn="just">
              <a:lnSpc>
                <a:spcPct val="102000"/>
              </a:lnSpc>
              <a:spcAft>
                <a:spcPts val="0"/>
              </a:spcAft>
              <a:buNone/>
            </a:pPr>
            <a:endParaRPr lang="tr-TR" sz="2200" dirty="0">
              <a:effectLst/>
              <a:latin typeface="Arial" panose="020B0604020202020204" pitchFamily="34" charset="0"/>
              <a:ea typeface="Arial" panose="020B0604020202020204" pitchFamily="34" charset="0"/>
            </a:endParaRPr>
          </a:p>
          <a:p>
            <a:pPr marL="0" marR="125095" indent="0" algn="just">
              <a:lnSpc>
                <a:spcPct val="102000"/>
              </a:lnSpc>
              <a:spcBef>
                <a:spcPts val="30"/>
              </a:spcBef>
              <a:spcAft>
                <a:spcPts val="0"/>
              </a:spcAft>
              <a:buNone/>
            </a:pPr>
            <a:r>
              <a:rPr lang="tr-TR" sz="2200" dirty="0">
                <a:effectLst/>
                <a:latin typeface="Arial" panose="020B0604020202020204" pitchFamily="34" charset="0"/>
                <a:ea typeface="Arial" panose="020B0604020202020204" pitchFamily="34" charset="0"/>
              </a:rPr>
              <a:t>Yardımcı dizginlerin yükseklik ve uzunluk ayarı belirlenen her alıştırma için kesinlikle uygun olmalıdır. </a:t>
            </a:r>
          </a:p>
          <a:p>
            <a:pPr marL="0" indent="0" algn="just">
              <a:buNone/>
            </a:pPr>
            <a:r>
              <a:rPr lang="tr-TR" sz="2200" b="1" u="sng" dirty="0">
                <a:effectLst/>
                <a:latin typeface="Arial" panose="020B0604020202020204" pitchFamily="34" charset="0"/>
                <a:ea typeface="Arial" panose="020B0604020202020204" pitchFamily="34" charset="0"/>
              </a:rPr>
              <a:t>Alıştırmalar:</a:t>
            </a:r>
          </a:p>
          <a:p>
            <a:pPr algn="just">
              <a:buFont typeface="Arial" panose="020B0604020202020204" pitchFamily="34" charset="0"/>
              <a:buChar char="•"/>
            </a:pPr>
            <a:r>
              <a:rPr lang="tr-TR" sz="2200" b="1" dirty="0">
                <a:effectLst/>
                <a:latin typeface="Arial" panose="020B0604020202020204" pitchFamily="34" charset="0"/>
                <a:ea typeface="Arial" panose="020B0604020202020204" pitchFamily="34" charset="0"/>
              </a:rPr>
              <a:t>Yürüyüş biçimi değişiklikleri: </a:t>
            </a:r>
            <a:r>
              <a:rPr lang="tr-TR" sz="2200" dirty="0">
                <a:effectLst/>
                <a:latin typeface="Arial" panose="020B0604020202020204" pitchFamily="34" charset="0"/>
                <a:ea typeface="Arial" panose="020B0604020202020204" pitchFamily="34" charset="0"/>
              </a:rPr>
              <a:t>Çılbır çalışmasında yürüyüş biçimi değişiklikleri biniş eğitimindeki kadar büyük öneme sahiptir. Gerekli</a:t>
            </a:r>
            <a:r>
              <a:rPr lang="tr-TR" sz="2200" spc="12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ölçütler:</a:t>
            </a:r>
            <a:endParaRPr lang="tr-TR" sz="2200" dirty="0">
              <a:latin typeface="Arial" panose="020B0604020202020204" pitchFamily="34" charset="0"/>
              <a:ea typeface="Arial" panose="020B0604020202020204" pitchFamily="34" charset="0"/>
            </a:endParaRPr>
          </a:p>
          <a:p>
            <a:pPr algn="just">
              <a:buFont typeface="Wingdings" panose="05000000000000000000" pitchFamily="2" charset="2"/>
              <a:buChar char="ü"/>
            </a:pPr>
            <a:r>
              <a:rPr lang="tr-TR" sz="2200" dirty="0">
                <a:effectLst/>
                <a:latin typeface="Arial" panose="020B0604020202020204" pitchFamily="34" charset="0"/>
                <a:ea typeface="Wingdings" panose="05000000000000000000" pitchFamily="2" charset="2"/>
                <a:cs typeface="Wingdings" panose="05000000000000000000" pitchFamily="2" charset="2"/>
              </a:rPr>
              <a:t>Temponun</a:t>
            </a:r>
            <a:r>
              <a:rPr lang="tr-TR" sz="2200" spc="125" dirty="0">
                <a:effectLst/>
                <a:latin typeface="Arial" panose="020B0604020202020204" pitchFamily="34" charset="0"/>
                <a:ea typeface="Wingdings" panose="05000000000000000000" pitchFamily="2" charset="2"/>
                <a:cs typeface="Wingdings" panose="05000000000000000000" pitchFamily="2" charset="2"/>
              </a:rPr>
              <a:t> </a:t>
            </a:r>
            <a:r>
              <a:rPr lang="tr-TR" sz="2200" dirty="0">
                <a:effectLst/>
                <a:latin typeface="Arial" panose="020B0604020202020204" pitchFamily="34" charset="0"/>
                <a:ea typeface="Wingdings" panose="05000000000000000000" pitchFamily="2" charset="2"/>
                <a:cs typeface="Wingdings" panose="05000000000000000000" pitchFamily="2" charset="2"/>
              </a:rPr>
              <a:t>korunması,</a:t>
            </a:r>
          </a:p>
          <a:p>
            <a:pPr algn="just">
              <a:buFont typeface="Wingdings" panose="05000000000000000000" pitchFamily="2" charset="2"/>
              <a:buChar char="ü"/>
            </a:pPr>
            <a:r>
              <a:rPr lang="tr-TR" sz="2200" dirty="0">
                <a:effectLst/>
                <a:latin typeface="Arial" panose="020B0604020202020204" pitchFamily="34" charset="0"/>
                <a:ea typeface="Arial" panose="020B0604020202020204" pitchFamily="34" charset="0"/>
              </a:rPr>
              <a:t>Geçişlerde</a:t>
            </a:r>
            <a:r>
              <a:rPr lang="tr-TR" sz="2200" spc="15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doğallık,</a:t>
            </a:r>
          </a:p>
          <a:p>
            <a:pPr algn="just">
              <a:buFont typeface="Wingdings" panose="05000000000000000000" pitchFamily="2" charset="2"/>
              <a:buChar char="ü"/>
            </a:pPr>
            <a:r>
              <a:rPr lang="tr-TR" sz="2200" dirty="0">
                <a:effectLst/>
                <a:latin typeface="Arial" panose="020B0604020202020204" pitchFamily="34" charset="0"/>
                <a:ea typeface="Wingdings" panose="05000000000000000000" pitchFamily="2" charset="2"/>
                <a:cs typeface="Wingdings" panose="05000000000000000000" pitchFamily="2" charset="2"/>
              </a:rPr>
              <a:t>Bir üst yürüyüş biçimine doğrudan </a:t>
            </a:r>
            <a:r>
              <a:rPr lang="tr-TR" sz="2200" spc="15" dirty="0">
                <a:effectLst/>
                <a:latin typeface="Arial" panose="020B0604020202020204" pitchFamily="34" charset="0"/>
                <a:ea typeface="Wingdings" panose="05000000000000000000" pitchFamily="2" charset="2"/>
                <a:cs typeface="Wingdings" panose="05000000000000000000" pitchFamily="2" charset="2"/>
              </a:rPr>
              <a:t>ve </a:t>
            </a:r>
            <a:r>
              <a:rPr lang="tr-TR" sz="2200" dirty="0">
                <a:effectLst/>
                <a:latin typeface="Arial" panose="020B0604020202020204" pitchFamily="34" charset="0"/>
                <a:ea typeface="Wingdings" panose="05000000000000000000" pitchFamily="2" charset="2"/>
                <a:cs typeface="Wingdings" panose="05000000000000000000" pitchFamily="2" charset="2"/>
              </a:rPr>
              <a:t>çekincesiz</a:t>
            </a:r>
            <a:r>
              <a:rPr lang="tr-TR" sz="2200" spc="180" dirty="0">
                <a:effectLst/>
                <a:latin typeface="Arial" panose="020B0604020202020204" pitchFamily="34" charset="0"/>
                <a:ea typeface="Wingdings" panose="05000000000000000000" pitchFamily="2" charset="2"/>
                <a:cs typeface="Wingdings" panose="05000000000000000000" pitchFamily="2" charset="2"/>
              </a:rPr>
              <a:t> </a:t>
            </a:r>
            <a:r>
              <a:rPr lang="tr-TR" sz="2200" dirty="0">
                <a:effectLst/>
                <a:latin typeface="Arial" panose="020B0604020202020204" pitchFamily="34" charset="0"/>
                <a:ea typeface="Wingdings" panose="05000000000000000000" pitchFamily="2" charset="2"/>
                <a:cs typeface="Wingdings" panose="05000000000000000000" pitchFamily="2" charset="2"/>
              </a:rPr>
              <a:t>geçiş.</a:t>
            </a:r>
          </a:p>
          <a:p>
            <a:pPr marL="0" indent="0">
              <a:buNone/>
            </a:pPr>
            <a:endParaRPr lang="tr-TR" sz="18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2209686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943F829-2CD0-4FBE-BCEA-6A368FFAC6BE}"/>
              </a:ext>
            </a:extLst>
          </p:cNvPr>
          <p:cNvSpPr>
            <a:spLocks noGrp="1"/>
          </p:cNvSpPr>
          <p:nvPr>
            <p:ph idx="1"/>
          </p:nvPr>
        </p:nvSpPr>
        <p:spPr>
          <a:xfrm>
            <a:off x="769258" y="2394856"/>
            <a:ext cx="10653486" cy="3773715"/>
          </a:xfrm>
        </p:spPr>
        <p:txBody>
          <a:bodyPr>
            <a:normAutofit/>
          </a:bodyPr>
          <a:lstStyle/>
          <a:p>
            <a:pPr marL="0" marR="124460" indent="0" algn="just">
              <a:lnSpc>
                <a:spcPct val="103000"/>
              </a:lnSpc>
              <a:spcBef>
                <a:spcPts val="5"/>
              </a:spcBef>
              <a:spcAft>
                <a:spcPts val="0"/>
              </a:spcAft>
              <a:buNone/>
            </a:pPr>
            <a:r>
              <a:rPr lang="tr-TR" sz="2400" dirty="0">
                <a:effectLst/>
                <a:latin typeface="Arial" panose="020B0604020202020204" pitchFamily="34" charset="0"/>
                <a:ea typeface="Arial" panose="020B0604020202020204" pitchFamily="34" charset="0"/>
              </a:rPr>
              <a:t>Geçişler iki üst yürüyüş biçimi için de uygulanabilmelidir. </a:t>
            </a:r>
            <a:r>
              <a:rPr lang="tr-TR" sz="2400" b="1" dirty="0">
                <a:effectLst/>
                <a:latin typeface="Arial" panose="020B0604020202020204" pitchFamily="34" charset="0"/>
                <a:ea typeface="Arial" panose="020B0604020202020204" pitchFamily="34" charset="0"/>
              </a:rPr>
              <a:t>Duruş – süratli </a:t>
            </a:r>
            <a:r>
              <a:rPr lang="tr-TR" sz="2400" dirty="0">
                <a:effectLst/>
                <a:latin typeface="Arial" panose="020B0604020202020204" pitchFamily="34" charset="0"/>
                <a:ea typeface="Arial" panose="020B0604020202020204" pitchFamily="34" charset="0"/>
              </a:rPr>
              <a:t>veya </a:t>
            </a:r>
            <a:r>
              <a:rPr lang="tr-TR" sz="2400" b="1" dirty="0">
                <a:effectLst/>
                <a:latin typeface="Arial" panose="020B0604020202020204" pitchFamily="34" charset="0"/>
                <a:ea typeface="Arial" panose="020B0604020202020204" pitchFamily="34" charset="0"/>
              </a:rPr>
              <a:t>adeta – dörtnal </a:t>
            </a:r>
            <a:r>
              <a:rPr lang="tr-TR" sz="2400" dirty="0">
                <a:effectLst/>
                <a:latin typeface="Arial" panose="020B0604020202020204" pitchFamily="34" charset="0"/>
                <a:ea typeface="Arial" panose="020B0604020202020204" pitchFamily="34" charset="0"/>
              </a:rPr>
              <a:t>geçişleri art ayakların daha etkin hale gelmelerini gerektirir ve yardımlara daha akıcı ve çabuk tepki vermeyi sağlar. Bu alıştırmalar için yardımları; mantıklı, açık ve his gücüne sahip bir biçimde uygulamak gerekir.</a:t>
            </a:r>
          </a:p>
          <a:p>
            <a:pPr marL="0" marR="124460" indent="0" algn="just">
              <a:lnSpc>
                <a:spcPct val="103000"/>
              </a:lnSpc>
              <a:spcBef>
                <a:spcPts val="5"/>
              </a:spcBef>
              <a:spcAft>
                <a:spcPts val="0"/>
              </a:spcAft>
              <a:buNone/>
            </a:pPr>
            <a:endParaRPr lang="tr-TR" sz="2400" dirty="0">
              <a:effectLst/>
              <a:latin typeface="Arial" panose="020B0604020202020204" pitchFamily="34" charset="0"/>
              <a:ea typeface="Arial" panose="020B0604020202020204" pitchFamily="34" charset="0"/>
            </a:endParaRPr>
          </a:p>
          <a:p>
            <a:pPr marL="0" marR="123825" indent="0" algn="just">
              <a:lnSpc>
                <a:spcPct val="103000"/>
              </a:lnSpc>
              <a:spcAft>
                <a:spcPts val="0"/>
              </a:spcAft>
              <a:buNone/>
            </a:pPr>
            <a:r>
              <a:rPr lang="tr-TR" sz="2400" b="1" dirty="0">
                <a:effectLst/>
                <a:latin typeface="Arial" panose="020B0604020202020204" pitchFamily="34" charset="0"/>
                <a:ea typeface="Arial" panose="020B0604020202020204" pitchFamily="34" charset="0"/>
              </a:rPr>
              <a:t>Dörtnal – adeta </a:t>
            </a:r>
            <a:r>
              <a:rPr lang="tr-TR" sz="2400" dirty="0">
                <a:effectLst/>
                <a:latin typeface="Arial" panose="020B0604020202020204" pitchFamily="34" charset="0"/>
                <a:ea typeface="Arial" panose="020B0604020202020204" pitchFamily="34" charset="0"/>
              </a:rPr>
              <a:t>veya </a:t>
            </a:r>
            <a:r>
              <a:rPr lang="tr-TR" sz="2400" b="1" dirty="0">
                <a:effectLst/>
                <a:latin typeface="Arial" panose="020B0604020202020204" pitchFamily="34" charset="0"/>
                <a:ea typeface="Arial" panose="020B0604020202020204" pitchFamily="34" charset="0"/>
              </a:rPr>
              <a:t>süratli – duruş </a:t>
            </a:r>
            <a:r>
              <a:rPr lang="tr-TR" sz="2400" dirty="0">
                <a:effectLst/>
                <a:latin typeface="Arial" panose="020B0604020202020204" pitchFamily="34" charset="0"/>
                <a:ea typeface="Arial" panose="020B0604020202020204" pitchFamily="34" charset="0"/>
              </a:rPr>
              <a:t>geçişlerini uygulamak bazı önemli sakıncaları içerir. Çünkü bu geçişlerde at, yeterli alıkoyucu etkiler olmadığı için omuz üzerine yığılmayı öğrenebilir.</a:t>
            </a:r>
          </a:p>
          <a:p>
            <a:endParaRPr lang="tr-TR" dirty="0"/>
          </a:p>
        </p:txBody>
      </p:sp>
    </p:spTree>
    <p:extLst>
      <p:ext uri="{BB962C8B-B14F-4D97-AF65-F5344CB8AC3E}">
        <p14:creationId xmlns:p14="http://schemas.microsoft.com/office/powerpoint/2010/main" val="27082880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9A5C078-920F-48C0-AD65-6E2E2A012917}"/>
              </a:ext>
            </a:extLst>
          </p:cNvPr>
          <p:cNvSpPr>
            <a:spLocks noGrp="1"/>
          </p:cNvSpPr>
          <p:nvPr>
            <p:ph idx="1"/>
          </p:nvPr>
        </p:nvSpPr>
        <p:spPr>
          <a:xfrm>
            <a:off x="783771" y="537029"/>
            <a:ext cx="10697029" cy="5631542"/>
          </a:xfrm>
        </p:spPr>
        <p:txBody>
          <a:bodyPr/>
          <a:lstStyle/>
          <a:p>
            <a:pPr algn="just">
              <a:buFont typeface="Arial" panose="020B0604020202020204" pitchFamily="34" charset="0"/>
              <a:buChar char="•"/>
            </a:pPr>
            <a:r>
              <a:rPr lang="tr-TR" sz="2400" b="1" dirty="0">
                <a:effectLst/>
                <a:latin typeface="Arial" panose="020B0604020202020204" pitchFamily="34" charset="0"/>
                <a:ea typeface="Arial" panose="020B0604020202020204" pitchFamily="34" charset="0"/>
              </a:rPr>
              <a:t>Bir yürüyüş biçiminde karar değişiklikleri: </a:t>
            </a:r>
            <a:r>
              <a:rPr lang="tr-TR" sz="2400" dirty="0">
                <a:effectLst/>
                <a:latin typeface="Arial" panose="020B0604020202020204" pitchFamily="34" charset="0"/>
                <a:ea typeface="Arial" panose="020B0604020202020204" pitchFamily="34" charset="0"/>
              </a:rPr>
              <a:t>Bir yürüyüş biçimi içerisinde yapılacak karar değişiklikleri; irtibatın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içtepinin geliştirilmesi için çok uygun alıştırmalardır. Burada en </a:t>
            </a:r>
            <a:r>
              <a:rPr lang="tr-TR" sz="2400" spc="-15" dirty="0">
                <a:effectLst/>
                <a:latin typeface="Arial" panose="020B0604020202020204" pitchFamily="34" charset="0"/>
                <a:ea typeface="Arial" panose="020B0604020202020204" pitchFamily="34" charset="0"/>
              </a:rPr>
              <a:t>önemli </a:t>
            </a:r>
            <a:r>
              <a:rPr lang="tr-TR" sz="2400" dirty="0">
                <a:effectLst/>
                <a:latin typeface="Arial" panose="020B0604020202020204" pitchFamily="34" charset="0"/>
                <a:ea typeface="Arial" panose="020B0604020202020204" pitchFamily="34" charset="0"/>
              </a:rPr>
              <a:t>konu, süratli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dörtnal adımlarının yumuşak bir biçimde uzatılması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yeniden </a:t>
            </a:r>
            <a:r>
              <a:rPr lang="tr-TR" sz="2400" spc="-15" dirty="0">
                <a:effectLst/>
                <a:latin typeface="Arial" panose="020B0604020202020204" pitchFamily="34" charset="0"/>
                <a:ea typeface="Arial" panose="020B0604020202020204" pitchFamily="34" charset="0"/>
              </a:rPr>
              <a:t>kısaltılmasıdır. </a:t>
            </a:r>
            <a:r>
              <a:rPr lang="tr-TR" sz="2400" dirty="0">
                <a:effectLst/>
                <a:latin typeface="Arial" panose="020B0604020202020204" pitchFamily="34" charset="0"/>
                <a:ea typeface="Arial" panose="020B0604020202020204" pitchFamily="34" charset="0"/>
              </a:rPr>
              <a:t>Aceleciliğe ve telaşa yol açmamak gerekir. </a:t>
            </a:r>
            <a:endParaRPr lang="tr-TR" sz="2400" spc="-10" dirty="0">
              <a:latin typeface="Arial" panose="020B0604020202020204" pitchFamily="34" charset="0"/>
              <a:ea typeface="Arial" panose="020B0604020202020204" pitchFamily="34" charset="0"/>
            </a:endParaRPr>
          </a:p>
          <a:p>
            <a:pPr algn="just">
              <a:buFont typeface="Arial" panose="020B0604020202020204" pitchFamily="34" charset="0"/>
              <a:buChar char="•"/>
            </a:pPr>
            <a:endParaRPr lang="tr-TR" sz="2400" dirty="0">
              <a:effectLst/>
              <a:latin typeface="Arial" panose="020B0604020202020204" pitchFamily="34" charset="0"/>
              <a:ea typeface="Arial" panose="020B0604020202020204" pitchFamily="34" charset="0"/>
            </a:endParaRPr>
          </a:p>
          <a:p>
            <a:pPr algn="just">
              <a:buFont typeface="Arial" panose="020B0604020202020204" pitchFamily="34" charset="0"/>
              <a:buChar char="•"/>
            </a:pPr>
            <a:r>
              <a:rPr lang="tr-TR" sz="2400" b="1" dirty="0">
                <a:effectLst/>
                <a:latin typeface="Arial" panose="020B0604020202020204" pitchFamily="34" charset="0"/>
                <a:ea typeface="Arial" panose="020B0604020202020204" pitchFamily="34" charset="0"/>
              </a:rPr>
              <a:t>Çılbır dairesi yerinin değiştirilmesi: </a:t>
            </a:r>
            <a:r>
              <a:rPr lang="tr-TR" sz="2400" dirty="0">
                <a:effectLst/>
                <a:latin typeface="Arial" panose="020B0604020202020204" pitchFamily="34" charset="0"/>
                <a:ea typeface="Arial" panose="020B0604020202020204" pitchFamily="34" charset="0"/>
              </a:rPr>
              <a:t>Bu alıştırma irtibatın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atın dikkatinin geliştirilmesini sağlar. Eğitici, çılbır çalışmasının herhangi bir anında birkaç metre at ile paralel hareket eder. Sonra</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yavaşça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yeniden</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durur</a:t>
            </a:r>
            <a:r>
              <a:rPr lang="tr-TR" sz="2400" spc="-4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yeniden</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kendi</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etrafında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dönmeye</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başlayarak</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devam</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eder. </a:t>
            </a:r>
            <a:endParaRPr lang="tr-TR" dirty="0"/>
          </a:p>
        </p:txBody>
      </p:sp>
    </p:spTree>
    <p:extLst>
      <p:ext uri="{BB962C8B-B14F-4D97-AF65-F5344CB8AC3E}">
        <p14:creationId xmlns:p14="http://schemas.microsoft.com/office/powerpoint/2010/main" val="19424682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0FF83B7-ACD7-432B-9CBC-7C6229B6D028}"/>
              </a:ext>
            </a:extLst>
          </p:cNvPr>
          <p:cNvSpPr>
            <a:spLocks noGrp="1"/>
          </p:cNvSpPr>
          <p:nvPr>
            <p:ph idx="1"/>
          </p:nvPr>
        </p:nvSpPr>
        <p:spPr>
          <a:xfrm>
            <a:off x="731520" y="2394856"/>
            <a:ext cx="10720251" cy="3904344"/>
          </a:xfrm>
        </p:spPr>
        <p:txBody>
          <a:bodyPr>
            <a:normAutofit lnSpcReduction="10000"/>
          </a:bodyPr>
          <a:lstStyle/>
          <a:p>
            <a:pPr algn="just">
              <a:buFont typeface="Arial" panose="020B0604020202020204" pitchFamily="34" charset="0"/>
              <a:buChar char="•"/>
            </a:pPr>
            <a:r>
              <a:rPr lang="tr-TR" b="1" dirty="0">
                <a:effectLst/>
                <a:latin typeface="Arial" panose="020B0604020202020204" pitchFamily="34" charset="0"/>
                <a:ea typeface="Arial" panose="020B0604020202020204" pitchFamily="34" charset="0"/>
              </a:rPr>
              <a:t>Çılbır dairesinin genişletilmesi ve daraltılması: </a:t>
            </a:r>
            <a:r>
              <a:rPr lang="tr-TR" dirty="0">
                <a:effectLst/>
                <a:latin typeface="Arial" panose="020B0604020202020204" pitchFamily="34" charset="0"/>
                <a:ea typeface="Arial" panose="020B0604020202020204" pitchFamily="34" charset="0"/>
              </a:rPr>
              <a:t>İrtibatın, içtepinin geliştirilmesi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vaziyetin</a:t>
            </a:r>
            <a:r>
              <a:rPr lang="tr-TR" spc="-4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iyice</a:t>
            </a:r>
            <a:r>
              <a:rPr lang="tr-TR" spc="-4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pekiştirilmesini</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sağlayan</a:t>
            </a:r>
            <a:r>
              <a:rPr lang="tr-TR" spc="-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bir</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alıştırmadır.</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Çılbır</a:t>
            </a:r>
            <a:r>
              <a:rPr lang="tr-TR" spc="-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dairesi</a:t>
            </a:r>
            <a:r>
              <a:rPr lang="tr-TR" spc="-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atın</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dengesini</a:t>
            </a:r>
            <a:r>
              <a:rPr lang="tr-TR" spc="-10"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temposunu yitirmesine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omuz çıkartmasına neden olmayacak kadar küçültülmelidir. Dairenin daraltılması anında çılbır ipi çok düzenli bir biçimde toplanarak dolanmalara neden olmamak gerekir. Yoksa genişletilme aşamasında sorunlar yaşanması gündeme</a:t>
            </a:r>
            <a:r>
              <a:rPr lang="tr-TR" spc="15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gelecektir. At daraltılmış dairede en fazla 2 – 3 tur döndürülebilir. Fazlası atın bacaklarını aşırı düzeyde zorlar. Daire genişletilirken, eğitici çılbır kamçısı ile ileri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yana sürücü yardımları uygular. Daraltılmış</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dairede</a:t>
            </a:r>
            <a:r>
              <a:rPr lang="tr-TR" spc="-10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taşıyıcı</a:t>
            </a:r>
            <a:r>
              <a:rPr lang="tr-TR" b="1" spc="-1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güç</a:t>
            </a:r>
            <a:r>
              <a:rPr lang="tr-TR" b="1" spc="-8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geliştirilirken,</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daire</a:t>
            </a:r>
            <a:r>
              <a:rPr lang="tr-TR" spc="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genişletilirken</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bu</a:t>
            </a:r>
            <a:r>
              <a:rPr lang="tr-TR" spc="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kez</a:t>
            </a:r>
            <a:r>
              <a:rPr lang="tr-TR" spc="-8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itici</a:t>
            </a:r>
            <a:r>
              <a:rPr lang="tr-TR" b="1" spc="-3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gücün</a:t>
            </a:r>
            <a:r>
              <a:rPr lang="tr-TR" b="1" spc="-9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geliştirilmesi sağlanır.</a:t>
            </a:r>
          </a:p>
          <a:p>
            <a:pPr algn="just">
              <a:buFont typeface="Arial" panose="020B0604020202020204" pitchFamily="34" charset="0"/>
              <a:buChar char="•"/>
            </a:pPr>
            <a:endParaRPr lang="tr-TR" sz="2300" dirty="0">
              <a:effectLst/>
              <a:latin typeface="Arial" panose="020B0604020202020204" pitchFamily="34" charset="0"/>
              <a:ea typeface="Arial" panose="020B0604020202020204" pitchFamily="34" charset="0"/>
            </a:endParaRPr>
          </a:p>
          <a:p>
            <a:endParaRPr lang="tr-TR" dirty="0"/>
          </a:p>
        </p:txBody>
      </p:sp>
    </p:spTree>
    <p:extLst>
      <p:ext uri="{BB962C8B-B14F-4D97-AF65-F5344CB8AC3E}">
        <p14:creationId xmlns:p14="http://schemas.microsoft.com/office/powerpoint/2010/main" val="428007476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03548FE-3A54-4A0B-A0F9-D5AD7C9FBE88}"/>
              </a:ext>
            </a:extLst>
          </p:cNvPr>
          <p:cNvSpPr>
            <a:spLocks noGrp="1"/>
          </p:cNvSpPr>
          <p:nvPr>
            <p:ph idx="1"/>
          </p:nvPr>
        </p:nvSpPr>
        <p:spPr>
          <a:xfrm>
            <a:off x="769258" y="1741713"/>
            <a:ext cx="10668000" cy="4528457"/>
          </a:xfrm>
        </p:spPr>
        <p:txBody>
          <a:bodyPr>
            <a:normAutofit fontScale="92500" lnSpcReduction="20000"/>
          </a:bodyPr>
          <a:lstStyle/>
          <a:p>
            <a:pPr marL="0" indent="0">
              <a:buNone/>
            </a:pPr>
            <a:r>
              <a:rPr lang="tr-TR" sz="2600" b="1" i="1" u="sng" spc="-15" dirty="0">
                <a:solidFill>
                  <a:srgbClr val="33CCCC"/>
                </a:solidFill>
                <a:effectLst/>
                <a:latin typeface="Arial" panose="020B0604020202020204" pitchFamily="34" charset="0"/>
                <a:ea typeface="Arial" panose="020B0604020202020204" pitchFamily="34" charset="0"/>
              </a:rPr>
              <a:t>1.4.3.Yer Sırığı (</a:t>
            </a:r>
            <a:r>
              <a:rPr lang="tr-TR" sz="2600" b="1" i="1" u="sng" spc="-15" dirty="0" err="1">
                <a:solidFill>
                  <a:srgbClr val="33CCCC"/>
                </a:solidFill>
                <a:effectLst/>
                <a:latin typeface="Arial" panose="020B0604020202020204" pitchFamily="34" charset="0"/>
                <a:ea typeface="Arial" panose="020B0604020202020204" pitchFamily="34" charset="0"/>
              </a:rPr>
              <a:t>Kavaleto</a:t>
            </a:r>
            <a:r>
              <a:rPr lang="tr-TR" sz="2600" b="1" i="1" u="sng" spc="-15" dirty="0">
                <a:solidFill>
                  <a:srgbClr val="33CCCC"/>
                </a:solidFill>
                <a:effectLst/>
                <a:latin typeface="Arial" panose="020B0604020202020204" pitchFamily="34" charset="0"/>
                <a:ea typeface="Arial" panose="020B0604020202020204" pitchFamily="34" charset="0"/>
              </a:rPr>
              <a:t>) Çalışmaları</a:t>
            </a:r>
          </a:p>
          <a:p>
            <a:pPr marL="0" indent="0">
              <a:buNone/>
            </a:pPr>
            <a:endParaRPr lang="tr-TR" sz="2600" b="1" i="1" u="sng" spc="-15" dirty="0">
              <a:solidFill>
                <a:srgbClr val="33CCCC"/>
              </a:solidFill>
              <a:effectLst/>
              <a:latin typeface="Arial" panose="020B0604020202020204" pitchFamily="34" charset="0"/>
              <a:ea typeface="Arial" panose="020B0604020202020204" pitchFamily="34" charset="0"/>
            </a:endParaRPr>
          </a:p>
          <a:p>
            <a:pPr marL="0" indent="0">
              <a:buNone/>
            </a:pPr>
            <a:r>
              <a:rPr lang="tr-TR" sz="2600" dirty="0">
                <a:effectLst/>
                <a:latin typeface="Arial" panose="020B0604020202020204" pitchFamily="34" charset="0"/>
                <a:ea typeface="Arial" panose="020B0604020202020204" pitchFamily="34" charset="0"/>
              </a:rPr>
              <a:t>Yer sırığı geçiş alıştırmaları basit çılbır çalışmalarında çok iyi ve önemli bir yere sahiptir. Bunun birçok nedeni vardır:</a:t>
            </a:r>
          </a:p>
          <a:p>
            <a:pPr algn="just">
              <a:buSzPct val="140000"/>
              <a:buFont typeface="Wingdings" panose="05000000000000000000" pitchFamily="2" charset="2"/>
              <a:buChar char="ü"/>
            </a:pPr>
            <a:r>
              <a:rPr lang="tr-TR" sz="2600" dirty="0">
                <a:effectLst/>
                <a:latin typeface="Arial" panose="020B0604020202020204" pitchFamily="34" charset="0"/>
                <a:ea typeface="Arial" panose="020B0604020202020204" pitchFamily="34" charset="0"/>
              </a:rPr>
              <a:t>Temponun</a:t>
            </a:r>
            <a:r>
              <a:rPr lang="tr-TR" sz="2600" spc="125" dirty="0">
                <a:effectLst/>
                <a:latin typeface="Arial" panose="020B0604020202020204" pitchFamily="34" charset="0"/>
                <a:ea typeface="Arial" panose="020B0604020202020204" pitchFamily="34" charset="0"/>
              </a:rPr>
              <a:t> </a:t>
            </a:r>
            <a:r>
              <a:rPr lang="tr-TR" sz="2600" dirty="0">
                <a:effectLst/>
                <a:latin typeface="Arial" panose="020B0604020202020204" pitchFamily="34" charset="0"/>
                <a:ea typeface="Arial" panose="020B0604020202020204" pitchFamily="34" charset="0"/>
              </a:rPr>
              <a:t>geliştirilmesi,</a:t>
            </a:r>
          </a:p>
          <a:p>
            <a:pPr algn="just">
              <a:buSzPct val="140000"/>
              <a:buFont typeface="Wingdings" panose="05000000000000000000" pitchFamily="2" charset="2"/>
              <a:buChar char="ü"/>
            </a:pPr>
            <a:r>
              <a:rPr lang="tr-TR" sz="2600" dirty="0">
                <a:effectLst/>
                <a:latin typeface="Arial" panose="020B0604020202020204" pitchFamily="34" charset="0"/>
                <a:ea typeface="Arial" panose="020B0604020202020204" pitchFamily="34" charset="0"/>
              </a:rPr>
              <a:t>Atın</a:t>
            </a:r>
            <a:r>
              <a:rPr lang="tr-TR" sz="2600" spc="125" dirty="0">
                <a:effectLst/>
                <a:latin typeface="Arial" panose="020B0604020202020204" pitchFamily="34" charset="0"/>
                <a:ea typeface="Arial" panose="020B0604020202020204" pitchFamily="34" charset="0"/>
              </a:rPr>
              <a:t> </a:t>
            </a:r>
            <a:r>
              <a:rPr lang="tr-TR" sz="2600" dirty="0">
                <a:effectLst/>
                <a:latin typeface="Arial" panose="020B0604020202020204" pitchFamily="34" charset="0"/>
                <a:ea typeface="Arial" panose="020B0604020202020204" pitchFamily="34" charset="0"/>
              </a:rPr>
              <a:t>yumuşatılması,</a:t>
            </a:r>
          </a:p>
          <a:p>
            <a:pPr lvl="0" algn="just">
              <a:spcBef>
                <a:spcPts val="55"/>
              </a:spcBef>
              <a:buSzPct val="140000"/>
              <a:buFont typeface="Wingdings" panose="05000000000000000000" pitchFamily="2" charset="2"/>
              <a:buChar char="ü"/>
              <a:tabLst>
                <a:tab pos="535940" algn="l"/>
              </a:tabLst>
            </a:pPr>
            <a:r>
              <a:rPr lang="tr-TR" sz="2600" dirty="0">
                <a:effectLst/>
                <a:latin typeface="Arial" panose="020B0604020202020204" pitchFamily="34" charset="0"/>
                <a:ea typeface="Wingdings" panose="05000000000000000000" pitchFamily="2" charset="2"/>
                <a:cs typeface="Wingdings" panose="05000000000000000000" pitchFamily="2" charset="2"/>
              </a:rPr>
              <a:t>Belin etkin hale</a:t>
            </a:r>
            <a:r>
              <a:rPr lang="tr-TR" sz="2600" spc="165" dirty="0">
                <a:effectLst/>
                <a:latin typeface="Arial" panose="020B0604020202020204" pitchFamily="34" charset="0"/>
                <a:ea typeface="Wingdings" panose="05000000000000000000" pitchFamily="2" charset="2"/>
                <a:cs typeface="Wingdings" panose="05000000000000000000" pitchFamily="2" charset="2"/>
              </a:rPr>
              <a:t> </a:t>
            </a:r>
            <a:r>
              <a:rPr lang="tr-TR" sz="2600" dirty="0">
                <a:effectLst/>
                <a:latin typeface="Arial" panose="020B0604020202020204" pitchFamily="34" charset="0"/>
                <a:ea typeface="Wingdings" panose="05000000000000000000" pitchFamily="2" charset="2"/>
                <a:cs typeface="Wingdings" panose="05000000000000000000" pitchFamily="2" charset="2"/>
              </a:rPr>
              <a:t>getirilmesi,</a:t>
            </a:r>
          </a:p>
          <a:p>
            <a:pPr lvl="0" algn="just">
              <a:spcBef>
                <a:spcPts val="55"/>
              </a:spcBef>
              <a:buSzPct val="140000"/>
              <a:buFont typeface="Wingdings" panose="05000000000000000000" pitchFamily="2" charset="2"/>
              <a:buChar char="ü"/>
              <a:tabLst>
                <a:tab pos="535940" algn="l"/>
              </a:tabLst>
            </a:pPr>
            <a:r>
              <a:rPr lang="tr-TR" sz="2600" dirty="0">
                <a:effectLst/>
                <a:latin typeface="Arial" panose="020B0604020202020204" pitchFamily="34" charset="0"/>
                <a:ea typeface="Arial" panose="020B0604020202020204" pitchFamily="34" charset="0"/>
              </a:rPr>
              <a:t>Adımların yere daha sağlam</a:t>
            </a:r>
            <a:r>
              <a:rPr lang="tr-TR" sz="2600" spc="225" dirty="0">
                <a:effectLst/>
                <a:latin typeface="Arial" panose="020B0604020202020204" pitchFamily="34" charset="0"/>
                <a:ea typeface="Arial" panose="020B0604020202020204" pitchFamily="34" charset="0"/>
              </a:rPr>
              <a:t> </a:t>
            </a:r>
            <a:r>
              <a:rPr lang="tr-TR" sz="2600" dirty="0">
                <a:effectLst/>
                <a:latin typeface="Arial" panose="020B0604020202020204" pitchFamily="34" charset="0"/>
                <a:ea typeface="Arial" panose="020B0604020202020204" pitchFamily="34" charset="0"/>
              </a:rPr>
              <a:t>basması,</a:t>
            </a:r>
          </a:p>
          <a:p>
            <a:pPr lvl="0" algn="just">
              <a:spcBef>
                <a:spcPts val="55"/>
              </a:spcBef>
              <a:buSzPct val="140000"/>
              <a:buFont typeface="Wingdings" panose="05000000000000000000" pitchFamily="2" charset="2"/>
              <a:buChar char="ü"/>
              <a:tabLst>
                <a:tab pos="535940" algn="l"/>
              </a:tabLst>
            </a:pPr>
            <a:r>
              <a:rPr lang="tr-TR" sz="2600" dirty="0">
                <a:effectLst/>
                <a:latin typeface="Arial" panose="020B0604020202020204" pitchFamily="34" charset="0"/>
                <a:ea typeface="Wingdings" panose="05000000000000000000" pitchFamily="2" charset="2"/>
                <a:cs typeface="Wingdings" panose="05000000000000000000" pitchFamily="2" charset="2"/>
              </a:rPr>
              <a:t>Engel atlamaya</a:t>
            </a:r>
            <a:r>
              <a:rPr lang="tr-TR" sz="2600" spc="-35" dirty="0">
                <a:effectLst/>
                <a:latin typeface="Arial" panose="020B0604020202020204" pitchFamily="34" charset="0"/>
                <a:ea typeface="Wingdings" panose="05000000000000000000" pitchFamily="2" charset="2"/>
                <a:cs typeface="Wingdings" panose="05000000000000000000" pitchFamily="2" charset="2"/>
              </a:rPr>
              <a:t> </a:t>
            </a:r>
            <a:r>
              <a:rPr lang="tr-TR" sz="2600" dirty="0">
                <a:effectLst/>
                <a:latin typeface="Arial" panose="020B0604020202020204" pitchFamily="34" charset="0"/>
                <a:ea typeface="Wingdings" panose="05000000000000000000" pitchFamily="2" charset="2"/>
                <a:cs typeface="Wingdings" panose="05000000000000000000" pitchFamily="2" charset="2"/>
              </a:rPr>
              <a:t>hazırlık,</a:t>
            </a:r>
          </a:p>
          <a:p>
            <a:pPr lvl="0" algn="just">
              <a:spcBef>
                <a:spcPts val="55"/>
              </a:spcBef>
              <a:buSzPct val="140000"/>
              <a:buFont typeface="Wingdings" panose="05000000000000000000" pitchFamily="2" charset="2"/>
              <a:buChar char="ü"/>
              <a:tabLst>
                <a:tab pos="535940" algn="l"/>
              </a:tabLst>
            </a:pPr>
            <a:r>
              <a:rPr lang="tr-TR" sz="2600" dirty="0">
                <a:effectLst/>
                <a:latin typeface="Arial" panose="020B0604020202020204" pitchFamily="34" charset="0"/>
                <a:ea typeface="Wingdings" panose="05000000000000000000" pitchFamily="2" charset="2"/>
                <a:cs typeface="Wingdings" panose="05000000000000000000" pitchFamily="2" charset="2"/>
              </a:rPr>
              <a:t>Art ayakların daha etkin hale getirilmesi </a:t>
            </a:r>
            <a:r>
              <a:rPr lang="tr-TR" sz="2600" spc="15" dirty="0">
                <a:effectLst/>
                <a:latin typeface="Arial" panose="020B0604020202020204" pitchFamily="34" charset="0"/>
                <a:ea typeface="Wingdings" panose="05000000000000000000" pitchFamily="2" charset="2"/>
                <a:cs typeface="Wingdings" panose="05000000000000000000" pitchFamily="2" charset="2"/>
              </a:rPr>
              <a:t>ve </a:t>
            </a:r>
            <a:r>
              <a:rPr lang="tr-TR" sz="2600" dirty="0">
                <a:effectLst/>
                <a:latin typeface="Arial" panose="020B0604020202020204" pitchFamily="34" charset="0"/>
                <a:ea typeface="Wingdings" panose="05000000000000000000" pitchFamily="2" charset="2"/>
                <a:cs typeface="Wingdings" panose="05000000000000000000" pitchFamily="2" charset="2"/>
              </a:rPr>
              <a:t>içtepinin</a:t>
            </a:r>
            <a:r>
              <a:rPr lang="tr-TR" sz="2600" spc="285" dirty="0">
                <a:effectLst/>
                <a:latin typeface="Arial" panose="020B0604020202020204" pitchFamily="34" charset="0"/>
                <a:ea typeface="Wingdings" panose="05000000000000000000" pitchFamily="2" charset="2"/>
                <a:cs typeface="Wingdings" panose="05000000000000000000" pitchFamily="2" charset="2"/>
              </a:rPr>
              <a:t> </a:t>
            </a:r>
            <a:r>
              <a:rPr lang="tr-TR" sz="2600" dirty="0">
                <a:effectLst/>
                <a:latin typeface="Arial" panose="020B0604020202020204" pitchFamily="34" charset="0"/>
                <a:ea typeface="Wingdings" panose="05000000000000000000" pitchFamily="2" charset="2"/>
                <a:cs typeface="Wingdings" panose="05000000000000000000" pitchFamily="2" charset="2"/>
              </a:rPr>
              <a:t>geliştirilmesi,</a:t>
            </a:r>
          </a:p>
          <a:p>
            <a:pPr lvl="0" algn="just">
              <a:spcBef>
                <a:spcPts val="55"/>
              </a:spcBef>
              <a:buSzPct val="140000"/>
              <a:buFont typeface="Wingdings" panose="05000000000000000000" pitchFamily="2" charset="2"/>
              <a:buChar char="ü"/>
              <a:tabLst>
                <a:tab pos="535940" algn="l"/>
              </a:tabLst>
            </a:pPr>
            <a:r>
              <a:rPr lang="tr-TR" sz="2600" dirty="0">
                <a:effectLst/>
                <a:latin typeface="Arial" panose="020B0604020202020204" pitchFamily="34" charset="0"/>
                <a:ea typeface="Wingdings" panose="05000000000000000000" pitchFamily="2" charset="2"/>
                <a:cs typeface="Wingdings" panose="05000000000000000000" pitchFamily="2" charset="2"/>
              </a:rPr>
              <a:t>Çalışmaya çok yönlülüğün</a:t>
            </a:r>
            <a:r>
              <a:rPr lang="tr-TR" sz="2600" spc="280" dirty="0">
                <a:effectLst/>
                <a:latin typeface="Arial" panose="020B0604020202020204" pitchFamily="34" charset="0"/>
                <a:ea typeface="Wingdings" panose="05000000000000000000" pitchFamily="2" charset="2"/>
                <a:cs typeface="Wingdings" panose="05000000000000000000" pitchFamily="2" charset="2"/>
              </a:rPr>
              <a:t> </a:t>
            </a:r>
            <a:r>
              <a:rPr lang="tr-TR" sz="2600" dirty="0">
                <a:effectLst/>
                <a:latin typeface="Arial" panose="020B0604020202020204" pitchFamily="34" charset="0"/>
                <a:ea typeface="Wingdings" panose="05000000000000000000" pitchFamily="2" charset="2"/>
                <a:cs typeface="Wingdings" panose="05000000000000000000" pitchFamily="2" charset="2"/>
              </a:rPr>
              <a:t>katılması.</a:t>
            </a:r>
            <a:r>
              <a:rPr lang="tr-TR" sz="2600" dirty="0">
                <a:effectLst/>
                <a:latin typeface="Arial" panose="020B0604020202020204" pitchFamily="34" charset="0"/>
                <a:ea typeface="Arial" panose="020B0604020202020204" pitchFamily="34" charset="0"/>
              </a:rPr>
              <a:t> </a:t>
            </a:r>
          </a:p>
          <a:p>
            <a:pPr marL="0" lvl="0" indent="0">
              <a:spcBef>
                <a:spcPts val="55"/>
              </a:spcBef>
              <a:buSzPts val="1100"/>
              <a:buNone/>
              <a:tabLst>
                <a:tab pos="535940" algn="l"/>
              </a:tabLst>
            </a:pPr>
            <a:endParaRPr lang="tr-T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60361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6">
            <a:extLst>
              <a:ext uri="{FF2B5EF4-FFF2-40B4-BE49-F238E27FC236}">
                <a16:creationId xmlns:a16="http://schemas.microsoft.com/office/drawing/2014/main" id="{FA565A07-6F2B-4DA4-BA86-9DD8444EF0C9}"/>
              </a:ext>
            </a:extLst>
          </p:cNvPr>
          <p:cNvSpPr>
            <a:spLocks noChangeArrowheads="1"/>
          </p:cNvSpPr>
          <p:nvPr/>
        </p:nvSpPr>
        <p:spPr bwMode="auto">
          <a:xfrm>
            <a:off x="-3314713" y="411480"/>
            <a:ext cx="2481687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grpSp>
        <p:nvGrpSpPr>
          <p:cNvPr id="11" name="Group 10">
            <a:extLst>
              <a:ext uri="{FF2B5EF4-FFF2-40B4-BE49-F238E27FC236}">
                <a16:creationId xmlns:a16="http://schemas.microsoft.com/office/drawing/2014/main" id="{A6E20539-62E7-4879-8285-AA5A90DC2E35}"/>
              </a:ext>
            </a:extLst>
          </p:cNvPr>
          <p:cNvGrpSpPr>
            <a:grpSpLocks/>
          </p:cNvGrpSpPr>
          <p:nvPr/>
        </p:nvGrpSpPr>
        <p:grpSpPr bwMode="auto">
          <a:xfrm>
            <a:off x="841829" y="868680"/>
            <a:ext cx="10551885" cy="4755198"/>
            <a:chOff x="1998" y="205"/>
            <a:chExt cx="8810" cy="6842"/>
          </a:xfrm>
        </p:grpSpPr>
        <p:pic>
          <p:nvPicPr>
            <p:cNvPr id="2063" name="Picture 15">
              <a:extLst>
                <a:ext uri="{FF2B5EF4-FFF2-40B4-BE49-F238E27FC236}">
                  <a16:creationId xmlns:a16="http://schemas.microsoft.com/office/drawing/2014/main" id="{B7C82FD7-D716-4149-B3D6-3D06F7D960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2" y="204"/>
              <a:ext cx="2109" cy="3794"/>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a:extLst>
                <a:ext uri="{FF2B5EF4-FFF2-40B4-BE49-F238E27FC236}">
                  <a16:creationId xmlns:a16="http://schemas.microsoft.com/office/drawing/2014/main" id="{80922C18-EFC5-40BD-B2A8-5538F674C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7" y="4129"/>
              <a:ext cx="8810" cy="2918"/>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13">
              <a:extLst>
                <a:ext uri="{FF2B5EF4-FFF2-40B4-BE49-F238E27FC236}">
                  <a16:creationId xmlns:a16="http://schemas.microsoft.com/office/drawing/2014/main" id="{37F29FCE-72E7-462A-91FB-F8FDE783CF84}"/>
                </a:ext>
              </a:extLst>
            </p:cNvPr>
            <p:cNvSpPr>
              <a:spLocks/>
            </p:cNvSpPr>
            <p:nvPr/>
          </p:nvSpPr>
          <p:spPr bwMode="auto">
            <a:xfrm>
              <a:off x="3163" y="1862"/>
              <a:ext cx="2232" cy="2228"/>
            </a:xfrm>
            <a:custGeom>
              <a:avLst/>
              <a:gdLst>
                <a:gd name="T0" fmla="+- 0 4201 3163"/>
                <a:gd name="T1" fmla="*/ T0 w 2232"/>
                <a:gd name="T2" fmla="+- 0 1865 1862"/>
                <a:gd name="T3" fmla="*/ 1865 h 2228"/>
                <a:gd name="T4" fmla="+- 0 4053 3163"/>
                <a:gd name="T5" fmla="*/ T4 w 2232"/>
                <a:gd name="T6" fmla="+- 0 1885 1862"/>
                <a:gd name="T7" fmla="*/ 1885 h 2228"/>
                <a:gd name="T8" fmla="+- 0 3911 3163"/>
                <a:gd name="T9" fmla="*/ T8 w 2232"/>
                <a:gd name="T10" fmla="+- 0 1924 1862"/>
                <a:gd name="T11" fmla="*/ 1924 h 2228"/>
                <a:gd name="T12" fmla="+- 0 3778 3163"/>
                <a:gd name="T13" fmla="*/ T12 w 2232"/>
                <a:gd name="T14" fmla="+- 0 1980 1862"/>
                <a:gd name="T15" fmla="*/ 1980 h 2228"/>
                <a:gd name="T16" fmla="+- 0 3654 3163"/>
                <a:gd name="T17" fmla="*/ T16 w 2232"/>
                <a:gd name="T18" fmla="+- 0 2053 1862"/>
                <a:gd name="T19" fmla="*/ 2053 h 2228"/>
                <a:gd name="T20" fmla="+- 0 3542 3163"/>
                <a:gd name="T21" fmla="*/ T20 w 2232"/>
                <a:gd name="T22" fmla="+- 0 2140 1862"/>
                <a:gd name="T23" fmla="*/ 2140 h 2228"/>
                <a:gd name="T24" fmla="+- 0 3441 3163"/>
                <a:gd name="T25" fmla="*/ T24 w 2232"/>
                <a:gd name="T26" fmla="+- 0 2241 1862"/>
                <a:gd name="T27" fmla="*/ 2241 h 2228"/>
                <a:gd name="T28" fmla="+- 0 3354 3163"/>
                <a:gd name="T29" fmla="*/ T28 w 2232"/>
                <a:gd name="T30" fmla="+- 0 2354 1862"/>
                <a:gd name="T31" fmla="*/ 2354 h 2228"/>
                <a:gd name="T32" fmla="+- 0 3281 3163"/>
                <a:gd name="T33" fmla="*/ T32 w 2232"/>
                <a:gd name="T34" fmla="+- 0 2477 1862"/>
                <a:gd name="T35" fmla="*/ 2477 h 2228"/>
                <a:gd name="T36" fmla="+- 0 3225 3163"/>
                <a:gd name="T37" fmla="*/ T36 w 2232"/>
                <a:gd name="T38" fmla="+- 0 2610 1862"/>
                <a:gd name="T39" fmla="*/ 2610 h 2228"/>
                <a:gd name="T40" fmla="+- 0 3186 3163"/>
                <a:gd name="T41" fmla="*/ T40 w 2232"/>
                <a:gd name="T42" fmla="+- 0 2752 1862"/>
                <a:gd name="T43" fmla="*/ 2752 h 2228"/>
                <a:gd name="T44" fmla="+- 0 3166 3163"/>
                <a:gd name="T45" fmla="*/ T44 w 2232"/>
                <a:gd name="T46" fmla="+- 0 2900 1862"/>
                <a:gd name="T47" fmla="*/ 2900 h 2228"/>
                <a:gd name="T48" fmla="+- 0 3166 3163"/>
                <a:gd name="T49" fmla="*/ T48 w 2232"/>
                <a:gd name="T50" fmla="+- 0 3052 1862"/>
                <a:gd name="T51" fmla="*/ 3052 h 2228"/>
                <a:gd name="T52" fmla="+- 0 3186 3163"/>
                <a:gd name="T53" fmla="*/ T52 w 2232"/>
                <a:gd name="T54" fmla="+- 0 3200 1862"/>
                <a:gd name="T55" fmla="*/ 3200 h 2228"/>
                <a:gd name="T56" fmla="+- 0 3225 3163"/>
                <a:gd name="T57" fmla="*/ T56 w 2232"/>
                <a:gd name="T58" fmla="+- 0 3341 1862"/>
                <a:gd name="T59" fmla="*/ 3341 h 2228"/>
                <a:gd name="T60" fmla="+- 0 3281 3163"/>
                <a:gd name="T61" fmla="*/ T60 w 2232"/>
                <a:gd name="T62" fmla="+- 0 3475 1862"/>
                <a:gd name="T63" fmla="*/ 3475 h 2228"/>
                <a:gd name="T64" fmla="+- 0 3354 3163"/>
                <a:gd name="T65" fmla="*/ T64 w 2232"/>
                <a:gd name="T66" fmla="+- 0 3598 1862"/>
                <a:gd name="T67" fmla="*/ 3598 h 2228"/>
                <a:gd name="T68" fmla="+- 0 3441 3163"/>
                <a:gd name="T69" fmla="*/ T68 w 2232"/>
                <a:gd name="T70" fmla="+- 0 3711 1862"/>
                <a:gd name="T71" fmla="*/ 3711 h 2228"/>
                <a:gd name="T72" fmla="+- 0 3542 3163"/>
                <a:gd name="T73" fmla="*/ T72 w 2232"/>
                <a:gd name="T74" fmla="+- 0 3812 1862"/>
                <a:gd name="T75" fmla="*/ 3812 h 2228"/>
                <a:gd name="T76" fmla="+- 0 3654 3163"/>
                <a:gd name="T77" fmla="*/ T76 w 2232"/>
                <a:gd name="T78" fmla="+- 0 3899 1862"/>
                <a:gd name="T79" fmla="*/ 3899 h 2228"/>
                <a:gd name="T80" fmla="+- 0 3778 3163"/>
                <a:gd name="T81" fmla="*/ T80 w 2232"/>
                <a:gd name="T82" fmla="+- 0 3972 1862"/>
                <a:gd name="T83" fmla="*/ 3972 h 2228"/>
                <a:gd name="T84" fmla="+- 0 3911 3163"/>
                <a:gd name="T85" fmla="*/ T84 w 2232"/>
                <a:gd name="T86" fmla="+- 0 4028 1862"/>
                <a:gd name="T87" fmla="*/ 4028 h 2228"/>
                <a:gd name="T88" fmla="+- 0 4053 3163"/>
                <a:gd name="T89" fmla="*/ T88 w 2232"/>
                <a:gd name="T90" fmla="+- 0 4067 1862"/>
                <a:gd name="T91" fmla="*/ 4067 h 2228"/>
                <a:gd name="T92" fmla="+- 0 4201 3163"/>
                <a:gd name="T93" fmla="*/ T92 w 2232"/>
                <a:gd name="T94" fmla="+- 0 4087 1862"/>
                <a:gd name="T95" fmla="*/ 4087 h 2228"/>
                <a:gd name="T96" fmla="+- 0 4354 3163"/>
                <a:gd name="T97" fmla="*/ T96 w 2232"/>
                <a:gd name="T98" fmla="+- 0 4087 1862"/>
                <a:gd name="T99" fmla="*/ 4087 h 2228"/>
                <a:gd name="T100" fmla="+- 0 4503 3163"/>
                <a:gd name="T101" fmla="*/ T100 w 2232"/>
                <a:gd name="T102" fmla="+- 0 4067 1862"/>
                <a:gd name="T103" fmla="*/ 4067 h 2228"/>
                <a:gd name="T104" fmla="+- 0 4645 3163"/>
                <a:gd name="T105" fmla="*/ T104 w 2232"/>
                <a:gd name="T106" fmla="+- 0 4028 1862"/>
                <a:gd name="T107" fmla="*/ 4028 h 2228"/>
                <a:gd name="T108" fmla="+- 0 4779 3163"/>
                <a:gd name="T109" fmla="*/ T108 w 2232"/>
                <a:gd name="T110" fmla="+- 0 3972 1862"/>
                <a:gd name="T111" fmla="*/ 3972 h 2228"/>
                <a:gd name="T112" fmla="+- 0 4903 3163"/>
                <a:gd name="T113" fmla="*/ T112 w 2232"/>
                <a:gd name="T114" fmla="+- 0 3899 1862"/>
                <a:gd name="T115" fmla="*/ 3899 h 2228"/>
                <a:gd name="T116" fmla="+- 0 5016 3163"/>
                <a:gd name="T117" fmla="*/ T116 w 2232"/>
                <a:gd name="T118" fmla="+- 0 3812 1862"/>
                <a:gd name="T119" fmla="*/ 3812 h 2228"/>
                <a:gd name="T120" fmla="+- 0 5117 3163"/>
                <a:gd name="T121" fmla="*/ T120 w 2232"/>
                <a:gd name="T122" fmla="+- 0 3711 1862"/>
                <a:gd name="T123" fmla="*/ 3711 h 2228"/>
                <a:gd name="T124" fmla="+- 0 5205 3163"/>
                <a:gd name="T125" fmla="*/ T124 w 2232"/>
                <a:gd name="T126" fmla="+- 0 3598 1862"/>
                <a:gd name="T127" fmla="*/ 3598 h 2228"/>
                <a:gd name="T128" fmla="+- 0 5277 3163"/>
                <a:gd name="T129" fmla="*/ T128 w 2232"/>
                <a:gd name="T130" fmla="+- 0 3475 1862"/>
                <a:gd name="T131" fmla="*/ 3475 h 2228"/>
                <a:gd name="T132" fmla="+- 0 5334 3163"/>
                <a:gd name="T133" fmla="*/ T132 w 2232"/>
                <a:gd name="T134" fmla="+- 0 3341 1862"/>
                <a:gd name="T135" fmla="*/ 3341 h 2228"/>
                <a:gd name="T136" fmla="+- 0 5373 3163"/>
                <a:gd name="T137" fmla="*/ T136 w 2232"/>
                <a:gd name="T138" fmla="+- 0 3200 1862"/>
                <a:gd name="T139" fmla="*/ 3200 h 2228"/>
                <a:gd name="T140" fmla="+- 0 5393 3163"/>
                <a:gd name="T141" fmla="*/ T140 w 2232"/>
                <a:gd name="T142" fmla="+- 0 3052 1862"/>
                <a:gd name="T143" fmla="*/ 3052 h 2228"/>
                <a:gd name="T144" fmla="+- 0 5393 3163"/>
                <a:gd name="T145" fmla="*/ T144 w 2232"/>
                <a:gd name="T146" fmla="+- 0 2900 1862"/>
                <a:gd name="T147" fmla="*/ 2900 h 2228"/>
                <a:gd name="T148" fmla="+- 0 5373 3163"/>
                <a:gd name="T149" fmla="*/ T148 w 2232"/>
                <a:gd name="T150" fmla="+- 0 2752 1862"/>
                <a:gd name="T151" fmla="*/ 2752 h 2228"/>
                <a:gd name="T152" fmla="+- 0 5334 3163"/>
                <a:gd name="T153" fmla="*/ T152 w 2232"/>
                <a:gd name="T154" fmla="+- 0 2610 1862"/>
                <a:gd name="T155" fmla="*/ 2610 h 2228"/>
                <a:gd name="T156" fmla="+- 0 5277 3163"/>
                <a:gd name="T157" fmla="*/ T156 w 2232"/>
                <a:gd name="T158" fmla="+- 0 2477 1862"/>
                <a:gd name="T159" fmla="*/ 2477 h 2228"/>
                <a:gd name="T160" fmla="+- 0 5205 3163"/>
                <a:gd name="T161" fmla="*/ T160 w 2232"/>
                <a:gd name="T162" fmla="+- 0 2354 1862"/>
                <a:gd name="T163" fmla="*/ 2354 h 2228"/>
                <a:gd name="T164" fmla="+- 0 5117 3163"/>
                <a:gd name="T165" fmla="*/ T164 w 2232"/>
                <a:gd name="T166" fmla="+- 0 2241 1862"/>
                <a:gd name="T167" fmla="*/ 2241 h 2228"/>
                <a:gd name="T168" fmla="+- 0 5016 3163"/>
                <a:gd name="T169" fmla="*/ T168 w 2232"/>
                <a:gd name="T170" fmla="+- 0 2140 1862"/>
                <a:gd name="T171" fmla="*/ 2140 h 2228"/>
                <a:gd name="T172" fmla="+- 0 4903 3163"/>
                <a:gd name="T173" fmla="*/ T172 w 2232"/>
                <a:gd name="T174" fmla="+- 0 2053 1862"/>
                <a:gd name="T175" fmla="*/ 2053 h 2228"/>
                <a:gd name="T176" fmla="+- 0 4779 3163"/>
                <a:gd name="T177" fmla="*/ T176 w 2232"/>
                <a:gd name="T178" fmla="+- 0 1980 1862"/>
                <a:gd name="T179" fmla="*/ 1980 h 2228"/>
                <a:gd name="T180" fmla="+- 0 4645 3163"/>
                <a:gd name="T181" fmla="*/ T180 w 2232"/>
                <a:gd name="T182" fmla="+- 0 1924 1862"/>
                <a:gd name="T183" fmla="*/ 1924 h 2228"/>
                <a:gd name="T184" fmla="+- 0 4503 3163"/>
                <a:gd name="T185" fmla="*/ T184 w 2232"/>
                <a:gd name="T186" fmla="+- 0 1885 1862"/>
                <a:gd name="T187" fmla="*/ 1885 h 2228"/>
                <a:gd name="T188" fmla="+- 0 4354 3163"/>
                <a:gd name="T189" fmla="*/ T188 w 2232"/>
                <a:gd name="T190" fmla="+- 0 1865 1862"/>
                <a:gd name="T191" fmla="*/ 1865 h 22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Lst>
              <a:rect l="0" t="0" r="r" b="b"/>
              <a:pathLst>
                <a:path w="2232" h="2228">
                  <a:moveTo>
                    <a:pt x="1114" y="0"/>
                  </a:moveTo>
                  <a:lnTo>
                    <a:pt x="1038" y="3"/>
                  </a:lnTo>
                  <a:lnTo>
                    <a:pt x="963" y="11"/>
                  </a:lnTo>
                  <a:lnTo>
                    <a:pt x="890" y="23"/>
                  </a:lnTo>
                  <a:lnTo>
                    <a:pt x="818" y="40"/>
                  </a:lnTo>
                  <a:lnTo>
                    <a:pt x="748" y="62"/>
                  </a:lnTo>
                  <a:lnTo>
                    <a:pt x="681" y="88"/>
                  </a:lnTo>
                  <a:lnTo>
                    <a:pt x="615" y="118"/>
                  </a:lnTo>
                  <a:lnTo>
                    <a:pt x="552" y="153"/>
                  </a:lnTo>
                  <a:lnTo>
                    <a:pt x="491" y="191"/>
                  </a:lnTo>
                  <a:lnTo>
                    <a:pt x="434" y="233"/>
                  </a:lnTo>
                  <a:lnTo>
                    <a:pt x="379" y="278"/>
                  </a:lnTo>
                  <a:lnTo>
                    <a:pt x="327" y="327"/>
                  </a:lnTo>
                  <a:lnTo>
                    <a:pt x="278" y="379"/>
                  </a:lnTo>
                  <a:lnTo>
                    <a:pt x="232" y="434"/>
                  </a:lnTo>
                  <a:lnTo>
                    <a:pt x="191" y="492"/>
                  </a:lnTo>
                  <a:lnTo>
                    <a:pt x="152" y="552"/>
                  </a:lnTo>
                  <a:lnTo>
                    <a:pt x="118" y="615"/>
                  </a:lnTo>
                  <a:lnTo>
                    <a:pt x="88" y="681"/>
                  </a:lnTo>
                  <a:lnTo>
                    <a:pt x="62" y="748"/>
                  </a:lnTo>
                  <a:lnTo>
                    <a:pt x="40" y="818"/>
                  </a:lnTo>
                  <a:lnTo>
                    <a:pt x="23" y="890"/>
                  </a:lnTo>
                  <a:lnTo>
                    <a:pt x="10" y="963"/>
                  </a:lnTo>
                  <a:lnTo>
                    <a:pt x="3" y="1038"/>
                  </a:lnTo>
                  <a:lnTo>
                    <a:pt x="0" y="1114"/>
                  </a:lnTo>
                  <a:lnTo>
                    <a:pt x="3" y="1190"/>
                  </a:lnTo>
                  <a:lnTo>
                    <a:pt x="10" y="1265"/>
                  </a:lnTo>
                  <a:lnTo>
                    <a:pt x="23" y="1338"/>
                  </a:lnTo>
                  <a:lnTo>
                    <a:pt x="40" y="1410"/>
                  </a:lnTo>
                  <a:lnTo>
                    <a:pt x="62" y="1479"/>
                  </a:lnTo>
                  <a:lnTo>
                    <a:pt x="88" y="1547"/>
                  </a:lnTo>
                  <a:lnTo>
                    <a:pt x="118" y="1613"/>
                  </a:lnTo>
                  <a:lnTo>
                    <a:pt x="152" y="1676"/>
                  </a:lnTo>
                  <a:lnTo>
                    <a:pt x="191" y="1736"/>
                  </a:lnTo>
                  <a:lnTo>
                    <a:pt x="232" y="1794"/>
                  </a:lnTo>
                  <a:lnTo>
                    <a:pt x="278" y="1849"/>
                  </a:lnTo>
                  <a:lnTo>
                    <a:pt x="327" y="1901"/>
                  </a:lnTo>
                  <a:lnTo>
                    <a:pt x="379" y="1950"/>
                  </a:lnTo>
                  <a:lnTo>
                    <a:pt x="434" y="1995"/>
                  </a:lnTo>
                  <a:lnTo>
                    <a:pt x="491" y="2037"/>
                  </a:lnTo>
                  <a:lnTo>
                    <a:pt x="552" y="2075"/>
                  </a:lnTo>
                  <a:lnTo>
                    <a:pt x="615" y="2110"/>
                  </a:lnTo>
                  <a:lnTo>
                    <a:pt x="681" y="2140"/>
                  </a:lnTo>
                  <a:lnTo>
                    <a:pt x="748" y="2166"/>
                  </a:lnTo>
                  <a:lnTo>
                    <a:pt x="818" y="2188"/>
                  </a:lnTo>
                  <a:lnTo>
                    <a:pt x="890" y="2205"/>
                  </a:lnTo>
                  <a:lnTo>
                    <a:pt x="963" y="2217"/>
                  </a:lnTo>
                  <a:lnTo>
                    <a:pt x="1038" y="2225"/>
                  </a:lnTo>
                  <a:lnTo>
                    <a:pt x="1114" y="2228"/>
                  </a:lnTo>
                  <a:lnTo>
                    <a:pt x="1191" y="2225"/>
                  </a:lnTo>
                  <a:lnTo>
                    <a:pt x="1266" y="2217"/>
                  </a:lnTo>
                  <a:lnTo>
                    <a:pt x="1340" y="2205"/>
                  </a:lnTo>
                  <a:lnTo>
                    <a:pt x="1412" y="2188"/>
                  </a:lnTo>
                  <a:lnTo>
                    <a:pt x="1482" y="2166"/>
                  </a:lnTo>
                  <a:lnTo>
                    <a:pt x="1550" y="2140"/>
                  </a:lnTo>
                  <a:lnTo>
                    <a:pt x="1616" y="2110"/>
                  </a:lnTo>
                  <a:lnTo>
                    <a:pt x="1679" y="2075"/>
                  </a:lnTo>
                  <a:lnTo>
                    <a:pt x="1740" y="2037"/>
                  </a:lnTo>
                  <a:lnTo>
                    <a:pt x="1798" y="1995"/>
                  </a:lnTo>
                  <a:lnTo>
                    <a:pt x="1853" y="1950"/>
                  </a:lnTo>
                  <a:lnTo>
                    <a:pt x="1905" y="1901"/>
                  </a:lnTo>
                  <a:lnTo>
                    <a:pt x="1954" y="1849"/>
                  </a:lnTo>
                  <a:lnTo>
                    <a:pt x="2000" y="1794"/>
                  </a:lnTo>
                  <a:lnTo>
                    <a:pt x="2042" y="1736"/>
                  </a:lnTo>
                  <a:lnTo>
                    <a:pt x="2080" y="1676"/>
                  </a:lnTo>
                  <a:lnTo>
                    <a:pt x="2114" y="1613"/>
                  </a:lnTo>
                  <a:lnTo>
                    <a:pt x="2145" y="1547"/>
                  </a:lnTo>
                  <a:lnTo>
                    <a:pt x="2171" y="1479"/>
                  </a:lnTo>
                  <a:lnTo>
                    <a:pt x="2192" y="1410"/>
                  </a:lnTo>
                  <a:lnTo>
                    <a:pt x="2210" y="1338"/>
                  </a:lnTo>
                  <a:lnTo>
                    <a:pt x="2222" y="1265"/>
                  </a:lnTo>
                  <a:lnTo>
                    <a:pt x="2230" y="1190"/>
                  </a:lnTo>
                  <a:lnTo>
                    <a:pt x="2232" y="1114"/>
                  </a:lnTo>
                  <a:lnTo>
                    <a:pt x="2230" y="1038"/>
                  </a:lnTo>
                  <a:lnTo>
                    <a:pt x="2222" y="963"/>
                  </a:lnTo>
                  <a:lnTo>
                    <a:pt x="2210" y="890"/>
                  </a:lnTo>
                  <a:lnTo>
                    <a:pt x="2192" y="818"/>
                  </a:lnTo>
                  <a:lnTo>
                    <a:pt x="2171" y="748"/>
                  </a:lnTo>
                  <a:lnTo>
                    <a:pt x="2145" y="681"/>
                  </a:lnTo>
                  <a:lnTo>
                    <a:pt x="2114" y="615"/>
                  </a:lnTo>
                  <a:lnTo>
                    <a:pt x="2080" y="552"/>
                  </a:lnTo>
                  <a:lnTo>
                    <a:pt x="2042" y="492"/>
                  </a:lnTo>
                  <a:lnTo>
                    <a:pt x="2000" y="434"/>
                  </a:lnTo>
                  <a:lnTo>
                    <a:pt x="1954" y="379"/>
                  </a:lnTo>
                  <a:lnTo>
                    <a:pt x="1905" y="327"/>
                  </a:lnTo>
                  <a:lnTo>
                    <a:pt x="1853" y="278"/>
                  </a:lnTo>
                  <a:lnTo>
                    <a:pt x="1798" y="233"/>
                  </a:lnTo>
                  <a:lnTo>
                    <a:pt x="1740" y="191"/>
                  </a:lnTo>
                  <a:lnTo>
                    <a:pt x="1679" y="153"/>
                  </a:lnTo>
                  <a:lnTo>
                    <a:pt x="1616" y="118"/>
                  </a:lnTo>
                  <a:lnTo>
                    <a:pt x="1550" y="88"/>
                  </a:lnTo>
                  <a:lnTo>
                    <a:pt x="1482" y="62"/>
                  </a:lnTo>
                  <a:lnTo>
                    <a:pt x="1412" y="40"/>
                  </a:lnTo>
                  <a:lnTo>
                    <a:pt x="1340" y="23"/>
                  </a:lnTo>
                  <a:lnTo>
                    <a:pt x="1266" y="11"/>
                  </a:lnTo>
                  <a:lnTo>
                    <a:pt x="1191" y="3"/>
                  </a:lnTo>
                  <a:lnTo>
                    <a:pt x="1114" y="0"/>
                  </a:lnTo>
                </a:path>
              </a:pathLst>
            </a:custGeom>
            <a:noFill/>
            <a:ln w="36576">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3" name="AutoShape 12">
              <a:extLst>
                <a:ext uri="{FF2B5EF4-FFF2-40B4-BE49-F238E27FC236}">
                  <a16:creationId xmlns:a16="http://schemas.microsoft.com/office/drawing/2014/main" id="{D969FB53-6A3C-4B20-AD7A-DDBEF6CCC729}"/>
                </a:ext>
              </a:extLst>
            </p:cNvPr>
            <p:cNvSpPr>
              <a:spLocks/>
            </p:cNvSpPr>
            <p:nvPr/>
          </p:nvSpPr>
          <p:spPr bwMode="auto">
            <a:xfrm>
              <a:off x="5208" y="1939"/>
              <a:ext cx="874" cy="538"/>
            </a:xfrm>
            <a:custGeom>
              <a:avLst/>
              <a:gdLst>
                <a:gd name="T0" fmla="+- 0 5918 5208"/>
                <a:gd name="T1" fmla="*/ T0 w 874"/>
                <a:gd name="T2" fmla="+- 0 2002 1939"/>
                <a:gd name="T3" fmla="*/ 2002 h 538"/>
                <a:gd name="T4" fmla="+- 0 5208 5208"/>
                <a:gd name="T5" fmla="*/ T4 w 874"/>
                <a:gd name="T6" fmla="+- 0 2429 1939"/>
                <a:gd name="T7" fmla="*/ 2429 h 538"/>
                <a:gd name="T8" fmla="+- 0 5237 5208"/>
                <a:gd name="T9" fmla="*/ T8 w 874"/>
                <a:gd name="T10" fmla="+- 0 2477 1939"/>
                <a:gd name="T11" fmla="*/ 2477 h 538"/>
                <a:gd name="T12" fmla="+- 0 5947 5208"/>
                <a:gd name="T13" fmla="*/ T12 w 874"/>
                <a:gd name="T14" fmla="+- 0 2050 1939"/>
                <a:gd name="T15" fmla="*/ 2050 h 538"/>
                <a:gd name="T16" fmla="+- 0 5918 5208"/>
                <a:gd name="T17" fmla="*/ T16 w 874"/>
                <a:gd name="T18" fmla="+- 0 2002 1939"/>
                <a:gd name="T19" fmla="*/ 2002 h 538"/>
                <a:gd name="T20" fmla="+- 0 6050 5208"/>
                <a:gd name="T21" fmla="*/ T20 w 874"/>
                <a:gd name="T22" fmla="+- 0 1987 1939"/>
                <a:gd name="T23" fmla="*/ 1987 h 538"/>
                <a:gd name="T24" fmla="+- 0 5942 5208"/>
                <a:gd name="T25" fmla="*/ T24 w 874"/>
                <a:gd name="T26" fmla="+- 0 1987 1939"/>
                <a:gd name="T27" fmla="*/ 1987 h 538"/>
                <a:gd name="T28" fmla="+- 0 5971 5208"/>
                <a:gd name="T29" fmla="*/ T28 w 874"/>
                <a:gd name="T30" fmla="+- 0 2035 1939"/>
                <a:gd name="T31" fmla="*/ 2035 h 538"/>
                <a:gd name="T32" fmla="+- 0 5947 5208"/>
                <a:gd name="T33" fmla="*/ T32 w 874"/>
                <a:gd name="T34" fmla="+- 0 2050 1939"/>
                <a:gd name="T35" fmla="*/ 2050 h 538"/>
                <a:gd name="T36" fmla="+- 0 5976 5208"/>
                <a:gd name="T37" fmla="*/ T36 w 874"/>
                <a:gd name="T38" fmla="+- 0 2098 1939"/>
                <a:gd name="T39" fmla="*/ 2098 h 538"/>
                <a:gd name="T40" fmla="+- 0 6050 5208"/>
                <a:gd name="T41" fmla="*/ T40 w 874"/>
                <a:gd name="T42" fmla="+- 0 1987 1939"/>
                <a:gd name="T43" fmla="*/ 1987 h 538"/>
                <a:gd name="T44" fmla="+- 0 5942 5208"/>
                <a:gd name="T45" fmla="*/ T44 w 874"/>
                <a:gd name="T46" fmla="+- 0 1987 1939"/>
                <a:gd name="T47" fmla="*/ 1987 h 538"/>
                <a:gd name="T48" fmla="+- 0 5918 5208"/>
                <a:gd name="T49" fmla="*/ T48 w 874"/>
                <a:gd name="T50" fmla="+- 0 2002 1939"/>
                <a:gd name="T51" fmla="*/ 2002 h 538"/>
                <a:gd name="T52" fmla="+- 0 5947 5208"/>
                <a:gd name="T53" fmla="*/ T52 w 874"/>
                <a:gd name="T54" fmla="+- 0 2050 1939"/>
                <a:gd name="T55" fmla="*/ 2050 h 538"/>
                <a:gd name="T56" fmla="+- 0 5971 5208"/>
                <a:gd name="T57" fmla="*/ T56 w 874"/>
                <a:gd name="T58" fmla="+- 0 2035 1939"/>
                <a:gd name="T59" fmla="*/ 2035 h 538"/>
                <a:gd name="T60" fmla="+- 0 5942 5208"/>
                <a:gd name="T61" fmla="*/ T60 w 874"/>
                <a:gd name="T62" fmla="+- 0 1987 1939"/>
                <a:gd name="T63" fmla="*/ 1987 h 538"/>
                <a:gd name="T64" fmla="+- 0 6082 5208"/>
                <a:gd name="T65" fmla="*/ T64 w 874"/>
                <a:gd name="T66" fmla="+- 0 1939 1939"/>
                <a:gd name="T67" fmla="*/ 1939 h 538"/>
                <a:gd name="T68" fmla="+- 0 5890 5208"/>
                <a:gd name="T69" fmla="*/ T68 w 874"/>
                <a:gd name="T70" fmla="+- 0 1954 1939"/>
                <a:gd name="T71" fmla="*/ 1954 h 538"/>
                <a:gd name="T72" fmla="+- 0 5918 5208"/>
                <a:gd name="T73" fmla="*/ T72 w 874"/>
                <a:gd name="T74" fmla="+- 0 2002 1939"/>
                <a:gd name="T75" fmla="*/ 2002 h 538"/>
                <a:gd name="T76" fmla="+- 0 5942 5208"/>
                <a:gd name="T77" fmla="*/ T76 w 874"/>
                <a:gd name="T78" fmla="+- 0 1987 1939"/>
                <a:gd name="T79" fmla="*/ 1987 h 538"/>
                <a:gd name="T80" fmla="+- 0 6050 5208"/>
                <a:gd name="T81" fmla="*/ T80 w 874"/>
                <a:gd name="T82" fmla="+- 0 1987 1939"/>
                <a:gd name="T83" fmla="*/ 1987 h 538"/>
                <a:gd name="T84" fmla="+- 0 6082 5208"/>
                <a:gd name="T85" fmla="*/ T84 w 874"/>
                <a:gd name="T86" fmla="+- 0 1939 1939"/>
                <a:gd name="T87" fmla="*/ 1939 h 5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874" h="538">
                  <a:moveTo>
                    <a:pt x="710" y="63"/>
                  </a:moveTo>
                  <a:lnTo>
                    <a:pt x="0" y="490"/>
                  </a:lnTo>
                  <a:lnTo>
                    <a:pt x="29" y="538"/>
                  </a:lnTo>
                  <a:lnTo>
                    <a:pt x="739" y="111"/>
                  </a:lnTo>
                  <a:lnTo>
                    <a:pt x="710" y="63"/>
                  </a:lnTo>
                  <a:close/>
                  <a:moveTo>
                    <a:pt x="842" y="48"/>
                  </a:moveTo>
                  <a:lnTo>
                    <a:pt x="734" y="48"/>
                  </a:lnTo>
                  <a:lnTo>
                    <a:pt x="763" y="96"/>
                  </a:lnTo>
                  <a:lnTo>
                    <a:pt x="739" y="111"/>
                  </a:lnTo>
                  <a:lnTo>
                    <a:pt x="768" y="159"/>
                  </a:lnTo>
                  <a:lnTo>
                    <a:pt x="842" y="48"/>
                  </a:lnTo>
                  <a:close/>
                  <a:moveTo>
                    <a:pt x="734" y="48"/>
                  </a:moveTo>
                  <a:lnTo>
                    <a:pt x="710" y="63"/>
                  </a:lnTo>
                  <a:lnTo>
                    <a:pt x="739" y="111"/>
                  </a:lnTo>
                  <a:lnTo>
                    <a:pt x="763" y="96"/>
                  </a:lnTo>
                  <a:lnTo>
                    <a:pt x="734" y="48"/>
                  </a:lnTo>
                  <a:close/>
                  <a:moveTo>
                    <a:pt x="874" y="0"/>
                  </a:moveTo>
                  <a:lnTo>
                    <a:pt x="682" y="15"/>
                  </a:lnTo>
                  <a:lnTo>
                    <a:pt x="710" y="63"/>
                  </a:lnTo>
                  <a:lnTo>
                    <a:pt x="734" y="48"/>
                  </a:lnTo>
                  <a:lnTo>
                    <a:pt x="842" y="48"/>
                  </a:lnTo>
                  <a:lnTo>
                    <a:pt x="87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4" name="Text Box 11">
              <a:extLst>
                <a:ext uri="{FF2B5EF4-FFF2-40B4-BE49-F238E27FC236}">
                  <a16:creationId xmlns:a16="http://schemas.microsoft.com/office/drawing/2014/main" id="{49F9C050-502D-4AD0-9ED2-59735D49BF6B}"/>
                </a:ext>
              </a:extLst>
            </p:cNvPr>
            <p:cNvSpPr txBox="1">
              <a:spLocks noChangeArrowheads="1"/>
            </p:cNvSpPr>
            <p:nvPr/>
          </p:nvSpPr>
          <p:spPr bwMode="auto">
            <a:xfrm>
              <a:off x="5702" y="1586"/>
              <a:ext cx="3862"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100" b="1" i="0" u="none" strike="noStrike" cap="none" normalizeH="0" baseline="0">
                  <a:ln>
                    <a:noFill/>
                  </a:ln>
                  <a:solidFill>
                    <a:schemeClr val="tx1"/>
                  </a:solidFill>
                  <a:effectLst/>
                  <a:latin typeface="Arial" panose="020B0604020202020204" pitchFamily="34" charset="0"/>
                  <a:ea typeface="Arial" panose="020B0604020202020204" pitchFamily="34" charset="0"/>
                </a:rPr>
                <a:t>Çılbır çalışması için uygun değildir.</a:t>
              </a:r>
              <a:endParaRPr kumimoji="0" lang="tr-TR" altLang="tr-TR" sz="1800" b="0" i="0" u="none" strike="noStrike" cap="none" normalizeH="0" baseline="0">
                <a:ln>
                  <a:noFill/>
                </a:ln>
                <a:solidFill>
                  <a:schemeClr val="tx1"/>
                </a:solidFill>
                <a:effectLst/>
                <a:latin typeface="Arial" panose="020B0604020202020204" pitchFamily="34" charset="0"/>
              </a:endParaRPr>
            </a:p>
          </p:txBody>
        </p:sp>
      </p:grpSp>
      <p:sp>
        <p:nvSpPr>
          <p:cNvPr id="15" name="Rectangle 18">
            <a:extLst>
              <a:ext uri="{FF2B5EF4-FFF2-40B4-BE49-F238E27FC236}">
                <a16:creationId xmlns:a16="http://schemas.microsoft.com/office/drawing/2014/main" id="{5F45A285-7966-4D09-9D79-A2229EEBC5AB}"/>
              </a:ext>
            </a:extLst>
          </p:cNvPr>
          <p:cNvSpPr>
            <a:spLocks noChangeArrowheads="1"/>
          </p:cNvSpPr>
          <p:nvPr/>
        </p:nvSpPr>
        <p:spPr bwMode="auto">
          <a:xfrm>
            <a:off x="-3314713" y="517912"/>
            <a:ext cx="2481687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100" b="0" i="0" u="none" strike="noStrike" cap="none" normalizeH="0" baseline="0">
              <a:ln>
                <a:noFill/>
              </a:ln>
              <a:solidFill>
                <a:schemeClr val="tx1"/>
              </a:solidFill>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tr-TR" altLang="tr-TR" sz="1100" b="0" i="0" u="none" strike="noStrike" cap="none" normalizeH="0" baseline="0">
                <a:ln>
                  <a:noFill/>
                </a:ln>
                <a:solidFill>
                  <a:schemeClr val="tx1"/>
                </a:solidFill>
                <a:effectLst/>
                <a:latin typeface="Arial" panose="020B0604020202020204" pitchFamily="34" charset="0"/>
                <a:ea typeface="Arial" panose="020B0604020202020204" pitchFamily="34" charset="0"/>
              </a:rPr>
            </a:b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16" name="Metin kutusu 15">
            <a:extLst>
              <a:ext uri="{FF2B5EF4-FFF2-40B4-BE49-F238E27FC236}">
                <a16:creationId xmlns:a16="http://schemas.microsoft.com/office/drawing/2014/main" id="{B85971E7-1D91-4888-8BA8-4874D4D3A40C}"/>
              </a:ext>
            </a:extLst>
          </p:cNvPr>
          <p:cNvSpPr txBox="1"/>
          <p:nvPr/>
        </p:nvSpPr>
        <p:spPr>
          <a:xfrm>
            <a:off x="3923527" y="5810345"/>
            <a:ext cx="4709160" cy="646331"/>
          </a:xfrm>
          <a:prstGeom prst="rect">
            <a:avLst/>
          </a:prstGeom>
          <a:noFill/>
        </p:spPr>
        <p:txBody>
          <a:bodyPr wrap="square" rtlCol="0">
            <a:spAutoFit/>
          </a:bodyPr>
          <a:lstStyle/>
          <a:p>
            <a:r>
              <a:rPr lang="tr-TR" sz="1800" b="1" dirty="0">
                <a:effectLst/>
                <a:latin typeface="Arial" panose="020B0604020202020204" pitchFamily="34" charset="0"/>
                <a:ea typeface="Arial" panose="020B0604020202020204" pitchFamily="34" charset="0"/>
              </a:rPr>
              <a:t>Yer sırığının değişik dayama biçimleri</a:t>
            </a:r>
          </a:p>
          <a:p>
            <a:endParaRPr lang="tr-TR" dirty="0"/>
          </a:p>
        </p:txBody>
      </p:sp>
    </p:spTree>
    <p:extLst>
      <p:ext uri="{BB962C8B-B14F-4D97-AF65-F5344CB8AC3E}">
        <p14:creationId xmlns:p14="http://schemas.microsoft.com/office/powerpoint/2010/main" val="15861611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E991E4B-F81D-4E49-A2CA-D6F84ECB325D}"/>
              </a:ext>
            </a:extLst>
          </p:cNvPr>
          <p:cNvSpPr>
            <a:spLocks noGrp="1"/>
          </p:cNvSpPr>
          <p:nvPr>
            <p:ph idx="1"/>
          </p:nvPr>
        </p:nvSpPr>
        <p:spPr>
          <a:xfrm>
            <a:off x="783772" y="2627086"/>
            <a:ext cx="10653486" cy="3672114"/>
          </a:xfrm>
        </p:spPr>
        <p:txBody>
          <a:bodyPr>
            <a:normAutofit/>
          </a:bodyPr>
          <a:lstStyle/>
          <a:p>
            <a:pPr marL="0" indent="0" algn="just">
              <a:buNone/>
            </a:pPr>
            <a:r>
              <a:rPr lang="tr-TR" sz="2400" u="sng" spc="-15" dirty="0">
                <a:effectLst/>
                <a:latin typeface="Arial" panose="020B0604020202020204" pitchFamily="34" charset="0"/>
                <a:ea typeface="Arial" panose="020B0604020202020204" pitchFamily="34" charset="0"/>
              </a:rPr>
              <a:t>Yer </a:t>
            </a:r>
            <a:r>
              <a:rPr lang="tr-TR" sz="2400" u="sng" dirty="0">
                <a:effectLst/>
                <a:latin typeface="Arial" panose="020B0604020202020204" pitchFamily="34" charset="0"/>
                <a:ea typeface="Arial" panose="020B0604020202020204" pitchFamily="34" charset="0"/>
              </a:rPr>
              <a:t>sırıklarının dizilişi iki biçimde yapılabilir.</a:t>
            </a:r>
          </a:p>
          <a:p>
            <a:pPr marL="0" indent="0" algn="just">
              <a:buNone/>
            </a:pPr>
            <a:r>
              <a:rPr lang="tr-TR" sz="240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Bu biçimlerden birisi; </a:t>
            </a:r>
            <a:r>
              <a:rPr lang="tr-TR" sz="2300" b="1" dirty="0">
                <a:effectLst/>
                <a:latin typeface="Arial" panose="020B0604020202020204" pitchFamily="34" charset="0"/>
                <a:ea typeface="Arial" panose="020B0604020202020204" pitchFamily="34" charset="0"/>
              </a:rPr>
              <a:t>sırıkların birbirlerine paralel </a:t>
            </a:r>
            <a:r>
              <a:rPr lang="tr-TR" sz="2300" dirty="0">
                <a:effectLst/>
                <a:latin typeface="Arial" panose="020B0604020202020204" pitchFamily="34" charset="0"/>
                <a:ea typeface="Arial" panose="020B0604020202020204" pitchFamily="34" charset="0"/>
              </a:rPr>
              <a:t>dizilmesidir. Bu biçimin olumlu tarafı ara ölçülerin her noktada aynı olması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böylece atın; yer</a:t>
            </a:r>
            <a:r>
              <a:rPr lang="tr-TR" sz="2300" spc="32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sırığı dizisine hangi hattan girerse girsin, eşit aralıkları geçecek olmasıdır. Bu durum genç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deneyimsiz eğiticiler için oldukça önemlidir. Olumsuz yanı ise; eğiticinin atı bir süre için doğru hatta hareket ettirmesi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kendisinin de birlikte yürümek zorunda olmasıdır</a:t>
            </a:r>
            <a:r>
              <a:rPr lang="tr-TR" sz="2400" dirty="0">
                <a:effectLst/>
                <a:latin typeface="Arial" panose="020B0604020202020204" pitchFamily="34" charset="0"/>
                <a:ea typeface="Arial" panose="020B0604020202020204" pitchFamily="34" charset="0"/>
              </a:rPr>
              <a:t>.</a:t>
            </a:r>
          </a:p>
          <a:p>
            <a:pPr marL="0" indent="0" algn="just">
              <a:buNone/>
            </a:pPr>
            <a:endParaRPr lang="tr-TR" sz="2400" dirty="0">
              <a:effectLst/>
              <a:latin typeface="Arial" panose="020B0604020202020204" pitchFamily="34" charset="0"/>
              <a:ea typeface="Arial" panose="020B0604020202020204" pitchFamily="34" charset="0"/>
            </a:endParaRPr>
          </a:p>
          <a:p>
            <a:pPr algn="just"/>
            <a:endParaRPr lang="tr-TR" dirty="0"/>
          </a:p>
        </p:txBody>
      </p:sp>
      <p:sp>
        <p:nvSpPr>
          <p:cNvPr id="9" name="Rectangle 15">
            <a:extLst>
              <a:ext uri="{FF2B5EF4-FFF2-40B4-BE49-F238E27FC236}">
                <a16:creationId xmlns:a16="http://schemas.microsoft.com/office/drawing/2014/main" id="{4C70A803-9F60-4845-8A65-8548283BE4B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12" name="Rectangle 16">
            <a:extLst>
              <a:ext uri="{FF2B5EF4-FFF2-40B4-BE49-F238E27FC236}">
                <a16:creationId xmlns:a16="http://schemas.microsoft.com/office/drawing/2014/main" id="{5AA36680-5068-4478-B422-A89612D5DBAD}"/>
              </a:ext>
            </a:extLst>
          </p:cNvPr>
          <p:cNvSpPr>
            <a:spLocks noChangeArrowheads="1"/>
          </p:cNvSpPr>
          <p:nvPr/>
        </p:nvSpPr>
        <p:spPr bwMode="auto">
          <a:xfrm>
            <a:off x="0" y="4587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tr-TR" altLang="tr-TR" sz="1100" b="0" i="0" u="none" strike="noStrike" cap="none" normalizeH="0" baseline="0">
                <a:ln>
                  <a:noFill/>
                </a:ln>
                <a:solidFill>
                  <a:schemeClr val="tx1"/>
                </a:solidFill>
                <a:effectLst/>
                <a:latin typeface="Arial" panose="020B0604020202020204" pitchFamily="34" charset="0"/>
                <a:ea typeface="Arial" panose="020B0604020202020204" pitchFamily="34" charset="0"/>
              </a:rPr>
            </a:br>
            <a:endParaRPr kumimoji="0" lang="tr-TR" altLang="tr-T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5167335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9">
            <a:extLst>
              <a:ext uri="{FF2B5EF4-FFF2-40B4-BE49-F238E27FC236}">
                <a16:creationId xmlns:a16="http://schemas.microsoft.com/office/drawing/2014/main" id="{A27A0ECC-B20B-43BB-BF1C-CE47A2F23AFE}"/>
              </a:ext>
            </a:extLst>
          </p:cNvPr>
          <p:cNvGrpSpPr>
            <a:grpSpLocks/>
          </p:cNvGrpSpPr>
          <p:nvPr/>
        </p:nvGrpSpPr>
        <p:grpSpPr bwMode="auto">
          <a:xfrm>
            <a:off x="740229" y="2452914"/>
            <a:ext cx="10638971" cy="3614057"/>
            <a:chOff x="4022" y="163"/>
            <a:chExt cx="3126" cy="3884"/>
          </a:xfrm>
        </p:grpSpPr>
        <p:pic>
          <p:nvPicPr>
            <p:cNvPr id="5" name="Picture 14">
              <a:extLst>
                <a:ext uri="{FF2B5EF4-FFF2-40B4-BE49-F238E27FC236}">
                  <a16:creationId xmlns:a16="http://schemas.microsoft.com/office/drawing/2014/main" id="{7F99C71C-97C3-4F98-99AA-F25680D6BB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2" y="676"/>
              <a:ext cx="3126" cy="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3">
              <a:extLst>
                <a:ext uri="{FF2B5EF4-FFF2-40B4-BE49-F238E27FC236}">
                  <a16:creationId xmlns:a16="http://schemas.microsoft.com/office/drawing/2014/main" id="{1A37827F-D351-4596-A34A-D4678F193B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2" y="1590"/>
              <a:ext cx="3126" cy="36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a:extLst>
                <a:ext uri="{FF2B5EF4-FFF2-40B4-BE49-F238E27FC236}">
                  <a16:creationId xmlns:a16="http://schemas.microsoft.com/office/drawing/2014/main" id="{5AC960BB-0B43-4047-8009-6AD60FD2B4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2" y="2505"/>
              <a:ext cx="3126" cy="3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a:extLst>
                <a:ext uri="{FF2B5EF4-FFF2-40B4-BE49-F238E27FC236}">
                  <a16:creationId xmlns:a16="http://schemas.microsoft.com/office/drawing/2014/main" id="{A19ED52A-E96F-4873-BCF4-6AAB26A583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2" y="3418"/>
              <a:ext cx="3126" cy="364"/>
            </a:xfrm>
            <a:prstGeom prst="rect">
              <a:avLst/>
            </a:prstGeom>
            <a:noFill/>
            <a:extLst>
              <a:ext uri="{909E8E84-426E-40DD-AFC4-6F175D3DCCD1}">
                <a14:hiddenFill xmlns:a14="http://schemas.microsoft.com/office/drawing/2010/main">
                  <a:solidFill>
                    <a:srgbClr val="FFFFFF"/>
                  </a:solidFill>
                </a14:hiddenFill>
              </a:ext>
            </a:extLst>
          </p:spPr>
        </p:pic>
        <p:sp>
          <p:nvSpPr>
            <p:cNvPr id="9" name="Line 10">
              <a:extLst>
                <a:ext uri="{FF2B5EF4-FFF2-40B4-BE49-F238E27FC236}">
                  <a16:creationId xmlns:a16="http://schemas.microsoft.com/office/drawing/2014/main" id="{62E8DB27-933A-4A67-ACBA-70084948B989}"/>
                </a:ext>
              </a:extLst>
            </p:cNvPr>
            <p:cNvSpPr>
              <a:spLocks noChangeShapeType="1"/>
            </p:cNvSpPr>
            <p:nvPr/>
          </p:nvSpPr>
          <p:spPr bwMode="auto">
            <a:xfrm>
              <a:off x="5594" y="163"/>
              <a:ext cx="0" cy="3883"/>
            </a:xfrm>
            <a:prstGeom prst="line">
              <a:avLst/>
            </a:prstGeom>
            <a:noFill/>
            <a:ln w="21336">
              <a:solidFill>
                <a:srgbClr val="959595"/>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grpSp>
    </p:spTree>
    <p:extLst>
      <p:ext uri="{BB962C8B-B14F-4D97-AF65-F5344CB8AC3E}">
        <p14:creationId xmlns:p14="http://schemas.microsoft.com/office/powerpoint/2010/main" val="6424923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F923B7B-FD1A-424E-8D1D-18D093F2A5DC}"/>
              </a:ext>
            </a:extLst>
          </p:cNvPr>
          <p:cNvSpPr>
            <a:spLocks noGrp="1"/>
          </p:cNvSpPr>
          <p:nvPr>
            <p:ph idx="1"/>
          </p:nvPr>
        </p:nvSpPr>
        <p:spPr>
          <a:xfrm>
            <a:off x="769258" y="943428"/>
            <a:ext cx="10668000" cy="5408179"/>
          </a:xfrm>
        </p:spPr>
        <p:txBody>
          <a:bodyPr/>
          <a:lstStyle/>
          <a:p>
            <a:pPr marL="0" indent="0" algn="just">
              <a:spcBef>
                <a:spcPts val="40"/>
              </a:spcBef>
              <a:buNone/>
            </a:pPr>
            <a:r>
              <a:rPr lang="tr-TR" sz="2400" dirty="0">
                <a:effectLst/>
                <a:latin typeface="Arial" panose="020B0604020202020204" pitchFamily="34" charset="0"/>
                <a:ea typeface="Arial" panose="020B0604020202020204" pitchFamily="34" charset="0"/>
              </a:rPr>
              <a:t>Yer sırıkları, </a:t>
            </a:r>
            <a:r>
              <a:rPr lang="tr-TR" sz="2400" b="1" dirty="0">
                <a:effectLst/>
                <a:latin typeface="Arial" panose="020B0604020202020204" pitchFamily="34" charset="0"/>
                <a:ea typeface="Arial" panose="020B0604020202020204" pitchFamily="34" charset="0"/>
              </a:rPr>
              <a:t>bir daire büklümü </a:t>
            </a:r>
            <a:r>
              <a:rPr lang="tr-TR" sz="2400" dirty="0">
                <a:effectLst/>
                <a:latin typeface="Arial" panose="020B0604020202020204" pitchFamily="34" charset="0"/>
                <a:ea typeface="Arial" panose="020B0604020202020204" pitchFamily="34" charset="0"/>
              </a:rPr>
              <a:t>üzerine yelpaze biçiminde de dizilebilir. Bu diziliş yardımıyla atın değişik aralık ölçülerini geçiş çalışmaları kolaylıkla yapılabilir. Bu eğitim için, eğiticilerin iyi bir deneyime sahip olmaları gerekir.</a:t>
            </a:r>
            <a:endParaRPr lang="tr-TR" dirty="0"/>
          </a:p>
          <a:p>
            <a:pPr algn="just"/>
            <a:endParaRPr lang="tr-TR" dirty="0"/>
          </a:p>
        </p:txBody>
      </p:sp>
      <p:pic>
        <p:nvPicPr>
          <p:cNvPr id="4" name="image23.jpeg">
            <a:extLst>
              <a:ext uri="{FF2B5EF4-FFF2-40B4-BE49-F238E27FC236}">
                <a16:creationId xmlns:a16="http://schemas.microsoft.com/office/drawing/2014/main" id="{3366BA0D-F649-479B-9F4A-AED803994576}"/>
              </a:ext>
            </a:extLst>
          </p:cNvPr>
          <p:cNvPicPr>
            <a:picLocks noChangeAspect="1"/>
          </p:cNvPicPr>
          <p:nvPr/>
        </p:nvPicPr>
        <p:blipFill>
          <a:blip r:embed="rId2" cstate="print"/>
          <a:stretch>
            <a:fillRect/>
          </a:stretch>
        </p:blipFill>
        <p:spPr>
          <a:xfrm>
            <a:off x="1805648" y="3063985"/>
            <a:ext cx="9225022" cy="2973957"/>
          </a:xfrm>
          <a:prstGeom prst="rect">
            <a:avLst/>
          </a:prstGeom>
        </p:spPr>
      </p:pic>
    </p:spTree>
    <p:extLst>
      <p:ext uri="{BB962C8B-B14F-4D97-AF65-F5344CB8AC3E}">
        <p14:creationId xmlns:p14="http://schemas.microsoft.com/office/powerpoint/2010/main" val="9308239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8E4AF1A-9D6F-4AAA-B3C4-8313F3D959E1}"/>
              </a:ext>
            </a:extLst>
          </p:cNvPr>
          <p:cNvSpPr>
            <a:spLocks noGrp="1"/>
          </p:cNvSpPr>
          <p:nvPr>
            <p:ph idx="1"/>
          </p:nvPr>
        </p:nvSpPr>
        <p:spPr>
          <a:xfrm>
            <a:off x="870858" y="723417"/>
            <a:ext cx="10421256" cy="5474183"/>
          </a:xfrm>
        </p:spPr>
        <p:txBody>
          <a:bodyPr>
            <a:normAutofit/>
          </a:bodyPr>
          <a:lstStyle/>
          <a:p>
            <a:pPr marL="0" indent="0">
              <a:buNone/>
            </a:pPr>
            <a:r>
              <a:rPr lang="tr-TR" b="1" u="sng" dirty="0">
                <a:effectLst/>
                <a:latin typeface="Arial" panose="020B0604020202020204" pitchFamily="34" charset="0"/>
                <a:ea typeface="Arial" panose="020B0604020202020204" pitchFamily="34" charset="0"/>
              </a:rPr>
              <a:t>Yer sırığı dizilişi için uygun aralık ölçüleri :</a:t>
            </a:r>
          </a:p>
          <a:p>
            <a:pPr marL="342900" lvl="0" indent="-342900">
              <a:spcBef>
                <a:spcPts val="105"/>
              </a:spcBef>
              <a:spcAft>
                <a:spcPts val="0"/>
              </a:spcAft>
              <a:buSzPct val="110000"/>
              <a:buFont typeface="Wingdings" panose="05000000000000000000" pitchFamily="2" charset="2"/>
              <a:buChar char=""/>
              <a:tabLst>
                <a:tab pos="520700" algn="l"/>
              </a:tabLst>
            </a:pPr>
            <a:r>
              <a:rPr lang="tr-TR" dirty="0">
                <a:effectLst/>
                <a:latin typeface="Arial" panose="020B0604020202020204" pitchFamily="34" charset="0"/>
                <a:ea typeface="Wingdings" panose="05000000000000000000" pitchFamily="2" charset="2"/>
                <a:cs typeface="Wingdings" panose="05000000000000000000" pitchFamily="2" charset="2"/>
              </a:rPr>
              <a:t>Adeta : Yaklaşık 0.80</a:t>
            </a:r>
            <a:r>
              <a:rPr lang="tr-TR" spc="-9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m</a:t>
            </a:r>
          </a:p>
          <a:p>
            <a:pPr marL="342900" lvl="0" indent="-342900">
              <a:spcBef>
                <a:spcPts val="30"/>
              </a:spcBef>
              <a:spcAft>
                <a:spcPts val="0"/>
              </a:spcAft>
              <a:buSzPct val="110000"/>
              <a:buFont typeface="Wingdings" panose="05000000000000000000" pitchFamily="2" charset="2"/>
              <a:buChar char=""/>
              <a:tabLst>
                <a:tab pos="520700" algn="l"/>
              </a:tabLst>
            </a:pPr>
            <a:r>
              <a:rPr lang="tr-TR" dirty="0">
                <a:effectLst/>
                <a:latin typeface="Arial" panose="020B0604020202020204" pitchFamily="34" charset="0"/>
                <a:ea typeface="Wingdings" panose="05000000000000000000" pitchFamily="2" charset="2"/>
                <a:cs typeface="Wingdings" panose="05000000000000000000" pitchFamily="2" charset="2"/>
              </a:rPr>
              <a:t>Süratli</a:t>
            </a:r>
            <a:r>
              <a:rPr lang="tr-TR" spc="-21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a:t>
            </a:r>
            <a:r>
              <a:rPr lang="tr-TR" spc="-5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Yaklaşık</a:t>
            </a:r>
            <a:r>
              <a:rPr lang="tr-TR" spc="-5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1.30</a:t>
            </a:r>
            <a:r>
              <a:rPr lang="tr-TR" spc="-3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m</a:t>
            </a:r>
          </a:p>
          <a:p>
            <a:pPr marL="342900" lvl="0" indent="-342900">
              <a:spcBef>
                <a:spcPts val="55"/>
              </a:spcBef>
              <a:spcAft>
                <a:spcPts val="0"/>
              </a:spcAft>
              <a:buSzPct val="110000"/>
              <a:buFont typeface="Wingdings" panose="05000000000000000000" pitchFamily="2" charset="2"/>
              <a:buChar char=""/>
              <a:tabLst>
                <a:tab pos="520700" algn="l"/>
                <a:tab pos="1370330" algn="l"/>
              </a:tabLst>
            </a:pPr>
            <a:r>
              <a:rPr lang="tr-TR" dirty="0">
                <a:effectLst/>
                <a:latin typeface="Arial" panose="020B0604020202020204" pitchFamily="34" charset="0"/>
                <a:ea typeface="Wingdings" panose="05000000000000000000" pitchFamily="2" charset="2"/>
                <a:cs typeface="Wingdings" panose="05000000000000000000" pitchFamily="2" charset="2"/>
              </a:rPr>
              <a:t>Dörtnal	: Yaklaşık 3.00</a:t>
            </a:r>
            <a:r>
              <a:rPr lang="tr-TR" spc="16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m</a:t>
            </a:r>
          </a:p>
          <a:p>
            <a:pPr marL="0" indent="0">
              <a:buNone/>
            </a:pPr>
            <a:endParaRPr lang="tr-TR" dirty="0"/>
          </a:p>
          <a:p>
            <a:pPr marL="0" lvl="0" indent="0" algn="just" defTabSz="914400" eaLnBrk="0" fontAlgn="base" hangingPunct="0">
              <a:spcBef>
                <a:spcPct val="0"/>
              </a:spcBef>
              <a:spcAft>
                <a:spcPct val="0"/>
              </a:spcAft>
              <a:buClrTx/>
              <a:buSzTx/>
              <a:buNone/>
            </a:pPr>
            <a:r>
              <a:rPr lang="tr-TR" altLang="tr-TR" dirty="0">
                <a:solidFill>
                  <a:schemeClr val="tx1"/>
                </a:solidFill>
                <a:latin typeface="Arial" panose="020B0604020202020204" pitchFamily="34" charset="0"/>
                <a:ea typeface="Arial" panose="020B0604020202020204" pitchFamily="34" charset="0"/>
              </a:rPr>
              <a:t>Eğitici yer sırığı çalışmalarında sabırlı olmalıdır. Atı yavaş yavaş bu çalıştırmalara alıştırmak, güven duygusunun da kazanılmasını sağlayacaktır. Güven yitirilirse, çalışmanın hiçbir faydası olmaz.</a:t>
            </a:r>
          </a:p>
          <a:p>
            <a:pPr algn="just" defTabSz="914400" eaLnBrk="0" fontAlgn="base" hangingPunct="0">
              <a:spcBef>
                <a:spcPct val="0"/>
              </a:spcBef>
              <a:spcAft>
                <a:spcPct val="0"/>
              </a:spcAft>
            </a:pPr>
            <a:r>
              <a:rPr lang="tr-TR" dirty="0">
                <a:latin typeface="Arial" panose="020B0604020202020204" pitchFamily="34" charset="0"/>
                <a:ea typeface="Arial" panose="020B0604020202020204" pitchFamily="34" charset="0"/>
              </a:rPr>
              <a:t>At, daire büklümünde her üç yürüyüş biçiminde de yumuşak, akıcı ve dengeli olarak hareket ediyorsa, çalışmaya başlanmalıdır.</a:t>
            </a:r>
          </a:p>
          <a:p>
            <a:pPr algn="just" defTabSz="914400" eaLnBrk="0" fontAlgn="base" hangingPunct="0">
              <a:spcBef>
                <a:spcPct val="0"/>
              </a:spcBef>
              <a:spcAft>
                <a:spcPct val="0"/>
              </a:spcAft>
            </a:pPr>
            <a:r>
              <a:rPr lang="tr-TR" dirty="0">
                <a:latin typeface="Arial" panose="020B0604020202020204" pitchFamily="34" charset="0"/>
                <a:ea typeface="Arial" panose="020B0604020202020204" pitchFamily="34" charset="0"/>
              </a:rPr>
              <a:t>İlk önce adeta ile tek yer sırığı geçilmelidir. At, sakin bir biçimde geçişi başarınca, </a:t>
            </a:r>
            <a:r>
              <a:rPr lang="tr-TR" spc="-15" dirty="0">
                <a:latin typeface="Arial" panose="020B0604020202020204" pitchFamily="34" charset="0"/>
                <a:ea typeface="Arial" panose="020B0604020202020204" pitchFamily="34" charset="0"/>
              </a:rPr>
              <a:t>sırık </a:t>
            </a:r>
            <a:r>
              <a:rPr lang="tr-TR" dirty="0">
                <a:latin typeface="Arial" panose="020B0604020202020204" pitchFamily="34" charset="0"/>
                <a:ea typeface="Arial" panose="020B0604020202020204" pitchFamily="34" charset="0"/>
              </a:rPr>
              <a:t>sayısı artırılabilir. </a:t>
            </a:r>
          </a:p>
          <a:p>
            <a:pPr marL="0" indent="0">
              <a:buNone/>
            </a:pPr>
            <a:endParaRPr lang="tr-TR" dirty="0"/>
          </a:p>
          <a:p>
            <a:pPr marL="0" indent="0">
              <a:buNone/>
            </a:pPr>
            <a:endParaRPr lang="tr-TR" dirty="0"/>
          </a:p>
        </p:txBody>
      </p:sp>
      <p:sp>
        <p:nvSpPr>
          <p:cNvPr id="15" name="Rectangle 15">
            <a:extLst>
              <a:ext uri="{FF2B5EF4-FFF2-40B4-BE49-F238E27FC236}">
                <a16:creationId xmlns:a16="http://schemas.microsoft.com/office/drawing/2014/main" id="{DB54EE3A-CE5E-4043-A7E1-AF549F3FA0BD}"/>
              </a:ext>
            </a:extLst>
          </p:cNvPr>
          <p:cNvSpPr>
            <a:spLocks noChangeArrowheads="1"/>
          </p:cNvSpPr>
          <p:nvPr/>
        </p:nvSpPr>
        <p:spPr bwMode="auto">
          <a:xfrm>
            <a:off x="231494" y="26621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Tree>
    <p:extLst>
      <p:ext uri="{BB962C8B-B14F-4D97-AF65-F5344CB8AC3E}">
        <p14:creationId xmlns:p14="http://schemas.microsoft.com/office/powerpoint/2010/main" val="212531422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DFF8CDA-B2E2-470A-928B-BA5E346572FE}"/>
              </a:ext>
            </a:extLst>
          </p:cNvPr>
          <p:cNvSpPr>
            <a:spLocks noGrp="1"/>
          </p:cNvSpPr>
          <p:nvPr>
            <p:ph idx="1"/>
          </p:nvPr>
        </p:nvSpPr>
        <p:spPr>
          <a:xfrm>
            <a:off x="769257" y="1407886"/>
            <a:ext cx="10638972" cy="4949026"/>
          </a:xfrm>
        </p:spPr>
        <p:txBody>
          <a:bodyPr>
            <a:normAutofit lnSpcReduction="10000"/>
          </a:bodyPr>
          <a:lstStyle/>
          <a:p>
            <a:pPr marL="0" indent="0" algn="just">
              <a:buNone/>
            </a:pPr>
            <a:r>
              <a:rPr lang="tr-TR" dirty="0">
                <a:effectLst/>
                <a:latin typeface="Arial" panose="020B0604020202020204" pitchFamily="34" charset="0"/>
                <a:ea typeface="Arial" panose="020B0604020202020204" pitchFamily="34" charset="0"/>
              </a:rPr>
              <a:t>Atın sakinliği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yumuşaklığı yitirilirse, şartlar derhal kolaylaştırılmalıdır. Her</a:t>
            </a:r>
            <a:r>
              <a:rPr lang="tr-TR" spc="320"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zaman </a:t>
            </a:r>
            <a:r>
              <a:rPr lang="tr-TR" dirty="0">
                <a:effectLst/>
                <a:latin typeface="Arial" panose="020B0604020202020204" pitchFamily="34" charset="0"/>
                <a:ea typeface="Arial" panose="020B0604020202020204" pitchFamily="34" charset="0"/>
              </a:rPr>
              <a:t>önemli olan, atın çalışmalarda sakin olmasıdır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hiddete kapılmamasıdır. Eğitici küçük başarılardan mutlu olmalı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sabrederek yeni aşamaları gelecekteki çalışmalarda denemelidir. Sırık dizisi devamlı gözlem altında tutularak, diziye en uygun giriş hattı belirlenmelidir. Eğitici bu giriş hattının en iyi hat olmasını sağlamak için, gerekli ileri geri hareketleri yaparak konumunu ayarlanmalıdır.</a:t>
            </a:r>
            <a:endParaRPr lang="tr-TR" dirty="0"/>
          </a:p>
          <a:p>
            <a:pPr algn="just"/>
            <a:endParaRPr lang="tr-TR" dirty="0"/>
          </a:p>
          <a:p>
            <a:pPr marL="0" marR="144780" indent="0" algn="ctr">
              <a:spcBef>
                <a:spcPts val="550"/>
              </a:spcBef>
              <a:spcAft>
                <a:spcPts val="0"/>
              </a:spcAft>
              <a:buNone/>
            </a:pPr>
            <a:r>
              <a:rPr lang="tr-TR" b="1" i="1" u="sng" dirty="0">
                <a:solidFill>
                  <a:srgbClr val="FF0000"/>
                </a:solidFill>
                <a:effectLst/>
                <a:latin typeface="Arial" panose="020B0604020202020204" pitchFamily="34" charset="0"/>
                <a:ea typeface="Arial" panose="020B0604020202020204" pitchFamily="34" charset="0"/>
              </a:rPr>
              <a:t>DİKKAT!</a:t>
            </a:r>
            <a:endParaRPr lang="tr-TR" u="sng" dirty="0">
              <a:solidFill>
                <a:srgbClr val="FF0000"/>
              </a:solidFill>
              <a:latin typeface="Arial" panose="020B0604020202020204" pitchFamily="34" charset="0"/>
              <a:ea typeface="Arial" panose="020B0604020202020204" pitchFamily="34" charset="0"/>
            </a:endParaRPr>
          </a:p>
          <a:p>
            <a:pPr marL="0" marR="144780" indent="0" algn="ctr">
              <a:spcBef>
                <a:spcPts val="550"/>
              </a:spcBef>
              <a:spcAft>
                <a:spcPts val="0"/>
              </a:spcAft>
              <a:buNone/>
            </a:pPr>
            <a:r>
              <a:rPr lang="tr-TR" b="1" i="1" dirty="0">
                <a:effectLst/>
                <a:latin typeface="Arial" panose="020B0604020202020204" pitchFamily="34" charset="0"/>
                <a:ea typeface="Arial" panose="020B0604020202020204" pitchFamily="34" charset="0"/>
              </a:rPr>
              <a:t>Yer sırığı çalışmasından en iyi sonucu almanın yolu, diziye uygun biçimde girilebilmesidir.</a:t>
            </a:r>
            <a:r>
              <a:rPr lang="tr-TR" b="1" i="1" spc="-70"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Temponun</a:t>
            </a:r>
            <a:r>
              <a:rPr lang="tr-TR" b="1" i="1" spc="-80"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ve</a:t>
            </a:r>
            <a:r>
              <a:rPr lang="tr-TR" b="1" i="1" spc="-75"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aralıkların</a:t>
            </a:r>
            <a:r>
              <a:rPr lang="tr-TR" b="1" i="1" spc="-65"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uygun</a:t>
            </a:r>
            <a:r>
              <a:rPr lang="tr-TR" b="1" i="1" spc="-65"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olmadığı</a:t>
            </a:r>
            <a:r>
              <a:rPr lang="tr-TR" b="1" i="1" spc="-85"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anlaşıldığında,</a:t>
            </a:r>
            <a:r>
              <a:rPr lang="tr-TR" b="1" i="1" spc="-70"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eğitici</a:t>
            </a:r>
            <a:r>
              <a:rPr lang="tr-TR" b="1" i="1" spc="-65" dirty="0">
                <a:effectLst/>
                <a:latin typeface="Arial" panose="020B0604020202020204" pitchFamily="34" charset="0"/>
                <a:ea typeface="Arial" panose="020B0604020202020204" pitchFamily="34" charset="0"/>
              </a:rPr>
              <a:t> </a:t>
            </a:r>
            <a:r>
              <a:rPr lang="tr-TR" b="1" i="1" dirty="0">
                <a:effectLst/>
                <a:latin typeface="Arial" panose="020B0604020202020204" pitchFamily="34" charset="0"/>
                <a:ea typeface="Arial" panose="020B0604020202020204" pitchFamily="34" charset="0"/>
              </a:rPr>
              <a:t>atı sırık dizisine sokmadan dizinin kendisine yakın ön tarafından geçirerek atı korumalıdır.</a:t>
            </a:r>
            <a:endParaRPr lang="tr-TR" dirty="0">
              <a:effectLst/>
              <a:latin typeface="Arial" panose="020B0604020202020204" pitchFamily="34" charset="0"/>
              <a:ea typeface="Arial" panose="020B0604020202020204" pitchFamily="34" charset="0"/>
            </a:endParaRPr>
          </a:p>
          <a:p>
            <a:pPr algn="just"/>
            <a:endParaRPr lang="tr-TR" dirty="0"/>
          </a:p>
        </p:txBody>
      </p:sp>
    </p:spTree>
    <p:extLst>
      <p:ext uri="{BB962C8B-B14F-4D97-AF65-F5344CB8AC3E}">
        <p14:creationId xmlns:p14="http://schemas.microsoft.com/office/powerpoint/2010/main" val="40775987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9257" y="2556932"/>
            <a:ext cx="10638972" cy="3318936"/>
          </a:xfrm>
        </p:spPr>
        <p:txBody>
          <a:bodyPr/>
          <a:lstStyle/>
          <a:p>
            <a:pPr marL="0" indent="0">
              <a:buNone/>
            </a:pPr>
            <a:r>
              <a:rPr lang="tr-TR" sz="2600" b="1" i="1" u="sng" spc="-15" dirty="0">
                <a:solidFill>
                  <a:srgbClr val="33CCCC"/>
                </a:solidFill>
                <a:latin typeface="Arial" panose="020B0604020202020204" pitchFamily="34" charset="0"/>
                <a:ea typeface="Arial" panose="020B0604020202020204" pitchFamily="34" charset="0"/>
              </a:rPr>
              <a:t>1.4.4.Çılbır Çalışması Eğitim</a:t>
            </a:r>
            <a:r>
              <a:rPr lang="tr-TR" sz="2600" b="1" i="1" u="sng" spc="-80" dirty="0">
                <a:solidFill>
                  <a:srgbClr val="33CCCC"/>
                </a:solidFill>
                <a:latin typeface="Arial" panose="020B0604020202020204" pitchFamily="34" charset="0"/>
                <a:ea typeface="Arial" panose="020B0604020202020204" pitchFamily="34" charset="0"/>
              </a:rPr>
              <a:t> </a:t>
            </a:r>
            <a:r>
              <a:rPr lang="tr-TR" sz="2600" b="1" i="1" u="sng" spc="10" dirty="0">
                <a:solidFill>
                  <a:srgbClr val="33CCCC"/>
                </a:solidFill>
                <a:latin typeface="Arial" panose="020B0604020202020204" pitchFamily="34" charset="0"/>
                <a:ea typeface="Arial" panose="020B0604020202020204" pitchFamily="34" charset="0"/>
              </a:rPr>
              <a:t>Şablonu</a:t>
            </a:r>
            <a:endParaRPr lang="tr-TR" sz="2600" b="1" i="1" u="sng" spc="-15" dirty="0">
              <a:solidFill>
                <a:srgbClr val="33CCCC"/>
              </a:solidFill>
              <a:latin typeface="Arial" panose="020B0604020202020204" pitchFamily="34" charset="0"/>
              <a:ea typeface="Arial" panose="020B0604020202020204" pitchFamily="34" charset="0"/>
            </a:endParaRPr>
          </a:p>
          <a:p>
            <a:pPr marL="0" indent="0" algn="just">
              <a:buNone/>
            </a:pPr>
            <a:r>
              <a:rPr lang="tr-TR" dirty="0">
                <a:latin typeface="Arial" panose="020B0604020202020204" pitchFamily="34" charset="0"/>
                <a:ea typeface="Arial" panose="020B0604020202020204" pitchFamily="34" charset="0"/>
              </a:rPr>
              <a:t>Bir atın eğitimi, eğitim şablonuna göre yapılandırılır. Buna göre çalışma, yumuşatıcı alıştırmalarla başlar, yavaş yavaş diğer aşamalara geçilir ve süreç sakinleştirici alıştırmalarla sonlandırılır.</a:t>
            </a:r>
          </a:p>
          <a:p>
            <a:pPr marL="0" indent="0" algn="just">
              <a:buNone/>
            </a:pPr>
            <a:r>
              <a:rPr lang="tr-TR" dirty="0">
                <a:latin typeface="Arial" panose="020B0604020202020204" pitchFamily="34" charset="0"/>
                <a:ea typeface="Arial" panose="020B0604020202020204" pitchFamily="34" charset="0"/>
              </a:rPr>
              <a:t>Eğitim şablonu, 6 bölümlü 3 ana aşamadan</a:t>
            </a:r>
            <a:r>
              <a:rPr lang="tr-TR" spc="275" dirty="0">
                <a:latin typeface="Arial" panose="020B0604020202020204" pitchFamily="34" charset="0"/>
                <a:ea typeface="Arial" panose="020B0604020202020204" pitchFamily="34" charset="0"/>
              </a:rPr>
              <a:t> </a:t>
            </a:r>
            <a:r>
              <a:rPr lang="tr-TR" dirty="0">
                <a:latin typeface="Arial" panose="020B0604020202020204" pitchFamily="34" charset="0"/>
                <a:ea typeface="Arial" panose="020B0604020202020204" pitchFamily="34" charset="0"/>
              </a:rPr>
              <a:t>oluşur.</a:t>
            </a:r>
            <a:endParaRPr lang="tr-TR" dirty="0"/>
          </a:p>
          <a:p>
            <a:pPr marL="0" indent="0">
              <a:buNone/>
            </a:pPr>
            <a:endParaRPr lang="tr-TR" dirty="0"/>
          </a:p>
        </p:txBody>
      </p:sp>
    </p:spTree>
    <p:extLst>
      <p:ext uri="{BB962C8B-B14F-4D97-AF65-F5344CB8AC3E}">
        <p14:creationId xmlns:p14="http://schemas.microsoft.com/office/powerpoint/2010/main" val="42132480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C6BC20D0-9B9D-468C-9073-E5A3987A36FD}"/>
              </a:ext>
            </a:extLst>
          </p:cNvPr>
          <p:cNvPicPr>
            <a:picLocks noChangeAspect="1"/>
          </p:cNvPicPr>
          <p:nvPr/>
        </p:nvPicPr>
        <p:blipFill>
          <a:blip r:embed="rId2"/>
          <a:stretch>
            <a:fillRect/>
          </a:stretch>
        </p:blipFill>
        <p:spPr>
          <a:xfrm>
            <a:off x="3408139" y="896297"/>
            <a:ext cx="8032424" cy="5290458"/>
          </a:xfrm>
          <a:prstGeom prst="rect">
            <a:avLst/>
          </a:prstGeom>
        </p:spPr>
      </p:pic>
      <p:sp>
        <p:nvSpPr>
          <p:cNvPr id="15" name="Metin kutusu 14">
            <a:extLst>
              <a:ext uri="{FF2B5EF4-FFF2-40B4-BE49-F238E27FC236}">
                <a16:creationId xmlns:a16="http://schemas.microsoft.com/office/drawing/2014/main" id="{B750E895-B149-417C-B633-754A2E6CDE49}"/>
              </a:ext>
            </a:extLst>
          </p:cNvPr>
          <p:cNvSpPr txBox="1"/>
          <p:nvPr/>
        </p:nvSpPr>
        <p:spPr>
          <a:xfrm>
            <a:off x="1782813" y="1823705"/>
            <a:ext cx="1805651" cy="800219"/>
          </a:xfrm>
          <a:prstGeom prst="rect">
            <a:avLst/>
          </a:prstGeom>
          <a:noFill/>
        </p:spPr>
        <p:txBody>
          <a:bodyPr wrap="square" rtlCol="0">
            <a:spAutoFit/>
          </a:bodyPr>
          <a:lstStyle/>
          <a:p>
            <a:pPr algn="ctr"/>
            <a:r>
              <a:rPr lang="tr-TR" sz="1400" b="1" dirty="0">
                <a:effectLst/>
                <a:latin typeface="Arial" panose="020B0604020202020204" pitchFamily="34" charset="0"/>
                <a:ea typeface="Arial" panose="020B0604020202020204" pitchFamily="34" charset="0"/>
              </a:rPr>
              <a:t>ALIŞTIRMA DEVRESİ</a:t>
            </a:r>
            <a:endParaRPr lang="tr-TR" sz="1400" dirty="0">
              <a:effectLst/>
              <a:latin typeface="Arial" panose="020B0604020202020204" pitchFamily="34" charset="0"/>
              <a:ea typeface="Arial" panose="020B0604020202020204" pitchFamily="34" charset="0"/>
            </a:endParaRPr>
          </a:p>
          <a:p>
            <a:pPr algn="ctr"/>
            <a:endParaRPr lang="tr-TR" dirty="0"/>
          </a:p>
        </p:txBody>
      </p:sp>
      <p:sp>
        <p:nvSpPr>
          <p:cNvPr id="16" name="Metin kutusu 15">
            <a:extLst>
              <a:ext uri="{FF2B5EF4-FFF2-40B4-BE49-F238E27FC236}">
                <a16:creationId xmlns:a16="http://schemas.microsoft.com/office/drawing/2014/main" id="{4CE9CACF-4D43-4555-9427-ABB64D1767AB}"/>
              </a:ext>
            </a:extLst>
          </p:cNvPr>
          <p:cNvSpPr txBox="1"/>
          <p:nvPr/>
        </p:nvSpPr>
        <p:spPr>
          <a:xfrm>
            <a:off x="1484150" y="3345943"/>
            <a:ext cx="2558005" cy="529697"/>
          </a:xfrm>
          <a:prstGeom prst="rect">
            <a:avLst/>
          </a:prstGeom>
          <a:noFill/>
        </p:spPr>
        <p:txBody>
          <a:bodyPr wrap="square" rtlCol="0">
            <a:spAutoFit/>
          </a:bodyPr>
          <a:lstStyle/>
          <a:p>
            <a:pPr marL="385445" marR="378460" indent="635" algn="ctr">
              <a:lnSpc>
                <a:spcPct val="103000"/>
              </a:lnSpc>
              <a:spcBef>
                <a:spcPts val="345"/>
              </a:spcBef>
              <a:spcAft>
                <a:spcPts val="0"/>
              </a:spcAft>
            </a:pPr>
            <a:r>
              <a:rPr lang="tr-TR" sz="1400" b="1" dirty="0">
                <a:effectLst/>
                <a:latin typeface="Arial" panose="020B0604020202020204" pitchFamily="34" charset="0"/>
                <a:ea typeface="Arial" panose="020B0604020202020204" pitchFamily="34" charset="0"/>
              </a:rPr>
              <a:t>İTİCİ GÜCÜN</a:t>
            </a:r>
            <a:endParaRPr lang="tr-TR" sz="1400" dirty="0">
              <a:effectLst/>
              <a:latin typeface="Arial" panose="020B0604020202020204" pitchFamily="34" charset="0"/>
              <a:ea typeface="Arial" panose="020B0604020202020204" pitchFamily="34" charset="0"/>
            </a:endParaRPr>
          </a:p>
          <a:p>
            <a:pPr algn="ctr"/>
            <a:r>
              <a:rPr lang="tr-TR" sz="1400" b="1" dirty="0">
                <a:effectLst/>
                <a:latin typeface="Arial" panose="020B0604020202020204" pitchFamily="34" charset="0"/>
                <a:ea typeface="Arial" panose="020B0604020202020204" pitchFamily="34" charset="0"/>
              </a:rPr>
              <a:t>ARTIRILMASI</a:t>
            </a:r>
            <a:endParaRPr lang="tr-TR" sz="1400" dirty="0"/>
          </a:p>
        </p:txBody>
      </p:sp>
      <p:sp>
        <p:nvSpPr>
          <p:cNvPr id="17" name="Metin kutusu 16">
            <a:extLst>
              <a:ext uri="{FF2B5EF4-FFF2-40B4-BE49-F238E27FC236}">
                <a16:creationId xmlns:a16="http://schemas.microsoft.com/office/drawing/2014/main" id="{E415DF83-0031-4B39-B96B-5C08539A67DA}"/>
              </a:ext>
            </a:extLst>
          </p:cNvPr>
          <p:cNvSpPr txBox="1"/>
          <p:nvPr/>
        </p:nvSpPr>
        <p:spPr>
          <a:xfrm>
            <a:off x="1782813" y="4915089"/>
            <a:ext cx="1701479" cy="800219"/>
          </a:xfrm>
          <a:prstGeom prst="rect">
            <a:avLst/>
          </a:prstGeom>
          <a:noFill/>
        </p:spPr>
        <p:txBody>
          <a:bodyPr wrap="square" rtlCol="0">
            <a:spAutoFit/>
          </a:bodyPr>
          <a:lstStyle/>
          <a:p>
            <a:pPr algn="ctr"/>
            <a:r>
              <a:rPr lang="tr-TR" sz="1400" b="1" dirty="0">
                <a:effectLst/>
                <a:latin typeface="Arial" panose="020B0604020202020204" pitchFamily="34" charset="0"/>
                <a:ea typeface="Arial" panose="020B0604020202020204" pitchFamily="34" charset="0"/>
              </a:rPr>
              <a:t>TAŞIYICI GÜCÜN ARTIRILMASI</a:t>
            </a:r>
            <a:endParaRPr lang="tr-TR" sz="1400" dirty="0">
              <a:effectLst/>
              <a:latin typeface="Arial" panose="020B0604020202020204" pitchFamily="34" charset="0"/>
              <a:ea typeface="Arial" panose="020B0604020202020204" pitchFamily="34" charset="0"/>
            </a:endParaRPr>
          </a:p>
          <a:p>
            <a:pPr algn="ctr"/>
            <a:endParaRPr lang="tr-TR" dirty="0"/>
          </a:p>
        </p:txBody>
      </p:sp>
      <p:graphicFrame>
        <p:nvGraphicFramePr>
          <p:cNvPr id="25" name="Tablo 24">
            <a:extLst>
              <a:ext uri="{FF2B5EF4-FFF2-40B4-BE49-F238E27FC236}">
                <a16:creationId xmlns:a16="http://schemas.microsoft.com/office/drawing/2014/main" id="{41805CD1-25D5-4B5E-A7A2-E202B837A2C4}"/>
              </a:ext>
            </a:extLst>
          </p:cNvPr>
          <p:cNvGraphicFramePr>
            <a:graphicFrameLocks noGrp="1"/>
          </p:cNvGraphicFramePr>
          <p:nvPr>
            <p:extLst>
              <p:ext uri="{D42A27DB-BD31-4B8C-83A1-F6EECF244321}">
                <p14:modId xmlns:p14="http://schemas.microsoft.com/office/powerpoint/2010/main" val="237620599"/>
              </p:ext>
            </p:extLst>
          </p:nvPr>
        </p:nvGraphicFramePr>
        <p:xfrm>
          <a:off x="1782813" y="1706522"/>
          <a:ext cx="1588011" cy="724327"/>
        </p:xfrm>
        <a:graphic>
          <a:graphicData uri="http://schemas.openxmlformats.org/drawingml/2006/table">
            <a:tbl>
              <a:tblPr/>
              <a:tblGrid>
                <a:gridCol w="1588011">
                  <a:extLst>
                    <a:ext uri="{9D8B030D-6E8A-4147-A177-3AD203B41FA5}">
                      <a16:colId xmlns:a16="http://schemas.microsoft.com/office/drawing/2014/main" val="4038606693"/>
                    </a:ext>
                  </a:extLst>
                </a:gridCol>
              </a:tblGrid>
              <a:tr h="724327">
                <a:tc>
                  <a:txBody>
                    <a:bodyPr/>
                    <a:lstStyle/>
                    <a:p>
                      <a:endParaRPr lang="tr-T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80227950"/>
                  </a:ext>
                </a:extLst>
              </a:tr>
            </a:tbl>
          </a:graphicData>
        </a:graphic>
      </p:graphicFrame>
      <p:graphicFrame>
        <p:nvGraphicFramePr>
          <p:cNvPr id="27" name="Tablo 26">
            <a:extLst>
              <a:ext uri="{FF2B5EF4-FFF2-40B4-BE49-F238E27FC236}">
                <a16:creationId xmlns:a16="http://schemas.microsoft.com/office/drawing/2014/main" id="{8E406E2E-34EB-4855-8C6F-93F377B41C38}"/>
              </a:ext>
            </a:extLst>
          </p:cNvPr>
          <p:cNvGraphicFramePr>
            <a:graphicFrameLocks noGrp="1"/>
          </p:cNvGraphicFramePr>
          <p:nvPr>
            <p:extLst>
              <p:ext uri="{D42A27DB-BD31-4B8C-83A1-F6EECF244321}">
                <p14:modId xmlns:p14="http://schemas.microsoft.com/office/powerpoint/2010/main" val="261797314"/>
              </p:ext>
            </p:extLst>
          </p:nvPr>
        </p:nvGraphicFramePr>
        <p:xfrm>
          <a:off x="1782813" y="3319006"/>
          <a:ext cx="1574157" cy="564291"/>
        </p:xfrm>
        <a:graphic>
          <a:graphicData uri="http://schemas.openxmlformats.org/drawingml/2006/table">
            <a:tbl>
              <a:tblPr/>
              <a:tblGrid>
                <a:gridCol w="1574157">
                  <a:extLst>
                    <a:ext uri="{9D8B030D-6E8A-4147-A177-3AD203B41FA5}">
                      <a16:colId xmlns:a16="http://schemas.microsoft.com/office/drawing/2014/main" val="2168541833"/>
                    </a:ext>
                  </a:extLst>
                </a:gridCol>
              </a:tblGrid>
              <a:tr h="564291">
                <a:tc>
                  <a:txBody>
                    <a:bodyPr/>
                    <a:lstStyle/>
                    <a:p>
                      <a:endParaRPr lang="tr-T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298770928"/>
                  </a:ext>
                </a:extLst>
              </a:tr>
            </a:tbl>
          </a:graphicData>
        </a:graphic>
      </p:graphicFrame>
      <p:graphicFrame>
        <p:nvGraphicFramePr>
          <p:cNvPr id="28" name="Tablo 27">
            <a:extLst>
              <a:ext uri="{FF2B5EF4-FFF2-40B4-BE49-F238E27FC236}">
                <a16:creationId xmlns:a16="http://schemas.microsoft.com/office/drawing/2014/main" id="{A24C9AFB-2847-4AFA-8DDD-2B7F983A21EA}"/>
              </a:ext>
            </a:extLst>
          </p:cNvPr>
          <p:cNvGraphicFramePr>
            <a:graphicFrameLocks noGrp="1"/>
          </p:cNvGraphicFramePr>
          <p:nvPr>
            <p:extLst>
              <p:ext uri="{D42A27DB-BD31-4B8C-83A1-F6EECF244321}">
                <p14:modId xmlns:p14="http://schemas.microsoft.com/office/powerpoint/2010/main" val="138438671"/>
              </p:ext>
            </p:extLst>
          </p:nvPr>
        </p:nvGraphicFramePr>
        <p:xfrm>
          <a:off x="1787683" y="4880495"/>
          <a:ext cx="1620456" cy="717630"/>
        </p:xfrm>
        <a:graphic>
          <a:graphicData uri="http://schemas.openxmlformats.org/drawingml/2006/table">
            <a:tbl>
              <a:tblPr/>
              <a:tblGrid>
                <a:gridCol w="1620456">
                  <a:extLst>
                    <a:ext uri="{9D8B030D-6E8A-4147-A177-3AD203B41FA5}">
                      <a16:colId xmlns:a16="http://schemas.microsoft.com/office/drawing/2014/main" val="1558151219"/>
                    </a:ext>
                  </a:extLst>
                </a:gridCol>
              </a:tblGrid>
              <a:tr h="717630">
                <a:tc>
                  <a:txBody>
                    <a:bodyPr/>
                    <a:lstStyle/>
                    <a:p>
                      <a:endParaRPr lang="tr-T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217120231"/>
                  </a:ext>
                </a:extLst>
              </a:tr>
            </a:tbl>
          </a:graphicData>
        </a:graphic>
      </p:graphicFrame>
    </p:spTree>
    <p:extLst>
      <p:ext uri="{BB962C8B-B14F-4D97-AF65-F5344CB8AC3E}">
        <p14:creationId xmlns:p14="http://schemas.microsoft.com/office/powerpoint/2010/main" val="30401158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CEA3DA2-E580-45A6-976C-90427D37248F}"/>
              </a:ext>
            </a:extLst>
          </p:cNvPr>
          <p:cNvSpPr>
            <a:spLocks noGrp="1"/>
          </p:cNvSpPr>
          <p:nvPr>
            <p:ph idx="1"/>
          </p:nvPr>
        </p:nvSpPr>
        <p:spPr>
          <a:xfrm>
            <a:off x="783772" y="769257"/>
            <a:ext cx="10638972" cy="5245897"/>
          </a:xfrm>
        </p:spPr>
        <p:txBody>
          <a:bodyPr>
            <a:normAutofit/>
          </a:bodyPr>
          <a:lstStyle/>
          <a:p>
            <a:pPr marL="0" marR="122555" indent="0" algn="just">
              <a:lnSpc>
                <a:spcPct val="103000"/>
              </a:lnSpc>
              <a:spcBef>
                <a:spcPts val="765"/>
              </a:spcBef>
              <a:spcAft>
                <a:spcPts val="0"/>
              </a:spcAft>
              <a:buNone/>
            </a:pPr>
            <a:r>
              <a:rPr lang="tr-TR" sz="2400" dirty="0">
                <a:effectLst/>
                <a:latin typeface="Arial" panose="020B0604020202020204" pitchFamily="34" charset="0"/>
                <a:ea typeface="Arial" panose="020B0604020202020204" pitchFamily="34" charset="0"/>
              </a:rPr>
              <a:t>Çalışmaların en üst hedefi; ileri düzeyde de önemi daima en önde gelen </a:t>
            </a:r>
            <a:r>
              <a:rPr lang="tr-TR" sz="2400" b="1" dirty="0">
                <a:effectLst/>
                <a:latin typeface="Arial" panose="020B0604020202020204" pitchFamily="34" charset="0"/>
                <a:ea typeface="Arial" panose="020B0604020202020204" pitchFamily="34" charset="0"/>
              </a:rPr>
              <a:t>akıcılığa ve işlevselliğe </a:t>
            </a:r>
            <a:r>
              <a:rPr lang="tr-TR" sz="2400" dirty="0">
                <a:effectLst/>
                <a:latin typeface="Arial" panose="020B0604020202020204" pitchFamily="34" charset="0"/>
                <a:ea typeface="Arial" panose="020B0604020202020204" pitchFamily="34" charset="0"/>
              </a:rPr>
              <a:t>ulaşmaktır. Her aşama düzenli olarak çalışılmalıdır. Hiçbir aşama atlanmamalı veya gelişigüzel çalışılmamalıdır. Çünkü her aşama bir sonrakinin temellerini oluşturmaktadır.</a:t>
            </a:r>
          </a:p>
          <a:p>
            <a:pPr marL="0" marR="122555" indent="0" algn="just">
              <a:lnSpc>
                <a:spcPct val="103000"/>
              </a:lnSpc>
              <a:spcBef>
                <a:spcPts val="765"/>
              </a:spcBef>
              <a:spcAft>
                <a:spcPts val="0"/>
              </a:spcAft>
              <a:buNone/>
            </a:pPr>
            <a:endParaRPr lang="tr-TR" sz="2400" dirty="0">
              <a:effectLst/>
              <a:latin typeface="Arial" panose="020B0604020202020204" pitchFamily="34" charset="0"/>
              <a:ea typeface="Arial" panose="020B0604020202020204" pitchFamily="34" charset="0"/>
            </a:endParaRPr>
          </a:p>
          <a:p>
            <a:pPr marL="0" marR="121920" indent="0" algn="just">
              <a:lnSpc>
                <a:spcPct val="101000"/>
              </a:lnSpc>
              <a:spcBef>
                <a:spcPts val="35"/>
              </a:spcBef>
              <a:spcAft>
                <a:spcPts val="0"/>
              </a:spcAft>
              <a:buNone/>
            </a:pPr>
            <a:r>
              <a:rPr lang="tr-TR" sz="2400" dirty="0">
                <a:effectLst/>
                <a:latin typeface="Arial" panose="020B0604020202020204" pitchFamily="34" charset="0"/>
                <a:ea typeface="Arial" panose="020B0604020202020204" pitchFamily="34" charset="0"/>
              </a:rPr>
              <a:t>Ayrıca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her</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aşama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birbirleri</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üzerine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örtüşmüş</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biçimde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algılanmalıdır.</a:t>
            </a:r>
            <a:r>
              <a:rPr lang="tr-TR" sz="2400" spc="-2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Yani</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aşamalar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kesin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sınırlarla birbirlerinden</a:t>
            </a:r>
            <a:r>
              <a:rPr lang="tr-TR" sz="2400" spc="1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ayrılmamalıdır.</a:t>
            </a:r>
          </a:p>
          <a:p>
            <a:pPr marL="0" marR="121920" indent="0" algn="just">
              <a:lnSpc>
                <a:spcPct val="101000"/>
              </a:lnSpc>
              <a:spcBef>
                <a:spcPts val="35"/>
              </a:spcBef>
              <a:spcAft>
                <a:spcPts val="0"/>
              </a:spcAft>
              <a:buNone/>
            </a:pPr>
            <a:endParaRPr lang="tr-TR" sz="2200" dirty="0">
              <a:effectLst/>
              <a:latin typeface="Arial" panose="020B0604020202020204" pitchFamily="34" charset="0"/>
              <a:ea typeface="Arial" panose="020B0604020202020204" pitchFamily="34" charset="0"/>
            </a:endParaRPr>
          </a:p>
          <a:p>
            <a:pPr marL="0" marR="121920" indent="0" algn="just">
              <a:lnSpc>
                <a:spcPct val="101000"/>
              </a:lnSpc>
              <a:spcBef>
                <a:spcPts val="35"/>
              </a:spcBef>
              <a:spcAft>
                <a:spcPts val="0"/>
              </a:spcAft>
              <a:buNone/>
            </a:pPr>
            <a:endParaRPr lang="tr-TR" sz="2200" dirty="0">
              <a:effectLst/>
              <a:latin typeface="Arial" panose="020B0604020202020204" pitchFamily="34" charset="0"/>
              <a:ea typeface="Arial" panose="020B0604020202020204" pitchFamily="34" charset="0"/>
            </a:endParaRPr>
          </a:p>
          <a:p>
            <a:pPr marL="0" marR="103505" indent="0" algn="ctr">
              <a:spcBef>
                <a:spcPts val="550"/>
              </a:spcBef>
              <a:spcAft>
                <a:spcPts val="0"/>
              </a:spcAft>
              <a:buNone/>
            </a:pPr>
            <a:r>
              <a:rPr lang="tr-TR" sz="2600" b="1" i="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marR="103505" indent="0" algn="ctr">
              <a:lnSpc>
                <a:spcPct val="101000"/>
              </a:lnSpc>
              <a:spcBef>
                <a:spcPts val="75"/>
              </a:spcBef>
              <a:spcAft>
                <a:spcPts val="0"/>
              </a:spcAft>
              <a:buNone/>
            </a:pPr>
            <a:r>
              <a:rPr lang="tr-TR" sz="2400" b="1" i="1" dirty="0">
                <a:effectLst/>
                <a:latin typeface="Arial" panose="020B0604020202020204" pitchFamily="34" charset="0"/>
                <a:ea typeface="Arial" panose="020B0604020202020204" pitchFamily="34" charset="0"/>
              </a:rPr>
              <a:t>Basit çılbır çalışmalarının esas hedefi; eğitim şablonun ilk dört aşamasını başarmaktır.</a:t>
            </a:r>
            <a:endParaRPr lang="tr-TR" sz="2400" dirty="0">
              <a:effectLst/>
              <a:latin typeface="Arial" panose="020B0604020202020204" pitchFamily="34" charset="0"/>
              <a:ea typeface="Arial" panose="020B0604020202020204" pitchFamily="34" charset="0"/>
            </a:endParaRPr>
          </a:p>
          <a:p>
            <a:endParaRPr lang="tr-TR" dirty="0"/>
          </a:p>
        </p:txBody>
      </p:sp>
    </p:spTree>
    <p:extLst>
      <p:ext uri="{BB962C8B-B14F-4D97-AF65-F5344CB8AC3E}">
        <p14:creationId xmlns:p14="http://schemas.microsoft.com/office/powerpoint/2010/main" val="4219334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FFBAB8A-5AA4-4086-8082-58BA48E2CBED}"/>
              </a:ext>
            </a:extLst>
          </p:cNvPr>
          <p:cNvSpPr>
            <a:spLocks noGrp="1"/>
          </p:cNvSpPr>
          <p:nvPr>
            <p:ph idx="1"/>
          </p:nvPr>
        </p:nvSpPr>
        <p:spPr>
          <a:xfrm>
            <a:off x="754744" y="2510971"/>
            <a:ext cx="10668000" cy="3125899"/>
          </a:xfrm>
        </p:spPr>
        <p:txBody>
          <a:bodyPr>
            <a:normAutofit/>
          </a:bodyPr>
          <a:lstStyle/>
          <a:p>
            <a:pPr marL="0" indent="0" algn="just">
              <a:buNone/>
            </a:pPr>
            <a:r>
              <a:rPr lang="tr-TR" sz="2400" b="1" dirty="0">
                <a:effectLst/>
                <a:latin typeface="Arial" panose="020B0604020202020204" pitchFamily="34" charset="0"/>
                <a:ea typeface="Arial" panose="020B0604020202020204" pitchFamily="34" charset="0"/>
              </a:rPr>
              <a:t>Doğruluk </a:t>
            </a:r>
            <a:r>
              <a:rPr lang="tr-TR" sz="2400"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topluluk</a:t>
            </a:r>
            <a:r>
              <a:rPr lang="tr-TR" sz="2400" dirty="0">
                <a:effectLst/>
                <a:latin typeface="Arial" panose="020B0604020202020204" pitchFamily="34" charset="0"/>
                <a:ea typeface="Arial" panose="020B0604020202020204" pitchFamily="34" charset="0"/>
              </a:rPr>
              <a:t>, basit çılbır çalışmaları ile sınırlı ölçüde geliştirilebilir. Buna karşın; iki ipli çılbır ile yapılan çalışmalarda yeterli sınırlama vardır. Bu sınırlama ek bir dizginle yapılır ve dış omza etki eder. Basit çılbır çalışmasında ata yalnızca vaziyet verilebilirken, iki ipli çılbır çalışmasında bükülüş de verilebilir. Bu nedenlerle; basit çılbır çalışmalarıyla, doğruluk ve topluluk çok sınırlı ölçülerde çalışılabilir </a:t>
            </a:r>
            <a:endParaRPr lang="tr-TR" sz="2400" dirty="0"/>
          </a:p>
        </p:txBody>
      </p:sp>
    </p:spTree>
    <p:extLst>
      <p:ext uri="{BB962C8B-B14F-4D97-AF65-F5344CB8AC3E}">
        <p14:creationId xmlns:p14="http://schemas.microsoft.com/office/powerpoint/2010/main" val="227371841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4A4F60D-EAE6-46BB-97CF-7F2A543223DA}"/>
              </a:ext>
            </a:extLst>
          </p:cNvPr>
          <p:cNvSpPr>
            <a:spLocks noGrp="1"/>
          </p:cNvSpPr>
          <p:nvPr>
            <p:ph idx="1"/>
          </p:nvPr>
        </p:nvSpPr>
        <p:spPr>
          <a:xfrm>
            <a:off x="783772" y="1828800"/>
            <a:ext cx="10653486" cy="4541520"/>
          </a:xfrm>
        </p:spPr>
        <p:txBody>
          <a:bodyPr/>
          <a:lstStyle/>
          <a:p>
            <a:pPr marL="0" indent="0" algn="just">
              <a:buNone/>
            </a:pPr>
            <a:r>
              <a:rPr lang="tr-TR" sz="3200" b="1" i="1" spc="-5" dirty="0">
                <a:solidFill>
                  <a:srgbClr val="C00000"/>
                </a:solidFill>
                <a:effectLst/>
                <a:latin typeface="Arial" panose="020B0604020202020204" pitchFamily="34" charset="0"/>
                <a:ea typeface="Arial" panose="020B0604020202020204" pitchFamily="34" charset="0"/>
              </a:rPr>
              <a:t>1.5.Genç Atların Çılbır</a:t>
            </a:r>
            <a:r>
              <a:rPr lang="tr-TR" sz="3200" b="1" i="1" spc="205" dirty="0">
                <a:solidFill>
                  <a:srgbClr val="C00000"/>
                </a:solidFill>
                <a:effectLst/>
                <a:latin typeface="Arial" panose="020B0604020202020204" pitchFamily="34" charset="0"/>
                <a:ea typeface="Arial" panose="020B0604020202020204" pitchFamily="34" charset="0"/>
              </a:rPr>
              <a:t> </a:t>
            </a:r>
            <a:r>
              <a:rPr lang="tr-TR" sz="3200" b="1" i="1" spc="-5" dirty="0">
                <a:solidFill>
                  <a:srgbClr val="C00000"/>
                </a:solidFill>
                <a:effectLst/>
                <a:latin typeface="Arial" panose="020B0604020202020204" pitchFamily="34" charset="0"/>
                <a:ea typeface="Arial" panose="020B0604020202020204" pitchFamily="34" charset="0"/>
              </a:rPr>
              <a:t>Çalışması</a:t>
            </a:r>
          </a:p>
          <a:p>
            <a:pPr marL="0" indent="0" algn="just">
              <a:buNone/>
            </a:pPr>
            <a:r>
              <a:rPr lang="tr-TR" sz="2400" dirty="0">
                <a:effectLst/>
                <a:latin typeface="Arial" panose="020B0604020202020204" pitchFamily="34" charset="0"/>
                <a:ea typeface="Arial" panose="020B0604020202020204" pitchFamily="34" charset="0"/>
              </a:rPr>
              <a:t>Atların; eyere, başlığa vb. donanıma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eğitimin ilerleyen aşamalarında binicin ağırlığına alışması için, çılbır çalışmaları çok uygun bir eğitim yöntemidir. </a:t>
            </a:r>
            <a:r>
              <a:rPr lang="tr-TR" sz="2400" spc="-15" dirty="0">
                <a:effectLst/>
                <a:latin typeface="Arial" panose="020B0604020202020204" pitchFamily="34" charset="0"/>
                <a:ea typeface="Arial" panose="020B0604020202020204" pitchFamily="34" charset="0"/>
              </a:rPr>
              <a:t>Alışma </a:t>
            </a:r>
            <a:r>
              <a:rPr lang="tr-TR" sz="2400" dirty="0">
                <a:effectLst/>
                <a:latin typeface="Arial" panose="020B0604020202020204" pitchFamily="34" charset="0"/>
                <a:ea typeface="Arial" panose="020B0604020202020204" pitchFamily="34" charset="0"/>
              </a:rPr>
              <a:t>devresi olarak adlandırılan bu</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devrede at, her şeyden önce güven duygusunu kazanmalıdır. Bu devrede, çılbır eğitimi konusunda yeterli deneyime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genç at eğitimi konusunda yeterli hisse sahip binici ve eğiticiler başarılı olabilirler.</a:t>
            </a:r>
            <a:endParaRPr lang="tr-TR" sz="2400" dirty="0">
              <a:latin typeface="Arial" panose="020B0604020202020204" pitchFamily="34" charset="0"/>
              <a:ea typeface="Arial" panose="020B0604020202020204" pitchFamily="34" charset="0"/>
            </a:endParaRPr>
          </a:p>
          <a:p>
            <a:pPr marL="0" marR="103505" indent="0" algn="ctr">
              <a:spcBef>
                <a:spcPts val="550"/>
              </a:spcBef>
              <a:spcAft>
                <a:spcPts val="0"/>
              </a:spcAft>
              <a:buNone/>
            </a:pPr>
            <a:r>
              <a:rPr lang="tr-TR" sz="2600" b="1" u="sng" dirty="0">
                <a:solidFill>
                  <a:srgbClr val="FF0000"/>
                </a:solidFill>
                <a:latin typeface="Arial" panose="020B0604020202020204" pitchFamily="34" charset="0"/>
                <a:ea typeface="Arial" panose="020B0604020202020204" pitchFamily="34" charset="0"/>
              </a:rPr>
              <a:t>DİKKAT!</a:t>
            </a:r>
            <a:endParaRPr lang="tr-TR" sz="2600" u="sng" dirty="0">
              <a:solidFill>
                <a:srgbClr val="FF0000"/>
              </a:solidFill>
              <a:latin typeface="Arial" panose="020B0604020202020204" pitchFamily="34" charset="0"/>
              <a:ea typeface="Arial" panose="020B0604020202020204" pitchFamily="34" charset="0"/>
            </a:endParaRPr>
          </a:p>
          <a:p>
            <a:pPr marL="0" marR="103505" indent="0" algn="ctr">
              <a:lnSpc>
                <a:spcPct val="105000"/>
              </a:lnSpc>
              <a:spcBef>
                <a:spcPts val="30"/>
              </a:spcBef>
              <a:spcAft>
                <a:spcPts val="0"/>
              </a:spcAft>
              <a:buNone/>
            </a:pPr>
            <a:r>
              <a:rPr lang="tr-TR" b="1" dirty="0">
                <a:latin typeface="Arial" panose="020B0604020202020204" pitchFamily="34" charset="0"/>
                <a:ea typeface="Arial" panose="020B0604020202020204" pitchFamily="34" charset="0"/>
              </a:rPr>
              <a:t>Sakin geçirilecek alıştırma devresinde harcanacak zaman, eğitimin ilerleyen aşamalarında kısa sürede kat kat başarı ile geri alınacaktır.</a:t>
            </a:r>
          </a:p>
          <a:p>
            <a:pPr marL="0" indent="0" algn="ctr">
              <a:buNone/>
            </a:pPr>
            <a:endParaRPr lang="tr-TR" sz="2400" dirty="0">
              <a:effectLst/>
              <a:latin typeface="Arial" panose="020B0604020202020204" pitchFamily="34" charset="0"/>
              <a:ea typeface="Arial" panose="020B0604020202020204" pitchFamily="34" charset="0"/>
            </a:endParaRPr>
          </a:p>
          <a:p>
            <a:pPr marL="0" marR="103505" indent="0" algn="just">
              <a:lnSpc>
                <a:spcPct val="105000"/>
              </a:lnSpc>
              <a:spcBef>
                <a:spcPts val="30"/>
              </a:spcBef>
              <a:spcAft>
                <a:spcPts val="0"/>
              </a:spcAft>
              <a:buNone/>
            </a:pPr>
            <a:endParaRPr lang="tr-TR" sz="2400" b="1" dirty="0">
              <a:latin typeface="Arial" panose="020B0604020202020204" pitchFamily="34" charset="0"/>
              <a:ea typeface="Arial" panose="020B0604020202020204" pitchFamily="34" charset="0"/>
            </a:endParaRPr>
          </a:p>
          <a:p>
            <a:pPr marL="0" marR="103505" indent="0" algn="just">
              <a:lnSpc>
                <a:spcPct val="105000"/>
              </a:lnSpc>
              <a:spcBef>
                <a:spcPts val="30"/>
              </a:spcBef>
              <a:spcAft>
                <a:spcPts val="0"/>
              </a:spcAft>
              <a:buNone/>
            </a:pPr>
            <a:endParaRPr lang="tr-TR" sz="2400" dirty="0">
              <a:effectLst/>
              <a:latin typeface="Arial" panose="020B0604020202020204" pitchFamily="34" charset="0"/>
              <a:ea typeface="Arial" panose="020B0604020202020204" pitchFamily="34" charset="0"/>
            </a:endParaRPr>
          </a:p>
          <a:p>
            <a:pPr marL="0" indent="0" algn="just">
              <a:buNone/>
            </a:pPr>
            <a:endParaRPr lang="tr-TR" dirty="0"/>
          </a:p>
        </p:txBody>
      </p:sp>
    </p:spTree>
    <p:extLst>
      <p:ext uri="{BB962C8B-B14F-4D97-AF65-F5344CB8AC3E}">
        <p14:creationId xmlns:p14="http://schemas.microsoft.com/office/powerpoint/2010/main" val="59228879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EB4722-8DA6-4888-8BA5-3F977B3D4A0D}"/>
              </a:ext>
            </a:extLst>
          </p:cNvPr>
          <p:cNvSpPr>
            <a:spLocks noGrp="1"/>
          </p:cNvSpPr>
          <p:nvPr>
            <p:ph idx="1"/>
          </p:nvPr>
        </p:nvSpPr>
        <p:spPr>
          <a:xfrm>
            <a:off x="754744" y="638629"/>
            <a:ext cx="10668000" cy="5899331"/>
          </a:xfrm>
        </p:spPr>
        <p:txBody>
          <a:bodyPr>
            <a:normAutofit/>
          </a:bodyPr>
          <a:lstStyle/>
          <a:p>
            <a:pPr marL="0" indent="0" algn="just">
              <a:buNone/>
            </a:pPr>
            <a:r>
              <a:rPr lang="tr-TR" sz="2400" b="1" dirty="0">
                <a:effectLst/>
                <a:latin typeface="Arial" panose="020B0604020202020204" pitchFamily="34" charset="0"/>
                <a:ea typeface="Arial" panose="020B0604020202020204" pitchFamily="34" charset="0"/>
              </a:rPr>
              <a:t>Bu konularla ilgili uyulması gereken kurallar şunlardır:</a:t>
            </a:r>
          </a:p>
          <a:p>
            <a:pPr marL="0" indent="0" algn="just">
              <a:buNone/>
            </a:pPr>
            <a:r>
              <a:rPr lang="tr-TR" sz="2400" b="1" dirty="0">
                <a:effectLst/>
                <a:latin typeface="Arial" panose="020B0604020202020204" pitchFamily="34" charset="0"/>
                <a:ea typeface="Arial" panose="020B0604020202020204" pitchFamily="34" charset="0"/>
              </a:rPr>
              <a:t>Çevre koşullarına güven kazandırma: </a:t>
            </a:r>
            <a:r>
              <a:rPr lang="tr-TR" sz="2400" dirty="0">
                <a:effectLst/>
                <a:latin typeface="Arial" panose="020B0604020202020204" pitchFamily="34" charset="0"/>
                <a:ea typeface="Arial" panose="020B0604020202020204" pitchFamily="34" charset="0"/>
              </a:rPr>
              <a:t>Bu koşul; gerek açık saha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gerekse kapalı saha olsun, çalışılan yerin etrafının güvenli bir şekilde sınırlandırılması ile</a:t>
            </a:r>
            <a:r>
              <a:rPr lang="tr-TR" sz="2400" spc="19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gerçekleştirilebilir.</a:t>
            </a:r>
          </a:p>
          <a:p>
            <a:pPr marL="0" indent="0" algn="just">
              <a:buNone/>
            </a:pPr>
            <a:r>
              <a:rPr lang="tr-TR" sz="2400" b="1" dirty="0">
                <a:effectLst/>
                <a:latin typeface="Arial" panose="020B0604020202020204" pitchFamily="34" charset="0"/>
                <a:ea typeface="Wingdings" panose="05000000000000000000" pitchFamily="2" charset="2"/>
                <a:cs typeface="Wingdings" panose="05000000000000000000" pitchFamily="2" charset="2"/>
              </a:rPr>
              <a:t>Eğitim donanımlarına güven kazandırma: </a:t>
            </a:r>
            <a:r>
              <a:rPr lang="tr-TR" sz="2400" dirty="0">
                <a:effectLst/>
                <a:latin typeface="Arial" panose="020B0604020202020204" pitchFamily="34" charset="0"/>
                <a:ea typeface="Wingdings" panose="05000000000000000000" pitchFamily="2" charset="2"/>
                <a:cs typeface="Wingdings" panose="05000000000000000000" pitchFamily="2" charset="2"/>
              </a:rPr>
              <a:t>Başlık takımlarına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eyere alıştırma çok özenli yapılması gereken işlerdir. Bunlarda yeterli şartlara göre başarı sağlanması demek, diğer donanımlar için büyük kolaylıklar sağlanması</a:t>
            </a:r>
            <a:r>
              <a:rPr lang="tr-TR" sz="2400" spc="5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demektir</a:t>
            </a:r>
          </a:p>
          <a:p>
            <a:pPr marL="0" indent="0" algn="ctr">
              <a:buNone/>
            </a:pPr>
            <a:r>
              <a:rPr lang="tr-TR" sz="2600" b="1" i="1" u="sng" dirty="0">
                <a:solidFill>
                  <a:srgbClr val="FF0000"/>
                </a:solidFill>
                <a:effectLst/>
                <a:latin typeface="Arial" panose="020B0604020202020204" pitchFamily="34" charset="0"/>
                <a:ea typeface="Arial" panose="020B0604020202020204" pitchFamily="34" charset="0"/>
              </a:rPr>
              <a:t>DİKKAT!</a:t>
            </a:r>
          </a:p>
          <a:p>
            <a:pPr marL="0" indent="0" algn="ctr">
              <a:buNone/>
            </a:pPr>
            <a:r>
              <a:rPr lang="tr-TR" sz="2400" b="1" i="1" dirty="0">
                <a:effectLst/>
                <a:latin typeface="Arial" panose="020B0604020202020204" pitchFamily="34" charset="0"/>
                <a:ea typeface="Arial" panose="020B0604020202020204" pitchFamily="34" charset="0"/>
              </a:rPr>
              <a:t>Çok deneyimli bir eğitici bile olunsa, ilk eğitimlerde kesinlikle bir yardımcı ile birlikte çalışmak gerekir.</a:t>
            </a:r>
            <a:endParaRPr lang="tr-TR" sz="2400" dirty="0">
              <a:effectLst/>
              <a:latin typeface="Arial" panose="020B0604020202020204" pitchFamily="34" charset="0"/>
              <a:ea typeface="Arial" panose="020B0604020202020204" pitchFamily="34" charset="0"/>
            </a:endParaRPr>
          </a:p>
          <a:p>
            <a:pPr marL="0" indent="0" algn="ctr">
              <a:buNone/>
            </a:pPr>
            <a:endParaRPr lang="tr-TR" sz="2400" dirty="0">
              <a:effectLst/>
              <a:latin typeface="Arial" panose="020B0604020202020204" pitchFamily="34" charset="0"/>
              <a:ea typeface="Arial" panose="020B0604020202020204" pitchFamily="34" charset="0"/>
            </a:endParaRPr>
          </a:p>
          <a:p>
            <a:pPr marL="0" indent="0" algn="just">
              <a:buNone/>
            </a:pPr>
            <a:endParaRPr lang="tr-TR" sz="2400" dirty="0"/>
          </a:p>
        </p:txBody>
      </p:sp>
    </p:spTree>
    <p:extLst>
      <p:ext uri="{BB962C8B-B14F-4D97-AF65-F5344CB8AC3E}">
        <p14:creationId xmlns:p14="http://schemas.microsoft.com/office/powerpoint/2010/main" val="27324959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0717C3D-53C3-42EB-88C9-83C0F73F4142}"/>
              </a:ext>
            </a:extLst>
          </p:cNvPr>
          <p:cNvSpPr>
            <a:spLocks noGrp="1"/>
          </p:cNvSpPr>
          <p:nvPr>
            <p:ph idx="1"/>
          </p:nvPr>
        </p:nvSpPr>
        <p:spPr>
          <a:xfrm>
            <a:off x="885371" y="638629"/>
            <a:ext cx="10421258" cy="1872342"/>
          </a:xfrm>
        </p:spPr>
        <p:txBody>
          <a:bodyPr>
            <a:normAutofit fontScale="92500" lnSpcReduction="10000"/>
          </a:bodyPr>
          <a:lstStyle/>
          <a:p>
            <a:pPr marL="0" indent="0" algn="just">
              <a:buNone/>
            </a:pPr>
            <a:r>
              <a:rPr lang="tr-TR" sz="2400" b="1" dirty="0">
                <a:effectLst/>
                <a:latin typeface="Arial" panose="020B0604020202020204" pitchFamily="34" charset="0"/>
                <a:ea typeface="Arial" panose="020B0604020202020204" pitchFamily="34" charset="0"/>
              </a:rPr>
              <a:t>Genç atın ilk çılbır çalışmaları için gerekli donanımlar şunlardır:</a:t>
            </a:r>
          </a:p>
          <a:p>
            <a:pPr algn="just">
              <a:buFont typeface="Wingdings" panose="05000000000000000000" pitchFamily="2" charset="2"/>
              <a:buChar char="ü"/>
            </a:pPr>
            <a:r>
              <a:rPr lang="tr-TR" sz="2400" b="1"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Basit ağızlık demiri takılı</a:t>
            </a:r>
            <a:r>
              <a:rPr lang="tr-TR" sz="2400" spc="29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başlık,</a:t>
            </a:r>
          </a:p>
          <a:p>
            <a:pPr algn="just">
              <a:buFont typeface="Wingdings" panose="05000000000000000000" pitchFamily="2" charset="2"/>
              <a:buChar char="ü"/>
            </a:pPr>
            <a:r>
              <a:rPr lang="tr-TR" sz="2400" dirty="0">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Gerekirse </a:t>
            </a:r>
            <a:r>
              <a:rPr lang="tr-TR" sz="2400" spc="-10" dirty="0">
                <a:effectLst/>
                <a:latin typeface="Arial" panose="020B0604020202020204" pitchFamily="34" charset="0"/>
                <a:ea typeface="Wingdings" panose="05000000000000000000" pitchFamily="2" charset="2"/>
                <a:cs typeface="Wingdings" panose="05000000000000000000" pitchFamily="2" charset="2"/>
              </a:rPr>
              <a:t>çılbır</a:t>
            </a:r>
            <a:r>
              <a:rPr lang="tr-TR" sz="2400" spc="2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başlığı,</a:t>
            </a:r>
          </a:p>
          <a:p>
            <a:pPr algn="just">
              <a:buFont typeface="Wingdings" panose="05000000000000000000" pitchFamily="2" charset="2"/>
              <a:buChar char="ü"/>
            </a:pPr>
            <a:r>
              <a:rPr lang="tr-TR" sz="2400" dirty="0">
                <a:effectLst/>
                <a:latin typeface="Arial" panose="020B0604020202020204" pitchFamily="34" charset="0"/>
                <a:ea typeface="Wingdings" panose="05000000000000000000" pitchFamily="2" charset="2"/>
                <a:cs typeface="Wingdings" panose="05000000000000000000" pitchFamily="2" charset="2"/>
              </a:rPr>
              <a:t> Başlangıçta yalnızca çılbır kolan kayışı</a:t>
            </a:r>
            <a:r>
              <a:rPr lang="tr-TR" sz="2400" spc="7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(eyersiz),</a:t>
            </a:r>
          </a:p>
          <a:p>
            <a:pPr marL="0" indent="0" algn="just">
              <a:buNone/>
            </a:pPr>
            <a:endParaRPr lang="tr-TR" sz="2400" dirty="0"/>
          </a:p>
        </p:txBody>
      </p:sp>
      <p:pic>
        <p:nvPicPr>
          <p:cNvPr id="4" name="image25.png">
            <a:extLst>
              <a:ext uri="{FF2B5EF4-FFF2-40B4-BE49-F238E27FC236}">
                <a16:creationId xmlns:a16="http://schemas.microsoft.com/office/drawing/2014/main" id="{96B247D6-982F-47CF-9232-8C8F05814D04}"/>
              </a:ext>
            </a:extLst>
          </p:cNvPr>
          <p:cNvPicPr>
            <a:picLocks noChangeAspect="1"/>
          </p:cNvPicPr>
          <p:nvPr/>
        </p:nvPicPr>
        <p:blipFill>
          <a:blip r:embed="rId2" cstate="print"/>
          <a:stretch>
            <a:fillRect/>
          </a:stretch>
        </p:blipFill>
        <p:spPr>
          <a:xfrm>
            <a:off x="2002703" y="2510971"/>
            <a:ext cx="8186593" cy="3715657"/>
          </a:xfrm>
          <a:prstGeom prst="rect">
            <a:avLst/>
          </a:prstGeom>
        </p:spPr>
      </p:pic>
    </p:spTree>
    <p:extLst>
      <p:ext uri="{BB962C8B-B14F-4D97-AF65-F5344CB8AC3E}">
        <p14:creationId xmlns:p14="http://schemas.microsoft.com/office/powerpoint/2010/main" val="9593039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57C2BC6-6EF4-4C94-B39B-874BDB7A75C0}"/>
              </a:ext>
            </a:extLst>
          </p:cNvPr>
          <p:cNvSpPr>
            <a:spLocks noGrp="1"/>
          </p:cNvSpPr>
          <p:nvPr>
            <p:ph idx="1"/>
          </p:nvPr>
        </p:nvSpPr>
        <p:spPr>
          <a:xfrm>
            <a:off x="827314" y="667656"/>
            <a:ext cx="10450286" cy="1973944"/>
          </a:xfrm>
        </p:spPr>
        <p:txBody>
          <a:bodyPr>
            <a:normAutofit lnSpcReduction="10000"/>
          </a:bodyPr>
          <a:lstStyle/>
          <a:p>
            <a:pPr algn="just">
              <a:buFont typeface="Wingdings" panose="05000000000000000000" pitchFamily="2" charset="2"/>
              <a:buChar char="ü"/>
            </a:pPr>
            <a:r>
              <a:rPr lang="tr-TR" sz="2400" dirty="0">
                <a:effectLst/>
                <a:latin typeface="Arial" panose="020B0604020202020204" pitchFamily="34" charset="0"/>
                <a:ea typeface="Wingdings" panose="05000000000000000000" pitchFamily="2" charset="2"/>
                <a:cs typeface="Wingdings" panose="05000000000000000000" pitchFamily="2" charset="2"/>
              </a:rPr>
              <a:t>Çalışmanın ilerleyen aşamalarında (4 – 5 eyersiz çılbır çalışmasından sonra) eyer. Üzengileri sökülmüş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err="1">
                <a:effectLst/>
                <a:latin typeface="Arial" panose="020B0604020202020204" pitchFamily="34" charset="0"/>
                <a:ea typeface="Wingdings" panose="05000000000000000000" pitchFamily="2" charset="2"/>
                <a:cs typeface="Wingdings" panose="05000000000000000000" pitchFamily="2" charset="2"/>
              </a:rPr>
              <a:t>tepindirikler</a:t>
            </a:r>
            <a:r>
              <a:rPr lang="tr-TR" sz="2400" dirty="0">
                <a:effectLst/>
                <a:latin typeface="Arial" panose="020B0604020202020204" pitchFamily="34" charset="0"/>
                <a:ea typeface="Wingdings" panose="05000000000000000000" pitchFamily="2" charset="2"/>
                <a:cs typeface="Wingdings" panose="05000000000000000000" pitchFamily="2" charset="2"/>
              </a:rPr>
              <a:t> hareketle zıplayarak çıkartacağı ses ile atı rahatsız etmesin diye eyer üzerine lastik kolan</a:t>
            </a:r>
            <a:r>
              <a:rPr lang="tr-TR" sz="2400" spc="290" dirty="0">
                <a:effectLst/>
                <a:latin typeface="Arial" panose="020B0604020202020204" pitchFamily="34" charset="0"/>
                <a:ea typeface="Wingdings" panose="05000000000000000000" pitchFamily="2" charset="2"/>
                <a:cs typeface="Wingdings" panose="05000000000000000000" pitchFamily="2" charset="2"/>
              </a:rPr>
              <a:t> </a:t>
            </a:r>
            <a:r>
              <a:rPr lang="tr-TR" sz="2400" spc="-15" dirty="0">
                <a:effectLst/>
                <a:latin typeface="Arial" panose="020B0604020202020204" pitchFamily="34" charset="0"/>
                <a:ea typeface="Wingdings" panose="05000000000000000000" pitchFamily="2" charset="2"/>
                <a:cs typeface="Wingdings" panose="05000000000000000000" pitchFamily="2" charset="2"/>
              </a:rPr>
              <a:t>takılmış,</a:t>
            </a:r>
          </a:p>
          <a:p>
            <a:pPr algn="just">
              <a:buFont typeface="Wingdings" panose="05000000000000000000" pitchFamily="2" charset="2"/>
              <a:buChar char="ü"/>
            </a:pPr>
            <a:r>
              <a:rPr lang="tr-TR" sz="2400" dirty="0">
                <a:effectLst/>
                <a:latin typeface="Arial" panose="020B0604020202020204" pitchFamily="34" charset="0"/>
                <a:ea typeface="Wingdings" panose="05000000000000000000" pitchFamily="2" charset="2"/>
                <a:cs typeface="Wingdings" panose="05000000000000000000" pitchFamily="2" charset="2"/>
              </a:rPr>
              <a:t>Yaralanmaları engellemek için, her bacağa bandaj veya</a:t>
            </a:r>
            <a:r>
              <a:rPr lang="tr-TR" sz="2400" spc="29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getr.</a:t>
            </a:r>
          </a:p>
          <a:p>
            <a:pPr algn="just">
              <a:buFont typeface="Wingdings" panose="05000000000000000000" pitchFamily="2" charset="2"/>
              <a:buChar char="ü"/>
            </a:pPr>
            <a:endParaRPr lang="tr-TR" sz="2400" dirty="0">
              <a:effectLst/>
              <a:latin typeface="Arial" panose="020B0604020202020204" pitchFamily="34" charset="0"/>
              <a:ea typeface="Wingdings" panose="05000000000000000000" pitchFamily="2" charset="2"/>
              <a:cs typeface="Wingdings" panose="05000000000000000000" pitchFamily="2" charset="2"/>
            </a:endParaRPr>
          </a:p>
          <a:p>
            <a:pPr algn="just">
              <a:buFont typeface="Wingdings" panose="05000000000000000000" pitchFamily="2" charset="2"/>
              <a:buChar char="ü"/>
            </a:pPr>
            <a:endParaRPr lang="tr-TR" sz="2400" dirty="0"/>
          </a:p>
        </p:txBody>
      </p:sp>
      <p:pic>
        <p:nvPicPr>
          <p:cNvPr id="4" name="image26.png">
            <a:extLst>
              <a:ext uri="{FF2B5EF4-FFF2-40B4-BE49-F238E27FC236}">
                <a16:creationId xmlns:a16="http://schemas.microsoft.com/office/drawing/2014/main" id="{83FC8ED4-4F36-4184-912A-DCE256DEFF25}"/>
              </a:ext>
            </a:extLst>
          </p:cNvPr>
          <p:cNvPicPr>
            <a:picLocks noChangeAspect="1"/>
          </p:cNvPicPr>
          <p:nvPr/>
        </p:nvPicPr>
        <p:blipFill>
          <a:blip r:embed="rId2" cstate="print"/>
          <a:stretch>
            <a:fillRect/>
          </a:stretch>
        </p:blipFill>
        <p:spPr>
          <a:xfrm>
            <a:off x="2279469" y="2641600"/>
            <a:ext cx="7545975" cy="3567079"/>
          </a:xfrm>
          <a:prstGeom prst="rect">
            <a:avLst/>
          </a:prstGeom>
        </p:spPr>
      </p:pic>
    </p:spTree>
    <p:extLst>
      <p:ext uri="{BB962C8B-B14F-4D97-AF65-F5344CB8AC3E}">
        <p14:creationId xmlns:p14="http://schemas.microsoft.com/office/powerpoint/2010/main" val="9354490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8842ED-BE1F-4852-AA6E-8D6AC9983489}"/>
              </a:ext>
            </a:extLst>
          </p:cNvPr>
          <p:cNvSpPr>
            <a:spLocks noGrp="1"/>
          </p:cNvSpPr>
          <p:nvPr>
            <p:ph idx="1"/>
          </p:nvPr>
        </p:nvSpPr>
        <p:spPr>
          <a:xfrm>
            <a:off x="754743" y="2481942"/>
            <a:ext cx="10644777" cy="2532017"/>
          </a:xfrm>
        </p:spPr>
        <p:txBody>
          <a:bodyPr>
            <a:normAutofit/>
          </a:bodyPr>
          <a:lstStyle/>
          <a:p>
            <a:pPr marL="0" indent="0" algn="just">
              <a:buNone/>
            </a:pPr>
            <a:r>
              <a:rPr lang="tr-TR" dirty="0">
                <a:effectLst/>
                <a:latin typeface="Arial" panose="020B0604020202020204" pitchFamily="34" charset="0"/>
                <a:ea typeface="Arial" panose="020B0604020202020204" pitchFamily="34" charset="0"/>
              </a:rPr>
              <a:t>Kural olarak genç atların ilk çılbır çalışmalarına sırtına eyer veya kolan kayışı takılmaksızın başlanmalıdır. Burada en önemli konu, çılbır alanının gerekli koşulları taşımasıdır. Bu konuda daha önce de bilgi verilmiş olmasına karşın, özellikle üzerinde durulması gereken konu, </a:t>
            </a:r>
            <a:r>
              <a:rPr lang="tr-TR" b="1" dirty="0">
                <a:effectLst/>
                <a:latin typeface="Arial" panose="020B0604020202020204" pitchFamily="34" charset="0"/>
                <a:ea typeface="Arial" panose="020B0604020202020204" pitchFamily="34" charset="0"/>
              </a:rPr>
              <a:t>çılbır alanının etrafının sınırlandırılmış </a:t>
            </a:r>
            <a:r>
              <a:rPr lang="tr-TR" dirty="0">
                <a:effectLst/>
                <a:latin typeface="Arial" panose="020B0604020202020204" pitchFamily="34" charset="0"/>
                <a:ea typeface="Arial" panose="020B0604020202020204" pitchFamily="34" charset="0"/>
              </a:rPr>
              <a:t>olmasıdır. İlk çılbır çalışması denemesinde hiçbir üşengeçliğe yer verilmeden, bu koşul kesinlikle sağlanmış olmalıdır.</a:t>
            </a:r>
          </a:p>
        </p:txBody>
      </p:sp>
    </p:spTree>
    <p:extLst>
      <p:ext uri="{BB962C8B-B14F-4D97-AF65-F5344CB8AC3E}">
        <p14:creationId xmlns:p14="http://schemas.microsoft.com/office/powerpoint/2010/main" val="26547223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15FE5D8-848F-46D6-A5AE-3C81FA741A18}"/>
              </a:ext>
            </a:extLst>
          </p:cNvPr>
          <p:cNvSpPr>
            <a:spLocks noGrp="1"/>
          </p:cNvSpPr>
          <p:nvPr>
            <p:ph idx="1"/>
          </p:nvPr>
        </p:nvSpPr>
        <p:spPr>
          <a:xfrm>
            <a:off x="798286" y="2387600"/>
            <a:ext cx="10631714" cy="2407920"/>
          </a:xfrm>
        </p:spPr>
        <p:txBody>
          <a:bodyPr/>
          <a:lstStyle/>
          <a:p>
            <a:pPr marL="0" indent="0" algn="just">
              <a:buNone/>
            </a:pPr>
            <a:r>
              <a:rPr lang="tr-TR" spc="-15" dirty="0">
                <a:effectLst/>
                <a:latin typeface="Arial" panose="020B0604020202020204" pitchFamily="34" charset="0"/>
                <a:ea typeface="Arial" panose="020B0604020202020204" pitchFamily="34" charset="0"/>
              </a:rPr>
              <a:t>Sınırlandırmanın </a:t>
            </a:r>
            <a:r>
              <a:rPr lang="tr-TR" dirty="0">
                <a:effectLst/>
                <a:latin typeface="Arial" panose="020B0604020202020204" pitchFamily="34" charset="0"/>
                <a:ea typeface="Arial" panose="020B0604020202020204" pitchFamily="34" charset="0"/>
              </a:rPr>
              <a:t>gelişi güzel yapılması, ilk çılbır çalışmalarında genç atların sınırın </a:t>
            </a:r>
            <a:r>
              <a:rPr lang="tr-TR" spc="-15" dirty="0">
                <a:effectLst/>
                <a:latin typeface="Arial" panose="020B0604020202020204" pitchFamily="34" charset="0"/>
                <a:ea typeface="Arial" panose="020B0604020202020204" pitchFamily="34" charset="0"/>
              </a:rPr>
              <a:t>zayıf </a:t>
            </a:r>
            <a:r>
              <a:rPr lang="tr-TR" dirty="0">
                <a:effectLst/>
                <a:latin typeface="Arial" panose="020B0604020202020204" pitchFamily="34" charset="0"/>
                <a:ea typeface="Arial" panose="020B0604020202020204" pitchFamily="34" charset="0"/>
              </a:rPr>
              <a:t>yerlerinden kaçma denemeleri yapmasına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sonucunda eğitimin istenen düzeyde başarılamamasına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eğitimin ilerleyen aşamalarında sık </a:t>
            </a:r>
            <a:r>
              <a:rPr lang="tr-TR" spc="-15" dirty="0">
                <a:effectLst/>
                <a:latin typeface="Arial" panose="020B0604020202020204" pitchFamily="34" charset="0"/>
                <a:ea typeface="Arial" panose="020B0604020202020204" pitchFamily="34" charset="0"/>
              </a:rPr>
              <a:t>sık </a:t>
            </a:r>
            <a:r>
              <a:rPr lang="tr-TR" dirty="0">
                <a:effectLst/>
                <a:latin typeface="Arial" panose="020B0604020202020204" pitchFamily="34" charset="0"/>
                <a:ea typeface="Arial" panose="020B0604020202020204" pitchFamily="34" charset="0"/>
              </a:rPr>
              <a:t>karşılaşılacak sorunların ilk</a:t>
            </a:r>
            <a:r>
              <a:rPr lang="tr-TR" spc="3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tohumlarının atılmasına neden olacaktır.</a:t>
            </a:r>
            <a:endParaRPr lang="tr-TR" dirty="0"/>
          </a:p>
          <a:p>
            <a:pPr marL="0" indent="0" algn="just">
              <a:buNone/>
            </a:pPr>
            <a:endParaRPr lang="tr-TR" dirty="0"/>
          </a:p>
        </p:txBody>
      </p:sp>
    </p:spTree>
    <p:extLst>
      <p:ext uri="{BB962C8B-B14F-4D97-AF65-F5344CB8AC3E}">
        <p14:creationId xmlns:p14="http://schemas.microsoft.com/office/powerpoint/2010/main" val="8610835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DA9E6CA-0B00-4A6F-8EE6-76108E387465}"/>
              </a:ext>
            </a:extLst>
          </p:cNvPr>
          <p:cNvSpPr>
            <a:spLocks noGrp="1"/>
          </p:cNvSpPr>
          <p:nvPr>
            <p:ph idx="1"/>
          </p:nvPr>
        </p:nvSpPr>
        <p:spPr>
          <a:xfrm>
            <a:off x="769258" y="711200"/>
            <a:ext cx="10653486" cy="2409371"/>
          </a:xfrm>
        </p:spPr>
        <p:txBody>
          <a:bodyPr>
            <a:normAutofit lnSpcReduction="10000"/>
          </a:bodyPr>
          <a:lstStyle/>
          <a:p>
            <a:pPr marL="0" indent="0" algn="just">
              <a:buNone/>
            </a:pPr>
            <a:r>
              <a:rPr lang="tr-TR" sz="2400" b="1" dirty="0">
                <a:effectLst/>
                <a:latin typeface="Arial" panose="020B0604020202020204" pitchFamily="34" charset="0"/>
                <a:ea typeface="Arial" panose="020B0604020202020204" pitchFamily="34" charset="0"/>
              </a:rPr>
              <a:t>İlk çılbır için aşağıdakiler</a:t>
            </a:r>
            <a:r>
              <a:rPr lang="tr-TR" sz="2400" b="1" spc="27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önerilebilir:</a:t>
            </a:r>
          </a:p>
          <a:p>
            <a:pPr algn="just">
              <a:buFont typeface="Wingdings" panose="05000000000000000000" pitchFamily="2" charset="2"/>
              <a:buChar char="Ø"/>
            </a:pPr>
            <a:r>
              <a:rPr lang="tr-TR" sz="2200" spc="-15" dirty="0">
                <a:effectLst/>
                <a:latin typeface="Arial" panose="020B0604020202020204" pitchFamily="34" charset="0"/>
                <a:ea typeface="Wingdings" panose="05000000000000000000" pitchFamily="2" charset="2"/>
                <a:cs typeface="Wingdings" panose="05000000000000000000" pitchFamily="2" charset="2"/>
              </a:rPr>
              <a:t>Yardımcı, </a:t>
            </a:r>
            <a:r>
              <a:rPr lang="tr-TR" sz="2200" dirty="0">
                <a:effectLst/>
                <a:latin typeface="Arial" panose="020B0604020202020204" pitchFamily="34" charset="0"/>
                <a:ea typeface="Wingdings" panose="05000000000000000000" pitchFamily="2" charset="2"/>
                <a:cs typeface="Wingdings" panose="05000000000000000000" pitchFamily="2" charset="2"/>
              </a:rPr>
              <a:t>atın ağızlık halkasına takılı çılbır ipini tutmadan </a:t>
            </a:r>
            <a:r>
              <a:rPr lang="tr-TR" sz="2200" spc="15" dirty="0">
                <a:effectLst/>
                <a:latin typeface="Arial" panose="020B0604020202020204" pitchFamily="34" charset="0"/>
                <a:ea typeface="Wingdings" panose="05000000000000000000" pitchFamily="2" charset="2"/>
                <a:cs typeface="Wingdings" panose="05000000000000000000" pitchFamily="2" charset="2"/>
              </a:rPr>
              <a:t>ve </a:t>
            </a:r>
            <a:r>
              <a:rPr lang="tr-TR" sz="2200" dirty="0">
                <a:effectLst/>
                <a:latin typeface="Arial" panose="020B0604020202020204" pitchFamily="34" charset="0"/>
                <a:ea typeface="Wingdings" panose="05000000000000000000" pitchFamily="2" charset="2"/>
                <a:cs typeface="Wingdings" panose="05000000000000000000" pitchFamily="2" charset="2"/>
              </a:rPr>
              <a:t>çılbır ipinin gerisinde, ek bir sevk ipi ile atı çılbır dairesinde hareket ettirmeye başlar. Eğitici başlangıçta belirli bir </a:t>
            </a:r>
            <a:r>
              <a:rPr lang="tr-TR" sz="2200" spc="-15" dirty="0">
                <a:effectLst/>
                <a:latin typeface="Arial" panose="020B0604020202020204" pitchFamily="34" charset="0"/>
                <a:ea typeface="Wingdings" panose="05000000000000000000" pitchFamily="2" charset="2"/>
                <a:cs typeface="Wingdings" panose="05000000000000000000" pitchFamily="2" charset="2"/>
              </a:rPr>
              <a:t>uzaklıktan </a:t>
            </a:r>
            <a:r>
              <a:rPr lang="tr-TR" sz="2200" dirty="0">
                <a:effectLst/>
                <a:latin typeface="Arial" panose="020B0604020202020204" pitchFamily="34" charset="0"/>
                <a:ea typeface="Wingdings" panose="05000000000000000000" pitchFamily="2" charset="2"/>
                <a:cs typeface="Wingdings" panose="05000000000000000000" pitchFamily="2" charset="2"/>
              </a:rPr>
              <a:t>yardımcı eğiticiye </a:t>
            </a:r>
            <a:r>
              <a:rPr lang="tr-TR" sz="2200" spc="-15" dirty="0">
                <a:effectLst/>
                <a:latin typeface="Arial" panose="020B0604020202020204" pitchFamily="34" charset="0"/>
                <a:ea typeface="Wingdings" panose="05000000000000000000" pitchFamily="2" charset="2"/>
                <a:cs typeface="Wingdings" panose="05000000000000000000" pitchFamily="2" charset="2"/>
              </a:rPr>
              <a:t>yakın </a:t>
            </a:r>
            <a:r>
              <a:rPr lang="tr-TR" sz="2200" dirty="0">
                <a:effectLst/>
                <a:latin typeface="Arial" panose="020B0604020202020204" pitchFamily="34" charset="0"/>
                <a:ea typeface="Wingdings" panose="05000000000000000000" pitchFamily="2" charset="2"/>
                <a:cs typeface="Wingdings" panose="05000000000000000000" pitchFamily="2" charset="2"/>
              </a:rPr>
              <a:t>bir biçimde daire büklümünde harekete katılır. Sonrasında yavaşça merkezdeki yerini alarak, çılbır kamçısı ile atın adeta yürümesi için, sürücü yardım etkilerini uygular. Atın kolaylıkla hareket edebilmesi için yeterli bir </a:t>
            </a:r>
            <a:r>
              <a:rPr lang="tr-TR" sz="2200" dirty="0" err="1">
                <a:effectLst/>
                <a:latin typeface="Arial" panose="020B0604020202020204" pitchFamily="34" charset="0"/>
                <a:ea typeface="Wingdings" panose="05000000000000000000" pitchFamily="2" charset="2"/>
                <a:cs typeface="Wingdings" panose="05000000000000000000" pitchFamily="2" charset="2"/>
              </a:rPr>
              <a:t>serbestiyete</a:t>
            </a:r>
            <a:r>
              <a:rPr lang="tr-TR" sz="2200" dirty="0">
                <a:effectLst/>
                <a:latin typeface="Arial" panose="020B0604020202020204" pitchFamily="34" charset="0"/>
                <a:ea typeface="Wingdings" panose="05000000000000000000" pitchFamily="2" charset="2"/>
                <a:cs typeface="Wingdings" panose="05000000000000000000" pitchFamily="2" charset="2"/>
              </a:rPr>
              <a:t> sahip olması gerekir. </a:t>
            </a:r>
            <a:endParaRPr lang="tr-TR" sz="2200" dirty="0"/>
          </a:p>
        </p:txBody>
      </p:sp>
      <p:pic>
        <p:nvPicPr>
          <p:cNvPr id="4" name="image27.png">
            <a:extLst>
              <a:ext uri="{FF2B5EF4-FFF2-40B4-BE49-F238E27FC236}">
                <a16:creationId xmlns:a16="http://schemas.microsoft.com/office/drawing/2014/main" id="{BD923D41-2131-4AC6-A36B-EAF0DF5EFD57}"/>
              </a:ext>
            </a:extLst>
          </p:cNvPr>
          <p:cNvPicPr>
            <a:picLocks noChangeAspect="1"/>
          </p:cNvPicPr>
          <p:nvPr/>
        </p:nvPicPr>
        <p:blipFill>
          <a:blip r:embed="rId2" cstate="print"/>
          <a:stretch>
            <a:fillRect/>
          </a:stretch>
        </p:blipFill>
        <p:spPr>
          <a:xfrm>
            <a:off x="2222864" y="3120571"/>
            <a:ext cx="7746274" cy="3077029"/>
          </a:xfrm>
          <a:prstGeom prst="rect">
            <a:avLst/>
          </a:prstGeom>
        </p:spPr>
      </p:pic>
    </p:spTree>
    <p:extLst>
      <p:ext uri="{BB962C8B-B14F-4D97-AF65-F5344CB8AC3E}">
        <p14:creationId xmlns:p14="http://schemas.microsoft.com/office/powerpoint/2010/main" val="17742885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DD97E63-1E1D-465E-81B7-E61AC5E96D0D}"/>
              </a:ext>
            </a:extLst>
          </p:cNvPr>
          <p:cNvSpPr>
            <a:spLocks noGrp="1"/>
          </p:cNvSpPr>
          <p:nvPr>
            <p:ph idx="1"/>
          </p:nvPr>
        </p:nvSpPr>
        <p:spPr>
          <a:xfrm>
            <a:off x="740230" y="2438400"/>
            <a:ext cx="10682514" cy="3058160"/>
          </a:xfrm>
        </p:spPr>
        <p:txBody>
          <a:bodyPr>
            <a:normAutofit/>
          </a:bodyPr>
          <a:lstStyle/>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At, çılbır dairesinde yumuşak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güven dolu bir biçimde hareket etmeye başladığında,</a:t>
            </a:r>
            <a:r>
              <a:rPr lang="tr-TR" sz="2400" spc="3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yardımcı sevk ipini çözebilir. </a:t>
            </a:r>
            <a:r>
              <a:rPr lang="tr-TR" sz="2400" spc="-15" dirty="0">
                <a:effectLst/>
                <a:latin typeface="Arial" panose="020B0604020202020204" pitchFamily="34" charset="0"/>
                <a:ea typeface="Wingdings" panose="05000000000000000000" pitchFamily="2" charset="2"/>
                <a:cs typeface="Wingdings" panose="05000000000000000000" pitchFamily="2" charset="2"/>
              </a:rPr>
              <a:t>Yardımcı </a:t>
            </a:r>
            <a:r>
              <a:rPr lang="tr-TR" sz="2400" dirty="0">
                <a:effectLst/>
                <a:latin typeface="Arial" panose="020B0604020202020204" pitchFamily="34" charset="0"/>
                <a:ea typeface="Wingdings" panose="05000000000000000000" pitchFamily="2" charset="2"/>
                <a:cs typeface="Wingdings" panose="05000000000000000000" pitchFamily="2" charset="2"/>
              </a:rPr>
              <a:t>çok yavaş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eğiticinin </a:t>
            </a:r>
            <a:r>
              <a:rPr lang="tr-TR" sz="2400" spc="-15" dirty="0">
                <a:effectLst/>
                <a:latin typeface="Arial" panose="020B0604020202020204" pitchFamily="34" charset="0"/>
                <a:ea typeface="Wingdings" panose="05000000000000000000" pitchFamily="2" charset="2"/>
                <a:cs typeface="Wingdings" panose="05000000000000000000" pitchFamily="2" charset="2"/>
              </a:rPr>
              <a:t>kamçısının kullanımını </a:t>
            </a:r>
            <a:r>
              <a:rPr lang="tr-TR" sz="2400" dirty="0">
                <a:effectLst/>
                <a:latin typeface="Arial" panose="020B0604020202020204" pitchFamily="34" charset="0"/>
                <a:ea typeface="Wingdings" panose="05000000000000000000" pitchFamily="2" charset="2"/>
                <a:cs typeface="Wingdings" panose="05000000000000000000" pitchFamily="2" charset="2"/>
              </a:rPr>
              <a:t>engellemeyecek bir biçimde merkeze yaklaşır. Bu anda eğitici, yumuşak kamçı yardımları ile atın </a:t>
            </a:r>
            <a:r>
              <a:rPr lang="tr-TR" sz="2400" spc="-15" dirty="0">
                <a:effectLst/>
                <a:latin typeface="Arial" panose="020B0604020202020204" pitchFamily="34" charset="0"/>
                <a:ea typeface="Wingdings" panose="05000000000000000000" pitchFamily="2" charset="2"/>
                <a:cs typeface="Wingdings" panose="05000000000000000000" pitchFamily="2" charset="2"/>
              </a:rPr>
              <a:t>yardımcıyı </a:t>
            </a:r>
            <a:r>
              <a:rPr lang="tr-TR" sz="2400" dirty="0">
                <a:effectLst/>
                <a:latin typeface="Arial" panose="020B0604020202020204" pitchFamily="34" charset="0"/>
                <a:ea typeface="Wingdings" panose="05000000000000000000" pitchFamily="2" charset="2"/>
                <a:cs typeface="Wingdings" panose="05000000000000000000" pitchFamily="2" charset="2"/>
              </a:rPr>
              <a:t>izleyerek merkeze doğru dönmesini engellemeli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daire büklümünde hareket etmesini sağlamalıdır. Başarılı olunamazsa, ilk biçime yeniden dönülür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at yeniden yumuşak hareketlerine başladığında işlem</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tekrarlanır.</a:t>
            </a:r>
          </a:p>
          <a:p>
            <a:pPr algn="just">
              <a:buFont typeface="Wingdings" panose="05000000000000000000" pitchFamily="2" charset="2"/>
              <a:buChar char="Ø"/>
            </a:pPr>
            <a:endParaRPr lang="tr-TR" sz="2400" dirty="0">
              <a:effectLst/>
              <a:latin typeface="Arial" panose="020B0604020202020204" pitchFamily="34" charset="0"/>
              <a:ea typeface="Wingdings" panose="05000000000000000000" pitchFamily="2" charset="2"/>
              <a:cs typeface="Wingdings" panose="05000000000000000000" pitchFamily="2" charset="2"/>
            </a:endParaRPr>
          </a:p>
          <a:p>
            <a:pPr algn="just">
              <a:buFont typeface="Wingdings" panose="05000000000000000000" pitchFamily="2" charset="2"/>
              <a:buChar char="Ø"/>
            </a:pPr>
            <a:endParaRPr lang="tr-TR" sz="2400" dirty="0"/>
          </a:p>
        </p:txBody>
      </p:sp>
    </p:spTree>
    <p:extLst>
      <p:ext uri="{BB962C8B-B14F-4D97-AF65-F5344CB8AC3E}">
        <p14:creationId xmlns:p14="http://schemas.microsoft.com/office/powerpoint/2010/main" val="172886922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DC6FD04-BDCE-4A21-8FCA-8F364E5D9060}"/>
              </a:ext>
            </a:extLst>
          </p:cNvPr>
          <p:cNvSpPr>
            <a:spLocks noGrp="1"/>
          </p:cNvSpPr>
          <p:nvPr>
            <p:ph idx="1"/>
          </p:nvPr>
        </p:nvSpPr>
        <p:spPr>
          <a:xfrm>
            <a:off x="769258" y="2438400"/>
            <a:ext cx="10668000" cy="3566160"/>
          </a:xfrm>
        </p:spPr>
        <p:txBody>
          <a:bodyPr/>
          <a:lstStyle/>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At, daire büklümünde yardımcısız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yumuşak bir biçimde hareket etmeye başladığında, ses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kamçı yardımları ile süratliye geçirilebilir. Atın sakin, yumuşak fakat çalışkan bir biçimde süratli yapması sağlanmalıdır. Çılbır ipi yumuşak bir bağlantı </a:t>
            </a:r>
            <a:r>
              <a:rPr lang="tr-TR" sz="2400" dirty="0"/>
              <a:t>oluşturacak</a:t>
            </a:r>
            <a:r>
              <a:rPr lang="tr-TR" sz="2400" dirty="0">
                <a:effectLst/>
                <a:latin typeface="Arial" panose="020B0604020202020204" pitchFamily="34" charset="0"/>
                <a:ea typeface="Wingdings" panose="05000000000000000000" pitchFamily="2" charset="2"/>
                <a:cs typeface="Wingdings" panose="05000000000000000000" pitchFamily="2" charset="2"/>
              </a:rPr>
              <a:t> biçimde</a:t>
            </a:r>
            <a:r>
              <a:rPr lang="tr-TR" sz="2400" spc="-9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tutulmalıdır.</a:t>
            </a:r>
          </a:p>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Eğitimin bu aşamasında çılbır ipinin biraz sarkması yanlış değildir. Fakat hiçbir durumda yere değmemelidir. At, merkeze dönmek için </a:t>
            </a:r>
            <a:r>
              <a:rPr lang="tr-TR" sz="2400" spc="-15" dirty="0">
                <a:effectLst/>
                <a:latin typeface="Arial" panose="020B0604020202020204" pitchFamily="34" charset="0"/>
                <a:ea typeface="Wingdings" panose="05000000000000000000" pitchFamily="2" charset="2"/>
                <a:cs typeface="Wingdings" panose="05000000000000000000" pitchFamily="2" charset="2"/>
              </a:rPr>
              <a:t>hamle </a:t>
            </a:r>
            <a:r>
              <a:rPr lang="tr-TR" sz="2400" dirty="0">
                <a:effectLst/>
                <a:latin typeface="Arial" panose="020B0604020202020204" pitchFamily="34" charset="0"/>
                <a:ea typeface="Wingdings" panose="05000000000000000000" pitchFamily="2" charset="2"/>
                <a:cs typeface="Wingdings" panose="05000000000000000000" pitchFamily="2" charset="2"/>
              </a:rPr>
              <a:t>yaparsa; eğitici, </a:t>
            </a:r>
            <a:r>
              <a:rPr lang="tr-TR" sz="2400" spc="-15" dirty="0">
                <a:effectLst/>
                <a:latin typeface="Arial" panose="020B0604020202020204" pitchFamily="34" charset="0"/>
                <a:ea typeface="Wingdings" panose="05000000000000000000" pitchFamily="2" charset="2"/>
                <a:cs typeface="Wingdings" panose="05000000000000000000" pitchFamily="2" charset="2"/>
              </a:rPr>
              <a:t>kamçıyı </a:t>
            </a:r>
            <a:r>
              <a:rPr lang="tr-TR" sz="2400" dirty="0">
                <a:effectLst/>
                <a:latin typeface="Arial" panose="020B0604020202020204" pitchFamily="34" charset="0"/>
                <a:ea typeface="Wingdings" panose="05000000000000000000" pitchFamily="2" charset="2"/>
                <a:cs typeface="Wingdings" panose="05000000000000000000" pitchFamily="2" charset="2"/>
              </a:rPr>
              <a:t>atın </a:t>
            </a:r>
            <a:r>
              <a:rPr lang="tr-TR" sz="2400" spc="-10" dirty="0">
                <a:effectLst/>
                <a:latin typeface="Arial" panose="020B0604020202020204" pitchFamily="34" charset="0"/>
                <a:ea typeface="Wingdings" panose="05000000000000000000" pitchFamily="2" charset="2"/>
                <a:cs typeface="Wingdings" panose="05000000000000000000" pitchFamily="2" charset="2"/>
              </a:rPr>
              <a:t>omzuna </a:t>
            </a:r>
            <a:r>
              <a:rPr lang="tr-TR" sz="2400" dirty="0">
                <a:effectLst/>
                <a:latin typeface="Arial" panose="020B0604020202020204" pitchFamily="34" charset="0"/>
                <a:ea typeface="Wingdings" panose="05000000000000000000" pitchFamily="2" charset="2"/>
                <a:cs typeface="Wingdings" panose="05000000000000000000" pitchFamily="2" charset="2"/>
              </a:rPr>
              <a:t>doğru yönlendirerek tekrar daire büklümüne yani </a:t>
            </a:r>
            <a:r>
              <a:rPr lang="tr-TR" sz="2400" spc="-15" dirty="0">
                <a:effectLst/>
                <a:latin typeface="Arial" panose="020B0604020202020204" pitchFamily="34" charset="0"/>
                <a:ea typeface="Wingdings" panose="05000000000000000000" pitchFamily="2" charset="2"/>
                <a:cs typeface="Wingdings" panose="05000000000000000000" pitchFamily="2" charset="2"/>
              </a:rPr>
              <a:t>dışarıya </a:t>
            </a:r>
            <a:r>
              <a:rPr lang="tr-TR" sz="2400" dirty="0">
                <a:effectLst/>
                <a:latin typeface="Arial" panose="020B0604020202020204" pitchFamily="34" charset="0"/>
                <a:ea typeface="Wingdings" panose="05000000000000000000" pitchFamily="2" charset="2"/>
                <a:cs typeface="Wingdings" panose="05000000000000000000" pitchFamily="2" charset="2"/>
              </a:rPr>
              <a:t>doğru hareket etmesini</a:t>
            </a:r>
            <a:r>
              <a:rPr lang="tr-TR" sz="2400" spc="2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sağlamalıdır.</a:t>
            </a:r>
          </a:p>
          <a:p>
            <a:pPr algn="just">
              <a:buFont typeface="Wingdings" panose="05000000000000000000" pitchFamily="2" charset="2"/>
              <a:buChar char="Ø"/>
            </a:pPr>
            <a:endParaRPr lang="tr-TR" dirty="0"/>
          </a:p>
        </p:txBody>
      </p:sp>
    </p:spTree>
    <p:extLst>
      <p:ext uri="{BB962C8B-B14F-4D97-AF65-F5344CB8AC3E}">
        <p14:creationId xmlns:p14="http://schemas.microsoft.com/office/powerpoint/2010/main" val="2749106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3EC2EA6-7D9E-4393-B677-955B5FEA1393}"/>
              </a:ext>
            </a:extLst>
          </p:cNvPr>
          <p:cNvSpPr>
            <a:spLocks noGrp="1"/>
          </p:cNvSpPr>
          <p:nvPr>
            <p:ph idx="1"/>
          </p:nvPr>
        </p:nvSpPr>
        <p:spPr>
          <a:xfrm>
            <a:off x="754744" y="2496456"/>
            <a:ext cx="10697028" cy="3833223"/>
          </a:xfrm>
        </p:spPr>
        <p:txBody>
          <a:bodyPr>
            <a:noAutofit/>
          </a:bodyPr>
          <a:lstStyle/>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5 – 10 dakikalık yumuşak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güvenli bir çalışmadan sonra, yan değiştirilmelidir. Diğer yanda harekete başlarken yeniden </a:t>
            </a:r>
            <a:r>
              <a:rPr lang="tr-TR" sz="2400" spc="-15" dirty="0">
                <a:effectLst/>
                <a:latin typeface="Arial" panose="020B0604020202020204" pitchFamily="34" charset="0"/>
                <a:ea typeface="Wingdings" panose="05000000000000000000" pitchFamily="2" charset="2"/>
                <a:cs typeface="Wingdings" panose="05000000000000000000" pitchFamily="2" charset="2"/>
              </a:rPr>
              <a:t>yardımcının </a:t>
            </a:r>
            <a:r>
              <a:rPr lang="tr-TR" sz="2400" dirty="0">
                <a:effectLst/>
                <a:latin typeface="Arial" panose="020B0604020202020204" pitchFamily="34" charset="0"/>
                <a:ea typeface="Wingdings" panose="05000000000000000000" pitchFamily="2" charset="2"/>
                <a:cs typeface="Wingdings" panose="05000000000000000000" pitchFamily="2" charset="2"/>
              </a:rPr>
              <a:t>işbirliği ile hareket edilmelidir. Birçok genç at, sağ yan harekette zorlanabileceği için, ilk fırsatta sol yana dönmek için hamle</a:t>
            </a:r>
            <a:r>
              <a:rPr lang="tr-TR" sz="2400" spc="21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yapacaktır.</a:t>
            </a:r>
          </a:p>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Çalışmanın toplam süresi 20 dakikayı</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aşmamalıdır.</a:t>
            </a:r>
          </a:p>
          <a:p>
            <a:pPr marL="0" marR="148590" indent="0" algn="ctr">
              <a:spcBef>
                <a:spcPts val="540"/>
              </a:spcBef>
              <a:spcAft>
                <a:spcPts val="0"/>
              </a:spcAft>
              <a:buNone/>
            </a:pPr>
            <a:r>
              <a:rPr lang="tr-TR" sz="2400" b="1" i="1" u="sng" dirty="0">
                <a:solidFill>
                  <a:srgbClr val="FF0000"/>
                </a:solidFill>
                <a:effectLst/>
                <a:latin typeface="Arial" panose="020B0604020202020204" pitchFamily="34" charset="0"/>
                <a:ea typeface="Arial" panose="020B0604020202020204" pitchFamily="34" charset="0"/>
              </a:rPr>
              <a:t>DİKKAT!</a:t>
            </a:r>
            <a:endParaRPr lang="tr-TR" sz="2400" u="sng" dirty="0">
              <a:solidFill>
                <a:srgbClr val="FF0000"/>
              </a:solidFill>
              <a:effectLst/>
              <a:latin typeface="Arial" panose="020B0604020202020204" pitchFamily="34" charset="0"/>
              <a:ea typeface="Arial" panose="020B0604020202020204" pitchFamily="34" charset="0"/>
            </a:endParaRPr>
          </a:p>
          <a:p>
            <a:pPr marL="0" indent="0" algn="ctr">
              <a:buNone/>
            </a:pPr>
            <a:r>
              <a:rPr lang="tr-TR" sz="2400" b="1" i="1" dirty="0">
                <a:effectLst/>
                <a:latin typeface="Arial" panose="020B0604020202020204" pitchFamily="34" charset="0"/>
                <a:ea typeface="Arial" panose="020B0604020202020204" pitchFamily="34" charset="0"/>
              </a:rPr>
              <a:t>İlk</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eğitim</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aşamasının</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hedefi;</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atın,</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her</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iki</a:t>
            </a:r>
            <a:r>
              <a:rPr lang="tr-TR" sz="2400" b="1" i="1" spc="-4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yanda</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da</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daire</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büklümünü</a:t>
            </a:r>
            <a:r>
              <a:rPr lang="tr-TR" sz="2400" b="1" i="1" spc="-3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bozmadan adeta ve süratlide hareket</a:t>
            </a:r>
            <a:r>
              <a:rPr lang="tr-TR" sz="2400" b="1" i="1" spc="22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edebilmesidir.</a:t>
            </a:r>
            <a:endParaRPr lang="tr-TR" sz="2400" dirty="0">
              <a:effectLst/>
              <a:latin typeface="Arial" panose="020B0604020202020204" pitchFamily="34" charset="0"/>
              <a:ea typeface="Wingdings" panose="05000000000000000000" pitchFamily="2" charset="2"/>
              <a:cs typeface="Wingdings" panose="05000000000000000000" pitchFamily="2" charset="2"/>
            </a:endParaRPr>
          </a:p>
          <a:p>
            <a:pPr marL="0" indent="0" algn="just">
              <a:buNone/>
            </a:pPr>
            <a:endParaRPr lang="tr-TR" sz="2400" dirty="0"/>
          </a:p>
        </p:txBody>
      </p:sp>
    </p:spTree>
    <p:extLst>
      <p:ext uri="{BB962C8B-B14F-4D97-AF65-F5344CB8AC3E}">
        <p14:creationId xmlns:p14="http://schemas.microsoft.com/office/powerpoint/2010/main" val="19788390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2C953F-A5DF-4221-B442-3A89CA3CE5EF}"/>
              </a:ext>
            </a:extLst>
          </p:cNvPr>
          <p:cNvSpPr>
            <a:spLocks noGrp="1"/>
          </p:cNvSpPr>
          <p:nvPr>
            <p:ph idx="1"/>
          </p:nvPr>
        </p:nvSpPr>
        <p:spPr>
          <a:xfrm>
            <a:off x="783772" y="2452914"/>
            <a:ext cx="10624458" cy="3222172"/>
          </a:xfrm>
        </p:spPr>
        <p:txBody>
          <a:bodyPr>
            <a:noAutofit/>
          </a:bodyPr>
          <a:lstStyle/>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İlk günlerde at yalnızca süratli ile iç tepisinde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mesafe alıcılığında bir eksiklik olmadan hareket</a:t>
            </a:r>
            <a:r>
              <a:rPr lang="tr-TR" sz="2400" spc="-7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ettirilmeye</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çalışılmalıdır.</a:t>
            </a:r>
            <a:r>
              <a:rPr lang="tr-TR" sz="2400" spc="-7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Atın,</a:t>
            </a:r>
            <a:r>
              <a:rPr lang="tr-TR" sz="2400" spc="-5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kendiliğinden</a:t>
            </a:r>
            <a:r>
              <a:rPr lang="tr-TR" sz="2400" spc="-7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dörtnala</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kalkmasına</a:t>
            </a:r>
            <a:r>
              <a:rPr lang="tr-TR" sz="2400" spc="-7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izin</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verilmeli</a:t>
            </a:r>
            <a:r>
              <a:rPr lang="tr-TR" sz="2400" spc="-6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fakat</a:t>
            </a:r>
            <a:r>
              <a:rPr lang="tr-TR" sz="2400" spc="-6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kontrol altına alınmalıdır. Hiddetli hareketler kesinlikle önlenmelidir. Bu durumlar sakatlanmalara neden olabilir. Bu anda kullanılabilecek en uygun yardım, sestir. Yumuşak ses tonuyla ata seslenmeler, atın</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kısa</a:t>
            </a:r>
            <a:r>
              <a:rPr lang="tr-TR" sz="2400" spc="-2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süre</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içerisinde</a:t>
            </a:r>
            <a:r>
              <a:rPr lang="tr-TR" sz="2400" spc="-2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sakinleşmesini</a:t>
            </a:r>
            <a:r>
              <a:rPr lang="tr-TR" sz="2400" spc="-1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sağlayacaktır.</a:t>
            </a:r>
            <a:r>
              <a:rPr lang="tr-TR" sz="2400" spc="-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Kaba</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yardımlardan</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kesinlikle</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kaçınmak</a:t>
            </a:r>
            <a:r>
              <a:rPr lang="tr-TR" sz="2400" spc="-2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çok önemlidir.</a:t>
            </a:r>
          </a:p>
          <a:p>
            <a:pPr algn="just">
              <a:buFont typeface="Wingdings" panose="05000000000000000000" pitchFamily="2" charset="2"/>
              <a:buChar char="Ø"/>
            </a:pPr>
            <a:endParaRPr lang="tr-TR" sz="2400" dirty="0"/>
          </a:p>
        </p:txBody>
      </p:sp>
    </p:spTree>
    <p:extLst>
      <p:ext uri="{BB962C8B-B14F-4D97-AF65-F5344CB8AC3E}">
        <p14:creationId xmlns:p14="http://schemas.microsoft.com/office/powerpoint/2010/main" val="383155352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7F2862C-D129-45E6-8AD9-501F56D6DC09}"/>
              </a:ext>
            </a:extLst>
          </p:cNvPr>
          <p:cNvSpPr>
            <a:spLocks noGrp="1"/>
          </p:cNvSpPr>
          <p:nvPr>
            <p:ph idx="1"/>
          </p:nvPr>
        </p:nvSpPr>
        <p:spPr>
          <a:xfrm>
            <a:off x="769257" y="2452914"/>
            <a:ext cx="10697029" cy="3018972"/>
          </a:xfrm>
        </p:spPr>
        <p:txBody>
          <a:bodyPr>
            <a:normAutofit/>
          </a:bodyPr>
          <a:lstStyle/>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Birçok ata 2 – 3 çalışmadan sonra bir </a:t>
            </a:r>
            <a:r>
              <a:rPr lang="tr-TR" sz="2400" b="1" dirty="0">
                <a:effectLst/>
                <a:latin typeface="Arial" panose="020B0604020202020204" pitchFamily="34" charset="0"/>
                <a:ea typeface="Wingdings" panose="05000000000000000000" pitchFamily="2" charset="2"/>
                <a:cs typeface="Wingdings" panose="05000000000000000000" pitchFamily="2" charset="2"/>
              </a:rPr>
              <a:t>kolan kayışı </a:t>
            </a:r>
            <a:r>
              <a:rPr lang="tr-TR" sz="2400" dirty="0">
                <a:effectLst/>
                <a:latin typeface="Arial" panose="020B0604020202020204" pitchFamily="34" charset="0"/>
                <a:ea typeface="Wingdings" panose="05000000000000000000" pitchFamily="2" charset="2"/>
                <a:cs typeface="Wingdings" panose="05000000000000000000" pitchFamily="2" charset="2"/>
              </a:rPr>
              <a:t>bağlanabilir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sonrasında birkaç gün içerisinde </a:t>
            </a:r>
            <a:r>
              <a:rPr lang="tr-TR" sz="2400" b="1" dirty="0">
                <a:effectLst/>
                <a:latin typeface="Arial" panose="020B0604020202020204" pitchFamily="34" charset="0"/>
                <a:ea typeface="Wingdings" panose="05000000000000000000" pitchFamily="2" charset="2"/>
                <a:cs typeface="Wingdings" panose="05000000000000000000" pitchFamily="2" charset="2"/>
              </a:rPr>
              <a:t>eyer </a:t>
            </a:r>
            <a:r>
              <a:rPr lang="tr-TR" sz="2400" dirty="0">
                <a:effectLst/>
                <a:latin typeface="Arial" panose="020B0604020202020204" pitchFamily="34" charset="0"/>
                <a:ea typeface="Wingdings" panose="05000000000000000000" pitchFamily="2" charset="2"/>
                <a:cs typeface="Wingdings" panose="05000000000000000000" pitchFamily="2" charset="2"/>
              </a:rPr>
              <a:t>takılabilir. Devam eden süreçte birkaç gün sonra da </a:t>
            </a:r>
            <a:r>
              <a:rPr lang="tr-TR" sz="2400" b="1" dirty="0">
                <a:effectLst/>
                <a:latin typeface="Arial" panose="020B0604020202020204" pitchFamily="34" charset="0"/>
                <a:ea typeface="Wingdings" panose="05000000000000000000" pitchFamily="2" charset="2"/>
                <a:cs typeface="Wingdings" panose="05000000000000000000" pitchFamily="2" charset="2"/>
              </a:rPr>
              <a:t>yardımcı dizginlere </a:t>
            </a:r>
            <a:r>
              <a:rPr lang="tr-TR" sz="2400" dirty="0">
                <a:effectLst/>
                <a:latin typeface="Arial" panose="020B0604020202020204" pitchFamily="34" charset="0"/>
                <a:ea typeface="Wingdings" panose="05000000000000000000" pitchFamily="2" charset="2"/>
                <a:cs typeface="Wingdings" panose="05000000000000000000" pitchFamily="2" charset="2"/>
              </a:rPr>
              <a:t>alıştırılabilir. </a:t>
            </a:r>
            <a:r>
              <a:rPr lang="tr-TR" sz="2400" spc="-15" dirty="0">
                <a:effectLst/>
                <a:latin typeface="Arial" panose="020B0604020202020204" pitchFamily="34" charset="0"/>
                <a:ea typeface="Wingdings" panose="05000000000000000000" pitchFamily="2" charset="2"/>
                <a:cs typeface="Wingdings" panose="05000000000000000000" pitchFamily="2" charset="2"/>
              </a:rPr>
              <a:t>Alıştırma </a:t>
            </a:r>
            <a:r>
              <a:rPr lang="tr-TR" sz="2400" dirty="0">
                <a:effectLst/>
                <a:latin typeface="Arial" panose="020B0604020202020204" pitchFamily="34" charset="0"/>
                <a:ea typeface="Wingdings" panose="05000000000000000000" pitchFamily="2" charset="2"/>
                <a:cs typeface="Wingdings" panose="05000000000000000000" pitchFamily="2" charset="2"/>
              </a:rPr>
              <a:t>devresi gereksiz yere uzun tutulmamalıdır. Uzun süre her iki yanında yan kayışı</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kullanmadan</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spc="15" dirty="0">
                <a:effectLst/>
                <a:latin typeface="Arial" panose="020B0604020202020204" pitchFamily="34" charset="0"/>
                <a:ea typeface="Wingdings" panose="05000000000000000000" pitchFamily="2" charset="2"/>
                <a:cs typeface="Wingdings" panose="05000000000000000000" pitchFamily="2" charset="2"/>
              </a:rPr>
              <a:t>ve</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irtibat</a:t>
            </a:r>
            <a:r>
              <a:rPr lang="tr-TR" sz="2400" spc="-2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sağlanmadan</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yapılacak</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çılbır</a:t>
            </a:r>
            <a:r>
              <a:rPr lang="tr-TR" sz="2400" spc="-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çalışmalarının</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hiçbir</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yararı</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olmaz</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spc="15" dirty="0">
                <a:effectLst/>
                <a:latin typeface="Arial" panose="020B0604020202020204" pitchFamily="34" charset="0"/>
                <a:ea typeface="Wingdings" panose="05000000000000000000" pitchFamily="2" charset="2"/>
                <a:cs typeface="Wingdings" panose="05000000000000000000" pitchFamily="2" charset="2"/>
              </a:rPr>
              <a:t>ve</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at dış </a:t>
            </a:r>
            <a:r>
              <a:rPr lang="tr-TR" sz="2400" spc="-10" dirty="0">
                <a:effectLst/>
                <a:latin typeface="Arial" panose="020B0604020202020204" pitchFamily="34" charset="0"/>
                <a:ea typeface="Wingdings" panose="05000000000000000000" pitchFamily="2" charset="2"/>
                <a:cs typeface="Wingdings" panose="05000000000000000000" pitchFamily="2" charset="2"/>
              </a:rPr>
              <a:t>omzuna </a:t>
            </a:r>
            <a:r>
              <a:rPr lang="tr-TR" sz="2400" dirty="0">
                <a:effectLst/>
                <a:latin typeface="Arial" panose="020B0604020202020204" pitchFamily="34" charset="0"/>
                <a:ea typeface="Wingdings" panose="05000000000000000000" pitchFamily="2" charset="2"/>
                <a:cs typeface="Wingdings" panose="05000000000000000000" pitchFamily="2" charset="2"/>
              </a:rPr>
              <a:t>doğru yüklenme eğilimi içerisine girer. Böyle çalışmalar atı boşu boşuna</a:t>
            </a:r>
            <a:r>
              <a:rPr lang="tr-TR" sz="2400" spc="-19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yormaktır.</a:t>
            </a:r>
          </a:p>
          <a:p>
            <a:pPr algn="just">
              <a:buFont typeface="Wingdings" panose="05000000000000000000" pitchFamily="2" charset="2"/>
              <a:buChar char="Ø"/>
            </a:pPr>
            <a:endParaRPr lang="tr-TR" sz="2400" dirty="0">
              <a:effectLst/>
              <a:latin typeface="Arial" panose="020B0604020202020204" pitchFamily="34" charset="0"/>
              <a:ea typeface="Arial" panose="020B0604020202020204" pitchFamily="34" charset="0"/>
            </a:endParaRPr>
          </a:p>
          <a:p>
            <a:pPr algn="just">
              <a:buFont typeface="Wingdings" panose="05000000000000000000" pitchFamily="2" charset="2"/>
              <a:buChar char="Ø"/>
            </a:pPr>
            <a:endParaRPr lang="tr-TR" sz="2400" dirty="0">
              <a:effectLst/>
              <a:latin typeface="Arial" panose="020B0604020202020204" pitchFamily="34" charset="0"/>
              <a:ea typeface="Wingdings" panose="05000000000000000000" pitchFamily="2" charset="2"/>
              <a:cs typeface="Wingdings" panose="05000000000000000000" pitchFamily="2" charset="2"/>
            </a:endParaRPr>
          </a:p>
          <a:p>
            <a:pPr algn="just">
              <a:buFont typeface="Wingdings" panose="05000000000000000000" pitchFamily="2" charset="2"/>
              <a:buChar char="Ø"/>
            </a:pPr>
            <a:endParaRPr lang="tr-TR" sz="2400" dirty="0"/>
          </a:p>
        </p:txBody>
      </p:sp>
    </p:spTree>
    <p:extLst>
      <p:ext uri="{BB962C8B-B14F-4D97-AF65-F5344CB8AC3E}">
        <p14:creationId xmlns:p14="http://schemas.microsoft.com/office/powerpoint/2010/main" val="1437573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4455B67-4C2A-4C82-B10D-4611477F54CA}"/>
              </a:ext>
            </a:extLst>
          </p:cNvPr>
          <p:cNvSpPr>
            <a:spLocks noGrp="1"/>
          </p:cNvSpPr>
          <p:nvPr>
            <p:ph idx="1"/>
          </p:nvPr>
        </p:nvSpPr>
        <p:spPr>
          <a:xfrm>
            <a:off x="740230" y="943429"/>
            <a:ext cx="10697028" cy="4776651"/>
          </a:xfrm>
        </p:spPr>
        <p:txBody>
          <a:bodyPr>
            <a:noAutofit/>
          </a:bodyPr>
          <a:lstStyle/>
          <a:p>
            <a:pPr algn="just">
              <a:buFont typeface="Wingdings" panose="05000000000000000000" pitchFamily="2" charset="2"/>
              <a:buChar char="Ø"/>
            </a:pPr>
            <a:r>
              <a:rPr lang="tr-TR" dirty="0">
                <a:effectLst/>
                <a:latin typeface="Arial" panose="020B0604020202020204" pitchFamily="34" charset="0"/>
                <a:ea typeface="Wingdings" panose="05000000000000000000" pitchFamily="2" charset="2"/>
                <a:cs typeface="Wingdings" panose="05000000000000000000" pitchFamily="2" charset="2"/>
              </a:rPr>
              <a:t>At boynu ile aşağıya doğru uzanmaya başladığında, </a:t>
            </a:r>
            <a:r>
              <a:rPr lang="tr-TR" b="1" dirty="0">
                <a:effectLst/>
                <a:latin typeface="Arial" panose="020B0604020202020204" pitchFamily="34" charset="0"/>
                <a:ea typeface="Wingdings" panose="05000000000000000000" pitchFamily="2" charset="2"/>
                <a:cs typeface="Wingdings" panose="05000000000000000000" pitchFamily="2" charset="2"/>
              </a:rPr>
              <a:t>irtibatı </a:t>
            </a:r>
            <a:r>
              <a:rPr lang="tr-TR" dirty="0">
                <a:effectLst/>
                <a:latin typeface="Arial" panose="020B0604020202020204" pitchFamily="34" charset="0"/>
                <a:ea typeface="Wingdings" panose="05000000000000000000" pitchFamily="2" charset="2"/>
                <a:cs typeface="Wingdings" panose="05000000000000000000" pitchFamily="2" charset="2"/>
              </a:rPr>
              <a:t>bulabilmesi için fırsat tanınmalıdır. Bunun gerçekleşebilmesi için; eğitici atın iskelet </a:t>
            </a:r>
            <a:r>
              <a:rPr lang="tr-TR" spc="15" dirty="0">
                <a:effectLst/>
                <a:latin typeface="Arial" panose="020B0604020202020204" pitchFamily="34" charset="0"/>
                <a:ea typeface="Wingdings" panose="05000000000000000000" pitchFamily="2" charset="2"/>
                <a:cs typeface="Wingdings" panose="05000000000000000000" pitchFamily="2" charset="2"/>
              </a:rPr>
              <a:t>ve </a:t>
            </a:r>
            <a:r>
              <a:rPr lang="tr-TR" dirty="0">
                <a:effectLst/>
                <a:latin typeface="Arial" panose="020B0604020202020204" pitchFamily="34" charset="0"/>
                <a:ea typeface="Wingdings" panose="05000000000000000000" pitchFamily="2" charset="2"/>
                <a:cs typeface="Wingdings" panose="05000000000000000000" pitchFamily="2" charset="2"/>
              </a:rPr>
              <a:t>kas yapısını göz önüne alarak, yardımcı dizginlerin uygun uzunlukta ve yükseklikte bağlanmasını</a:t>
            </a:r>
            <a:r>
              <a:rPr lang="tr-TR" spc="12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sağlamalıdır.</a:t>
            </a:r>
          </a:p>
          <a:p>
            <a:pPr algn="just">
              <a:buFont typeface="Wingdings" panose="05000000000000000000" pitchFamily="2" charset="2"/>
              <a:buChar char="Ø"/>
            </a:pPr>
            <a:r>
              <a:rPr lang="tr-TR" b="1" dirty="0">
                <a:effectLst/>
                <a:latin typeface="Arial" panose="020B0604020202020204" pitchFamily="34" charset="0"/>
                <a:ea typeface="Arial" panose="020B0604020202020204" pitchFamily="34" charset="0"/>
              </a:rPr>
              <a:t>Yan kayışının bağlanmasında </a:t>
            </a:r>
            <a:r>
              <a:rPr lang="tr-TR" dirty="0">
                <a:effectLst/>
                <a:latin typeface="Arial" panose="020B0604020202020204" pitchFamily="34" charset="0"/>
                <a:ea typeface="Arial" panose="020B0604020202020204" pitchFamily="34" charset="0"/>
              </a:rPr>
              <a:t>dikkat edilmesi gereken en önemli konu; </a:t>
            </a:r>
            <a:r>
              <a:rPr lang="tr-TR" spc="-15" dirty="0">
                <a:effectLst/>
                <a:latin typeface="Arial" panose="020B0604020202020204" pitchFamily="34" charset="0"/>
                <a:ea typeface="Arial" panose="020B0604020202020204" pitchFamily="34" charset="0"/>
              </a:rPr>
              <a:t>atın </a:t>
            </a:r>
            <a:r>
              <a:rPr lang="tr-TR" dirty="0">
                <a:effectLst/>
                <a:latin typeface="Arial" panose="020B0604020202020204" pitchFamily="34" charset="0"/>
                <a:ea typeface="Arial" panose="020B0604020202020204" pitchFamily="34" charset="0"/>
              </a:rPr>
              <a:t>doğal baş boyun vaziyetinin hareket sürecinde de rahatsız edilmemesidir. At sırt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boyun kaslarını en üst düzeyde esnetebilecek olanağa sahip olmalıdır. Her iki yan kayışı da eşit uzunlukta olmalıdır. Bu aşamada</a:t>
            </a:r>
            <a:r>
              <a:rPr lang="tr-TR" spc="3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eğiticiler çılbır ipini alıkoyarak veya  koyuvererek vaziyetin  verilmesini, gerçekleştirmelidirler. </a:t>
            </a:r>
            <a:r>
              <a:rPr lang="tr-TR" spc="-15" dirty="0">
                <a:effectLst/>
                <a:latin typeface="Arial" panose="020B0604020202020204" pitchFamily="34" charset="0"/>
                <a:ea typeface="Arial" panose="020B0604020202020204" pitchFamily="34" charset="0"/>
              </a:rPr>
              <a:t>Yan </a:t>
            </a:r>
            <a:r>
              <a:rPr lang="tr-TR" dirty="0">
                <a:effectLst/>
                <a:latin typeface="Arial" panose="020B0604020202020204" pitchFamily="34" charset="0"/>
                <a:ea typeface="Arial" panose="020B0604020202020204" pitchFamily="34" charset="0"/>
              </a:rPr>
              <a:t>kayışları hiçbir durumda atın dizgin gerisine kaçmasına neden olacak biçimde</a:t>
            </a:r>
            <a:r>
              <a:rPr lang="tr-TR" spc="1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bağlanmamalıdırlar.</a:t>
            </a:r>
          </a:p>
        </p:txBody>
      </p:sp>
    </p:spTree>
    <p:extLst>
      <p:ext uri="{BB962C8B-B14F-4D97-AF65-F5344CB8AC3E}">
        <p14:creationId xmlns:p14="http://schemas.microsoft.com/office/powerpoint/2010/main" val="21198421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E41C04C-AE11-4158-AACD-8F0293131750}"/>
              </a:ext>
            </a:extLst>
          </p:cNvPr>
          <p:cNvSpPr>
            <a:spLocks noGrp="1"/>
          </p:cNvSpPr>
          <p:nvPr>
            <p:ph idx="1"/>
          </p:nvPr>
        </p:nvSpPr>
        <p:spPr>
          <a:xfrm>
            <a:off x="769258" y="2510970"/>
            <a:ext cx="10638972" cy="2751909"/>
          </a:xfrm>
        </p:spPr>
        <p:txBody>
          <a:bodyPr>
            <a:normAutofit/>
          </a:bodyPr>
          <a:lstStyle/>
          <a:p>
            <a:pPr algn="just">
              <a:buFont typeface="Wingdings" panose="05000000000000000000" pitchFamily="2" charset="2"/>
              <a:buChar char="Ø"/>
            </a:pPr>
            <a:r>
              <a:rPr lang="tr-TR" sz="2400" dirty="0">
                <a:effectLst/>
                <a:latin typeface="Arial" panose="020B0604020202020204" pitchFamily="34" charset="0"/>
                <a:ea typeface="Arial" panose="020B0604020202020204" pitchFamily="34" charset="0"/>
              </a:rPr>
              <a:t>Bu eğitim devresinde yan kayışlarının yanlış bağlanması karşı koymaları oluşturur. Örneğin; yan kayışlarının </a:t>
            </a:r>
            <a:r>
              <a:rPr lang="tr-TR" sz="2400" b="1" dirty="0">
                <a:effectLst/>
                <a:latin typeface="Arial" panose="020B0604020202020204" pitchFamily="34" charset="0"/>
                <a:ea typeface="Arial" panose="020B0604020202020204" pitchFamily="34" charset="0"/>
              </a:rPr>
              <a:t>kısa bağlanması, </a:t>
            </a:r>
            <a:r>
              <a:rPr lang="tr-TR" sz="2400" dirty="0">
                <a:effectLst/>
                <a:latin typeface="Arial" panose="020B0604020202020204" pitchFamily="34" charset="0"/>
                <a:ea typeface="Arial" panose="020B0604020202020204" pitchFamily="34" charset="0"/>
              </a:rPr>
              <a:t>atın baş boynunu kasıntılı bir biçimde tutmasına ve dengesinin bozulmasına neden olacaktır. Buna karşın </a:t>
            </a:r>
            <a:r>
              <a:rPr lang="tr-TR" sz="2400" b="1" dirty="0">
                <a:effectLst/>
                <a:latin typeface="Arial" panose="020B0604020202020204" pitchFamily="34" charset="0"/>
                <a:ea typeface="Arial" panose="020B0604020202020204" pitchFamily="34" charset="0"/>
              </a:rPr>
              <a:t>çok uzun bağlanması </a:t>
            </a:r>
            <a:r>
              <a:rPr lang="tr-TR" sz="2400" dirty="0">
                <a:effectLst/>
                <a:latin typeface="Arial" panose="020B0604020202020204" pitchFamily="34" charset="0"/>
                <a:ea typeface="Arial" panose="020B0604020202020204" pitchFamily="34" charset="0"/>
              </a:rPr>
              <a:t>ise; irtibatın iyi bir biçimde oluşmasını engelleyecektir. </a:t>
            </a:r>
            <a:r>
              <a:rPr lang="tr-TR" sz="2400" b="1" dirty="0">
                <a:effectLst/>
                <a:latin typeface="Arial" panose="020B0604020202020204" pitchFamily="34" charset="0"/>
                <a:ea typeface="Arial" panose="020B0604020202020204" pitchFamily="34" charset="0"/>
              </a:rPr>
              <a:t>Yükseklik </a:t>
            </a:r>
            <a:r>
              <a:rPr lang="tr-TR" sz="2400" dirty="0">
                <a:effectLst/>
                <a:latin typeface="Arial" panose="020B0604020202020204" pitchFamily="34" charset="0"/>
                <a:ea typeface="Arial" panose="020B0604020202020204" pitchFamily="34" charset="0"/>
              </a:rPr>
              <a:t>için söylenecek en uygun yer ise </a:t>
            </a:r>
            <a:r>
              <a:rPr lang="tr-TR" sz="2400" b="1" dirty="0">
                <a:effectLst/>
                <a:latin typeface="Arial" panose="020B0604020202020204" pitchFamily="34" charset="0"/>
                <a:ea typeface="Arial" panose="020B0604020202020204" pitchFamily="34" charset="0"/>
              </a:rPr>
              <a:t>omuz eklemidir. </a:t>
            </a:r>
            <a:r>
              <a:rPr lang="tr-TR" sz="2400" dirty="0">
                <a:effectLst/>
                <a:latin typeface="Arial" panose="020B0604020202020204" pitchFamily="34" charset="0"/>
                <a:ea typeface="Arial" panose="020B0604020202020204" pitchFamily="34" charset="0"/>
              </a:rPr>
              <a:t>Bu aşamada yüksek veya alçak bir bağlama biçimi uygun</a:t>
            </a:r>
            <a:r>
              <a:rPr lang="tr-TR" sz="2400" spc="3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değildir.</a:t>
            </a:r>
          </a:p>
          <a:p>
            <a:pPr algn="just">
              <a:buFont typeface="Wingdings" panose="05000000000000000000" pitchFamily="2" charset="2"/>
              <a:buChar char="Ø"/>
            </a:pPr>
            <a:endParaRPr lang="tr-TR" sz="2400" dirty="0"/>
          </a:p>
        </p:txBody>
      </p:sp>
    </p:spTree>
    <p:extLst>
      <p:ext uri="{BB962C8B-B14F-4D97-AF65-F5344CB8AC3E}">
        <p14:creationId xmlns:p14="http://schemas.microsoft.com/office/powerpoint/2010/main" val="209385544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1096FE1-0C3E-474E-8958-E33A8446C594}"/>
              </a:ext>
            </a:extLst>
          </p:cNvPr>
          <p:cNvSpPr>
            <a:spLocks noGrp="1"/>
          </p:cNvSpPr>
          <p:nvPr>
            <p:ph idx="1"/>
          </p:nvPr>
        </p:nvSpPr>
        <p:spPr>
          <a:xfrm>
            <a:off x="769257" y="2438400"/>
            <a:ext cx="10668000" cy="3280228"/>
          </a:xfrm>
        </p:spPr>
        <p:txBody>
          <a:bodyPr/>
          <a:lstStyle/>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Birkaç genç at yan kayışları uygun uzunlukta bağlansa bile, </a:t>
            </a:r>
            <a:r>
              <a:rPr lang="tr-TR" sz="2400" b="1" dirty="0">
                <a:effectLst/>
                <a:latin typeface="Arial" panose="020B0604020202020204" pitchFamily="34" charset="0"/>
                <a:ea typeface="Wingdings" panose="05000000000000000000" pitchFamily="2" charset="2"/>
                <a:cs typeface="Wingdings" panose="05000000000000000000" pitchFamily="2" charset="2"/>
              </a:rPr>
              <a:t>dizgin gerisine </a:t>
            </a:r>
            <a:r>
              <a:rPr lang="tr-TR" sz="2400" dirty="0">
                <a:effectLst/>
                <a:latin typeface="Arial" panose="020B0604020202020204" pitchFamily="34" charset="0"/>
                <a:ea typeface="Wingdings" panose="05000000000000000000" pitchFamily="2" charset="2"/>
                <a:cs typeface="Wingdings" panose="05000000000000000000" pitchFamily="2" charset="2"/>
              </a:rPr>
              <a:t>kaçma eğilimi gösterirler. Bu durumlarda eğitici; yan kayışlarını daha yüksek bağlayarak hatayı düzeltmeye</a:t>
            </a:r>
            <a:r>
              <a:rPr lang="tr-TR" sz="2400" spc="3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çalışmak yerine, yan kayışını </a:t>
            </a:r>
            <a:r>
              <a:rPr lang="tr-TR" sz="2400" b="1" dirty="0">
                <a:effectLst/>
                <a:latin typeface="Arial" panose="020B0604020202020204" pitchFamily="34" charset="0"/>
                <a:ea typeface="Wingdings" panose="05000000000000000000" pitchFamily="2" charset="2"/>
                <a:cs typeface="Wingdings" panose="05000000000000000000" pitchFamily="2" charset="2"/>
              </a:rPr>
              <a:t>omuz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b="1" dirty="0">
                <a:effectLst/>
                <a:latin typeface="Arial" panose="020B0604020202020204" pitchFamily="34" charset="0"/>
                <a:ea typeface="Wingdings" panose="05000000000000000000" pitchFamily="2" charset="2"/>
                <a:cs typeface="Wingdings" panose="05000000000000000000" pitchFamily="2" charset="2"/>
              </a:rPr>
              <a:t>dirsek eklemleri </a:t>
            </a:r>
            <a:r>
              <a:rPr lang="tr-TR" sz="2400" dirty="0">
                <a:effectLst/>
                <a:latin typeface="Arial" panose="020B0604020202020204" pitchFamily="34" charset="0"/>
                <a:ea typeface="Wingdings" panose="05000000000000000000" pitchFamily="2" charset="2"/>
                <a:cs typeface="Wingdings" panose="05000000000000000000" pitchFamily="2" charset="2"/>
              </a:rPr>
              <a:t>arasına gelecek yüksekliğe ayarlayarak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b="1" dirty="0">
                <a:effectLst/>
                <a:latin typeface="Arial" panose="020B0604020202020204" pitchFamily="34" charset="0"/>
                <a:ea typeface="Wingdings" panose="05000000000000000000" pitchFamily="2" charset="2"/>
                <a:cs typeface="Wingdings" panose="05000000000000000000" pitchFamily="2" charset="2"/>
              </a:rPr>
              <a:t>sürücü yardımlar </a:t>
            </a:r>
            <a:r>
              <a:rPr lang="tr-TR" sz="2400" dirty="0">
                <a:effectLst/>
                <a:latin typeface="Arial" panose="020B0604020202020204" pitchFamily="34" charset="0"/>
                <a:ea typeface="Wingdings" panose="05000000000000000000" pitchFamily="2" charset="2"/>
                <a:cs typeface="Wingdings" panose="05000000000000000000" pitchFamily="2" charset="2"/>
              </a:rPr>
              <a:t>ile art ayakları daha etkin hale getirerek, atın uygun baş boyun biçimine geçmesini</a:t>
            </a:r>
            <a:r>
              <a:rPr lang="tr-TR" sz="2400" spc="16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sağlamalıdır.</a:t>
            </a:r>
          </a:p>
          <a:p>
            <a:pPr algn="just">
              <a:buFont typeface="Wingdings" panose="05000000000000000000" pitchFamily="2" charset="2"/>
              <a:buChar char="Ø"/>
            </a:pPr>
            <a:endParaRPr lang="tr-TR" dirty="0"/>
          </a:p>
        </p:txBody>
      </p:sp>
    </p:spTree>
    <p:extLst>
      <p:ext uri="{BB962C8B-B14F-4D97-AF65-F5344CB8AC3E}">
        <p14:creationId xmlns:p14="http://schemas.microsoft.com/office/powerpoint/2010/main" val="7539922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29AE5CE-4328-4BCB-BD8C-057D8DB2128E}"/>
              </a:ext>
            </a:extLst>
          </p:cNvPr>
          <p:cNvSpPr>
            <a:spLocks noGrp="1"/>
          </p:cNvSpPr>
          <p:nvPr>
            <p:ph idx="1"/>
          </p:nvPr>
        </p:nvSpPr>
        <p:spPr>
          <a:xfrm>
            <a:off x="783771" y="2569028"/>
            <a:ext cx="10653486" cy="2541451"/>
          </a:xfrm>
        </p:spPr>
        <p:txBody>
          <a:bodyPr>
            <a:normAutofit/>
          </a:bodyPr>
          <a:lstStyle/>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Çalışmalarda karşılaşılan bir başka sorun ise, </a:t>
            </a:r>
            <a:r>
              <a:rPr lang="tr-TR" sz="2400" b="1" dirty="0">
                <a:effectLst/>
                <a:latin typeface="Arial" panose="020B0604020202020204" pitchFamily="34" charset="0"/>
                <a:ea typeface="Wingdings" panose="05000000000000000000" pitchFamily="2" charset="2"/>
                <a:cs typeface="Wingdings" panose="05000000000000000000" pitchFamily="2" charset="2"/>
              </a:rPr>
              <a:t>çok aceleci bir tempodur. </a:t>
            </a:r>
            <a:r>
              <a:rPr lang="tr-TR" sz="2400" dirty="0">
                <a:effectLst/>
                <a:latin typeface="Arial" panose="020B0604020202020204" pitchFamily="34" charset="0"/>
                <a:ea typeface="Wingdings" panose="05000000000000000000" pitchFamily="2" charset="2"/>
                <a:cs typeface="Wingdings" panose="05000000000000000000" pitchFamily="2" charset="2"/>
              </a:rPr>
              <a:t>İleri </a:t>
            </a:r>
            <a:r>
              <a:rPr lang="tr-TR" sz="2400" dirty="0" err="1">
                <a:effectLst/>
                <a:latin typeface="Arial" panose="020B0604020202020204" pitchFamily="34" charset="0"/>
                <a:ea typeface="Wingdings" panose="05000000000000000000" pitchFamily="2" charset="2"/>
                <a:cs typeface="Wingdings" panose="05000000000000000000" pitchFamily="2" charset="2"/>
              </a:rPr>
              <a:t>gidicilik</a:t>
            </a:r>
            <a:r>
              <a:rPr lang="tr-TR" sz="2400" spc="3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hiçbir </a:t>
            </a:r>
            <a:r>
              <a:rPr lang="tr-TR" sz="2400" spc="-15" dirty="0">
                <a:effectLst/>
                <a:latin typeface="Arial" panose="020B0604020202020204" pitchFamily="34" charset="0"/>
                <a:ea typeface="Wingdings" panose="05000000000000000000" pitchFamily="2" charset="2"/>
                <a:cs typeface="Wingdings" panose="05000000000000000000" pitchFamily="2" charset="2"/>
              </a:rPr>
              <a:t>zaman </a:t>
            </a:r>
            <a:r>
              <a:rPr lang="tr-TR" sz="2400" spc="-20" dirty="0">
                <a:effectLst/>
                <a:latin typeface="Arial" panose="020B0604020202020204" pitchFamily="34" charset="0"/>
                <a:ea typeface="Wingdings" panose="05000000000000000000" pitchFamily="2" charset="2"/>
                <a:cs typeface="Wingdings" panose="05000000000000000000" pitchFamily="2" charset="2"/>
              </a:rPr>
              <a:t>hızlılıkla </a:t>
            </a:r>
            <a:r>
              <a:rPr lang="tr-TR" sz="2400" dirty="0">
                <a:effectLst/>
                <a:latin typeface="Arial" panose="020B0604020202020204" pitchFamily="34" charset="0"/>
                <a:ea typeface="Wingdings" panose="05000000000000000000" pitchFamily="2" charset="2"/>
                <a:cs typeface="Wingdings" panose="05000000000000000000" pitchFamily="2" charset="2"/>
              </a:rPr>
              <a:t>karıştırılmamalıdır. İleri </a:t>
            </a:r>
            <a:r>
              <a:rPr lang="tr-TR" sz="2400" dirty="0" err="1">
                <a:effectLst/>
                <a:latin typeface="Arial" panose="020B0604020202020204" pitchFamily="34" charset="0"/>
                <a:ea typeface="Wingdings" panose="05000000000000000000" pitchFamily="2" charset="2"/>
                <a:cs typeface="Wingdings" panose="05000000000000000000" pitchFamily="2" charset="2"/>
              </a:rPr>
              <a:t>gidicilik</a:t>
            </a:r>
            <a:r>
              <a:rPr lang="tr-TR" sz="2400" dirty="0">
                <a:effectLst/>
                <a:latin typeface="Arial" panose="020B0604020202020204" pitchFamily="34" charset="0"/>
                <a:ea typeface="Wingdings" panose="05000000000000000000" pitchFamily="2" charset="2"/>
                <a:cs typeface="Wingdings" panose="05000000000000000000" pitchFamily="2" charset="2"/>
              </a:rPr>
              <a:t>, art ayakların çalışkan bir biçimde hareket doğrultusunda</a:t>
            </a:r>
            <a:r>
              <a:rPr lang="tr-TR" sz="2400" spc="-6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ağırlık</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merkezi</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altına</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sürülmesidir.</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Eğitici</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sürücü</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yardımların</a:t>
            </a:r>
            <a:r>
              <a:rPr lang="tr-TR" sz="2400" spc="-6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uygulanması</a:t>
            </a:r>
            <a:r>
              <a:rPr lang="tr-TR" sz="2400" spc="-5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yanında, çılbır ipi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doğru zamanlama ile alıkoyucu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err="1">
                <a:effectLst/>
                <a:latin typeface="Arial" panose="020B0604020202020204" pitchFamily="34" charset="0"/>
                <a:ea typeface="Wingdings" panose="05000000000000000000" pitchFamily="2" charset="2"/>
                <a:cs typeface="Wingdings" panose="05000000000000000000" pitchFamily="2" charset="2"/>
              </a:rPr>
              <a:t>koyuverici</a:t>
            </a:r>
            <a:r>
              <a:rPr lang="tr-TR" sz="2400" dirty="0">
                <a:effectLst/>
                <a:latin typeface="Arial" panose="020B0604020202020204" pitchFamily="34" charset="0"/>
                <a:ea typeface="Wingdings" panose="05000000000000000000" pitchFamily="2" charset="2"/>
                <a:cs typeface="Wingdings" panose="05000000000000000000" pitchFamily="2" charset="2"/>
              </a:rPr>
              <a:t> yardımları da bu eğitim aşamasında</a:t>
            </a:r>
            <a:r>
              <a:rPr lang="tr-TR" sz="2400" spc="3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uygulamalıdır.</a:t>
            </a:r>
          </a:p>
        </p:txBody>
      </p:sp>
    </p:spTree>
    <p:extLst>
      <p:ext uri="{BB962C8B-B14F-4D97-AF65-F5344CB8AC3E}">
        <p14:creationId xmlns:p14="http://schemas.microsoft.com/office/powerpoint/2010/main" val="3922951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8D5F54A-50FD-4442-923B-6654CBFEFACC}"/>
              </a:ext>
            </a:extLst>
          </p:cNvPr>
          <p:cNvSpPr>
            <a:spLocks noGrp="1"/>
          </p:cNvSpPr>
          <p:nvPr>
            <p:ph idx="1"/>
          </p:nvPr>
        </p:nvSpPr>
        <p:spPr>
          <a:xfrm>
            <a:off x="754743" y="2438399"/>
            <a:ext cx="10653486" cy="3628571"/>
          </a:xfrm>
        </p:spPr>
        <p:txBody>
          <a:bodyPr>
            <a:normAutofit/>
          </a:bodyPr>
          <a:lstStyle/>
          <a:p>
            <a:pPr algn="just">
              <a:buFont typeface="Wingdings" panose="05000000000000000000" pitchFamily="2" charset="2"/>
              <a:buChar char="Ø"/>
            </a:pPr>
            <a:r>
              <a:rPr lang="tr-TR" sz="2400" dirty="0">
                <a:effectLst/>
                <a:latin typeface="Arial" panose="020B0604020202020204" pitchFamily="34" charset="0"/>
                <a:ea typeface="Arial" panose="020B0604020202020204" pitchFamily="34" charset="0"/>
              </a:rPr>
              <a:t>At, kasılmış bir bel ile başını yukarıya doğru kaldırarak </a:t>
            </a:r>
            <a:r>
              <a:rPr lang="tr-TR" sz="2400" b="1" dirty="0">
                <a:effectLst/>
                <a:latin typeface="Arial" panose="020B0604020202020204" pitchFamily="34" charset="0"/>
                <a:ea typeface="Arial" panose="020B0604020202020204" pitchFamily="34" charset="0"/>
              </a:rPr>
              <a:t>ağızlık demirine karşı hareket </a:t>
            </a:r>
            <a:r>
              <a:rPr lang="tr-TR" sz="2400" dirty="0">
                <a:effectLst/>
                <a:latin typeface="Arial" panose="020B0604020202020204" pitchFamily="34" charset="0"/>
                <a:ea typeface="Arial" panose="020B0604020202020204" pitchFamily="34" charset="0"/>
              </a:rPr>
              <a:t>ediyorsa, yan </a:t>
            </a:r>
            <a:r>
              <a:rPr lang="tr-TR" sz="2400" spc="-15" dirty="0">
                <a:effectLst/>
                <a:latin typeface="Arial" panose="020B0604020202020204" pitchFamily="34" charset="0"/>
                <a:ea typeface="Arial" panose="020B0604020202020204" pitchFamily="34" charset="0"/>
              </a:rPr>
              <a:t>kayışlarını </a:t>
            </a:r>
            <a:r>
              <a:rPr lang="tr-TR" sz="2400" dirty="0">
                <a:effectLst/>
                <a:latin typeface="Arial" panose="020B0604020202020204" pitchFamily="34" charset="0"/>
                <a:ea typeface="Arial" panose="020B0604020202020204" pitchFamily="34" charset="0"/>
              </a:rPr>
              <a:t>aşağıya veya bacak arasına bağlamak sorunu çözmez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bu bir hatadır. Burada yan </a:t>
            </a:r>
            <a:r>
              <a:rPr lang="tr-TR" sz="2400" spc="-10" dirty="0">
                <a:effectLst/>
                <a:latin typeface="Arial" panose="020B0604020202020204" pitchFamily="34" charset="0"/>
                <a:ea typeface="Arial" panose="020B0604020202020204" pitchFamily="34" charset="0"/>
              </a:rPr>
              <a:t>kayışlarının </a:t>
            </a:r>
            <a:r>
              <a:rPr lang="tr-TR" sz="2400" dirty="0">
                <a:effectLst/>
                <a:latin typeface="Arial" panose="020B0604020202020204" pitchFamily="34" charset="0"/>
                <a:ea typeface="Arial" panose="020B0604020202020204" pitchFamily="34" charset="0"/>
              </a:rPr>
              <a:t>kolan kayışına orta </a:t>
            </a:r>
            <a:r>
              <a:rPr lang="tr-TR" sz="2400" spc="-15" dirty="0">
                <a:effectLst/>
                <a:latin typeface="Arial" panose="020B0604020202020204" pitchFamily="34" charset="0"/>
                <a:ea typeface="Arial" panose="020B0604020202020204" pitchFamily="34" charset="0"/>
              </a:rPr>
              <a:t>yükseklikte </a:t>
            </a:r>
            <a:r>
              <a:rPr lang="tr-TR" sz="2400" dirty="0">
                <a:effectLst/>
                <a:latin typeface="Arial" panose="020B0604020202020204" pitchFamily="34" charset="0"/>
                <a:ea typeface="Arial" panose="020B0604020202020204" pitchFamily="34" charset="0"/>
              </a:rPr>
              <a:t>bağlanması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atın boynu aşağıya inene kadar çılbırın bir gezinti temposuna </a:t>
            </a:r>
            <a:r>
              <a:rPr lang="tr-TR" sz="2400" spc="-15" dirty="0">
                <a:effectLst/>
                <a:latin typeface="Arial" panose="020B0604020202020204" pitchFamily="34" charset="0"/>
                <a:ea typeface="Arial" panose="020B0604020202020204" pitchFamily="34" charset="0"/>
              </a:rPr>
              <a:t>yakın </a:t>
            </a:r>
            <a:r>
              <a:rPr lang="tr-TR" sz="2400" dirty="0">
                <a:effectLst/>
                <a:latin typeface="Arial" panose="020B0604020202020204" pitchFamily="34" charset="0"/>
                <a:ea typeface="Arial" panose="020B0604020202020204" pitchFamily="34" charset="0"/>
              </a:rPr>
              <a:t>bir biçimde yapılması önerilir. Bu durum yakalandıktan sonra da sürücü yardımlar uygulanmaya başlanarak, derin irtibatın sürekliliği</a:t>
            </a:r>
            <a:r>
              <a:rPr lang="tr-TR" sz="2400" spc="9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sağlanmalıdır.</a:t>
            </a:r>
          </a:p>
          <a:p>
            <a:pPr marL="0" indent="0" algn="just">
              <a:buNone/>
            </a:pPr>
            <a:r>
              <a:rPr lang="tr-TR" sz="2400" dirty="0"/>
              <a:t> </a:t>
            </a:r>
          </a:p>
        </p:txBody>
      </p:sp>
    </p:spTree>
    <p:extLst>
      <p:ext uri="{BB962C8B-B14F-4D97-AF65-F5344CB8AC3E}">
        <p14:creationId xmlns:p14="http://schemas.microsoft.com/office/powerpoint/2010/main" val="41817611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D280187-3A69-480E-B9C5-65A3F8EDFDC7}"/>
              </a:ext>
            </a:extLst>
          </p:cNvPr>
          <p:cNvSpPr>
            <a:spLocks noGrp="1"/>
          </p:cNvSpPr>
          <p:nvPr>
            <p:ph idx="1"/>
          </p:nvPr>
        </p:nvSpPr>
        <p:spPr>
          <a:xfrm>
            <a:off x="856998" y="680851"/>
            <a:ext cx="10392229" cy="1654986"/>
          </a:xfrm>
        </p:spPr>
        <p:txBody>
          <a:bodyPr>
            <a:normAutofit/>
          </a:bodyPr>
          <a:lstStyle/>
          <a:p>
            <a:pPr algn="just">
              <a:buFont typeface="Wingdings" panose="05000000000000000000" pitchFamily="2" charset="2"/>
              <a:buChar char="Ø"/>
            </a:pPr>
            <a:r>
              <a:rPr lang="tr-TR" sz="2400" b="1" dirty="0">
                <a:effectLst/>
                <a:latin typeface="Arial" panose="020B0604020202020204" pitchFamily="34" charset="0"/>
                <a:ea typeface="Wingdings" panose="05000000000000000000" pitchFamily="2" charset="2"/>
                <a:cs typeface="Wingdings" panose="05000000000000000000" pitchFamily="2" charset="2"/>
              </a:rPr>
              <a:t>Baş</a:t>
            </a:r>
            <a:r>
              <a:rPr lang="tr-TR" sz="2400" b="1" spc="-55"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yükseklik</a:t>
            </a:r>
            <a:r>
              <a:rPr lang="tr-TR" sz="2400" b="1" spc="-50"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ayar</a:t>
            </a:r>
            <a:r>
              <a:rPr lang="tr-TR" sz="2400" b="1" spc="-40"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dizginin</a:t>
            </a:r>
            <a:r>
              <a:rPr lang="tr-TR" sz="2400" b="1" spc="-1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vb.</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aynı</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etkilere</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sahip</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donanımların</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bu</a:t>
            </a:r>
            <a:r>
              <a:rPr lang="tr-TR" sz="2400" spc="-1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aşamada</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kullanılması kesinlikle yanlıştır. Bu donanımlar doğru bir irtibatın bulunmasını engellediği gibi, sırt </a:t>
            </a:r>
            <a:r>
              <a:rPr lang="tr-TR" sz="2400" spc="-15" dirty="0">
                <a:effectLst/>
                <a:latin typeface="Arial" panose="020B0604020202020204" pitchFamily="34" charset="0"/>
                <a:ea typeface="Wingdings" panose="05000000000000000000" pitchFamily="2" charset="2"/>
                <a:cs typeface="Wingdings" panose="05000000000000000000" pitchFamily="2" charset="2"/>
              </a:rPr>
              <a:t>kaslarının </a:t>
            </a:r>
            <a:r>
              <a:rPr lang="tr-TR" sz="2400" dirty="0">
                <a:effectLst/>
                <a:latin typeface="Arial" panose="020B0604020202020204" pitchFamily="34" charset="0"/>
                <a:ea typeface="Wingdings" panose="05000000000000000000" pitchFamily="2" charset="2"/>
                <a:cs typeface="Wingdings" panose="05000000000000000000" pitchFamily="2" charset="2"/>
              </a:rPr>
              <a:t>etkinliğini</a:t>
            </a:r>
            <a:r>
              <a:rPr lang="tr-TR" sz="2400" spc="11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azaltırlar.</a:t>
            </a:r>
          </a:p>
          <a:p>
            <a:pPr algn="just">
              <a:buFont typeface="Wingdings" panose="05000000000000000000" pitchFamily="2" charset="2"/>
              <a:buChar char="Ø"/>
            </a:pPr>
            <a:endParaRPr lang="tr-TR" sz="2400" dirty="0"/>
          </a:p>
        </p:txBody>
      </p:sp>
      <p:grpSp>
        <p:nvGrpSpPr>
          <p:cNvPr id="4" name="Group 2">
            <a:extLst>
              <a:ext uri="{FF2B5EF4-FFF2-40B4-BE49-F238E27FC236}">
                <a16:creationId xmlns:a16="http://schemas.microsoft.com/office/drawing/2014/main" id="{A05AF163-D509-4744-8822-69D26783A43C}"/>
              </a:ext>
            </a:extLst>
          </p:cNvPr>
          <p:cNvGrpSpPr>
            <a:grpSpLocks/>
          </p:cNvGrpSpPr>
          <p:nvPr/>
        </p:nvGrpSpPr>
        <p:grpSpPr bwMode="auto">
          <a:xfrm>
            <a:off x="3185160" y="2336799"/>
            <a:ext cx="6888480" cy="3831771"/>
            <a:chOff x="3128" y="293"/>
            <a:chExt cx="5618" cy="3984"/>
          </a:xfrm>
        </p:grpSpPr>
        <p:pic>
          <p:nvPicPr>
            <p:cNvPr id="1027" name="Picture 3">
              <a:extLst>
                <a:ext uri="{FF2B5EF4-FFF2-40B4-BE49-F238E27FC236}">
                  <a16:creationId xmlns:a16="http://schemas.microsoft.com/office/drawing/2014/main" id="{21E2FFB3-52CD-4DB2-8158-B8958D1AFD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7" y="292"/>
              <a:ext cx="5618" cy="39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EA2FE74-AF2C-4A2D-90DE-1832F07227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4" y="639"/>
              <a:ext cx="140" cy="140"/>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5">
              <a:extLst>
                <a:ext uri="{FF2B5EF4-FFF2-40B4-BE49-F238E27FC236}">
                  <a16:creationId xmlns:a16="http://schemas.microsoft.com/office/drawing/2014/main" id="{832B06A5-2F33-4B97-82BE-7144354F57B1}"/>
                </a:ext>
              </a:extLst>
            </p:cNvPr>
            <p:cNvSpPr>
              <a:spLocks/>
            </p:cNvSpPr>
            <p:nvPr/>
          </p:nvSpPr>
          <p:spPr bwMode="auto">
            <a:xfrm>
              <a:off x="3609" y="699"/>
              <a:ext cx="1858" cy="658"/>
            </a:xfrm>
            <a:custGeom>
              <a:avLst/>
              <a:gdLst>
                <a:gd name="T0" fmla="+- 0 3610 3610"/>
                <a:gd name="T1" fmla="*/ T0 w 1858"/>
                <a:gd name="T2" fmla="+- 0 762 699"/>
                <a:gd name="T3" fmla="*/ 762 h 658"/>
                <a:gd name="T4" fmla="+- 0 3610 3610"/>
                <a:gd name="T5" fmla="*/ T4 w 1858"/>
                <a:gd name="T6" fmla="+- 0 1357 699"/>
                <a:gd name="T7" fmla="*/ 1357 h 658"/>
                <a:gd name="T8" fmla="+- 0 3629 3610"/>
                <a:gd name="T9" fmla="*/ T8 w 1858"/>
                <a:gd name="T10" fmla="+- 0 699 699"/>
                <a:gd name="T11" fmla="*/ 699 h 658"/>
                <a:gd name="T12" fmla="+- 0 5467 3610"/>
                <a:gd name="T13" fmla="*/ T12 w 1858"/>
                <a:gd name="T14" fmla="+- 0 997 699"/>
                <a:gd name="T15" fmla="*/ 997 h 658"/>
              </a:gdLst>
              <a:ahLst/>
              <a:cxnLst>
                <a:cxn ang="0">
                  <a:pos x="T1" y="T3"/>
                </a:cxn>
                <a:cxn ang="0">
                  <a:pos x="T5" y="T7"/>
                </a:cxn>
                <a:cxn ang="0">
                  <a:pos x="T9" y="T11"/>
                </a:cxn>
                <a:cxn ang="0">
                  <a:pos x="T13" y="T15"/>
                </a:cxn>
              </a:cxnLst>
              <a:rect l="0" t="0" r="r" b="b"/>
              <a:pathLst>
                <a:path w="1858" h="658">
                  <a:moveTo>
                    <a:pt x="0" y="63"/>
                  </a:moveTo>
                  <a:lnTo>
                    <a:pt x="0" y="658"/>
                  </a:lnTo>
                  <a:moveTo>
                    <a:pt x="19" y="0"/>
                  </a:moveTo>
                  <a:lnTo>
                    <a:pt x="1857" y="298"/>
                  </a:lnTo>
                </a:path>
              </a:pathLst>
            </a:custGeom>
            <a:noFill/>
            <a:ln w="36576">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grpSp>
    </p:spTree>
    <p:extLst>
      <p:ext uri="{BB962C8B-B14F-4D97-AF65-F5344CB8AC3E}">
        <p14:creationId xmlns:p14="http://schemas.microsoft.com/office/powerpoint/2010/main" val="394578410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CA13711-5937-4BFB-A866-826A38E9EEB9}"/>
              </a:ext>
            </a:extLst>
          </p:cNvPr>
          <p:cNvSpPr>
            <a:spLocks noGrp="1"/>
          </p:cNvSpPr>
          <p:nvPr>
            <p:ph idx="1"/>
          </p:nvPr>
        </p:nvSpPr>
        <p:spPr>
          <a:xfrm>
            <a:off x="754744" y="2394856"/>
            <a:ext cx="10668000" cy="3182983"/>
          </a:xfrm>
        </p:spPr>
        <p:txBody>
          <a:bodyPr>
            <a:normAutofit/>
          </a:bodyPr>
          <a:lstStyle/>
          <a:p>
            <a:pPr algn="just">
              <a:buFont typeface="Wingdings" panose="05000000000000000000" pitchFamily="2" charset="2"/>
              <a:buChar char="Ø"/>
            </a:pPr>
            <a:r>
              <a:rPr lang="tr-TR" sz="2400" dirty="0">
                <a:effectLst/>
                <a:latin typeface="Arial" panose="020B0604020202020204" pitchFamily="34" charset="0"/>
                <a:ea typeface="Arial" panose="020B0604020202020204" pitchFamily="34" charset="0"/>
              </a:rPr>
              <a:t>Genç at daire büklümünde emin bir biçimde hareket etmeyi öğrendiğinde, adım adım</a:t>
            </a:r>
            <a:r>
              <a:rPr lang="tr-TR" sz="2400" spc="32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yardımların </a:t>
            </a:r>
            <a:r>
              <a:rPr lang="tr-TR" sz="2400" dirty="0">
                <a:effectLst/>
                <a:latin typeface="Arial" panose="020B0604020202020204" pitchFamily="34" charset="0"/>
                <a:ea typeface="Arial" panose="020B0604020202020204" pitchFamily="34" charset="0"/>
              </a:rPr>
              <a:t>tam anlamıyla öğretilmesine başlanabilir. Genç atlar çoğunlukla heyecanlı bir ruh</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halindedirler.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nedenle,</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ses</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yardımları</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genç</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sakinleştirmek</a:t>
            </a:r>
            <a:r>
              <a:rPr lang="tr-TR" sz="2400" spc="-2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arada</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sürücü</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yardımları da uygulamak eğitici yeteneğine bağlıdır. Her </a:t>
            </a:r>
            <a:r>
              <a:rPr lang="tr-TR" sz="2400" spc="-15" dirty="0">
                <a:effectLst/>
                <a:latin typeface="Arial" panose="020B0604020202020204" pitchFamily="34" charset="0"/>
                <a:ea typeface="Arial" panose="020B0604020202020204" pitchFamily="34" charset="0"/>
              </a:rPr>
              <a:t>zaman </a:t>
            </a:r>
            <a:r>
              <a:rPr lang="tr-TR" sz="2400" dirty="0">
                <a:effectLst/>
                <a:latin typeface="Arial" panose="020B0604020202020204" pitchFamily="34" charset="0"/>
                <a:ea typeface="Arial" panose="020B0604020202020204" pitchFamily="34" charset="0"/>
              </a:rPr>
              <a:t>olduğu gibi, kaba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sert yardımlardan kaçınılmalıdır. Sabırlı olunursa; birçok genç at kısa süre içerisinde; </a:t>
            </a:r>
            <a:r>
              <a:rPr lang="tr-TR" sz="2400" spc="-15" dirty="0">
                <a:effectLst/>
                <a:latin typeface="Arial" panose="020B0604020202020204" pitchFamily="34" charset="0"/>
                <a:ea typeface="Arial" panose="020B0604020202020204" pitchFamily="34" charset="0"/>
              </a:rPr>
              <a:t>kamçı, </a:t>
            </a:r>
            <a:r>
              <a:rPr lang="tr-TR" sz="2400" dirty="0">
                <a:effectLst/>
                <a:latin typeface="Arial" panose="020B0604020202020204" pitchFamily="34" charset="0"/>
                <a:ea typeface="Arial" panose="020B0604020202020204" pitchFamily="34" charset="0"/>
              </a:rPr>
              <a:t>ses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dizgin (çılbır ipi) yardımlarını</a:t>
            </a:r>
            <a:r>
              <a:rPr lang="tr-TR" sz="2400" spc="10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öğrenirler.</a:t>
            </a:r>
          </a:p>
          <a:p>
            <a:pPr algn="just">
              <a:buFont typeface="Wingdings" panose="05000000000000000000" pitchFamily="2" charset="2"/>
              <a:buChar char="Ø"/>
            </a:pPr>
            <a:endParaRPr lang="tr-TR" sz="2400" dirty="0"/>
          </a:p>
        </p:txBody>
      </p:sp>
    </p:spTree>
    <p:extLst>
      <p:ext uri="{BB962C8B-B14F-4D97-AF65-F5344CB8AC3E}">
        <p14:creationId xmlns:p14="http://schemas.microsoft.com/office/powerpoint/2010/main" val="4544749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BCF40A8-89A2-4ADB-B19F-765ED70EED14}"/>
              </a:ext>
            </a:extLst>
          </p:cNvPr>
          <p:cNvSpPr>
            <a:spLocks noGrp="1"/>
          </p:cNvSpPr>
          <p:nvPr>
            <p:ph idx="1"/>
          </p:nvPr>
        </p:nvSpPr>
        <p:spPr>
          <a:xfrm>
            <a:off x="769257" y="2525486"/>
            <a:ext cx="10640423" cy="3149600"/>
          </a:xfrm>
        </p:spPr>
        <p:txBody>
          <a:bodyPr/>
          <a:lstStyle/>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Bazı genç atlar ise, çılbırda çalışmalara fazla ileri </a:t>
            </a:r>
            <a:r>
              <a:rPr lang="tr-TR" sz="2400" dirty="0" err="1">
                <a:effectLst/>
                <a:latin typeface="Arial" panose="020B0604020202020204" pitchFamily="34" charset="0"/>
                <a:ea typeface="Wingdings" panose="05000000000000000000" pitchFamily="2" charset="2"/>
                <a:cs typeface="Wingdings" panose="05000000000000000000" pitchFamily="2" charset="2"/>
              </a:rPr>
              <a:t>gidicilik</a:t>
            </a:r>
            <a:r>
              <a:rPr lang="tr-TR" sz="2400" dirty="0">
                <a:effectLst/>
                <a:latin typeface="Arial" panose="020B0604020202020204" pitchFamily="34" charset="0"/>
                <a:ea typeface="Wingdings" panose="05000000000000000000" pitchFamily="2" charset="2"/>
                <a:cs typeface="Wingdings" panose="05000000000000000000" pitchFamily="2" charset="2"/>
              </a:rPr>
              <a:t> göstermeden tembel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uyuşuk bir biçimde tepki verebilirler.</a:t>
            </a:r>
            <a:r>
              <a:rPr lang="tr-TR" sz="2400" spc="3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Eğiticiler bu durumlarda bile yan </a:t>
            </a:r>
            <a:r>
              <a:rPr lang="tr-TR" sz="2400" spc="-10" dirty="0">
                <a:effectLst/>
                <a:latin typeface="Arial" panose="020B0604020202020204" pitchFamily="34" charset="0"/>
                <a:ea typeface="Wingdings" panose="05000000000000000000" pitchFamily="2" charset="2"/>
                <a:cs typeface="Wingdings" panose="05000000000000000000" pitchFamily="2" charset="2"/>
              </a:rPr>
              <a:t>kayışlarının </a:t>
            </a:r>
            <a:r>
              <a:rPr lang="tr-TR" sz="2400" dirty="0">
                <a:effectLst/>
                <a:latin typeface="Arial" panose="020B0604020202020204" pitchFamily="34" charset="0"/>
                <a:ea typeface="Wingdings" panose="05000000000000000000" pitchFamily="2" charset="2"/>
                <a:cs typeface="Wingdings" panose="05000000000000000000" pitchFamily="2" charset="2"/>
              </a:rPr>
              <a:t>kullanımdan vazgeçmemelidirler fakat duruma göre uzunluklarını ayarlamalıdırlar. Çok uzun yan kayışları da çok kısalar gibi bel hareketini olumsuz yönde etkileyebilir. </a:t>
            </a:r>
            <a:r>
              <a:rPr lang="tr-TR" sz="2400" spc="-15" dirty="0">
                <a:effectLst/>
                <a:latin typeface="Arial" panose="020B0604020202020204" pitchFamily="34" charset="0"/>
                <a:ea typeface="Wingdings" panose="05000000000000000000" pitchFamily="2" charset="2"/>
                <a:cs typeface="Wingdings" panose="05000000000000000000" pitchFamily="2" charset="2"/>
              </a:rPr>
              <a:t>Tembel </a:t>
            </a:r>
            <a:r>
              <a:rPr lang="tr-TR" sz="2400" dirty="0">
                <a:effectLst/>
                <a:latin typeface="Arial" panose="020B0604020202020204" pitchFamily="34" charset="0"/>
                <a:ea typeface="Wingdings" panose="05000000000000000000" pitchFamily="2" charset="2"/>
                <a:cs typeface="Wingdings" panose="05000000000000000000" pitchFamily="2" charset="2"/>
              </a:rPr>
              <a:t>atlar geniş daire büklümlerinde hareket ettirilerek</a:t>
            </a:r>
            <a:r>
              <a:rPr lang="tr-TR" sz="2400" spc="-8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yumuşatılmalıdır.</a:t>
            </a:r>
          </a:p>
          <a:p>
            <a:pPr marL="0" indent="0" algn="just">
              <a:buNone/>
            </a:pPr>
            <a:endParaRPr lang="tr-TR" dirty="0"/>
          </a:p>
        </p:txBody>
      </p:sp>
    </p:spTree>
    <p:extLst>
      <p:ext uri="{BB962C8B-B14F-4D97-AF65-F5344CB8AC3E}">
        <p14:creationId xmlns:p14="http://schemas.microsoft.com/office/powerpoint/2010/main" val="23852641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15F2D84-8A74-4AC9-930E-20C0C11232F5}"/>
              </a:ext>
            </a:extLst>
          </p:cNvPr>
          <p:cNvSpPr>
            <a:spLocks noGrp="1"/>
          </p:cNvSpPr>
          <p:nvPr>
            <p:ph idx="1"/>
          </p:nvPr>
        </p:nvSpPr>
        <p:spPr>
          <a:xfrm>
            <a:off x="783772" y="2380343"/>
            <a:ext cx="10624458" cy="4063999"/>
          </a:xfrm>
        </p:spPr>
        <p:txBody>
          <a:bodyPr/>
          <a:lstStyle/>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Genç atların çılbır eğitimindeki </a:t>
            </a:r>
            <a:r>
              <a:rPr lang="tr-TR" sz="2400" b="1" dirty="0">
                <a:effectLst/>
                <a:latin typeface="Arial" panose="020B0604020202020204" pitchFamily="34" charset="0"/>
                <a:ea typeface="Wingdings" panose="05000000000000000000" pitchFamily="2" charset="2"/>
                <a:cs typeface="Wingdings" panose="05000000000000000000" pitchFamily="2" charset="2"/>
              </a:rPr>
              <a:t>ilk hedef; üç yürüyüş biçimine geçişlerdir</a:t>
            </a:r>
            <a:r>
              <a:rPr lang="tr-TR" sz="2400" dirty="0">
                <a:effectLst/>
                <a:latin typeface="Arial" panose="020B0604020202020204" pitchFamily="34" charset="0"/>
                <a:ea typeface="Wingdings" panose="05000000000000000000" pitchFamily="2" charset="2"/>
                <a:cs typeface="Wingdings" panose="05000000000000000000" pitchFamily="2" charset="2"/>
              </a:rPr>
              <a:t>. At her üç yürüyüş</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biçiminde</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de</a:t>
            </a:r>
            <a:r>
              <a:rPr lang="tr-TR" sz="2400" spc="-25" dirty="0">
                <a:effectLst/>
                <a:latin typeface="Arial" panose="020B0604020202020204" pitchFamily="34" charset="0"/>
                <a:ea typeface="Wingdings" panose="05000000000000000000" pitchFamily="2" charset="2"/>
                <a:cs typeface="Wingdings" panose="05000000000000000000" pitchFamily="2" charset="2"/>
              </a:rPr>
              <a:t> </a:t>
            </a:r>
            <a:r>
              <a:rPr lang="tr-TR" sz="2400" spc="15" dirty="0">
                <a:effectLst/>
                <a:latin typeface="Arial" panose="020B0604020202020204" pitchFamily="34" charset="0"/>
                <a:ea typeface="Wingdings" panose="05000000000000000000" pitchFamily="2" charset="2"/>
                <a:cs typeface="Wingdings" panose="05000000000000000000" pitchFamily="2" charset="2"/>
              </a:rPr>
              <a:t>ve</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her</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iki</a:t>
            </a:r>
            <a:r>
              <a:rPr lang="tr-TR" sz="2400" spc="-1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yanda</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daire</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büklümünde</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dengeli</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bir</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biçimde</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hareket</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edebilmelidir. Eğitimin ilerleyen aşamalarında </a:t>
            </a:r>
            <a:r>
              <a:rPr lang="tr-TR" sz="2400" b="1" dirty="0">
                <a:effectLst/>
                <a:latin typeface="Arial" panose="020B0604020202020204" pitchFamily="34" charset="0"/>
                <a:ea typeface="Wingdings" panose="05000000000000000000" pitchFamily="2" charset="2"/>
                <a:cs typeface="Wingdings" panose="05000000000000000000" pitchFamily="2" charset="2"/>
              </a:rPr>
              <a:t>kararlara geçişler </a:t>
            </a:r>
            <a:r>
              <a:rPr lang="tr-TR" sz="2400" dirty="0">
                <a:effectLst/>
                <a:latin typeface="Arial" panose="020B0604020202020204" pitchFamily="34" charset="0"/>
                <a:ea typeface="Wingdings" panose="05000000000000000000" pitchFamily="2" charset="2"/>
                <a:cs typeface="Wingdings" panose="05000000000000000000" pitchFamily="2" charset="2"/>
              </a:rPr>
              <a:t>denenmelidir. Böylece uygulanan yardımlara verilecek tepkiler geliştirilmeye başlanır. </a:t>
            </a:r>
            <a:r>
              <a:rPr lang="tr-TR" sz="2400" spc="-15" dirty="0">
                <a:effectLst/>
                <a:latin typeface="Arial" panose="020B0604020202020204" pitchFamily="34" charset="0"/>
                <a:ea typeface="Wingdings" panose="05000000000000000000" pitchFamily="2" charset="2"/>
                <a:cs typeface="Wingdings" panose="05000000000000000000" pitchFamily="2" charset="2"/>
              </a:rPr>
              <a:t>Sıkça </a:t>
            </a:r>
            <a:r>
              <a:rPr lang="tr-TR" sz="2400" dirty="0">
                <a:effectLst/>
                <a:latin typeface="Arial" panose="020B0604020202020204" pitchFamily="34" charset="0"/>
                <a:ea typeface="Wingdings" panose="05000000000000000000" pitchFamily="2" charset="2"/>
                <a:cs typeface="Wingdings" panose="05000000000000000000" pitchFamily="2" charset="2"/>
              </a:rPr>
              <a:t>yinelenecek </a:t>
            </a:r>
            <a:r>
              <a:rPr lang="tr-TR" sz="2400" spc="-15" dirty="0">
                <a:effectLst/>
                <a:latin typeface="Arial" panose="020B0604020202020204" pitchFamily="34" charset="0"/>
                <a:ea typeface="Wingdings" panose="05000000000000000000" pitchFamily="2" charset="2"/>
                <a:cs typeface="Wingdings" panose="05000000000000000000" pitchFamily="2" charset="2"/>
              </a:rPr>
              <a:t>yardım </a:t>
            </a:r>
            <a:r>
              <a:rPr lang="tr-TR" sz="2400" dirty="0">
                <a:effectLst/>
                <a:latin typeface="Arial" panose="020B0604020202020204" pitchFamily="34" charset="0"/>
                <a:ea typeface="Wingdings" panose="05000000000000000000" pitchFamily="2" charset="2"/>
                <a:cs typeface="Wingdings" panose="05000000000000000000" pitchFamily="2" charset="2"/>
              </a:rPr>
              <a:t>uygulamaları çok önemlidir. Bu sabırlı çalışmalar, eğitim sürecinin ilerleyen aşamalarında çok büyük kazançların elde edilmesini sağlayacaktır.</a:t>
            </a:r>
          </a:p>
          <a:p>
            <a:pPr algn="just">
              <a:buFont typeface="Wingdings" panose="05000000000000000000" pitchFamily="2" charset="2"/>
              <a:buChar char="Ø"/>
            </a:pPr>
            <a:r>
              <a:rPr lang="tr-TR" sz="2400" b="1" dirty="0">
                <a:effectLst/>
                <a:latin typeface="Arial" panose="020B0604020202020204" pitchFamily="34" charset="0"/>
                <a:ea typeface="Wingdings" panose="05000000000000000000" pitchFamily="2" charset="2"/>
                <a:cs typeface="Wingdings" panose="05000000000000000000" pitchFamily="2" charset="2"/>
              </a:rPr>
              <a:t>Daire çaplarının genişletilmesi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b="1" dirty="0">
                <a:effectLst/>
                <a:latin typeface="Arial" panose="020B0604020202020204" pitchFamily="34" charset="0"/>
                <a:ea typeface="Wingdings" panose="05000000000000000000" pitchFamily="2" charset="2"/>
                <a:cs typeface="Wingdings" panose="05000000000000000000" pitchFamily="2" charset="2"/>
              </a:rPr>
              <a:t>daraltılması </a:t>
            </a:r>
            <a:r>
              <a:rPr lang="tr-TR" sz="2400" dirty="0">
                <a:effectLst/>
                <a:latin typeface="Arial" panose="020B0604020202020204" pitchFamily="34" charset="0"/>
                <a:ea typeface="Wingdings" panose="05000000000000000000" pitchFamily="2" charset="2"/>
                <a:cs typeface="Wingdings" panose="05000000000000000000" pitchFamily="2" charset="2"/>
              </a:rPr>
              <a:t>irtibatın </a:t>
            </a:r>
            <a:r>
              <a:rPr lang="tr-TR" sz="2400" spc="15" dirty="0">
                <a:effectLst/>
                <a:latin typeface="Arial" panose="020B0604020202020204" pitchFamily="34" charset="0"/>
                <a:ea typeface="Wingdings" panose="05000000000000000000" pitchFamily="2" charset="2"/>
                <a:cs typeface="Wingdings" panose="05000000000000000000" pitchFamily="2" charset="2"/>
              </a:rPr>
              <a:t>ve</a:t>
            </a:r>
            <a:r>
              <a:rPr lang="tr-TR" sz="2400" spc="-2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içtepinin gelişmesini sağlar.</a:t>
            </a:r>
          </a:p>
          <a:p>
            <a:pPr algn="just">
              <a:buFont typeface="Wingdings" panose="05000000000000000000" pitchFamily="2" charset="2"/>
              <a:buChar char="Ø"/>
            </a:pPr>
            <a:endParaRPr lang="tr-TR" sz="2400" dirty="0">
              <a:effectLst/>
              <a:latin typeface="Arial" panose="020B0604020202020204" pitchFamily="34" charset="0"/>
              <a:ea typeface="Wingdings" panose="05000000000000000000" pitchFamily="2" charset="2"/>
              <a:cs typeface="Wingdings" panose="05000000000000000000" pitchFamily="2" charset="2"/>
            </a:endParaRPr>
          </a:p>
          <a:p>
            <a:pPr marL="0" indent="0" algn="just">
              <a:buNone/>
            </a:pPr>
            <a:endParaRPr lang="tr-TR" dirty="0"/>
          </a:p>
        </p:txBody>
      </p:sp>
    </p:spTree>
    <p:extLst>
      <p:ext uri="{BB962C8B-B14F-4D97-AF65-F5344CB8AC3E}">
        <p14:creationId xmlns:p14="http://schemas.microsoft.com/office/powerpoint/2010/main" val="27744770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D904B48-848E-442F-B94E-1A5B783CA0EC}"/>
              </a:ext>
            </a:extLst>
          </p:cNvPr>
          <p:cNvSpPr>
            <a:spLocks noGrp="1"/>
          </p:cNvSpPr>
          <p:nvPr>
            <p:ph idx="1"/>
          </p:nvPr>
        </p:nvSpPr>
        <p:spPr>
          <a:xfrm>
            <a:off x="754743" y="2438400"/>
            <a:ext cx="10682514" cy="3037840"/>
          </a:xfrm>
        </p:spPr>
        <p:txBody>
          <a:bodyPr>
            <a:normAutofit/>
          </a:bodyPr>
          <a:lstStyle/>
          <a:p>
            <a:pPr algn="just">
              <a:buFont typeface="Wingdings" panose="05000000000000000000" pitchFamily="2" charset="2"/>
              <a:buChar char="Ø"/>
            </a:pPr>
            <a:r>
              <a:rPr lang="tr-TR" b="1" dirty="0">
                <a:effectLst/>
                <a:latin typeface="Arial" panose="020B0604020202020204" pitchFamily="34" charset="0"/>
                <a:ea typeface="Arial" panose="020B0604020202020204" pitchFamily="34" charset="0"/>
              </a:rPr>
              <a:t>Değişik yerlerde ve sınırlandırılmamış alanlarda </a:t>
            </a:r>
            <a:r>
              <a:rPr lang="tr-TR" dirty="0">
                <a:effectLst/>
                <a:latin typeface="Arial" panose="020B0604020202020204" pitchFamily="34" charset="0"/>
                <a:ea typeface="Arial" panose="020B0604020202020204" pitchFamily="34" charset="0"/>
              </a:rPr>
              <a:t>çılbır </a:t>
            </a:r>
            <a:r>
              <a:rPr lang="tr-TR" spc="-10" dirty="0">
                <a:effectLst/>
                <a:latin typeface="Arial" panose="020B0604020202020204" pitchFamily="34" charset="0"/>
                <a:ea typeface="Arial" panose="020B0604020202020204" pitchFamily="34" charset="0"/>
              </a:rPr>
              <a:t>yapmak </a:t>
            </a:r>
            <a:r>
              <a:rPr lang="tr-TR" dirty="0">
                <a:effectLst/>
                <a:latin typeface="Arial" panose="020B0604020202020204" pitchFamily="34" charset="0"/>
                <a:ea typeface="Arial" panose="020B0604020202020204" pitchFamily="34" charset="0"/>
              </a:rPr>
              <a:t>eğitimin ilerleyen aşamalarında söz konusu olacaktır. Bu eğitim ile eğitici çalışma içerisinde çılbır dairesinin yerini değiştirebilme olanağına sahiptir. Daire değişikliği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paralel yürüyüş her üç yürüyüş biçiminde de başarı ile yapılabildiğinde, yer </a:t>
            </a:r>
            <a:r>
              <a:rPr lang="tr-TR" spc="-15" dirty="0">
                <a:effectLst/>
                <a:latin typeface="Arial" panose="020B0604020202020204" pitchFamily="34" charset="0"/>
                <a:ea typeface="Arial" panose="020B0604020202020204" pitchFamily="34" charset="0"/>
              </a:rPr>
              <a:t>sırığı </a:t>
            </a:r>
            <a:r>
              <a:rPr lang="tr-TR" dirty="0">
                <a:effectLst/>
                <a:latin typeface="Arial" panose="020B0604020202020204" pitchFamily="34" charset="0"/>
                <a:ea typeface="Arial" panose="020B0604020202020204" pitchFamily="34" charset="0"/>
              </a:rPr>
              <a:t>geçiş çalışmalarına</a:t>
            </a:r>
            <a:r>
              <a:rPr lang="tr-TR" spc="5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başlanabilir.</a:t>
            </a:r>
          </a:p>
          <a:p>
            <a:pPr algn="just">
              <a:buFont typeface="Wingdings" panose="05000000000000000000" pitchFamily="2" charset="2"/>
              <a:buChar char="Ø"/>
            </a:pPr>
            <a:endParaRPr lang="tr-TR" sz="2500" dirty="0">
              <a:effectLst/>
              <a:latin typeface="Arial" panose="020B0604020202020204" pitchFamily="34" charset="0"/>
              <a:ea typeface="Arial" panose="020B0604020202020204" pitchFamily="34" charset="0"/>
            </a:endParaRPr>
          </a:p>
          <a:p>
            <a:pPr algn="just">
              <a:buFont typeface="Wingdings" panose="05000000000000000000" pitchFamily="2" charset="2"/>
              <a:buChar char="Ø"/>
            </a:pPr>
            <a:endParaRPr lang="tr-TR" sz="2400" dirty="0"/>
          </a:p>
        </p:txBody>
      </p:sp>
    </p:spTree>
    <p:extLst>
      <p:ext uri="{BB962C8B-B14F-4D97-AF65-F5344CB8AC3E}">
        <p14:creationId xmlns:p14="http://schemas.microsoft.com/office/powerpoint/2010/main" val="290207435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5313923-31BC-4C3E-9E43-5ACD7193CDCA}"/>
              </a:ext>
            </a:extLst>
          </p:cNvPr>
          <p:cNvSpPr>
            <a:spLocks noGrp="1"/>
          </p:cNvSpPr>
          <p:nvPr>
            <p:ph idx="1"/>
          </p:nvPr>
        </p:nvSpPr>
        <p:spPr>
          <a:xfrm>
            <a:off x="754744" y="2365828"/>
            <a:ext cx="10668000" cy="3679371"/>
          </a:xfrm>
        </p:spPr>
        <p:txBody>
          <a:bodyPr/>
          <a:lstStyle/>
          <a:p>
            <a:pPr algn="just">
              <a:buFont typeface="Wingdings" panose="05000000000000000000" pitchFamily="2" charset="2"/>
              <a:buChar char="Ø"/>
            </a:pPr>
            <a:r>
              <a:rPr lang="tr-TR" dirty="0">
                <a:effectLst/>
                <a:latin typeface="Arial" panose="020B0604020202020204" pitchFamily="34" charset="0"/>
                <a:ea typeface="Wingdings" panose="05000000000000000000" pitchFamily="2" charset="2"/>
                <a:cs typeface="Wingdings" panose="05000000000000000000" pitchFamily="2" charset="2"/>
              </a:rPr>
              <a:t>Genç atların çılbır çalışmalarında her </a:t>
            </a:r>
            <a:r>
              <a:rPr lang="tr-TR" spc="-15" dirty="0">
                <a:effectLst/>
                <a:latin typeface="Arial" panose="020B0604020202020204" pitchFamily="34" charset="0"/>
                <a:ea typeface="Wingdings" panose="05000000000000000000" pitchFamily="2" charset="2"/>
                <a:cs typeface="Wingdings" panose="05000000000000000000" pitchFamily="2" charset="2"/>
              </a:rPr>
              <a:t>zaman </a:t>
            </a:r>
            <a:r>
              <a:rPr lang="tr-TR" b="1" dirty="0">
                <a:effectLst/>
                <a:latin typeface="Arial" panose="020B0604020202020204" pitchFamily="34" charset="0"/>
                <a:ea typeface="Wingdings" panose="05000000000000000000" pitchFamily="2" charset="2"/>
                <a:cs typeface="Wingdings" panose="05000000000000000000" pitchFamily="2" charset="2"/>
              </a:rPr>
              <a:t>sürücü yardımlar öncelikli </a:t>
            </a:r>
            <a:r>
              <a:rPr lang="tr-TR" dirty="0">
                <a:effectLst/>
                <a:latin typeface="Arial" panose="020B0604020202020204" pitchFamily="34" charset="0"/>
                <a:ea typeface="Wingdings" panose="05000000000000000000" pitchFamily="2" charset="2"/>
                <a:cs typeface="Wingdings" panose="05000000000000000000" pitchFamily="2" charset="2"/>
              </a:rPr>
              <a:t>olmalıdır. Bu</a:t>
            </a:r>
            <a:r>
              <a:rPr lang="tr-TR" spc="32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amaca</a:t>
            </a:r>
            <a:r>
              <a:rPr lang="tr-TR" spc="-1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yönelik</a:t>
            </a:r>
            <a:r>
              <a:rPr lang="tr-TR" spc="-4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olarak</a:t>
            </a:r>
            <a:r>
              <a:rPr lang="tr-TR" spc="-2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sıkça</a:t>
            </a:r>
            <a:r>
              <a:rPr lang="tr-TR" spc="-1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süratli –</a:t>
            </a:r>
            <a:r>
              <a:rPr lang="tr-TR" spc="-3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dörtnal,</a:t>
            </a:r>
            <a:r>
              <a:rPr lang="tr-TR" spc="-1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dörtnal –</a:t>
            </a:r>
            <a:r>
              <a:rPr lang="tr-TR" spc="-3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süratli</a:t>
            </a:r>
            <a:r>
              <a:rPr lang="tr-TR" spc="-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geçişleri</a:t>
            </a:r>
            <a:r>
              <a:rPr lang="tr-TR" spc="-5" dirty="0">
                <a:effectLst/>
                <a:latin typeface="Arial" panose="020B0604020202020204" pitchFamily="34" charset="0"/>
                <a:ea typeface="Wingdings" panose="05000000000000000000" pitchFamily="2" charset="2"/>
                <a:cs typeface="Wingdings" panose="05000000000000000000" pitchFamily="2" charset="2"/>
              </a:rPr>
              <a:t> </a:t>
            </a:r>
            <a:r>
              <a:rPr lang="tr-TR" spc="15" dirty="0">
                <a:effectLst/>
                <a:latin typeface="Arial" panose="020B0604020202020204" pitchFamily="34" charset="0"/>
                <a:ea typeface="Wingdings" panose="05000000000000000000" pitchFamily="2" charset="2"/>
                <a:cs typeface="Wingdings" panose="05000000000000000000" pitchFamily="2" charset="2"/>
              </a:rPr>
              <a:t>ve</a:t>
            </a:r>
            <a:r>
              <a:rPr lang="tr-TR" spc="-1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yürüyüş</a:t>
            </a:r>
            <a:r>
              <a:rPr lang="tr-TR" spc="-2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kararlarını</a:t>
            </a:r>
            <a:r>
              <a:rPr lang="tr-TR" spc="-3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açma </a:t>
            </a:r>
            <a:r>
              <a:rPr lang="tr-TR" spc="15" dirty="0">
                <a:effectLst/>
                <a:latin typeface="Arial" panose="020B0604020202020204" pitchFamily="34" charset="0"/>
                <a:ea typeface="Wingdings" panose="05000000000000000000" pitchFamily="2" charset="2"/>
                <a:cs typeface="Wingdings" panose="05000000000000000000" pitchFamily="2" charset="2"/>
              </a:rPr>
              <a:t>ve</a:t>
            </a:r>
            <a:r>
              <a:rPr lang="tr-TR" spc="-5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kapama</a:t>
            </a:r>
            <a:r>
              <a:rPr lang="tr-TR" spc="-6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eğitimleri</a:t>
            </a:r>
            <a:r>
              <a:rPr lang="tr-TR" spc="-3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yapılmalıdır.</a:t>
            </a:r>
            <a:r>
              <a:rPr lang="tr-TR" spc="-5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Doğaldır</a:t>
            </a:r>
            <a:r>
              <a:rPr lang="tr-TR" spc="-5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ki,</a:t>
            </a:r>
            <a:r>
              <a:rPr lang="tr-TR" spc="-6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süratli</a:t>
            </a:r>
            <a:r>
              <a:rPr lang="tr-TR" spc="-4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a:t>
            </a:r>
            <a:r>
              <a:rPr lang="tr-TR" spc="-6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adeta</a:t>
            </a:r>
            <a:r>
              <a:rPr lang="tr-TR" spc="-5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geçişleri</a:t>
            </a:r>
            <a:r>
              <a:rPr lang="tr-TR" spc="-4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de</a:t>
            </a:r>
            <a:r>
              <a:rPr lang="tr-TR" spc="-6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çalışmalara</a:t>
            </a:r>
            <a:r>
              <a:rPr lang="tr-TR" spc="-50"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eklenmelidir. Fakat kısa yan kayışları nedeniyle, adeta bölümleri kısa</a:t>
            </a:r>
            <a:r>
              <a:rPr lang="tr-TR" spc="10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tutulmalıdır.</a:t>
            </a:r>
          </a:p>
          <a:p>
            <a:pPr algn="just">
              <a:buFont typeface="Wingdings" panose="05000000000000000000" pitchFamily="2" charset="2"/>
              <a:buChar char="Ø"/>
            </a:pPr>
            <a:r>
              <a:rPr lang="tr-TR" dirty="0">
                <a:effectLst/>
                <a:latin typeface="Arial" panose="020B0604020202020204" pitchFamily="34" charset="0"/>
                <a:ea typeface="Wingdings" panose="05000000000000000000" pitchFamily="2" charset="2"/>
                <a:cs typeface="Wingdings" panose="05000000000000000000" pitchFamily="2" charset="2"/>
              </a:rPr>
              <a:t>Uzun süreli adeta bölümlerinde yan kayışları uzatılmalı veya bütünüyle sökülmelidir. Yoksa yürüyüş bozukluklarının oluşması</a:t>
            </a:r>
            <a:r>
              <a:rPr lang="tr-TR" spc="65" dirty="0">
                <a:effectLst/>
                <a:latin typeface="Arial" panose="020B0604020202020204" pitchFamily="34" charset="0"/>
                <a:ea typeface="Wingdings" panose="05000000000000000000" pitchFamily="2" charset="2"/>
                <a:cs typeface="Wingdings" panose="05000000000000000000" pitchFamily="2" charset="2"/>
              </a:rPr>
              <a:t> </a:t>
            </a:r>
            <a:r>
              <a:rPr lang="tr-TR" dirty="0">
                <a:effectLst/>
                <a:latin typeface="Arial" panose="020B0604020202020204" pitchFamily="34" charset="0"/>
                <a:ea typeface="Wingdings" panose="05000000000000000000" pitchFamily="2" charset="2"/>
                <a:cs typeface="Wingdings" panose="05000000000000000000" pitchFamily="2" charset="2"/>
              </a:rPr>
              <a:t>kaçınılmazdır.</a:t>
            </a:r>
          </a:p>
          <a:p>
            <a:pPr marL="0" indent="0" algn="just">
              <a:buNone/>
            </a:pPr>
            <a:endParaRPr lang="tr-TR" dirty="0"/>
          </a:p>
        </p:txBody>
      </p:sp>
    </p:spTree>
    <p:extLst>
      <p:ext uri="{BB962C8B-B14F-4D97-AF65-F5344CB8AC3E}">
        <p14:creationId xmlns:p14="http://schemas.microsoft.com/office/powerpoint/2010/main" val="20089564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5D2FFD9-AC7B-499B-B1B0-46661F14EDF0}"/>
              </a:ext>
            </a:extLst>
          </p:cNvPr>
          <p:cNvSpPr>
            <a:spLocks noGrp="1"/>
          </p:cNvSpPr>
          <p:nvPr>
            <p:ph idx="1"/>
          </p:nvPr>
        </p:nvSpPr>
        <p:spPr>
          <a:xfrm>
            <a:off x="754744" y="2481942"/>
            <a:ext cx="10668000" cy="3360057"/>
          </a:xfrm>
        </p:spPr>
        <p:txBody>
          <a:bodyPr>
            <a:normAutofit lnSpcReduction="10000"/>
          </a:bodyPr>
          <a:lstStyle/>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Normal şartlarda 2 – 3 aylık çılbır eğitimi kesintiye uğratılmadan, ilk 1 – 2 hafta içerisinde genç atın hafif bir binici ile </a:t>
            </a:r>
            <a:r>
              <a:rPr lang="tr-TR" sz="2400" b="1" dirty="0">
                <a:effectLst/>
                <a:latin typeface="Arial" panose="020B0604020202020204" pitchFamily="34" charset="0"/>
                <a:ea typeface="Wingdings" panose="05000000000000000000" pitchFamily="2" charset="2"/>
                <a:cs typeface="Wingdings" panose="05000000000000000000" pitchFamily="2" charset="2"/>
              </a:rPr>
              <a:t>ağırlığa </a:t>
            </a:r>
            <a:r>
              <a:rPr lang="tr-TR" sz="2400" dirty="0">
                <a:effectLst/>
                <a:latin typeface="Arial" panose="020B0604020202020204" pitchFamily="34" charset="0"/>
                <a:ea typeface="Wingdings" panose="05000000000000000000" pitchFamily="2" charset="2"/>
                <a:cs typeface="Wingdings" panose="05000000000000000000" pitchFamily="2" charset="2"/>
              </a:rPr>
              <a:t>da güven duyması</a:t>
            </a:r>
            <a:r>
              <a:rPr lang="tr-TR" sz="2400" spc="1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sağlanabilir.</a:t>
            </a:r>
          </a:p>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Doğru çılbır </a:t>
            </a:r>
            <a:r>
              <a:rPr lang="tr-TR" sz="2400" spc="-15" dirty="0">
                <a:effectLst/>
                <a:latin typeface="Arial" panose="020B0604020202020204" pitchFamily="34" charset="0"/>
                <a:ea typeface="Wingdings" panose="05000000000000000000" pitchFamily="2" charset="2"/>
                <a:cs typeface="Wingdings" panose="05000000000000000000" pitchFamily="2" charset="2"/>
              </a:rPr>
              <a:t>çalışma </a:t>
            </a:r>
            <a:r>
              <a:rPr lang="tr-TR" sz="2400" dirty="0">
                <a:effectLst/>
                <a:latin typeface="Arial" panose="020B0604020202020204" pitchFamily="34" charset="0"/>
                <a:ea typeface="Wingdings" panose="05000000000000000000" pitchFamily="2" charset="2"/>
                <a:cs typeface="Wingdings" panose="05000000000000000000" pitchFamily="2" charset="2"/>
              </a:rPr>
              <a:t>şartları, genç atın </a:t>
            </a:r>
            <a:r>
              <a:rPr lang="tr-TR" sz="2400" b="1" dirty="0">
                <a:effectLst/>
                <a:latin typeface="Arial" panose="020B0604020202020204" pitchFamily="34" charset="0"/>
                <a:ea typeface="Wingdings" panose="05000000000000000000" pitchFamily="2" charset="2"/>
                <a:cs typeface="Wingdings" panose="05000000000000000000" pitchFamily="2" charset="2"/>
              </a:rPr>
              <a:t>art ayak ve üst boyun kaslarının </a:t>
            </a:r>
            <a:r>
              <a:rPr lang="tr-TR" sz="2400" dirty="0">
                <a:effectLst/>
                <a:latin typeface="Arial" panose="020B0604020202020204" pitchFamily="34" charset="0"/>
                <a:ea typeface="Wingdings" panose="05000000000000000000" pitchFamily="2" charset="2"/>
                <a:cs typeface="Wingdings" panose="05000000000000000000" pitchFamily="2" charset="2"/>
              </a:rPr>
              <a:t>fark edilir düzeyde gelişmesini</a:t>
            </a:r>
            <a:r>
              <a:rPr lang="tr-TR" sz="2400" spc="19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sağlar.</a:t>
            </a:r>
          </a:p>
          <a:p>
            <a:pPr algn="just">
              <a:buFont typeface="Wingdings" panose="05000000000000000000" pitchFamily="2" charset="2"/>
              <a:buChar char="Ø"/>
            </a:pPr>
            <a:r>
              <a:rPr lang="tr-TR" sz="2400" dirty="0">
                <a:effectLst/>
                <a:latin typeface="Arial" panose="020B0604020202020204" pitchFamily="34" charset="0"/>
                <a:ea typeface="Wingdings" panose="05000000000000000000" pitchFamily="2" charset="2"/>
                <a:cs typeface="Wingdings" panose="05000000000000000000" pitchFamily="2" charset="2"/>
              </a:rPr>
              <a:t>Çılbır çalışmasının </a:t>
            </a:r>
            <a:r>
              <a:rPr lang="tr-TR" sz="2400" b="1" dirty="0">
                <a:effectLst/>
                <a:latin typeface="Arial" panose="020B0604020202020204" pitchFamily="34" charset="0"/>
                <a:ea typeface="Wingdings" panose="05000000000000000000" pitchFamily="2" charset="2"/>
                <a:cs typeface="Wingdings" panose="05000000000000000000" pitchFamily="2" charset="2"/>
              </a:rPr>
              <a:t>son hedefi</a:t>
            </a:r>
            <a:r>
              <a:rPr lang="tr-TR" sz="2400" dirty="0">
                <a:effectLst/>
                <a:latin typeface="Arial" panose="020B0604020202020204" pitchFamily="34" charset="0"/>
                <a:ea typeface="Wingdings" panose="05000000000000000000" pitchFamily="2" charset="2"/>
                <a:cs typeface="Wingdings" panose="05000000000000000000" pitchFamily="2" charset="2"/>
              </a:rPr>
              <a:t>; tempolu, akıcı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salınım yapan bir bel ile enerji dolu hareketlerdir. İşte bu eğitim aşamasında elde edilecekler, binici ile yapılacak eğitimlerin temelini oluşturacaktır.</a:t>
            </a:r>
          </a:p>
          <a:p>
            <a:pPr marL="0" indent="0">
              <a:buNone/>
            </a:pPr>
            <a:endParaRPr lang="tr-TR" dirty="0"/>
          </a:p>
        </p:txBody>
      </p:sp>
    </p:spTree>
    <p:extLst>
      <p:ext uri="{BB962C8B-B14F-4D97-AF65-F5344CB8AC3E}">
        <p14:creationId xmlns:p14="http://schemas.microsoft.com/office/powerpoint/2010/main" val="230781155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DD932AD-7588-4243-A7B9-7CC50532428C}"/>
              </a:ext>
            </a:extLst>
          </p:cNvPr>
          <p:cNvSpPr>
            <a:spLocks noGrp="1"/>
          </p:cNvSpPr>
          <p:nvPr>
            <p:ph idx="1"/>
          </p:nvPr>
        </p:nvSpPr>
        <p:spPr>
          <a:xfrm>
            <a:off x="783772" y="1828800"/>
            <a:ext cx="10668000" cy="4368800"/>
          </a:xfrm>
        </p:spPr>
        <p:txBody>
          <a:bodyPr>
            <a:normAutofit/>
          </a:bodyPr>
          <a:lstStyle/>
          <a:p>
            <a:pPr marL="0" indent="0" algn="just">
              <a:buNone/>
            </a:pPr>
            <a:r>
              <a:rPr lang="tr-TR" b="1" i="1" dirty="0">
                <a:solidFill>
                  <a:srgbClr val="C00000"/>
                </a:solidFill>
              </a:rPr>
              <a:t>1.6.</a:t>
            </a:r>
            <a:r>
              <a:rPr lang="tr-TR" b="1" i="1" spc="-5" dirty="0">
                <a:solidFill>
                  <a:srgbClr val="C00000"/>
                </a:solidFill>
                <a:effectLst/>
                <a:latin typeface="Arial" panose="020B0604020202020204" pitchFamily="34" charset="0"/>
                <a:ea typeface="Arial" panose="020B0604020202020204" pitchFamily="34" charset="0"/>
              </a:rPr>
              <a:t> Usta Atların Çılbır</a:t>
            </a:r>
            <a:r>
              <a:rPr lang="tr-TR" b="1" i="1" spc="160" dirty="0">
                <a:solidFill>
                  <a:srgbClr val="C00000"/>
                </a:solidFill>
                <a:effectLst/>
                <a:latin typeface="Arial" panose="020B0604020202020204" pitchFamily="34" charset="0"/>
                <a:ea typeface="Arial" panose="020B0604020202020204" pitchFamily="34" charset="0"/>
              </a:rPr>
              <a:t> </a:t>
            </a:r>
            <a:r>
              <a:rPr lang="tr-TR" b="1" i="1" spc="-5" dirty="0">
                <a:solidFill>
                  <a:srgbClr val="C00000"/>
                </a:solidFill>
                <a:effectLst/>
                <a:latin typeface="Arial" panose="020B0604020202020204" pitchFamily="34" charset="0"/>
                <a:ea typeface="Arial" panose="020B0604020202020204" pitchFamily="34" charset="0"/>
              </a:rPr>
              <a:t>Çalışması</a:t>
            </a:r>
          </a:p>
          <a:p>
            <a:pPr marL="0" indent="0" algn="just">
              <a:buNone/>
            </a:pPr>
            <a:r>
              <a:rPr lang="tr-TR" dirty="0">
                <a:effectLst/>
                <a:latin typeface="Arial" panose="020B0604020202020204" pitchFamily="34" charset="0"/>
                <a:ea typeface="Arial" panose="020B0604020202020204" pitchFamily="34" charset="0"/>
              </a:rPr>
              <a:t>Çılbır çalışmalarında da binişteki eğitim kuralları geçerlidir. At yeterli süre içerisinde uzun yan kayışları ile veya yan </a:t>
            </a:r>
            <a:r>
              <a:rPr lang="tr-TR" dirty="0" err="1">
                <a:effectLst/>
                <a:latin typeface="Arial" panose="020B0604020202020204" pitchFamily="34" charset="0"/>
                <a:ea typeface="Arial" panose="020B0604020202020204" pitchFamily="34" charset="0"/>
              </a:rPr>
              <a:t>kayışsız</a:t>
            </a:r>
            <a:r>
              <a:rPr lang="tr-TR" dirty="0">
                <a:effectLst/>
                <a:latin typeface="Arial" panose="020B0604020202020204" pitchFamily="34" charset="0"/>
                <a:ea typeface="Arial" panose="020B0604020202020204" pitchFamily="34" charset="0"/>
              </a:rPr>
              <a:t> adeta yapmalıdır. Sonrasında süratli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dörtnal çalışmalarına başlanır</a:t>
            </a:r>
            <a:r>
              <a:rPr lang="tr-TR" spc="-40"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bu</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anda</a:t>
            </a:r>
            <a:r>
              <a:rPr lang="tr-TR" spc="-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yan</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kayışları;</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alın</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hattı</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düşeyin</a:t>
            </a:r>
            <a:r>
              <a:rPr lang="tr-TR" spc="-6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ilerisinde</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olmak</a:t>
            </a:r>
            <a:r>
              <a:rPr lang="tr-TR" spc="-5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koşuluyla,</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kısaltılır.</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Zamansız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aşırı bir kısaltma atın belinin kasılmasına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ilk eğitim hedefi olan </a:t>
            </a:r>
            <a:r>
              <a:rPr lang="tr-TR" b="1" dirty="0">
                <a:effectLst/>
                <a:latin typeface="Arial" panose="020B0604020202020204" pitchFamily="34" charset="0"/>
                <a:ea typeface="Arial" panose="020B0604020202020204" pitchFamily="34" charset="0"/>
              </a:rPr>
              <a:t>yumuşaklığın </a:t>
            </a:r>
            <a:r>
              <a:rPr lang="tr-TR" spc="10" dirty="0">
                <a:effectLst/>
                <a:latin typeface="Arial" panose="020B0604020202020204" pitchFamily="34" charset="0"/>
                <a:ea typeface="Arial" panose="020B0604020202020204" pitchFamily="34" charset="0"/>
              </a:rPr>
              <a:t>elde </a:t>
            </a:r>
            <a:r>
              <a:rPr lang="tr-TR" dirty="0">
                <a:effectLst/>
                <a:latin typeface="Arial" panose="020B0604020202020204" pitchFamily="34" charset="0"/>
                <a:ea typeface="Arial" panose="020B0604020202020204" pitchFamily="34" charset="0"/>
              </a:rPr>
              <a:t>edilememesine neden</a:t>
            </a:r>
            <a:r>
              <a:rPr lang="tr-TR" spc="15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olur.</a:t>
            </a:r>
          </a:p>
          <a:p>
            <a:pPr marL="0" marR="144780" indent="0" algn="ctr">
              <a:spcBef>
                <a:spcPts val="555"/>
              </a:spcBef>
              <a:spcAft>
                <a:spcPts val="0"/>
              </a:spcAft>
              <a:buNone/>
            </a:pPr>
            <a:r>
              <a:rPr lang="tr-TR" b="1" dirty="0">
                <a:solidFill>
                  <a:srgbClr val="FF0000"/>
                </a:solidFill>
                <a:effectLst/>
                <a:latin typeface="Arial" panose="020B0604020202020204" pitchFamily="34" charset="0"/>
                <a:ea typeface="Arial" panose="020B0604020202020204" pitchFamily="34" charset="0"/>
              </a:rPr>
              <a:t>                                         </a:t>
            </a:r>
            <a:r>
              <a:rPr lang="tr-TR" b="1" u="sng" dirty="0">
                <a:solidFill>
                  <a:srgbClr val="FF0000"/>
                </a:solidFill>
                <a:effectLst/>
                <a:latin typeface="Arial" panose="020B0604020202020204" pitchFamily="34" charset="0"/>
                <a:ea typeface="Arial" panose="020B0604020202020204" pitchFamily="34" charset="0"/>
              </a:rPr>
              <a:t>DİKKAT!</a:t>
            </a:r>
            <a:r>
              <a:rPr lang="tr-TR" u="sng" dirty="0">
                <a:solidFill>
                  <a:srgbClr val="FF0000"/>
                </a:solidFill>
                <a:effectLst/>
                <a:latin typeface="Arial" panose="020B0604020202020204" pitchFamily="34" charset="0"/>
                <a:ea typeface="Arial" panose="020B0604020202020204" pitchFamily="34" charset="0"/>
              </a:rPr>
              <a:t> </a:t>
            </a:r>
            <a:endParaRPr lang="tr-TR" u="sng" dirty="0">
              <a:solidFill>
                <a:srgbClr val="FF0000"/>
              </a:solidFill>
              <a:latin typeface="Arial" panose="020B0604020202020204" pitchFamily="34" charset="0"/>
              <a:ea typeface="Arial" panose="020B0604020202020204" pitchFamily="34" charset="0"/>
            </a:endParaRPr>
          </a:p>
          <a:p>
            <a:pPr marL="0" marR="144780" indent="0" algn="ctr">
              <a:spcBef>
                <a:spcPts val="555"/>
              </a:spcBef>
              <a:spcAft>
                <a:spcPts val="0"/>
              </a:spcAft>
              <a:buNone/>
            </a:pPr>
            <a:r>
              <a:rPr lang="tr-TR" b="1" dirty="0">
                <a:effectLst/>
                <a:latin typeface="Arial" panose="020B0604020202020204" pitchFamily="34" charset="0"/>
                <a:ea typeface="Arial" panose="020B0604020202020204" pitchFamily="34" charset="0"/>
              </a:rPr>
              <a:t>Yan kayışları; sırf eğitici rahat etsin diye eğitim saatinin başından itibaren kısa tutulmamalıdır</a:t>
            </a:r>
            <a:endParaRPr lang="tr-TR" dirty="0">
              <a:effectLst/>
              <a:latin typeface="Arial" panose="020B0604020202020204" pitchFamily="34" charset="0"/>
              <a:ea typeface="Arial" panose="020B0604020202020204" pitchFamily="34" charset="0"/>
            </a:endParaRPr>
          </a:p>
          <a:p>
            <a:pPr marL="0" indent="0" algn="just">
              <a:buNone/>
            </a:pPr>
            <a:endParaRPr lang="tr-TR" sz="2400" b="1" spc="-5" dirty="0">
              <a:solidFill>
                <a:srgbClr val="C00000"/>
              </a:solidFill>
              <a:effectLst/>
              <a:latin typeface="Arial" panose="020B0604020202020204" pitchFamily="34" charset="0"/>
              <a:ea typeface="Arial" panose="020B0604020202020204" pitchFamily="34" charset="0"/>
            </a:endParaRPr>
          </a:p>
          <a:p>
            <a:pPr marL="0" indent="0" algn="just">
              <a:buNone/>
            </a:pPr>
            <a:endParaRPr lang="tr-TR" sz="2400" dirty="0">
              <a:solidFill>
                <a:srgbClr val="C00000"/>
              </a:solidFill>
            </a:endParaRPr>
          </a:p>
        </p:txBody>
      </p:sp>
    </p:spTree>
    <p:extLst>
      <p:ext uri="{BB962C8B-B14F-4D97-AF65-F5344CB8AC3E}">
        <p14:creationId xmlns:p14="http://schemas.microsoft.com/office/powerpoint/2010/main" val="134512352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6A52462-EC5C-4153-BFCA-D4E50CA24798}"/>
              </a:ext>
            </a:extLst>
          </p:cNvPr>
          <p:cNvSpPr>
            <a:spLocks noGrp="1"/>
          </p:cNvSpPr>
          <p:nvPr>
            <p:ph idx="1"/>
          </p:nvPr>
        </p:nvSpPr>
        <p:spPr>
          <a:xfrm>
            <a:off x="783771" y="2496457"/>
            <a:ext cx="10631714" cy="3773713"/>
          </a:xfrm>
        </p:spPr>
        <p:txBody>
          <a:bodyPr>
            <a:noAutofit/>
          </a:bodyPr>
          <a:lstStyle/>
          <a:p>
            <a:pPr marL="0" indent="0" algn="just">
              <a:buNone/>
            </a:pPr>
            <a:r>
              <a:rPr lang="tr-TR" sz="2400" dirty="0">
                <a:effectLst/>
                <a:latin typeface="Arial" panose="020B0604020202020204" pitchFamily="34" charset="0"/>
                <a:ea typeface="Arial" panose="020B0604020202020204" pitchFamily="34" charset="0"/>
              </a:rPr>
              <a:t>Yan kayışları yetişkin atlarda da, her iki tarafa da eşit bir dayanma elde edebilmek için eşit uzunlukta bağlanmalıdır. Eğitim saatinin ilerleyen aşamalarında, hafif bir içe vaziyet elde edebilmek için, iç yan kayışı kısaltılabilir (yaklaşık 2 delik). Çılbır çalışmalarında atın zorlanan yanına, daha doğrusu boş yanına yani çarpıklığına dikkat edilmelidir.</a:t>
            </a:r>
          </a:p>
          <a:p>
            <a:pPr marL="0" indent="0" algn="just">
              <a:buNone/>
            </a:pPr>
            <a:r>
              <a:rPr lang="tr-TR" sz="2400" dirty="0">
                <a:effectLst/>
                <a:latin typeface="Arial" panose="020B0604020202020204" pitchFamily="34" charset="0"/>
                <a:ea typeface="Arial" panose="020B0604020202020204" pitchFamily="34" charset="0"/>
              </a:rPr>
              <a:t>At, bu taraftaki dizgine daha sert yaslanacak ve iç dizgini boşaltacaktır. Burada da yan kayışları kesinlikle eşit uzunlukta olmalıdır. Gerektiğinde dış yan kayışı geçici olarak biraz daha kısaltılabilir.</a:t>
            </a:r>
          </a:p>
        </p:txBody>
      </p:sp>
    </p:spTree>
    <p:extLst>
      <p:ext uri="{BB962C8B-B14F-4D97-AF65-F5344CB8AC3E}">
        <p14:creationId xmlns:p14="http://schemas.microsoft.com/office/powerpoint/2010/main" val="31583140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0865970-D295-496D-90F6-B1CD6201F701}"/>
              </a:ext>
            </a:extLst>
          </p:cNvPr>
          <p:cNvSpPr>
            <a:spLocks noGrp="1"/>
          </p:cNvSpPr>
          <p:nvPr>
            <p:ph idx="1"/>
          </p:nvPr>
        </p:nvSpPr>
        <p:spPr>
          <a:xfrm>
            <a:off x="798286" y="2525485"/>
            <a:ext cx="10609943" cy="2728685"/>
          </a:xfrm>
        </p:spPr>
        <p:txBody>
          <a:bodyPr>
            <a:noAutofit/>
          </a:bodyPr>
          <a:lstStyle/>
          <a:p>
            <a:pPr marL="0" indent="0" algn="just">
              <a:buNone/>
            </a:pPr>
            <a:r>
              <a:rPr lang="tr-TR" b="1" dirty="0">
                <a:effectLst/>
                <a:latin typeface="Arial" panose="020B0604020202020204" pitchFamily="34" charset="0"/>
                <a:ea typeface="Arial" panose="020B0604020202020204" pitchFamily="34" charset="0"/>
              </a:rPr>
              <a:t>Sert yanda </a:t>
            </a:r>
            <a:r>
              <a:rPr lang="tr-TR" dirty="0">
                <a:effectLst/>
                <a:latin typeface="Arial" panose="020B0604020202020204" pitchFamily="34" charset="0"/>
                <a:ea typeface="Arial" panose="020B0604020202020204" pitchFamily="34" charset="0"/>
              </a:rPr>
              <a:t>(her zaman atların bir yanı diğerine göre daha serttir) çalışırken de, yan kayışları eşit olmalıdır. Eğitici atın tepe noktasını, çılbır ipi ile yapacağı alıkoyma ve koyuvermeler ile  yumuşatmalıdır. İç yan kayışının çok kısa bağlanması bir çözüm sağlamaz ve başarı elde edilemez. At, tam tersi olarak iç dizgine abanır ve art ayağını dışarı yana atar.</a:t>
            </a:r>
          </a:p>
        </p:txBody>
      </p:sp>
    </p:spTree>
    <p:extLst>
      <p:ext uri="{BB962C8B-B14F-4D97-AF65-F5344CB8AC3E}">
        <p14:creationId xmlns:p14="http://schemas.microsoft.com/office/powerpoint/2010/main" val="366916913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5EE79C-838E-4362-902D-C733582A7DA4}"/>
              </a:ext>
            </a:extLst>
          </p:cNvPr>
          <p:cNvSpPr>
            <a:spLocks noGrp="1"/>
          </p:cNvSpPr>
          <p:nvPr>
            <p:ph idx="1"/>
          </p:nvPr>
        </p:nvSpPr>
        <p:spPr>
          <a:xfrm>
            <a:off x="769257" y="2670629"/>
            <a:ext cx="10609943" cy="3468913"/>
          </a:xfrm>
        </p:spPr>
        <p:txBody>
          <a:bodyPr/>
          <a:lstStyle/>
          <a:p>
            <a:pPr marL="0" indent="0" algn="just">
              <a:buNone/>
            </a:pPr>
            <a:r>
              <a:rPr lang="tr-TR" sz="2600" dirty="0">
                <a:effectLst/>
                <a:latin typeface="Arial" panose="020B0604020202020204" pitchFamily="34" charset="0"/>
                <a:ea typeface="Arial" panose="020B0604020202020204" pitchFamily="34" charset="0"/>
              </a:rPr>
              <a:t>Yan kayışları bağlandıktan veya ayarlandıktan sonra, çalışma kararı süratli ile çalışmaya başlanmalıdır. Sakin ve tempolu bir süratli başarıldıktan sonra, </a:t>
            </a:r>
            <a:r>
              <a:rPr lang="tr-TR" sz="2600" b="1" dirty="0">
                <a:effectLst/>
                <a:latin typeface="Arial" panose="020B0604020202020204" pitchFamily="34" charset="0"/>
                <a:ea typeface="Arial" panose="020B0604020202020204" pitchFamily="34" charset="0"/>
              </a:rPr>
              <a:t>süratli – dörtnal ve dörtnal – süratli geçişleri </a:t>
            </a:r>
            <a:r>
              <a:rPr lang="tr-TR" sz="2600" dirty="0">
                <a:effectLst/>
                <a:latin typeface="Arial" panose="020B0604020202020204" pitchFamily="34" charset="0"/>
                <a:ea typeface="Arial" panose="020B0604020202020204" pitchFamily="34" charset="0"/>
              </a:rPr>
              <a:t>uygulanabilir. Bu çalışmalar atın yumuşaklığını ve dikkatini artırıcı çalışmalardır. Doğaldır ki, bu yumuşatma aşamasında da sıkça yan değiştirmeler yapılmalıdır</a:t>
            </a:r>
            <a:r>
              <a:rPr lang="tr-TR" sz="2600" dirty="0">
                <a:latin typeface="Arial" panose="020B0604020202020204" pitchFamily="34" charset="0"/>
                <a:ea typeface="Arial" panose="020B0604020202020204" pitchFamily="34" charset="0"/>
              </a:rPr>
              <a:t>.</a:t>
            </a:r>
            <a:endParaRPr lang="tr-TR" sz="2600" dirty="0"/>
          </a:p>
          <a:p>
            <a:pPr algn="just"/>
            <a:endParaRPr lang="tr-TR" dirty="0"/>
          </a:p>
        </p:txBody>
      </p:sp>
    </p:spTree>
    <p:extLst>
      <p:ext uri="{BB962C8B-B14F-4D97-AF65-F5344CB8AC3E}">
        <p14:creationId xmlns:p14="http://schemas.microsoft.com/office/powerpoint/2010/main" val="234098932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F0F3231-7E5D-469C-89A6-909B6783258A}"/>
              </a:ext>
            </a:extLst>
          </p:cNvPr>
          <p:cNvSpPr>
            <a:spLocks noGrp="1"/>
          </p:cNvSpPr>
          <p:nvPr>
            <p:ph idx="1"/>
          </p:nvPr>
        </p:nvSpPr>
        <p:spPr>
          <a:xfrm>
            <a:off x="798286" y="1161143"/>
            <a:ext cx="10624457" cy="4508137"/>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Eğitici binişte olduğu gibi, çılbır çalışmasında da </a:t>
            </a:r>
            <a:r>
              <a:rPr lang="tr-TR" sz="2400" b="1" dirty="0">
                <a:effectLst/>
                <a:latin typeface="Arial" panose="020B0604020202020204" pitchFamily="34" charset="0"/>
                <a:ea typeface="Arial" panose="020B0604020202020204" pitchFamily="34" charset="0"/>
              </a:rPr>
              <a:t>yumuşama ölçütlerini </a:t>
            </a:r>
            <a:r>
              <a:rPr lang="tr-TR" sz="2400" dirty="0">
                <a:effectLst/>
                <a:latin typeface="Arial" panose="020B0604020202020204" pitchFamily="34" charset="0"/>
                <a:ea typeface="Arial" panose="020B0604020202020204" pitchFamily="34" charset="0"/>
              </a:rPr>
              <a:t>iyi değerlendirmelidir. Örneğin: Geveleyen bir ağız, salınım yapan bir bel ve kuyruk vb.</a:t>
            </a:r>
          </a:p>
          <a:p>
            <a:pPr marL="0" indent="0" algn="just">
              <a:buNone/>
            </a:pPr>
            <a:r>
              <a:rPr lang="tr-TR" sz="2400" dirty="0">
                <a:effectLst/>
                <a:latin typeface="Arial" panose="020B0604020202020204" pitchFamily="34" charset="0"/>
                <a:ea typeface="Arial" panose="020B0604020202020204" pitchFamily="34" charset="0"/>
              </a:rPr>
              <a:t>Yumuşaklığı geliştirecek çalışmalar, </a:t>
            </a:r>
            <a:r>
              <a:rPr lang="tr-TR" sz="2400" b="1" dirty="0">
                <a:effectLst/>
                <a:latin typeface="Arial" panose="020B0604020202020204" pitchFamily="34" charset="0"/>
                <a:ea typeface="Arial" panose="020B0604020202020204" pitchFamily="34" charset="0"/>
              </a:rPr>
              <a:t>süratli </a:t>
            </a:r>
            <a:r>
              <a:rPr lang="tr-TR" sz="2400" b="1" spc="-15"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dörtnaldaki ileri ve geri karar değişiklikleridir</a:t>
            </a:r>
            <a:r>
              <a:rPr lang="tr-TR" sz="2400" dirty="0">
                <a:effectLst/>
                <a:latin typeface="Arial" panose="020B0604020202020204" pitchFamily="34" charset="0"/>
                <a:ea typeface="Arial" panose="020B0604020202020204" pitchFamily="34" charset="0"/>
              </a:rPr>
              <a:t>. İleri karar değişiklikleri </a:t>
            </a:r>
            <a:r>
              <a:rPr lang="tr-TR" sz="2400" spc="-15" dirty="0">
                <a:effectLst/>
                <a:latin typeface="Arial" panose="020B0604020202020204" pitchFamily="34" charset="0"/>
                <a:ea typeface="Arial" panose="020B0604020202020204" pitchFamily="34" charset="0"/>
              </a:rPr>
              <a:t>kısa </a:t>
            </a:r>
            <a:r>
              <a:rPr lang="tr-TR" sz="2400" dirty="0">
                <a:effectLst/>
                <a:latin typeface="Arial" panose="020B0604020202020204" pitchFamily="34" charset="0"/>
                <a:ea typeface="Arial" panose="020B0604020202020204" pitchFamily="34" charset="0"/>
              </a:rPr>
              <a:t>mesafelerde (Birkaç adımdan, yarım çılbır dairesi kadar mesafelerde) istenmelidir. Böylece atın, sürücü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alıkoyucu yardımlara karşı dikkatli tepki vermesi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içtepinin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irtibatın geliştirilmesi sağlanmış</a:t>
            </a:r>
            <a:r>
              <a:rPr lang="tr-TR" sz="2400" spc="30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olacaktır.</a:t>
            </a:r>
          </a:p>
          <a:p>
            <a:pPr marL="0" indent="0" algn="just">
              <a:buNone/>
            </a:pPr>
            <a:endParaRPr lang="tr-TR" sz="2400" dirty="0"/>
          </a:p>
        </p:txBody>
      </p:sp>
    </p:spTree>
    <p:extLst>
      <p:ext uri="{BB962C8B-B14F-4D97-AF65-F5344CB8AC3E}">
        <p14:creationId xmlns:p14="http://schemas.microsoft.com/office/powerpoint/2010/main" val="258874468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B82DA73-DAF6-4536-AC61-17797CEA31EE}"/>
              </a:ext>
            </a:extLst>
          </p:cNvPr>
          <p:cNvSpPr>
            <a:spLocks noGrp="1"/>
          </p:cNvSpPr>
          <p:nvPr>
            <p:ph idx="1"/>
          </p:nvPr>
        </p:nvSpPr>
        <p:spPr>
          <a:xfrm>
            <a:off x="769257" y="2554514"/>
            <a:ext cx="10653486" cy="3454400"/>
          </a:xfrm>
        </p:spPr>
        <p:txBody>
          <a:bodyPr>
            <a:normAutofit/>
          </a:bodyPr>
          <a:lstStyle/>
          <a:p>
            <a:pPr marL="0" indent="0" algn="just">
              <a:buNone/>
            </a:pPr>
            <a:r>
              <a:rPr lang="tr-TR" dirty="0">
                <a:effectLst/>
                <a:latin typeface="Arial" panose="020B0604020202020204" pitchFamily="34" charset="0"/>
                <a:ea typeface="Arial" panose="020B0604020202020204" pitchFamily="34" charset="0"/>
              </a:rPr>
              <a:t>Yumuşaklığı artırabilmek için uygulanabilecek bir başka yöntem, </a:t>
            </a:r>
            <a:r>
              <a:rPr lang="tr-TR" b="1" dirty="0">
                <a:effectLst/>
                <a:latin typeface="Arial" panose="020B0604020202020204" pitchFamily="34" charset="0"/>
                <a:ea typeface="Arial" panose="020B0604020202020204" pitchFamily="34" charset="0"/>
              </a:rPr>
              <a:t>yer sırığı geçişlerinin </a:t>
            </a:r>
            <a:r>
              <a:rPr lang="tr-TR" dirty="0">
                <a:effectLst/>
                <a:latin typeface="Arial" panose="020B0604020202020204" pitchFamily="34" charset="0"/>
                <a:ea typeface="Arial" panose="020B0604020202020204" pitchFamily="34" charset="0"/>
              </a:rPr>
              <a:t>çalışmalara</a:t>
            </a:r>
            <a:r>
              <a:rPr lang="tr-TR" spc="-7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eklenmesidir.</a:t>
            </a:r>
            <a:r>
              <a:rPr lang="tr-TR" spc="-5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Çalışmaların</a:t>
            </a:r>
            <a:r>
              <a:rPr lang="tr-TR" spc="-7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başlangıcında,</a:t>
            </a:r>
            <a:r>
              <a:rPr lang="tr-TR" spc="-5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atın</a:t>
            </a:r>
            <a:r>
              <a:rPr lang="tr-TR" spc="-7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temposunu</a:t>
            </a:r>
            <a:r>
              <a:rPr lang="tr-TR" spc="-6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daha</a:t>
            </a:r>
            <a:r>
              <a:rPr lang="tr-TR" spc="-7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kolay</a:t>
            </a:r>
            <a:r>
              <a:rPr lang="tr-TR" spc="-6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ayarlayabilmesi için, yer sırıkları alçak yerleştirilmelidir. Çalışma saatinin ilerleyen aşamalarında yer sırıkları yarım yüksekliğe</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çıkartılarak</a:t>
            </a:r>
            <a:r>
              <a:rPr lang="tr-TR" spc="-50"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daha</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geniş</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aralıklarda</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yerleştirilerek,</a:t>
            </a:r>
            <a:r>
              <a:rPr lang="tr-TR" spc="-4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atın</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bacaklarını</a:t>
            </a:r>
            <a:r>
              <a:rPr lang="tr-TR" spc="-6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daha</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açılı</a:t>
            </a:r>
            <a:r>
              <a:rPr lang="tr-TR" spc="-55"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çekmesi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belini daha fazla kullanması</a:t>
            </a:r>
            <a:r>
              <a:rPr lang="tr-TR" spc="2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sağlanır.</a:t>
            </a:r>
          </a:p>
          <a:p>
            <a:pPr marL="0" indent="0" algn="just">
              <a:buNone/>
            </a:pPr>
            <a:endParaRPr lang="tr-TR" sz="2400" dirty="0"/>
          </a:p>
        </p:txBody>
      </p:sp>
    </p:spTree>
    <p:extLst>
      <p:ext uri="{BB962C8B-B14F-4D97-AF65-F5344CB8AC3E}">
        <p14:creationId xmlns:p14="http://schemas.microsoft.com/office/powerpoint/2010/main" val="342853116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08823E9-FF6E-4C64-B7E9-C5D3A9C05E62}"/>
              </a:ext>
            </a:extLst>
          </p:cNvPr>
          <p:cNvSpPr>
            <a:spLocks noGrp="1"/>
          </p:cNvSpPr>
          <p:nvPr>
            <p:ph idx="1"/>
          </p:nvPr>
        </p:nvSpPr>
        <p:spPr>
          <a:xfrm>
            <a:off x="754742" y="2556932"/>
            <a:ext cx="10711543" cy="3318936"/>
          </a:xfrm>
        </p:spPr>
        <p:txBody>
          <a:bodyPr>
            <a:normAutofit/>
          </a:bodyPr>
          <a:lstStyle/>
          <a:p>
            <a:pPr marL="0" indent="0" algn="just">
              <a:buNone/>
            </a:pPr>
            <a:r>
              <a:rPr lang="tr-TR" dirty="0">
                <a:effectLst/>
                <a:latin typeface="Arial" panose="020B0604020202020204" pitchFamily="34" charset="0"/>
                <a:ea typeface="Arial" panose="020B0604020202020204" pitchFamily="34" charset="0"/>
              </a:rPr>
              <a:t>At yeteri kadar yumuşatıldıktan sonra, içtepi ve irtibat geliştirme çalışmalarına geçilmelidir. Ayrıca ilk </a:t>
            </a:r>
            <a:r>
              <a:rPr lang="tr-TR" b="1" dirty="0">
                <a:effectLst/>
                <a:latin typeface="Arial" panose="020B0604020202020204" pitchFamily="34" charset="0"/>
                <a:ea typeface="Arial" panose="020B0604020202020204" pitchFamily="34" charset="0"/>
              </a:rPr>
              <a:t>toplayıcı çalışmalara </a:t>
            </a:r>
            <a:r>
              <a:rPr lang="tr-TR" dirty="0">
                <a:effectLst/>
                <a:latin typeface="Arial" panose="020B0604020202020204" pitchFamily="34" charset="0"/>
                <a:ea typeface="Arial" panose="020B0604020202020204" pitchFamily="34" charset="0"/>
              </a:rPr>
              <a:t>da başlanabilir. Bu anda at, tempolu ve yumuşak hareket etmenin yanında, dizgine emin istinatla yaslanmış olmalıdır. Eğitici ise, sürücü yardımları kullanarak çılbır ipi ile atın ağzında emin bir irtibat oluşturur.</a:t>
            </a:r>
          </a:p>
          <a:p>
            <a:pPr marL="0" indent="0" algn="just">
              <a:buNone/>
            </a:pPr>
            <a:endParaRPr lang="tr-TR" sz="2600" dirty="0"/>
          </a:p>
        </p:txBody>
      </p:sp>
    </p:spTree>
    <p:extLst>
      <p:ext uri="{BB962C8B-B14F-4D97-AF65-F5344CB8AC3E}">
        <p14:creationId xmlns:p14="http://schemas.microsoft.com/office/powerpoint/2010/main" val="282357631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7D6B8C6-B71D-460A-B9D3-B2EB5912C389}"/>
              </a:ext>
            </a:extLst>
          </p:cNvPr>
          <p:cNvSpPr>
            <a:spLocks noGrp="1"/>
          </p:cNvSpPr>
          <p:nvPr>
            <p:ph idx="1"/>
          </p:nvPr>
        </p:nvSpPr>
        <p:spPr>
          <a:xfrm>
            <a:off x="783771" y="2540000"/>
            <a:ext cx="10580915" cy="2286000"/>
          </a:xfrm>
        </p:spPr>
        <p:txBody>
          <a:bodyPr/>
          <a:lstStyle/>
          <a:p>
            <a:pPr marL="0" marR="107315" indent="0" algn="just">
              <a:lnSpc>
                <a:spcPct val="103000"/>
              </a:lnSpc>
              <a:spcBef>
                <a:spcPts val="765"/>
              </a:spcBef>
              <a:spcAft>
                <a:spcPts val="0"/>
              </a:spcAft>
              <a:buNone/>
            </a:pPr>
            <a:r>
              <a:rPr lang="tr-TR" dirty="0">
                <a:effectLst/>
                <a:latin typeface="Arial" panose="020B0604020202020204" pitchFamily="34" charset="0"/>
                <a:ea typeface="Arial" panose="020B0604020202020204" pitchFamily="34" charset="0"/>
              </a:rPr>
              <a:t>İlk alıştırmalardan biri olarak, </a:t>
            </a:r>
            <a:r>
              <a:rPr lang="tr-TR" b="1" dirty="0">
                <a:effectLst/>
                <a:latin typeface="Arial" panose="020B0604020202020204" pitchFamily="34" charset="0"/>
                <a:ea typeface="Arial" panose="020B0604020202020204" pitchFamily="34" charset="0"/>
              </a:rPr>
              <a:t>çılbır daire çapının daraltılması ve genişletilmesi </a:t>
            </a:r>
            <a:r>
              <a:rPr lang="tr-TR" dirty="0">
                <a:effectLst/>
                <a:latin typeface="Arial" panose="020B0604020202020204" pitchFamily="34" charset="0"/>
                <a:ea typeface="Arial" panose="020B0604020202020204" pitchFamily="34" charset="0"/>
              </a:rPr>
              <a:t>çalışılabilir. Bu alıştırma, atın yalnızca içtepi ve irtibatının geliştirilmesini sağlamakla kalmaz, aynı zamanda, tepe noktasındaki vaziyetin geliştirilmesine ve art ayakların daha etkin kullanılmasına yardımcı olur.</a:t>
            </a:r>
          </a:p>
          <a:p>
            <a:pPr marL="0" indent="0" algn="just">
              <a:buNone/>
            </a:pPr>
            <a:endParaRPr lang="tr-TR" dirty="0"/>
          </a:p>
        </p:txBody>
      </p:sp>
    </p:spTree>
    <p:extLst>
      <p:ext uri="{BB962C8B-B14F-4D97-AF65-F5344CB8AC3E}">
        <p14:creationId xmlns:p14="http://schemas.microsoft.com/office/powerpoint/2010/main" val="345195915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884680D-99BB-4719-A97F-E67FD3E49CE3}"/>
              </a:ext>
            </a:extLst>
          </p:cNvPr>
          <p:cNvSpPr>
            <a:spLocks noGrp="1"/>
          </p:cNvSpPr>
          <p:nvPr>
            <p:ph idx="1"/>
          </p:nvPr>
        </p:nvSpPr>
        <p:spPr>
          <a:xfrm>
            <a:off x="769257" y="2409370"/>
            <a:ext cx="10609943" cy="3458029"/>
          </a:xfrm>
        </p:spPr>
        <p:txBody>
          <a:bodyPr/>
          <a:lstStyle/>
          <a:p>
            <a:pPr marL="0" indent="0" algn="just">
              <a:spcBef>
                <a:spcPts val="40"/>
              </a:spcBef>
              <a:buNone/>
            </a:pPr>
            <a:r>
              <a:rPr lang="tr-TR" b="1" dirty="0">
                <a:effectLst/>
                <a:latin typeface="Arial" panose="020B0604020202020204" pitchFamily="34" charset="0"/>
                <a:ea typeface="Arial" panose="020B0604020202020204" pitchFamily="34" charset="0"/>
              </a:rPr>
              <a:t>Yavaşça daraltılan </a:t>
            </a:r>
            <a:r>
              <a:rPr lang="tr-TR" dirty="0">
                <a:effectLst/>
                <a:latin typeface="Arial" panose="020B0604020202020204" pitchFamily="34" charset="0"/>
                <a:ea typeface="Arial" panose="020B0604020202020204" pitchFamily="34" charset="0"/>
              </a:rPr>
              <a:t>çılbır dairesi nedeniyle, atın kalça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diz eklemlerinin açısı daralır ve daha fazla yükü üzerine alır. Eğitici bu anda atın vaziyetinin arttığını, alıkoyucu </a:t>
            </a:r>
            <a:r>
              <a:rPr lang="tr-TR" spc="15" dirty="0">
                <a:effectLst/>
                <a:latin typeface="Arial" panose="020B0604020202020204" pitchFamily="34" charset="0"/>
                <a:ea typeface="Arial" panose="020B0604020202020204" pitchFamily="34" charset="0"/>
              </a:rPr>
              <a:t>ve </a:t>
            </a:r>
            <a:r>
              <a:rPr lang="tr-TR" dirty="0" err="1">
                <a:effectLst/>
                <a:latin typeface="Arial" panose="020B0604020202020204" pitchFamily="34" charset="0"/>
                <a:ea typeface="Arial" panose="020B0604020202020204" pitchFamily="34" charset="0"/>
              </a:rPr>
              <a:t>koyuverici</a:t>
            </a:r>
            <a:r>
              <a:rPr lang="tr-TR"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yardımlara </a:t>
            </a:r>
            <a:r>
              <a:rPr lang="tr-TR" dirty="0">
                <a:effectLst/>
                <a:latin typeface="Arial" panose="020B0604020202020204" pitchFamily="34" charset="0"/>
                <a:ea typeface="Arial" panose="020B0604020202020204" pitchFamily="34" charset="0"/>
              </a:rPr>
              <a:t>karşı daha istekli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itaatkâr olduğunu görmelidir. Çılbır ipi de daire çapının uzunluğuna uyumlu olarak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irtibatı yitirmeden, kısaltılmalı </a:t>
            </a:r>
            <a:r>
              <a:rPr lang="tr-TR" spc="15" dirty="0">
                <a:effectLst/>
                <a:latin typeface="Arial" panose="020B0604020202020204" pitchFamily="34" charset="0"/>
                <a:ea typeface="Arial" panose="020B0604020202020204" pitchFamily="34" charset="0"/>
              </a:rPr>
              <a:t>ve</a:t>
            </a:r>
            <a:r>
              <a:rPr lang="tr-TR" spc="3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uzatılmalıdır.</a:t>
            </a:r>
          </a:p>
          <a:p>
            <a:pPr marL="0" indent="0" algn="just">
              <a:spcBef>
                <a:spcPts val="40"/>
              </a:spcBef>
              <a:buNone/>
            </a:pPr>
            <a:r>
              <a:rPr lang="tr-TR" sz="2600" dirty="0">
                <a:effectLst/>
                <a:latin typeface="Arial" panose="020B0604020202020204" pitchFamily="34" charset="0"/>
                <a:ea typeface="Arial" panose="020B0604020202020204" pitchFamily="34" charset="0"/>
              </a:rPr>
              <a:t> </a:t>
            </a:r>
          </a:p>
          <a:p>
            <a:pPr marL="0" indent="0">
              <a:buNone/>
            </a:pPr>
            <a:endParaRPr lang="tr-TR" dirty="0"/>
          </a:p>
        </p:txBody>
      </p:sp>
    </p:spTree>
    <p:extLst>
      <p:ext uri="{BB962C8B-B14F-4D97-AF65-F5344CB8AC3E}">
        <p14:creationId xmlns:p14="http://schemas.microsoft.com/office/powerpoint/2010/main" val="392329514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9EFCCFD-63C0-4BB4-BA90-E5F7990F965D}"/>
              </a:ext>
            </a:extLst>
          </p:cNvPr>
          <p:cNvSpPr>
            <a:spLocks noGrp="1"/>
          </p:cNvSpPr>
          <p:nvPr>
            <p:ph idx="1"/>
          </p:nvPr>
        </p:nvSpPr>
        <p:spPr>
          <a:xfrm>
            <a:off x="783771" y="2525486"/>
            <a:ext cx="10638972" cy="2859314"/>
          </a:xfrm>
        </p:spPr>
        <p:txBody>
          <a:bodyPr>
            <a:normAutofit/>
          </a:bodyPr>
          <a:lstStyle/>
          <a:p>
            <a:pPr marL="0" indent="0" algn="just">
              <a:buNone/>
            </a:pPr>
            <a:r>
              <a:rPr lang="tr-TR" b="1" dirty="0">
                <a:effectLst/>
                <a:latin typeface="Arial" panose="020B0604020202020204" pitchFamily="34" charset="0"/>
                <a:ea typeface="Arial" panose="020B0604020202020204" pitchFamily="34" charset="0"/>
              </a:rPr>
              <a:t>Dairenin genişletilmesinde </a:t>
            </a:r>
            <a:r>
              <a:rPr lang="tr-TR" dirty="0">
                <a:effectLst/>
                <a:latin typeface="Arial" panose="020B0604020202020204" pitchFamily="34" charset="0"/>
                <a:ea typeface="Arial" panose="020B0604020202020204" pitchFamily="34" charset="0"/>
              </a:rPr>
              <a:t>ise, karar değişiklikleri veya bir üst yürüyüş biçimine geçişler geliştirilir. Bu çalışma akıcı atlarda yükün büyük bölümünün art ayaklarla taşındığını açıkça gösterir. At her iki yanda da eşit oranda çalıştırılmalıdır. Zamanında ve dikkatlice ayarlanmış süratli – dörtnal, özellikle adeta – dörtnal geçişleri art ayakların etkinliklerini artıracaktır.</a:t>
            </a:r>
          </a:p>
          <a:p>
            <a:pPr marL="0" indent="0">
              <a:buNone/>
            </a:pPr>
            <a:endParaRPr lang="tr-TR" sz="2400" dirty="0"/>
          </a:p>
        </p:txBody>
      </p:sp>
    </p:spTree>
    <p:extLst>
      <p:ext uri="{BB962C8B-B14F-4D97-AF65-F5344CB8AC3E}">
        <p14:creationId xmlns:p14="http://schemas.microsoft.com/office/powerpoint/2010/main" val="128438531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41888AA-6FD3-4D24-9B82-BDBECEA8CAB1}"/>
              </a:ext>
            </a:extLst>
          </p:cNvPr>
          <p:cNvSpPr>
            <a:spLocks noGrp="1"/>
          </p:cNvSpPr>
          <p:nvPr>
            <p:ph idx="1"/>
          </p:nvPr>
        </p:nvSpPr>
        <p:spPr>
          <a:xfrm>
            <a:off x="769257" y="1103087"/>
            <a:ext cx="10624457" cy="5167084"/>
          </a:xfrm>
        </p:spPr>
        <p:txBody>
          <a:bodyPr/>
          <a:lstStyle/>
          <a:p>
            <a:pPr marL="0" indent="0" algn="just">
              <a:buNone/>
            </a:pPr>
            <a:r>
              <a:rPr lang="tr-TR" dirty="0">
                <a:effectLst/>
                <a:latin typeface="Arial" panose="020B0604020202020204" pitchFamily="34" charset="0"/>
                <a:ea typeface="Arial" panose="020B0604020202020204" pitchFamily="34" charset="0"/>
              </a:rPr>
              <a:t>Eğiticinin hissederek uyguladığı yardımlarla yüksek kararlara ve ardından bir alıkoyma ile alçak kararlara </a:t>
            </a:r>
            <a:r>
              <a:rPr lang="tr-TR" b="1" dirty="0">
                <a:effectLst/>
                <a:latin typeface="Arial" panose="020B0604020202020204" pitchFamily="34" charset="0"/>
                <a:ea typeface="Arial" panose="020B0604020202020204" pitchFamily="34" charset="0"/>
              </a:rPr>
              <a:t>geçişler</a:t>
            </a:r>
            <a:r>
              <a:rPr lang="tr-TR" dirty="0">
                <a:effectLst/>
                <a:latin typeface="Arial" panose="020B0604020202020204" pitchFamily="34" charset="0"/>
                <a:ea typeface="Arial" panose="020B0604020202020204" pitchFamily="34" charset="0"/>
              </a:rPr>
              <a:t>, içtepinin ve bir anlamda da topluluğun geliştirilmesini sağlar.</a:t>
            </a:r>
          </a:p>
          <a:p>
            <a:pPr marL="0" indent="0" algn="just">
              <a:buNone/>
            </a:pPr>
            <a:endParaRPr lang="tr-TR" dirty="0">
              <a:latin typeface="Arial" panose="020B0604020202020204" pitchFamily="34" charset="0"/>
              <a:ea typeface="Arial" panose="020B0604020202020204" pitchFamily="34" charset="0"/>
            </a:endParaRPr>
          </a:p>
          <a:p>
            <a:pPr marL="0" indent="0" algn="just">
              <a:buNone/>
            </a:pPr>
            <a:endParaRPr lang="tr-TR" dirty="0">
              <a:effectLst/>
              <a:latin typeface="Arial" panose="020B0604020202020204" pitchFamily="34" charset="0"/>
              <a:ea typeface="Arial" panose="020B0604020202020204" pitchFamily="34" charset="0"/>
            </a:endParaRPr>
          </a:p>
          <a:p>
            <a:pPr marL="0" indent="0" algn="just">
              <a:buNone/>
            </a:pPr>
            <a:r>
              <a:rPr lang="tr-TR" dirty="0">
                <a:effectLst/>
                <a:latin typeface="Arial" panose="020B0604020202020204" pitchFamily="34" charset="0"/>
                <a:ea typeface="Arial" panose="020B0604020202020204" pitchFamily="34" charset="0"/>
              </a:rPr>
              <a:t>Eğitici karar yükseltmeler anında </a:t>
            </a:r>
            <a:r>
              <a:rPr lang="tr-TR" b="1" dirty="0">
                <a:effectLst/>
                <a:latin typeface="Arial" panose="020B0604020202020204" pitchFamily="34" charset="0"/>
                <a:ea typeface="Arial" panose="020B0604020202020204" pitchFamily="34" charset="0"/>
              </a:rPr>
              <a:t>atı paralel hareket ettirebilir. </a:t>
            </a:r>
            <a:r>
              <a:rPr lang="tr-TR" dirty="0">
                <a:effectLst/>
                <a:latin typeface="Arial" panose="020B0604020202020204" pitchFamily="34" charset="0"/>
                <a:ea typeface="Arial" panose="020B0604020202020204" pitchFamily="34" charset="0"/>
              </a:rPr>
              <a:t>Bu anda kendisi de hareket yönünde</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ata</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paralel</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bir</a:t>
            </a:r>
            <a:r>
              <a:rPr lang="tr-TR" spc="-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biçimde</a:t>
            </a:r>
            <a:r>
              <a:rPr lang="tr-TR" spc="-30"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uyum</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içerisinde</a:t>
            </a:r>
            <a:r>
              <a:rPr lang="tr-TR" spc="-4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adım</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atmalıdır.</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Bu</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çalışmalar</a:t>
            </a:r>
            <a:r>
              <a:rPr lang="tr-TR" spc="-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yüksek</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düzeyde irtibatı gerektirir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hareket sürecinin sonunda çok iyi bir zamanlama ile alıkoyma</a:t>
            </a:r>
            <a:r>
              <a:rPr lang="tr-TR" spc="5"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yapılmalıdır.</a:t>
            </a:r>
            <a:endParaRPr lang="tr-TR" dirty="0">
              <a:effectLst/>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202050810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AF80C4E-4FF3-47EC-8F66-72F540536F6B}"/>
              </a:ext>
            </a:extLst>
          </p:cNvPr>
          <p:cNvSpPr>
            <a:spLocks noGrp="1"/>
          </p:cNvSpPr>
          <p:nvPr>
            <p:ph idx="1"/>
          </p:nvPr>
        </p:nvSpPr>
        <p:spPr>
          <a:xfrm>
            <a:off x="769258" y="711200"/>
            <a:ext cx="10638972" cy="5384800"/>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Bu çalışmalarda atın art ayakları oldukça etkin düzeye getirilerek, ilerleyen aşamalarda </a:t>
            </a:r>
            <a:r>
              <a:rPr lang="tr-TR" sz="2400" b="1" dirty="0">
                <a:effectLst/>
                <a:latin typeface="Arial" panose="020B0604020202020204" pitchFamily="34" charset="0"/>
                <a:ea typeface="Arial" panose="020B0604020202020204" pitchFamily="34" charset="0"/>
              </a:rPr>
              <a:t>göreceli yükselişin </a:t>
            </a:r>
            <a:r>
              <a:rPr lang="tr-TR" sz="2400" dirty="0">
                <a:effectLst/>
                <a:latin typeface="Arial" panose="020B0604020202020204" pitchFamily="34" charset="0"/>
                <a:ea typeface="Arial" panose="020B0604020202020204" pitchFamily="34" charset="0"/>
              </a:rPr>
              <a:t>gerçekleştirilmesi sağlanabilir. Fakat çalışma aralarında adeta bölümlerine kesinlikle yer verilerek, gerekli esnekliğin sağlanması için alıştırmalar yapılmalıdır.</a:t>
            </a:r>
          </a:p>
          <a:p>
            <a:pPr marL="0" indent="0" algn="just">
              <a:buNone/>
            </a:pPr>
            <a:endParaRPr lang="tr-TR" sz="2400" dirty="0">
              <a:effectLst/>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Birçok at yumuşaklığa ulaştıktan sonra </a:t>
            </a:r>
            <a:r>
              <a:rPr lang="tr-TR" sz="2400" b="1" dirty="0">
                <a:effectLst/>
                <a:latin typeface="Arial" panose="020B0604020202020204" pitchFamily="34" charset="0"/>
                <a:ea typeface="Arial" panose="020B0604020202020204" pitchFamily="34" charset="0"/>
              </a:rPr>
              <a:t>toplayıcı çalışmalar </a:t>
            </a:r>
            <a:r>
              <a:rPr lang="tr-TR" sz="2400" dirty="0">
                <a:effectLst/>
                <a:latin typeface="Arial" panose="020B0604020202020204" pitchFamily="34" charset="0"/>
                <a:ea typeface="Arial" panose="020B0604020202020204" pitchFamily="34" charset="0"/>
              </a:rPr>
              <a:t>yardımıyla göreceli yükselişe ulaşabilir.</a:t>
            </a:r>
          </a:p>
          <a:p>
            <a:pPr marL="0" indent="0" algn="just">
              <a:buNone/>
            </a:pPr>
            <a:endParaRPr lang="tr-TR" sz="2400" b="1" dirty="0">
              <a:effectLst/>
              <a:latin typeface="Arial" panose="020B0604020202020204" pitchFamily="34" charset="0"/>
              <a:ea typeface="Arial" panose="020B0604020202020204" pitchFamily="34" charset="0"/>
            </a:endParaRPr>
          </a:p>
          <a:p>
            <a:pPr marL="0" indent="0" algn="just">
              <a:buNone/>
            </a:pPr>
            <a:r>
              <a:rPr lang="tr-TR" sz="2400" b="1" dirty="0">
                <a:effectLst/>
                <a:latin typeface="Arial" panose="020B0604020202020204" pitchFamily="34" charset="0"/>
                <a:ea typeface="Arial" panose="020B0604020202020204" pitchFamily="34" charset="0"/>
              </a:rPr>
              <a:t>Baş yükseklik ayar dizgini </a:t>
            </a:r>
            <a:r>
              <a:rPr lang="tr-TR" sz="2400" dirty="0">
                <a:effectLst/>
                <a:latin typeface="Arial" panose="020B0604020202020204" pitchFamily="34" charset="0"/>
                <a:ea typeface="Arial" panose="020B0604020202020204" pitchFamily="34" charset="0"/>
              </a:rPr>
              <a:t>atın aşağıya aşırı uzanmasını engellemek için, yalnızca çok deneyimli eğiticiler tarafından ve yalnızca çok gerekli durumlarda kullanılmalıdır.</a:t>
            </a:r>
          </a:p>
          <a:p>
            <a:pPr marL="0" indent="0" algn="just">
              <a:buNone/>
            </a:pPr>
            <a:endParaRPr lang="tr-TR" sz="2400" dirty="0">
              <a:effectLst/>
              <a:latin typeface="Arial" panose="020B0604020202020204" pitchFamily="34" charset="0"/>
              <a:ea typeface="Arial" panose="020B0604020202020204" pitchFamily="34" charset="0"/>
            </a:endParaRPr>
          </a:p>
          <a:p>
            <a:pPr marL="0" indent="0">
              <a:buNone/>
            </a:pPr>
            <a:endParaRPr lang="tr-TR" sz="2400" dirty="0"/>
          </a:p>
        </p:txBody>
      </p:sp>
    </p:spTree>
    <p:extLst>
      <p:ext uri="{BB962C8B-B14F-4D97-AF65-F5344CB8AC3E}">
        <p14:creationId xmlns:p14="http://schemas.microsoft.com/office/powerpoint/2010/main" val="413910947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2B7060A-277C-4473-B0A2-CD791CAA1EEA}"/>
              </a:ext>
            </a:extLst>
          </p:cNvPr>
          <p:cNvSpPr>
            <a:spLocks noGrp="1"/>
          </p:cNvSpPr>
          <p:nvPr>
            <p:ph idx="1"/>
          </p:nvPr>
        </p:nvSpPr>
        <p:spPr>
          <a:xfrm>
            <a:off x="783772" y="1451428"/>
            <a:ext cx="10638972" cy="4954451"/>
          </a:xfrm>
        </p:spPr>
        <p:txBody>
          <a:bodyPr>
            <a:normAutofit/>
          </a:bodyPr>
          <a:lstStyle/>
          <a:p>
            <a:pPr marL="0" indent="0" algn="just">
              <a:lnSpc>
                <a:spcPct val="200000"/>
              </a:lnSpc>
              <a:buNone/>
            </a:pPr>
            <a:r>
              <a:rPr lang="tr-TR" b="1" i="1" dirty="0">
                <a:solidFill>
                  <a:srgbClr val="C00000"/>
                </a:solidFill>
              </a:rPr>
              <a:t>1.7.</a:t>
            </a:r>
            <a:r>
              <a:rPr lang="tr-TR" b="1" i="1" spc="-5" dirty="0">
                <a:solidFill>
                  <a:srgbClr val="C00000"/>
                </a:solidFill>
                <a:effectLst/>
                <a:latin typeface="Arial" panose="020B0604020202020204" pitchFamily="34" charset="0"/>
                <a:ea typeface="Arial" panose="020B0604020202020204" pitchFamily="34" charset="0"/>
              </a:rPr>
              <a:t> Çılbırda Oturuş</a:t>
            </a:r>
            <a:r>
              <a:rPr lang="tr-TR" b="1" i="1" spc="170" dirty="0">
                <a:solidFill>
                  <a:srgbClr val="C00000"/>
                </a:solidFill>
                <a:effectLst/>
                <a:latin typeface="Arial" panose="020B0604020202020204" pitchFamily="34" charset="0"/>
                <a:ea typeface="Arial" panose="020B0604020202020204" pitchFamily="34" charset="0"/>
              </a:rPr>
              <a:t> </a:t>
            </a:r>
            <a:r>
              <a:rPr lang="tr-TR" b="1" i="1" spc="-5" dirty="0">
                <a:solidFill>
                  <a:srgbClr val="C00000"/>
                </a:solidFill>
                <a:effectLst/>
                <a:latin typeface="Arial" panose="020B0604020202020204" pitchFamily="34" charset="0"/>
                <a:ea typeface="Arial" panose="020B0604020202020204" pitchFamily="34" charset="0"/>
              </a:rPr>
              <a:t>Çalışmaları</a:t>
            </a:r>
          </a:p>
          <a:p>
            <a:pPr marL="0" indent="0" algn="just">
              <a:buNone/>
            </a:pPr>
            <a:r>
              <a:rPr lang="tr-TR" dirty="0">
                <a:effectLst/>
                <a:latin typeface="Arial" panose="020B0604020202020204" pitchFamily="34" charset="0"/>
                <a:ea typeface="Arial" panose="020B0604020202020204" pitchFamily="34" charset="0"/>
              </a:rPr>
              <a:t>Çılbır, binicilerin doğru oturuşu öğrenebilmeleri için, çok uygun bir çalışma yöntemidir. Gerek yeni başlayanlar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gerekse ileri düzeydeki biniciler, çılbır çalışmaları </a:t>
            </a:r>
            <a:r>
              <a:rPr lang="tr-TR" spc="-15" dirty="0">
                <a:effectLst/>
                <a:latin typeface="Arial" panose="020B0604020202020204" pitchFamily="34" charset="0"/>
                <a:ea typeface="Arial" panose="020B0604020202020204" pitchFamily="34" charset="0"/>
              </a:rPr>
              <a:t>yardımıyla </a:t>
            </a:r>
            <a:r>
              <a:rPr lang="tr-TR" dirty="0">
                <a:effectLst/>
                <a:latin typeface="Arial" panose="020B0604020202020204" pitchFamily="34" charset="0"/>
                <a:ea typeface="Arial" panose="020B0604020202020204" pitchFamily="34" charset="0"/>
              </a:rPr>
              <a:t>oturuşun temel esasları olan; denge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yumuşaklığı, çok iyi öğrenebilirler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geliştirebilirler. Bu çalışmalar, binicinin atın kontrollerini bir yana bırakarak, tüm dikkatini oturuş esaslarına verebilmesini sağlar. Böylece</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hem</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atın</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beden</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hareketleri</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daha</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iyi</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hissedilebilir</a:t>
            </a:r>
            <a:r>
              <a:rPr lang="tr-TR" spc="-20"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hem</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de</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binici,</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bedeninin</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atla</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daha</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iyi bir uyum içerisinde olmasını</a:t>
            </a:r>
            <a:r>
              <a:rPr lang="tr-TR" spc="26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başarabilir.</a:t>
            </a:r>
          </a:p>
          <a:p>
            <a:pPr marL="0" indent="0" algn="just">
              <a:buNone/>
            </a:pPr>
            <a:r>
              <a:rPr lang="tr-TR" dirty="0">
                <a:effectLst/>
                <a:latin typeface="Arial" panose="020B0604020202020204" pitchFamily="34" charset="0"/>
                <a:ea typeface="Arial" panose="020B0604020202020204" pitchFamily="34" charset="0"/>
              </a:rPr>
              <a:t>Esas olarak çılbırda oturuş çalışmalarında da, atların çılbır eğitimindeki ve çalışmalarındaki kurallar geçerlidir.</a:t>
            </a:r>
          </a:p>
          <a:p>
            <a:pPr marL="0" indent="0" algn="just">
              <a:buNone/>
            </a:pPr>
            <a:endParaRPr lang="tr-TR" sz="2300" dirty="0">
              <a:effectLst/>
              <a:latin typeface="Arial" panose="020B0604020202020204" pitchFamily="34" charset="0"/>
              <a:ea typeface="Arial" panose="020B0604020202020204" pitchFamily="34" charset="0"/>
            </a:endParaRPr>
          </a:p>
          <a:p>
            <a:pPr marL="0" indent="0" algn="just">
              <a:buNone/>
            </a:pPr>
            <a:endParaRPr lang="tr-TR" sz="18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01134968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4D9471E-AFEC-4A68-A341-A4DB8A88FC5D}"/>
              </a:ext>
            </a:extLst>
          </p:cNvPr>
          <p:cNvSpPr>
            <a:spLocks noGrp="1"/>
          </p:cNvSpPr>
          <p:nvPr>
            <p:ph idx="1"/>
          </p:nvPr>
        </p:nvSpPr>
        <p:spPr>
          <a:xfrm>
            <a:off x="769257" y="1509486"/>
            <a:ext cx="10682514" cy="4312194"/>
          </a:xfrm>
        </p:spPr>
        <p:txBody>
          <a:bodyPr>
            <a:normAutofit/>
          </a:bodyPr>
          <a:lstStyle/>
          <a:p>
            <a:pPr marL="0" indent="0" algn="just">
              <a:lnSpc>
                <a:spcPct val="200000"/>
              </a:lnSpc>
              <a:buNone/>
            </a:pPr>
            <a:r>
              <a:rPr lang="tr-TR" sz="2600" b="1" i="1" u="sng" dirty="0">
                <a:solidFill>
                  <a:srgbClr val="33CCCC"/>
                </a:solidFill>
              </a:rPr>
              <a:t>1.7.1.</a:t>
            </a:r>
            <a:r>
              <a:rPr lang="tr-TR" sz="2600" b="1" i="1" u="sng" spc="-15" dirty="0">
                <a:solidFill>
                  <a:srgbClr val="33CCCC"/>
                </a:solidFill>
                <a:effectLst/>
                <a:latin typeface="Arial" panose="020B0604020202020204" pitchFamily="34" charset="0"/>
                <a:ea typeface="Arial" panose="020B0604020202020204" pitchFamily="34" charset="0"/>
              </a:rPr>
              <a:t> Yeni </a:t>
            </a:r>
            <a:r>
              <a:rPr lang="tr-TR" sz="2600" b="1" i="1" u="sng" spc="15" dirty="0">
                <a:solidFill>
                  <a:srgbClr val="33CCCC"/>
                </a:solidFill>
                <a:effectLst/>
                <a:latin typeface="Arial" panose="020B0604020202020204" pitchFamily="34" charset="0"/>
                <a:ea typeface="Arial" panose="020B0604020202020204" pitchFamily="34" charset="0"/>
              </a:rPr>
              <a:t>Başlayanların</a:t>
            </a:r>
            <a:r>
              <a:rPr lang="tr-TR" sz="2600" b="1" i="1" u="sng" spc="-10" dirty="0">
                <a:solidFill>
                  <a:srgbClr val="33CCCC"/>
                </a:solidFill>
                <a:effectLst/>
                <a:latin typeface="Arial" panose="020B0604020202020204" pitchFamily="34" charset="0"/>
                <a:ea typeface="Arial" panose="020B0604020202020204" pitchFamily="34" charset="0"/>
              </a:rPr>
              <a:t> </a:t>
            </a:r>
            <a:r>
              <a:rPr lang="tr-TR" sz="2600" b="1" i="1" u="sng" spc="-15" dirty="0">
                <a:solidFill>
                  <a:srgbClr val="33CCCC"/>
                </a:solidFill>
                <a:effectLst/>
                <a:latin typeface="Arial" panose="020B0604020202020204" pitchFamily="34" charset="0"/>
                <a:ea typeface="Arial" panose="020B0604020202020204" pitchFamily="34" charset="0"/>
              </a:rPr>
              <a:t>Eğitimi</a:t>
            </a:r>
          </a:p>
          <a:p>
            <a:pPr marL="0" indent="0" algn="just">
              <a:buNone/>
            </a:pPr>
            <a:r>
              <a:rPr lang="tr-TR" sz="2400" dirty="0">
                <a:effectLst/>
                <a:latin typeface="Arial" panose="020B0604020202020204" pitchFamily="34" charset="0"/>
                <a:ea typeface="Arial" panose="020B0604020202020204" pitchFamily="34" charset="0"/>
              </a:rPr>
              <a:t>Başlangıç için; dengenin, ritim hissinin ve uyum yeteneğinin geliştirilmesi alıştırmaları, </a:t>
            </a:r>
            <a:r>
              <a:rPr lang="tr-TR" sz="2400" b="1" dirty="0">
                <a:effectLst/>
                <a:latin typeface="Arial" panose="020B0604020202020204" pitchFamily="34" charset="0"/>
                <a:ea typeface="Arial" panose="020B0604020202020204" pitchFamily="34" charset="0"/>
              </a:rPr>
              <a:t>yedekte çalışmalarla </a:t>
            </a:r>
            <a:r>
              <a:rPr lang="tr-TR" sz="2400" dirty="0">
                <a:effectLst/>
                <a:latin typeface="Arial" panose="020B0604020202020204" pitchFamily="34" charset="0"/>
                <a:ea typeface="Arial" panose="020B0604020202020204" pitchFamily="34" charset="0"/>
              </a:rPr>
              <a:t>yapılmalıdır.</a:t>
            </a:r>
          </a:p>
          <a:p>
            <a:pPr marL="0" indent="0" algn="just">
              <a:buNone/>
            </a:pPr>
            <a:endParaRPr lang="tr-TR" sz="2400" dirty="0">
              <a:effectLst/>
              <a:latin typeface="Arial" panose="020B0604020202020204" pitchFamily="34" charset="0"/>
              <a:ea typeface="Arial" panose="020B0604020202020204" pitchFamily="34" charset="0"/>
            </a:endParaRPr>
          </a:p>
          <a:p>
            <a:pPr marL="0" marR="144780" indent="0" algn="ctr">
              <a:spcBef>
                <a:spcPts val="555"/>
              </a:spcBef>
              <a:spcAft>
                <a:spcPts val="0"/>
              </a:spcAft>
              <a:buNone/>
            </a:pPr>
            <a:r>
              <a:rPr lang="tr-TR" sz="2400" b="1" u="sng" dirty="0">
                <a:solidFill>
                  <a:srgbClr val="FF0000"/>
                </a:solidFill>
                <a:effectLst/>
                <a:latin typeface="Arial" panose="020B0604020202020204" pitchFamily="34" charset="0"/>
                <a:ea typeface="Arial" panose="020B0604020202020204" pitchFamily="34" charset="0"/>
              </a:rPr>
              <a:t>DİKKAT!</a:t>
            </a:r>
            <a:endParaRPr lang="tr-TR" sz="2400" u="sng" dirty="0">
              <a:solidFill>
                <a:srgbClr val="FF0000"/>
              </a:solidFill>
              <a:latin typeface="Arial" panose="020B0604020202020204" pitchFamily="34" charset="0"/>
              <a:ea typeface="Arial" panose="020B0604020202020204" pitchFamily="34" charset="0"/>
            </a:endParaRPr>
          </a:p>
          <a:p>
            <a:pPr marL="0" marR="144780" indent="0" algn="ctr">
              <a:spcBef>
                <a:spcPts val="555"/>
              </a:spcBef>
              <a:spcAft>
                <a:spcPts val="0"/>
              </a:spcAft>
              <a:buNone/>
            </a:pPr>
            <a:r>
              <a:rPr lang="tr-TR" sz="2400" b="1" dirty="0">
                <a:effectLst/>
                <a:latin typeface="Arial" panose="020B0604020202020204" pitchFamily="34" charset="0"/>
                <a:ea typeface="Arial" panose="020B0604020202020204" pitchFamily="34" charset="0"/>
              </a:rPr>
              <a:t>Çılbırda</a:t>
            </a:r>
            <a:r>
              <a:rPr lang="tr-TR" sz="2400" b="1" spc="-4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çok</a:t>
            </a:r>
            <a:r>
              <a:rPr lang="tr-TR" sz="2400" b="1" spc="-5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erken</a:t>
            </a:r>
            <a:r>
              <a:rPr lang="tr-TR" sz="2400" b="1" spc="-3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biniş</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çalışmalarına</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başlamak;</a:t>
            </a:r>
            <a:r>
              <a:rPr lang="tr-TR" sz="2400" b="1" spc="-3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binicinin</a:t>
            </a:r>
            <a:r>
              <a:rPr lang="tr-TR" sz="2400" b="1" spc="-5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daire</a:t>
            </a:r>
            <a:r>
              <a:rPr lang="tr-TR" sz="2400" b="1" spc="-5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dışına</a:t>
            </a:r>
            <a:r>
              <a:rPr lang="tr-TR" sz="2400" b="1" spc="-5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doğru oluşan</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merkezkaç</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kuvvetini</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dengelemek</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için,</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bedenini</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içeriye</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doğru</a:t>
            </a:r>
            <a:r>
              <a:rPr lang="tr-TR" sz="2400" b="1" spc="-5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kalçadan kırmasına neden</a:t>
            </a:r>
            <a:r>
              <a:rPr lang="tr-TR" sz="2400" b="1" spc="1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olur.</a:t>
            </a:r>
            <a:endParaRPr lang="tr-TR" sz="2400" dirty="0">
              <a:effectLst/>
              <a:latin typeface="Arial" panose="020B0604020202020204" pitchFamily="34" charset="0"/>
              <a:ea typeface="Arial" panose="020B0604020202020204" pitchFamily="34" charset="0"/>
            </a:endParaRPr>
          </a:p>
          <a:p>
            <a:pPr marL="0" indent="0" algn="just">
              <a:buNone/>
            </a:pPr>
            <a:endParaRPr lang="tr-TR" sz="2600" b="1" u="sng" spc="-15" dirty="0">
              <a:solidFill>
                <a:srgbClr val="33CCCC"/>
              </a:solidFill>
              <a:effectLst/>
              <a:latin typeface="Arial" panose="020B0604020202020204" pitchFamily="34" charset="0"/>
              <a:ea typeface="Arial" panose="020B0604020202020204" pitchFamily="34" charset="0"/>
            </a:endParaRPr>
          </a:p>
          <a:p>
            <a:pPr marL="0" indent="0" algn="just">
              <a:buNone/>
            </a:pPr>
            <a:endParaRPr lang="tr-TR" sz="2600" u="sng" dirty="0">
              <a:solidFill>
                <a:srgbClr val="33CCCC"/>
              </a:solidFill>
            </a:endParaRPr>
          </a:p>
        </p:txBody>
      </p:sp>
    </p:spTree>
    <p:extLst>
      <p:ext uri="{BB962C8B-B14F-4D97-AF65-F5344CB8AC3E}">
        <p14:creationId xmlns:p14="http://schemas.microsoft.com/office/powerpoint/2010/main" val="111367792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74992F-71F9-4712-AD2B-C4297DDF3EC4}"/>
              </a:ext>
            </a:extLst>
          </p:cNvPr>
          <p:cNvSpPr>
            <a:spLocks noGrp="1"/>
          </p:cNvSpPr>
          <p:nvPr>
            <p:ph idx="1"/>
          </p:nvPr>
        </p:nvSpPr>
        <p:spPr>
          <a:xfrm>
            <a:off x="740229" y="1161143"/>
            <a:ext cx="10726057" cy="4995817"/>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Adeta - süratli – duruş geçişleri ilk aşamada yedekte çalışılmalı ve bu çalışmalara, yer sırıklarından geçişler ve dalgalı zeminlerde ve büklümlü hatlarda hareketler eklenmelidir.</a:t>
            </a:r>
          </a:p>
          <a:p>
            <a:pPr marL="0" indent="0" algn="just">
              <a:buNone/>
            </a:pPr>
            <a:endParaRPr lang="tr-TR" sz="2400" dirty="0">
              <a:effectLst/>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Atın</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beden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hareketlerinin</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daha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iyi</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hissedilebilmesi</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r>
              <a:rPr lang="tr-TR" sz="2400" spc="-9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eyersiz</a:t>
            </a:r>
            <a:r>
              <a:rPr lang="tr-TR" sz="2400" b="1" spc="1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binişler</a:t>
            </a:r>
            <a:r>
              <a:rPr lang="tr-TR" sz="2400" b="1" spc="-9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faydalıdır. Bunun için </a:t>
            </a:r>
            <a:r>
              <a:rPr lang="tr-TR" sz="2400" dirty="0" err="1">
                <a:effectLst/>
                <a:latin typeface="Arial" panose="020B0604020202020204" pitchFamily="34" charset="0"/>
                <a:ea typeface="Arial" panose="020B0604020202020204" pitchFamily="34" charset="0"/>
              </a:rPr>
              <a:t>cidago</a:t>
            </a:r>
            <a:r>
              <a:rPr lang="tr-TR" sz="2400" dirty="0">
                <a:effectLst/>
                <a:latin typeface="Arial" panose="020B0604020202020204" pitchFamily="34" charset="0"/>
                <a:ea typeface="Arial" panose="020B0604020202020204" pitchFamily="34" charset="0"/>
              </a:rPr>
              <a:t> bölgesine denk gelen yerinde kulp bulunan bir kolan kullanılabilir. Böylece, doğru bir kalça</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yerleşimi</a:t>
            </a:r>
            <a:r>
              <a:rPr lang="tr-TR" sz="2400" spc="-3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ileride</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gerekli</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olacak</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dizgin</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tutuşu</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iyi</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el</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duruş</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yeri</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sağlanmış</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olur. </a:t>
            </a:r>
            <a:r>
              <a:rPr lang="tr-TR" sz="2400" spc="-75" dirty="0">
                <a:effectLst/>
                <a:latin typeface="Arial" panose="020B0604020202020204" pitchFamily="34" charset="0"/>
                <a:ea typeface="Arial" panose="020B0604020202020204" pitchFamily="34" charset="0"/>
              </a:rPr>
              <a:t>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eyerleri yapıları nedeniyle bu çalışmalar (ellerin </a:t>
            </a:r>
            <a:r>
              <a:rPr lang="tr-TR" sz="2400" spc="-15" dirty="0">
                <a:effectLst/>
                <a:latin typeface="Arial" panose="020B0604020202020204" pitchFamily="34" charset="0"/>
                <a:ea typeface="Arial" panose="020B0604020202020204" pitchFamily="34" charset="0"/>
              </a:rPr>
              <a:t>yeri) </a:t>
            </a:r>
            <a:r>
              <a:rPr lang="tr-TR" sz="2400" dirty="0">
                <a:effectLst/>
                <a:latin typeface="Arial" panose="020B0604020202020204" pitchFamily="34" charset="0"/>
                <a:ea typeface="Arial" panose="020B0604020202020204" pitchFamily="34" charset="0"/>
              </a:rPr>
              <a:t>için çok uygun değillerdir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eyerlerinin kulpları yanlardadır). </a:t>
            </a:r>
            <a:endParaRPr lang="tr-TR" sz="2400" dirty="0"/>
          </a:p>
        </p:txBody>
      </p:sp>
    </p:spTree>
    <p:extLst>
      <p:ext uri="{BB962C8B-B14F-4D97-AF65-F5344CB8AC3E}">
        <p14:creationId xmlns:p14="http://schemas.microsoft.com/office/powerpoint/2010/main" val="75823156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CA42F75-E8D2-40E0-8528-BB81DFA03806}"/>
              </a:ext>
            </a:extLst>
          </p:cNvPr>
          <p:cNvSpPr>
            <a:spLocks noGrp="1"/>
          </p:cNvSpPr>
          <p:nvPr>
            <p:ph idx="1"/>
          </p:nvPr>
        </p:nvSpPr>
        <p:spPr>
          <a:xfrm>
            <a:off x="754743" y="2452914"/>
            <a:ext cx="10668000" cy="3470366"/>
          </a:xfrm>
        </p:spPr>
        <p:txBody>
          <a:bodyPr>
            <a:normAutofit lnSpcReduction="10000"/>
          </a:bodyPr>
          <a:lstStyle/>
          <a:p>
            <a:pPr marL="0" indent="0" algn="just">
              <a:buNone/>
            </a:pPr>
            <a:r>
              <a:rPr lang="tr-TR" dirty="0">
                <a:effectLst/>
                <a:latin typeface="Arial" panose="020B0604020202020204" pitchFamily="34" charset="0"/>
                <a:ea typeface="Arial" panose="020B0604020202020204" pitchFamily="34" charset="0"/>
              </a:rPr>
              <a:t>Binici dengesini oluşturmaya başladığında, çılbırda biniş çalışmalarına başlanabilir. </a:t>
            </a:r>
            <a:r>
              <a:rPr lang="tr-TR" spc="-20" dirty="0">
                <a:effectLst/>
                <a:latin typeface="Arial" panose="020B0604020202020204" pitchFamily="34" charset="0"/>
                <a:ea typeface="Arial" panose="020B0604020202020204" pitchFamily="34" charset="0"/>
              </a:rPr>
              <a:t>Çalışma </a:t>
            </a:r>
            <a:r>
              <a:rPr lang="tr-TR" dirty="0">
                <a:effectLst/>
                <a:latin typeface="Arial" panose="020B0604020202020204" pitchFamily="34" charset="0"/>
                <a:ea typeface="Arial" panose="020B0604020202020204" pitchFamily="34" charset="0"/>
              </a:rPr>
              <a:t>için ilk öncelikli şart; sakin fakat yeteri kadar canlı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binicinin oturuşunun olumlu yönde gelişimini sağlayacak</a:t>
            </a:r>
            <a:r>
              <a:rPr lang="tr-TR" spc="-5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bel</a:t>
            </a:r>
            <a:r>
              <a:rPr lang="tr-TR" spc="-2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etkinliğine</a:t>
            </a:r>
            <a:r>
              <a:rPr lang="tr-TR" spc="-4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sahip,</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bir</a:t>
            </a:r>
            <a:r>
              <a:rPr lang="tr-TR" spc="-6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attır.</a:t>
            </a:r>
            <a:r>
              <a:rPr lang="tr-TR" b="1" spc="-8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Çalışmalara</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başlamadan</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önce,</a:t>
            </a:r>
            <a:r>
              <a:rPr lang="tr-TR" spc="-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a:t>
            </a:r>
            <a:r>
              <a:rPr lang="tr-TR" spc="-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yan</a:t>
            </a:r>
            <a:r>
              <a:rPr lang="tr-TR" spc="-1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kayışları</a:t>
            </a:r>
            <a:r>
              <a:rPr lang="tr-TR" spc="-4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takılarak iyice yumuşatılmalı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dizgine yaslanması</a:t>
            </a:r>
            <a:r>
              <a:rPr lang="tr-TR" spc="1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sağlanmalıdır.</a:t>
            </a:r>
          </a:p>
          <a:p>
            <a:pPr marL="0" marR="144780" indent="0" algn="ctr">
              <a:spcBef>
                <a:spcPts val="545"/>
              </a:spcBef>
              <a:spcAft>
                <a:spcPts val="0"/>
              </a:spcAft>
              <a:buNone/>
            </a:pPr>
            <a:r>
              <a:rPr lang="tr-TR" b="1" u="sng" dirty="0">
                <a:solidFill>
                  <a:srgbClr val="FF0000"/>
                </a:solidFill>
                <a:effectLst/>
                <a:latin typeface="Arial" panose="020B0604020202020204" pitchFamily="34" charset="0"/>
                <a:ea typeface="Arial" panose="020B0604020202020204" pitchFamily="34" charset="0"/>
              </a:rPr>
              <a:t>DİKKAT!</a:t>
            </a:r>
            <a:endParaRPr lang="tr-TR" u="sng" dirty="0">
              <a:solidFill>
                <a:srgbClr val="FF0000"/>
              </a:solidFill>
              <a:effectLst/>
              <a:latin typeface="Arial" panose="020B0604020202020204" pitchFamily="34" charset="0"/>
              <a:ea typeface="Arial" panose="020B0604020202020204" pitchFamily="34" charset="0"/>
            </a:endParaRPr>
          </a:p>
          <a:p>
            <a:pPr marL="0" marR="144780" indent="0" algn="ctr">
              <a:lnSpc>
                <a:spcPct val="105000"/>
              </a:lnSpc>
              <a:spcBef>
                <a:spcPts val="55"/>
              </a:spcBef>
              <a:spcAft>
                <a:spcPts val="0"/>
              </a:spcAft>
              <a:buNone/>
            </a:pPr>
            <a:r>
              <a:rPr lang="tr-TR" b="1" dirty="0">
                <a:effectLst/>
                <a:latin typeface="Arial" panose="020B0604020202020204" pitchFamily="34" charset="0"/>
                <a:ea typeface="Arial" panose="020B0604020202020204" pitchFamily="34" charset="0"/>
              </a:rPr>
              <a:t>Tepe</a:t>
            </a:r>
            <a:r>
              <a:rPr lang="tr-TR" b="1" spc="-7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noktası</a:t>
            </a:r>
            <a:r>
              <a:rPr lang="tr-TR" b="1" spc="-5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yeteri</a:t>
            </a:r>
            <a:r>
              <a:rPr lang="tr-TR" b="1" spc="-5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kadar</a:t>
            </a:r>
            <a:r>
              <a:rPr lang="tr-TR" b="1" spc="-6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yumuşak</a:t>
            </a:r>
            <a:r>
              <a:rPr lang="tr-TR" b="1" spc="-7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olmayan</a:t>
            </a:r>
            <a:r>
              <a:rPr lang="tr-TR" b="1" spc="-3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bir</a:t>
            </a:r>
            <a:r>
              <a:rPr lang="tr-TR" b="1" spc="-5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atla</a:t>
            </a:r>
            <a:r>
              <a:rPr lang="tr-TR" b="1" spc="-5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oturuş</a:t>
            </a:r>
            <a:r>
              <a:rPr lang="tr-TR" b="1" spc="-5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çalışmaları</a:t>
            </a:r>
            <a:r>
              <a:rPr lang="tr-TR" b="1" spc="-55"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yapmak, binicinin doğru oturuş hissini yakalamasına engel olur ve sertleşmesi söz konusudur.</a:t>
            </a:r>
            <a:endParaRPr lang="tr-TR" dirty="0">
              <a:effectLst/>
              <a:latin typeface="Arial" panose="020B0604020202020204" pitchFamily="34" charset="0"/>
              <a:ea typeface="Arial" panose="020B0604020202020204" pitchFamily="34" charset="0"/>
            </a:endParaRPr>
          </a:p>
          <a:p>
            <a:pPr marL="0" indent="0" algn="just">
              <a:buNone/>
            </a:pPr>
            <a:endParaRPr lang="tr-TR" sz="2400" dirty="0">
              <a:effectLst/>
              <a:latin typeface="Arial" panose="020B0604020202020204" pitchFamily="34" charset="0"/>
              <a:ea typeface="Arial" panose="020B0604020202020204" pitchFamily="34" charset="0"/>
            </a:endParaRPr>
          </a:p>
          <a:p>
            <a:pPr marL="0" indent="0">
              <a:buNone/>
            </a:pPr>
            <a:endParaRPr lang="tr-TR" sz="2400" dirty="0"/>
          </a:p>
        </p:txBody>
      </p:sp>
    </p:spTree>
    <p:extLst>
      <p:ext uri="{BB962C8B-B14F-4D97-AF65-F5344CB8AC3E}">
        <p14:creationId xmlns:p14="http://schemas.microsoft.com/office/powerpoint/2010/main" val="94390100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a:extLst>
              <a:ext uri="{FF2B5EF4-FFF2-40B4-BE49-F238E27FC236}">
                <a16:creationId xmlns:a16="http://schemas.microsoft.com/office/drawing/2014/main" id="{58C9B435-93CE-4E7B-BEAD-2504C2CD309E}"/>
              </a:ext>
            </a:extLst>
          </p:cNvPr>
          <p:cNvSpPr>
            <a:spLocks noGrp="1"/>
          </p:cNvSpPr>
          <p:nvPr>
            <p:ph idx="1"/>
          </p:nvPr>
        </p:nvSpPr>
        <p:spPr>
          <a:xfrm>
            <a:off x="754743" y="2448560"/>
            <a:ext cx="10668000" cy="2987040"/>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Sıkça yan değiştirmeler yapılarak, hem atın enerjisinin her iki yanda da eşit kullanılması ve hem de binicinin uyumunun ve yumuşaklığının her iki yanda da en iyi düzeye çıkartılması sağlanır. Ayrıca, eğiticiler çılbır dairesinin yeteri kadar geniş olmasına dikkat etmelidirler. Binicinin; dönüşlerde, düz hatlarda biniş hissini edinebilmesi için, paralel hareketler ve çılbır dairesinin yerinin değiştirilmesi gibi alıştırmalar sıkça çalışmalara eklenmelidir.</a:t>
            </a:r>
          </a:p>
        </p:txBody>
      </p:sp>
    </p:spTree>
    <p:extLst>
      <p:ext uri="{BB962C8B-B14F-4D97-AF65-F5344CB8AC3E}">
        <p14:creationId xmlns:p14="http://schemas.microsoft.com/office/powerpoint/2010/main" val="341651257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73728F7-CF5F-4C0E-8BD9-4DB3724B70A7}"/>
              </a:ext>
            </a:extLst>
          </p:cNvPr>
          <p:cNvSpPr>
            <a:spLocks noGrp="1"/>
          </p:cNvSpPr>
          <p:nvPr>
            <p:ph idx="1"/>
          </p:nvPr>
        </p:nvSpPr>
        <p:spPr>
          <a:xfrm>
            <a:off x="769258" y="2409370"/>
            <a:ext cx="10653486" cy="3310709"/>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Çalışmalarda </a:t>
            </a:r>
            <a:r>
              <a:rPr lang="tr-TR" sz="2400" b="1" dirty="0">
                <a:effectLst/>
                <a:latin typeface="Arial" panose="020B0604020202020204" pitchFamily="34" charset="0"/>
                <a:ea typeface="Arial" panose="020B0604020202020204" pitchFamily="34" charset="0"/>
              </a:rPr>
              <a:t>hafif süratli – adi süratli </a:t>
            </a:r>
            <a:r>
              <a:rPr lang="tr-TR" sz="2400" dirty="0">
                <a:effectLst/>
                <a:latin typeface="Arial" panose="020B0604020202020204" pitchFamily="34" charset="0"/>
                <a:ea typeface="Arial" panose="020B0604020202020204" pitchFamily="34" charset="0"/>
              </a:rPr>
              <a:t>değişimlerini yapmak, </a:t>
            </a:r>
            <a:r>
              <a:rPr lang="tr-TR" sz="2400" b="1" dirty="0">
                <a:effectLst/>
                <a:latin typeface="Arial" panose="020B0604020202020204" pitchFamily="34" charset="0"/>
                <a:ea typeface="Arial" panose="020B0604020202020204" pitchFamily="34" charset="0"/>
              </a:rPr>
              <a:t>hafif oturuş (sportif oturuş, </a:t>
            </a:r>
            <a:r>
              <a:rPr lang="tr-TR" sz="2400" b="1" dirty="0" err="1">
                <a:effectLst/>
                <a:latin typeface="Arial" panose="020B0604020202020204" pitchFamily="34" charset="0"/>
                <a:ea typeface="Arial" panose="020B0604020202020204" pitchFamily="34" charset="0"/>
              </a:rPr>
              <a:t>anavan</a:t>
            </a:r>
            <a:r>
              <a:rPr lang="tr-TR" sz="2400" b="1"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alıştırmalarına yer vermek ve üzengileri daha da kısaltarak </a:t>
            </a:r>
            <a:r>
              <a:rPr lang="tr-TR" sz="2400" b="1" dirty="0">
                <a:effectLst/>
                <a:latin typeface="Arial" panose="020B0604020202020204" pitchFamily="34" charset="0"/>
                <a:ea typeface="Arial" panose="020B0604020202020204" pitchFamily="34" charset="0"/>
              </a:rPr>
              <a:t>hız oturuşlarına </a:t>
            </a:r>
            <a:r>
              <a:rPr lang="tr-TR" sz="2400" dirty="0">
                <a:effectLst/>
                <a:latin typeface="Arial" panose="020B0604020202020204" pitchFamily="34" charset="0"/>
                <a:ea typeface="Arial" panose="020B0604020202020204" pitchFamily="34" charset="0"/>
              </a:rPr>
              <a:t>geçmek; oturuşun öğrenilmesi ve geliştirilmesi açısından oldukça gereklidir.</a:t>
            </a:r>
          </a:p>
          <a:p>
            <a:pPr marL="0" indent="0" algn="just">
              <a:buNone/>
            </a:pPr>
            <a:r>
              <a:rPr lang="tr-TR" sz="2400" dirty="0">
                <a:effectLst/>
                <a:latin typeface="Arial" panose="020B0604020202020204" pitchFamily="34" charset="0"/>
                <a:ea typeface="Arial" panose="020B0604020202020204" pitchFamily="34" charset="0"/>
              </a:rPr>
              <a:t>Binicinin kendine güveni, yumuşaklık ve dengesi yeterli düzeye ulaştığında çalışmalar </a:t>
            </a:r>
            <a:r>
              <a:rPr lang="tr-TR" sz="2400" b="1" dirty="0">
                <a:effectLst/>
                <a:latin typeface="Arial" panose="020B0604020202020204" pitchFamily="34" charset="0"/>
                <a:ea typeface="Arial" panose="020B0604020202020204" pitchFamily="34" charset="0"/>
              </a:rPr>
              <a:t>üzengisiz </a:t>
            </a:r>
            <a:r>
              <a:rPr lang="tr-TR" sz="2400" dirty="0">
                <a:effectLst/>
                <a:latin typeface="Arial" panose="020B0604020202020204" pitchFamily="34" charset="0"/>
                <a:ea typeface="Arial" panose="020B0604020202020204" pitchFamily="34" charset="0"/>
              </a:rPr>
              <a:t>de yapılmalıdır. Fakat bu çalışmalar katı bir yapıda olmamalı, eğitime bir eğlence havası katılmalıdır. Yoksa binicide kasılmalar ve çok acı veren yaralanmalar oluşacaktır</a:t>
            </a:r>
            <a:r>
              <a:rPr lang="tr-TR" sz="2400" dirty="0">
                <a:latin typeface="Arial" panose="020B0604020202020204" pitchFamily="34" charset="0"/>
                <a:ea typeface="Arial" panose="020B0604020202020204" pitchFamily="34" charset="0"/>
              </a:rPr>
              <a:t>.</a:t>
            </a:r>
            <a:endParaRPr lang="tr-TR" sz="24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98451218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A4AB436-2ECF-4EC2-8A27-ACBDF57210BB}"/>
              </a:ext>
            </a:extLst>
          </p:cNvPr>
          <p:cNvSpPr>
            <a:spLocks noGrp="1"/>
          </p:cNvSpPr>
          <p:nvPr>
            <p:ph idx="1"/>
          </p:nvPr>
        </p:nvSpPr>
        <p:spPr>
          <a:xfrm>
            <a:off x="725714" y="2438400"/>
            <a:ext cx="10711543" cy="2804160"/>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Atın kontrollü bir biçimde hareket etmesini sağlayacak </a:t>
            </a:r>
            <a:r>
              <a:rPr lang="tr-TR" sz="2400" b="1" dirty="0">
                <a:effectLst/>
                <a:latin typeface="Arial" panose="020B0604020202020204" pitchFamily="34" charset="0"/>
                <a:ea typeface="Arial" panose="020B0604020202020204" pitchFamily="34" charset="0"/>
              </a:rPr>
              <a:t>yardımlar</a:t>
            </a:r>
            <a:r>
              <a:rPr lang="tr-TR" sz="2400" dirty="0">
                <a:effectLst/>
                <a:latin typeface="Arial" panose="020B0604020202020204" pitchFamily="34" charset="0"/>
                <a:ea typeface="Arial" panose="020B0604020202020204" pitchFamily="34" charset="0"/>
              </a:rPr>
              <a:t>, başlangıçta bütünüyle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yalnızca eğitici tarafından çılbır esaslarına göre uygulanır. Eğitimin ilerleyen aşamalarında bu görev yavaş yavaş binici tarafından yapılmaya başlanmalıdır. Bir süre sonra at eğitici tarafından kontrol edilmesine karşın, tüm yardımlar binici tarafından uygulanmaya başlanacaktır. Böylece</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binici, yardımlara karşı atın tepkilerini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beden hareketlerini hissetme yeteneği kazanacaktır.</a:t>
            </a:r>
          </a:p>
          <a:p>
            <a:pPr marL="0" indent="0" algn="just">
              <a:buNone/>
            </a:pPr>
            <a:endParaRPr lang="tr-TR" sz="2400" dirty="0"/>
          </a:p>
        </p:txBody>
      </p:sp>
    </p:spTree>
    <p:extLst>
      <p:ext uri="{BB962C8B-B14F-4D97-AF65-F5344CB8AC3E}">
        <p14:creationId xmlns:p14="http://schemas.microsoft.com/office/powerpoint/2010/main" val="355188126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26388C8-4765-43D5-B587-F6AD38D462D3}"/>
              </a:ext>
            </a:extLst>
          </p:cNvPr>
          <p:cNvSpPr>
            <a:spLocks noGrp="1"/>
          </p:cNvSpPr>
          <p:nvPr>
            <p:ph idx="1"/>
          </p:nvPr>
        </p:nvSpPr>
        <p:spPr>
          <a:xfrm>
            <a:off x="769258" y="1872342"/>
            <a:ext cx="10668000" cy="4354287"/>
          </a:xfrm>
        </p:spPr>
        <p:txBody>
          <a:bodyPr>
            <a:normAutofit/>
          </a:bodyPr>
          <a:lstStyle/>
          <a:p>
            <a:pPr marL="0" indent="0">
              <a:buNone/>
            </a:pPr>
            <a:r>
              <a:rPr lang="tr-TR" sz="2600" b="1" i="1" u="sng" dirty="0">
                <a:solidFill>
                  <a:srgbClr val="33CCCC"/>
                </a:solidFill>
              </a:rPr>
              <a:t>1.7.2.</a:t>
            </a:r>
            <a:r>
              <a:rPr lang="tr-TR" sz="2600" b="1" i="1" u="sng" spc="-15" dirty="0">
                <a:solidFill>
                  <a:srgbClr val="33CCCC"/>
                </a:solidFill>
                <a:effectLst/>
                <a:latin typeface="Arial" panose="020B0604020202020204" pitchFamily="34" charset="0"/>
                <a:ea typeface="Arial" panose="020B0604020202020204" pitchFamily="34" charset="0"/>
              </a:rPr>
              <a:t> Usta Binicilerin Oturuş</a:t>
            </a:r>
            <a:r>
              <a:rPr lang="tr-TR" sz="2600" b="1" i="1" u="sng" spc="-140" dirty="0">
                <a:solidFill>
                  <a:srgbClr val="33CCCC"/>
                </a:solidFill>
                <a:effectLst/>
                <a:latin typeface="Arial" panose="020B0604020202020204" pitchFamily="34" charset="0"/>
                <a:ea typeface="Arial" panose="020B0604020202020204" pitchFamily="34" charset="0"/>
              </a:rPr>
              <a:t> </a:t>
            </a:r>
            <a:r>
              <a:rPr lang="tr-TR" sz="2600" b="1" i="1" u="sng" spc="-15" dirty="0">
                <a:solidFill>
                  <a:srgbClr val="33CCCC"/>
                </a:solidFill>
                <a:effectLst/>
                <a:latin typeface="Arial" panose="020B0604020202020204" pitchFamily="34" charset="0"/>
                <a:ea typeface="Arial" panose="020B0604020202020204" pitchFamily="34" charset="0"/>
              </a:rPr>
              <a:t>Alıştırmaları</a:t>
            </a:r>
          </a:p>
          <a:p>
            <a:pPr marL="0" indent="0" algn="just">
              <a:buNone/>
            </a:pPr>
            <a:r>
              <a:rPr lang="tr-TR" sz="2300" dirty="0">
                <a:effectLst/>
                <a:latin typeface="Arial" panose="020B0604020202020204" pitchFamily="34" charset="0"/>
                <a:ea typeface="Arial" panose="020B0604020202020204" pitchFamily="34" charset="0"/>
              </a:rPr>
              <a:t>Usta binicilerin oturuş eğitimlerinde de, oturuşun uygun biçimde yapılabilmesini sağlayacak bel</a:t>
            </a:r>
            <a:r>
              <a:rPr lang="tr-TR" sz="2300" spc="32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salınımını yapabilen atlar kullanılmalıdır. Yeterince yumuşak olmayan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beli kasıntılı bir biçimde hareket</a:t>
            </a:r>
            <a:r>
              <a:rPr lang="tr-TR" sz="2300" spc="-3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eden</a:t>
            </a:r>
            <a:r>
              <a:rPr lang="tr-TR" sz="2300" spc="-2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atlarla</a:t>
            </a:r>
            <a:r>
              <a:rPr lang="tr-TR" sz="2300" spc="-3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çalışmak,</a:t>
            </a:r>
            <a:r>
              <a:rPr lang="tr-TR" sz="2300" spc="-3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usta</a:t>
            </a:r>
            <a:r>
              <a:rPr lang="tr-TR" sz="2300" spc="-3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binicilerin</a:t>
            </a:r>
            <a:r>
              <a:rPr lang="tr-TR" sz="2300" spc="-4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kasılmasına</a:t>
            </a:r>
            <a:r>
              <a:rPr lang="tr-TR" sz="2300" spc="-35" dirty="0">
                <a:effectLst/>
                <a:latin typeface="Arial" panose="020B0604020202020204" pitchFamily="34" charset="0"/>
                <a:ea typeface="Arial" panose="020B0604020202020204" pitchFamily="34" charset="0"/>
              </a:rPr>
              <a:t> </a:t>
            </a:r>
            <a:r>
              <a:rPr lang="tr-TR" sz="2300" spc="15" dirty="0">
                <a:effectLst/>
                <a:latin typeface="Arial" panose="020B0604020202020204" pitchFamily="34" charset="0"/>
                <a:ea typeface="Arial" panose="020B0604020202020204" pitchFamily="34" charset="0"/>
              </a:rPr>
              <a:t>ve</a:t>
            </a:r>
            <a:r>
              <a:rPr lang="tr-TR" sz="2300" spc="-3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var olan</a:t>
            </a:r>
            <a:r>
              <a:rPr lang="tr-TR" sz="2300" spc="-5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oturuş</a:t>
            </a:r>
            <a:r>
              <a:rPr lang="tr-TR" sz="2300" spc="-2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hatalarının</a:t>
            </a:r>
            <a:r>
              <a:rPr lang="tr-TR" sz="2300" spc="-3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artmasına veya devam etmesine neden</a:t>
            </a:r>
            <a:r>
              <a:rPr lang="tr-TR" sz="2300" spc="14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olur.</a:t>
            </a:r>
          </a:p>
          <a:p>
            <a:pPr marL="0" indent="0" algn="just">
              <a:buNone/>
            </a:pPr>
            <a:r>
              <a:rPr lang="tr-TR" sz="2300" dirty="0">
                <a:effectLst/>
                <a:latin typeface="Arial" panose="020B0604020202020204" pitchFamily="34" charset="0"/>
                <a:ea typeface="Arial" panose="020B0604020202020204" pitchFamily="34" charset="0"/>
              </a:rPr>
              <a:t>Doğru</a:t>
            </a:r>
            <a:r>
              <a:rPr lang="tr-TR" sz="2300" spc="-3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oturuşun</a:t>
            </a:r>
            <a:r>
              <a:rPr lang="tr-TR" sz="2300" spc="-1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esasları</a:t>
            </a:r>
            <a:r>
              <a:rPr lang="tr-TR" sz="2300" spc="-5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üzerine</a:t>
            </a:r>
            <a:r>
              <a:rPr lang="tr-TR" sz="2300" spc="-2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birçok</a:t>
            </a:r>
            <a:r>
              <a:rPr lang="tr-TR" sz="2300" spc="-4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yazılı</a:t>
            </a:r>
            <a:r>
              <a:rPr lang="tr-TR" sz="2300" spc="-4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bilgi</a:t>
            </a:r>
            <a:r>
              <a:rPr lang="tr-TR" sz="2300" spc="-2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vardır</a:t>
            </a:r>
            <a:r>
              <a:rPr lang="tr-TR" sz="2300" spc="-20" dirty="0">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Son yıllarda bedenin işlev bütünlüğü temeline dayanan spor bilimi araştırmaları ilginç sonuçlara ulaşmıştır. Atla birlikte veya atsız yapılacak özel alıştırmalar </a:t>
            </a:r>
            <a:r>
              <a:rPr lang="tr-TR" sz="2300" spc="-15" dirty="0">
                <a:effectLst/>
                <a:latin typeface="Arial" panose="020B0604020202020204" pitchFamily="34" charset="0"/>
                <a:ea typeface="Arial" panose="020B0604020202020204" pitchFamily="34" charset="0"/>
              </a:rPr>
              <a:t>yardımıyla </a:t>
            </a:r>
            <a:r>
              <a:rPr lang="tr-TR" sz="2300" dirty="0">
                <a:effectLst/>
                <a:latin typeface="Arial" panose="020B0604020202020204" pitchFamily="34" charset="0"/>
                <a:ea typeface="Arial" panose="020B0604020202020204" pitchFamily="34" charset="0"/>
              </a:rPr>
              <a:t>binici, daha iyi bir hareket hissine, </a:t>
            </a:r>
            <a:r>
              <a:rPr lang="tr-TR" sz="2300" spc="-15" dirty="0">
                <a:effectLst/>
                <a:latin typeface="Arial" panose="020B0604020202020204" pitchFamily="34" charset="0"/>
                <a:ea typeface="Arial" panose="020B0604020202020204" pitchFamily="34" charset="0"/>
              </a:rPr>
              <a:t>uyum, </a:t>
            </a:r>
            <a:r>
              <a:rPr lang="tr-TR" sz="2300" dirty="0">
                <a:effectLst/>
                <a:latin typeface="Arial" panose="020B0604020202020204" pitchFamily="34" charset="0"/>
                <a:ea typeface="Arial" panose="020B0604020202020204" pitchFamily="34" charset="0"/>
              </a:rPr>
              <a:t>yumuşaklık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dengeye sahip</a:t>
            </a:r>
            <a:r>
              <a:rPr lang="tr-TR" sz="2300" spc="28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olabilir.</a:t>
            </a:r>
          </a:p>
          <a:p>
            <a:pPr marL="0" indent="0">
              <a:buNone/>
            </a:pPr>
            <a:endParaRPr lang="tr-TR" sz="2400" b="1" u="sng" spc="-15" dirty="0">
              <a:solidFill>
                <a:srgbClr val="33CCCC"/>
              </a:solidFill>
              <a:effectLst/>
              <a:latin typeface="Arial" panose="020B0604020202020204" pitchFamily="34" charset="0"/>
              <a:ea typeface="Arial" panose="020B0604020202020204" pitchFamily="34" charset="0"/>
            </a:endParaRPr>
          </a:p>
          <a:p>
            <a:pPr marL="0" indent="0">
              <a:buNone/>
            </a:pPr>
            <a:endParaRPr lang="tr-TR" sz="2600" u="sng" dirty="0">
              <a:solidFill>
                <a:srgbClr val="33CCCC"/>
              </a:solidFill>
            </a:endParaRPr>
          </a:p>
        </p:txBody>
      </p:sp>
    </p:spTree>
    <p:extLst>
      <p:ext uri="{BB962C8B-B14F-4D97-AF65-F5344CB8AC3E}">
        <p14:creationId xmlns:p14="http://schemas.microsoft.com/office/powerpoint/2010/main" val="303799034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98EFC54-CC57-42C3-A6DB-F1BD9BF0DDDF}"/>
              </a:ext>
            </a:extLst>
          </p:cNvPr>
          <p:cNvSpPr>
            <a:spLocks noGrp="1"/>
          </p:cNvSpPr>
          <p:nvPr>
            <p:ph idx="1"/>
          </p:nvPr>
        </p:nvSpPr>
        <p:spPr>
          <a:xfrm>
            <a:off x="798286" y="2409370"/>
            <a:ext cx="10653485" cy="3614059"/>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Sayısız oturuş alıştırması insanı belirli bir biçime sokmaya çalıştığı için, çoğu </a:t>
            </a:r>
            <a:r>
              <a:rPr lang="tr-TR" sz="2400" spc="-15" dirty="0">
                <a:effectLst/>
                <a:latin typeface="Arial" panose="020B0604020202020204" pitchFamily="34" charset="0"/>
                <a:ea typeface="Arial" panose="020B0604020202020204" pitchFamily="34" charset="0"/>
              </a:rPr>
              <a:t>zaman </a:t>
            </a:r>
            <a:r>
              <a:rPr lang="tr-TR" sz="2400" dirty="0">
                <a:effectLst/>
                <a:latin typeface="Arial" panose="020B0604020202020204" pitchFamily="34" charset="0"/>
                <a:ea typeface="Arial" panose="020B0604020202020204" pitchFamily="34" charset="0"/>
              </a:rPr>
              <a:t>binicinin</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daha sert olmasına neden olmaktadır. Bu durum biniciye hiçbir yarar sağlamamaktadır.</a:t>
            </a:r>
          </a:p>
          <a:p>
            <a:pPr marL="0" indent="0" algn="just">
              <a:spcBef>
                <a:spcPts val="35"/>
              </a:spcBef>
              <a:buNone/>
            </a:pPr>
            <a:r>
              <a:rPr lang="tr-TR" sz="2400" dirty="0">
                <a:effectLst/>
                <a:latin typeface="Arial" panose="020B0604020202020204" pitchFamily="34" charset="0"/>
                <a:ea typeface="Arial" panose="020B0604020202020204" pitchFamily="34" charset="0"/>
              </a:rPr>
              <a:t>Binicilik sporunda beden organlarının birbirleri ile uyum içerisinde çalışması esastır. Eğiticiler dış görünüm esaslarına göre eğitim yaptırırken, çoğu zaman bedenin herhangi bir bölümüne aldırılmak istenilen biçim, hem bu organın bulunduğu yerin ve hem de bedenin diğer bölümlerinin kasılmasına ve serleşmesine neden olabilir.</a:t>
            </a:r>
          </a:p>
          <a:p>
            <a:pPr marL="0" indent="0" algn="just">
              <a:spcBef>
                <a:spcPts val="35"/>
              </a:spcBef>
              <a:buNone/>
            </a:pPr>
            <a:endParaRPr lang="tr-TR" sz="2400" dirty="0">
              <a:latin typeface="Arial" panose="020B0604020202020204" pitchFamily="34" charset="0"/>
              <a:ea typeface="Arial" panose="020B0604020202020204" pitchFamily="34" charset="0"/>
            </a:endParaRPr>
          </a:p>
          <a:p>
            <a:pPr marL="0" indent="0" algn="just">
              <a:buNone/>
            </a:pPr>
            <a:endParaRPr lang="tr-TR" sz="2400" dirty="0">
              <a:effectLst/>
              <a:latin typeface="Arial" panose="020B0604020202020204" pitchFamily="34" charset="0"/>
              <a:ea typeface="Arial" panose="020B0604020202020204" pitchFamily="34" charset="0"/>
            </a:endParaRPr>
          </a:p>
          <a:p>
            <a:pPr marL="0" indent="0" algn="just">
              <a:buNone/>
            </a:pPr>
            <a:endParaRPr lang="tr-TR" sz="2400" dirty="0"/>
          </a:p>
        </p:txBody>
      </p:sp>
    </p:spTree>
    <p:extLst>
      <p:ext uri="{BB962C8B-B14F-4D97-AF65-F5344CB8AC3E}">
        <p14:creationId xmlns:p14="http://schemas.microsoft.com/office/powerpoint/2010/main" val="204172939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B89E424-01DA-4F8E-93D2-ABBE208459B5}"/>
              </a:ext>
            </a:extLst>
          </p:cNvPr>
          <p:cNvSpPr>
            <a:spLocks noGrp="1"/>
          </p:cNvSpPr>
          <p:nvPr>
            <p:ph idx="1"/>
          </p:nvPr>
        </p:nvSpPr>
        <p:spPr>
          <a:xfrm>
            <a:off x="798286" y="2113279"/>
            <a:ext cx="10595428" cy="3445691"/>
          </a:xfrm>
        </p:spPr>
        <p:txBody>
          <a:bodyPr>
            <a:noAutofit/>
          </a:bodyPr>
          <a:lstStyle/>
          <a:p>
            <a:pPr marL="0" marR="104775" indent="0" algn="just">
              <a:lnSpc>
                <a:spcPct val="101000"/>
              </a:lnSpc>
              <a:spcAft>
                <a:spcPts val="0"/>
              </a:spcAft>
              <a:buNone/>
            </a:pPr>
            <a:endParaRPr lang="tr-TR" sz="2400" dirty="0">
              <a:effectLst/>
              <a:latin typeface="Arial" panose="020B0604020202020204" pitchFamily="34" charset="0"/>
              <a:ea typeface="Arial" panose="020B0604020202020204" pitchFamily="34" charset="0"/>
            </a:endParaRPr>
          </a:p>
          <a:p>
            <a:pPr marL="0" indent="0" algn="just">
              <a:spcBef>
                <a:spcPts val="35"/>
              </a:spcBef>
              <a:buNone/>
            </a:pPr>
            <a:r>
              <a:rPr lang="tr-TR" sz="2400" dirty="0">
                <a:effectLst/>
                <a:latin typeface="Arial" panose="020B0604020202020204" pitchFamily="34" charset="0"/>
                <a:ea typeface="Arial" panose="020B0604020202020204" pitchFamily="34" charset="0"/>
              </a:rPr>
              <a:t>Örneğin: üzengisiz çalışmalar anında ayakuçlarının kaldırılması istendiğinde, dengesi ve yumuşaklığı yeterli düzeyde gelişmemiş binicilerin tüm bacağı kasılır ve eğitim amacından uzaklaşılır. Esasında binicinin ayakları </a:t>
            </a:r>
            <a:r>
              <a:rPr lang="tr-TR" sz="2400" dirty="0" err="1">
                <a:effectLst/>
                <a:latin typeface="Arial" panose="020B0604020202020204" pitchFamily="34" charset="0"/>
                <a:ea typeface="Arial" panose="020B0604020202020204" pitchFamily="34" charset="0"/>
              </a:rPr>
              <a:t>üzengili</a:t>
            </a:r>
            <a:r>
              <a:rPr lang="tr-TR" sz="2400" dirty="0">
                <a:effectLst/>
                <a:latin typeface="Arial" panose="020B0604020202020204" pitchFamily="34" charset="0"/>
                <a:ea typeface="Arial" panose="020B0604020202020204" pitchFamily="34" charset="0"/>
              </a:rPr>
              <a:t> iken bile, ayak hafifçe yaslanmalı ve topuklar doğal halinde aşağıya bırakılmalıdır. Bu nedenle, üzengisiz çalışmalarda bacaklar ve ayakuçları doğal halleriyle aşağıya bırakılmalıdır.</a:t>
            </a:r>
          </a:p>
          <a:p>
            <a:pPr marL="0" indent="0" algn="just">
              <a:spcBef>
                <a:spcPts val="35"/>
              </a:spcBef>
              <a:buNone/>
            </a:pPr>
            <a:r>
              <a:rPr lang="tr-TR" sz="2400" dirty="0">
                <a:effectLst/>
                <a:latin typeface="Arial" panose="020B0604020202020204" pitchFamily="34" charset="0"/>
                <a:ea typeface="Arial" panose="020B0604020202020204" pitchFamily="34" charset="0"/>
              </a:rPr>
              <a:t> </a:t>
            </a:r>
          </a:p>
          <a:p>
            <a:pPr marL="0" indent="0" algn="just">
              <a:buNone/>
            </a:pPr>
            <a:endParaRPr lang="tr-TR" sz="2400" dirty="0"/>
          </a:p>
        </p:txBody>
      </p:sp>
    </p:spTree>
    <p:extLst>
      <p:ext uri="{BB962C8B-B14F-4D97-AF65-F5344CB8AC3E}">
        <p14:creationId xmlns:p14="http://schemas.microsoft.com/office/powerpoint/2010/main" val="373191366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CA830DA-1FFD-4CB2-81A3-C4B0A15AD4F6}"/>
              </a:ext>
            </a:extLst>
          </p:cNvPr>
          <p:cNvSpPr>
            <a:spLocks noGrp="1"/>
          </p:cNvSpPr>
          <p:nvPr>
            <p:ph idx="1"/>
          </p:nvPr>
        </p:nvSpPr>
        <p:spPr>
          <a:xfrm>
            <a:off x="841829" y="595086"/>
            <a:ext cx="10537371" cy="1944914"/>
          </a:xfrm>
        </p:spPr>
        <p:txBody>
          <a:bodyPr>
            <a:noAutofit/>
          </a:bodyPr>
          <a:lstStyle/>
          <a:p>
            <a:pPr marL="0" indent="0" algn="just">
              <a:buNone/>
            </a:pPr>
            <a:r>
              <a:rPr lang="tr-TR" sz="2400" b="1" dirty="0" err="1">
                <a:effectLst/>
                <a:latin typeface="Arial" panose="020B0604020202020204" pitchFamily="34" charset="0"/>
                <a:ea typeface="Arial" panose="020B0604020202020204" pitchFamily="34" charset="0"/>
              </a:rPr>
              <a:t>Okzipital</a:t>
            </a:r>
            <a:r>
              <a:rPr lang="tr-TR" sz="2400" b="1" dirty="0">
                <a:effectLst/>
                <a:latin typeface="Arial" panose="020B0604020202020204" pitchFamily="34" charset="0"/>
                <a:ea typeface="Arial" panose="020B0604020202020204" pitchFamily="34" charset="0"/>
              </a:rPr>
              <a:t> ekleminin anlamı: </a:t>
            </a:r>
            <a:r>
              <a:rPr lang="tr-TR" sz="2400" dirty="0">
                <a:effectLst/>
                <a:latin typeface="Arial" panose="020B0604020202020204" pitchFamily="34" charset="0"/>
                <a:ea typeface="Arial" panose="020B0604020202020204" pitchFamily="34" charset="0"/>
              </a:rPr>
              <a:t>Beden hareketlerinin yumuşaklığında başın durumu hep en az düzeyde önemsenmiştir. Fakat unutmamak gerekir ki, ancak başın uygun duruşu </a:t>
            </a:r>
            <a:r>
              <a:rPr lang="tr-TR" sz="2400" spc="-15" dirty="0">
                <a:effectLst/>
                <a:latin typeface="Arial" panose="020B0604020202020204" pitchFamily="34" charset="0"/>
                <a:ea typeface="Arial" panose="020B0604020202020204" pitchFamily="34" charset="0"/>
              </a:rPr>
              <a:t>yardımıyla </a:t>
            </a:r>
            <a:r>
              <a:rPr lang="tr-TR" sz="2400" dirty="0">
                <a:effectLst/>
                <a:latin typeface="Arial" panose="020B0604020202020204" pitchFamily="34" charset="0"/>
                <a:ea typeface="Arial" panose="020B0604020202020204" pitchFamily="34" charset="0"/>
              </a:rPr>
              <a:t>tüm bedenin yumuşaklığı oluşabilir. </a:t>
            </a:r>
            <a:r>
              <a:rPr lang="tr-TR" sz="2400" dirty="0" err="1">
                <a:effectLst/>
                <a:latin typeface="Arial" panose="020B0604020202020204" pitchFamily="34" charset="0"/>
                <a:ea typeface="Arial" panose="020B0604020202020204" pitchFamily="34" charset="0"/>
              </a:rPr>
              <a:t>Okzipital</a:t>
            </a:r>
            <a:r>
              <a:rPr lang="tr-TR" sz="2400" dirty="0">
                <a:effectLst/>
                <a:latin typeface="Arial" panose="020B0604020202020204" pitchFamily="34" charset="0"/>
                <a:ea typeface="Arial" panose="020B0604020202020204" pitchFamily="34" charset="0"/>
              </a:rPr>
              <a:t> eklemi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7nci boyun omuru ile ilk göğüs omuruna geçiş omuru arasındaki omurga </a:t>
            </a:r>
            <a:r>
              <a:rPr lang="tr-TR" sz="2400" spc="-15" dirty="0">
                <a:effectLst/>
                <a:latin typeface="Arial" panose="020B0604020202020204" pitchFamily="34" charset="0"/>
                <a:ea typeface="Arial" panose="020B0604020202020204" pitchFamily="34" charset="0"/>
              </a:rPr>
              <a:t>hattının </a:t>
            </a:r>
            <a:r>
              <a:rPr lang="tr-TR" sz="2400" dirty="0">
                <a:effectLst/>
                <a:latin typeface="Arial" panose="020B0604020202020204" pitchFamily="34" charset="0"/>
                <a:ea typeface="Arial" panose="020B0604020202020204" pitchFamily="34" charset="0"/>
              </a:rPr>
              <a:t>önemi</a:t>
            </a:r>
            <a:r>
              <a:rPr lang="tr-TR" sz="2400" spc="1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 büyüktür.</a:t>
            </a:r>
          </a:p>
          <a:p>
            <a:pPr marL="0" indent="0" algn="just">
              <a:buNone/>
            </a:pPr>
            <a:endParaRPr lang="tr-TR" sz="2400" dirty="0"/>
          </a:p>
        </p:txBody>
      </p:sp>
      <p:pic>
        <p:nvPicPr>
          <p:cNvPr id="4" name="image29.jpeg">
            <a:extLst>
              <a:ext uri="{FF2B5EF4-FFF2-40B4-BE49-F238E27FC236}">
                <a16:creationId xmlns:a16="http://schemas.microsoft.com/office/drawing/2014/main" id="{41C860B6-D525-44DC-9D45-5BA03A09C9CF}"/>
              </a:ext>
            </a:extLst>
          </p:cNvPr>
          <p:cNvPicPr>
            <a:picLocks noChangeAspect="1"/>
          </p:cNvPicPr>
          <p:nvPr/>
        </p:nvPicPr>
        <p:blipFill>
          <a:blip r:embed="rId2" cstate="print"/>
          <a:stretch>
            <a:fillRect/>
          </a:stretch>
        </p:blipFill>
        <p:spPr>
          <a:xfrm>
            <a:off x="3918857" y="2648827"/>
            <a:ext cx="4902926" cy="3437940"/>
          </a:xfrm>
          <a:prstGeom prst="rect">
            <a:avLst/>
          </a:prstGeom>
        </p:spPr>
      </p:pic>
      <p:sp>
        <p:nvSpPr>
          <p:cNvPr id="5" name="Metin kutusu 4">
            <a:extLst>
              <a:ext uri="{FF2B5EF4-FFF2-40B4-BE49-F238E27FC236}">
                <a16:creationId xmlns:a16="http://schemas.microsoft.com/office/drawing/2014/main" id="{0A7AC601-C5E0-4563-91BD-7F71B5CD0487}"/>
              </a:ext>
            </a:extLst>
          </p:cNvPr>
          <p:cNvSpPr txBox="1"/>
          <p:nvPr/>
        </p:nvSpPr>
        <p:spPr>
          <a:xfrm>
            <a:off x="8829040" y="4826000"/>
            <a:ext cx="2296160" cy="707886"/>
          </a:xfrm>
          <a:prstGeom prst="rect">
            <a:avLst/>
          </a:prstGeom>
          <a:noFill/>
        </p:spPr>
        <p:txBody>
          <a:bodyPr wrap="square" rtlCol="0">
            <a:spAutoFit/>
          </a:bodyPr>
          <a:lstStyle/>
          <a:p>
            <a:r>
              <a:rPr lang="tr-TR" sz="2000" b="1" dirty="0" err="1">
                <a:effectLst/>
                <a:latin typeface="Arial" panose="020B0604020202020204" pitchFamily="34" charset="0"/>
                <a:ea typeface="Arial" panose="020B0604020202020204" pitchFamily="34" charset="0"/>
              </a:rPr>
              <a:t>Okzipital</a:t>
            </a:r>
            <a:r>
              <a:rPr lang="tr-TR" sz="2000" b="1" dirty="0">
                <a:effectLst/>
                <a:latin typeface="Arial" panose="020B0604020202020204" pitchFamily="34" charset="0"/>
                <a:ea typeface="Arial" panose="020B0604020202020204" pitchFamily="34" charset="0"/>
              </a:rPr>
              <a:t> eklemi</a:t>
            </a:r>
          </a:p>
          <a:p>
            <a:endParaRPr lang="tr-TR" sz="2000" dirty="0"/>
          </a:p>
        </p:txBody>
      </p:sp>
    </p:spTree>
    <p:extLst>
      <p:ext uri="{BB962C8B-B14F-4D97-AF65-F5344CB8AC3E}">
        <p14:creationId xmlns:p14="http://schemas.microsoft.com/office/powerpoint/2010/main" val="14934355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4666410-4D76-44E6-AAB9-A0F58B9EBF22}"/>
              </a:ext>
            </a:extLst>
          </p:cNvPr>
          <p:cNvSpPr>
            <a:spLocks noGrp="1"/>
          </p:cNvSpPr>
          <p:nvPr>
            <p:ph idx="1"/>
          </p:nvPr>
        </p:nvSpPr>
        <p:spPr>
          <a:xfrm>
            <a:off x="769258" y="2467428"/>
            <a:ext cx="10653486" cy="3265715"/>
          </a:xfrm>
        </p:spPr>
        <p:txBody>
          <a:bodyPr>
            <a:normAutofit/>
          </a:bodyPr>
          <a:lstStyle/>
          <a:p>
            <a:pPr marL="0" indent="0" algn="just">
              <a:buNone/>
            </a:pPr>
            <a:r>
              <a:rPr lang="tr-TR" sz="2400" dirty="0" err="1">
                <a:effectLst/>
                <a:latin typeface="Arial" panose="020B0604020202020204" pitchFamily="34" charset="0"/>
                <a:ea typeface="Arial" panose="020B0604020202020204" pitchFamily="34" charset="0"/>
              </a:rPr>
              <a:t>Okzipital</a:t>
            </a:r>
            <a:r>
              <a:rPr lang="tr-TR" sz="2400" dirty="0">
                <a:effectLst/>
                <a:latin typeface="Arial" panose="020B0604020202020204" pitchFamily="34" charset="0"/>
                <a:ea typeface="Arial" panose="020B0604020202020204" pitchFamily="34" charset="0"/>
              </a:rPr>
              <a:t> eklemi kafatasındaki atlas kemiği ile ense omurga hattına bir geçiş eklemidir. Bu bölüm kafanın arkasındadır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el yordamıyla bulunabilir. Bedendeki diğer tüm eklemlerin serbest olabilmesi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tüm bedenin ritmik bir biçimde hareket edebilmesi için, bu eklemin serbest olması gerekir. Başın; öne, arkaya veya yanlara </a:t>
            </a:r>
            <a:r>
              <a:rPr lang="tr-TR" sz="2400" spc="-15" dirty="0">
                <a:effectLst/>
                <a:latin typeface="Arial" panose="020B0604020202020204" pitchFamily="34" charset="0"/>
                <a:ea typeface="Arial" panose="020B0604020202020204" pitchFamily="34" charset="0"/>
              </a:rPr>
              <a:t>yatırılması, </a:t>
            </a:r>
            <a:r>
              <a:rPr lang="tr-TR" sz="2400" dirty="0" err="1">
                <a:effectLst/>
                <a:latin typeface="Arial" panose="020B0604020202020204" pitchFamily="34" charset="0"/>
                <a:ea typeface="Arial" panose="020B0604020202020204" pitchFamily="34" charset="0"/>
              </a:rPr>
              <a:t>okzipital</a:t>
            </a:r>
            <a:r>
              <a:rPr lang="tr-TR" sz="2400" dirty="0">
                <a:effectLst/>
                <a:latin typeface="Arial" panose="020B0604020202020204" pitchFamily="34" charset="0"/>
                <a:ea typeface="Arial" panose="020B0604020202020204" pitchFamily="34" charset="0"/>
              </a:rPr>
              <a:t> ekleminin </a:t>
            </a:r>
            <a:r>
              <a:rPr lang="tr-TR" sz="2400" dirty="0" err="1">
                <a:effectLst/>
                <a:latin typeface="Arial" panose="020B0604020202020204" pitchFamily="34" charset="0"/>
                <a:ea typeface="Arial" panose="020B0604020202020204" pitchFamily="34" charset="0"/>
              </a:rPr>
              <a:t>serbestiyetini</a:t>
            </a:r>
            <a:r>
              <a:rPr lang="tr-TR" sz="240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sınırlandırır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boyun, ense ve omuzlar bölgesinde kasılmaların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sertleşmelerin oluşmasına neden olur.</a:t>
            </a:r>
          </a:p>
          <a:p>
            <a:pPr marL="0" indent="0" algn="just">
              <a:buNone/>
            </a:pPr>
            <a:endParaRPr lang="tr-TR" sz="2400" dirty="0"/>
          </a:p>
        </p:txBody>
      </p:sp>
    </p:spTree>
    <p:extLst>
      <p:ext uri="{BB962C8B-B14F-4D97-AF65-F5344CB8AC3E}">
        <p14:creationId xmlns:p14="http://schemas.microsoft.com/office/powerpoint/2010/main" val="326862892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5A54A45-6C54-4DB0-A0DB-2634ED0267C2}"/>
              </a:ext>
            </a:extLst>
          </p:cNvPr>
          <p:cNvSpPr>
            <a:spLocks noGrp="1"/>
          </p:cNvSpPr>
          <p:nvPr>
            <p:ph idx="1"/>
          </p:nvPr>
        </p:nvSpPr>
        <p:spPr>
          <a:xfrm>
            <a:off x="740229" y="2583542"/>
            <a:ext cx="10653485" cy="1917337"/>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Eklemin hareketleri bu bölgede bulunan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evrim sonucu kısalan ufak kaslar ile sınırlıdır. Baş, bu kaslar ile değil, daha büyük olan boyun kasları yardımıyla hareket ettirilir. </a:t>
            </a:r>
            <a:r>
              <a:rPr lang="tr-TR" sz="2400" dirty="0" err="1">
                <a:effectLst/>
                <a:latin typeface="Arial" panose="020B0604020202020204" pitchFamily="34" charset="0"/>
                <a:ea typeface="Arial" panose="020B0604020202020204" pitchFamily="34" charset="0"/>
              </a:rPr>
              <a:t>Okzipital</a:t>
            </a:r>
            <a:r>
              <a:rPr lang="tr-TR" sz="2400" dirty="0">
                <a:effectLst/>
                <a:latin typeface="Arial" panose="020B0604020202020204" pitchFamily="34" charset="0"/>
                <a:ea typeface="Arial" panose="020B0604020202020204" pitchFamily="34" charset="0"/>
              </a:rPr>
              <a:t> eklemi; baş</a:t>
            </a:r>
            <a:r>
              <a:rPr lang="tr-TR" sz="2400" spc="32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hafifçe geriye </a:t>
            </a:r>
            <a:r>
              <a:rPr lang="tr-TR" sz="2400" spc="15"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yukarıya </a:t>
            </a:r>
            <a:r>
              <a:rPr lang="tr-TR" sz="2400" dirty="0">
                <a:effectLst/>
                <a:latin typeface="Arial" panose="020B0604020202020204" pitchFamily="34" charset="0"/>
                <a:ea typeface="Arial" panose="020B0604020202020204" pitchFamily="34" charset="0"/>
              </a:rPr>
              <a:t>doğru alındığında </a:t>
            </a:r>
            <a:r>
              <a:rPr lang="tr-TR" sz="2400" dirty="0" err="1">
                <a:effectLst/>
                <a:latin typeface="Arial" panose="020B0604020202020204" pitchFamily="34" charset="0"/>
                <a:ea typeface="Arial" panose="020B0604020202020204" pitchFamily="34" charset="0"/>
              </a:rPr>
              <a:t>serbestiyet</a:t>
            </a:r>
            <a:r>
              <a:rPr lang="tr-TR" sz="240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kazanır.</a:t>
            </a:r>
            <a:endParaRPr lang="tr-TR" sz="2400" dirty="0"/>
          </a:p>
        </p:txBody>
      </p:sp>
    </p:spTree>
    <p:extLst>
      <p:ext uri="{BB962C8B-B14F-4D97-AF65-F5344CB8AC3E}">
        <p14:creationId xmlns:p14="http://schemas.microsoft.com/office/powerpoint/2010/main" val="41916713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BA3527C-3FCF-4BFB-9DD5-FAE8229B3B68}"/>
              </a:ext>
            </a:extLst>
          </p:cNvPr>
          <p:cNvSpPr>
            <a:spLocks noGrp="1"/>
          </p:cNvSpPr>
          <p:nvPr>
            <p:ph idx="1"/>
          </p:nvPr>
        </p:nvSpPr>
        <p:spPr>
          <a:xfrm>
            <a:off x="870858" y="667656"/>
            <a:ext cx="10450286" cy="1785258"/>
          </a:xfrm>
        </p:spPr>
        <p:txBody>
          <a:bodyPr>
            <a:normAutofit lnSpcReduction="10000"/>
          </a:bodyPr>
          <a:lstStyle/>
          <a:p>
            <a:pPr marL="0" indent="0" algn="just">
              <a:buNone/>
            </a:pPr>
            <a:r>
              <a:rPr lang="tr-TR" sz="2300" dirty="0">
                <a:effectLst/>
                <a:latin typeface="Arial" panose="020B0604020202020204" pitchFamily="34" charset="0"/>
                <a:ea typeface="Arial" panose="020B0604020202020204" pitchFamily="34" charset="0"/>
              </a:rPr>
              <a:t>Atın kulakları arasından </a:t>
            </a:r>
            <a:r>
              <a:rPr lang="tr-TR" sz="2300" spc="-15" dirty="0">
                <a:effectLst/>
                <a:latin typeface="Arial" panose="020B0604020202020204" pitchFamily="34" charset="0"/>
                <a:ea typeface="Arial" panose="020B0604020202020204" pitchFamily="34" charset="0"/>
              </a:rPr>
              <a:t>bakmayıp, </a:t>
            </a:r>
            <a:r>
              <a:rPr lang="tr-TR" sz="2300" dirty="0">
                <a:effectLst/>
                <a:latin typeface="Arial" panose="020B0604020202020204" pitchFamily="34" charset="0"/>
                <a:ea typeface="Arial" panose="020B0604020202020204" pitchFamily="34" charset="0"/>
              </a:rPr>
              <a:t>yere paralel bir bakış açısı ile ata binenler, kasılmaların ilk nedenini oluşturmuşlardır. </a:t>
            </a:r>
            <a:r>
              <a:rPr lang="tr-TR" sz="2300" spc="-15" dirty="0">
                <a:effectLst/>
                <a:latin typeface="Arial" panose="020B0604020202020204" pitchFamily="34" charset="0"/>
                <a:ea typeface="Arial" panose="020B0604020202020204" pitchFamily="34" charset="0"/>
              </a:rPr>
              <a:t>Bakış </a:t>
            </a:r>
            <a:r>
              <a:rPr lang="tr-TR" sz="2300" dirty="0">
                <a:effectLst/>
                <a:latin typeface="Arial" panose="020B0604020202020204" pitchFamily="34" charset="0"/>
                <a:ea typeface="Arial" panose="020B0604020202020204" pitchFamily="34" charset="0"/>
              </a:rPr>
              <a:t>hattı yatay hattın biraz altına doğru olmalıdır. </a:t>
            </a:r>
            <a:r>
              <a:rPr lang="tr-TR" sz="2300" spc="-15" dirty="0">
                <a:effectLst/>
                <a:latin typeface="Arial" panose="020B0604020202020204" pitchFamily="34" charset="0"/>
                <a:ea typeface="Arial" panose="020B0604020202020204" pitchFamily="34" charset="0"/>
              </a:rPr>
              <a:t>Bakış </a:t>
            </a:r>
            <a:r>
              <a:rPr lang="tr-TR" sz="2300" dirty="0">
                <a:effectLst/>
                <a:latin typeface="Arial" panose="020B0604020202020204" pitchFamily="34" charset="0"/>
                <a:ea typeface="Arial" panose="020B0604020202020204" pitchFamily="34" charset="0"/>
              </a:rPr>
              <a:t>hattını atın kulakları arasına doğrultabilen biniciler, doğru oturuş yapıyorlardır. Bunu yapanlar, </a:t>
            </a:r>
            <a:r>
              <a:rPr lang="tr-TR" sz="2300" spc="-15" dirty="0">
                <a:effectLst/>
                <a:latin typeface="Arial" panose="020B0604020202020204" pitchFamily="34" charset="0"/>
                <a:ea typeface="Arial" panose="020B0604020202020204" pitchFamily="34" charset="0"/>
              </a:rPr>
              <a:t>kısa </a:t>
            </a:r>
            <a:r>
              <a:rPr lang="tr-TR" sz="2300" dirty="0">
                <a:effectLst/>
                <a:latin typeface="Arial" panose="020B0604020202020204" pitchFamily="34" charset="0"/>
                <a:ea typeface="Arial" panose="020B0604020202020204" pitchFamily="34" charset="0"/>
              </a:rPr>
              <a:t>süre içerisinde, boyunlarında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enselerinde </a:t>
            </a:r>
            <a:r>
              <a:rPr lang="tr-TR" sz="2300" spc="-15" dirty="0">
                <a:effectLst/>
                <a:latin typeface="Arial" panose="020B0604020202020204" pitchFamily="34" charset="0"/>
                <a:ea typeface="Arial" panose="020B0604020202020204" pitchFamily="34" charset="0"/>
              </a:rPr>
              <a:t>rahatlama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gevşeme</a:t>
            </a:r>
            <a:r>
              <a:rPr lang="tr-TR" sz="2300" spc="27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hissederler.</a:t>
            </a:r>
          </a:p>
          <a:p>
            <a:pPr marL="0" indent="0" algn="just">
              <a:buNone/>
            </a:pPr>
            <a:endParaRPr lang="tr-TR" sz="2400" dirty="0"/>
          </a:p>
        </p:txBody>
      </p:sp>
      <p:pic>
        <p:nvPicPr>
          <p:cNvPr id="4" name="image30.jpeg">
            <a:extLst>
              <a:ext uri="{FF2B5EF4-FFF2-40B4-BE49-F238E27FC236}">
                <a16:creationId xmlns:a16="http://schemas.microsoft.com/office/drawing/2014/main" id="{38745ACF-68BB-4327-A5AD-4BFD978F64A0}"/>
              </a:ext>
            </a:extLst>
          </p:cNvPr>
          <p:cNvPicPr>
            <a:picLocks noChangeAspect="1"/>
          </p:cNvPicPr>
          <p:nvPr/>
        </p:nvPicPr>
        <p:blipFill>
          <a:blip r:embed="rId2" cstate="print"/>
          <a:stretch>
            <a:fillRect/>
          </a:stretch>
        </p:blipFill>
        <p:spPr>
          <a:xfrm>
            <a:off x="3504912" y="2452914"/>
            <a:ext cx="6020814" cy="3247285"/>
          </a:xfrm>
          <a:prstGeom prst="rect">
            <a:avLst/>
          </a:prstGeom>
        </p:spPr>
      </p:pic>
      <p:sp>
        <p:nvSpPr>
          <p:cNvPr id="5" name="Metin kutusu 4">
            <a:extLst>
              <a:ext uri="{FF2B5EF4-FFF2-40B4-BE49-F238E27FC236}">
                <a16:creationId xmlns:a16="http://schemas.microsoft.com/office/drawing/2014/main" id="{64A8DDDA-816B-40BA-9972-EC4ADC9A2384}"/>
              </a:ext>
            </a:extLst>
          </p:cNvPr>
          <p:cNvSpPr txBox="1"/>
          <p:nvPr/>
        </p:nvSpPr>
        <p:spPr>
          <a:xfrm>
            <a:off x="4589999" y="5700199"/>
            <a:ext cx="3850640" cy="707886"/>
          </a:xfrm>
          <a:prstGeom prst="rect">
            <a:avLst/>
          </a:prstGeom>
          <a:noFill/>
        </p:spPr>
        <p:txBody>
          <a:bodyPr wrap="square" rtlCol="0">
            <a:spAutoFit/>
          </a:bodyPr>
          <a:lstStyle/>
          <a:p>
            <a:r>
              <a:rPr lang="tr-TR" sz="2000" b="1" dirty="0">
                <a:effectLst/>
                <a:latin typeface="Arial" panose="020B0604020202020204" pitchFamily="34" charset="0"/>
                <a:ea typeface="Arial" panose="020B0604020202020204" pitchFamily="34" charset="0"/>
              </a:rPr>
              <a:t>Binişte doğru baş durumu</a:t>
            </a:r>
          </a:p>
          <a:p>
            <a:endParaRPr lang="tr-TR" sz="2000" dirty="0"/>
          </a:p>
        </p:txBody>
      </p:sp>
    </p:spTree>
    <p:extLst>
      <p:ext uri="{BB962C8B-B14F-4D97-AF65-F5344CB8AC3E}">
        <p14:creationId xmlns:p14="http://schemas.microsoft.com/office/powerpoint/2010/main" val="380368598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BE6A587-CD0B-4A05-88B7-E19BF4E3A5D8}"/>
              </a:ext>
            </a:extLst>
          </p:cNvPr>
          <p:cNvSpPr>
            <a:spLocks noGrp="1"/>
          </p:cNvSpPr>
          <p:nvPr>
            <p:ph idx="1"/>
          </p:nvPr>
        </p:nvSpPr>
        <p:spPr>
          <a:xfrm>
            <a:off x="856343" y="667657"/>
            <a:ext cx="10595428" cy="2009186"/>
          </a:xfrm>
        </p:spPr>
        <p:txBody>
          <a:bodyPr>
            <a:normAutofit lnSpcReduction="10000"/>
          </a:bodyPr>
          <a:lstStyle/>
          <a:p>
            <a:pPr marL="0" indent="0" algn="just">
              <a:buNone/>
            </a:pPr>
            <a:r>
              <a:rPr lang="tr-TR" sz="2400" dirty="0">
                <a:effectLst/>
                <a:latin typeface="Arial" panose="020B0604020202020204" pitchFamily="34" charset="0"/>
                <a:ea typeface="Arial" panose="020B0604020202020204" pitchFamily="34" charset="0"/>
              </a:rPr>
              <a:t>Başını yanlış konumda tutan (Çok öne eğik, yanlış bakış hattı, sallanan baş vb.) biniciler kolay alıştırmalar yaparak bu sorunlarından kurtulabilirler.</a:t>
            </a:r>
          </a:p>
          <a:p>
            <a:pPr marL="0" indent="0" algn="just">
              <a:buNone/>
            </a:pPr>
            <a:r>
              <a:rPr lang="tr-TR" sz="2400" dirty="0">
                <a:effectLst/>
                <a:latin typeface="Arial" panose="020B0604020202020204" pitchFamily="34" charset="0"/>
                <a:ea typeface="Arial" panose="020B0604020202020204" pitchFamily="34" charset="0"/>
              </a:rPr>
              <a:t>Biniciler </a:t>
            </a:r>
            <a:r>
              <a:rPr lang="tr-TR" sz="2400" b="1" dirty="0" err="1">
                <a:effectLst/>
                <a:latin typeface="Arial" panose="020B0604020202020204" pitchFamily="34" charset="0"/>
                <a:ea typeface="Arial" panose="020B0604020202020204" pitchFamily="34" charset="0"/>
              </a:rPr>
              <a:t>okzipal</a:t>
            </a:r>
            <a:r>
              <a:rPr lang="tr-TR" sz="2400" b="1" dirty="0">
                <a:effectLst/>
                <a:latin typeface="Arial" panose="020B0604020202020204" pitchFamily="34" charset="0"/>
                <a:ea typeface="Arial" panose="020B0604020202020204" pitchFamily="34" charset="0"/>
              </a:rPr>
              <a:t> eklemi bölgesine masaj </a:t>
            </a:r>
            <a:r>
              <a:rPr lang="tr-TR" sz="2400" dirty="0">
                <a:effectLst/>
                <a:latin typeface="Arial" panose="020B0604020202020204" pitchFamily="34" charset="0"/>
                <a:ea typeface="Arial" panose="020B0604020202020204" pitchFamily="34" charset="0"/>
              </a:rPr>
              <a:t>yaparak eklemin yumuşaklığını artırabilirler. İşaret ve yüzük parmakları katlanarak ve orta parmak düz tutularak, arka ana kemiğe ve ilk omura masaj yapılabilir.</a:t>
            </a:r>
          </a:p>
          <a:p>
            <a:pPr marL="0" indent="0" algn="just">
              <a:buNone/>
            </a:pPr>
            <a:endParaRPr lang="tr-TR" sz="2400" dirty="0"/>
          </a:p>
        </p:txBody>
      </p:sp>
      <p:pic>
        <p:nvPicPr>
          <p:cNvPr id="5" name="image31.jpeg">
            <a:extLst>
              <a:ext uri="{FF2B5EF4-FFF2-40B4-BE49-F238E27FC236}">
                <a16:creationId xmlns:a16="http://schemas.microsoft.com/office/drawing/2014/main" id="{594B90B5-9A35-4BC6-BCA4-95321F627EE1}"/>
              </a:ext>
            </a:extLst>
          </p:cNvPr>
          <p:cNvPicPr>
            <a:picLocks noChangeAspect="1"/>
          </p:cNvPicPr>
          <p:nvPr/>
        </p:nvPicPr>
        <p:blipFill>
          <a:blip r:embed="rId2" cstate="print"/>
          <a:stretch>
            <a:fillRect/>
          </a:stretch>
        </p:blipFill>
        <p:spPr>
          <a:xfrm>
            <a:off x="1204130" y="2676843"/>
            <a:ext cx="2526042" cy="2909117"/>
          </a:xfrm>
          <a:prstGeom prst="rect">
            <a:avLst/>
          </a:prstGeom>
        </p:spPr>
      </p:pic>
      <p:sp>
        <p:nvSpPr>
          <p:cNvPr id="6" name="Metin kutusu 5">
            <a:extLst>
              <a:ext uri="{FF2B5EF4-FFF2-40B4-BE49-F238E27FC236}">
                <a16:creationId xmlns:a16="http://schemas.microsoft.com/office/drawing/2014/main" id="{EA7DCC7D-1B8E-441D-A469-A5DAD8F73FE9}"/>
              </a:ext>
            </a:extLst>
          </p:cNvPr>
          <p:cNvSpPr txBox="1"/>
          <p:nvPr/>
        </p:nvSpPr>
        <p:spPr>
          <a:xfrm>
            <a:off x="1053683" y="5585960"/>
            <a:ext cx="2826936" cy="553998"/>
          </a:xfrm>
          <a:prstGeom prst="rect">
            <a:avLst/>
          </a:prstGeom>
          <a:noFill/>
        </p:spPr>
        <p:txBody>
          <a:bodyPr wrap="square" rtlCol="0">
            <a:spAutoFit/>
          </a:bodyPr>
          <a:lstStyle/>
          <a:p>
            <a:pPr algn="ctr"/>
            <a:r>
              <a:rPr lang="tr-TR" sz="1500" dirty="0">
                <a:effectLst/>
                <a:latin typeface="Arial" panose="020B0604020202020204" pitchFamily="34" charset="0"/>
                <a:ea typeface="Arial" panose="020B0604020202020204" pitchFamily="34" charset="0"/>
              </a:rPr>
              <a:t>Orta parmakların masaj </a:t>
            </a:r>
          </a:p>
          <a:p>
            <a:pPr algn="ctr"/>
            <a:r>
              <a:rPr lang="tr-TR" sz="1500" dirty="0">
                <a:effectLst/>
                <a:latin typeface="Arial" panose="020B0604020202020204" pitchFamily="34" charset="0"/>
                <a:ea typeface="Arial" panose="020B0604020202020204" pitchFamily="34" charset="0"/>
              </a:rPr>
              <a:t>için tutuluş biçimi</a:t>
            </a:r>
            <a:endParaRPr lang="tr-TR" sz="1500" dirty="0"/>
          </a:p>
        </p:txBody>
      </p:sp>
      <p:pic>
        <p:nvPicPr>
          <p:cNvPr id="7" name="image32.jpeg">
            <a:extLst>
              <a:ext uri="{FF2B5EF4-FFF2-40B4-BE49-F238E27FC236}">
                <a16:creationId xmlns:a16="http://schemas.microsoft.com/office/drawing/2014/main" id="{46B260D2-F5CA-48DD-B70C-1F2F3047B889}"/>
              </a:ext>
            </a:extLst>
          </p:cNvPr>
          <p:cNvPicPr>
            <a:picLocks noChangeAspect="1"/>
          </p:cNvPicPr>
          <p:nvPr/>
        </p:nvPicPr>
        <p:blipFill>
          <a:blip r:embed="rId3" cstate="print"/>
          <a:stretch>
            <a:fillRect/>
          </a:stretch>
        </p:blipFill>
        <p:spPr>
          <a:xfrm>
            <a:off x="4874604" y="2676843"/>
            <a:ext cx="2526041" cy="2909117"/>
          </a:xfrm>
          <a:prstGeom prst="rect">
            <a:avLst/>
          </a:prstGeom>
        </p:spPr>
      </p:pic>
      <p:sp>
        <p:nvSpPr>
          <p:cNvPr id="8" name="Metin kutusu 7">
            <a:extLst>
              <a:ext uri="{FF2B5EF4-FFF2-40B4-BE49-F238E27FC236}">
                <a16:creationId xmlns:a16="http://schemas.microsoft.com/office/drawing/2014/main" id="{F0FF3CF9-5FA0-410E-B390-9AD5B88AF768}"/>
              </a:ext>
            </a:extLst>
          </p:cNvPr>
          <p:cNvSpPr txBox="1"/>
          <p:nvPr/>
        </p:nvSpPr>
        <p:spPr>
          <a:xfrm>
            <a:off x="4657263" y="5646585"/>
            <a:ext cx="3403600" cy="323165"/>
          </a:xfrm>
          <a:prstGeom prst="rect">
            <a:avLst/>
          </a:prstGeom>
          <a:noFill/>
        </p:spPr>
        <p:txBody>
          <a:bodyPr wrap="square" rtlCol="0">
            <a:spAutoFit/>
          </a:bodyPr>
          <a:lstStyle/>
          <a:p>
            <a:r>
              <a:rPr lang="tr-TR" sz="1500" dirty="0">
                <a:effectLst/>
                <a:latin typeface="Arial" panose="020B0604020202020204" pitchFamily="34" charset="0"/>
                <a:ea typeface="Arial" panose="020B0604020202020204" pitchFamily="34" charset="0"/>
              </a:rPr>
              <a:t>Masaj basınç doğrultusu</a:t>
            </a:r>
            <a:endParaRPr lang="tr-TR" sz="1500" dirty="0"/>
          </a:p>
        </p:txBody>
      </p:sp>
      <p:pic>
        <p:nvPicPr>
          <p:cNvPr id="9" name="image33.jpeg">
            <a:extLst>
              <a:ext uri="{FF2B5EF4-FFF2-40B4-BE49-F238E27FC236}">
                <a16:creationId xmlns:a16="http://schemas.microsoft.com/office/drawing/2014/main" id="{68478748-191E-4627-9E7E-06FF104F2A28}"/>
              </a:ext>
            </a:extLst>
          </p:cNvPr>
          <p:cNvPicPr>
            <a:picLocks noChangeAspect="1"/>
          </p:cNvPicPr>
          <p:nvPr/>
        </p:nvPicPr>
        <p:blipFill>
          <a:blip r:embed="rId4" cstate="print"/>
          <a:stretch>
            <a:fillRect/>
          </a:stretch>
        </p:blipFill>
        <p:spPr>
          <a:xfrm>
            <a:off x="8431679" y="2676843"/>
            <a:ext cx="2438681" cy="2909117"/>
          </a:xfrm>
          <a:prstGeom prst="rect">
            <a:avLst/>
          </a:prstGeom>
        </p:spPr>
      </p:pic>
      <mc:AlternateContent xmlns:mc="http://schemas.openxmlformats.org/markup-compatibility/2006" xmlns:p14="http://schemas.microsoft.com/office/powerpoint/2010/main">
        <mc:Choice Requires="p14">
          <p:contentPart p14:bwMode="auto" r:id="rId5">
            <p14:nvContentPartPr>
              <p14:cNvPr id="11" name="Mürekkep 10">
                <a:extLst>
                  <a:ext uri="{FF2B5EF4-FFF2-40B4-BE49-F238E27FC236}">
                    <a16:creationId xmlns:a16="http://schemas.microsoft.com/office/drawing/2014/main" id="{7ABCF7D1-F65B-4013-A821-2450FBEF60AA}"/>
                  </a:ext>
                </a:extLst>
              </p14:cNvPr>
              <p14:cNvContentPartPr/>
              <p14:nvPr/>
            </p14:nvContentPartPr>
            <p14:xfrm>
              <a:off x="10718680" y="5109600"/>
              <a:ext cx="333360" cy="74880"/>
            </p14:xfrm>
          </p:contentPart>
        </mc:Choice>
        <mc:Fallback xmlns="">
          <p:pic>
            <p:nvPicPr>
              <p:cNvPr id="11" name="Mürekkep 10">
                <a:extLst>
                  <a:ext uri="{FF2B5EF4-FFF2-40B4-BE49-F238E27FC236}">
                    <a16:creationId xmlns:a16="http://schemas.microsoft.com/office/drawing/2014/main" id="{7ABCF7D1-F65B-4013-A821-2450FBEF60AA}"/>
                  </a:ext>
                </a:extLst>
              </p:cNvPr>
              <p:cNvPicPr/>
              <p:nvPr/>
            </p:nvPicPr>
            <p:blipFill>
              <a:blip r:embed="rId6"/>
              <a:stretch>
                <a:fillRect/>
              </a:stretch>
            </p:blipFill>
            <p:spPr>
              <a:xfrm>
                <a:off x="10655680" y="5046960"/>
                <a:ext cx="459000" cy="200520"/>
              </a:xfrm>
              <a:prstGeom prst="rect">
                <a:avLst/>
              </a:prstGeom>
            </p:spPr>
          </p:pic>
        </mc:Fallback>
      </mc:AlternateContent>
      <p:cxnSp>
        <p:nvCxnSpPr>
          <p:cNvPr id="13" name="Düz Ok Bağlayıcısı 12">
            <a:extLst>
              <a:ext uri="{FF2B5EF4-FFF2-40B4-BE49-F238E27FC236}">
                <a16:creationId xmlns:a16="http://schemas.microsoft.com/office/drawing/2014/main" id="{044DB319-F01E-4929-9177-80AE78BF8725}"/>
              </a:ext>
            </a:extLst>
          </p:cNvPr>
          <p:cNvCxnSpPr/>
          <p:nvPr/>
        </p:nvCxnSpPr>
        <p:spPr>
          <a:xfrm>
            <a:off x="10596880" y="5109600"/>
            <a:ext cx="0" cy="986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Metin kutusu 13">
            <a:extLst>
              <a:ext uri="{FF2B5EF4-FFF2-40B4-BE49-F238E27FC236}">
                <a16:creationId xmlns:a16="http://schemas.microsoft.com/office/drawing/2014/main" id="{C837302E-B3F4-4D1B-B30D-AF943F9D5E81}"/>
              </a:ext>
            </a:extLst>
          </p:cNvPr>
          <p:cNvSpPr txBox="1"/>
          <p:nvPr/>
        </p:nvSpPr>
        <p:spPr>
          <a:xfrm>
            <a:off x="8528340" y="5673698"/>
            <a:ext cx="2245357" cy="553998"/>
          </a:xfrm>
          <a:prstGeom prst="rect">
            <a:avLst/>
          </a:prstGeom>
          <a:noFill/>
        </p:spPr>
        <p:txBody>
          <a:bodyPr wrap="square" rtlCol="0">
            <a:spAutoFit/>
          </a:bodyPr>
          <a:lstStyle/>
          <a:p>
            <a:r>
              <a:rPr lang="tr-TR" sz="1500" dirty="0">
                <a:effectLst/>
                <a:latin typeface="Arial" panose="020B0604020202020204" pitchFamily="34" charset="0"/>
                <a:ea typeface="Arial" panose="020B0604020202020204" pitchFamily="34" charset="0"/>
              </a:rPr>
              <a:t>Masaj yapılacak bölge</a:t>
            </a:r>
          </a:p>
          <a:p>
            <a:endParaRPr lang="tr-TR" sz="1500" dirty="0"/>
          </a:p>
        </p:txBody>
      </p:sp>
    </p:spTree>
    <p:extLst>
      <p:ext uri="{BB962C8B-B14F-4D97-AF65-F5344CB8AC3E}">
        <p14:creationId xmlns:p14="http://schemas.microsoft.com/office/powerpoint/2010/main" val="394072150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34.jpeg">
            <a:extLst>
              <a:ext uri="{FF2B5EF4-FFF2-40B4-BE49-F238E27FC236}">
                <a16:creationId xmlns:a16="http://schemas.microsoft.com/office/drawing/2014/main" id="{FE7FEFDA-7236-4E3C-AF0E-F1C1136F2907}"/>
              </a:ext>
            </a:extLst>
          </p:cNvPr>
          <p:cNvPicPr>
            <a:picLocks noGrp="1" noChangeAspect="1"/>
          </p:cNvPicPr>
          <p:nvPr>
            <p:ph idx="1"/>
          </p:nvPr>
        </p:nvPicPr>
        <p:blipFill>
          <a:blip r:embed="rId2" cstate="print"/>
          <a:stretch>
            <a:fillRect/>
          </a:stretch>
        </p:blipFill>
        <p:spPr>
          <a:xfrm>
            <a:off x="2781662" y="711199"/>
            <a:ext cx="7532915" cy="4397829"/>
          </a:xfrm>
          <a:prstGeom prst="rect">
            <a:avLst/>
          </a:prstGeom>
        </p:spPr>
      </p:pic>
      <p:sp>
        <p:nvSpPr>
          <p:cNvPr id="8" name="Metin kutusu 7">
            <a:extLst>
              <a:ext uri="{FF2B5EF4-FFF2-40B4-BE49-F238E27FC236}">
                <a16:creationId xmlns:a16="http://schemas.microsoft.com/office/drawing/2014/main" id="{64DC970F-8C19-46C0-97BC-CF026ADAB18C}"/>
              </a:ext>
            </a:extLst>
          </p:cNvPr>
          <p:cNvSpPr txBox="1"/>
          <p:nvPr/>
        </p:nvSpPr>
        <p:spPr>
          <a:xfrm>
            <a:off x="1442720" y="1036320"/>
            <a:ext cx="812800" cy="369332"/>
          </a:xfrm>
          <a:prstGeom prst="rect">
            <a:avLst/>
          </a:prstGeom>
          <a:noFill/>
        </p:spPr>
        <p:txBody>
          <a:bodyPr wrap="square" rtlCol="0">
            <a:spAutoFit/>
          </a:bodyPr>
          <a:lstStyle/>
          <a:p>
            <a:r>
              <a:rPr lang="tr-TR" sz="1800" b="1" dirty="0">
                <a:effectLst/>
                <a:latin typeface="Arial" panose="020B0604020202020204" pitchFamily="34" charset="0"/>
                <a:ea typeface="Arial" panose="020B0604020202020204" pitchFamily="34" charset="0"/>
              </a:rPr>
              <a:t>10</a:t>
            </a:r>
            <a:r>
              <a:rPr lang="tr-TR" sz="1800" b="1" spc="30" dirty="0">
                <a:effectLst/>
                <a:latin typeface="Arial" panose="020B0604020202020204" pitchFamily="34" charset="0"/>
                <a:ea typeface="Arial" panose="020B0604020202020204" pitchFamily="34" charset="0"/>
              </a:rPr>
              <a:t> </a:t>
            </a:r>
            <a:r>
              <a:rPr lang="tr-TR" sz="1800" b="1" dirty="0" err="1">
                <a:effectLst/>
                <a:latin typeface="Arial" panose="020B0604020202020204" pitchFamily="34" charset="0"/>
                <a:ea typeface="Arial" panose="020B0604020202020204" pitchFamily="34" charset="0"/>
              </a:rPr>
              <a:t>sn</a:t>
            </a:r>
            <a:endParaRPr lang="tr-TR" dirty="0"/>
          </a:p>
        </p:txBody>
      </p:sp>
      <p:sp>
        <p:nvSpPr>
          <p:cNvPr id="10" name="Metin kutusu 9">
            <a:extLst>
              <a:ext uri="{FF2B5EF4-FFF2-40B4-BE49-F238E27FC236}">
                <a16:creationId xmlns:a16="http://schemas.microsoft.com/office/drawing/2014/main" id="{569243BB-4510-4FDB-839A-3E181D1AC0AB}"/>
              </a:ext>
            </a:extLst>
          </p:cNvPr>
          <p:cNvSpPr txBox="1"/>
          <p:nvPr/>
        </p:nvSpPr>
        <p:spPr>
          <a:xfrm>
            <a:off x="10180320" y="1117600"/>
            <a:ext cx="812800" cy="369332"/>
          </a:xfrm>
          <a:prstGeom prst="rect">
            <a:avLst/>
          </a:prstGeom>
          <a:noFill/>
        </p:spPr>
        <p:txBody>
          <a:bodyPr wrap="square" rtlCol="0">
            <a:spAutoFit/>
          </a:bodyPr>
          <a:lstStyle/>
          <a:p>
            <a:r>
              <a:rPr lang="tr-TR" sz="1800" b="1" dirty="0">
                <a:effectLst/>
                <a:latin typeface="Arial" panose="020B0604020202020204" pitchFamily="34" charset="0"/>
                <a:ea typeface="Arial" panose="020B0604020202020204" pitchFamily="34" charset="0"/>
              </a:rPr>
              <a:t>10</a:t>
            </a:r>
            <a:r>
              <a:rPr lang="tr-TR" sz="1800" b="1" spc="30" dirty="0">
                <a:effectLst/>
                <a:latin typeface="Arial" panose="020B0604020202020204" pitchFamily="34" charset="0"/>
                <a:ea typeface="Arial" panose="020B0604020202020204" pitchFamily="34" charset="0"/>
              </a:rPr>
              <a:t> </a:t>
            </a:r>
            <a:r>
              <a:rPr lang="tr-TR" sz="1800" b="1" dirty="0" err="1">
                <a:effectLst/>
                <a:latin typeface="Arial" panose="020B0604020202020204" pitchFamily="34" charset="0"/>
                <a:ea typeface="Arial" panose="020B0604020202020204" pitchFamily="34" charset="0"/>
              </a:rPr>
              <a:t>sn</a:t>
            </a:r>
            <a:endParaRPr lang="tr-TR" dirty="0"/>
          </a:p>
        </p:txBody>
      </p:sp>
      <p:sp>
        <p:nvSpPr>
          <p:cNvPr id="11" name="Metin kutusu 10">
            <a:extLst>
              <a:ext uri="{FF2B5EF4-FFF2-40B4-BE49-F238E27FC236}">
                <a16:creationId xmlns:a16="http://schemas.microsoft.com/office/drawing/2014/main" id="{9A294A21-7CD3-47D3-AF1E-E62F47FBAF5E}"/>
              </a:ext>
            </a:extLst>
          </p:cNvPr>
          <p:cNvSpPr txBox="1"/>
          <p:nvPr/>
        </p:nvSpPr>
        <p:spPr>
          <a:xfrm>
            <a:off x="827315" y="5450820"/>
            <a:ext cx="10464800" cy="1407180"/>
          </a:xfrm>
          <a:prstGeom prst="rect">
            <a:avLst/>
          </a:prstGeom>
          <a:noFill/>
        </p:spPr>
        <p:txBody>
          <a:bodyPr wrap="square" rtlCol="0">
            <a:spAutoFit/>
          </a:bodyPr>
          <a:lstStyle/>
          <a:p>
            <a:pPr marL="83820" marR="120650" algn="ctr">
              <a:lnSpc>
                <a:spcPct val="103000"/>
              </a:lnSpc>
              <a:spcBef>
                <a:spcPts val="625"/>
              </a:spcBef>
              <a:spcAft>
                <a:spcPts val="0"/>
              </a:spcAft>
            </a:pPr>
            <a:r>
              <a:rPr lang="tr-TR" sz="2400" dirty="0">
                <a:effectLst/>
                <a:latin typeface="Arial" panose="020B0604020202020204" pitchFamily="34" charset="0"/>
                <a:ea typeface="Arial" panose="020B0604020202020204" pitchFamily="34" charset="0"/>
              </a:rPr>
              <a:t>Bu baskı ile birlikte, baş 30</a:t>
            </a:r>
            <a:r>
              <a:rPr lang="tr-TR" sz="2400" baseline="30000" dirty="0">
                <a:effectLst/>
                <a:latin typeface="Arial" panose="020B0604020202020204" pitchFamily="34" charset="0"/>
                <a:ea typeface="Arial" panose="020B0604020202020204" pitchFamily="34" charset="0"/>
              </a:rPr>
              <a:t>o</a:t>
            </a:r>
            <a:r>
              <a:rPr lang="tr-TR" sz="2400" dirty="0">
                <a:effectLst/>
                <a:latin typeface="Arial" panose="020B0604020202020204" pitchFamily="34" charset="0"/>
                <a:ea typeface="Arial" panose="020B0604020202020204" pitchFamily="34" charset="0"/>
              </a:rPr>
              <a:t> açı yapacak biçimde öne ve arkaya eğilir. Her eğilmede 10 saniye beklenir. Tüm alıştırma 3 defa yinelenir.</a:t>
            </a:r>
          </a:p>
          <a:p>
            <a:pPr>
              <a:spcBef>
                <a:spcPts val="20"/>
              </a:spcBef>
            </a:pPr>
            <a:r>
              <a:rPr lang="tr-TR" sz="1800" dirty="0">
                <a:effectLst/>
                <a:latin typeface="Arial" panose="020B0604020202020204" pitchFamily="34" charset="0"/>
                <a:ea typeface="Arial" panose="020B0604020202020204" pitchFamily="34" charset="0"/>
              </a:rPr>
              <a:t> </a:t>
            </a:r>
          </a:p>
          <a:p>
            <a:endParaRPr lang="tr-TR" dirty="0"/>
          </a:p>
        </p:txBody>
      </p:sp>
    </p:spTree>
    <p:extLst>
      <p:ext uri="{BB962C8B-B14F-4D97-AF65-F5344CB8AC3E}">
        <p14:creationId xmlns:p14="http://schemas.microsoft.com/office/powerpoint/2010/main" val="352510450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817AB51-90AF-4A8B-8A56-8C28FE399173}"/>
              </a:ext>
            </a:extLst>
          </p:cNvPr>
          <p:cNvSpPr>
            <a:spLocks noGrp="1"/>
          </p:cNvSpPr>
          <p:nvPr>
            <p:ph idx="1"/>
          </p:nvPr>
        </p:nvSpPr>
        <p:spPr>
          <a:xfrm>
            <a:off x="769258" y="638629"/>
            <a:ext cx="10668000" cy="2032001"/>
          </a:xfrm>
        </p:spPr>
        <p:txBody>
          <a:bodyPr>
            <a:normAutofit fontScale="85000" lnSpcReduction="10000"/>
          </a:bodyPr>
          <a:lstStyle/>
          <a:p>
            <a:pPr marL="0" indent="0" algn="just">
              <a:buNone/>
            </a:pPr>
            <a:r>
              <a:rPr lang="tr-TR" sz="2400" dirty="0">
                <a:effectLst/>
                <a:latin typeface="Arial" panose="020B0604020202020204" pitchFamily="34" charset="0"/>
                <a:ea typeface="Arial" panose="020B0604020202020204" pitchFamily="34" charset="0"/>
              </a:rPr>
              <a:t>Tüm bedenin sınırlandırılmasına bir başka neden de, </a:t>
            </a:r>
            <a:r>
              <a:rPr lang="tr-TR" sz="2400" b="1" dirty="0">
                <a:effectLst/>
                <a:latin typeface="Arial" panose="020B0604020202020204" pitchFamily="34" charset="0"/>
                <a:ea typeface="Arial" panose="020B0604020202020204" pitchFamily="34" charset="0"/>
              </a:rPr>
              <a:t>binicinin başını çok fazla öne eğmesidir</a:t>
            </a:r>
            <a:r>
              <a:rPr lang="tr-TR" sz="2400" dirty="0">
                <a:effectLst/>
                <a:latin typeface="Arial" panose="020B0604020202020204" pitchFamily="34" charset="0"/>
                <a:ea typeface="Arial" panose="020B0604020202020204" pitchFamily="34" charset="0"/>
              </a:rPr>
              <a:t>. Yedinci boyun omuru ilk göğüs omuruna baskı yaptığı için, binici atla uyum içerisinde olamaz. Bu durum binicilerin bakış doğrultusunu atın boynuna yönlendirdiklerinde oluşur. Bu durum kendiliğinden bir kasılmaya ve sertleşmeye neden olur. İşte bu nedenle, binicinin başının durduğu yer çok önemlidir. Binici başını doğru yerde tutarsa, atın hareketlerine uyum içerisinde katılabilir ve atın hareketlerini engellemez.</a:t>
            </a:r>
          </a:p>
          <a:p>
            <a:pPr marL="0" indent="0" algn="just">
              <a:buNone/>
            </a:pPr>
            <a:endParaRPr lang="tr-TR" dirty="0"/>
          </a:p>
        </p:txBody>
      </p:sp>
      <p:pic>
        <p:nvPicPr>
          <p:cNvPr id="5" name="image35.jpeg">
            <a:extLst>
              <a:ext uri="{FF2B5EF4-FFF2-40B4-BE49-F238E27FC236}">
                <a16:creationId xmlns:a16="http://schemas.microsoft.com/office/drawing/2014/main" id="{221A8B31-437E-4CCF-9C67-A1B664FF0DE3}"/>
              </a:ext>
            </a:extLst>
          </p:cNvPr>
          <p:cNvPicPr>
            <a:picLocks noChangeAspect="1"/>
          </p:cNvPicPr>
          <p:nvPr/>
        </p:nvPicPr>
        <p:blipFill>
          <a:blip r:embed="rId2" cstate="print"/>
          <a:stretch>
            <a:fillRect/>
          </a:stretch>
        </p:blipFill>
        <p:spPr>
          <a:xfrm>
            <a:off x="1795595" y="2670630"/>
            <a:ext cx="5346885" cy="3561356"/>
          </a:xfrm>
          <a:prstGeom prst="rect">
            <a:avLst/>
          </a:prstGeom>
        </p:spPr>
      </p:pic>
      <p:sp>
        <p:nvSpPr>
          <p:cNvPr id="7" name="Metin kutusu 6">
            <a:extLst>
              <a:ext uri="{FF2B5EF4-FFF2-40B4-BE49-F238E27FC236}">
                <a16:creationId xmlns:a16="http://schemas.microsoft.com/office/drawing/2014/main" id="{EA9AC3BD-E172-4238-A14C-59EBE7FEF4E9}"/>
              </a:ext>
            </a:extLst>
          </p:cNvPr>
          <p:cNvSpPr txBox="1"/>
          <p:nvPr/>
        </p:nvSpPr>
        <p:spPr>
          <a:xfrm>
            <a:off x="7142480" y="5378957"/>
            <a:ext cx="3820160" cy="707886"/>
          </a:xfrm>
          <a:prstGeom prst="rect">
            <a:avLst/>
          </a:prstGeom>
          <a:noFill/>
        </p:spPr>
        <p:txBody>
          <a:bodyPr wrap="square" rtlCol="0">
            <a:spAutoFit/>
          </a:bodyPr>
          <a:lstStyle/>
          <a:p>
            <a:pPr algn="ctr"/>
            <a:r>
              <a:rPr lang="tr-TR" sz="2000" dirty="0">
                <a:effectLst/>
                <a:latin typeface="Arial" panose="020B0604020202020204" pitchFamily="34" charset="0"/>
                <a:ea typeface="Arial" panose="020B0604020202020204" pitchFamily="34" charset="0"/>
              </a:rPr>
              <a:t>7nci boyun omurunun ilk göğüs omuruna baskı yapması</a:t>
            </a:r>
            <a:endParaRPr lang="tr-TR" sz="2000" dirty="0"/>
          </a:p>
        </p:txBody>
      </p:sp>
    </p:spTree>
    <p:extLst>
      <p:ext uri="{BB962C8B-B14F-4D97-AF65-F5344CB8AC3E}">
        <p14:creationId xmlns:p14="http://schemas.microsoft.com/office/powerpoint/2010/main" val="184998153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a:extLst>
              <a:ext uri="{FF2B5EF4-FFF2-40B4-BE49-F238E27FC236}">
                <a16:creationId xmlns:a16="http://schemas.microsoft.com/office/drawing/2014/main" id="{4BE3272B-20FB-4B65-B87D-023334F9F44B}"/>
              </a:ext>
            </a:extLst>
          </p:cNvPr>
          <p:cNvSpPr>
            <a:spLocks noGrp="1"/>
          </p:cNvSpPr>
          <p:nvPr>
            <p:ph idx="1"/>
          </p:nvPr>
        </p:nvSpPr>
        <p:spPr>
          <a:xfrm>
            <a:off x="769257" y="2409371"/>
            <a:ext cx="10697029" cy="3672115"/>
          </a:xfrm>
        </p:spPr>
        <p:txBody>
          <a:bodyPr>
            <a:normAutofit lnSpcReduction="10000"/>
          </a:bodyPr>
          <a:lstStyle/>
          <a:p>
            <a:pPr algn="just">
              <a:buFont typeface="Wingdings" panose="05000000000000000000" pitchFamily="2" charset="2"/>
              <a:buChar char="Ø"/>
            </a:pPr>
            <a:r>
              <a:rPr lang="tr-TR" sz="2400" b="1" dirty="0">
                <a:effectLst/>
                <a:latin typeface="Arial" panose="020B0604020202020204" pitchFamily="34" charset="0"/>
                <a:ea typeface="Arial" panose="020B0604020202020204" pitchFamily="34" charset="0"/>
              </a:rPr>
              <a:t>Esnekliğin geliştirilmesi: </a:t>
            </a:r>
            <a:r>
              <a:rPr lang="tr-TR" sz="2400" dirty="0">
                <a:effectLst/>
                <a:latin typeface="Arial" panose="020B0604020202020204" pitchFamily="34" charset="0"/>
                <a:ea typeface="Arial" panose="020B0604020202020204" pitchFamily="34" charset="0"/>
              </a:rPr>
              <a:t>Hafif oturuş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hız oturuşlarında (üzengilerin uygun ölçülerde kısaltılması gerekir) yapılacak çalışmalar, oturuşun kısa süre içerisinde esneklik kazanmasını sağlar.</a:t>
            </a:r>
          </a:p>
          <a:p>
            <a:pPr marL="0" indent="0" algn="just">
              <a:buNone/>
            </a:pPr>
            <a:endParaRPr lang="tr-TR" sz="2400" dirty="0">
              <a:effectLst/>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Binici çılbırda her iki yanda da dörtnal çalışırken, atın boynundan                destek alarak, oturuşunu eyerden uzaklaştırır ve sonrasında yeniden eyere yaklaşır, fakat eyere temas etmez. En sonunda yeniden derin oturuşa geçer. Bu çalışma, oturuşun kısa süre içerisinde esnek bir biçim almasını sağlar, çünkü harekete tüm beden katılmaktadır.</a:t>
            </a:r>
          </a:p>
          <a:p>
            <a:pPr marL="0" indent="0" algn="just">
              <a:buNone/>
            </a:pPr>
            <a:endParaRPr lang="tr-TR" sz="2400" dirty="0"/>
          </a:p>
        </p:txBody>
      </p:sp>
    </p:spTree>
    <p:extLst>
      <p:ext uri="{BB962C8B-B14F-4D97-AF65-F5344CB8AC3E}">
        <p14:creationId xmlns:p14="http://schemas.microsoft.com/office/powerpoint/2010/main" val="327978361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F623F6B-4D3D-4447-82AF-506C45BAE591}"/>
              </a:ext>
            </a:extLst>
          </p:cNvPr>
          <p:cNvSpPr>
            <a:spLocks noGrp="1"/>
          </p:cNvSpPr>
          <p:nvPr>
            <p:ph idx="1"/>
          </p:nvPr>
        </p:nvSpPr>
        <p:spPr>
          <a:xfrm>
            <a:off x="812799" y="2394856"/>
            <a:ext cx="10624457" cy="3243943"/>
          </a:xfrm>
        </p:spPr>
        <p:txBody>
          <a:bodyPr>
            <a:normAutofit lnSpcReduction="10000"/>
          </a:bodyPr>
          <a:lstStyle/>
          <a:p>
            <a:pPr algn="just">
              <a:buFont typeface="Wingdings" panose="05000000000000000000" pitchFamily="2" charset="2"/>
              <a:buChar char="Ø"/>
            </a:pPr>
            <a:r>
              <a:rPr lang="tr-TR" sz="2400" b="1" dirty="0">
                <a:effectLst/>
                <a:latin typeface="Arial" panose="020B0604020202020204" pitchFamily="34" charset="0"/>
                <a:ea typeface="Arial" panose="020B0604020202020204" pitchFamily="34" charset="0"/>
              </a:rPr>
              <a:t>Omurga ekseni etrafında dinamik dönüşler: </a:t>
            </a:r>
            <a:r>
              <a:rPr lang="tr-TR" sz="2400" dirty="0">
                <a:effectLst/>
                <a:latin typeface="Arial" panose="020B0604020202020204" pitchFamily="34" charset="0"/>
                <a:ea typeface="Arial" panose="020B0604020202020204" pitchFamily="34" charset="0"/>
              </a:rPr>
              <a:t>Kendi ekseni etrafında dönebilen biniciler esnek</a:t>
            </a:r>
            <a:r>
              <a:rPr lang="tr-TR" sz="2400" spc="-4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yapıya</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sahiptirler.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özellik</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hareket</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yeteneklerinin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geliştirilmesi</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gereklidir.</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Adeta da</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kol, omuz yüksekliğine kadar kaldırılır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yan tarafa doğru hareket ettirilirken, gözler eli takip ederler. Hareket, zorlanmaya neden olmadan yumuşakça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bedenin ortasından bedenin gerisine kadar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sonra yeniden eski biçime dönülerek, her iki tarafa da yapılmalıdır. Bir süre sonra gözler elin önüne geçerek daha arkaya doğru </a:t>
            </a:r>
            <a:r>
              <a:rPr lang="tr-TR" sz="2400" spc="-15" dirty="0">
                <a:effectLst/>
                <a:latin typeface="Arial" panose="020B0604020202020204" pitchFamily="34" charset="0"/>
                <a:ea typeface="Arial" panose="020B0604020202020204" pitchFamily="34" charset="0"/>
              </a:rPr>
              <a:t>bakmayı </a:t>
            </a:r>
            <a:r>
              <a:rPr lang="tr-TR" sz="2400" dirty="0">
                <a:effectLst/>
                <a:latin typeface="Arial" panose="020B0604020202020204" pitchFamily="34" charset="0"/>
                <a:ea typeface="Arial" panose="020B0604020202020204" pitchFamily="34" charset="0"/>
              </a:rPr>
              <a:t>başarabilecektir. Çalışmalar yerde de</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yapılabilir.</a:t>
            </a:r>
            <a:endParaRPr lang="tr-TR" sz="2400" dirty="0"/>
          </a:p>
        </p:txBody>
      </p:sp>
    </p:spTree>
    <p:extLst>
      <p:ext uri="{BB962C8B-B14F-4D97-AF65-F5344CB8AC3E}">
        <p14:creationId xmlns:p14="http://schemas.microsoft.com/office/powerpoint/2010/main" val="134380183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36.jpeg">
            <a:extLst>
              <a:ext uri="{FF2B5EF4-FFF2-40B4-BE49-F238E27FC236}">
                <a16:creationId xmlns:a16="http://schemas.microsoft.com/office/drawing/2014/main" id="{7C77DA0B-1267-4042-BC16-98654F2FE1CC}"/>
              </a:ext>
            </a:extLst>
          </p:cNvPr>
          <p:cNvPicPr>
            <a:picLocks noChangeAspect="1"/>
          </p:cNvPicPr>
          <p:nvPr/>
        </p:nvPicPr>
        <p:blipFill>
          <a:blip r:embed="rId2" cstate="print"/>
          <a:stretch>
            <a:fillRect/>
          </a:stretch>
        </p:blipFill>
        <p:spPr>
          <a:xfrm>
            <a:off x="841829" y="759002"/>
            <a:ext cx="10566399" cy="4843512"/>
          </a:xfrm>
          <a:prstGeom prst="rect">
            <a:avLst/>
          </a:prstGeom>
        </p:spPr>
      </p:pic>
      <p:sp>
        <p:nvSpPr>
          <p:cNvPr id="5" name="Metin kutusu 4">
            <a:extLst>
              <a:ext uri="{FF2B5EF4-FFF2-40B4-BE49-F238E27FC236}">
                <a16:creationId xmlns:a16="http://schemas.microsoft.com/office/drawing/2014/main" id="{2A3961EF-3F09-4119-A564-F070F223E857}"/>
              </a:ext>
            </a:extLst>
          </p:cNvPr>
          <p:cNvSpPr txBox="1"/>
          <p:nvPr/>
        </p:nvSpPr>
        <p:spPr>
          <a:xfrm>
            <a:off x="2640148" y="5602514"/>
            <a:ext cx="6969760" cy="830997"/>
          </a:xfrm>
          <a:prstGeom prst="rect">
            <a:avLst/>
          </a:prstGeom>
          <a:noFill/>
        </p:spPr>
        <p:txBody>
          <a:bodyPr wrap="square" rtlCol="0">
            <a:spAutoFit/>
          </a:bodyPr>
          <a:lstStyle/>
          <a:p>
            <a:r>
              <a:rPr lang="tr-TR" sz="2400" dirty="0">
                <a:effectLst/>
                <a:latin typeface="Arial" panose="020B0604020202020204" pitchFamily="34" charset="0"/>
                <a:ea typeface="Arial" panose="020B0604020202020204" pitchFamily="34" charset="0"/>
              </a:rPr>
              <a:t>Beden ekseni etrafında dinamik dönüş hareketi</a:t>
            </a:r>
          </a:p>
          <a:p>
            <a:endParaRPr lang="tr-TR" sz="2400" dirty="0"/>
          </a:p>
        </p:txBody>
      </p:sp>
    </p:spTree>
    <p:extLst>
      <p:ext uri="{BB962C8B-B14F-4D97-AF65-F5344CB8AC3E}">
        <p14:creationId xmlns:p14="http://schemas.microsoft.com/office/powerpoint/2010/main" val="154798676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68022F9-C7C8-490E-A13C-5EE4B202A4C3}"/>
              </a:ext>
            </a:extLst>
          </p:cNvPr>
          <p:cNvSpPr>
            <a:spLocks noGrp="1"/>
          </p:cNvSpPr>
          <p:nvPr>
            <p:ph idx="1"/>
          </p:nvPr>
        </p:nvSpPr>
        <p:spPr>
          <a:xfrm>
            <a:off x="769257" y="2409370"/>
            <a:ext cx="10624457" cy="3846287"/>
          </a:xfrm>
        </p:spPr>
        <p:txBody>
          <a:bodyPr>
            <a:normAutofit/>
          </a:bodyPr>
          <a:lstStyle/>
          <a:p>
            <a:pPr algn="just">
              <a:buFont typeface="Wingdings" panose="05000000000000000000" pitchFamily="2" charset="2"/>
              <a:buChar char="Ø"/>
            </a:pPr>
            <a:r>
              <a:rPr lang="tr-TR" sz="2400" b="1" dirty="0">
                <a:effectLst/>
                <a:latin typeface="Arial" panose="020B0604020202020204" pitchFamily="34" charset="0"/>
                <a:ea typeface="Arial" panose="020B0604020202020204" pitchFamily="34" charset="0"/>
              </a:rPr>
              <a:t>Zıt</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yönlü</a:t>
            </a:r>
            <a:r>
              <a:rPr lang="tr-TR" sz="2400" b="1" spc="-2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hareketler:</a:t>
            </a:r>
            <a:r>
              <a:rPr lang="tr-TR" sz="2400" b="1"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Kol,</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bedenin</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önünde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omuz</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yüksekliğinde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tutulur</a:t>
            </a:r>
            <a:r>
              <a:rPr lang="tr-TR" sz="2400" spc="-2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yavaşça</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dışarıya doğru çevrilirken, baş da tersi yöne döndürülür. Bu alıştırmalar birçok kez her iki kolla da </a:t>
            </a:r>
            <a:r>
              <a:rPr lang="tr-TR" sz="2400" spc="-15" dirty="0">
                <a:effectLst/>
                <a:latin typeface="Arial" panose="020B0604020202020204" pitchFamily="34" charset="0"/>
                <a:ea typeface="Arial" panose="020B0604020202020204" pitchFamily="34" charset="0"/>
              </a:rPr>
              <a:t>yapılır. </a:t>
            </a:r>
            <a:r>
              <a:rPr lang="tr-TR" sz="2400" dirty="0">
                <a:effectLst/>
                <a:latin typeface="Arial" panose="020B0604020202020204" pitchFamily="34" charset="0"/>
                <a:ea typeface="Arial" panose="020B0604020202020204" pitchFamily="34" charset="0"/>
              </a:rPr>
              <a:t>Sonrasında eller birleştirilir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sağ kol dirsekten kırılarak sol elin </a:t>
            </a:r>
            <a:r>
              <a:rPr lang="tr-TR" sz="2400" spc="-15" dirty="0">
                <a:effectLst/>
                <a:latin typeface="Arial" panose="020B0604020202020204" pitchFamily="34" charset="0"/>
                <a:ea typeface="Arial" panose="020B0604020202020204" pitchFamily="34" charset="0"/>
              </a:rPr>
              <a:t>yardımıyla </a:t>
            </a:r>
            <a:r>
              <a:rPr lang="tr-TR" sz="2400" dirty="0">
                <a:effectLst/>
                <a:latin typeface="Arial" panose="020B0604020202020204" pitchFamily="34" charset="0"/>
                <a:ea typeface="Arial" panose="020B0604020202020204" pitchFamily="34" charset="0"/>
              </a:rPr>
              <a:t>sola çekilirken, </a:t>
            </a:r>
            <a:r>
              <a:rPr lang="tr-TR" sz="2400" spc="-15" dirty="0">
                <a:effectLst/>
                <a:latin typeface="Arial" panose="020B0604020202020204" pitchFamily="34" charset="0"/>
                <a:ea typeface="Arial" panose="020B0604020202020204" pitchFamily="34" charset="0"/>
              </a:rPr>
              <a:t>baş </a:t>
            </a:r>
            <a:r>
              <a:rPr lang="tr-TR" sz="2400" dirty="0">
                <a:effectLst/>
                <a:latin typeface="Arial" panose="020B0604020202020204" pitchFamily="34" charset="0"/>
                <a:ea typeface="Arial" panose="020B0604020202020204" pitchFamily="34" charset="0"/>
              </a:rPr>
              <a:t>sağa doğru çevrilir. Hareket her iki tarafa da yapılır. Binici bir süre sonra daha geriye doğru </a:t>
            </a:r>
            <a:r>
              <a:rPr lang="tr-TR" sz="2400" spc="-15" dirty="0">
                <a:effectLst/>
                <a:latin typeface="Arial" panose="020B0604020202020204" pitchFamily="34" charset="0"/>
                <a:ea typeface="Arial" panose="020B0604020202020204" pitchFamily="34" charset="0"/>
              </a:rPr>
              <a:t>bakmayı </a:t>
            </a:r>
            <a:r>
              <a:rPr lang="tr-TR" sz="2400" dirty="0">
                <a:effectLst/>
                <a:latin typeface="Arial" panose="020B0604020202020204" pitchFamily="34" charset="0"/>
                <a:ea typeface="Arial" panose="020B0604020202020204" pitchFamily="34" charset="0"/>
              </a:rPr>
              <a:t>başarabilir. Bu hareket, boynun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omuz kaslarının esnemesini sağlar. Böylece, atın salınım hareketini karşılamak için gerekli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kalçadan başlayıp başa kadar uzanan kasların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eklemlerin yumuşaklığı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esnekliği sağlanmış</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olur.</a:t>
            </a:r>
            <a:endParaRPr lang="tr-TR" sz="2400" dirty="0"/>
          </a:p>
        </p:txBody>
      </p:sp>
    </p:spTree>
    <p:extLst>
      <p:ext uri="{BB962C8B-B14F-4D97-AF65-F5344CB8AC3E}">
        <p14:creationId xmlns:p14="http://schemas.microsoft.com/office/powerpoint/2010/main" val="298804267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37.jpeg">
            <a:extLst>
              <a:ext uri="{FF2B5EF4-FFF2-40B4-BE49-F238E27FC236}">
                <a16:creationId xmlns:a16="http://schemas.microsoft.com/office/drawing/2014/main" id="{69F12152-20A6-4CF9-9762-343BB6D2379D}"/>
              </a:ext>
            </a:extLst>
          </p:cNvPr>
          <p:cNvPicPr>
            <a:picLocks noChangeAspect="1"/>
          </p:cNvPicPr>
          <p:nvPr/>
        </p:nvPicPr>
        <p:blipFill>
          <a:blip r:embed="rId2" cstate="print"/>
          <a:stretch>
            <a:fillRect/>
          </a:stretch>
        </p:blipFill>
        <p:spPr>
          <a:xfrm>
            <a:off x="798285" y="623289"/>
            <a:ext cx="10595429" cy="5474162"/>
          </a:xfrm>
          <a:prstGeom prst="rect">
            <a:avLst/>
          </a:prstGeom>
        </p:spPr>
      </p:pic>
    </p:spTree>
    <p:extLst>
      <p:ext uri="{BB962C8B-B14F-4D97-AF65-F5344CB8AC3E}">
        <p14:creationId xmlns:p14="http://schemas.microsoft.com/office/powerpoint/2010/main" val="107413888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515553D-08F4-4379-9C6B-D3BA89C03FD4}"/>
              </a:ext>
            </a:extLst>
          </p:cNvPr>
          <p:cNvSpPr>
            <a:spLocks noGrp="1"/>
          </p:cNvSpPr>
          <p:nvPr>
            <p:ph idx="1"/>
          </p:nvPr>
        </p:nvSpPr>
        <p:spPr>
          <a:xfrm>
            <a:off x="812800" y="2438400"/>
            <a:ext cx="10624457" cy="3483428"/>
          </a:xfrm>
        </p:spPr>
        <p:txBody>
          <a:bodyPr>
            <a:normAutofit/>
          </a:bodyPr>
          <a:lstStyle/>
          <a:p>
            <a:pPr algn="just">
              <a:buFont typeface="Wingdings" panose="05000000000000000000" pitchFamily="2" charset="2"/>
              <a:buChar char="Ø"/>
            </a:pPr>
            <a:r>
              <a:rPr lang="tr-TR" sz="2400" b="1" dirty="0">
                <a:effectLst/>
                <a:latin typeface="Arial" panose="020B0604020202020204" pitchFamily="34" charset="0"/>
                <a:ea typeface="Arial" panose="020B0604020202020204" pitchFamily="34" charset="0"/>
              </a:rPr>
              <a:t>Zıt denge hareketleri: </a:t>
            </a:r>
            <a:r>
              <a:rPr lang="tr-TR" sz="2400" dirty="0">
                <a:effectLst/>
                <a:latin typeface="Arial" panose="020B0604020202020204" pitchFamily="34" charset="0"/>
                <a:ea typeface="Arial" panose="020B0604020202020204" pitchFamily="34" charset="0"/>
              </a:rPr>
              <a:t>Binici bu alıştırmalar yardımıyla, en iyi oturuş biçimini öğrenir. Alıştırmalar adeta, süratli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dörtnalda yapılabilir. Hareketin özü, eyer üzerinde aykırı duruş biçimlerine geçmektir. Binici adeta, süratli ve dörtnalda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derin oturuşta giderken dengesini yitirmeden eyerde sağa ve sola kayar. Büstünü olabildiğince öne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geriye doğru büker. Benzer alıştırmaları</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hafif</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oturuşta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da</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
            </a:r>
            <a:r>
              <a:rPr lang="tr-TR" sz="2400" dirty="0" err="1">
                <a:effectLst/>
                <a:latin typeface="Arial" panose="020B0604020202020204" pitchFamily="34" charset="0"/>
                <a:ea typeface="Arial" panose="020B0604020202020204" pitchFamily="34" charset="0"/>
              </a:rPr>
              <a:t>anavan</a:t>
            </a:r>
            <a:r>
              <a:rPr lang="tr-TR" sz="2400" dirty="0">
                <a:effectLst/>
                <a:latin typeface="Arial" panose="020B0604020202020204" pitchFamily="34" charset="0"/>
                <a:ea typeface="Arial" panose="020B0604020202020204" pitchFamily="34" charset="0"/>
              </a:rPr>
              <a:t>)</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yapar.</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denge</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değişimleri;</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binicinin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doğru</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oturuşun</a:t>
            </a:r>
            <a:r>
              <a:rPr lang="tr-TR" sz="2400" spc="-3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yerini </a:t>
            </a:r>
            <a:r>
              <a:rPr lang="tr-TR" sz="2400" dirty="0">
                <a:effectLst/>
                <a:latin typeface="Arial" panose="020B0604020202020204" pitchFamily="34" charset="0"/>
                <a:ea typeface="Arial" panose="020B0604020202020204" pitchFamily="34" charset="0"/>
              </a:rPr>
              <a:t>iyice öğrenmesine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ileride oluşabilecek denge bozulmalarında, hızlı refleks gösterebilmesine yardımcı</a:t>
            </a:r>
            <a:r>
              <a:rPr lang="tr-TR" sz="2400" spc="1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olacaktır.</a:t>
            </a:r>
            <a:endParaRPr lang="tr-TR" sz="2400" dirty="0"/>
          </a:p>
        </p:txBody>
      </p:sp>
    </p:spTree>
    <p:extLst>
      <p:ext uri="{BB962C8B-B14F-4D97-AF65-F5344CB8AC3E}">
        <p14:creationId xmlns:p14="http://schemas.microsoft.com/office/powerpoint/2010/main" val="276525218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1BCC992-D0BE-41AB-AC12-B1CA1349CCD1}"/>
              </a:ext>
            </a:extLst>
          </p:cNvPr>
          <p:cNvSpPr>
            <a:spLocks noGrp="1"/>
          </p:cNvSpPr>
          <p:nvPr>
            <p:ph idx="1"/>
          </p:nvPr>
        </p:nvSpPr>
        <p:spPr>
          <a:xfrm>
            <a:off x="783771" y="2409370"/>
            <a:ext cx="10666549" cy="3773716"/>
          </a:xfrm>
        </p:spPr>
        <p:txBody>
          <a:bodyPr>
            <a:normAutofit/>
          </a:bodyPr>
          <a:lstStyle/>
          <a:p>
            <a:pPr algn="just">
              <a:buFont typeface="Wingdings" panose="05000000000000000000" pitchFamily="2" charset="2"/>
              <a:buChar char="Ø"/>
            </a:pPr>
            <a:r>
              <a:rPr lang="tr-TR" sz="2400" b="1" dirty="0">
                <a:effectLst/>
                <a:latin typeface="Arial" panose="020B0604020202020204" pitchFamily="34" charset="0"/>
                <a:ea typeface="Arial" panose="020B0604020202020204" pitchFamily="34" charset="0"/>
              </a:rPr>
              <a:t>Atın hareketlerini hissetme: </a:t>
            </a:r>
            <a:r>
              <a:rPr lang="tr-TR" sz="2400" dirty="0">
                <a:effectLst/>
                <a:latin typeface="Arial" panose="020B0604020202020204" pitchFamily="34" charset="0"/>
                <a:ea typeface="Arial" panose="020B0604020202020204" pitchFamily="34" charset="0"/>
              </a:rPr>
              <a:t>Biniciler, altındaki atların ne </a:t>
            </a:r>
            <a:r>
              <a:rPr lang="tr-TR" sz="2400" spc="-15" dirty="0">
                <a:effectLst/>
                <a:latin typeface="Arial" panose="020B0604020202020204" pitchFamily="34" charset="0"/>
                <a:ea typeface="Arial" panose="020B0604020202020204" pitchFamily="34" charset="0"/>
              </a:rPr>
              <a:t>zaman </a:t>
            </a:r>
            <a:r>
              <a:rPr lang="tr-TR" sz="2400" dirty="0">
                <a:effectLst/>
                <a:latin typeface="Arial" panose="020B0604020202020204" pitchFamily="34" charset="0"/>
                <a:ea typeface="Arial" panose="020B0604020202020204" pitchFamily="34" charset="0"/>
              </a:rPr>
              <a:t>ne yaptıklarını hissedebildikleri an; ağırlık, baldır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dizgin yardımlarını doğru zamanda uygulayabilirler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doğaldır ki, uygun tepkiyi alabilirler. Atların hareket </a:t>
            </a:r>
            <a:r>
              <a:rPr lang="tr-TR" sz="2400" spc="-15" dirty="0">
                <a:effectLst/>
                <a:latin typeface="Arial" panose="020B0604020202020204" pitchFamily="34" charset="0"/>
                <a:ea typeface="Arial" panose="020B0604020202020204" pitchFamily="34" charset="0"/>
              </a:rPr>
              <a:t>akışının, </a:t>
            </a:r>
            <a:r>
              <a:rPr lang="tr-TR" sz="2400" dirty="0">
                <a:effectLst/>
                <a:latin typeface="Arial" panose="020B0604020202020204" pitchFamily="34" charset="0"/>
                <a:ea typeface="Arial" panose="020B0604020202020204" pitchFamily="34" charset="0"/>
              </a:rPr>
              <a:t>yani adım atış düzeninin iyi </a:t>
            </a:r>
            <a:r>
              <a:rPr lang="tr-TR" sz="2400" spc="-15" dirty="0">
                <a:effectLst/>
                <a:latin typeface="Arial" panose="020B0604020202020204" pitchFamily="34" charset="0"/>
                <a:ea typeface="Arial" panose="020B0604020202020204" pitchFamily="34" charset="0"/>
              </a:rPr>
              <a:t>bilinmesi </a:t>
            </a:r>
            <a:r>
              <a:rPr lang="tr-TR" sz="2400" spc="15" dirty="0">
                <a:effectLst/>
                <a:latin typeface="Arial" panose="020B0604020202020204" pitchFamily="34" charset="0"/>
                <a:ea typeface="Arial" panose="020B0604020202020204" pitchFamily="34" charset="0"/>
              </a:rPr>
              <a:t>ve</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hissedilmesi</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sonucunda</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uygulanacak</a:t>
            </a:r>
            <a:r>
              <a:rPr lang="tr-TR" sz="2400" spc="-5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ağırlık,</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baldır</a:t>
            </a:r>
            <a:r>
              <a:rPr lang="tr-TR" sz="2400" spc="-3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dizgin</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yardımları;</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ata</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engel</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değil,</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destek olacaktır.</a:t>
            </a:r>
          </a:p>
          <a:p>
            <a:pPr marL="0" indent="0" algn="just">
              <a:buNone/>
            </a:pPr>
            <a:r>
              <a:rPr lang="tr-TR" sz="2400" dirty="0">
                <a:effectLst/>
                <a:latin typeface="Arial" panose="020B0604020202020204" pitchFamily="34" charset="0"/>
                <a:ea typeface="Arial" panose="020B0604020202020204" pitchFamily="34" charset="0"/>
              </a:rPr>
              <a:t>Aşağıdaki alıştırmalar bu hissin geliştirilmesi için birer yardımcı etkendir. Alıştırmaların uygulanması sürecinde, bir süre sonra bir hissetme yeteneği oluşacaktır. </a:t>
            </a:r>
            <a:endParaRPr lang="tr-TR" sz="2400" dirty="0"/>
          </a:p>
        </p:txBody>
      </p:sp>
    </p:spTree>
    <p:extLst>
      <p:ext uri="{BB962C8B-B14F-4D97-AF65-F5344CB8AC3E}">
        <p14:creationId xmlns:p14="http://schemas.microsoft.com/office/powerpoint/2010/main" val="264550007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DB2163C-D961-47AC-B141-C1D8F2760395}"/>
              </a:ext>
            </a:extLst>
          </p:cNvPr>
          <p:cNvSpPr>
            <a:spLocks noGrp="1"/>
          </p:cNvSpPr>
          <p:nvPr>
            <p:ph idx="1"/>
          </p:nvPr>
        </p:nvSpPr>
        <p:spPr>
          <a:xfrm>
            <a:off x="769258" y="2032000"/>
            <a:ext cx="10624456" cy="4194628"/>
          </a:xfrm>
        </p:spPr>
        <p:txBody>
          <a:bodyPr>
            <a:noAutofit/>
          </a:bodyPr>
          <a:lstStyle/>
          <a:p>
            <a:pPr marL="0" indent="0" algn="just">
              <a:buNone/>
            </a:pPr>
            <a:r>
              <a:rPr lang="tr-TR" sz="2500" i="1" u="sng" dirty="0">
                <a:effectLst/>
                <a:latin typeface="Arial" panose="020B0604020202020204" pitchFamily="34" charset="0"/>
                <a:ea typeface="Arial" panose="020B0604020202020204" pitchFamily="34" charset="0"/>
              </a:rPr>
              <a:t>Bu alıştırmalar:</a:t>
            </a:r>
          </a:p>
          <a:p>
            <a:pPr algn="just">
              <a:buFont typeface="Wingdings" panose="05000000000000000000" pitchFamily="2" charset="2"/>
              <a:buChar char="ü"/>
            </a:pPr>
            <a:r>
              <a:rPr lang="tr-TR" sz="2400" dirty="0">
                <a:effectLst/>
                <a:latin typeface="Arial" panose="020B0604020202020204" pitchFamily="34" charset="0"/>
                <a:ea typeface="Wingdings" panose="05000000000000000000" pitchFamily="2" charset="2"/>
                <a:cs typeface="Wingdings" panose="05000000000000000000" pitchFamily="2" charset="2"/>
              </a:rPr>
              <a:t>Binici adeta da atın boynuna eğilir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elleriyle atın omuzlarına dokunur. Sağ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sol </a:t>
            </a:r>
            <a:r>
              <a:rPr lang="tr-TR" sz="2400" spc="-15" dirty="0">
                <a:effectLst/>
                <a:latin typeface="Arial" panose="020B0604020202020204" pitchFamily="34" charset="0"/>
                <a:ea typeface="Wingdings" panose="05000000000000000000" pitchFamily="2" charset="2"/>
                <a:cs typeface="Wingdings" panose="05000000000000000000" pitchFamily="2" charset="2"/>
              </a:rPr>
              <a:t>omzun </a:t>
            </a:r>
            <a:r>
              <a:rPr lang="tr-TR" sz="2400" dirty="0">
                <a:effectLst/>
                <a:latin typeface="Arial" panose="020B0604020202020204" pitchFamily="34" charset="0"/>
                <a:ea typeface="Wingdings" panose="05000000000000000000" pitchFamily="2" charset="2"/>
                <a:cs typeface="Wingdings" panose="05000000000000000000" pitchFamily="2" charset="2"/>
              </a:rPr>
              <a:t>ne </a:t>
            </a:r>
            <a:r>
              <a:rPr lang="tr-TR" sz="2400" spc="-15" dirty="0">
                <a:effectLst/>
                <a:latin typeface="Arial" panose="020B0604020202020204" pitchFamily="34" charset="0"/>
                <a:ea typeface="Wingdings" panose="05000000000000000000" pitchFamily="2" charset="2"/>
                <a:cs typeface="Wingdings" panose="05000000000000000000" pitchFamily="2" charset="2"/>
              </a:rPr>
              <a:t>zaman </a:t>
            </a:r>
            <a:r>
              <a:rPr lang="tr-TR" sz="2400" dirty="0">
                <a:effectLst/>
                <a:latin typeface="Arial" panose="020B0604020202020204" pitchFamily="34" charset="0"/>
                <a:ea typeface="Wingdings" panose="05000000000000000000" pitchFamily="2" charset="2"/>
                <a:cs typeface="Wingdings" panose="05000000000000000000" pitchFamily="2" charset="2"/>
              </a:rPr>
              <a:t>ileriye doğru hareket ettiğini duyulacak bir sesle</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söyler.</a:t>
            </a:r>
          </a:p>
          <a:p>
            <a:pPr marR="106680" lvl="0" algn="just">
              <a:lnSpc>
                <a:spcPct val="103000"/>
              </a:lnSpc>
              <a:spcAft>
                <a:spcPts val="0"/>
              </a:spcAft>
              <a:buSzPct val="110000"/>
              <a:buFont typeface="Wingdings" panose="05000000000000000000" pitchFamily="2" charset="2"/>
              <a:buChar char="ü"/>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Binici aynı durumda iken hangi bacağın ileri atıldığını söyler. Eğitici bu anda biniciye hangi </a:t>
            </a:r>
            <a:r>
              <a:rPr lang="tr-TR" sz="2400" spc="-15" dirty="0">
                <a:effectLst/>
                <a:latin typeface="Arial" panose="020B0604020202020204" pitchFamily="34" charset="0"/>
                <a:ea typeface="Wingdings" panose="05000000000000000000" pitchFamily="2" charset="2"/>
                <a:cs typeface="Wingdings" panose="05000000000000000000" pitchFamily="2" charset="2"/>
              </a:rPr>
              <a:t>adımın </a:t>
            </a:r>
            <a:r>
              <a:rPr lang="tr-TR" sz="2400" dirty="0">
                <a:effectLst/>
                <a:latin typeface="Arial" panose="020B0604020202020204" pitchFamily="34" charset="0"/>
                <a:ea typeface="Wingdings" panose="05000000000000000000" pitchFamily="2" charset="2"/>
                <a:cs typeface="Wingdings" panose="05000000000000000000" pitchFamily="2" charset="2"/>
              </a:rPr>
              <a:t>atıldığını dışardan söyleyerek </a:t>
            </a:r>
            <a:r>
              <a:rPr lang="tr-TR" sz="2400" spc="-15" dirty="0">
                <a:effectLst/>
                <a:latin typeface="Arial" panose="020B0604020202020204" pitchFamily="34" charset="0"/>
                <a:ea typeface="Wingdings" panose="05000000000000000000" pitchFamily="2" charset="2"/>
                <a:cs typeface="Wingdings" panose="05000000000000000000" pitchFamily="2" charset="2"/>
              </a:rPr>
              <a:t>yardımcı </a:t>
            </a:r>
            <a:r>
              <a:rPr lang="tr-TR" sz="2400" dirty="0">
                <a:effectLst/>
                <a:latin typeface="Arial" panose="020B0604020202020204" pitchFamily="34" charset="0"/>
                <a:ea typeface="Wingdings" panose="05000000000000000000" pitchFamily="2" charset="2"/>
                <a:cs typeface="Wingdings" panose="05000000000000000000" pitchFamily="2" charset="2"/>
              </a:rPr>
              <a:t>olabilir. Bu </a:t>
            </a:r>
            <a:r>
              <a:rPr lang="tr-TR" sz="2400" spc="-15" dirty="0">
                <a:effectLst/>
                <a:latin typeface="Arial" panose="020B0604020202020204" pitchFamily="34" charset="0"/>
                <a:ea typeface="Wingdings" panose="05000000000000000000" pitchFamily="2" charset="2"/>
                <a:cs typeface="Wingdings" panose="05000000000000000000" pitchFamily="2" charset="2"/>
              </a:rPr>
              <a:t>yardım, </a:t>
            </a:r>
            <a:r>
              <a:rPr lang="tr-TR" sz="2400" dirty="0">
                <a:effectLst/>
                <a:latin typeface="Arial" panose="020B0604020202020204" pitchFamily="34" charset="0"/>
                <a:ea typeface="Wingdings" panose="05000000000000000000" pitchFamily="2" charset="2"/>
                <a:cs typeface="Wingdings" panose="05000000000000000000" pitchFamily="2" charset="2"/>
              </a:rPr>
              <a:t>eğitimin kısa sürede başarılmasını</a:t>
            </a:r>
            <a:r>
              <a:rPr lang="tr-TR" sz="2400" spc="12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sağlar.</a:t>
            </a:r>
          </a:p>
          <a:p>
            <a:pPr algn="just">
              <a:spcBef>
                <a:spcPts val="45"/>
              </a:spcBef>
              <a:buFont typeface="Wingdings" panose="05000000000000000000" pitchFamily="2" charset="2"/>
              <a:buChar char="ü"/>
            </a:pPr>
            <a:r>
              <a:rPr lang="tr-TR" sz="2400" dirty="0">
                <a:effectLst/>
                <a:latin typeface="Arial" panose="020B0604020202020204" pitchFamily="34" charset="0"/>
                <a:ea typeface="Wingdings" panose="05000000000000000000" pitchFamily="2" charset="2"/>
                <a:cs typeface="Wingdings" panose="05000000000000000000" pitchFamily="2" charset="2"/>
              </a:rPr>
              <a:t> Binici</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eyerde</a:t>
            </a:r>
            <a:r>
              <a:rPr lang="tr-TR" sz="2400" spc="-2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normal</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oturuşa</a:t>
            </a:r>
            <a:r>
              <a:rPr lang="tr-TR" sz="2400" spc="-5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geçer</a:t>
            </a:r>
            <a:r>
              <a:rPr lang="tr-TR" sz="2400" spc="-20" dirty="0">
                <a:effectLst/>
                <a:latin typeface="Arial" panose="020B0604020202020204" pitchFamily="34" charset="0"/>
                <a:ea typeface="Wingdings" panose="05000000000000000000" pitchFamily="2" charset="2"/>
                <a:cs typeface="Wingdings" panose="05000000000000000000" pitchFamily="2" charset="2"/>
              </a:rPr>
              <a:t> </a:t>
            </a:r>
            <a:r>
              <a:rPr lang="tr-TR" sz="2400" spc="15" dirty="0">
                <a:effectLst/>
                <a:latin typeface="Arial" panose="020B0604020202020204" pitchFamily="34" charset="0"/>
                <a:ea typeface="Wingdings" panose="05000000000000000000" pitchFamily="2" charset="2"/>
                <a:cs typeface="Wingdings" panose="05000000000000000000" pitchFamily="2" charset="2"/>
              </a:rPr>
              <a:t>ve</a:t>
            </a:r>
            <a:r>
              <a:rPr lang="tr-TR" sz="2400" spc="-5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önce</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ön</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ayakların</a:t>
            </a:r>
            <a:r>
              <a:rPr lang="tr-TR" sz="2400" spc="-6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atılışını</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söyler</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(sol,</a:t>
            </a:r>
            <a:r>
              <a:rPr lang="tr-TR" sz="2400" spc="-5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sağ).</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Sonra</a:t>
            </a:r>
            <a:r>
              <a:rPr lang="tr-TR" sz="2400" spc="-4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art ayakların </a:t>
            </a:r>
            <a:r>
              <a:rPr lang="tr-TR" sz="2400" spc="-15" dirty="0">
                <a:effectLst/>
                <a:latin typeface="Arial" panose="020B0604020202020204" pitchFamily="34" charset="0"/>
                <a:ea typeface="Wingdings" panose="05000000000000000000" pitchFamily="2" charset="2"/>
                <a:cs typeface="Wingdings" panose="05000000000000000000" pitchFamily="2" charset="2"/>
              </a:rPr>
              <a:t>atılışını </a:t>
            </a:r>
            <a:r>
              <a:rPr lang="tr-TR" sz="2400" dirty="0">
                <a:effectLst/>
                <a:latin typeface="Arial" panose="020B0604020202020204" pitchFamily="34" charset="0"/>
                <a:ea typeface="Wingdings" panose="05000000000000000000" pitchFamily="2" charset="2"/>
                <a:cs typeface="Wingdings" panose="05000000000000000000" pitchFamily="2" charset="2"/>
              </a:rPr>
              <a:t>söyler. En sonunda tüm ayakları atılış sırasına göre söyler</a:t>
            </a:r>
            <a:endParaRPr lang="tr-TR" sz="2400" dirty="0">
              <a:effectLst/>
              <a:latin typeface="Arial" panose="020B0604020202020204" pitchFamily="34" charset="0"/>
              <a:ea typeface="Arial" panose="020B0604020202020204" pitchFamily="34" charset="0"/>
            </a:endParaRPr>
          </a:p>
          <a:p>
            <a:pPr marL="0" indent="0" algn="just">
              <a:buNone/>
            </a:pPr>
            <a:endParaRPr lang="tr-TR" sz="2400" dirty="0"/>
          </a:p>
        </p:txBody>
      </p:sp>
    </p:spTree>
    <p:extLst>
      <p:ext uri="{BB962C8B-B14F-4D97-AF65-F5344CB8AC3E}">
        <p14:creationId xmlns:p14="http://schemas.microsoft.com/office/powerpoint/2010/main" val="13902699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FFA580B-8304-4431-BCCE-8062EBC85B88}"/>
              </a:ext>
            </a:extLst>
          </p:cNvPr>
          <p:cNvSpPr>
            <a:spLocks noGrp="1"/>
          </p:cNvSpPr>
          <p:nvPr>
            <p:ph idx="1"/>
          </p:nvPr>
        </p:nvSpPr>
        <p:spPr>
          <a:xfrm>
            <a:off x="754744" y="1567543"/>
            <a:ext cx="10682514" cy="4731657"/>
          </a:xfrm>
        </p:spPr>
        <p:txBody>
          <a:bodyPr>
            <a:normAutofit fontScale="92500" lnSpcReduction="10000"/>
          </a:bodyPr>
          <a:lstStyle/>
          <a:p>
            <a:pPr marL="0" marR="105410" lvl="0" indent="0" algn="just">
              <a:lnSpc>
                <a:spcPct val="250000"/>
              </a:lnSpc>
              <a:spcAft>
                <a:spcPts val="0"/>
              </a:spcAft>
              <a:buSzPts val="700"/>
              <a:buNone/>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Bu anda ayaklara numara verilir ve söyleyiş buna göre</a:t>
            </a:r>
            <a:r>
              <a:rPr lang="tr-TR" sz="2400" spc="2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yapılır.</a:t>
            </a:r>
          </a:p>
          <a:p>
            <a:pPr marL="0" indent="0" algn="just">
              <a:spcBef>
                <a:spcPts val="15"/>
              </a:spcBef>
              <a:spcAft>
                <a:spcPts val="0"/>
              </a:spcAft>
              <a:buNone/>
              <a:tabLst>
                <a:tab pos="1120775" algn="r"/>
              </a:tabLst>
            </a:pPr>
            <a:r>
              <a:rPr lang="tr-TR" sz="2400" dirty="0">
                <a:effectLst/>
                <a:latin typeface="Arial" panose="020B0604020202020204" pitchFamily="34" charset="0"/>
                <a:ea typeface="Arial" panose="020B0604020202020204" pitchFamily="34" charset="0"/>
              </a:rPr>
              <a:t>Sol</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ön    1</a:t>
            </a:r>
          </a:p>
          <a:p>
            <a:pPr marL="0" indent="0" algn="just">
              <a:spcBef>
                <a:spcPts val="30"/>
              </a:spcBef>
              <a:spcAft>
                <a:spcPts val="0"/>
              </a:spcAft>
              <a:buNone/>
              <a:tabLst>
                <a:tab pos="1121410" algn="r"/>
              </a:tabLst>
            </a:pPr>
            <a:r>
              <a:rPr lang="tr-TR" sz="2400" dirty="0">
                <a:effectLst/>
                <a:latin typeface="Arial" panose="020B0604020202020204" pitchFamily="34" charset="0"/>
                <a:ea typeface="Arial" panose="020B0604020202020204" pitchFamily="34" charset="0"/>
              </a:rPr>
              <a:t>Sağ</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art	</a:t>
            </a:r>
            <a:r>
              <a:rPr lang="tr-TR" sz="2400" dirty="0">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2</a:t>
            </a:r>
          </a:p>
          <a:p>
            <a:pPr marL="0" indent="0" algn="just">
              <a:spcBef>
                <a:spcPts val="80"/>
              </a:spcBef>
              <a:spcAft>
                <a:spcPts val="0"/>
              </a:spcAft>
              <a:buNone/>
              <a:tabLst>
                <a:tab pos="1120775" algn="r"/>
              </a:tabLst>
            </a:pPr>
            <a:r>
              <a:rPr lang="tr-TR" sz="2400" dirty="0">
                <a:effectLst/>
                <a:latin typeface="Arial" panose="020B0604020202020204" pitchFamily="34" charset="0"/>
                <a:ea typeface="Arial" panose="020B0604020202020204" pitchFamily="34" charset="0"/>
              </a:rPr>
              <a:t>Sağ</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ön  </a:t>
            </a:r>
            <a:r>
              <a:rPr lang="tr-TR" sz="2400" dirty="0">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3</a:t>
            </a:r>
          </a:p>
          <a:p>
            <a:pPr marL="0" indent="0" algn="just">
              <a:spcBef>
                <a:spcPts val="30"/>
              </a:spcBef>
              <a:spcAft>
                <a:spcPts val="0"/>
              </a:spcAft>
              <a:buNone/>
              <a:tabLst>
                <a:tab pos="1120775" algn="r"/>
              </a:tabLst>
            </a:pPr>
            <a:r>
              <a:rPr lang="tr-TR" sz="2400" dirty="0">
                <a:effectLst/>
                <a:latin typeface="Arial" panose="020B0604020202020204" pitchFamily="34" charset="0"/>
                <a:ea typeface="Arial" panose="020B0604020202020204" pitchFamily="34" charset="0"/>
              </a:rPr>
              <a:t>Sol</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art   </a:t>
            </a:r>
            <a:r>
              <a:rPr lang="tr-TR" sz="2400" dirty="0">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4</a:t>
            </a:r>
          </a:p>
          <a:p>
            <a:pPr marL="0" indent="0" algn="just">
              <a:spcBef>
                <a:spcPts val="30"/>
              </a:spcBef>
              <a:spcAft>
                <a:spcPts val="0"/>
              </a:spcAft>
              <a:buNone/>
              <a:tabLst>
                <a:tab pos="1120775" algn="r"/>
              </a:tabLst>
            </a:pPr>
            <a:endParaRPr lang="tr-TR" sz="2400" dirty="0">
              <a:effectLst/>
              <a:latin typeface="Arial" panose="020B0604020202020204" pitchFamily="34" charset="0"/>
              <a:ea typeface="Arial" panose="020B0604020202020204" pitchFamily="34" charset="0"/>
            </a:endParaRPr>
          </a:p>
          <a:p>
            <a:pPr algn="just">
              <a:spcBef>
                <a:spcPts val="5"/>
              </a:spcBef>
              <a:buSzPct val="100000"/>
              <a:buFont typeface="Wingdings" panose="05000000000000000000" pitchFamily="2" charset="2"/>
              <a:buChar char="ü"/>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Süratlide; sol – sağ, ön – arka ayakların ne </a:t>
            </a:r>
            <a:r>
              <a:rPr lang="tr-TR" sz="2400" spc="-15" dirty="0">
                <a:effectLst/>
                <a:latin typeface="Arial" panose="020B0604020202020204" pitchFamily="34" charset="0"/>
                <a:ea typeface="Wingdings" panose="05000000000000000000" pitchFamily="2" charset="2"/>
                <a:cs typeface="Wingdings" panose="05000000000000000000" pitchFamily="2" charset="2"/>
              </a:rPr>
              <a:t>zaman </a:t>
            </a:r>
            <a:r>
              <a:rPr lang="tr-TR" sz="2400" dirty="0">
                <a:effectLst/>
                <a:latin typeface="Arial" panose="020B0604020202020204" pitchFamily="34" charset="0"/>
                <a:ea typeface="Wingdings" panose="05000000000000000000" pitchFamily="2" charset="2"/>
                <a:cs typeface="Wingdings" panose="05000000000000000000" pitchFamily="2" charset="2"/>
              </a:rPr>
              <a:t>yere bastığı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kalktığı</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söylenir.</a:t>
            </a:r>
          </a:p>
          <a:p>
            <a:pPr algn="just">
              <a:spcBef>
                <a:spcPts val="5"/>
              </a:spcBef>
              <a:buSzPct val="100000"/>
              <a:buFont typeface="Wingdings" panose="05000000000000000000" pitchFamily="2" charset="2"/>
              <a:buChar char="ü"/>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Dörtnalda; iç – dış art ayakların ne </a:t>
            </a:r>
            <a:r>
              <a:rPr lang="tr-TR" sz="2400" spc="-15" dirty="0">
                <a:effectLst/>
                <a:latin typeface="Arial" panose="020B0604020202020204" pitchFamily="34" charset="0"/>
                <a:ea typeface="Wingdings" panose="05000000000000000000" pitchFamily="2" charset="2"/>
                <a:cs typeface="Wingdings" panose="05000000000000000000" pitchFamily="2" charset="2"/>
              </a:rPr>
              <a:t>zaman </a:t>
            </a:r>
            <a:r>
              <a:rPr lang="tr-TR" sz="2400" dirty="0">
                <a:effectLst/>
                <a:latin typeface="Arial" panose="020B0604020202020204" pitchFamily="34" charset="0"/>
                <a:ea typeface="Wingdings" panose="05000000000000000000" pitchFamily="2" charset="2"/>
                <a:cs typeface="Wingdings" panose="05000000000000000000" pitchFamily="2" charset="2"/>
              </a:rPr>
              <a:t>yere bastığı</a:t>
            </a:r>
            <a:r>
              <a:rPr lang="tr-TR" sz="2400" spc="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söylenir.</a:t>
            </a:r>
          </a:p>
          <a:p>
            <a:pPr marL="0" indent="0" algn="just">
              <a:spcBef>
                <a:spcPts val="5"/>
              </a:spcBef>
              <a:buSzPts val="700"/>
              <a:buNone/>
              <a:tabLst>
                <a:tab pos="535940" algn="l"/>
              </a:tabLst>
            </a:pPr>
            <a:endParaRPr lang="tr-TR" sz="2400" dirty="0">
              <a:effectLst/>
              <a:latin typeface="Arial" panose="020B0604020202020204" pitchFamily="34" charset="0"/>
              <a:ea typeface="Wingdings" panose="05000000000000000000" pitchFamily="2" charset="2"/>
              <a:cs typeface="Wingdings" panose="05000000000000000000" pitchFamily="2" charset="2"/>
            </a:endParaRPr>
          </a:p>
          <a:p>
            <a:pPr marL="0" indent="0" algn="just">
              <a:spcBef>
                <a:spcPts val="5"/>
              </a:spcBef>
              <a:buSzPts val="700"/>
              <a:buNone/>
              <a:tabLst>
                <a:tab pos="535940" algn="l"/>
              </a:tabLst>
            </a:pPr>
            <a:r>
              <a:rPr lang="tr-TR" sz="2400" dirty="0">
                <a:effectLst/>
                <a:latin typeface="Arial" panose="020B0604020202020204" pitchFamily="34" charset="0"/>
                <a:ea typeface="Arial" panose="020B0604020202020204" pitchFamily="34" charset="0"/>
              </a:rPr>
              <a:t>Bu alıştırmalar eğiticinin yaratıcılık yeteneğine göre geliştirilebilir. Önemli olan tüm yöntemlerin, biniciye atın hareketlerini doğru bir biçimde hissedebilme yeteneğini</a:t>
            </a:r>
            <a:r>
              <a:rPr lang="tr-TR" sz="2400" spc="27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kazandırmasıdır.</a:t>
            </a:r>
          </a:p>
          <a:p>
            <a:pPr marL="0" lvl="0" indent="0">
              <a:spcBef>
                <a:spcPts val="5"/>
              </a:spcBef>
              <a:buSzPts val="700"/>
              <a:buNone/>
              <a:tabLst>
                <a:tab pos="535940" algn="l"/>
              </a:tabLst>
            </a:pPr>
            <a:endParaRPr lang="tr-TR" sz="1800" dirty="0">
              <a:effectLst/>
              <a:latin typeface="Arial" panose="020B0604020202020204" pitchFamily="34" charset="0"/>
              <a:ea typeface="Wingdings" panose="05000000000000000000" pitchFamily="2" charset="2"/>
              <a:cs typeface="Wingdings" panose="05000000000000000000" pitchFamily="2" charset="2"/>
            </a:endParaRPr>
          </a:p>
          <a:p>
            <a:pPr marL="0" indent="0">
              <a:buNone/>
            </a:pPr>
            <a:endParaRPr lang="tr-TR" dirty="0"/>
          </a:p>
        </p:txBody>
      </p:sp>
    </p:spTree>
    <p:extLst>
      <p:ext uri="{BB962C8B-B14F-4D97-AF65-F5344CB8AC3E}">
        <p14:creationId xmlns:p14="http://schemas.microsoft.com/office/powerpoint/2010/main" val="198943863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668E0DE-658E-437B-9B6E-08AA4AD2E366}"/>
              </a:ext>
            </a:extLst>
          </p:cNvPr>
          <p:cNvSpPr>
            <a:spLocks noGrp="1"/>
          </p:cNvSpPr>
          <p:nvPr>
            <p:ph type="title"/>
          </p:nvPr>
        </p:nvSpPr>
        <p:spPr>
          <a:xfrm>
            <a:off x="753035" y="868680"/>
            <a:ext cx="10044953" cy="1485900"/>
          </a:xfrm>
        </p:spPr>
        <p:txBody>
          <a:bodyPr>
            <a:normAutofit fontScale="90000"/>
          </a:bodyPr>
          <a:lstStyle/>
          <a:p>
            <a:pPr algn="l"/>
            <a:r>
              <a:rPr lang="tr-TR" sz="4600" b="1" i="1" kern="0" spc="-15" dirty="0">
                <a:solidFill>
                  <a:srgbClr val="0070C0"/>
                </a:solidFill>
                <a:effectLst/>
                <a:latin typeface="Arial" panose="020B0604020202020204" pitchFamily="34" charset="0"/>
                <a:ea typeface="Arial" panose="020B0604020202020204" pitchFamily="34" charset="0"/>
              </a:rPr>
              <a:t>2. İKİ İPLİ ÇILBIR</a:t>
            </a:r>
            <a:r>
              <a:rPr lang="tr-TR" sz="4600" b="1" i="1" kern="0" spc="150" dirty="0">
                <a:solidFill>
                  <a:srgbClr val="0070C0"/>
                </a:solidFill>
                <a:effectLst/>
                <a:latin typeface="Arial" panose="020B0604020202020204" pitchFamily="34" charset="0"/>
                <a:ea typeface="Arial" panose="020B0604020202020204" pitchFamily="34" charset="0"/>
              </a:rPr>
              <a:t> </a:t>
            </a:r>
            <a:r>
              <a:rPr lang="tr-TR" sz="4600" b="1" i="1" kern="0" spc="-15" dirty="0">
                <a:solidFill>
                  <a:srgbClr val="0070C0"/>
                </a:solidFill>
                <a:effectLst/>
                <a:latin typeface="Arial" panose="020B0604020202020204" pitchFamily="34" charset="0"/>
                <a:ea typeface="Arial" panose="020B0604020202020204" pitchFamily="34" charset="0"/>
              </a:rPr>
              <a:t>ÇALIŞMASI</a:t>
            </a:r>
            <a:br>
              <a:rPr lang="tr-TR" sz="4600" b="1" i="1" kern="0" spc="-15" dirty="0">
                <a:solidFill>
                  <a:srgbClr val="0070C0"/>
                </a:solidFill>
                <a:effectLst/>
                <a:latin typeface="Arial" panose="020B0604020202020204" pitchFamily="34" charset="0"/>
                <a:ea typeface="Arial" panose="020B0604020202020204" pitchFamily="34" charset="0"/>
              </a:rPr>
            </a:br>
            <a:endParaRPr lang="tr-TR" sz="4600" i="1" dirty="0">
              <a:solidFill>
                <a:srgbClr val="0070C0"/>
              </a:solidFill>
            </a:endParaRPr>
          </a:p>
        </p:txBody>
      </p:sp>
      <p:sp>
        <p:nvSpPr>
          <p:cNvPr id="3" name="İçerik Yer Tutucusu 2">
            <a:extLst>
              <a:ext uri="{FF2B5EF4-FFF2-40B4-BE49-F238E27FC236}">
                <a16:creationId xmlns:a16="http://schemas.microsoft.com/office/drawing/2014/main" id="{8748ED44-3B16-4F40-93C2-8AF72FFC463B}"/>
              </a:ext>
            </a:extLst>
          </p:cNvPr>
          <p:cNvSpPr>
            <a:spLocks noGrp="1"/>
          </p:cNvSpPr>
          <p:nvPr>
            <p:ph idx="1"/>
          </p:nvPr>
        </p:nvSpPr>
        <p:spPr>
          <a:xfrm>
            <a:off x="753035" y="1694329"/>
            <a:ext cx="10663518" cy="4410635"/>
          </a:xfrm>
        </p:spPr>
        <p:txBody>
          <a:bodyPr>
            <a:normAutofit/>
          </a:bodyPr>
          <a:lstStyle/>
          <a:p>
            <a:pPr marL="0" indent="0">
              <a:lnSpc>
                <a:spcPct val="150000"/>
              </a:lnSpc>
              <a:buNone/>
            </a:pPr>
            <a:r>
              <a:rPr lang="tr-TR" sz="3200" b="1" i="1" dirty="0">
                <a:solidFill>
                  <a:srgbClr val="C00000"/>
                </a:solidFill>
                <a:latin typeface="Arial" panose="020B0604020202020204" pitchFamily="34" charset="0"/>
                <a:cs typeface="Arial" panose="020B0604020202020204" pitchFamily="34" charset="0"/>
              </a:rPr>
              <a:t>2.1.Genel</a:t>
            </a:r>
          </a:p>
          <a:p>
            <a:pPr marL="0" indent="0" algn="just">
              <a:buNone/>
            </a:pPr>
            <a:r>
              <a:rPr lang="tr-TR" sz="2400" dirty="0">
                <a:effectLst/>
                <a:latin typeface="Arial" panose="020B0604020202020204" pitchFamily="34" charset="0"/>
                <a:ea typeface="Arial" panose="020B0604020202020204" pitchFamily="34" charset="0"/>
              </a:rPr>
              <a:t>Tek çılbır ipi ile yapılan basit çılbıra göre daha etkili olan çılbır eğitimi yöntemi, </a:t>
            </a:r>
            <a:r>
              <a:rPr lang="tr-TR" sz="2400" b="1" dirty="0">
                <a:effectLst/>
                <a:latin typeface="Arial" panose="020B0604020202020204" pitchFamily="34" charset="0"/>
                <a:ea typeface="Arial" panose="020B0604020202020204" pitchFamily="34" charset="0"/>
              </a:rPr>
              <a:t>iki ipli çılbır</a:t>
            </a:r>
            <a:r>
              <a:rPr lang="tr-TR" sz="2400" b="1" spc="32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eğitimidir. </a:t>
            </a:r>
            <a:r>
              <a:rPr lang="tr-TR" sz="2400" dirty="0">
                <a:effectLst/>
                <a:latin typeface="Arial" panose="020B0604020202020204" pitchFamily="34" charset="0"/>
                <a:ea typeface="Arial" panose="020B0604020202020204" pitchFamily="34" charset="0"/>
              </a:rPr>
              <a:t>Eğitici, dış yanda bulunan dizgin (çılbır ipi) ile daha fazla etki edebilir. Bunun </a:t>
            </a:r>
            <a:r>
              <a:rPr lang="tr-TR" sz="2400" spc="-15" dirty="0">
                <a:effectLst/>
                <a:latin typeface="Arial" panose="020B0604020202020204" pitchFamily="34" charset="0"/>
                <a:ea typeface="Arial" panose="020B0604020202020204" pitchFamily="34" charset="0"/>
              </a:rPr>
              <a:t>yardımıyla </a:t>
            </a:r>
            <a:r>
              <a:rPr lang="tr-TR" sz="2400" dirty="0">
                <a:effectLst/>
                <a:latin typeface="Arial" panose="020B0604020202020204" pitchFamily="34" charset="0"/>
                <a:ea typeface="Arial" panose="020B0604020202020204" pitchFamily="34" charset="0"/>
              </a:rPr>
              <a:t>ata yanlamasına bükülüş verilebilir. Bundan dolayı doğruluğa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topluluğa yüksek bir ölçüde ulaşılabilir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elde edilecek bu sonuçlar binişe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araba sürücülüğüne çok daha iyi aktarılabilir.</a:t>
            </a:r>
          </a:p>
          <a:p>
            <a:pPr marL="0" indent="0">
              <a:buNone/>
            </a:pPr>
            <a:endParaRPr lang="tr-TR" sz="3200" b="1" i="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350076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46908E5-817B-4FB7-BFFA-D8BE1730520A}"/>
              </a:ext>
            </a:extLst>
          </p:cNvPr>
          <p:cNvSpPr>
            <a:spLocks noGrp="1"/>
          </p:cNvSpPr>
          <p:nvPr>
            <p:ph idx="1"/>
          </p:nvPr>
        </p:nvSpPr>
        <p:spPr>
          <a:xfrm>
            <a:off x="753035" y="900952"/>
            <a:ext cx="10697285" cy="4671807"/>
          </a:xfrm>
        </p:spPr>
        <p:txBody>
          <a:bodyPr>
            <a:normAutofit/>
          </a:bodyPr>
          <a:lstStyle/>
          <a:p>
            <a:pPr marL="0" marR="121285" indent="0" algn="just">
              <a:lnSpc>
                <a:spcPct val="103000"/>
              </a:lnSpc>
              <a:spcBef>
                <a:spcPts val="5"/>
              </a:spcBef>
              <a:spcAft>
                <a:spcPts val="0"/>
              </a:spcAft>
              <a:buNone/>
            </a:pPr>
            <a:r>
              <a:rPr lang="tr-TR" sz="2400" dirty="0">
                <a:effectLst/>
                <a:latin typeface="Arial" panose="020B0604020202020204" pitchFamily="34" charset="0"/>
                <a:ea typeface="Arial" panose="020B0604020202020204" pitchFamily="34" charset="0"/>
              </a:rPr>
              <a:t>Eğiticiler için atın tepkilerini, davranışlarını, yeteneklerini ve olanaklarını yerden görmek çok önemlidir. İki ip ile yapılacak çılbır çalışmaları bu olanağı sağlar. Burada en önemli konu; attan istenenleri atın anlayabilmesi için, sabırlı davranıp, ata zaman tanımaktır.</a:t>
            </a:r>
          </a:p>
          <a:p>
            <a:pPr marL="0" indent="0" algn="just">
              <a:spcBef>
                <a:spcPts val="40"/>
              </a:spcBef>
              <a:buNone/>
            </a:pPr>
            <a:r>
              <a:rPr lang="tr-TR" sz="2400" dirty="0">
                <a:effectLst/>
                <a:latin typeface="Arial" panose="020B0604020202020204" pitchFamily="34" charset="0"/>
                <a:ea typeface="Arial" panose="020B0604020202020204" pitchFamily="34" charset="0"/>
              </a:rPr>
              <a:t> </a:t>
            </a:r>
          </a:p>
          <a:p>
            <a:pPr marL="0" indent="0" algn="just">
              <a:buNone/>
            </a:pPr>
            <a:r>
              <a:rPr lang="tr-TR" sz="2400" dirty="0">
                <a:effectLst/>
                <a:latin typeface="Arial" panose="020B0604020202020204" pitchFamily="34" charset="0"/>
                <a:ea typeface="Arial" panose="020B0604020202020204" pitchFamily="34" charset="0"/>
              </a:rPr>
              <a:t>Eğitim küçük öğretim adımları biçiminde uygulanmalı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kesinlikle aşırılıktan kaçınılmalıdır.</a:t>
            </a:r>
            <a:r>
              <a:rPr lang="tr-TR" sz="2400" spc="-20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Sabır, hissetme, anlayış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bolca ödül ve fakat aynı zamanda düzenli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kararlı çalışma</a:t>
            </a:r>
            <a:r>
              <a:rPr lang="tr-TR" sz="2400" spc="-15" dirty="0">
                <a:effectLst/>
                <a:latin typeface="Arial" panose="020B0604020202020204" pitchFamily="34" charset="0"/>
                <a:ea typeface="Arial" panose="020B0604020202020204" pitchFamily="34" charset="0"/>
              </a:rPr>
              <a:t> şarttır.</a:t>
            </a:r>
            <a:endParaRPr lang="tr-TR" sz="2400" dirty="0"/>
          </a:p>
        </p:txBody>
      </p:sp>
    </p:spTree>
    <p:extLst>
      <p:ext uri="{BB962C8B-B14F-4D97-AF65-F5344CB8AC3E}">
        <p14:creationId xmlns:p14="http://schemas.microsoft.com/office/powerpoint/2010/main" val="75514212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3915358-2C91-4ECA-9E07-B1793DBBD595}"/>
              </a:ext>
            </a:extLst>
          </p:cNvPr>
          <p:cNvSpPr>
            <a:spLocks noGrp="1"/>
          </p:cNvSpPr>
          <p:nvPr>
            <p:ph idx="1"/>
          </p:nvPr>
        </p:nvSpPr>
        <p:spPr>
          <a:xfrm>
            <a:off x="779930" y="1351280"/>
            <a:ext cx="10609730" cy="4511040"/>
          </a:xfrm>
        </p:spPr>
        <p:txBody>
          <a:bodyPr>
            <a:normAutofit fontScale="92500" lnSpcReduction="20000"/>
          </a:bodyPr>
          <a:lstStyle/>
          <a:p>
            <a:pPr marL="0" marR="144780" indent="0" algn="ctr">
              <a:spcBef>
                <a:spcPts val="550"/>
              </a:spcBef>
              <a:spcAft>
                <a:spcPts val="0"/>
              </a:spcAft>
              <a:buNone/>
            </a:pPr>
            <a:r>
              <a:rPr lang="tr-TR" sz="2600" b="1" i="1" u="sng" dirty="0">
                <a:solidFill>
                  <a:srgbClr val="FF0000"/>
                </a:solidFill>
                <a:effectLst/>
                <a:latin typeface="Arial" panose="020B0604020202020204" pitchFamily="34" charset="0"/>
                <a:ea typeface="Arial" panose="020B0604020202020204" pitchFamily="34" charset="0"/>
              </a:rPr>
              <a:t>DİKKAT!</a:t>
            </a:r>
            <a:endParaRPr lang="tr-TR" sz="2600" i="1" u="sng" dirty="0">
              <a:solidFill>
                <a:srgbClr val="FF0000"/>
              </a:solidFill>
              <a:effectLst/>
              <a:latin typeface="Arial" panose="020B0604020202020204" pitchFamily="34" charset="0"/>
              <a:ea typeface="Arial" panose="020B0604020202020204" pitchFamily="34" charset="0"/>
            </a:endParaRPr>
          </a:p>
          <a:p>
            <a:pPr marL="0" marR="144780" indent="0" algn="ctr">
              <a:lnSpc>
                <a:spcPct val="103000"/>
              </a:lnSpc>
              <a:spcBef>
                <a:spcPts val="80"/>
              </a:spcBef>
              <a:spcAft>
                <a:spcPts val="0"/>
              </a:spcAft>
              <a:buNone/>
            </a:pPr>
            <a:r>
              <a:rPr lang="tr-TR" sz="2400" b="1" i="1" dirty="0">
                <a:effectLst/>
                <a:latin typeface="Arial" panose="020B0604020202020204" pitchFamily="34" charset="0"/>
                <a:ea typeface="Arial" panose="020B0604020202020204" pitchFamily="34" charset="0"/>
              </a:rPr>
              <a:t>İki ipli çılbır çalışması tek başına ulaşılması gereken bir hedef değildir. Eğitimin başarısı için uygun koşulları yaratmayı amaçlayan, bir araçtır</a:t>
            </a:r>
            <a:r>
              <a:rPr lang="tr-TR" sz="1800" b="1" i="1" dirty="0">
                <a:effectLst/>
                <a:latin typeface="Arial" panose="020B0604020202020204" pitchFamily="34" charset="0"/>
                <a:ea typeface="Arial" panose="020B0604020202020204" pitchFamily="34" charset="0"/>
              </a:rPr>
              <a:t>.</a:t>
            </a:r>
          </a:p>
          <a:p>
            <a:pPr marL="0" marR="144780" indent="0" algn="ctr">
              <a:lnSpc>
                <a:spcPct val="103000"/>
              </a:lnSpc>
              <a:spcBef>
                <a:spcPts val="80"/>
              </a:spcBef>
              <a:spcAft>
                <a:spcPts val="0"/>
              </a:spcAft>
              <a:buNone/>
            </a:pPr>
            <a:endParaRPr lang="tr-TR" sz="1800" b="1" i="1" dirty="0">
              <a:latin typeface="Arial" panose="020B0604020202020204" pitchFamily="34" charset="0"/>
              <a:ea typeface="Arial" panose="020B0604020202020204" pitchFamily="34" charset="0"/>
            </a:endParaRPr>
          </a:p>
          <a:p>
            <a:pPr marL="0" marR="144780" indent="0" algn="ctr">
              <a:lnSpc>
                <a:spcPct val="103000"/>
              </a:lnSpc>
              <a:spcBef>
                <a:spcPts val="80"/>
              </a:spcBef>
              <a:spcAft>
                <a:spcPts val="0"/>
              </a:spcAft>
              <a:buNone/>
            </a:pPr>
            <a:endParaRPr lang="tr-TR" sz="1800" b="1" i="1" dirty="0">
              <a:effectLst/>
              <a:latin typeface="Arial" panose="020B0604020202020204" pitchFamily="34" charset="0"/>
              <a:ea typeface="Arial" panose="020B0604020202020204" pitchFamily="34" charset="0"/>
            </a:endParaRPr>
          </a:p>
          <a:p>
            <a:pPr marL="0" marR="144780" indent="0" algn="ctr">
              <a:spcBef>
                <a:spcPts val="540"/>
              </a:spcBef>
              <a:spcAft>
                <a:spcPts val="0"/>
              </a:spcAft>
              <a:buNone/>
            </a:pPr>
            <a:r>
              <a:rPr lang="tr-TR" sz="2600" b="1" i="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indent="0" algn="ctr">
              <a:buNone/>
            </a:pPr>
            <a:r>
              <a:rPr lang="tr-TR" sz="2400" b="1" i="1" dirty="0">
                <a:effectLst/>
                <a:latin typeface="Arial" panose="020B0604020202020204" pitchFamily="34" charset="0"/>
                <a:ea typeface="Arial" panose="020B0604020202020204" pitchFamily="34" charset="0"/>
              </a:rPr>
              <a:t>İki</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ipli</a:t>
            </a:r>
            <a:r>
              <a:rPr lang="tr-TR" sz="2400" b="1" i="1" spc="-4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çılbır</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eğitiminin</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hedefi;</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binişte</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ve</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basit</a:t>
            </a:r>
            <a:r>
              <a:rPr lang="tr-TR" sz="2400" b="1" i="1" spc="-3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çılbır</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çalışmalarında</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olduğu</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gibi,</a:t>
            </a:r>
            <a:r>
              <a:rPr lang="tr-TR" sz="2400" b="1" i="1" spc="-4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at ve insan arasındaki sanatsal</a:t>
            </a:r>
            <a:r>
              <a:rPr lang="tr-TR" sz="2400" b="1" i="1" spc="22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uyumdur</a:t>
            </a:r>
            <a:r>
              <a:rPr lang="tr-TR" sz="2400" b="1" i="1" dirty="0">
                <a:latin typeface="Arial" panose="020B0604020202020204" pitchFamily="34" charset="0"/>
                <a:ea typeface="Arial" panose="020B0604020202020204" pitchFamily="34" charset="0"/>
              </a:rPr>
              <a:t>.</a:t>
            </a:r>
            <a:endParaRPr lang="tr-TR" sz="2400" dirty="0">
              <a:effectLst/>
              <a:latin typeface="Arial" panose="020B0604020202020204" pitchFamily="34" charset="0"/>
              <a:ea typeface="Arial" panose="020B0604020202020204" pitchFamily="34" charset="0"/>
            </a:endParaRPr>
          </a:p>
          <a:p>
            <a:pPr marL="0" marR="128905" indent="0" algn="just">
              <a:lnSpc>
                <a:spcPct val="105000"/>
              </a:lnSpc>
              <a:spcAft>
                <a:spcPts val="0"/>
              </a:spcAft>
              <a:buNone/>
            </a:pPr>
            <a:endParaRPr lang="tr-TR" sz="2400" dirty="0">
              <a:effectLst/>
              <a:latin typeface="Arial" panose="020B0604020202020204" pitchFamily="34" charset="0"/>
              <a:ea typeface="Arial" panose="020B0604020202020204" pitchFamily="34" charset="0"/>
            </a:endParaRPr>
          </a:p>
          <a:p>
            <a:pPr marL="0" marR="128905" indent="0" algn="just">
              <a:lnSpc>
                <a:spcPct val="105000"/>
              </a:lnSpc>
              <a:spcAft>
                <a:spcPts val="0"/>
              </a:spcAft>
              <a:buNone/>
            </a:pPr>
            <a:endParaRPr lang="tr-TR" sz="1800" dirty="0">
              <a:latin typeface="Arial" panose="020B0604020202020204" pitchFamily="34" charset="0"/>
              <a:ea typeface="Arial" panose="020B0604020202020204" pitchFamily="34" charset="0"/>
            </a:endParaRPr>
          </a:p>
          <a:p>
            <a:pPr marL="0" marR="128905" indent="0" algn="just">
              <a:lnSpc>
                <a:spcPct val="105000"/>
              </a:lnSpc>
              <a:spcAft>
                <a:spcPts val="0"/>
              </a:spcAft>
              <a:buNone/>
            </a:pPr>
            <a:r>
              <a:rPr lang="tr-TR" sz="2600" dirty="0">
                <a:effectLst/>
                <a:latin typeface="Arial" panose="020B0604020202020204" pitchFamily="34" charset="0"/>
                <a:ea typeface="Arial" panose="020B0604020202020204" pitchFamily="34" charset="0"/>
              </a:rPr>
              <a:t>Atların iki ipli çılbır ile eğitimi için birçok biçim vardır. Sabırlı olunursa; bir atı yumuşatmak ve uygun biçimde çalıştırabilmek birkaç çalışma saati sonrasında kolayca</a:t>
            </a:r>
            <a:r>
              <a:rPr lang="tr-TR" sz="2600" spc="195" dirty="0">
                <a:effectLst/>
                <a:latin typeface="Arial" panose="020B0604020202020204" pitchFamily="34" charset="0"/>
                <a:ea typeface="Arial" panose="020B0604020202020204" pitchFamily="34" charset="0"/>
              </a:rPr>
              <a:t> </a:t>
            </a:r>
            <a:r>
              <a:rPr lang="tr-TR" sz="2600" dirty="0">
                <a:effectLst/>
                <a:latin typeface="Arial" panose="020B0604020202020204" pitchFamily="34" charset="0"/>
                <a:ea typeface="Arial" panose="020B0604020202020204" pitchFamily="34" charset="0"/>
              </a:rPr>
              <a:t>gerçekleşecektir.</a:t>
            </a:r>
          </a:p>
          <a:p>
            <a:pPr marL="0" indent="0">
              <a:spcBef>
                <a:spcPts val="10"/>
              </a:spcBef>
              <a:buNone/>
            </a:pPr>
            <a:r>
              <a:rPr lang="tr-TR" sz="2600" dirty="0">
                <a:effectLst/>
                <a:latin typeface="Arial" panose="020B0604020202020204" pitchFamily="34" charset="0"/>
                <a:ea typeface="Arial" panose="020B0604020202020204" pitchFamily="34" charset="0"/>
              </a:rPr>
              <a:t> </a:t>
            </a:r>
          </a:p>
          <a:p>
            <a:pPr marL="0" indent="0">
              <a:buNone/>
            </a:pPr>
            <a:endParaRPr lang="tr-TR" dirty="0"/>
          </a:p>
        </p:txBody>
      </p:sp>
    </p:spTree>
    <p:extLst>
      <p:ext uri="{BB962C8B-B14F-4D97-AF65-F5344CB8AC3E}">
        <p14:creationId xmlns:p14="http://schemas.microsoft.com/office/powerpoint/2010/main" val="137954133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C0F182D-B95B-4DFE-8805-F6414F8EFDD8}"/>
              </a:ext>
            </a:extLst>
          </p:cNvPr>
          <p:cNvSpPr>
            <a:spLocks noGrp="1"/>
          </p:cNvSpPr>
          <p:nvPr>
            <p:ph idx="1"/>
          </p:nvPr>
        </p:nvSpPr>
        <p:spPr>
          <a:xfrm>
            <a:off x="793376" y="2489200"/>
            <a:ext cx="10575664" cy="2849282"/>
          </a:xfrm>
        </p:spPr>
        <p:txBody>
          <a:bodyPr/>
          <a:lstStyle/>
          <a:p>
            <a:pPr marL="0" marR="123190" indent="0" algn="just">
              <a:lnSpc>
                <a:spcPct val="101000"/>
              </a:lnSpc>
              <a:spcBef>
                <a:spcPts val="5"/>
              </a:spcBef>
              <a:spcAft>
                <a:spcPts val="0"/>
              </a:spcAft>
              <a:buNone/>
            </a:pPr>
            <a:r>
              <a:rPr lang="tr-TR" spc="-15" dirty="0">
                <a:effectLst/>
                <a:latin typeface="Arial" panose="020B0604020202020204" pitchFamily="34" charset="0"/>
                <a:ea typeface="Arial" panose="020B0604020202020204" pitchFamily="34" charset="0"/>
              </a:rPr>
              <a:t>İki </a:t>
            </a:r>
            <a:r>
              <a:rPr lang="tr-TR" dirty="0">
                <a:effectLst/>
                <a:latin typeface="Arial" panose="020B0604020202020204" pitchFamily="34" charset="0"/>
                <a:ea typeface="Arial" panose="020B0604020202020204" pitchFamily="34" charset="0"/>
              </a:rPr>
              <a:t>çılbır ipi ile çalışmanın başarısı; çılbır eğitiminin düzeni gereği atın eğitiminin doğru yolda gelişmesi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atın bundan en üst düzeyde yararlanabilmesi temeline</a:t>
            </a:r>
            <a:r>
              <a:rPr lang="tr-TR" spc="26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oturmaktadır.</a:t>
            </a:r>
          </a:p>
          <a:p>
            <a:pPr marL="0" marR="123190" indent="0" algn="just">
              <a:lnSpc>
                <a:spcPct val="101000"/>
              </a:lnSpc>
              <a:spcBef>
                <a:spcPts val="5"/>
              </a:spcBef>
              <a:spcAft>
                <a:spcPts val="0"/>
              </a:spcAft>
              <a:buNone/>
            </a:pPr>
            <a:endParaRPr lang="tr-TR" dirty="0">
              <a:effectLst/>
              <a:latin typeface="Arial" panose="020B0604020202020204" pitchFamily="34" charset="0"/>
              <a:ea typeface="Arial" panose="020B0604020202020204" pitchFamily="34" charset="0"/>
            </a:endParaRPr>
          </a:p>
          <a:p>
            <a:pPr marL="0" marR="120650" indent="0" algn="just">
              <a:lnSpc>
                <a:spcPct val="101000"/>
              </a:lnSpc>
              <a:spcBef>
                <a:spcPts val="60"/>
              </a:spcBef>
              <a:spcAft>
                <a:spcPts val="0"/>
              </a:spcAft>
              <a:buNone/>
            </a:pPr>
            <a:r>
              <a:rPr lang="tr-TR" dirty="0">
                <a:effectLst/>
                <a:latin typeface="Arial" panose="020B0604020202020204" pitchFamily="34" charset="0"/>
                <a:ea typeface="Arial" panose="020B0604020202020204" pitchFamily="34" charset="0"/>
              </a:rPr>
              <a:t>Burada uygulanacak çılbır tekniğine hakim olmak için, her tekniğin bilgi ve etki altyapısının iyi özümsenmesi esastır.</a:t>
            </a:r>
          </a:p>
          <a:p>
            <a:pPr marL="0" indent="0">
              <a:buNone/>
            </a:pPr>
            <a:endParaRPr lang="tr-TR" dirty="0"/>
          </a:p>
        </p:txBody>
      </p:sp>
    </p:spTree>
    <p:extLst>
      <p:ext uri="{BB962C8B-B14F-4D97-AF65-F5344CB8AC3E}">
        <p14:creationId xmlns:p14="http://schemas.microsoft.com/office/powerpoint/2010/main" val="292167680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CBF1EDA-79F7-4D30-A844-997C6147C723}"/>
              </a:ext>
            </a:extLst>
          </p:cNvPr>
          <p:cNvSpPr>
            <a:spLocks noGrp="1"/>
          </p:cNvSpPr>
          <p:nvPr>
            <p:ph idx="1"/>
          </p:nvPr>
        </p:nvSpPr>
        <p:spPr>
          <a:xfrm>
            <a:off x="793376" y="766482"/>
            <a:ext cx="10623177" cy="4526878"/>
          </a:xfrm>
        </p:spPr>
        <p:txBody>
          <a:bodyPr/>
          <a:lstStyle/>
          <a:p>
            <a:pPr marL="0" marR="144780" indent="0" algn="ctr">
              <a:spcBef>
                <a:spcPts val="555"/>
              </a:spcBef>
              <a:spcAft>
                <a:spcPts val="0"/>
              </a:spcAft>
              <a:buNone/>
            </a:pPr>
            <a:r>
              <a:rPr lang="tr-TR" sz="2600" b="1" i="1" u="sng" dirty="0">
                <a:solidFill>
                  <a:srgbClr val="FF0000"/>
                </a:solidFill>
                <a:effectLst/>
                <a:latin typeface="Arial" panose="020B0604020202020204" pitchFamily="34" charset="0"/>
                <a:ea typeface="Arial" panose="020B0604020202020204" pitchFamily="34" charset="0"/>
              </a:rPr>
              <a:t>DİKKAT!</a:t>
            </a:r>
            <a:endParaRPr lang="tr-TR" sz="2600" i="1" u="sng" dirty="0">
              <a:solidFill>
                <a:srgbClr val="FF0000"/>
              </a:solidFill>
              <a:effectLst/>
              <a:latin typeface="Arial" panose="020B0604020202020204" pitchFamily="34" charset="0"/>
              <a:ea typeface="Arial" panose="020B0604020202020204" pitchFamily="34" charset="0"/>
            </a:endParaRPr>
          </a:p>
          <a:p>
            <a:pPr marL="0" indent="0" algn="ctr">
              <a:buNone/>
            </a:pPr>
            <a:r>
              <a:rPr lang="tr-TR" sz="2400" b="1" i="1" dirty="0">
                <a:effectLst/>
                <a:latin typeface="Arial" panose="020B0604020202020204" pitchFamily="34" charset="0"/>
                <a:ea typeface="Arial" panose="020B0604020202020204" pitchFamily="34" charset="0"/>
              </a:rPr>
              <a:t>İki ipli çılbır eğitiminin etkili bir biçimde uygulanabilmesi için; eğiticilerin bir atın eğitiminin</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temel</a:t>
            </a:r>
            <a:r>
              <a:rPr lang="tr-TR" sz="2400" b="1" i="1" spc="-4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esaslarını</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içeren</a:t>
            </a:r>
            <a:r>
              <a:rPr lang="tr-TR" sz="2400" b="1" i="1" spc="-3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kuramsal</a:t>
            </a:r>
            <a:r>
              <a:rPr lang="tr-TR" sz="2400" b="1" i="1" spc="-7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bilgileri</a:t>
            </a:r>
            <a:r>
              <a:rPr lang="tr-TR" sz="2400" b="1" i="1" spc="-4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çok</a:t>
            </a:r>
            <a:r>
              <a:rPr lang="tr-TR" sz="2400" b="1" i="1" spc="-7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iyi</a:t>
            </a:r>
            <a:r>
              <a:rPr lang="tr-TR" sz="2400" b="1" i="1" spc="-4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bilmeleri</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ve</a:t>
            </a:r>
            <a:r>
              <a:rPr lang="tr-TR" sz="2400" b="1" i="1" spc="-4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bunları</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çok iyi düzeyde uygulayabilmeleri</a:t>
            </a:r>
            <a:r>
              <a:rPr lang="tr-TR" sz="2400" b="1" i="1" spc="28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gerekir.</a:t>
            </a:r>
          </a:p>
          <a:p>
            <a:pPr marL="0" indent="0" algn="just">
              <a:buNone/>
            </a:pPr>
            <a:endParaRPr lang="tr-TR" sz="2400" b="1" i="1" dirty="0">
              <a:effectLst/>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Atların</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antrenman</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hareketleri</a:t>
            </a:r>
            <a:r>
              <a:rPr lang="tr-TR" sz="2400" spc="-3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çalışması</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hakkında</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iyi</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gözlem</a:t>
            </a:r>
            <a:r>
              <a:rPr lang="tr-TR" sz="2400" spc="-6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hissetme</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yeteneğine</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sahip</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 eğiticinin, ata biniyor olması gerekmez (Örneğin: Araba</a:t>
            </a:r>
            <a:r>
              <a:rPr lang="tr-TR" sz="2400" spc="29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sürücüsü).</a:t>
            </a:r>
          </a:p>
          <a:p>
            <a:pPr marL="0" indent="0" algn="just">
              <a:buNone/>
            </a:pPr>
            <a:endParaRPr lang="tr-TR" sz="2400" dirty="0"/>
          </a:p>
        </p:txBody>
      </p:sp>
    </p:spTree>
    <p:extLst>
      <p:ext uri="{BB962C8B-B14F-4D97-AF65-F5344CB8AC3E}">
        <p14:creationId xmlns:p14="http://schemas.microsoft.com/office/powerpoint/2010/main" val="278241861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3B5E1EC-E781-4B3A-8934-91E4CFE7C4E3}"/>
              </a:ext>
            </a:extLst>
          </p:cNvPr>
          <p:cNvSpPr>
            <a:spLocks noGrp="1"/>
          </p:cNvSpPr>
          <p:nvPr>
            <p:ph idx="1"/>
          </p:nvPr>
        </p:nvSpPr>
        <p:spPr>
          <a:xfrm>
            <a:off x="793375" y="1143000"/>
            <a:ext cx="10596283" cy="4724400"/>
          </a:xfrm>
        </p:spPr>
        <p:txBody>
          <a:bodyPr>
            <a:normAutofit fontScale="92500" lnSpcReduction="20000"/>
          </a:bodyPr>
          <a:lstStyle/>
          <a:p>
            <a:pPr marL="0" indent="0">
              <a:buNone/>
            </a:pPr>
            <a:r>
              <a:rPr lang="tr-TR" sz="2600" b="1" i="1" dirty="0">
                <a:solidFill>
                  <a:srgbClr val="C00000"/>
                </a:solidFill>
                <a:latin typeface="Arial" panose="020B0604020202020204" pitchFamily="34" charset="0"/>
                <a:cs typeface="Arial" panose="020B0604020202020204" pitchFamily="34" charset="0"/>
              </a:rPr>
              <a:t>2.2</a:t>
            </a:r>
            <a:r>
              <a:rPr lang="tr-TR" sz="2600" b="1" i="1" spc="-5" dirty="0">
                <a:solidFill>
                  <a:srgbClr val="C00000"/>
                </a:solidFill>
                <a:effectLst/>
                <a:latin typeface="Arial" panose="020B0604020202020204" pitchFamily="34" charset="0"/>
                <a:ea typeface="Arial" panose="020B0604020202020204" pitchFamily="34" charset="0"/>
              </a:rPr>
              <a:t> İki İpli Çılbır Eğitiminin Uygulama</a:t>
            </a:r>
            <a:r>
              <a:rPr lang="tr-TR" sz="2600" b="1" i="1" spc="280" dirty="0">
                <a:solidFill>
                  <a:srgbClr val="C00000"/>
                </a:solidFill>
                <a:effectLst/>
                <a:latin typeface="Arial" panose="020B0604020202020204" pitchFamily="34" charset="0"/>
                <a:ea typeface="Arial" panose="020B0604020202020204" pitchFamily="34" charset="0"/>
              </a:rPr>
              <a:t> </a:t>
            </a:r>
            <a:r>
              <a:rPr lang="tr-TR" sz="2600" b="1" i="1" spc="-5" dirty="0">
                <a:solidFill>
                  <a:srgbClr val="C00000"/>
                </a:solidFill>
                <a:effectLst/>
                <a:latin typeface="Arial" panose="020B0604020202020204" pitchFamily="34" charset="0"/>
                <a:ea typeface="Arial" panose="020B0604020202020204" pitchFamily="34" charset="0"/>
              </a:rPr>
              <a:t>Alanları</a:t>
            </a:r>
          </a:p>
          <a:p>
            <a:pPr marL="0" indent="0" algn="just">
              <a:spcBef>
                <a:spcPts val="1410"/>
              </a:spcBef>
              <a:spcAft>
                <a:spcPts val="0"/>
              </a:spcAft>
              <a:buNone/>
            </a:pPr>
            <a:r>
              <a:rPr lang="tr-TR" sz="2600" dirty="0">
                <a:effectLst/>
                <a:latin typeface="Arial" panose="020B0604020202020204" pitchFamily="34" charset="0"/>
                <a:ea typeface="Arial" panose="020B0604020202020204" pitchFamily="34" charset="0"/>
              </a:rPr>
              <a:t>İki ipli çılbır eğitiminin birçok uygulama alanı vardır. Bunlar:</a:t>
            </a:r>
          </a:p>
          <a:p>
            <a:pPr marL="0" indent="0">
              <a:spcBef>
                <a:spcPts val="50"/>
              </a:spcBef>
              <a:buNone/>
            </a:pPr>
            <a:r>
              <a:rPr lang="tr-TR" sz="2600" dirty="0">
                <a:effectLst/>
                <a:latin typeface="Arial" panose="020B0604020202020204" pitchFamily="34" charset="0"/>
                <a:ea typeface="Arial" panose="020B0604020202020204" pitchFamily="34" charset="0"/>
              </a:rPr>
              <a:t> </a:t>
            </a:r>
          </a:p>
          <a:p>
            <a:pPr marL="1143000" lvl="2" indent="-228600">
              <a:buFont typeface="Wingdings" panose="05000000000000000000" pitchFamily="2" charset="2"/>
              <a:buChar char=""/>
              <a:tabLst>
                <a:tab pos="535940" algn="l"/>
              </a:tabLst>
            </a:pPr>
            <a:r>
              <a:rPr lang="tr-TR" sz="2600" dirty="0">
                <a:effectLst/>
                <a:latin typeface="Arial" panose="020B0604020202020204" pitchFamily="34" charset="0"/>
                <a:ea typeface="Arial" panose="020B0604020202020204" pitchFamily="34" charset="0"/>
              </a:rPr>
              <a:t>Genç</a:t>
            </a:r>
            <a:r>
              <a:rPr lang="tr-TR" sz="2600" spc="115" dirty="0">
                <a:effectLst/>
                <a:latin typeface="Arial" panose="020B0604020202020204" pitchFamily="34" charset="0"/>
                <a:ea typeface="Arial" panose="020B0604020202020204" pitchFamily="34" charset="0"/>
              </a:rPr>
              <a:t> </a:t>
            </a:r>
            <a:r>
              <a:rPr lang="tr-TR" sz="2600" dirty="0">
                <a:effectLst/>
                <a:latin typeface="Arial" panose="020B0604020202020204" pitchFamily="34" charset="0"/>
                <a:ea typeface="Arial" panose="020B0604020202020204" pitchFamily="34" charset="0"/>
              </a:rPr>
              <a:t>atlar,</a:t>
            </a:r>
          </a:p>
          <a:p>
            <a:pPr marL="1143000" lvl="2" indent="-228600">
              <a:spcBef>
                <a:spcPts val="35"/>
              </a:spcBef>
              <a:buFont typeface="Wingdings" panose="05000000000000000000" pitchFamily="2" charset="2"/>
              <a:buChar char=""/>
              <a:tabLst>
                <a:tab pos="535940" algn="l"/>
              </a:tabLst>
            </a:pPr>
            <a:r>
              <a:rPr lang="tr-TR" sz="2600" dirty="0">
                <a:effectLst/>
                <a:latin typeface="Arial" panose="020B0604020202020204" pitchFamily="34" charset="0"/>
                <a:ea typeface="Arial" panose="020B0604020202020204" pitchFamily="34" charset="0"/>
              </a:rPr>
              <a:t>Erişkin</a:t>
            </a:r>
            <a:r>
              <a:rPr lang="tr-TR" sz="2600" spc="-75" dirty="0">
                <a:effectLst/>
                <a:latin typeface="Arial" panose="020B0604020202020204" pitchFamily="34" charset="0"/>
                <a:ea typeface="Arial" panose="020B0604020202020204" pitchFamily="34" charset="0"/>
              </a:rPr>
              <a:t> </a:t>
            </a:r>
            <a:r>
              <a:rPr lang="tr-TR" sz="2600" dirty="0">
                <a:effectLst/>
                <a:latin typeface="Arial" panose="020B0604020202020204" pitchFamily="34" charset="0"/>
                <a:ea typeface="Arial" panose="020B0604020202020204" pitchFamily="34" charset="0"/>
              </a:rPr>
              <a:t>atlar,</a:t>
            </a:r>
          </a:p>
          <a:p>
            <a:pPr marL="1143000" lvl="2" indent="-228600">
              <a:spcBef>
                <a:spcPts val="55"/>
              </a:spcBef>
              <a:buFont typeface="Wingdings" panose="05000000000000000000" pitchFamily="2" charset="2"/>
              <a:buChar char=""/>
              <a:tabLst>
                <a:tab pos="535940" algn="l"/>
              </a:tabLst>
            </a:pPr>
            <a:r>
              <a:rPr lang="tr-TR" sz="2600" dirty="0">
                <a:effectLst/>
                <a:latin typeface="Arial" panose="020B0604020202020204" pitchFamily="34" charset="0"/>
                <a:ea typeface="Arial" panose="020B0604020202020204" pitchFamily="34" charset="0"/>
              </a:rPr>
              <a:t>Araba</a:t>
            </a:r>
            <a:r>
              <a:rPr lang="tr-TR" sz="2600" spc="-70" dirty="0">
                <a:effectLst/>
                <a:latin typeface="Arial" panose="020B0604020202020204" pitchFamily="34" charset="0"/>
                <a:ea typeface="Arial" panose="020B0604020202020204" pitchFamily="34" charset="0"/>
              </a:rPr>
              <a:t> </a:t>
            </a:r>
            <a:r>
              <a:rPr lang="tr-TR" sz="2600" dirty="0">
                <a:effectLst/>
                <a:latin typeface="Arial" panose="020B0604020202020204" pitchFamily="34" charset="0"/>
                <a:ea typeface="Arial" panose="020B0604020202020204" pitchFamily="34" charset="0"/>
              </a:rPr>
              <a:t>atları,</a:t>
            </a:r>
          </a:p>
          <a:p>
            <a:pPr marL="1143000" lvl="2" indent="-228600">
              <a:spcBef>
                <a:spcPts val="55"/>
              </a:spcBef>
              <a:buFont typeface="Wingdings" panose="05000000000000000000" pitchFamily="2" charset="2"/>
              <a:buChar char=""/>
              <a:tabLst>
                <a:tab pos="535940" algn="l"/>
              </a:tabLst>
            </a:pPr>
            <a:r>
              <a:rPr lang="tr-TR" sz="2600" dirty="0" err="1">
                <a:effectLst/>
                <a:latin typeface="Arial" panose="020B0604020202020204" pitchFamily="34" charset="0"/>
                <a:ea typeface="Arial" panose="020B0604020202020204" pitchFamily="34" charset="0"/>
              </a:rPr>
              <a:t>Voltij</a:t>
            </a:r>
            <a:r>
              <a:rPr lang="tr-TR" sz="2600" spc="115" dirty="0">
                <a:effectLst/>
                <a:latin typeface="Arial" panose="020B0604020202020204" pitchFamily="34" charset="0"/>
                <a:ea typeface="Arial" panose="020B0604020202020204" pitchFamily="34" charset="0"/>
              </a:rPr>
              <a:t> </a:t>
            </a:r>
            <a:r>
              <a:rPr lang="tr-TR" sz="2600" dirty="0">
                <a:effectLst/>
                <a:latin typeface="Arial" panose="020B0604020202020204" pitchFamily="34" charset="0"/>
                <a:ea typeface="Arial" panose="020B0604020202020204" pitchFamily="34" charset="0"/>
              </a:rPr>
              <a:t>atları,</a:t>
            </a:r>
          </a:p>
          <a:p>
            <a:pPr marL="1143000" lvl="2" indent="-228600">
              <a:spcBef>
                <a:spcPts val="55"/>
              </a:spcBef>
              <a:buFont typeface="Wingdings" panose="05000000000000000000" pitchFamily="2" charset="2"/>
              <a:buChar char=""/>
              <a:tabLst>
                <a:tab pos="535940" algn="l"/>
              </a:tabLst>
            </a:pPr>
            <a:r>
              <a:rPr lang="tr-TR" sz="2600" dirty="0">
                <a:effectLst/>
                <a:latin typeface="Arial" panose="020B0604020202020204" pitchFamily="34" charset="0"/>
                <a:ea typeface="Arial" panose="020B0604020202020204" pitchFamily="34" charset="0"/>
              </a:rPr>
              <a:t>Eğitim sorunlu</a:t>
            </a:r>
            <a:r>
              <a:rPr lang="tr-TR" sz="2600" spc="-125" dirty="0">
                <a:effectLst/>
                <a:latin typeface="Arial" panose="020B0604020202020204" pitchFamily="34" charset="0"/>
                <a:ea typeface="Arial" panose="020B0604020202020204" pitchFamily="34" charset="0"/>
              </a:rPr>
              <a:t> </a:t>
            </a:r>
            <a:r>
              <a:rPr lang="tr-TR" sz="2600" dirty="0">
                <a:effectLst/>
                <a:latin typeface="Arial" panose="020B0604020202020204" pitchFamily="34" charset="0"/>
                <a:ea typeface="Arial" panose="020B0604020202020204" pitchFamily="34" charset="0"/>
              </a:rPr>
              <a:t>atlar,</a:t>
            </a:r>
          </a:p>
          <a:p>
            <a:pPr marL="1143000" lvl="2" indent="-228600">
              <a:spcBef>
                <a:spcPts val="30"/>
              </a:spcBef>
              <a:buFont typeface="Wingdings" panose="05000000000000000000" pitchFamily="2" charset="2"/>
              <a:buChar char=""/>
              <a:tabLst>
                <a:tab pos="535940" algn="l"/>
              </a:tabLst>
            </a:pPr>
            <a:r>
              <a:rPr lang="tr-TR" sz="2600" dirty="0">
                <a:effectLst/>
                <a:latin typeface="Arial" panose="020B0604020202020204" pitchFamily="34" charset="0"/>
                <a:ea typeface="Arial" panose="020B0604020202020204" pitchFamily="34" charset="0"/>
              </a:rPr>
              <a:t>Sağlık sorunlu</a:t>
            </a:r>
            <a:r>
              <a:rPr lang="tr-TR" sz="2600" spc="-120" dirty="0">
                <a:effectLst/>
                <a:latin typeface="Arial" panose="020B0604020202020204" pitchFamily="34" charset="0"/>
                <a:ea typeface="Arial" panose="020B0604020202020204" pitchFamily="34" charset="0"/>
              </a:rPr>
              <a:t> </a:t>
            </a:r>
            <a:r>
              <a:rPr lang="tr-TR" sz="2600" dirty="0">
                <a:effectLst/>
                <a:latin typeface="Arial" panose="020B0604020202020204" pitchFamily="34" charset="0"/>
                <a:ea typeface="Arial" panose="020B0604020202020204" pitchFamily="34" charset="0"/>
              </a:rPr>
              <a:t>atlar.</a:t>
            </a:r>
          </a:p>
          <a:p>
            <a:pPr marL="1143000" lvl="2" indent="-228600">
              <a:spcBef>
                <a:spcPts val="30"/>
              </a:spcBef>
              <a:buFont typeface="Wingdings" panose="05000000000000000000" pitchFamily="2" charset="2"/>
              <a:buChar char=""/>
              <a:tabLst>
                <a:tab pos="535940" algn="l"/>
              </a:tabLst>
            </a:pPr>
            <a:endParaRPr lang="tr-TR" sz="2600" dirty="0">
              <a:effectLst/>
              <a:latin typeface="Arial" panose="020B0604020202020204" pitchFamily="34" charset="0"/>
              <a:ea typeface="Arial" panose="020B0604020202020204" pitchFamily="34" charset="0"/>
            </a:endParaRPr>
          </a:p>
          <a:p>
            <a:pPr marL="0" marR="106045" indent="0" algn="just">
              <a:lnSpc>
                <a:spcPct val="103000"/>
              </a:lnSpc>
              <a:spcBef>
                <a:spcPts val="5"/>
              </a:spcBef>
              <a:spcAft>
                <a:spcPts val="0"/>
              </a:spcAft>
              <a:buNone/>
            </a:pPr>
            <a:r>
              <a:rPr lang="tr-TR" sz="2600" dirty="0">
                <a:effectLst/>
                <a:latin typeface="Arial" panose="020B0604020202020204" pitchFamily="34" charset="0"/>
                <a:ea typeface="Arial" panose="020B0604020202020204" pitchFamily="34" charset="0"/>
              </a:rPr>
              <a:t>İki ipli çılbır eğitiminin farkı, eğitimin daha geniş kapsamlı ve çok yönlü bir yapıya sahip olmasıdır.</a:t>
            </a:r>
          </a:p>
          <a:p>
            <a:pPr marL="0" indent="0">
              <a:buNone/>
            </a:pPr>
            <a:endParaRPr lang="tr-TR" sz="3200" dirty="0">
              <a:solidFill>
                <a:srgbClr val="C00000"/>
              </a:solidFill>
            </a:endParaRPr>
          </a:p>
        </p:txBody>
      </p:sp>
    </p:spTree>
    <p:extLst>
      <p:ext uri="{BB962C8B-B14F-4D97-AF65-F5344CB8AC3E}">
        <p14:creationId xmlns:p14="http://schemas.microsoft.com/office/powerpoint/2010/main" val="247267500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F48F34F-AB3F-45DA-8374-37E4F89D7507}"/>
              </a:ext>
            </a:extLst>
          </p:cNvPr>
          <p:cNvSpPr>
            <a:spLocks noGrp="1"/>
          </p:cNvSpPr>
          <p:nvPr>
            <p:ph idx="1"/>
          </p:nvPr>
        </p:nvSpPr>
        <p:spPr>
          <a:xfrm>
            <a:off x="766482" y="1936376"/>
            <a:ext cx="10663518" cy="3839584"/>
          </a:xfrm>
        </p:spPr>
        <p:txBody>
          <a:bodyPr>
            <a:normAutofit fontScale="92500" lnSpcReduction="20000"/>
          </a:bodyPr>
          <a:lstStyle/>
          <a:p>
            <a:pPr marL="0" indent="0" algn="just">
              <a:buNone/>
            </a:pPr>
            <a:r>
              <a:rPr lang="tr-TR" sz="2600" b="1" spc="-5" dirty="0">
                <a:effectLst/>
                <a:latin typeface="Arial" panose="020B0604020202020204" pitchFamily="34" charset="0"/>
                <a:ea typeface="Arial" panose="020B0604020202020204" pitchFamily="34" charset="0"/>
              </a:rPr>
              <a:t>  </a:t>
            </a:r>
            <a:r>
              <a:rPr lang="tr-TR" sz="2600" b="1" i="1" spc="-5" dirty="0">
                <a:solidFill>
                  <a:srgbClr val="C00000"/>
                </a:solidFill>
                <a:effectLst/>
                <a:latin typeface="Arial" panose="020B0604020202020204" pitchFamily="34" charset="0"/>
                <a:ea typeface="Arial" panose="020B0604020202020204" pitchFamily="34" charset="0"/>
              </a:rPr>
              <a:t>2.3. Çılbır Eğiticisinin</a:t>
            </a:r>
            <a:r>
              <a:rPr lang="tr-TR" sz="2600" b="1" i="1" spc="145" dirty="0">
                <a:solidFill>
                  <a:srgbClr val="C00000"/>
                </a:solidFill>
                <a:effectLst/>
                <a:latin typeface="Arial" panose="020B0604020202020204" pitchFamily="34" charset="0"/>
                <a:ea typeface="Arial" panose="020B0604020202020204" pitchFamily="34" charset="0"/>
              </a:rPr>
              <a:t> </a:t>
            </a:r>
            <a:r>
              <a:rPr lang="tr-TR" sz="2600" b="1" i="1" spc="-5" dirty="0">
                <a:solidFill>
                  <a:srgbClr val="C00000"/>
                </a:solidFill>
                <a:effectLst/>
                <a:latin typeface="Arial" panose="020B0604020202020204" pitchFamily="34" charset="0"/>
                <a:ea typeface="Arial" panose="020B0604020202020204" pitchFamily="34" charset="0"/>
              </a:rPr>
              <a:t>Eğitimi</a:t>
            </a:r>
          </a:p>
          <a:p>
            <a:pPr marL="0" indent="0" algn="just">
              <a:buNone/>
            </a:pPr>
            <a:r>
              <a:rPr lang="tr-TR" sz="2600" dirty="0">
                <a:effectLst/>
                <a:latin typeface="Arial" panose="020B0604020202020204" pitchFamily="34" charset="0"/>
                <a:ea typeface="Arial" panose="020B0604020202020204" pitchFamily="34" charset="0"/>
              </a:rPr>
              <a:t>İki ipli çılbır eğitiminin güçlüklerle ve tehlikeli durumlarla karşılaşılmadan uygulanabilmesi için, her eğiticinin bu çılbır yönteminin uygulama biçimi hakkında yeterli bilgiye sahip olması zorunludur. Çift çılbır dizginini ve kamçıyı doğru ve etkin tutmak konusunda sorunları olan eğiticilerin, attan istekli ve akıcı çalışma yapmasını beklemeleri, olanaksızdır.</a:t>
            </a:r>
          </a:p>
          <a:p>
            <a:pPr marL="0" indent="0" algn="ctr">
              <a:buNone/>
            </a:pPr>
            <a:endParaRPr lang="tr-TR" sz="1800" dirty="0">
              <a:latin typeface="Arial" panose="020B0604020202020204" pitchFamily="34" charset="0"/>
              <a:ea typeface="Arial" panose="020B0604020202020204" pitchFamily="34" charset="0"/>
            </a:endParaRPr>
          </a:p>
          <a:p>
            <a:pPr marL="0" indent="0" algn="ctr">
              <a:buNone/>
            </a:pPr>
            <a:endParaRPr lang="tr-TR" sz="1800" dirty="0">
              <a:effectLst/>
              <a:latin typeface="Arial" panose="020B0604020202020204" pitchFamily="34" charset="0"/>
              <a:ea typeface="Arial" panose="020B0604020202020204" pitchFamily="34" charset="0"/>
            </a:endParaRPr>
          </a:p>
          <a:p>
            <a:pPr marL="0" marR="148590" indent="0" algn="ctr">
              <a:spcBef>
                <a:spcPts val="565"/>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marR="147955" indent="0" algn="ctr">
              <a:lnSpc>
                <a:spcPct val="103000"/>
              </a:lnSpc>
              <a:spcBef>
                <a:spcPts val="55"/>
              </a:spcBef>
              <a:spcAft>
                <a:spcPts val="0"/>
              </a:spcAft>
              <a:buNone/>
            </a:pPr>
            <a:r>
              <a:rPr lang="tr-TR" sz="2400" b="1" dirty="0">
                <a:effectLst/>
                <a:latin typeface="Arial" panose="020B0604020202020204" pitchFamily="34" charset="0"/>
                <a:ea typeface="Arial" panose="020B0604020202020204" pitchFamily="34" charset="0"/>
              </a:rPr>
              <a:t>Güvenlik kuralları gereği, iki ipli çılbır eğitiminin ilk uygulamaları kesinlikle deneyimli bir eğiticinin gözetiminde yapılmalıdır.</a:t>
            </a:r>
            <a:endParaRPr lang="tr-TR" sz="2400" dirty="0">
              <a:effectLst/>
              <a:latin typeface="Arial" panose="020B0604020202020204" pitchFamily="34" charset="0"/>
              <a:ea typeface="Arial" panose="020B0604020202020204" pitchFamily="34" charset="0"/>
            </a:endParaRPr>
          </a:p>
          <a:p>
            <a:pPr marL="0" indent="0" algn="just">
              <a:buNone/>
            </a:pPr>
            <a:endParaRPr lang="tr-TR" dirty="0"/>
          </a:p>
        </p:txBody>
      </p:sp>
    </p:spTree>
    <p:extLst>
      <p:ext uri="{BB962C8B-B14F-4D97-AF65-F5344CB8AC3E}">
        <p14:creationId xmlns:p14="http://schemas.microsoft.com/office/powerpoint/2010/main" val="173945324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F3A5B7A-8BAD-44D4-A246-6D496F87DD26}"/>
              </a:ext>
            </a:extLst>
          </p:cNvPr>
          <p:cNvSpPr>
            <a:spLocks noGrp="1"/>
          </p:cNvSpPr>
          <p:nvPr>
            <p:ph idx="1"/>
          </p:nvPr>
        </p:nvSpPr>
        <p:spPr>
          <a:xfrm>
            <a:off x="779930" y="1129553"/>
            <a:ext cx="10663518" cy="4702287"/>
          </a:xfrm>
        </p:spPr>
        <p:txBody>
          <a:bodyPr/>
          <a:lstStyle/>
          <a:p>
            <a:pPr marL="0" indent="0" algn="just">
              <a:buNone/>
            </a:pPr>
            <a:r>
              <a:rPr lang="tr-TR" sz="2400" dirty="0">
                <a:effectLst/>
                <a:latin typeface="Arial" panose="020B0604020202020204" pitchFamily="34" charset="0"/>
                <a:ea typeface="Arial" panose="020B0604020202020204" pitchFamily="34" charset="0"/>
              </a:rPr>
              <a:t>İlk eğitimler için eğiticinin hatalarına karşı hiddetli tepkiler vermeyen ve bu eğitime alışık olan atların kullanılması gerekir. Erişkin ve sakin yapıya sahip iğdişler, bu aşama için oldukça uygundur.</a:t>
            </a:r>
          </a:p>
          <a:p>
            <a:pPr marL="0" indent="0" algn="just">
              <a:buNone/>
            </a:pPr>
            <a:endParaRPr lang="tr-TR" sz="2400" dirty="0">
              <a:effectLst/>
              <a:latin typeface="Arial" panose="020B0604020202020204" pitchFamily="34" charset="0"/>
              <a:ea typeface="Arial" panose="020B0604020202020204" pitchFamily="34" charset="0"/>
            </a:endParaRPr>
          </a:p>
          <a:p>
            <a:pPr marL="0" marR="148590" indent="0" algn="ctr">
              <a:spcBef>
                <a:spcPts val="540"/>
              </a:spcBef>
              <a:spcAft>
                <a:spcPts val="0"/>
              </a:spcAft>
              <a:buNone/>
            </a:pPr>
            <a:r>
              <a:rPr lang="tr-TR" sz="2600" b="1" i="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404495" marR="339090" indent="0" algn="ctr">
              <a:lnSpc>
                <a:spcPct val="103000"/>
              </a:lnSpc>
              <a:spcBef>
                <a:spcPts val="75"/>
              </a:spcBef>
              <a:spcAft>
                <a:spcPts val="0"/>
              </a:spcAft>
              <a:buNone/>
            </a:pPr>
            <a:r>
              <a:rPr lang="tr-TR" sz="2400" b="1" i="1" dirty="0">
                <a:effectLst/>
                <a:latin typeface="Arial" panose="020B0604020202020204" pitchFamily="34" charset="0"/>
                <a:ea typeface="Arial" panose="020B0604020202020204" pitchFamily="34" charset="0"/>
              </a:rPr>
              <a:t>Başlangıçta, at donanımına ek olarak, yardımcı dizginlerin kullanılması, birçok sorunun kolayca çözümlenmesine yardımcı</a:t>
            </a:r>
            <a:r>
              <a:rPr lang="tr-TR" sz="2400" b="1" i="1" spc="29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olabilir.</a:t>
            </a:r>
            <a:endParaRPr lang="tr-TR" sz="2400" dirty="0">
              <a:effectLst/>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233241852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BF46927-B8D4-4F10-8E6C-785C5322E47B}"/>
              </a:ext>
            </a:extLst>
          </p:cNvPr>
          <p:cNvSpPr>
            <a:spLocks noGrp="1"/>
          </p:cNvSpPr>
          <p:nvPr>
            <p:ph idx="1"/>
          </p:nvPr>
        </p:nvSpPr>
        <p:spPr>
          <a:xfrm>
            <a:off x="806824" y="914400"/>
            <a:ext cx="10623176" cy="4754880"/>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Eğitimin her aşamasında uygun bir </a:t>
            </a:r>
            <a:r>
              <a:rPr lang="tr-TR" sz="2400" b="1" dirty="0">
                <a:effectLst/>
                <a:latin typeface="Arial" panose="020B0604020202020204" pitchFamily="34" charset="0"/>
                <a:ea typeface="Arial" panose="020B0604020202020204" pitchFamily="34" charset="0"/>
              </a:rPr>
              <a:t>eldiven </a:t>
            </a:r>
            <a:r>
              <a:rPr lang="tr-TR" sz="2400" dirty="0">
                <a:effectLst/>
                <a:latin typeface="Arial" panose="020B0604020202020204" pitchFamily="34" charset="0"/>
                <a:ea typeface="Arial" panose="020B0604020202020204" pitchFamily="34" charset="0"/>
              </a:rPr>
              <a:t>takılmalıdır. Hiddetli kaçışların elde çok kötü yaralanmalara neden olabileceği unutulmamalıdır. Ayrıca, çılbır ipinin takılarak eğiticiyi çok zor duruma düşürebileceği </a:t>
            </a:r>
            <a:r>
              <a:rPr lang="tr-TR" sz="2400" b="1" dirty="0">
                <a:effectLst/>
                <a:latin typeface="Arial" panose="020B0604020202020204" pitchFamily="34" charset="0"/>
                <a:ea typeface="Arial" panose="020B0604020202020204" pitchFamily="34" charset="0"/>
              </a:rPr>
              <a:t>mahmuzlar </a:t>
            </a:r>
            <a:r>
              <a:rPr lang="tr-TR" sz="2400" dirty="0">
                <a:effectLst/>
                <a:latin typeface="Arial" panose="020B0604020202020204" pitchFamily="34" charset="0"/>
                <a:ea typeface="Arial" panose="020B0604020202020204" pitchFamily="34" charset="0"/>
              </a:rPr>
              <a:t>da sökülmelidir.</a:t>
            </a:r>
          </a:p>
          <a:p>
            <a:pPr marL="0" indent="0" algn="just">
              <a:buNone/>
            </a:pPr>
            <a:endParaRPr lang="tr-TR" sz="2400" dirty="0">
              <a:effectLst/>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İki ipli çılbır eğitiminde çılbır dizginlerinin iki tutuluş biçimi vardır. Deneyimler göstermiştir ki, belirli durumlarda yalnızca birisi, belirli durumlarda ise her ikisi birden uygulanabilmektedir. Verilecek kararı çoğunlukla, atın anlık hareketleri ve eğitim düzeyi belirler.</a:t>
            </a:r>
            <a:endParaRPr lang="tr-TR" sz="2400" dirty="0"/>
          </a:p>
        </p:txBody>
      </p:sp>
    </p:spTree>
    <p:extLst>
      <p:ext uri="{BB962C8B-B14F-4D97-AF65-F5344CB8AC3E}">
        <p14:creationId xmlns:p14="http://schemas.microsoft.com/office/powerpoint/2010/main" val="254774785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614BB78-C56E-4405-A30D-FE162462A224}"/>
              </a:ext>
            </a:extLst>
          </p:cNvPr>
          <p:cNvSpPr>
            <a:spLocks noGrp="1"/>
          </p:cNvSpPr>
          <p:nvPr>
            <p:ph idx="1"/>
          </p:nvPr>
        </p:nvSpPr>
        <p:spPr>
          <a:xfrm>
            <a:off x="766482" y="820270"/>
            <a:ext cx="10690412" cy="5407809"/>
          </a:xfrm>
        </p:spPr>
        <p:txBody>
          <a:bodyPr/>
          <a:lstStyle/>
          <a:p>
            <a:pPr algn="just">
              <a:buFont typeface="Wingdings" panose="05000000000000000000" pitchFamily="2" charset="2"/>
              <a:buChar char="Ø"/>
            </a:pPr>
            <a:r>
              <a:rPr lang="tr-TR" sz="2200" b="1" dirty="0">
                <a:effectLst/>
                <a:latin typeface="Arial" panose="020B0604020202020204" pitchFamily="34" charset="0"/>
                <a:ea typeface="Arial" panose="020B0604020202020204" pitchFamily="34" charset="0"/>
              </a:rPr>
              <a:t>İki elle tutuş: </a:t>
            </a:r>
            <a:r>
              <a:rPr lang="tr-TR" sz="2200" dirty="0">
                <a:effectLst/>
                <a:latin typeface="Arial" panose="020B0604020202020204" pitchFamily="34" charset="0"/>
                <a:ea typeface="Arial" panose="020B0604020202020204" pitchFamily="34" charset="0"/>
              </a:rPr>
              <a:t>Genç veya hiddetli atların eğitiminde en uygun tutuş biçimidir. Bu tutuş biçiminde dış dizgin (dış çılbır ipi) ile atın tempo </a:t>
            </a:r>
            <a:r>
              <a:rPr lang="tr-TR" sz="2200" spc="15" dirty="0">
                <a:effectLst/>
                <a:latin typeface="Arial" panose="020B0604020202020204" pitchFamily="34" charset="0"/>
                <a:ea typeface="Arial" panose="020B0604020202020204" pitchFamily="34" charset="0"/>
              </a:rPr>
              <a:t>ve </a:t>
            </a:r>
            <a:r>
              <a:rPr lang="tr-TR" sz="2200" dirty="0">
                <a:effectLst/>
                <a:latin typeface="Arial" panose="020B0604020202020204" pitchFamily="34" charset="0"/>
                <a:ea typeface="Arial" panose="020B0604020202020204" pitchFamily="34" charset="0"/>
              </a:rPr>
              <a:t>yürüyüş kararını denetim altında tutmak daha kolaydır. </a:t>
            </a:r>
            <a:r>
              <a:rPr lang="tr-TR" sz="2200" spc="-15" dirty="0">
                <a:effectLst/>
                <a:latin typeface="Arial" panose="020B0604020202020204" pitchFamily="34" charset="0"/>
                <a:ea typeface="Arial" panose="020B0604020202020204" pitchFamily="34" charset="0"/>
              </a:rPr>
              <a:t>İç </a:t>
            </a:r>
            <a:r>
              <a:rPr lang="tr-TR" sz="2200" spc="15" dirty="0">
                <a:effectLst/>
                <a:latin typeface="Arial" panose="020B0604020202020204" pitchFamily="34" charset="0"/>
                <a:ea typeface="Arial" panose="020B0604020202020204" pitchFamily="34" charset="0"/>
              </a:rPr>
              <a:t>ve </a:t>
            </a:r>
            <a:r>
              <a:rPr lang="tr-TR" sz="2200" dirty="0">
                <a:effectLst/>
                <a:latin typeface="Arial" panose="020B0604020202020204" pitchFamily="34" charset="0"/>
                <a:ea typeface="Arial" panose="020B0604020202020204" pitchFamily="34" charset="0"/>
              </a:rPr>
              <a:t>dış dizginin daha iyi kullanılabilmesi nedeniyle, atın çılbır dairesi üzerinde </a:t>
            </a:r>
            <a:r>
              <a:rPr lang="tr-TR" sz="2200" spc="-15" dirty="0">
                <a:effectLst/>
                <a:latin typeface="Arial" panose="020B0604020202020204" pitchFamily="34" charset="0"/>
                <a:ea typeface="Arial" panose="020B0604020202020204" pitchFamily="34" charset="0"/>
              </a:rPr>
              <a:t>hareketi </a:t>
            </a:r>
            <a:r>
              <a:rPr lang="tr-TR" sz="2200" dirty="0">
                <a:effectLst/>
                <a:latin typeface="Arial" panose="020B0604020202020204" pitchFamily="34" charset="0"/>
                <a:ea typeface="Arial" panose="020B0604020202020204" pitchFamily="34" charset="0"/>
              </a:rPr>
              <a:t>kolaylıkla</a:t>
            </a:r>
            <a:r>
              <a:rPr lang="tr-TR" sz="2200" spc="150" dirty="0">
                <a:effectLst/>
                <a:latin typeface="Arial" panose="020B0604020202020204" pitchFamily="34" charset="0"/>
                <a:ea typeface="Arial" panose="020B0604020202020204" pitchFamily="34" charset="0"/>
              </a:rPr>
              <a:t> </a:t>
            </a:r>
            <a:r>
              <a:rPr lang="tr-TR" sz="2200" dirty="0">
                <a:effectLst/>
                <a:latin typeface="Arial" panose="020B0604020202020204" pitchFamily="34" charset="0"/>
                <a:ea typeface="Arial" panose="020B0604020202020204" pitchFamily="34" charset="0"/>
              </a:rPr>
              <a:t>sağlanır.</a:t>
            </a:r>
          </a:p>
          <a:p>
            <a:pPr marL="0" indent="0">
              <a:buNone/>
            </a:pPr>
            <a:endParaRPr lang="tr-TR" dirty="0"/>
          </a:p>
        </p:txBody>
      </p:sp>
      <p:pic>
        <p:nvPicPr>
          <p:cNvPr id="4" name="image38.png">
            <a:extLst>
              <a:ext uri="{FF2B5EF4-FFF2-40B4-BE49-F238E27FC236}">
                <a16:creationId xmlns:a16="http://schemas.microsoft.com/office/drawing/2014/main" id="{D47243C9-6492-4EE2-BD2B-EFACA180241F}"/>
              </a:ext>
            </a:extLst>
          </p:cNvPr>
          <p:cNvPicPr>
            <a:picLocks noChangeAspect="1"/>
          </p:cNvPicPr>
          <p:nvPr/>
        </p:nvPicPr>
        <p:blipFill>
          <a:blip r:embed="rId2" cstate="print"/>
          <a:stretch>
            <a:fillRect/>
          </a:stretch>
        </p:blipFill>
        <p:spPr>
          <a:xfrm>
            <a:off x="3062642" y="3011302"/>
            <a:ext cx="6361355" cy="3059852"/>
          </a:xfrm>
          <a:prstGeom prst="rect">
            <a:avLst/>
          </a:prstGeom>
        </p:spPr>
      </p:pic>
    </p:spTree>
    <p:extLst>
      <p:ext uri="{BB962C8B-B14F-4D97-AF65-F5344CB8AC3E}">
        <p14:creationId xmlns:p14="http://schemas.microsoft.com/office/powerpoint/2010/main" val="228238447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a:extLst>
              <a:ext uri="{FF2B5EF4-FFF2-40B4-BE49-F238E27FC236}">
                <a16:creationId xmlns:a16="http://schemas.microsoft.com/office/drawing/2014/main" id="{BE361C74-B62F-49B5-B3AB-20771547682E}"/>
              </a:ext>
            </a:extLst>
          </p:cNvPr>
          <p:cNvSpPr>
            <a:spLocks noGrp="1"/>
          </p:cNvSpPr>
          <p:nvPr>
            <p:ph idx="1"/>
          </p:nvPr>
        </p:nvSpPr>
        <p:spPr>
          <a:xfrm>
            <a:off x="793377" y="712694"/>
            <a:ext cx="10623176" cy="5488031"/>
          </a:xfrm>
        </p:spPr>
        <p:txBody>
          <a:bodyPr/>
          <a:lstStyle/>
          <a:p>
            <a:pPr algn="just">
              <a:buFont typeface="Wingdings" panose="05000000000000000000" pitchFamily="2" charset="2"/>
              <a:buChar char="Ø"/>
            </a:pPr>
            <a:r>
              <a:rPr lang="tr-TR" sz="2400" b="1" dirty="0">
                <a:effectLst/>
                <a:latin typeface="Arial" panose="020B0604020202020204" pitchFamily="34" charset="0"/>
                <a:ea typeface="Arial" panose="020B0604020202020204" pitchFamily="34" charset="0"/>
              </a:rPr>
              <a:t>Tek elle tutuş: </a:t>
            </a:r>
            <a:r>
              <a:rPr lang="tr-TR" sz="2400" dirty="0">
                <a:effectLst/>
                <a:latin typeface="Arial" panose="020B0604020202020204" pitchFamily="34" charset="0"/>
                <a:ea typeface="Arial" panose="020B0604020202020204" pitchFamily="34" charset="0"/>
              </a:rPr>
              <a:t>At, sakin, uygun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eşit ölçülü bir biçimde çılbır dairesinde hareket edebiliyorsa, eşit ölçülü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sabit bir irtibat oluşturmak için, iki </a:t>
            </a:r>
            <a:r>
              <a:rPr lang="tr-TR" sz="2400" spc="-15" dirty="0">
                <a:effectLst/>
                <a:latin typeface="Arial" panose="020B0604020202020204" pitchFamily="34" charset="0"/>
                <a:ea typeface="Arial" panose="020B0604020202020204" pitchFamily="34" charset="0"/>
              </a:rPr>
              <a:t>çılbır </a:t>
            </a:r>
            <a:r>
              <a:rPr lang="tr-TR" sz="2400" dirty="0">
                <a:effectLst/>
                <a:latin typeface="Arial" panose="020B0604020202020204" pitchFamily="34" charset="0"/>
                <a:ea typeface="Arial" panose="020B0604020202020204" pitchFamily="34" charset="0"/>
              </a:rPr>
              <a:t>ipi tek elle</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tutulabilir.</a:t>
            </a:r>
          </a:p>
          <a:p>
            <a:pPr marL="0" indent="0">
              <a:buNone/>
            </a:pPr>
            <a:endParaRPr lang="tr-TR" dirty="0"/>
          </a:p>
        </p:txBody>
      </p:sp>
      <p:pic>
        <p:nvPicPr>
          <p:cNvPr id="7" name="image39.png">
            <a:extLst>
              <a:ext uri="{FF2B5EF4-FFF2-40B4-BE49-F238E27FC236}">
                <a16:creationId xmlns:a16="http://schemas.microsoft.com/office/drawing/2014/main" id="{9CDC3410-9270-4B94-830A-03F295063BFA}"/>
              </a:ext>
            </a:extLst>
          </p:cNvPr>
          <p:cNvPicPr>
            <a:picLocks noChangeAspect="1"/>
          </p:cNvPicPr>
          <p:nvPr/>
        </p:nvPicPr>
        <p:blipFill>
          <a:blip r:embed="rId2" cstate="print"/>
          <a:stretch>
            <a:fillRect/>
          </a:stretch>
        </p:blipFill>
        <p:spPr>
          <a:xfrm>
            <a:off x="2759037" y="2165276"/>
            <a:ext cx="7090485" cy="4035449"/>
          </a:xfrm>
          <a:prstGeom prst="rect">
            <a:avLst/>
          </a:prstGeom>
        </p:spPr>
      </p:pic>
    </p:spTree>
    <p:extLst>
      <p:ext uri="{BB962C8B-B14F-4D97-AF65-F5344CB8AC3E}">
        <p14:creationId xmlns:p14="http://schemas.microsoft.com/office/powerpoint/2010/main" val="215624425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17F4FA4-0082-4EBC-BA8D-111B96B11FA1}"/>
              </a:ext>
            </a:extLst>
          </p:cNvPr>
          <p:cNvSpPr>
            <a:spLocks noGrp="1"/>
          </p:cNvSpPr>
          <p:nvPr>
            <p:ph idx="1"/>
          </p:nvPr>
        </p:nvSpPr>
        <p:spPr>
          <a:xfrm>
            <a:off x="779930" y="2474258"/>
            <a:ext cx="10609730" cy="3022301"/>
          </a:xfrm>
        </p:spPr>
        <p:txBody>
          <a:bodyPr/>
          <a:lstStyle/>
          <a:p>
            <a:pPr marL="0" indent="0" algn="just">
              <a:buNone/>
            </a:pPr>
            <a:r>
              <a:rPr lang="tr-TR" sz="2400" dirty="0">
                <a:effectLst/>
                <a:latin typeface="Arial" panose="020B0604020202020204" pitchFamily="34" charset="0"/>
                <a:ea typeface="Arial" panose="020B0604020202020204" pitchFamily="34" charset="0"/>
              </a:rPr>
              <a:t>Örneğin sol yan çalışılırken; sol çılbır ipi baş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işaret parmağı arasına, sağ çılbır ipi ise yüzük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orta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parmak</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arasına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alınır.</a:t>
            </a:r>
            <a:r>
              <a:rPr lang="tr-TR" sz="2400" spc="-3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Çılbırın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son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kemendi,</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serçe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parmağına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takılır.</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Böylece</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bilek</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hareketleri ile dizgin kontrolleri tam olarak sağlanabilir. </a:t>
            </a:r>
            <a:r>
              <a:rPr lang="tr-TR" sz="2400" spc="-15" dirty="0">
                <a:effectLst/>
                <a:latin typeface="Arial" panose="020B0604020202020204" pitchFamily="34" charset="0"/>
                <a:ea typeface="Arial" panose="020B0604020202020204" pitchFamily="34" charset="0"/>
              </a:rPr>
              <a:t>Yan </a:t>
            </a:r>
            <a:r>
              <a:rPr lang="tr-TR" sz="2400" dirty="0">
                <a:effectLst/>
                <a:latin typeface="Arial" panose="020B0604020202020204" pitchFamily="34" charset="0"/>
                <a:ea typeface="Arial" panose="020B0604020202020204" pitchFamily="34" charset="0"/>
              </a:rPr>
              <a:t>değiştirmelerde doğaldır ki, kamçı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dizginleri tutan eller de</a:t>
            </a:r>
            <a:r>
              <a:rPr lang="tr-TR" sz="2400" spc="17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değiştirilir.</a:t>
            </a:r>
          </a:p>
          <a:p>
            <a:pPr marL="0" indent="0" algn="just">
              <a:buNone/>
            </a:pPr>
            <a:r>
              <a:rPr lang="tr-TR" sz="2400" dirty="0">
                <a:effectLst/>
                <a:latin typeface="Arial" panose="020B0604020202020204" pitchFamily="34" charset="0"/>
                <a:ea typeface="Arial" panose="020B0604020202020204" pitchFamily="34" charset="0"/>
              </a:rPr>
              <a:t>Her</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iki tutuş</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biçiminde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a:t>
            </a:r>
            <a:r>
              <a:rPr lang="tr-TR" sz="2400" spc="-2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fazlalık</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kayışlar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kement</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halinde</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iyi</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tutularak,</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atın</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hiddetli</a:t>
            </a:r>
            <a:r>
              <a:rPr lang="tr-TR" sz="2400" spc="-15" dirty="0">
                <a:effectLst/>
                <a:latin typeface="Arial" panose="020B0604020202020204" pitchFamily="34" charset="0"/>
                <a:ea typeface="Arial" panose="020B0604020202020204" pitchFamily="34" charset="0"/>
              </a:rPr>
              <a:t> hareketleri </a:t>
            </a:r>
            <a:r>
              <a:rPr lang="tr-TR" sz="2400" dirty="0">
                <a:effectLst/>
                <a:latin typeface="Arial" panose="020B0604020202020204" pitchFamily="34" charset="0"/>
                <a:ea typeface="Arial" panose="020B0604020202020204" pitchFamily="34" charset="0"/>
              </a:rPr>
              <a:t>anında iplerin ele dolanması</a:t>
            </a:r>
            <a:r>
              <a:rPr lang="tr-TR" sz="2400" spc="3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engellenmelidir</a:t>
            </a:r>
            <a:r>
              <a:rPr lang="tr-TR" sz="1800" dirty="0">
                <a:effectLst/>
                <a:latin typeface="Arial" panose="020B0604020202020204" pitchFamily="34" charset="0"/>
                <a:ea typeface="Arial" panose="020B0604020202020204" pitchFamily="34" charset="0"/>
              </a:rPr>
              <a:t>.</a:t>
            </a:r>
          </a:p>
          <a:p>
            <a:pPr marL="0" indent="0">
              <a:buNone/>
            </a:pPr>
            <a:endParaRPr lang="tr-TR" dirty="0"/>
          </a:p>
        </p:txBody>
      </p:sp>
    </p:spTree>
    <p:extLst>
      <p:ext uri="{BB962C8B-B14F-4D97-AF65-F5344CB8AC3E}">
        <p14:creationId xmlns:p14="http://schemas.microsoft.com/office/powerpoint/2010/main" val="80884918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E208D6F-3893-42CC-BEFC-31D0FB25AC99}"/>
              </a:ext>
            </a:extLst>
          </p:cNvPr>
          <p:cNvSpPr>
            <a:spLocks noGrp="1"/>
          </p:cNvSpPr>
          <p:nvPr>
            <p:ph idx="1"/>
          </p:nvPr>
        </p:nvSpPr>
        <p:spPr>
          <a:xfrm>
            <a:off x="793376" y="2474258"/>
            <a:ext cx="10650071" cy="3805518"/>
          </a:xfrm>
        </p:spPr>
        <p:txBody>
          <a:bodyPr>
            <a:normAutofit lnSpcReduction="10000"/>
          </a:bodyPr>
          <a:lstStyle/>
          <a:p>
            <a:pPr marL="0" indent="0" algn="just">
              <a:buNone/>
            </a:pPr>
            <a:r>
              <a:rPr lang="tr-TR" sz="2300" dirty="0">
                <a:effectLst/>
                <a:latin typeface="Arial" panose="020B0604020202020204" pitchFamily="34" charset="0"/>
                <a:ea typeface="Arial" panose="020B0604020202020204" pitchFamily="34" charset="0"/>
              </a:rPr>
              <a:t>Genç veya eğitim sorunlu atlarla çalışma anında, eğitici, merkezde sabit kalmak yerine, ufak bir daire üzerinde hareket etmelidir. Eğitim sürecinin ilerleyen aşamalarında başarı yükseldikçe, eğitici</a:t>
            </a:r>
            <a:r>
              <a:rPr lang="tr-TR" sz="2300" spc="-2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merkezde</a:t>
            </a:r>
            <a:r>
              <a:rPr lang="tr-TR" sz="2300" spc="-1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sabit</a:t>
            </a:r>
            <a:r>
              <a:rPr lang="tr-TR" sz="2300" spc="-2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durmak</a:t>
            </a:r>
            <a:r>
              <a:rPr lang="tr-TR" sz="2300" spc="-1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üzere</a:t>
            </a:r>
            <a:r>
              <a:rPr lang="tr-TR" sz="2300" spc="-2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eğitim</a:t>
            </a:r>
            <a:r>
              <a:rPr lang="tr-TR" sz="2300" spc="-3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sürecine</a:t>
            </a:r>
            <a:r>
              <a:rPr lang="tr-TR" sz="2300" spc="-3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uyumlu</a:t>
            </a:r>
            <a:r>
              <a:rPr lang="tr-TR" sz="2300" spc="-1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olarak,</a:t>
            </a:r>
            <a:r>
              <a:rPr lang="tr-TR" sz="2300" spc="-2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önceden</a:t>
            </a:r>
            <a:r>
              <a:rPr lang="tr-TR" sz="2300" spc="-1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hareket</a:t>
            </a:r>
            <a:r>
              <a:rPr lang="tr-TR" sz="2300" spc="-2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ettiği</a:t>
            </a:r>
            <a:r>
              <a:rPr lang="tr-TR" sz="2300" spc="-1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daireyi küçültür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zamanla artık dairede hareket </a:t>
            </a:r>
            <a:r>
              <a:rPr lang="tr-TR" sz="2300" spc="-15" dirty="0">
                <a:effectLst/>
                <a:latin typeface="Arial" panose="020B0604020202020204" pitchFamily="34" charset="0"/>
                <a:ea typeface="Arial" panose="020B0604020202020204" pitchFamily="34" charset="0"/>
              </a:rPr>
              <a:t>etme </a:t>
            </a:r>
            <a:r>
              <a:rPr lang="tr-TR" sz="2300" dirty="0">
                <a:effectLst/>
                <a:latin typeface="Arial" panose="020B0604020202020204" pitchFamily="34" charset="0"/>
                <a:ea typeface="Arial" panose="020B0604020202020204" pitchFamily="34" charset="0"/>
              </a:rPr>
              <a:t>gereği </a:t>
            </a:r>
            <a:r>
              <a:rPr lang="tr-TR" sz="2300" spc="-10" dirty="0">
                <a:effectLst/>
                <a:latin typeface="Arial" panose="020B0604020202020204" pitchFamily="34" charset="0"/>
                <a:ea typeface="Arial" panose="020B0604020202020204" pitchFamily="34" charset="0"/>
              </a:rPr>
              <a:t>duymaz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tümüyle merkezde sabit durarak çılbırı gerçekleştirir. Bu aşamada artık at da sabit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düzgün bir çılbır dairesinde hareket ettirilebilir.</a:t>
            </a:r>
          </a:p>
          <a:p>
            <a:pPr marL="0" indent="0" algn="just">
              <a:buNone/>
            </a:pPr>
            <a:r>
              <a:rPr lang="tr-TR" sz="2300" dirty="0">
                <a:effectLst/>
                <a:latin typeface="Arial" panose="020B0604020202020204" pitchFamily="34" charset="0"/>
                <a:ea typeface="Arial" panose="020B0604020202020204" pitchFamily="34" charset="0"/>
              </a:rPr>
              <a:t>Binişte</a:t>
            </a:r>
            <a:r>
              <a:rPr lang="tr-TR" sz="2300" spc="-35" dirty="0">
                <a:effectLst/>
                <a:latin typeface="Arial" panose="020B0604020202020204" pitchFamily="34" charset="0"/>
                <a:ea typeface="Arial" panose="020B0604020202020204" pitchFamily="34" charset="0"/>
              </a:rPr>
              <a:t> </a:t>
            </a:r>
            <a:r>
              <a:rPr lang="tr-TR" sz="2300" spc="15" dirty="0">
                <a:effectLst/>
                <a:latin typeface="Arial" panose="020B0604020202020204" pitchFamily="34" charset="0"/>
                <a:ea typeface="Arial" panose="020B0604020202020204" pitchFamily="34" charset="0"/>
              </a:rPr>
              <a:t>ve</a:t>
            </a:r>
            <a:r>
              <a:rPr lang="tr-TR" sz="2300" spc="-5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basit</a:t>
            </a:r>
            <a:r>
              <a:rPr lang="tr-TR" sz="2300" spc="-3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çılbır</a:t>
            </a:r>
            <a:r>
              <a:rPr lang="tr-TR" sz="2300" spc="-2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çalışmalarında</a:t>
            </a:r>
            <a:r>
              <a:rPr lang="tr-TR" sz="2300" spc="-3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olduğu</a:t>
            </a:r>
            <a:r>
              <a:rPr lang="tr-TR" sz="2300" spc="-5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gibi,</a:t>
            </a:r>
            <a:r>
              <a:rPr lang="tr-TR" sz="2300" spc="-5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iki</a:t>
            </a:r>
            <a:r>
              <a:rPr lang="tr-TR" sz="2300" spc="-4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ipli</a:t>
            </a:r>
            <a:r>
              <a:rPr lang="tr-TR" sz="2300" spc="-2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çılbır</a:t>
            </a:r>
            <a:r>
              <a:rPr lang="tr-TR" sz="2300" spc="-4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eğitiminde</a:t>
            </a:r>
            <a:r>
              <a:rPr lang="tr-TR" sz="2300" spc="-3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de</a:t>
            </a:r>
            <a:r>
              <a:rPr lang="tr-TR" sz="2300" spc="-3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başarılı</a:t>
            </a:r>
            <a:r>
              <a:rPr lang="tr-TR" sz="2300" spc="-5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olmak</a:t>
            </a:r>
            <a:r>
              <a:rPr lang="tr-TR" sz="2300" spc="-6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için;</a:t>
            </a:r>
            <a:r>
              <a:rPr lang="tr-TR" sz="2300" spc="-3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ses, kamçı </a:t>
            </a:r>
            <a:r>
              <a:rPr lang="tr-TR" sz="2300" spc="15" dirty="0">
                <a:effectLst/>
                <a:latin typeface="Arial" panose="020B0604020202020204" pitchFamily="34" charset="0"/>
                <a:ea typeface="Arial" panose="020B0604020202020204" pitchFamily="34" charset="0"/>
              </a:rPr>
              <a:t>ve </a:t>
            </a:r>
            <a:r>
              <a:rPr lang="tr-TR" sz="2300" dirty="0">
                <a:effectLst/>
                <a:latin typeface="Arial" panose="020B0604020202020204" pitchFamily="34" charset="0"/>
                <a:ea typeface="Arial" panose="020B0604020202020204" pitchFamily="34" charset="0"/>
              </a:rPr>
              <a:t>dizginden oluşan </a:t>
            </a:r>
            <a:r>
              <a:rPr lang="tr-TR" sz="2300" b="1" dirty="0">
                <a:effectLst/>
                <a:latin typeface="Arial" panose="020B0604020202020204" pitchFamily="34" charset="0"/>
                <a:ea typeface="Arial" panose="020B0604020202020204" pitchFamily="34" charset="0"/>
              </a:rPr>
              <a:t>tüm çılbır yardımlarının birlikte kullanılması</a:t>
            </a:r>
            <a:r>
              <a:rPr lang="tr-TR" sz="2300" b="1" spc="-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zorunludur.</a:t>
            </a:r>
          </a:p>
          <a:p>
            <a:pPr marL="0" indent="0" algn="just">
              <a:buNone/>
            </a:pPr>
            <a:endParaRPr lang="tr-TR" sz="2400" dirty="0">
              <a:effectLst/>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29415652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E30FCB2-A314-4726-BDE9-6B593C9B1A2E}"/>
              </a:ext>
            </a:extLst>
          </p:cNvPr>
          <p:cNvSpPr>
            <a:spLocks noGrp="1"/>
          </p:cNvSpPr>
          <p:nvPr>
            <p:ph idx="1"/>
          </p:nvPr>
        </p:nvSpPr>
        <p:spPr>
          <a:xfrm>
            <a:off x="766482" y="2393576"/>
            <a:ext cx="10683838" cy="2869304"/>
          </a:xfrm>
        </p:spPr>
        <p:txBody>
          <a:bodyPr>
            <a:normAutofit lnSpcReduction="10000"/>
          </a:bodyPr>
          <a:lstStyle/>
          <a:p>
            <a:pPr marL="0" indent="0" algn="just">
              <a:buNone/>
            </a:pPr>
            <a:r>
              <a:rPr lang="tr-TR" sz="2400" b="1" dirty="0">
                <a:effectLst/>
                <a:latin typeface="Arial" panose="020B0604020202020204" pitchFamily="34" charset="0"/>
                <a:ea typeface="Arial" panose="020B0604020202020204" pitchFamily="34" charset="0"/>
              </a:rPr>
              <a:t>Dizgin (çılbır ipi) yardımları </a:t>
            </a:r>
            <a:r>
              <a:rPr lang="tr-TR" sz="2400" dirty="0">
                <a:effectLst/>
                <a:latin typeface="Arial" panose="020B0604020202020204" pitchFamily="34" charset="0"/>
                <a:ea typeface="Arial" panose="020B0604020202020204" pitchFamily="34" charset="0"/>
              </a:rPr>
              <a:t>iki ipli çılbırın yapısı gereği binişteki dizgin yardımlarına benzer. Eğitici,</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dizgine</a:t>
            </a:r>
            <a:r>
              <a:rPr lang="tr-TR" sz="2400" spc="-4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koymak</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binişte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olduğu</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gibi,</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yarım</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alıkoymalar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yaparak</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tüm</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yardımları</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birlikte uygular. At, bu anda sürücü yardımlarla ileri doğru etkinleştirilirken, alıkoyucu yardımlar ile </a:t>
            </a:r>
            <a:r>
              <a:rPr lang="tr-TR" sz="2400" spc="-20" dirty="0">
                <a:effectLst/>
                <a:latin typeface="Arial" panose="020B0604020202020204" pitchFamily="34" charset="0"/>
                <a:ea typeface="Arial" panose="020B0604020202020204" pitchFamily="34" charset="0"/>
              </a:rPr>
              <a:t>ağızlık </a:t>
            </a:r>
            <a:r>
              <a:rPr lang="tr-TR" sz="2400" dirty="0">
                <a:effectLst/>
                <a:latin typeface="Arial" panose="020B0604020202020204" pitchFamily="34" charset="0"/>
                <a:ea typeface="Arial" panose="020B0604020202020204" pitchFamily="34" charset="0"/>
              </a:rPr>
              <a:t>demirine dayandırılır. Atın tepe bölgesinde gerekli yumuşaklık elde edildiği görülünce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hissedilince, eller hemen yumuşatılmalı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dizgin (çılbır ipi) yeteri kadar koy verilmelidir. Böylece atın boynunun katlanması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sertleşmesi engellenmiş</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olur.</a:t>
            </a:r>
          </a:p>
          <a:p>
            <a:pPr marL="0" indent="0">
              <a:buNone/>
            </a:pPr>
            <a:endParaRPr lang="tr-TR" dirty="0"/>
          </a:p>
        </p:txBody>
      </p:sp>
    </p:spTree>
    <p:extLst>
      <p:ext uri="{BB962C8B-B14F-4D97-AF65-F5344CB8AC3E}">
        <p14:creationId xmlns:p14="http://schemas.microsoft.com/office/powerpoint/2010/main" val="292065025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388F212-9C87-43F6-A8F9-0CC0D6E8BF5D}"/>
              </a:ext>
            </a:extLst>
          </p:cNvPr>
          <p:cNvSpPr>
            <a:spLocks noGrp="1"/>
          </p:cNvSpPr>
          <p:nvPr>
            <p:ph idx="1"/>
          </p:nvPr>
        </p:nvSpPr>
        <p:spPr>
          <a:xfrm>
            <a:off x="779929" y="2433918"/>
            <a:ext cx="10629751" cy="3146610"/>
          </a:xfrm>
        </p:spPr>
        <p:txBody>
          <a:bodyPr/>
          <a:lstStyle/>
          <a:p>
            <a:pPr marL="0" indent="0" algn="just">
              <a:buNone/>
            </a:pPr>
            <a:r>
              <a:rPr lang="tr-TR" sz="2400" dirty="0">
                <a:effectLst/>
                <a:latin typeface="Arial" panose="020B0604020202020204" pitchFamily="34" charset="0"/>
                <a:ea typeface="Arial" panose="020B0604020202020204" pitchFamily="34" charset="0"/>
              </a:rPr>
              <a:t>Eğitici </a:t>
            </a:r>
            <a:r>
              <a:rPr lang="tr-TR" sz="2400" b="1" dirty="0">
                <a:effectLst/>
                <a:latin typeface="Arial" panose="020B0604020202020204" pitchFamily="34" charset="0"/>
                <a:ea typeface="Arial" panose="020B0604020202020204" pitchFamily="34" charset="0"/>
              </a:rPr>
              <a:t>vaziyeti </a:t>
            </a:r>
            <a:r>
              <a:rPr lang="tr-TR" sz="2400"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bükülüşü </a:t>
            </a:r>
            <a:r>
              <a:rPr lang="tr-TR" sz="2400" dirty="0">
                <a:effectLst/>
                <a:latin typeface="Arial" panose="020B0604020202020204" pitchFamily="34" charset="0"/>
                <a:ea typeface="Arial" panose="020B0604020202020204" pitchFamily="34" charset="0"/>
              </a:rPr>
              <a:t>geliştirmek için; kamçıyı atın omzuna doğru tutarak atı dışarıya yönlendirirken, </a:t>
            </a:r>
            <a:r>
              <a:rPr lang="tr-TR" sz="2400" b="1" dirty="0">
                <a:effectLst/>
                <a:latin typeface="Arial" panose="020B0604020202020204" pitchFamily="34" charset="0"/>
                <a:ea typeface="Arial" panose="020B0604020202020204" pitchFamily="34" charset="0"/>
              </a:rPr>
              <a:t>iç dizgini (iç çılbır ipi) </a:t>
            </a:r>
            <a:r>
              <a:rPr lang="tr-TR" sz="2400" dirty="0">
                <a:effectLst/>
                <a:latin typeface="Arial" panose="020B0604020202020204" pitchFamily="34" charset="0"/>
                <a:ea typeface="Arial" panose="020B0604020202020204" pitchFamily="34" charset="0"/>
              </a:rPr>
              <a:t>tutan elini de hafifçe büker, yani alıkoyar. Burada iç dizginin koy verilmesinin doğru zamanda yapılması çok önemlidir. Gecikildiği anda at dış omzuna doğru yığılır. Buna karşın, zamanında yapılırsa, çok iyi ve yumuşak bir irtibat elde edilir. Binici her durumda bu uygulamayı çok iyi bir biçimde becerebilmelidir. </a:t>
            </a:r>
            <a:endParaRPr lang="tr-TR" dirty="0"/>
          </a:p>
        </p:txBody>
      </p:sp>
    </p:spTree>
    <p:extLst>
      <p:ext uri="{BB962C8B-B14F-4D97-AF65-F5344CB8AC3E}">
        <p14:creationId xmlns:p14="http://schemas.microsoft.com/office/powerpoint/2010/main" val="58009839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5FFE3D7-8944-4220-BC59-E15579F6AFB5}"/>
              </a:ext>
            </a:extLst>
          </p:cNvPr>
          <p:cNvSpPr>
            <a:spLocks noGrp="1"/>
          </p:cNvSpPr>
          <p:nvPr>
            <p:ph idx="1"/>
          </p:nvPr>
        </p:nvSpPr>
        <p:spPr>
          <a:xfrm>
            <a:off x="779929" y="2662518"/>
            <a:ext cx="10578951" cy="2752762"/>
          </a:xfrm>
        </p:spPr>
        <p:txBody>
          <a:bodyPr>
            <a:normAutofit/>
          </a:bodyPr>
          <a:lstStyle/>
          <a:p>
            <a:pPr marL="0" indent="0" algn="just">
              <a:buNone/>
            </a:pPr>
            <a:r>
              <a:rPr lang="tr-TR" sz="2400" b="1" dirty="0">
                <a:effectLst/>
                <a:latin typeface="Arial" panose="020B0604020202020204" pitchFamily="34" charset="0"/>
                <a:ea typeface="Arial" panose="020B0604020202020204" pitchFamily="34" charset="0"/>
              </a:rPr>
              <a:t>Dış dizgin (dış çılbır ipi) </a:t>
            </a:r>
            <a:r>
              <a:rPr lang="tr-TR" sz="2400" dirty="0">
                <a:effectLst/>
                <a:latin typeface="Arial" panose="020B0604020202020204" pitchFamily="34" charset="0"/>
                <a:ea typeface="Arial" panose="020B0604020202020204" pitchFamily="34" charset="0"/>
              </a:rPr>
              <a:t>ise dış baldır benzeri bir etki ile dış art bölümü sınırlar ve art ayakların iz dışına kaçmasına engel olarak yanlamasına bükülüşün son bölümünün (sağrının) tamamlanmasını sağlar. Dış dizginin yumuşak tutulması çok önemlidir. Sertlik, dış art ayağın hareketlerini kısıtlayacaktır. Düzenli ve doğru çalışmalar sonucu eğitimin ilerleyen aşamalarında bükülüş daha iyi ve yeterli bir biçim alacaktır.</a:t>
            </a:r>
            <a:endParaRPr lang="tr-TR" sz="2400" dirty="0"/>
          </a:p>
        </p:txBody>
      </p:sp>
    </p:spTree>
    <p:extLst>
      <p:ext uri="{BB962C8B-B14F-4D97-AF65-F5344CB8AC3E}">
        <p14:creationId xmlns:p14="http://schemas.microsoft.com/office/powerpoint/2010/main" val="3414854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37AE1C8-527B-422A-98F9-52627C968DA9}"/>
              </a:ext>
            </a:extLst>
          </p:cNvPr>
          <p:cNvSpPr>
            <a:spLocks noGrp="1"/>
          </p:cNvSpPr>
          <p:nvPr>
            <p:ph idx="1"/>
          </p:nvPr>
        </p:nvSpPr>
        <p:spPr>
          <a:xfrm>
            <a:off x="779929" y="833718"/>
            <a:ext cx="10623177" cy="4855882"/>
          </a:xfrm>
        </p:spPr>
        <p:txBody>
          <a:bodyPr/>
          <a:lstStyle/>
          <a:p>
            <a:pPr marL="0" indent="0" algn="just">
              <a:buNone/>
            </a:pPr>
            <a:r>
              <a:rPr lang="tr-TR" sz="2400" dirty="0">
                <a:effectLst/>
                <a:latin typeface="Arial" panose="020B0604020202020204" pitchFamily="34" charset="0"/>
                <a:ea typeface="Arial" panose="020B0604020202020204" pitchFamily="34" charset="0"/>
              </a:rPr>
              <a:t>Başlangıç düzeyindeki eğiticiler için en zor olanı, </a:t>
            </a:r>
            <a:r>
              <a:rPr lang="tr-TR" sz="2400" b="1" dirty="0">
                <a:effectLst/>
                <a:latin typeface="Arial" panose="020B0604020202020204" pitchFamily="34" charset="0"/>
                <a:ea typeface="Arial" panose="020B0604020202020204" pitchFamily="34" charset="0"/>
              </a:rPr>
              <a:t>yan değiştirmektir. </a:t>
            </a:r>
            <a:r>
              <a:rPr lang="tr-TR" sz="2400" dirty="0">
                <a:effectLst/>
                <a:latin typeface="Arial" panose="020B0604020202020204" pitchFamily="34" charset="0"/>
                <a:ea typeface="Arial" panose="020B0604020202020204" pitchFamily="34" charset="0"/>
              </a:rPr>
              <a:t>Doğaldır ki ata; doğru biçimde,</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vaziyette,</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bükülüşte</a:t>
            </a:r>
            <a:r>
              <a:rPr lang="tr-TR" sz="2400" spc="-6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istenilen</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tempoda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dairede</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yan</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değiştirmek</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veya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daire</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değiştirerek yan değiştirmek, çok fazla deneyim</a:t>
            </a:r>
            <a:r>
              <a:rPr lang="tr-TR" sz="2400" spc="28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gerektirir.</a:t>
            </a:r>
          </a:p>
          <a:p>
            <a:pPr marL="0" indent="0" algn="just">
              <a:buNone/>
            </a:pPr>
            <a:endParaRPr lang="tr-TR" sz="2400" dirty="0">
              <a:effectLst/>
              <a:latin typeface="Arial" panose="020B0604020202020204" pitchFamily="34" charset="0"/>
              <a:ea typeface="Arial" panose="020B0604020202020204" pitchFamily="34" charset="0"/>
            </a:endParaRPr>
          </a:p>
          <a:p>
            <a:pPr marL="0" marR="144780" indent="0" algn="ctr">
              <a:spcBef>
                <a:spcPts val="555"/>
              </a:spcBef>
              <a:spcAft>
                <a:spcPts val="0"/>
              </a:spcAft>
              <a:buNone/>
            </a:pPr>
            <a:r>
              <a:rPr lang="tr-TR" sz="2600" b="1" u="sng" dirty="0">
                <a:solidFill>
                  <a:srgbClr val="C00000"/>
                </a:solidFill>
                <a:effectLst/>
                <a:latin typeface="Arial" panose="020B0604020202020204" pitchFamily="34" charset="0"/>
                <a:ea typeface="Arial" panose="020B0604020202020204" pitchFamily="34" charset="0"/>
              </a:rPr>
              <a:t>DİKKAT!</a:t>
            </a:r>
            <a:endParaRPr lang="tr-TR" sz="2600" u="sng" dirty="0">
              <a:solidFill>
                <a:srgbClr val="C00000"/>
              </a:solidFill>
              <a:effectLst/>
              <a:latin typeface="Arial" panose="020B0604020202020204" pitchFamily="34" charset="0"/>
              <a:ea typeface="Arial" panose="020B0604020202020204" pitchFamily="34" charset="0"/>
            </a:endParaRPr>
          </a:p>
          <a:p>
            <a:pPr marL="221615" indent="0" algn="ctr">
              <a:lnSpc>
                <a:spcPct val="110000"/>
              </a:lnSpc>
              <a:spcBef>
                <a:spcPts val="30"/>
              </a:spcBef>
              <a:spcAft>
                <a:spcPts val="0"/>
              </a:spcAft>
              <a:buNone/>
            </a:pPr>
            <a:r>
              <a:rPr lang="tr-TR" sz="2400" b="1" dirty="0">
                <a:effectLst/>
                <a:latin typeface="Arial" panose="020B0604020202020204" pitchFamily="34" charset="0"/>
                <a:ea typeface="Arial" panose="020B0604020202020204" pitchFamily="34" charset="0"/>
              </a:rPr>
              <a:t>Yeterli</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deneyim</a:t>
            </a:r>
            <a:r>
              <a:rPr lang="tr-TR" sz="2400" b="1" spc="-7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kazanılana</a:t>
            </a:r>
            <a:r>
              <a:rPr lang="tr-TR" sz="2400" b="1" spc="-4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kadar,</a:t>
            </a:r>
            <a:r>
              <a:rPr lang="tr-TR" sz="2400" b="1" spc="-5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yan</a:t>
            </a:r>
            <a:r>
              <a:rPr lang="tr-TR" sz="2400" b="1" spc="-5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değiştirme</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işleminin</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adeta</a:t>
            </a:r>
            <a:r>
              <a:rPr lang="tr-TR" sz="2400" b="1" spc="-4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ile</a:t>
            </a:r>
            <a:r>
              <a:rPr lang="tr-TR" sz="2400" b="1" spc="-5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yapılması</a:t>
            </a:r>
            <a:r>
              <a:rPr lang="tr-TR" sz="2400" b="1" spc="-5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daha uygundur.</a:t>
            </a:r>
            <a:endParaRPr lang="tr-TR" sz="2400" dirty="0">
              <a:effectLst/>
              <a:latin typeface="Arial" panose="020B0604020202020204" pitchFamily="34" charset="0"/>
              <a:ea typeface="Arial" panose="020B0604020202020204" pitchFamily="34" charset="0"/>
            </a:endParaRPr>
          </a:p>
          <a:p>
            <a:pPr marL="221615" indent="0">
              <a:lnSpc>
                <a:spcPct val="110000"/>
              </a:lnSpc>
              <a:spcBef>
                <a:spcPts val="30"/>
              </a:spcBef>
              <a:spcAft>
                <a:spcPts val="0"/>
              </a:spcAft>
              <a:buNone/>
            </a:pPr>
            <a:endParaRPr lang="tr-TR" sz="18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54515711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D3354B4-A936-4BEF-9B96-971432928C0E}"/>
              </a:ext>
            </a:extLst>
          </p:cNvPr>
          <p:cNvSpPr>
            <a:spLocks noGrp="1"/>
          </p:cNvSpPr>
          <p:nvPr>
            <p:ph idx="1"/>
          </p:nvPr>
        </p:nvSpPr>
        <p:spPr>
          <a:xfrm>
            <a:off x="793376" y="2716306"/>
            <a:ext cx="10636624" cy="2841214"/>
          </a:xfrm>
        </p:spPr>
        <p:txBody>
          <a:bodyPr/>
          <a:lstStyle/>
          <a:p>
            <a:pPr marL="0" marR="122555" indent="0" algn="just">
              <a:lnSpc>
                <a:spcPct val="105000"/>
              </a:lnSpc>
              <a:spcBef>
                <a:spcPts val="765"/>
              </a:spcBef>
              <a:spcAft>
                <a:spcPts val="0"/>
              </a:spcAft>
              <a:buNone/>
            </a:pPr>
            <a:r>
              <a:rPr lang="tr-TR" sz="2400" b="1" dirty="0">
                <a:effectLst/>
                <a:latin typeface="Arial" panose="020B0604020202020204" pitchFamily="34" charset="0"/>
                <a:ea typeface="Arial" panose="020B0604020202020204" pitchFamily="34" charset="0"/>
              </a:rPr>
              <a:t>Dairede yan değiştirmek </a:t>
            </a:r>
            <a:r>
              <a:rPr lang="tr-TR" sz="2400" dirty="0">
                <a:effectLst/>
                <a:latin typeface="Arial" panose="020B0604020202020204" pitchFamily="34" charset="0"/>
                <a:ea typeface="Arial" panose="020B0604020202020204" pitchFamily="34" charset="0"/>
              </a:rPr>
              <a:t>için çılbır iplerinin uzunlukları değiştirilmez. Eğitici atın hareket etmekte olduğu çılbır dairesine doğru yürüyerek, atı daire merkezine doğru yönlendirir. Eğitici daire izine varmak</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üzereyken;</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yeni</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yana</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göre</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dış</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ipini</a:t>
            </a:r>
            <a:r>
              <a:rPr lang="tr-TR" sz="2400" spc="-3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uzatır </a:t>
            </a:r>
            <a:r>
              <a:rPr lang="tr-TR" sz="2400" spc="15" dirty="0">
                <a:effectLst/>
                <a:latin typeface="Arial" panose="020B0604020202020204" pitchFamily="34" charset="0"/>
                <a:ea typeface="Arial" panose="020B0604020202020204" pitchFamily="34" charset="0"/>
              </a:rPr>
              <a:t>ve</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ipini</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kısaltır.</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Sonra</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yeni</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yana göre çılbır dairesine yönlendirerek, yeniden merkeze doğru hareket</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eder.</a:t>
            </a:r>
          </a:p>
          <a:p>
            <a:pPr marL="0" indent="0" algn="just">
              <a:buNone/>
            </a:pPr>
            <a:endParaRPr lang="tr-TR" dirty="0"/>
          </a:p>
        </p:txBody>
      </p:sp>
    </p:spTree>
    <p:extLst>
      <p:ext uri="{BB962C8B-B14F-4D97-AF65-F5344CB8AC3E}">
        <p14:creationId xmlns:p14="http://schemas.microsoft.com/office/powerpoint/2010/main" val="348464840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D716E52-5C06-4953-A428-43E588AA0AE4}"/>
              </a:ext>
            </a:extLst>
          </p:cNvPr>
          <p:cNvSpPr>
            <a:spLocks noGrp="1"/>
          </p:cNvSpPr>
          <p:nvPr>
            <p:ph idx="1"/>
          </p:nvPr>
        </p:nvSpPr>
        <p:spPr>
          <a:xfrm>
            <a:off x="753035" y="2487706"/>
            <a:ext cx="10636624" cy="2185894"/>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Yerini alıp atı yeni yanda hareket ettirmeye başladığında çılbır iplerini bir kez daha düzenler. Eğitici yan değiştirme anında </a:t>
            </a:r>
            <a:r>
              <a:rPr lang="tr-TR" sz="2400" b="1" dirty="0">
                <a:effectLst/>
                <a:latin typeface="Arial" panose="020B0604020202020204" pitchFamily="34" charset="0"/>
                <a:ea typeface="Arial" panose="020B0604020202020204" pitchFamily="34" charset="0"/>
              </a:rPr>
              <a:t>kamçıyı </a:t>
            </a:r>
            <a:r>
              <a:rPr lang="tr-TR" sz="2400" dirty="0">
                <a:effectLst/>
                <a:latin typeface="Arial" panose="020B0604020202020204" pitchFamily="34" charset="0"/>
                <a:ea typeface="Arial" panose="020B0604020202020204" pitchFamily="34" charset="0"/>
              </a:rPr>
              <a:t>ya başının üzerinden, ya da arkasından aşırarak atın sakinliğini yitirmesine neden olmadan yeni yana uygun eline geçirmeli ve gerektiğinde çabucak sürüş yapabilmelidir</a:t>
            </a:r>
            <a:endParaRPr lang="tr-TR" sz="2400" dirty="0"/>
          </a:p>
        </p:txBody>
      </p:sp>
    </p:spTree>
    <p:extLst>
      <p:ext uri="{BB962C8B-B14F-4D97-AF65-F5344CB8AC3E}">
        <p14:creationId xmlns:p14="http://schemas.microsoft.com/office/powerpoint/2010/main" val="2433163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462EA8-AC6B-4343-8DCB-C612ADA56B78}"/>
              </a:ext>
            </a:extLst>
          </p:cNvPr>
          <p:cNvGrpSpPr>
            <a:grpSpLocks/>
          </p:cNvGrpSpPr>
          <p:nvPr/>
        </p:nvGrpSpPr>
        <p:grpSpPr bwMode="auto">
          <a:xfrm>
            <a:off x="1465281" y="874059"/>
            <a:ext cx="9484958" cy="4988859"/>
            <a:chOff x="2112" y="379"/>
            <a:chExt cx="8427" cy="7728"/>
          </a:xfrm>
        </p:grpSpPr>
        <p:pic>
          <p:nvPicPr>
            <p:cNvPr id="1030" name="Picture 6">
              <a:extLst>
                <a:ext uri="{FF2B5EF4-FFF2-40B4-BE49-F238E27FC236}">
                  <a16:creationId xmlns:a16="http://schemas.microsoft.com/office/drawing/2014/main" id="{40252776-2974-4EA1-944C-35F77DBFB9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2" y="426"/>
              <a:ext cx="8427" cy="750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a:extLst>
                <a:ext uri="{FF2B5EF4-FFF2-40B4-BE49-F238E27FC236}">
                  <a16:creationId xmlns:a16="http://schemas.microsoft.com/office/drawing/2014/main" id="{9D4AC8F0-4A4F-4988-8AD6-E10247E50ABA}"/>
                </a:ext>
              </a:extLst>
            </p:cNvPr>
            <p:cNvSpPr>
              <a:spLocks noChangeArrowheads="1"/>
            </p:cNvSpPr>
            <p:nvPr/>
          </p:nvSpPr>
          <p:spPr bwMode="auto">
            <a:xfrm>
              <a:off x="2280" y="386"/>
              <a:ext cx="7887" cy="7714"/>
            </a:xfrm>
            <a:prstGeom prst="rect">
              <a:avLst/>
            </a:prstGeom>
            <a:noFill/>
            <a:ln w="9143">
              <a:solidFill>
                <a:srgbClr val="B1B1B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grpSp>
      <p:sp>
        <p:nvSpPr>
          <p:cNvPr id="8" name="Metin kutusu 7">
            <a:extLst>
              <a:ext uri="{FF2B5EF4-FFF2-40B4-BE49-F238E27FC236}">
                <a16:creationId xmlns:a16="http://schemas.microsoft.com/office/drawing/2014/main" id="{DC3FCD87-0643-4057-8204-C479BBFDEBE6}"/>
              </a:ext>
            </a:extLst>
          </p:cNvPr>
          <p:cNvSpPr txBox="1"/>
          <p:nvPr/>
        </p:nvSpPr>
        <p:spPr>
          <a:xfrm>
            <a:off x="2201674" y="5858399"/>
            <a:ext cx="7782560" cy="430887"/>
          </a:xfrm>
          <a:prstGeom prst="rect">
            <a:avLst/>
          </a:prstGeom>
          <a:noFill/>
        </p:spPr>
        <p:txBody>
          <a:bodyPr wrap="square" rtlCol="0">
            <a:spAutoFit/>
          </a:bodyPr>
          <a:lstStyle/>
          <a:p>
            <a:pPr marL="711835" marR="734695" algn="ctr">
              <a:spcAft>
                <a:spcPts val="0"/>
              </a:spcAft>
            </a:pPr>
            <a:r>
              <a:rPr lang="tr-TR" sz="2200" b="1" dirty="0">
                <a:effectLst/>
                <a:latin typeface="Arial" panose="020B0604020202020204" pitchFamily="34" charset="0"/>
                <a:ea typeface="Arial" panose="020B0604020202020204" pitchFamily="34" charset="0"/>
              </a:rPr>
              <a:t>Dairede yan değiştirme</a:t>
            </a:r>
          </a:p>
        </p:txBody>
      </p:sp>
    </p:spTree>
    <p:extLst>
      <p:ext uri="{BB962C8B-B14F-4D97-AF65-F5344CB8AC3E}">
        <p14:creationId xmlns:p14="http://schemas.microsoft.com/office/powerpoint/2010/main" val="395929568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9E1728E-EEC3-41BA-BDF0-C1E53887EE40}"/>
              </a:ext>
            </a:extLst>
          </p:cNvPr>
          <p:cNvSpPr>
            <a:spLocks noGrp="1"/>
          </p:cNvSpPr>
          <p:nvPr>
            <p:ph idx="1"/>
          </p:nvPr>
        </p:nvSpPr>
        <p:spPr>
          <a:xfrm>
            <a:off x="779929" y="2514599"/>
            <a:ext cx="10623177" cy="1969247"/>
          </a:xfrm>
        </p:spPr>
        <p:txBody>
          <a:bodyPr/>
          <a:lstStyle/>
          <a:p>
            <a:pPr marL="0" indent="0" algn="just">
              <a:buNone/>
            </a:pPr>
            <a:r>
              <a:rPr lang="tr-TR" b="1" dirty="0">
                <a:effectLst/>
                <a:latin typeface="Arial" panose="020B0604020202020204" pitchFamily="34" charset="0"/>
                <a:ea typeface="Arial" panose="020B0604020202020204" pitchFamily="34" charset="0"/>
              </a:rPr>
              <a:t>Daire değiştirerek yan değiştirmede </a:t>
            </a:r>
            <a:r>
              <a:rPr lang="tr-TR" dirty="0">
                <a:effectLst/>
                <a:latin typeface="Arial" panose="020B0604020202020204" pitchFamily="34" charset="0"/>
                <a:ea typeface="Arial" panose="020B0604020202020204" pitchFamily="34" charset="0"/>
              </a:rPr>
              <a:t>eğitici, at </a:t>
            </a:r>
            <a:r>
              <a:rPr lang="tr-TR" b="1" dirty="0">
                <a:effectLst/>
                <a:latin typeface="Arial" panose="020B0604020202020204" pitchFamily="34" charset="0"/>
                <a:ea typeface="Arial" panose="020B0604020202020204" pitchFamily="34" charset="0"/>
              </a:rPr>
              <a:t>“X” </a:t>
            </a:r>
            <a:r>
              <a:rPr lang="tr-TR" dirty="0">
                <a:effectLst/>
                <a:latin typeface="Arial" panose="020B0604020202020204" pitchFamily="34" charset="0"/>
                <a:ea typeface="Arial" panose="020B0604020202020204" pitchFamily="34" charset="0"/>
              </a:rPr>
              <a:t>noktasını geçerken, yeni yanın dış çılbır ipini yeteri kadar uzatarak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yeni yanın iç </a:t>
            </a:r>
            <a:r>
              <a:rPr lang="tr-TR" spc="-15" dirty="0">
                <a:effectLst/>
                <a:latin typeface="Arial" panose="020B0604020202020204" pitchFamily="34" charset="0"/>
                <a:ea typeface="Arial" panose="020B0604020202020204" pitchFamily="34" charset="0"/>
              </a:rPr>
              <a:t>çılbır </a:t>
            </a:r>
            <a:r>
              <a:rPr lang="tr-TR" dirty="0">
                <a:effectLst/>
                <a:latin typeface="Arial" panose="020B0604020202020204" pitchFamily="34" charset="0"/>
                <a:ea typeface="Arial" panose="020B0604020202020204" pitchFamily="34" charset="0"/>
              </a:rPr>
              <a:t>ipini de yeteri kadar kısaltarak, atın arkasından yeni daire merkezine doğru hareket</a:t>
            </a:r>
            <a:r>
              <a:rPr lang="tr-TR" spc="30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eder.</a:t>
            </a:r>
          </a:p>
          <a:p>
            <a:pPr marL="0" indent="0" algn="just">
              <a:buNone/>
            </a:pPr>
            <a:endParaRPr lang="tr-TR" sz="2600" dirty="0">
              <a:effectLst/>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224891902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5EA5DAF0-35A2-4C88-A83A-5FAAE8FAA7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4706" y="679397"/>
            <a:ext cx="9466729" cy="5588592"/>
          </a:xfrm>
        </p:spPr>
      </p:pic>
    </p:spTree>
    <p:extLst>
      <p:ext uri="{BB962C8B-B14F-4D97-AF65-F5344CB8AC3E}">
        <p14:creationId xmlns:p14="http://schemas.microsoft.com/office/powerpoint/2010/main" val="100329322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C200C12-6FBA-4233-AC2F-C9C83C244E65}"/>
              </a:ext>
            </a:extLst>
          </p:cNvPr>
          <p:cNvSpPr>
            <a:spLocks noGrp="1"/>
          </p:cNvSpPr>
          <p:nvPr>
            <p:ph idx="1"/>
          </p:nvPr>
        </p:nvSpPr>
        <p:spPr>
          <a:xfrm>
            <a:off x="793376" y="2487706"/>
            <a:ext cx="10623177" cy="2724374"/>
          </a:xfrm>
        </p:spPr>
        <p:txBody>
          <a:bodyPr/>
          <a:lstStyle/>
          <a:p>
            <a:pPr marL="0" marR="126365" indent="0" algn="just">
              <a:lnSpc>
                <a:spcPct val="103000"/>
              </a:lnSpc>
              <a:spcBef>
                <a:spcPts val="765"/>
              </a:spcBef>
              <a:spcAft>
                <a:spcPts val="0"/>
              </a:spcAft>
              <a:buNone/>
            </a:pPr>
            <a:r>
              <a:rPr lang="tr-TR" sz="2400" b="1" dirty="0">
                <a:effectLst/>
                <a:latin typeface="Arial" panose="020B0604020202020204" pitchFamily="34" charset="0"/>
                <a:ea typeface="Arial" panose="020B0604020202020204" pitchFamily="34" charset="0"/>
              </a:rPr>
              <a:t>Süratlide yan değiştirmek </a:t>
            </a:r>
            <a:r>
              <a:rPr lang="tr-TR" sz="2400" dirty="0">
                <a:effectLst/>
                <a:latin typeface="Arial" panose="020B0604020202020204" pitchFamily="34" charset="0"/>
                <a:ea typeface="Arial" panose="020B0604020202020204" pitchFamily="34" charset="0"/>
              </a:rPr>
              <a:t>için, eğitici ata çok iyi uyum sağlamalıdır. Çılbır iplerinin ve kamçının tutuluşu ve el değiştirmesi atı ürkütmeden yapılabilmeli ve sıradan ve doğal bir biçime dönüştürülmelidir.</a:t>
            </a:r>
          </a:p>
          <a:p>
            <a:pPr marL="0" indent="0" algn="just">
              <a:spcBef>
                <a:spcPts val="10"/>
              </a:spcBef>
              <a:buNone/>
            </a:pPr>
            <a:r>
              <a:rPr lang="tr-TR" sz="2400" dirty="0">
                <a:effectLst/>
                <a:latin typeface="Arial" panose="020B0604020202020204" pitchFamily="34" charset="0"/>
                <a:ea typeface="Arial" panose="020B0604020202020204" pitchFamily="34" charset="0"/>
              </a:rPr>
              <a:t> </a:t>
            </a:r>
          </a:p>
          <a:p>
            <a:pPr marL="0" marR="125730"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Karmaşık gibi görünen bu işlemin doğru bir biçimde yapılabilmesi için çok çalışılmalı ve bol bol alıştırma yapılmalıdır.</a:t>
            </a:r>
          </a:p>
          <a:p>
            <a:pPr marL="0" indent="0">
              <a:buNone/>
            </a:pPr>
            <a:endParaRPr lang="tr-TR" dirty="0"/>
          </a:p>
        </p:txBody>
      </p:sp>
    </p:spTree>
    <p:extLst>
      <p:ext uri="{BB962C8B-B14F-4D97-AF65-F5344CB8AC3E}">
        <p14:creationId xmlns:p14="http://schemas.microsoft.com/office/powerpoint/2010/main" val="404396501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780BDBA-2CAF-486F-8BE5-775E2F2E4FEA}"/>
              </a:ext>
            </a:extLst>
          </p:cNvPr>
          <p:cNvSpPr>
            <a:spLocks noGrp="1"/>
          </p:cNvSpPr>
          <p:nvPr>
            <p:ph idx="1"/>
          </p:nvPr>
        </p:nvSpPr>
        <p:spPr>
          <a:xfrm>
            <a:off x="779929" y="1727200"/>
            <a:ext cx="10623177" cy="3403600"/>
          </a:xfrm>
        </p:spPr>
        <p:txBody>
          <a:bodyPr>
            <a:normAutofit lnSpcReduction="10000"/>
          </a:bodyPr>
          <a:lstStyle/>
          <a:p>
            <a:pPr marL="0" indent="0">
              <a:buNone/>
            </a:pPr>
            <a:r>
              <a:rPr lang="tr-TR" sz="3200" b="1" i="1" spc="-15" dirty="0">
                <a:solidFill>
                  <a:srgbClr val="C00000"/>
                </a:solidFill>
                <a:effectLst/>
                <a:latin typeface="Arial" panose="020B0604020202020204" pitchFamily="34" charset="0"/>
                <a:ea typeface="Arial" panose="020B0604020202020204" pitchFamily="34" charset="0"/>
              </a:rPr>
              <a:t>2.4.  Donanım</a:t>
            </a:r>
          </a:p>
          <a:p>
            <a:pPr marL="0" marR="121285" indent="0" algn="just">
              <a:lnSpc>
                <a:spcPct val="105000"/>
              </a:lnSpc>
              <a:spcBef>
                <a:spcPts val="1365"/>
              </a:spcBef>
              <a:spcAft>
                <a:spcPts val="0"/>
              </a:spcAft>
              <a:buNone/>
            </a:pPr>
            <a:r>
              <a:rPr lang="tr-TR" sz="2400" dirty="0">
                <a:effectLst/>
                <a:latin typeface="Arial" panose="020B0604020202020204" pitchFamily="34" charset="0"/>
                <a:ea typeface="Arial" panose="020B0604020202020204" pitchFamily="34" charset="0"/>
              </a:rPr>
              <a:t>İki ipli çılbır çalışmasının düzgün yapılabilmesi için, amaca uygun donanım şarttır. </a:t>
            </a:r>
            <a:r>
              <a:rPr lang="tr-TR" sz="2400" b="1" dirty="0">
                <a:effectLst/>
                <a:latin typeface="Arial" panose="020B0604020202020204" pitchFamily="34" charset="0"/>
                <a:ea typeface="Arial" panose="020B0604020202020204" pitchFamily="34" charset="0"/>
              </a:rPr>
              <a:t>Çılbır ipinin </a:t>
            </a:r>
            <a:r>
              <a:rPr lang="tr-TR" sz="2400" dirty="0">
                <a:effectLst/>
                <a:latin typeface="Arial" panose="020B0604020202020204" pitchFamily="34" charset="0"/>
                <a:ea typeface="Arial" panose="020B0604020202020204" pitchFamily="34" charset="0"/>
              </a:rPr>
              <a:t>toplam uzunluğu yaklaşık 16 – 18 metre olmalıdır. Genç atların eğitimi için daha geniş dairelere gereksinim duyulduğundan, çılbır ipinin başlangıçta bu ölçülerde olması, sonradan değişiklik yapmak zorunluluğunu ortadan kaldırır. İp tırtıksız ve kolayca kavranabilen bir yapıda olmalıdır.</a:t>
            </a:r>
          </a:p>
          <a:p>
            <a:pPr marL="0" indent="0">
              <a:spcBef>
                <a:spcPts val="20"/>
              </a:spcBef>
              <a:buNone/>
            </a:pPr>
            <a:r>
              <a:rPr lang="tr-TR" sz="1800" dirty="0">
                <a:effectLst/>
                <a:latin typeface="Arial" panose="020B0604020202020204" pitchFamily="34" charset="0"/>
                <a:ea typeface="Arial" panose="020B0604020202020204" pitchFamily="34" charset="0"/>
              </a:rPr>
              <a:t> </a:t>
            </a:r>
          </a:p>
          <a:p>
            <a:pPr marL="0" indent="0">
              <a:buNone/>
            </a:pPr>
            <a:endParaRPr lang="tr-TR" sz="3200" b="1" spc="-5" dirty="0">
              <a:solidFill>
                <a:srgbClr val="C00000"/>
              </a:solidFill>
              <a:effectLst/>
              <a:latin typeface="Arial" panose="020B0604020202020204" pitchFamily="34" charset="0"/>
              <a:ea typeface="Arial" panose="020B0604020202020204" pitchFamily="34" charset="0"/>
            </a:endParaRPr>
          </a:p>
          <a:p>
            <a:pPr marL="0" indent="0">
              <a:buNone/>
            </a:pPr>
            <a:endParaRPr lang="tr-TR" sz="3200" dirty="0"/>
          </a:p>
        </p:txBody>
      </p:sp>
    </p:spTree>
    <p:extLst>
      <p:ext uri="{BB962C8B-B14F-4D97-AF65-F5344CB8AC3E}">
        <p14:creationId xmlns:p14="http://schemas.microsoft.com/office/powerpoint/2010/main" val="10438824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39C2F6F-77E4-453D-A83B-E1DF4C2F7E16}"/>
              </a:ext>
            </a:extLst>
          </p:cNvPr>
          <p:cNvSpPr>
            <a:spLocks noGrp="1"/>
          </p:cNvSpPr>
          <p:nvPr>
            <p:ph idx="1"/>
          </p:nvPr>
        </p:nvSpPr>
        <p:spPr>
          <a:xfrm>
            <a:off x="779930" y="2474258"/>
            <a:ext cx="10636624" cy="3818966"/>
          </a:xfrm>
        </p:spPr>
        <p:txBody>
          <a:bodyPr>
            <a:normAutofit lnSpcReduction="10000"/>
          </a:bodyPr>
          <a:lstStyle/>
          <a:p>
            <a:pPr marL="0" indent="0" algn="just">
              <a:buNone/>
            </a:pPr>
            <a:r>
              <a:rPr lang="tr-TR" sz="2400" b="1" dirty="0">
                <a:effectLst/>
                <a:latin typeface="Arial" panose="020B0604020202020204" pitchFamily="34" charset="0"/>
                <a:ea typeface="Arial" panose="020B0604020202020204" pitchFamily="34" charset="0"/>
              </a:rPr>
              <a:t>Kamçının </a:t>
            </a:r>
            <a:r>
              <a:rPr lang="tr-TR" sz="2400" dirty="0">
                <a:effectLst/>
                <a:latin typeface="Arial" panose="020B0604020202020204" pitchFamily="34" charset="0"/>
                <a:ea typeface="Arial" panose="020B0604020202020204" pitchFamily="34" charset="0"/>
              </a:rPr>
              <a:t>uzunluğu, etkilerin at tarafından </a:t>
            </a:r>
            <a:r>
              <a:rPr lang="tr-TR" sz="2400" spc="-15" dirty="0">
                <a:effectLst/>
                <a:latin typeface="Arial" panose="020B0604020202020204" pitchFamily="34" charset="0"/>
                <a:ea typeface="Arial" panose="020B0604020202020204" pitchFamily="34" charset="0"/>
              </a:rPr>
              <a:t>kolaylıkla </a:t>
            </a:r>
            <a:r>
              <a:rPr lang="tr-TR" sz="2400" dirty="0">
                <a:effectLst/>
                <a:latin typeface="Arial" panose="020B0604020202020204" pitchFamily="34" charset="0"/>
                <a:ea typeface="Arial" panose="020B0604020202020204" pitchFamily="34" charset="0"/>
              </a:rPr>
              <a:t>algılanabilmesini sağlayacak yeterlilikte olmalıdır. Bunun için en uygun ölçüt; at çalışma içerisinde nerede olursa olsun, </a:t>
            </a:r>
            <a:r>
              <a:rPr lang="tr-TR" sz="2400" spc="-15" dirty="0">
                <a:effectLst/>
                <a:latin typeface="Arial" panose="020B0604020202020204" pitchFamily="34" charset="0"/>
                <a:ea typeface="Arial" panose="020B0604020202020204" pitchFamily="34" charset="0"/>
              </a:rPr>
              <a:t>kamçının </a:t>
            </a:r>
            <a:r>
              <a:rPr lang="tr-TR" sz="2400" dirty="0">
                <a:effectLst/>
                <a:latin typeface="Arial" panose="020B0604020202020204" pitchFamily="34" charset="0"/>
                <a:ea typeface="Arial" panose="020B0604020202020204" pitchFamily="34" charset="0"/>
              </a:rPr>
              <a:t>ata erişebilmesidir. En uygun kamçı türü, uzayabilir çılbır kamçılarıdır.  Bu kamçıların toplam uzunlukları yaklaşık 7 – 8 metredir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oldukça</a:t>
            </a:r>
            <a:r>
              <a:rPr lang="tr-TR" sz="2400" spc="30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yeterlidir.</a:t>
            </a:r>
          </a:p>
          <a:p>
            <a:pPr marL="0" marR="121920"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Eğitim hedeflerine göre ata bir </a:t>
            </a:r>
            <a:r>
              <a:rPr lang="tr-TR" sz="2400" b="1" dirty="0">
                <a:effectLst/>
                <a:latin typeface="Arial" panose="020B0604020202020204" pitchFamily="34" charset="0"/>
                <a:ea typeface="Arial" panose="020B0604020202020204" pitchFamily="34" charset="0"/>
              </a:rPr>
              <a:t>eyer </a:t>
            </a:r>
            <a:r>
              <a:rPr lang="tr-TR" sz="2400" dirty="0">
                <a:effectLst/>
                <a:latin typeface="Arial" panose="020B0604020202020204" pitchFamily="34" charset="0"/>
                <a:ea typeface="Arial" panose="020B0604020202020204" pitchFamily="34" charset="0"/>
              </a:rPr>
              <a:t>ve</a:t>
            </a:r>
            <a:r>
              <a:rPr lang="tr-TR" sz="2400" b="1" dirty="0">
                <a:effectLst/>
                <a:latin typeface="Arial" panose="020B0604020202020204" pitchFamily="34" charset="0"/>
                <a:ea typeface="Arial" panose="020B0604020202020204" pitchFamily="34" charset="0"/>
              </a:rPr>
              <a:t>/</a:t>
            </a:r>
            <a:r>
              <a:rPr lang="tr-TR" sz="2400" dirty="0">
                <a:effectLst/>
                <a:latin typeface="Arial" panose="020B0604020202020204" pitchFamily="34" charset="0"/>
                <a:ea typeface="Arial" panose="020B0604020202020204" pitchFamily="34" charset="0"/>
              </a:rPr>
              <a:t>veya bir </a:t>
            </a:r>
            <a:r>
              <a:rPr lang="tr-TR" sz="2400" b="1" dirty="0">
                <a:effectLst/>
                <a:latin typeface="Arial" panose="020B0604020202020204" pitchFamily="34" charset="0"/>
                <a:ea typeface="Arial" panose="020B0604020202020204" pitchFamily="34" charset="0"/>
              </a:rPr>
              <a:t>çılbır kolanı </a:t>
            </a:r>
            <a:r>
              <a:rPr lang="tr-TR" sz="2400" dirty="0">
                <a:effectLst/>
                <a:latin typeface="Arial" panose="020B0604020202020204" pitchFamily="34" charset="0"/>
                <a:ea typeface="Arial" panose="020B0604020202020204" pitchFamily="34" charset="0"/>
              </a:rPr>
              <a:t>takılmalıdır. Yalnızca çılbır kolanı kullanılacaksa dönmeyi engelleyecek yastıklara sahip olmalıdır. Ayrıca, çılbır kolanının üzerinde uygun ölçülere yerleştirilmiş halkaların bulunması gerekir.</a:t>
            </a:r>
          </a:p>
          <a:p>
            <a:pPr marL="0" indent="0" algn="just">
              <a:spcBef>
                <a:spcPts val="45"/>
              </a:spcBef>
              <a:buNone/>
            </a:pPr>
            <a:r>
              <a:rPr lang="tr-TR" sz="2400" dirty="0">
                <a:effectLst/>
                <a:latin typeface="Arial" panose="020B0604020202020204" pitchFamily="34" charset="0"/>
                <a:ea typeface="Arial" panose="020B0604020202020204" pitchFamily="34" charset="0"/>
              </a:rPr>
              <a:t> </a:t>
            </a:r>
          </a:p>
          <a:p>
            <a:pPr marL="0" indent="0">
              <a:buNone/>
            </a:pPr>
            <a:endParaRPr lang="tr-TR" sz="1800" dirty="0">
              <a:effectLst/>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271647405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3858E7-85FF-4041-BF85-AEA2181DFF81}"/>
              </a:ext>
            </a:extLst>
          </p:cNvPr>
          <p:cNvSpPr>
            <a:spLocks noGrp="1"/>
          </p:cNvSpPr>
          <p:nvPr>
            <p:ph idx="1"/>
          </p:nvPr>
        </p:nvSpPr>
        <p:spPr>
          <a:xfrm>
            <a:off x="766482" y="1573306"/>
            <a:ext cx="10676965" cy="4719918"/>
          </a:xfrm>
        </p:spPr>
        <p:txBody>
          <a:bodyPr/>
          <a:lstStyle/>
          <a:p>
            <a:pPr marL="0" indent="0">
              <a:buNone/>
            </a:pPr>
            <a:r>
              <a:rPr lang="tr-TR" sz="2400" dirty="0">
                <a:effectLst/>
                <a:latin typeface="Arial" panose="020B0604020202020204" pitchFamily="34" charset="0"/>
                <a:ea typeface="Arial" panose="020B0604020202020204" pitchFamily="34" charset="0"/>
              </a:rPr>
              <a:t>Eğitim sonrasında, çalışmaya binişle devam edilecekse, çılbır, binişte kullanılacak </a:t>
            </a:r>
            <a:r>
              <a:rPr lang="tr-TR" sz="2400" b="1" dirty="0">
                <a:effectLst/>
                <a:latin typeface="Arial" panose="020B0604020202020204" pitchFamily="34" charset="0"/>
                <a:ea typeface="Arial" panose="020B0604020202020204" pitchFamily="34" charset="0"/>
              </a:rPr>
              <a:t>eyer ve başlıkla </a:t>
            </a:r>
            <a:r>
              <a:rPr lang="tr-TR" sz="2400" dirty="0">
                <a:effectLst/>
                <a:latin typeface="Arial" panose="020B0604020202020204" pitchFamily="34" charset="0"/>
                <a:ea typeface="Arial" panose="020B0604020202020204" pitchFamily="34" charset="0"/>
              </a:rPr>
              <a:t>yapılabilir.</a:t>
            </a:r>
            <a:endParaRPr lang="tr-TR" sz="2400" dirty="0">
              <a:latin typeface="Arial" panose="020B0604020202020204" pitchFamily="34" charset="0"/>
              <a:ea typeface="Arial" panose="020B0604020202020204" pitchFamily="34" charset="0"/>
            </a:endParaRPr>
          </a:p>
          <a:p>
            <a:pPr marL="0" marR="144780" indent="0" algn="ctr">
              <a:spcBef>
                <a:spcPts val="550"/>
              </a:spcBef>
              <a:spcAft>
                <a:spcPts val="0"/>
              </a:spcAft>
              <a:buNone/>
            </a:pPr>
            <a:r>
              <a:rPr lang="tr-TR" sz="2600" b="1" u="sng" dirty="0">
                <a:solidFill>
                  <a:srgbClr val="C00000"/>
                </a:solidFill>
                <a:effectLst/>
                <a:latin typeface="Arial" panose="020B0604020202020204" pitchFamily="34" charset="0"/>
                <a:ea typeface="Arial" panose="020B0604020202020204" pitchFamily="34" charset="0"/>
              </a:rPr>
              <a:t>DİKKAT!</a:t>
            </a:r>
            <a:endParaRPr lang="tr-TR" sz="2600" u="sng" dirty="0">
              <a:solidFill>
                <a:srgbClr val="C00000"/>
              </a:solidFill>
              <a:latin typeface="Arial" panose="020B0604020202020204" pitchFamily="34" charset="0"/>
              <a:ea typeface="Arial" panose="020B0604020202020204" pitchFamily="34" charset="0"/>
            </a:endParaRPr>
          </a:p>
          <a:p>
            <a:pPr marL="0" marR="144780" indent="0" algn="ctr">
              <a:spcBef>
                <a:spcPts val="550"/>
              </a:spcBef>
              <a:spcAft>
                <a:spcPts val="0"/>
              </a:spcAft>
              <a:buNone/>
            </a:pPr>
            <a:r>
              <a:rPr lang="tr-TR" sz="2400" b="1" dirty="0">
                <a:effectLst/>
                <a:latin typeface="Arial" panose="020B0604020202020204" pitchFamily="34" charset="0"/>
                <a:ea typeface="Arial" panose="020B0604020202020204" pitchFamily="34" charset="0"/>
              </a:rPr>
              <a:t>Çılbır başlığı iki ipli çılbır çalışması için uygun değildir.</a:t>
            </a:r>
          </a:p>
          <a:p>
            <a:pPr marL="0" marR="144780" indent="0" algn="ctr">
              <a:spcBef>
                <a:spcPts val="105"/>
              </a:spcBef>
              <a:spcAft>
                <a:spcPts val="0"/>
              </a:spcAft>
              <a:buNone/>
            </a:pPr>
            <a:endParaRPr lang="tr-TR" sz="2400" dirty="0">
              <a:effectLst/>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Çılbır iplerinin eyer üzerinde sabitlenebilmesi için </a:t>
            </a:r>
            <a:r>
              <a:rPr lang="tr-TR" sz="2400" b="1" dirty="0">
                <a:effectLst/>
                <a:latin typeface="Arial" panose="020B0604020202020204" pitchFamily="34" charset="0"/>
                <a:ea typeface="Arial" panose="020B0604020202020204" pitchFamily="34" charset="0"/>
              </a:rPr>
              <a:t>büyük </a:t>
            </a:r>
            <a:r>
              <a:rPr lang="tr-TR" sz="2400" b="1" dirty="0" err="1">
                <a:effectLst/>
                <a:latin typeface="Arial" panose="020B0604020202020204" pitchFamily="34" charset="0"/>
                <a:ea typeface="Arial" panose="020B0604020202020204" pitchFamily="34" charset="0"/>
              </a:rPr>
              <a:t>karabiner</a:t>
            </a:r>
            <a:r>
              <a:rPr lang="tr-TR" sz="2400" b="1" dirty="0">
                <a:effectLst/>
                <a:latin typeface="Arial" panose="020B0604020202020204" pitchFamily="34" charset="0"/>
                <a:ea typeface="Arial" panose="020B0604020202020204" pitchFamily="34" charset="0"/>
              </a:rPr>
              <a:t> kancaları </a:t>
            </a:r>
            <a:r>
              <a:rPr lang="tr-TR" sz="2400" dirty="0">
                <a:effectLst/>
                <a:latin typeface="Arial" panose="020B0604020202020204" pitchFamily="34" charset="0"/>
                <a:ea typeface="Arial" panose="020B0604020202020204" pitchFamily="34" charset="0"/>
              </a:rPr>
              <a:t>önerilir. Eyer üzerinde bu tür kancaların da takılabileceği bir yer yoksa bir çılbır üst kolan kayışı kullanmak kaçınılmazdır.</a:t>
            </a:r>
          </a:p>
          <a:p>
            <a:pPr marL="0" marR="144780" indent="0" algn="ctr">
              <a:spcBef>
                <a:spcPts val="545"/>
              </a:spcBef>
              <a:spcAft>
                <a:spcPts val="0"/>
              </a:spcAft>
              <a:buNone/>
            </a:pPr>
            <a:r>
              <a:rPr lang="tr-TR" sz="2600" b="1" u="sng" dirty="0">
                <a:solidFill>
                  <a:srgbClr val="C00000"/>
                </a:solidFill>
                <a:effectLst/>
                <a:latin typeface="Arial" panose="020B0604020202020204" pitchFamily="34" charset="0"/>
                <a:ea typeface="Arial" panose="020B0604020202020204" pitchFamily="34" charset="0"/>
              </a:rPr>
              <a:t>DİKKAT!</a:t>
            </a:r>
            <a:endParaRPr lang="tr-TR" sz="2600" u="sng" dirty="0">
              <a:solidFill>
                <a:srgbClr val="C00000"/>
              </a:solidFill>
              <a:effectLst/>
              <a:latin typeface="Arial" panose="020B0604020202020204" pitchFamily="34" charset="0"/>
              <a:ea typeface="Arial" panose="020B0604020202020204" pitchFamily="34" charset="0"/>
            </a:endParaRPr>
          </a:p>
          <a:p>
            <a:pPr marL="0" marR="144780" indent="0" algn="ctr">
              <a:lnSpc>
                <a:spcPct val="107000"/>
              </a:lnSpc>
              <a:spcBef>
                <a:spcPts val="35"/>
              </a:spcBef>
              <a:spcAft>
                <a:spcPts val="0"/>
              </a:spcAft>
              <a:buNone/>
            </a:pPr>
            <a:r>
              <a:rPr lang="tr-TR" sz="2400" b="1" dirty="0">
                <a:effectLst/>
                <a:latin typeface="Arial" panose="020B0604020202020204" pitchFamily="34" charset="0"/>
                <a:ea typeface="Arial" panose="020B0604020202020204" pitchFamily="34" charset="0"/>
              </a:rPr>
              <a:t>Eğitici atın eğitim düzeyine ve tepkilerine göre; çılbır iplerinin sabitleneceği yükseklikleri ayarlamalıdır.</a:t>
            </a:r>
            <a:endParaRPr lang="tr-TR" sz="2400" dirty="0">
              <a:effectLst/>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271046657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46B9FB7-0D85-47B6-B21E-AACBC788CDB3}"/>
              </a:ext>
            </a:extLst>
          </p:cNvPr>
          <p:cNvSpPr>
            <a:spLocks noGrp="1"/>
          </p:cNvSpPr>
          <p:nvPr>
            <p:ph idx="1"/>
          </p:nvPr>
        </p:nvSpPr>
        <p:spPr>
          <a:xfrm>
            <a:off x="766482" y="2501152"/>
            <a:ext cx="10663518" cy="3751730"/>
          </a:xfrm>
        </p:spPr>
        <p:txBody>
          <a:bodyPr>
            <a:normAutofit/>
          </a:bodyPr>
          <a:lstStyle/>
          <a:p>
            <a:pPr marL="0" indent="0" algn="just">
              <a:buNone/>
            </a:pPr>
            <a:r>
              <a:rPr lang="tr-TR" dirty="0">
                <a:effectLst/>
                <a:latin typeface="Arial" panose="020B0604020202020204" pitchFamily="34" charset="0"/>
                <a:ea typeface="Arial" panose="020B0604020202020204" pitchFamily="34" charset="0"/>
              </a:rPr>
              <a:t>Atın uygun biçimde yumuşatılabilmesi için, </a:t>
            </a:r>
            <a:r>
              <a:rPr lang="tr-TR" dirty="0" err="1">
                <a:effectLst/>
                <a:latin typeface="Arial" panose="020B0604020202020204" pitchFamily="34" charset="0"/>
                <a:ea typeface="Arial" panose="020B0604020202020204" pitchFamily="34" charset="0"/>
              </a:rPr>
              <a:t>karabiner</a:t>
            </a:r>
            <a:r>
              <a:rPr lang="tr-TR" dirty="0">
                <a:effectLst/>
                <a:latin typeface="Arial" panose="020B0604020202020204" pitchFamily="34" charset="0"/>
                <a:ea typeface="Arial" panose="020B0604020202020204" pitchFamily="34" charset="0"/>
              </a:rPr>
              <a:t> kancasının yerleştirildiği yer çok iyi ayarlanarak; atın ağzı ile kanca arasındaki çılbır ipinin yatayla çakışık olması sağlanmalıdır. Tüm atlar</a:t>
            </a:r>
            <a:r>
              <a:rPr lang="tr-TR" spc="-40"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özellikle</a:t>
            </a:r>
            <a:r>
              <a:rPr lang="tr-TR" spc="-4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genç</a:t>
            </a:r>
            <a:r>
              <a:rPr lang="tr-TR" spc="-3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atlar</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baş</a:t>
            </a:r>
            <a:r>
              <a:rPr lang="tr-TR" spc="-35"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4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boyunlarını,</a:t>
            </a:r>
            <a:r>
              <a:rPr lang="tr-TR" spc="-2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yumuşatma</a:t>
            </a:r>
            <a:r>
              <a:rPr lang="tr-TR" spc="-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aşamasında</a:t>
            </a:r>
            <a:r>
              <a:rPr lang="tr-TR" spc="-4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kolaylıkla</a:t>
            </a:r>
            <a:r>
              <a:rPr lang="tr-TR" spc="-6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ileriye</a:t>
            </a:r>
            <a:r>
              <a:rPr lang="tr-TR" spc="-25" dirty="0">
                <a:effectLst/>
                <a:latin typeface="Arial" panose="020B0604020202020204" pitchFamily="34" charset="0"/>
                <a:ea typeface="Arial" panose="020B0604020202020204" pitchFamily="34" charset="0"/>
              </a:rPr>
              <a:t> </a:t>
            </a:r>
            <a:r>
              <a:rPr lang="tr-TR" spc="15" dirty="0">
                <a:effectLst/>
                <a:latin typeface="Arial" panose="020B0604020202020204" pitchFamily="34" charset="0"/>
                <a:ea typeface="Arial" panose="020B0604020202020204" pitchFamily="34" charset="0"/>
              </a:rPr>
              <a:t>ve</a:t>
            </a:r>
            <a:r>
              <a:rPr lang="tr-TR" spc="-65"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geriye esnetebilme olanaklarına sahip olmalıdırlar. Sabitlemeler; çalışma aşamasında da atların bir kasılmaya zorlanmadan </a:t>
            </a:r>
            <a:r>
              <a:rPr lang="tr-TR" spc="15" dirty="0">
                <a:effectLst/>
                <a:latin typeface="Arial" panose="020B0604020202020204" pitchFamily="34" charset="0"/>
                <a:ea typeface="Arial" panose="020B0604020202020204" pitchFamily="34" charset="0"/>
              </a:rPr>
              <a:t>ve </a:t>
            </a:r>
            <a:r>
              <a:rPr lang="tr-TR" dirty="0">
                <a:effectLst/>
                <a:latin typeface="Arial" panose="020B0604020202020204" pitchFamily="34" charset="0"/>
                <a:ea typeface="Arial" panose="020B0604020202020204" pitchFamily="34" charset="0"/>
              </a:rPr>
              <a:t>doğal durumları ile hareket etmelerine olanak </a:t>
            </a:r>
            <a:r>
              <a:rPr lang="tr-TR" spc="-15" dirty="0">
                <a:effectLst/>
                <a:latin typeface="Arial" panose="020B0604020202020204" pitchFamily="34" charset="0"/>
                <a:ea typeface="Arial" panose="020B0604020202020204" pitchFamily="34" charset="0"/>
              </a:rPr>
              <a:t>tanımalıdır. </a:t>
            </a:r>
            <a:r>
              <a:rPr lang="tr-TR" b="1" dirty="0">
                <a:effectLst/>
                <a:latin typeface="Arial" panose="020B0604020202020204" pitchFamily="34" charset="0"/>
                <a:ea typeface="Arial" panose="020B0604020202020204" pitchFamily="34" charset="0"/>
              </a:rPr>
              <a:t>Topluluk</a:t>
            </a:r>
            <a:r>
              <a:rPr lang="tr-TR" b="1" spc="320" dirty="0">
                <a:effectLst/>
                <a:latin typeface="Arial" panose="020B0604020202020204" pitchFamily="34" charset="0"/>
                <a:ea typeface="Arial" panose="020B0604020202020204" pitchFamily="34" charset="0"/>
              </a:rPr>
              <a:t> </a:t>
            </a:r>
            <a:r>
              <a:rPr lang="tr-TR" b="1" dirty="0">
                <a:effectLst/>
                <a:latin typeface="Arial" panose="020B0604020202020204" pitchFamily="34" charset="0"/>
                <a:ea typeface="Arial" panose="020B0604020202020204" pitchFamily="34" charset="0"/>
              </a:rPr>
              <a:t>aşamasında </a:t>
            </a:r>
            <a:r>
              <a:rPr lang="tr-TR" dirty="0">
                <a:effectLst/>
                <a:latin typeface="Arial" panose="020B0604020202020204" pitchFamily="34" charset="0"/>
                <a:ea typeface="Arial" panose="020B0604020202020204" pitchFamily="34" charset="0"/>
              </a:rPr>
              <a:t>doğaldır ki, sabitleme noktaları daha yüksek yerde olacaktır. Fakat bu sabitleme sonucunda da, at kasılmadan, </a:t>
            </a:r>
            <a:r>
              <a:rPr lang="tr-TR" b="1" dirty="0">
                <a:effectLst/>
                <a:latin typeface="Arial" panose="020B0604020202020204" pitchFamily="34" charset="0"/>
                <a:ea typeface="Arial" panose="020B0604020202020204" pitchFamily="34" charset="0"/>
              </a:rPr>
              <a:t>doğal ve göreceli bir yükselişi</a:t>
            </a:r>
            <a:r>
              <a:rPr lang="tr-TR" b="1" spc="-230" dirty="0">
                <a:effectLst/>
                <a:latin typeface="Arial" panose="020B0604020202020204" pitchFamily="34" charset="0"/>
                <a:ea typeface="Arial" panose="020B0604020202020204" pitchFamily="34" charset="0"/>
              </a:rPr>
              <a:t> </a:t>
            </a:r>
            <a:r>
              <a:rPr lang="tr-TR" dirty="0">
                <a:effectLst/>
                <a:latin typeface="Arial" panose="020B0604020202020204" pitchFamily="34" charset="0"/>
                <a:ea typeface="Arial" panose="020B0604020202020204" pitchFamily="34" charset="0"/>
              </a:rPr>
              <a:t>becerebilmelidir. </a:t>
            </a:r>
            <a:endParaRPr lang="tr-TR" dirty="0"/>
          </a:p>
        </p:txBody>
      </p:sp>
    </p:spTree>
    <p:extLst>
      <p:ext uri="{BB962C8B-B14F-4D97-AF65-F5344CB8AC3E}">
        <p14:creationId xmlns:p14="http://schemas.microsoft.com/office/powerpoint/2010/main" val="343617271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42.png">
            <a:extLst>
              <a:ext uri="{FF2B5EF4-FFF2-40B4-BE49-F238E27FC236}">
                <a16:creationId xmlns:a16="http://schemas.microsoft.com/office/drawing/2014/main" id="{8F9A3183-16ED-41A2-81F6-B9A0578E36D7}"/>
              </a:ext>
            </a:extLst>
          </p:cNvPr>
          <p:cNvPicPr>
            <a:picLocks noChangeAspect="1"/>
          </p:cNvPicPr>
          <p:nvPr/>
        </p:nvPicPr>
        <p:blipFill>
          <a:blip r:embed="rId2" cstate="print"/>
          <a:stretch>
            <a:fillRect/>
          </a:stretch>
        </p:blipFill>
        <p:spPr>
          <a:xfrm>
            <a:off x="1203960" y="802640"/>
            <a:ext cx="4531360" cy="5100320"/>
          </a:xfrm>
          <a:prstGeom prst="rect">
            <a:avLst/>
          </a:prstGeom>
        </p:spPr>
      </p:pic>
      <p:pic>
        <p:nvPicPr>
          <p:cNvPr id="5" name="image43.png">
            <a:extLst>
              <a:ext uri="{FF2B5EF4-FFF2-40B4-BE49-F238E27FC236}">
                <a16:creationId xmlns:a16="http://schemas.microsoft.com/office/drawing/2014/main" id="{F24F5212-0353-40C3-B953-DA07401D37F1}"/>
              </a:ext>
            </a:extLst>
          </p:cNvPr>
          <p:cNvPicPr>
            <a:picLocks noChangeAspect="1"/>
          </p:cNvPicPr>
          <p:nvPr/>
        </p:nvPicPr>
        <p:blipFill>
          <a:blip r:embed="rId3" cstate="print"/>
          <a:stretch>
            <a:fillRect/>
          </a:stretch>
        </p:blipFill>
        <p:spPr>
          <a:xfrm>
            <a:off x="6715762" y="802640"/>
            <a:ext cx="4897118" cy="5100320"/>
          </a:xfrm>
          <a:prstGeom prst="rect">
            <a:avLst/>
          </a:prstGeom>
        </p:spPr>
      </p:pic>
      <p:sp>
        <p:nvSpPr>
          <p:cNvPr id="6" name="Metin kutusu 5">
            <a:extLst>
              <a:ext uri="{FF2B5EF4-FFF2-40B4-BE49-F238E27FC236}">
                <a16:creationId xmlns:a16="http://schemas.microsoft.com/office/drawing/2014/main" id="{09B0C039-4F88-42FC-ADC2-D58270E357FF}"/>
              </a:ext>
            </a:extLst>
          </p:cNvPr>
          <p:cNvSpPr txBox="1"/>
          <p:nvPr/>
        </p:nvSpPr>
        <p:spPr>
          <a:xfrm>
            <a:off x="2433320" y="5718294"/>
            <a:ext cx="2072640" cy="369332"/>
          </a:xfrm>
          <a:prstGeom prst="rect">
            <a:avLst/>
          </a:prstGeom>
          <a:noFill/>
        </p:spPr>
        <p:txBody>
          <a:bodyPr wrap="square" rtlCol="0">
            <a:spAutoFit/>
          </a:bodyPr>
          <a:lstStyle/>
          <a:p>
            <a:r>
              <a:rPr lang="tr-TR" sz="1800" dirty="0">
                <a:effectLst/>
                <a:latin typeface="Arial" panose="020B0604020202020204" pitchFamily="34" charset="0"/>
                <a:ea typeface="Arial" panose="020B0604020202020204" pitchFamily="34" charset="0"/>
              </a:rPr>
              <a:t>İki kancalı</a:t>
            </a:r>
            <a:r>
              <a:rPr lang="tr-TR" sz="1800" spc="-5" dirty="0">
                <a:effectLst/>
                <a:latin typeface="Arial" panose="020B0604020202020204" pitchFamily="34" charset="0"/>
                <a:ea typeface="Arial" panose="020B0604020202020204" pitchFamily="34" charset="0"/>
              </a:rPr>
              <a:t> </a:t>
            </a:r>
            <a:r>
              <a:rPr lang="tr-TR" sz="1800" dirty="0">
                <a:effectLst/>
                <a:latin typeface="Arial" panose="020B0604020202020204" pitchFamily="34" charset="0"/>
                <a:ea typeface="Arial" panose="020B0604020202020204" pitchFamily="34" charset="0"/>
              </a:rPr>
              <a:t>çılbır</a:t>
            </a:r>
            <a:r>
              <a:rPr lang="tr-TR" sz="1800" spc="-5" dirty="0">
                <a:effectLst/>
                <a:latin typeface="Arial" panose="020B0604020202020204" pitchFamily="34" charset="0"/>
                <a:ea typeface="Arial" panose="020B0604020202020204" pitchFamily="34" charset="0"/>
              </a:rPr>
              <a:t> </a:t>
            </a:r>
            <a:r>
              <a:rPr lang="tr-TR" sz="1800" dirty="0">
                <a:effectLst/>
                <a:latin typeface="Arial" panose="020B0604020202020204" pitchFamily="34" charset="0"/>
                <a:ea typeface="Arial" panose="020B0604020202020204" pitchFamily="34" charset="0"/>
              </a:rPr>
              <a:t>ipi</a:t>
            </a:r>
            <a:endParaRPr lang="tr-TR" dirty="0"/>
          </a:p>
        </p:txBody>
      </p:sp>
      <p:sp>
        <p:nvSpPr>
          <p:cNvPr id="7" name="Metin kutusu 6">
            <a:extLst>
              <a:ext uri="{FF2B5EF4-FFF2-40B4-BE49-F238E27FC236}">
                <a16:creationId xmlns:a16="http://schemas.microsoft.com/office/drawing/2014/main" id="{FB1959B5-2DCE-413F-9CDF-C69E07193D07}"/>
              </a:ext>
            </a:extLst>
          </p:cNvPr>
          <p:cNvSpPr txBox="1"/>
          <p:nvPr/>
        </p:nvSpPr>
        <p:spPr>
          <a:xfrm>
            <a:off x="8097520" y="5718294"/>
            <a:ext cx="2377440" cy="369332"/>
          </a:xfrm>
          <a:prstGeom prst="rect">
            <a:avLst/>
          </a:prstGeom>
          <a:noFill/>
        </p:spPr>
        <p:txBody>
          <a:bodyPr wrap="square" rtlCol="0">
            <a:spAutoFit/>
          </a:bodyPr>
          <a:lstStyle/>
          <a:p>
            <a:r>
              <a:rPr lang="tr-TR" sz="1800" dirty="0">
                <a:effectLst/>
                <a:latin typeface="Arial" panose="020B0604020202020204" pitchFamily="34" charset="0"/>
                <a:ea typeface="Arial" panose="020B0604020202020204" pitchFamily="34" charset="0"/>
              </a:rPr>
              <a:t>Çılbır kolan</a:t>
            </a:r>
            <a:r>
              <a:rPr lang="tr-TR" sz="1800" spc="125" dirty="0">
                <a:effectLst/>
                <a:latin typeface="Arial" panose="020B0604020202020204" pitchFamily="34" charset="0"/>
                <a:ea typeface="Arial" panose="020B0604020202020204" pitchFamily="34" charset="0"/>
              </a:rPr>
              <a:t> </a:t>
            </a:r>
            <a:r>
              <a:rPr lang="tr-TR" sz="1800" dirty="0">
                <a:effectLst/>
                <a:latin typeface="Arial" panose="020B0604020202020204" pitchFamily="34" charset="0"/>
                <a:ea typeface="Arial" panose="020B0604020202020204" pitchFamily="34" charset="0"/>
              </a:rPr>
              <a:t>kayışı</a:t>
            </a:r>
            <a:endParaRPr lang="tr-TR" dirty="0"/>
          </a:p>
        </p:txBody>
      </p:sp>
    </p:spTree>
    <p:extLst>
      <p:ext uri="{BB962C8B-B14F-4D97-AF65-F5344CB8AC3E}">
        <p14:creationId xmlns:p14="http://schemas.microsoft.com/office/powerpoint/2010/main" val="159077671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44.png">
            <a:extLst>
              <a:ext uri="{FF2B5EF4-FFF2-40B4-BE49-F238E27FC236}">
                <a16:creationId xmlns:a16="http://schemas.microsoft.com/office/drawing/2014/main" id="{858ED051-714C-40D5-8326-001462072B0F}"/>
              </a:ext>
            </a:extLst>
          </p:cNvPr>
          <p:cNvPicPr>
            <a:picLocks noChangeAspect="1"/>
          </p:cNvPicPr>
          <p:nvPr/>
        </p:nvPicPr>
        <p:blipFill>
          <a:blip r:embed="rId2" cstate="print"/>
          <a:stretch>
            <a:fillRect/>
          </a:stretch>
        </p:blipFill>
        <p:spPr>
          <a:xfrm>
            <a:off x="1408655" y="761089"/>
            <a:ext cx="4257040" cy="5175885"/>
          </a:xfrm>
          <a:prstGeom prst="rect">
            <a:avLst/>
          </a:prstGeom>
        </p:spPr>
      </p:pic>
      <p:sp>
        <p:nvSpPr>
          <p:cNvPr id="5" name="Metin kutusu 4">
            <a:extLst>
              <a:ext uri="{FF2B5EF4-FFF2-40B4-BE49-F238E27FC236}">
                <a16:creationId xmlns:a16="http://schemas.microsoft.com/office/drawing/2014/main" id="{4B0FA734-A484-4D16-8359-2521DA546F25}"/>
              </a:ext>
            </a:extLst>
          </p:cNvPr>
          <p:cNvSpPr txBox="1"/>
          <p:nvPr/>
        </p:nvSpPr>
        <p:spPr>
          <a:xfrm>
            <a:off x="2326639" y="5936974"/>
            <a:ext cx="3169920" cy="646331"/>
          </a:xfrm>
          <a:prstGeom prst="rect">
            <a:avLst/>
          </a:prstGeom>
          <a:noFill/>
        </p:spPr>
        <p:txBody>
          <a:bodyPr wrap="square" rtlCol="0">
            <a:spAutoFit/>
          </a:bodyPr>
          <a:lstStyle/>
          <a:p>
            <a:r>
              <a:rPr lang="tr-TR" sz="1800" b="1" dirty="0" err="1">
                <a:effectLst/>
                <a:latin typeface="Arial" panose="020B0604020202020204" pitchFamily="34" charset="0"/>
                <a:ea typeface="Arial" panose="020B0604020202020204" pitchFamily="34" charset="0"/>
              </a:rPr>
              <a:t>Karabiner</a:t>
            </a:r>
            <a:r>
              <a:rPr lang="tr-TR" sz="1800" b="1" spc="35" dirty="0">
                <a:effectLst/>
                <a:latin typeface="Arial" panose="020B0604020202020204" pitchFamily="34" charset="0"/>
                <a:ea typeface="Arial" panose="020B0604020202020204" pitchFamily="34" charset="0"/>
              </a:rPr>
              <a:t> </a:t>
            </a:r>
            <a:r>
              <a:rPr lang="tr-TR" sz="1800" b="1" dirty="0">
                <a:effectLst/>
                <a:latin typeface="Arial" panose="020B0604020202020204" pitchFamily="34" charset="0"/>
                <a:ea typeface="Arial" panose="020B0604020202020204" pitchFamily="34" charset="0"/>
              </a:rPr>
              <a:t>kancası</a:t>
            </a:r>
            <a:endParaRPr lang="tr-TR" dirty="0"/>
          </a:p>
          <a:p>
            <a:endParaRPr lang="tr-TR" dirty="0"/>
          </a:p>
        </p:txBody>
      </p:sp>
      <p:pic>
        <p:nvPicPr>
          <p:cNvPr id="6" name="image45.png">
            <a:extLst>
              <a:ext uri="{FF2B5EF4-FFF2-40B4-BE49-F238E27FC236}">
                <a16:creationId xmlns:a16="http://schemas.microsoft.com/office/drawing/2014/main" id="{4841DC03-826C-4777-BC91-1E9A8C80E131}"/>
              </a:ext>
            </a:extLst>
          </p:cNvPr>
          <p:cNvPicPr>
            <a:picLocks noChangeAspect="1"/>
          </p:cNvPicPr>
          <p:nvPr/>
        </p:nvPicPr>
        <p:blipFill>
          <a:blip r:embed="rId3" cstate="print"/>
          <a:stretch>
            <a:fillRect/>
          </a:stretch>
        </p:blipFill>
        <p:spPr>
          <a:xfrm>
            <a:off x="6492240" y="761090"/>
            <a:ext cx="4389120" cy="5175884"/>
          </a:xfrm>
          <a:prstGeom prst="rect">
            <a:avLst/>
          </a:prstGeom>
        </p:spPr>
      </p:pic>
      <p:sp>
        <p:nvSpPr>
          <p:cNvPr id="7" name="Metin kutusu 6">
            <a:extLst>
              <a:ext uri="{FF2B5EF4-FFF2-40B4-BE49-F238E27FC236}">
                <a16:creationId xmlns:a16="http://schemas.microsoft.com/office/drawing/2014/main" id="{8D51FED7-37C2-40A2-8F1D-099364A91FF6}"/>
              </a:ext>
            </a:extLst>
          </p:cNvPr>
          <p:cNvSpPr txBox="1"/>
          <p:nvPr/>
        </p:nvSpPr>
        <p:spPr>
          <a:xfrm>
            <a:off x="8006080" y="5974954"/>
            <a:ext cx="2875280" cy="369332"/>
          </a:xfrm>
          <a:prstGeom prst="rect">
            <a:avLst/>
          </a:prstGeom>
          <a:noFill/>
        </p:spPr>
        <p:txBody>
          <a:bodyPr wrap="square" rtlCol="0">
            <a:spAutoFit/>
          </a:bodyPr>
          <a:lstStyle/>
          <a:p>
            <a:r>
              <a:rPr lang="tr-TR" sz="1800" b="1" dirty="0">
                <a:effectLst/>
                <a:latin typeface="Arial" panose="020B0604020202020204" pitchFamily="34" charset="0"/>
                <a:ea typeface="Arial" panose="020B0604020202020204" pitchFamily="34" charset="0"/>
              </a:rPr>
              <a:t>Fırdöndülü</a:t>
            </a:r>
            <a:r>
              <a:rPr lang="tr-TR" sz="1800" b="1" spc="80" dirty="0">
                <a:effectLst/>
                <a:latin typeface="Arial" panose="020B0604020202020204" pitchFamily="34" charset="0"/>
                <a:ea typeface="Arial" panose="020B0604020202020204" pitchFamily="34" charset="0"/>
              </a:rPr>
              <a:t> </a:t>
            </a:r>
            <a:r>
              <a:rPr lang="tr-TR" sz="1800" b="1" dirty="0">
                <a:effectLst/>
                <a:latin typeface="Arial" panose="020B0604020202020204" pitchFamily="34" charset="0"/>
                <a:ea typeface="Arial" panose="020B0604020202020204" pitchFamily="34" charset="0"/>
              </a:rPr>
              <a:t>halka</a:t>
            </a:r>
            <a:endParaRPr lang="tr-TR" dirty="0"/>
          </a:p>
        </p:txBody>
      </p:sp>
    </p:spTree>
    <p:extLst>
      <p:ext uri="{BB962C8B-B14F-4D97-AF65-F5344CB8AC3E}">
        <p14:creationId xmlns:p14="http://schemas.microsoft.com/office/powerpoint/2010/main" val="112990085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50D154A-7E36-40A2-82F1-946F253B92E9}"/>
              </a:ext>
            </a:extLst>
          </p:cNvPr>
          <p:cNvSpPr>
            <a:spLocks noGrp="1"/>
          </p:cNvSpPr>
          <p:nvPr>
            <p:ph idx="1"/>
          </p:nvPr>
        </p:nvSpPr>
        <p:spPr>
          <a:xfrm>
            <a:off x="766482" y="2595282"/>
            <a:ext cx="10609730" cy="2992718"/>
          </a:xfrm>
        </p:spPr>
        <p:txBody>
          <a:bodyPr>
            <a:normAutofit/>
          </a:bodyPr>
          <a:lstStyle/>
          <a:p>
            <a:pPr marL="0" indent="0" algn="just">
              <a:buNone/>
            </a:pPr>
            <a:r>
              <a:rPr lang="tr-TR" sz="2400" b="1" dirty="0">
                <a:effectLst/>
                <a:latin typeface="Arial" panose="020B0604020202020204" pitchFamily="34" charset="0"/>
                <a:ea typeface="Arial" panose="020B0604020202020204" pitchFamily="34" charset="0"/>
              </a:rPr>
              <a:t>Makaralı sabitleme </a:t>
            </a:r>
            <a:r>
              <a:rPr lang="tr-TR" sz="2400" dirty="0">
                <a:effectLst/>
                <a:latin typeface="Arial" panose="020B0604020202020204" pitchFamily="34" charset="0"/>
                <a:ea typeface="Arial" panose="020B0604020202020204" pitchFamily="34" charset="0"/>
              </a:rPr>
              <a:t>özellikli bir </a:t>
            </a:r>
            <a:r>
              <a:rPr lang="tr-TR" sz="2400" spc="-15" dirty="0">
                <a:effectLst/>
                <a:latin typeface="Arial" panose="020B0604020202020204" pitchFamily="34" charset="0"/>
                <a:ea typeface="Arial" panose="020B0604020202020204" pitchFamily="34" charset="0"/>
              </a:rPr>
              <a:t>çılbır </a:t>
            </a:r>
            <a:r>
              <a:rPr lang="tr-TR" sz="2400" dirty="0">
                <a:effectLst/>
                <a:latin typeface="Arial" panose="020B0604020202020204" pitchFamily="34" charset="0"/>
                <a:ea typeface="Arial" panose="020B0604020202020204" pitchFamily="34" charset="0"/>
              </a:rPr>
              <a:t>yönteminin uygulanabilmesini sağlar. Çılbır ipi her iki yanda bulunan</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makaraların</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içinden</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geçirilir.</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Doğaldır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ki,</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düzenekteki</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makaralar</a:t>
            </a:r>
            <a:r>
              <a:rPr lang="tr-TR" sz="2400" spc="-15" dirty="0">
                <a:effectLst/>
                <a:latin typeface="Arial" panose="020B0604020202020204" pitchFamily="34" charset="0"/>
                <a:ea typeface="Arial" panose="020B0604020202020204" pitchFamily="34" charset="0"/>
              </a:rPr>
              <a:t> yardımıyla</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ipinin zorlanmaya uğramadan kayması, diğer donanıma göre daha kolaydır. Çılbır kolanının her iki tarafında bulunan yaklaşık 5 – 7 halka </a:t>
            </a:r>
            <a:r>
              <a:rPr lang="tr-TR" sz="2400" spc="-15" dirty="0">
                <a:effectLst/>
                <a:latin typeface="Arial" panose="020B0604020202020204" pitchFamily="34" charset="0"/>
                <a:ea typeface="Arial" panose="020B0604020202020204" pitchFamily="34" charset="0"/>
              </a:rPr>
              <a:t>yardımıyla </a:t>
            </a:r>
            <a:r>
              <a:rPr lang="tr-TR" sz="2400" dirty="0">
                <a:effectLst/>
                <a:latin typeface="Arial" panose="020B0604020202020204" pitchFamily="34" charset="0"/>
                <a:ea typeface="Arial" panose="020B0604020202020204" pitchFamily="34" charset="0"/>
              </a:rPr>
              <a:t>sabitleme yükseklik değişiklikleri yapılabilir. Alttaki halka </a:t>
            </a:r>
            <a:r>
              <a:rPr lang="tr-TR" sz="2400" spc="-15" dirty="0">
                <a:effectLst/>
                <a:latin typeface="Arial" panose="020B0604020202020204" pitchFamily="34" charset="0"/>
                <a:ea typeface="Arial" panose="020B0604020202020204" pitchFamily="34" charset="0"/>
              </a:rPr>
              <a:t>atın </a:t>
            </a:r>
            <a:r>
              <a:rPr lang="tr-TR" sz="2400" dirty="0">
                <a:effectLst/>
                <a:latin typeface="Arial" panose="020B0604020202020204" pitchFamily="34" charset="0"/>
                <a:ea typeface="Arial" panose="020B0604020202020204" pitchFamily="34" charset="0"/>
              </a:rPr>
              <a:t>daha iyi yönetilebilmesini sağlar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çılbır ipinin kuyruğun altına geçmesini engeller.</a:t>
            </a:r>
          </a:p>
          <a:p>
            <a:pPr marL="0" indent="0">
              <a:buNone/>
            </a:pPr>
            <a:endParaRPr lang="tr-TR" dirty="0"/>
          </a:p>
        </p:txBody>
      </p:sp>
    </p:spTree>
    <p:extLst>
      <p:ext uri="{BB962C8B-B14F-4D97-AF65-F5344CB8AC3E}">
        <p14:creationId xmlns:p14="http://schemas.microsoft.com/office/powerpoint/2010/main" val="329008680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46.png">
            <a:extLst>
              <a:ext uri="{FF2B5EF4-FFF2-40B4-BE49-F238E27FC236}">
                <a16:creationId xmlns:a16="http://schemas.microsoft.com/office/drawing/2014/main" id="{48A3F627-CC7D-40F3-8D21-86783E63B5C3}"/>
              </a:ext>
            </a:extLst>
          </p:cNvPr>
          <p:cNvPicPr>
            <a:picLocks noChangeAspect="1"/>
          </p:cNvPicPr>
          <p:nvPr/>
        </p:nvPicPr>
        <p:blipFill>
          <a:blip r:embed="rId2" cstate="print"/>
          <a:stretch>
            <a:fillRect/>
          </a:stretch>
        </p:blipFill>
        <p:spPr>
          <a:xfrm>
            <a:off x="2413448" y="717303"/>
            <a:ext cx="7649584" cy="4843789"/>
          </a:xfrm>
          <a:prstGeom prst="rect">
            <a:avLst/>
          </a:prstGeom>
        </p:spPr>
      </p:pic>
      <p:sp>
        <p:nvSpPr>
          <p:cNvPr id="5" name="Metin kutusu 4">
            <a:extLst>
              <a:ext uri="{FF2B5EF4-FFF2-40B4-BE49-F238E27FC236}">
                <a16:creationId xmlns:a16="http://schemas.microsoft.com/office/drawing/2014/main" id="{023936BC-9084-401A-A0CB-00BDE6E65965}"/>
              </a:ext>
            </a:extLst>
          </p:cNvPr>
          <p:cNvSpPr txBox="1"/>
          <p:nvPr/>
        </p:nvSpPr>
        <p:spPr>
          <a:xfrm flipH="1">
            <a:off x="919928" y="5561092"/>
            <a:ext cx="10636624" cy="726353"/>
          </a:xfrm>
          <a:prstGeom prst="rect">
            <a:avLst/>
          </a:prstGeom>
          <a:noFill/>
        </p:spPr>
        <p:txBody>
          <a:bodyPr wrap="square" rtlCol="0">
            <a:spAutoFit/>
          </a:bodyPr>
          <a:lstStyle/>
          <a:p>
            <a:pPr marL="83820" marR="122555" algn="ctr">
              <a:lnSpc>
                <a:spcPct val="103000"/>
              </a:lnSpc>
              <a:spcBef>
                <a:spcPts val="765"/>
              </a:spcBef>
              <a:spcAft>
                <a:spcPts val="0"/>
              </a:spcAft>
            </a:pPr>
            <a:r>
              <a:rPr lang="tr-TR" sz="2000" dirty="0">
                <a:effectLst/>
                <a:latin typeface="Arial" panose="020B0604020202020204" pitchFamily="34" charset="0"/>
                <a:ea typeface="Arial" panose="020B0604020202020204" pitchFamily="34" charset="0"/>
              </a:rPr>
              <a:t>Alttaki halka </a:t>
            </a:r>
            <a:r>
              <a:rPr lang="tr-TR" sz="2000" spc="-15" dirty="0">
                <a:effectLst/>
                <a:latin typeface="Arial" panose="020B0604020202020204" pitchFamily="34" charset="0"/>
                <a:ea typeface="Arial" panose="020B0604020202020204" pitchFamily="34" charset="0"/>
              </a:rPr>
              <a:t>atın </a:t>
            </a:r>
            <a:r>
              <a:rPr lang="tr-TR" sz="2000" dirty="0">
                <a:effectLst/>
                <a:latin typeface="Arial" panose="020B0604020202020204" pitchFamily="34" charset="0"/>
                <a:ea typeface="Arial" panose="020B0604020202020204" pitchFamily="34" charset="0"/>
              </a:rPr>
              <a:t>daha iyi yönetilebilmesini sağlar </a:t>
            </a:r>
            <a:r>
              <a:rPr lang="tr-TR" sz="2000" spc="15" dirty="0">
                <a:effectLst/>
                <a:latin typeface="Arial" panose="020B0604020202020204" pitchFamily="34" charset="0"/>
                <a:ea typeface="Arial" panose="020B0604020202020204" pitchFamily="34" charset="0"/>
              </a:rPr>
              <a:t>ve </a:t>
            </a:r>
            <a:r>
              <a:rPr lang="tr-TR" sz="2000" dirty="0">
                <a:effectLst/>
                <a:latin typeface="Arial" panose="020B0604020202020204" pitchFamily="34" charset="0"/>
                <a:ea typeface="Arial" panose="020B0604020202020204" pitchFamily="34" charset="0"/>
              </a:rPr>
              <a:t>çılbır ipinin kuyruğun altına geçmesini engeller.</a:t>
            </a:r>
          </a:p>
        </p:txBody>
      </p:sp>
      <p:sp>
        <p:nvSpPr>
          <p:cNvPr id="6" name="Metin kutusu 5">
            <a:extLst>
              <a:ext uri="{FF2B5EF4-FFF2-40B4-BE49-F238E27FC236}">
                <a16:creationId xmlns:a16="http://schemas.microsoft.com/office/drawing/2014/main" id="{25F20242-0E69-4AAB-9F7F-476D92FB3595}"/>
              </a:ext>
            </a:extLst>
          </p:cNvPr>
          <p:cNvSpPr txBox="1"/>
          <p:nvPr/>
        </p:nvSpPr>
        <p:spPr>
          <a:xfrm>
            <a:off x="4958080" y="5191760"/>
            <a:ext cx="2560320" cy="369332"/>
          </a:xfrm>
          <a:prstGeom prst="rect">
            <a:avLst/>
          </a:prstGeom>
          <a:noFill/>
        </p:spPr>
        <p:txBody>
          <a:bodyPr wrap="square" rtlCol="0">
            <a:spAutoFit/>
          </a:bodyPr>
          <a:lstStyle/>
          <a:p>
            <a:r>
              <a:rPr lang="tr-TR" b="1" dirty="0"/>
              <a:t>Makaralı Çılbır</a:t>
            </a:r>
          </a:p>
        </p:txBody>
      </p:sp>
    </p:spTree>
    <p:extLst>
      <p:ext uri="{BB962C8B-B14F-4D97-AF65-F5344CB8AC3E}">
        <p14:creationId xmlns:p14="http://schemas.microsoft.com/office/powerpoint/2010/main" val="15031514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D197667-904C-49E5-8CEE-2B3225DF7F56}"/>
              </a:ext>
            </a:extLst>
          </p:cNvPr>
          <p:cNvSpPr>
            <a:spLocks noGrp="1"/>
          </p:cNvSpPr>
          <p:nvPr>
            <p:ph idx="1"/>
          </p:nvPr>
        </p:nvSpPr>
        <p:spPr>
          <a:xfrm>
            <a:off x="753036" y="1896034"/>
            <a:ext cx="10663518" cy="3874845"/>
          </a:xfrm>
        </p:spPr>
        <p:txBody>
          <a:bodyPr/>
          <a:lstStyle/>
          <a:p>
            <a:pPr marL="0" indent="0" algn="just">
              <a:buNone/>
            </a:pPr>
            <a:r>
              <a:rPr lang="tr-TR" b="1" i="1" dirty="0">
                <a:solidFill>
                  <a:srgbClr val="C00000"/>
                </a:solidFill>
                <a:latin typeface="Arial" panose="020B0604020202020204" pitchFamily="34" charset="0"/>
                <a:cs typeface="Arial" panose="020B0604020202020204" pitchFamily="34" charset="0"/>
              </a:rPr>
              <a:t>2.5</a:t>
            </a:r>
            <a:r>
              <a:rPr lang="tr-TR" b="1" i="1" dirty="0">
                <a:solidFill>
                  <a:srgbClr val="C00000"/>
                </a:solidFill>
              </a:rPr>
              <a:t>.</a:t>
            </a:r>
            <a:r>
              <a:rPr lang="tr-TR" b="1" i="1" spc="-5" dirty="0">
                <a:solidFill>
                  <a:srgbClr val="C00000"/>
                </a:solidFill>
                <a:effectLst/>
                <a:latin typeface="Arial" panose="020B0604020202020204" pitchFamily="34" charset="0"/>
                <a:ea typeface="Arial" panose="020B0604020202020204" pitchFamily="34" charset="0"/>
              </a:rPr>
              <a:t> Genç Atların İki İpli Çılbır</a:t>
            </a:r>
            <a:r>
              <a:rPr lang="tr-TR" b="1" i="1" spc="215" dirty="0">
                <a:solidFill>
                  <a:srgbClr val="C00000"/>
                </a:solidFill>
                <a:effectLst/>
                <a:latin typeface="Arial" panose="020B0604020202020204" pitchFamily="34" charset="0"/>
                <a:ea typeface="Arial" panose="020B0604020202020204" pitchFamily="34" charset="0"/>
              </a:rPr>
              <a:t> </a:t>
            </a:r>
            <a:r>
              <a:rPr lang="tr-TR" b="1" i="1" spc="-5" dirty="0">
                <a:solidFill>
                  <a:srgbClr val="C00000"/>
                </a:solidFill>
                <a:effectLst/>
                <a:latin typeface="Arial" panose="020B0604020202020204" pitchFamily="34" charset="0"/>
                <a:ea typeface="Arial" panose="020B0604020202020204" pitchFamily="34" charset="0"/>
              </a:rPr>
              <a:t>Eğitimi</a:t>
            </a:r>
          </a:p>
          <a:p>
            <a:pPr marL="0" indent="0" algn="just">
              <a:lnSpc>
                <a:spcPct val="101000"/>
              </a:lnSpc>
              <a:spcBef>
                <a:spcPts val="1415"/>
              </a:spcBef>
              <a:spcAft>
                <a:spcPts val="0"/>
              </a:spcAft>
              <a:buNone/>
            </a:pPr>
            <a:r>
              <a:rPr lang="tr-TR" dirty="0">
                <a:effectLst/>
                <a:latin typeface="Arial" panose="020B0604020202020204" pitchFamily="34" charset="0"/>
                <a:ea typeface="Arial" panose="020B0604020202020204" pitchFamily="34" charset="0"/>
              </a:rPr>
              <a:t>Genç atların alıştırma devresindeki eğitimin hedefi; eğitim şablonun ilk üç aşamasına ulaşmaktır.</a:t>
            </a:r>
          </a:p>
          <a:p>
            <a:pPr marL="1143000" lvl="2" indent="-228600" algn="just">
              <a:spcBef>
                <a:spcPts val="35"/>
              </a:spcBef>
              <a:spcAft>
                <a:spcPts val="0"/>
              </a:spcAft>
              <a:buFont typeface="Wingdings" panose="05000000000000000000" pitchFamily="2" charset="2"/>
              <a:buChar char=""/>
              <a:tabLst>
                <a:tab pos="520700" algn="l"/>
              </a:tabLst>
            </a:pPr>
            <a:r>
              <a:rPr lang="tr-TR" sz="2400" dirty="0">
                <a:effectLst/>
                <a:latin typeface="Arial" panose="020B0604020202020204" pitchFamily="34" charset="0"/>
                <a:ea typeface="Arial" panose="020B0604020202020204" pitchFamily="34" charset="0"/>
              </a:rPr>
              <a:t>Tempo</a:t>
            </a:r>
          </a:p>
          <a:p>
            <a:pPr marL="1143000" lvl="2" indent="-228600" algn="just">
              <a:spcBef>
                <a:spcPts val="55"/>
              </a:spcBef>
              <a:spcAft>
                <a:spcPts val="0"/>
              </a:spcAft>
              <a:buFont typeface="Wingdings" panose="05000000000000000000" pitchFamily="2" charset="2"/>
              <a:buChar char=""/>
              <a:tabLst>
                <a:tab pos="520700" algn="l"/>
              </a:tabLst>
            </a:pPr>
            <a:r>
              <a:rPr lang="tr-TR" sz="2400" dirty="0">
                <a:effectLst/>
                <a:latin typeface="Arial" panose="020B0604020202020204" pitchFamily="34" charset="0"/>
                <a:ea typeface="Arial" panose="020B0604020202020204" pitchFamily="34" charset="0"/>
              </a:rPr>
              <a:t>Yumuşaklık</a:t>
            </a:r>
          </a:p>
          <a:p>
            <a:pPr marL="1143000" lvl="2" indent="-228600" algn="just">
              <a:spcBef>
                <a:spcPts val="55"/>
              </a:spcBef>
              <a:spcAft>
                <a:spcPts val="0"/>
              </a:spcAft>
              <a:buFont typeface="Wingdings" panose="05000000000000000000" pitchFamily="2" charset="2"/>
              <a:buChar char=""/>
              <a:tabLst>
                <a:tab pos="520700" algn="l"/>
              </a:tabLst>
            </a:pPr>
            <a:r>
              <a:rPr lang="tr-TR" sz="2400" dirty="0">
                <a:effectLst/>
                <a:latin typeface="Arial" panose="020B0604020202020204" pitchFamily="34" charset="0"/>
                <a:ea typeface="Arial" panose="020B0604020202020204" pitchFamily="34" charset="0"/>
              </a:rPr>
              <a:t>İrtibat</a:t>
            </a:r>
          </a:p>
          <a:p>
            <a:pPr marL="0" indent="0" algn="just">
              <a:lnSpc>
                <a:spcPct val="103000"/>
              </a:lnSpc>
              <a:spcBef>
                <a:spcPts val="30"/>
              </a:spcBef>
              <a:spcAft>
                <a:spcPts val="0"/>
              </a:spcAft>
              <a:buNone/>
            </a:pPr>
            <a:r>
              <a:rPr lang="tr-TR" dirty="0">
                <a:effectLst/>
                <a:latin typeface="Arial" panose="020B0604020202020204" pitchFamily="34" charset="0"/>
                <a:ea typeface="Arial" panose="020B0604020202020204" pitchFamily="34" charset="0"/>
              </a:rPr>
              <a:t>Alıştırma devresinde de iki ipli çılbır çalışmaları yapılabilir. Eğitimin başarısı için tek şart, atın basit çılbır çalışmalarında yeterince deneyime sahip olmasıdır.</a:t>
            </a:r>
          </a:p>
          <a:p>
            <a:pPr marL="0" indent="0" algn="just">
              <a:buNone/>
            </a:pPr>
            <a:endParaRPr lang="tr-T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135064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A51B904-832A-49A1-BDBE-CC625F772E41}"/>
              </a:ext>
            </a:extLst>
          </p:cNvPr>
          <p:cNvSpPr>
            <a:spLocks noGrp="1"/>
          </p:cNvSpPr>
          <p:nvPr>
            <p:ph idx="1"/>
          </p:nvPr>
        </p:nvSpPr>
        <p:spPr>
          <a:xfrm>
            <a:off x="753036" y="2501152"/>
            <a:ext cx="10690412" cy="3000487"/>
          </a:xfrm>
        </p:spPr>
        <p:txBody>
          <a:bodyPr>
            <a:normAutofit lnSpcReduction="10000"/>
          </a:bodyPr>
          <a:lstStyle/>
          <a:p>
            <a:pPr marL="0" indent="0" algn="just">
              <a:buNone/>
            </a:pPr>
            <a:r>
              <a:rPr lang="tr-TR" sz="2400" dirty="0">
                <a:effectLst/>
                <a:latin typeface="Arial" panose="020B0604020202020204" pitchFamily="34" charset="0"/>
                <a:ea typeface="Arial" panose="020B0604020202020204" pitchFamily="34" charset="0"/>
              </a:rPr>
              <a:t>Eğitimin ilerleyen aşamalarında iki ipli çılbır çalışmaları </a:t>
            </a:r>
            <a:r>
              <a:rPr lang="tr-TR" sz="2400" b="1" dirty="0">
                <a:effectLst/>
                <a:latin typeface="Arial" panose="020B0604020202020204" pitchFamily="34" charset="0"/>
                <a:ea typeface="Arial" panose="020B0604020202020204" pitchFamily="34" charset="0"/>
              </a:rPr>
              <a:t>yumuşaklığın </a:t>
            </a:r>
            <a:r>
              <a:rPr lang="tr-TR" sz="2400" dirty="0">
                <a:effectLst/>
                <a:latin typeface="Arial" panose="020B0604020202020204" pitchFamily="34" charset="0"/>
                <a:ea typeface="Arial" panose="020B0604020202020204" pitchFamily="34" charset="0"/>
              </a:rPr>
              <a:t>elde edilmesini çok kolay hale getirir. Birçok at, biniciye gerek bile duyulmadan, daha kolay dengelenirler ve bellerini yumuşatırlar. Binici ile yapılacak çalışmalar öncesi gerçekleştirilecek yaklaşık 15 – 20 dakikalık iki ipli çılbır çalışmaları, atın biniş için çok daha uygun düzeyde hazır olmasını sağlar.</a:t>
            </a:r>
          </a:p>
          <a:p>
            <a:pPr marL="0" indent="0" algn="just">
              <a:buNone/>
            </a:pPr>
            <a:r>
              <a:rPr lang="tr-TR" sz="2400" dirty="0">
                <a:effectLst/>
                <a:latin typeface="Arial" panose="020B0604020202020204" pitchFamily="34" charset="0"/>
                <a:ea typeface="Arial" panose="020B0604020202020204" pitchFamily="34" charset="0"/>
              </a:rPr>
              <a:t>Sert karakterli, karşı koymaya eğilimli ve canlılık (</a:t>
            </a:r>
            <a:r>
              <a:rPr lang="tr-TR" sz="2400" dirty="0" err="1">
                <a:effectLst/>
                <a:latin typeface="Arial" panose="020B0604020202020204" pitchFamily="34" charset="0"/>
                <a:ea typeface="Arial" panose="020B0604020202020204" pitchFamily="34" charset="0"/>
              </a:rPr>
              <a:t>tempereman</a:t>
            </a:r>
            <a:r>
              <a:rPr lang="tr-TR" sz="2400" dirty="0">
                <a:effectLst/>
                <a:latin typeface="Arial" panose="020B0604020202020204" pitchFamily="34" charset="0"/>
                <a:ea typeface="Arial" panose="020B0604020202020204" pitchFamily="34" charset="0"/>
              </a:rPr>
              <a:t>) eksikliği olan atların eğitiminde iki ipli çılbır çalışmaları; </a:t>
            </a:r>
            <a:r>
              <a:rPr lang="tr-TR" sz="2400" b="1" dirty="0">
                <a:effectLst/>
                <a:latin typeface="Arial" panose="020B0604020202020204" pitchFamily="34" charset="0"/>
                <a:ea typeface="Arial" panose="020B0604020202020204" pitchFamily="34" charset="0"/>
              </a:rPr>
              <a:t>itaati </a:t>
            </a:r>
            <a:r>
              <a:rPr lang="tr-TR" sz="2400" dirty="0">
                <a:effectLst/>
                <a:latin typeface="Arial" panose="020B0604020202020204" pitchFamily="34" charset="0"/>
                <a:ea typeface="Arial" panose="020B0604020202020204" pitchFamily="34" charset="0"/>
              </a:rPr>
              <a:t>sağlayıcı ve tüm </a:t>
            </a:r>
            <a:r>
              <a:rPr lang="tr-TR" sz="2400" b="1" dirty="0">
                <a:effectLst/>
                <a:latin typeface="Arial" panose="020B0604020202020204" pitchFamily="34" charset="0"/>
                <a:ea typeface="Arial" panose="020B0604020202020204" pitchFamily="34" charset="0"/>
              </a:rPr>
              <a:t>karşı koymaları </a:t>
            </a:r>
            <a:r>
              <a:rPr lang="tr-TR" sz="2400" dirty="0">
                <a:effectLst/>
                <a:latin typeface="Arial" panose="020B0604020202020204" pitchFamily="34" charset="0"/>
                <a:ea typeface="Arial" panose="020B0604020202020204" pitchFamily="34" charset="0"/>
              </a:rPr>
              <a:t>engelleyici etkilere sahiptir.</a:t>
            </a:r>
          </a:p>
          <a:p>
            <a:pPr marL="0" indent="0" algn="just">
              <a:buNone/>
            </a:pPr>
            <a:endParaRPr lang="tr-TR" dirty="0"/>
          </a:p>
        </p:txBody>
      </p:sp>
    </p:spTree>
    <p:extLst>
      <p:ext uri="{BB962C8B-B14F-4D97-AF65-F5344CB8AC3E}">
        <p14:creationId xmlns:p14="http://schemas.microsoft.com/office/powerpoint/2010/main" val="315673761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E02710B-FD32-43AD-9710-D5C51C518B59}"/>
              </a:ext>
            </a:extLst>
          </p:cNvPr>
          <p:cNvSpPr>
            <a:spLocks noGrp="1"/>
          </p:cNvSpPr>
          <p:nvPr>
            <p:ph idx="1"/>
          </p:nvPr>
        </p:nvSpPr>
        <p:spPr>
          <a:xfrm>
            <a:off x="779929" y="1062319"/>
            <a:ext cx="10650071" cy="4439322"/>
          </a:xfrm>
        </p:spPr>
        <p:txBody>
          <a:bodyPr/>
          <a:lstStyle/>
          <a:p>
            <a:pPr marL="0" marR="109220" indent="0" algn="just">
              <a:lnSpc>
                <a:spcPct val="101000"/>
              </a:lnSpc>
              <a:spcAft>
                <a:spcPts val="0"/>
              </a:spcAft>
              <a:buNone/>
            </a:pPr>
            <a:r>
              <a:rPr lang="tr-TR" sz="2400" dirty="0">
                <a:effectLst/>
                <a:latin typeface="Arial" panose="020B0604020202020204" pitchFamily="34" charset="0"/>
                <a:ea typeface="Arial" panose="020B0604020202020204" pitchFamily="34" charset="0"/>
              </a:rPr>
              <a:t>Ayrıca iki ipli çılbır çalışmalarının basit çılbır çalışmalarına (basit çılbır çalışmalarında yan kayışlarının takıldığı kabul edilerek) göre üstün tarafı, </a:t>
            </a:r>
            <a:r>
              <a:rPr lang="tr-TR" sz="2400" b="1" dirty="0">
                <a:effectLst/>
                <a:latin typeface="Arial" panose="020B0604020202020204" pitchFamily="34" charset="0"/>
                <a:ea typeface="Arial" panose="020B0604020202020204" pitchFamily="34" charset="0"/>
              </a:rPr>
              <a:t>atın baş boynunu daha kolayca esnetebilme </a:t>
            </a:r>
            <a:r>
              <a:rPr lang="tr-TR" sz="2400" dirty="0">
                <a:effectLst/>
                <a:latin typeface="Arial" panose="020B0604020202020204" pitchFamily="34" charset="0"/>
                <a:ea typeface="Arial" panose="020B0604020202020204" pitchFamily="34" charset="0"/>
              </a:rPr>
              <a:t>olanağına sahip olmasıdır.</a:t>
            </a:r>
          </a:p>
          <a:p>
            <a:pPr marL="0" indent="0" algn="just">
              <a:spcBef>
                <a:spcPts val="5"/>
              </a:spcBef>
              <a:buNone/>
            </a:pPr>
            <a:r>
              <a:rPr lang="tr-TR" sz="2400" dirty="0">
                <a:effectLst/>
                <a:latin typeface="Arial" panose="020B0604020202020204" pitchFamily="34" charset="0"/>
                <a:ea typeface="Arial" panose="020B0604020202020204" pitchFamily="34" charset="0"/>
              </a:rPr>
              <a:t> </a:t>
            </a:r>
          </a:p>
          <a:p>
            <a:pPr marL="0" indent="0" algn="just">
              <a:buNone/>
            </a:pPr>
            <a:r>
              <a:rPr lang="tr-TR" sz="2400" dirty="0">
                <a:effectLst/>
                <a:latin typeface="Arial" panose="020B0604020202020204" pitchFamily="34" charset="0"/>
                <a:ea typeface="Arial" panose="020B0604020202020204" pitchFamily="34" charset="0"/>
              </a:rPr>
              <a:t>İki ipli çılbır çalışmaları çok yönlü ve esnek yapısı nedeniyle her zaman tercih edilmesi gereken</a:t>
            </a:r>
          </a:p>
          <a:p>
            <a:pPr marL="0" indent="0" algn="just">
              <a:spcBef>
                <a:spcPts val="5"/>
              </a:spcBef>
              <a:spcAft>
                <a:spcPts val="0"/>
              </a:spcAft>
              <a:buNone/>
            </a:pPr>
            <a:r>
              <a:rPr lang="tr-TR" sz="2400" b="1" dirty="0">
                <a:effectLst/>
                <a:latin typeface="Arial" panose="020B0604020202020204" pitchFamily="34" charset="0"/>
                <a:ea typeface="Arial" panose="020B0604020202020204" pitchFamily="34" charset="0"/>
              </a:rPr>
              <a:t>yüksek düzeyli </a:t>
            </a:r>
            <a:r>
              <a:rPr lang="tr-TR" sz="2400" dirty="0">
                <a:effectLst/>
                <a:latin typeface="Arial" panose="020B0604020202020204" pitchFamily="34" charset="0"/>
                <a:ea typeface="Arial" panose="020B0604020202020204" pitchFamily="34" charset="0"/>
              </a:rPr>
              <a:t>bir eğitim yöntemidir.</a:t>
            </a:r>
          </a:p>
          <a:p>
            <a:pPr marL="0" indent="0" algn="just">
              <a:spcBef>
                <a:spcPts val="25"/>
              </a:spcBef>
              <a:buNone/>
            </a:pPr>
            <a:r>
              <a:rPr lang="tr-TR" sz="2400" dirty="0">
                <a:effectLst/>
                <a:latin typeface="Arial" panose="020B0604020202020204" pitchFamily="34" charset="0"/>
                <a:ea typeface="Arial" panose="020B0604020202020204" pitchFamily="34" charset="0"/>
              </a:rPr>
              <a:t> </a:t>
            </a:r>
          </a:p>
          <a:p>
            <a:pPr marL="0" indent="0">
              <a:buNone/>
            </a:pPr>
            <a:endParaRPr lang="tr-TR" dirty="0"/>
          </a:p>
        </p:txBody>
      </p:sp>
    </p:spTree>
    <p:extLst>
      <p:ext uri="{BB962C8B-B14F-4D97-AF65-F5344CB8AC3E}">
        <p14:creationId xmlns:p14="http://schemas.microsoft.com/office/powerpoint/2010/main" val="332405187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F23DC4A-38EA-4CA6-B4E7-70BAC799B26C}"/>
              </a:ext>
            </a:extLst>
          </p:cNvPr>
          <p:cNvSpPr>
            <a:spLocks noGrp="1"/>
          </p:cNvSpPr>
          <p:nvPr>
            <p:ph idx="1"/>
          </p:nvPr>
        </p:nvSpPr>
        <p:spPr>
          <a:xfrm>
            <a:off x="753035" y="1532965"/>
            <a:ext cx="10676965" cy="4537635"/>
          </a:xfrm>
        </p:spPr>
        <p:txBody>
          <a:bodyPr>
            <a:normAutofit/>
          </a:bodyPr>
          <a:lstStyle/>
          <a:p>
            <a:pPr marL="0" indent="0">
              <a:lnSpc>
                <a:spcPct val="200000"/>
              </a:lnSpc>
              <a:buNone/>
            </a:pPr>
            <a:r>
              <a:rPr lang="tr-TR" sz="2600" b="1" i="1" u="sng" dirty="0">
                <a:solidFill>
                  <a:srgbClr val="0CC4D2"/>
                </a:solidFill>
                <a:latin typeface="Arial" panose="020B0604020202020204" pitchFamily="34" charset="0"/>
                <a:cs typeface="Arial" panose="020B0604020202020204" pitchFamily="34" charset="0"/>
              </a:rPr>
              <a:t>2.5.1. Koşullar</a:t>
            </a:r>
          </a:p>
          <a:p>
            <a:pPr marL="0" indent="0" algn="just">
              <a:buNone/>
            </a:pPr>
            <a:r>
              <a:rPr lang="tr-TR" sz="2400" dirty="0">
                <a:effectLst/>
                <a:latin typeface="Arial" panose="020B0604020202020204" pitchFamily="34" charset="0"/>
                <a:ea typeface="Arial" panose="020B0604020202020204" pitchFamily="34" charset="0"/>
              </a:rPr>
              <a:t>Bir atın ilk defa iki ipli çılbırda çalıştırılması özellikli sorunlar yaratacaktır. Fakat atın genç veya erişkin olması zorluğun nedeni değildir. Sorun, değişik yapıda olan böyle bir çalışmanın ilk defa yapılmasıdır.</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Atın,</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iki ipli</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çalışmalarına</a:t>
            </a:r>
            <a:r>
              <a:rPr lang="tr-TR" sz="2400" spc="-10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güvenini</a:t>
            </a:r>
            <a:r>
              <a:rPr lang="tr-TR" sz="2400" b="1" spc="-6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8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uyumunu</a:t>
            </a:r>
            <a:r>
              <a:rPr lang="tr-TR" sz="2400" b="1" spc="-8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sağlamak</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en</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önemli</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koşuldur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bunun için yapılması gerekenler vardır. İlk iki </a:t>
            </a:r>
            <a:r>
              <a:rPr lang="tr-TR" sz="2400" spc="-15" dirty="0">
                <a:effectLst/>
                <a:latin typeface="Arial" panose="020B0604020202020204" pitchFamily="34" charset="0"/>
                <a:ea typeface="Arial" panose="020B0604020202020204" pitchFamily="34" charset="0"/>
              </a:rPr>
              <a:t>ipli </a:t>
            </a:r>
            <a:r>
              <a:rPr lang="tr-TR" sz="2400" dirty="0">
                <a:effectLst/>
                <a:latin typeface="Arial" panose="020B0604020202020204" pitchFamily="34" charset="0"/>
                <a:ea typeface="Arial" panose="020B0604020202020204" pitchFamily="34" charset="0"/>
              </a:rPr>
              <a:t>çılbır çalışmasında yerine getirilmesi gereken koşullar</a:t>
            </a:r>
            <a:r>
              <a:rPr lang="tr-TR" sz="2400" spc="1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şunlardır:</a:t>
            </a:r>
          </a:p>
          <a:p>
            <a:pPr marL="0" indent="0">
              <a:buNone/>
            </a:pPr>
            <a:endParaRPr lang="tr-TR" sz="2600" b="1" i="1" u="sng" dirty="0">
              <a:solidFill>
                <a:srgbClr val="0CC4D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424285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913CF02-6283-440A-BE45-C62DCC5B875D}"/>
              </a:ext>
            </a:extLst>
          </p:cNvPr>
          <p:cNvSpPr>
            <a:spLocks noGrp="1"/>
          </p:cNvSpPr>
          <p:nvPr>
            <p:ph idx="1"/>
          </p:nvPr>
        </p:nvSpPr>
        <p:spPr>
          <a:xfrm>
            <a:off x="753036" y="1127760"/>
            <a:ext cx="10663518" cy="4892040"/>
          </a:xfrm>
        </p:spPr>
        <p:txBody>
          <a:bodyPr>
            <a:normAutofit lnSpcReduction="10000"/>
          </a:bodyPr>
          <a:lstStyle/>
          <a:p>
            <a:pPr marL="0" indent="0" algn="just">
              <a:buNone/>
            </a:pPr>
            <a:r>
              <a:rPr lang="tr-TR" sz="2400" dirty="0">
                <a:effectLst/>
                <a:latin typeface="Arial" panose="020B0604020202020204" pitchFamily="34" charset="0"/>
                <a:ea typeface="Wingdings" panose="05000000000000000000" pitchFamily="2" charset="2"/>
                <a:cs typeface="Wingdings" panose="05000000000000000000" pitchFamily="2" charset="2"/>
              </a:rPr>
              <a:t>Eğitici çılbır iplerini her </a:t>
            </a:r>
            <a:r>
              <a:rPr lang="tr-TR" sz="2400" spc="-15" dirty="0">
                <a:effectLst/>
                <a:latin typeface="Arial" panose="020B0604020202020204" pitchFamily="34" charset="0"/>
                <a:ea typeface="Wingdings" panose="05000000000000000000" pitchFamily="2" charset="2"/>
                <a:cs typeface="Wingdings" panose="05000000000000000000" pitchFamily="2" charset="2"/>
              </a:rPr>
              <a:t>zaman </a:t>
            </a:r>
            <a:r>
              <a:rPr lang="tr-TR" sz="2400" dirty="0">
                <a:effectLst/>
                <a:latin typeface="Arial" panose="020B0604020202020204" pitchFamily="34" charset="0"/>
                <a:ea typeface="Wingdings" panose="05000000000000000000" pitchFamily="2" charset="2"/>
                <a:cs typeface="Wingdings" panose="05000000000000000000" pitchFamily="2" charset="2"/>
              </a:rPr>
              <a:t>doğru tutabilme becerisine sahip olmalıdır. Yalnızca bu beceri bile, atın </a:t>
            </a:r>
            <a:r>
              <a:rPr lang="tr-TR" sz="2400" b="1" dirty="0">
                <a:effectLst/>
                <a:latin typeface="Arial" panose="020B0604020202020204" pitchFamily="34" charset="0"/>
                <a:ea typeface="Wingdings" panose="05000000000000000000" pitchFamily="2" charset="2"/>
                <a:cs typeface="Wingdings" panose="05000000000000000000" pitchFamily="2" charset="2"/>
              </a:rPr>
              <a:t>sakin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b="1" dirty="0">
                <a:effectLst/>
                <a:latin typeface="Arial" panose="020B0604020202020204" pitchFamily="34" charset="0"/>
                <a:ea typeface="Wingdings" panose="05000000000000000000" pitchFamily="2" charset="2"/>
                <a:cs typeface="Wingdings" panose="05000000000000000000" pitchFamily="2" charset="2"/>
              </a:rPr>
              <a:t>yumuşak </a:t>
            </a:r>
            <a:r>
              <a:rPr lang="tr-TR" sz="2400" dirty="0">
                <a:effectLst/>
                <a:latin typeface="Arial" panose="020B0604020202020204" pitchFamily="34" charset="0"/>
                <a:ea typeface="Wingdings" panose="05000000000000000000" pitchFamily="2" charset="2"/>
                <a:cs typeface="Wingdings" panose="05000000000000000000" pitchFamily="2" charset="2"/>
              </a:rPr>
              <a:t>hareket etmesini</a:t>
            </a:r>
            <a:r>
              <a:rPr lang="tr-TR" sz="2400" spc="16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sağlar.</a:t>
            </a:r>
          </a:p>
          <a:p>
            <a:pPr marL="0" indent="0" algn="just">
              <a:buNone/>
            </a:pPr>
            <a:endParaRPr lang="tr-TR" sz="2400" dirty="0">
              <a:effectLst/>
              <a:latin typeface="Arial" panose="020B0604020202020204" pitchFamily="34" charset="0"/>
              <a:ea typeface="Wingdings" panose="05000000000000000000" pitchFamily="2" charset="2"/>
              <a:cs typeface="Wingdings" panose="05000000000000000000" pitchFamily="2" charset="2"/>
            </a:endParaRPr>
          </a:p>
          <a:p>
            <a:pPr marL="0" marR="148590" indent="0" algn="ctr">
              <a:spcBef>
                <a:spcPts val="550"/>
              </a:spcBef>
              <a:spcAft>
                <a:spcPts val="0"/>
              </a:spcAft>
              <a:buNone/>
            </a:pPr>
            <a:r>
              <a:rPr lang="tr-TR" sz="2600" b="1" i="1" u="sng" dirty="0">
                <a:solidFill>
                  <a:srgbClr val="FF0000"/>
                </a:solidFill>
                <a:effectLst/>
                <a:latin typeface="Arial" panose="020B0604020202020204" pitchFamily="34" charset="0"/>
                <a:ea typeface="Arial" panose="020B0604020202020204" pitchFamily="34" charset="0"/>
              </a:rPr>
              <a:t>DİKKAT!</a:t>
            </a:r>
            <a:endParaRPr lang="tr-TR" sz="2600" i="1" u="sng" dirty="0">
              <a:solidFill>
                <a:srgbClr val="FF0000"/>
              </a:solidFill>
              <a:effectLst/>
              <a:latin typeface="Arial" panose="020B0604020202020204" pitchFamily="34" charset="0"/>
              <a:ea typeface="Arial" panose="020B0604020202020204" pitchFamily="34" charset="0"/>
            </a:endParaRPr>
          </a:p>
          <a:p>
            <a:pPr marL="604520" marR="378460" indent="0" algn="ctr">
              <a:lnSpc>
                <a:spcPct val="105000"/>
              </a:lnSpc>
              <a:spcBef>
                <a:spcPts val="55"/>
              </a:spcBef>
              <a:spcAft>
                <a:spcPts val="0"/>
              </a:spcAft>
              <a:buNone/>
            </a:pPr>
            <a:r>
              <a:rPr lang="tr-TR" sz="2400" b="1" i="1" dirty="0">
                <a:effectLst/>
                <a:latin typeface="Arial" panose="020B0604020202020204" pitchFamily="34" charset="0"/>
                <a:ea typeface="Arial" panose="020B0604020202020204" pitchFamily="34" charset="0"/>
              </a:rPr>
              <a:t>Atların eğitimlerinde çalışan her eğiticinin, atların bedensel ve ruhsal değerlendirmelerini</a:t>
            </a:r>
            <a:r>
              <a:rPr lang="tr-TR" sz="2400" b="1" i="1" spc="-8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yeterli</a:t>
            </a:r>
            <a:r>
              <a:rPr lang="tr-TR" sz="2400" b="1" i="1" spc="-8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doğrulukta</a:t>
            </a:r>
            <a:r>
              <a:rPr lang="tr-TR" sz="2400" b="1" i="1" spc="-10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yapabilecek</a:t>
            </a:r>
            <a:r>
              <a:rPr lang="tr-TR" sz="2400" b="1" i="1" spc="-8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deneyime</a:t>
            </a:r>
            <a:r>
              <a:rPr lang="tr-TR" sz="2400" b="1" i="1" spc="-9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sahip</a:t>
            </a:r>
            <a:r>
              <a:rPr lang="tr-TR" sz="2400" b="1" i="1" spc="-8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olmaları gerekir</a:t>
            </a:r>
            <a:r>
              <a:rPr lang="tr-TR" sz="1800" b="1" i="1" dirty="0">
                <a:effectLst/>
                <a:latin typeface="Arial" panose="020B0604020202020204" pitchFamily="34" charset="0"/>
                <a:ea typeface="Arial" panose="020B0604020202020204" pitchFamily="34" charset="0"/>
              </a:rPr>
              <a:t>.</a:t>
            </a:r>
          </a:p>
          <a:p>
            <a:pPr marL="604520" marR="378460" indent="0" algn="just">
              <a:lnSpc>
                <a:spcPct val="105000"/>
              </a:lnSpc>
              <a:spcBef>
                <a:spcPts val="55"/>
              </a:spcBef>
              <a:spcAft>
                <a:spcPts val="0"/>
              </a:spcAft>
              <a:buNone/>
            </a:pPr>
            <a:endParaRPr lang="tr-TR" sz="1800" b="1" i="1" dirty="0">
              <a:latin typeface="Arial" panose="020B0604020202020204" pitchFamily="34" charset="0"/>
              <a:ea typeface="Arial" panose="020B0604020202020204" pitchFamily="34" charset="0"/>
            </a:endParaRPr>
          </a:p>
          <a:p>
            <a:pPr marL="604520" marR="378460" indent="0" algn="just">
              <a:lnSpc>
                <a:spcPct val="105000"/>
              </a:lnSpc>
              <a:spcBef>
                <a:spcPts val="55"/>
              </a:spcBef>
              <a:spcAft>
                <a:spcPts val="0"/>
              </a:spcAft>
              <a:buNone/>
            </a:pPr>
            <a:endParaRPr lang="tr-TR" sz="1800" i="1" dirty="0">
              <a:latin typeface="Arial" panose="020B0604020202020204" pitchFamily="34" charset="0"/>
              <a:ea typeface="Arial" panose="020B0604020202020204" pitchFamily="34" charset="0"/>
            </a:endParaRPr>
          </a:p>
          <a:p>
            <a:pPr marL="947420" marR="378460" indent="-342900" algn="just">
              <a:lnSpc>
                <a:spcPct val="105000"/>
              </a:lnSpc>
              <a:spcBef>
                <a:spcPts val="55"/>
              </a:spcBef>
              <a:spcAft>
                <a:spcPts val="0"/>
              </a:spcAft>
              <a:buSzPct val="110000"/>
              <a:buFont typeface="Wingdings" panose="05000000000000000000" pitchFamily="2" charset="2"/>
              <a:buChar char="ü"/>
            </a:pPr>
            <a:r>
              <a:rPr lang="tr-TR" sz="2400" b="1" dirty="0">
                <a:effectLst/>
                <a:latin typeface="Arial" panose="020B0604020202020204" pitchFamily="34" charset="0"/>
                <a:ea typeface="Wingdings" panose="05000000000000000000" pitchFamily="2" charset="2"/>
                <a:cs typeface="Wingdings" panose="05000000000000000000" pitchFamily="2" charset="2"/>
              </a:rPr>
              <a:t>İyi düzeyde ileri gidici </a:t>
            </a:r>
            <a:r>
              <a:rPr lang="tr-TR" sz="2400" dirty="0">
                <a:effectLst/>
                <a:latin typeface="Arial" panose="020B0604020202020204" pitchFamily="34" charset="0"/>
                <a:ea typeface="Wingdings" panose="05000000000000000000" pitchFamily="2" charset="2"/>
                <a:cs typeface="Wingdings" panose="05000000000000000000" pitchFamily="2" charset="2"/>
              </a:rPr>
              <a:t>atların iki ipli çılbır eğitimlerine, bu atlar ile </a:t>
            </a:r>
            <a:r>
              <a:rPr lang="tr-TR" sz="2400" spc="-15" dirty="0">
                <a:effectLst/>
                <a:latin typeface="Arial" panose="020B0604020202020204" pitchFamily="34" charset="0"/>
                <a:ea typeface="Wingdings" panose="05000000000000000000" pitchFamily="2" charset="2"/>
                <a:cs typeface="Wingdings" panose="05000000000000000000" pitchFamily="2" charset="2"/>
              </a:rPr>
              <a:t>yeteri </a:t>
            </a:r>
            <a:r>
              <a:rPr lang="tr-TR" sz="2400" dirty="0">
                <a:effectLst/>
                <a:latin typeface="Arial" panose="020B0604020202020204" pitchFamily="34" charset="0"/>
                <a:ea typeface="Wingdings" panose="05000000000000000000" pitchFamily="2" charset="2"/>
                <a:cs typeface="Wingdings" panose="05000000000000000000" pitchFamily="2" charset="2"/>
              </a:rPr>
              <a:t>kadar basit çılbır çalışmaları yapıldıktan veya binildikten sonra</a:t>
            </a:r>
            <a:r>
              <a:rPr lang="tr-TR" sz="2400" spc="9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başlanmalıdır.</a:t>
            </a:r>
          </a:p>
          <a:p>
            <a:pPr marL="0" indent="0" algn="just">
              <a:spcBef>
                <a:spcPts val="20"/>
              </a:spcBef>
              <a:buNone/>
            </a:pPr>
            <a:r>
              <a:rPr lang="tr-TR" sz="1050" dirty="0">
                <a:effectLst/>
                <a:latin typeface="Arial" panose="020B0604020202020204" pitchFamily="34" charset="0"/>
                <a:ea typeface="Arial" panose="020B0604020202020204" pitchFamily="34" charset="0"/>
              </a:rPr>
              <a:t> </a:t>
            </a:r>
            <a:endParaRPr lang="tr-TR" sz="1100" dirty="0">
              <a:effectLst/>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27759847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2BE844B-968B-4539-B653-8A1413609753}"/>
              </a:ext>
            </a:extLst>
          </p:cNvPr>
          <p:cNvSpPr>
            <a:spLocks noGrp="1"/>
          </p:cNvSpPr>
          <p:nvPr>
            <p:ph idx="1"/>
          </p:nvPr>
        </p:nvSpPr>
        <p:spPr>
          <a:xfrm>
            <a:off x="766482" y="1532964"/>
            <a:ext cx="10663518" cy="4883075"/>
          </a:xfrm>
        </p:spPr>
        <p:txBody>
          <a:bodyPr>
            <a:normAutofit/>
          </a:bodyPr>
          <a:lstStyle/>
          <a:p>
            <a:pPr algn="just">
              <a:buFont typeface="Wingdings" panose="05000000000000000000" pitchFamily="2" charset="2"/>
              <a:buChar char="ü"/>
            </a:pPr>
            <a:r>
              <a:rPr lang="tr-TR" sz="2400" b="1" dirty="0">
                <a:effectLst/>
                <a:latin typeface="Arial" panose="020B0604020202020204" pitchFamily="34" charset="0"/>
                <a:ea typeface="Wingdings" panose="05000000000000000000" pitchFamily="2" charset="2"/>
                <a:cs typeface="Wingdings" panose="05000000000000000000" pitchFamily="2" charset="2"/>
              </a:rPr>
              <a:t>Kapalı </a:t>
            </a:r>
            <a:r>
              <a:rPr lang="tr-TR" sz="2400" dirty="0">
                <a:effectLst/>
                <a:latin typeface="Arial" panose="020B0604020202020204" pitchFamily="34" charset="0"/>
                <a:ea typeface="Wingdings" panose="05000000000000000000" pitchFamily="2" charset="2"/>
                <a:cs typeface="Wingdings" panose="05000000000000000000" pitchFamily="2" charset="2"/>
              </a:rPr>
              <a:t>veya </a:t>
            </a:r>
            <a:r>
              <a:rPr lang="tr-TR" sz="2400" b="1" dirty="0">
                <a:effectLst/>
                <a:latin typeface="Arial" panose="020B0604020202020204" pitchFamily="34" charset="0"/>
                <a:ea typeface="Wingdings" panose="05000000000000000000" pitchFamily="2" charset="2"/>
                <a:cs typeface="Wingdings" panose="05000000000000000000" pitchFamily="2" charset="2"/>
              </a:rPr>
              <a:t>sınırlandırılmış </a:t>
            </a:r>
            <a:r>
              <a:rPr lang="tr-TR" sz="2400" dirty="0">
                <a:effectLst/>
                <a:latin typeface="Arial" panose="020B0604020202020204" pitchFamily="34" charset="0"/>
                <a:ea typeface="Wingdings" panose="05000000000000000000" pitchFamily="2" charset="2"/>
                <a:cs typeface="Wingdings" panose="05000000000000000000" pitchFamily="2" charset="2"/>
              </a:rPr>
              <a:t>bir çılbır eğitim alanında çalışmak, çok</a:t>
            </a:r>
            <a:r>
              <a:rPr lang="tr-TR" sz="2400" spc="8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gereklidir.</a:t>
            </a:r>
          </a:p>
          <a:p>
            <a:pPr algn="just">
              <a:buFont typeface="Wingdings" panose="05000000000000000000" pitchFamily="2" charset="2"/>
              <a:buChar char="ü"/>
            </a:pPr>
            <a:r>
              <a:rPr lang="tr-TR" sz="2400" b="1" dirty="0">
                <a:effectLst/>
                <a:latin typeface="Arial" panose="020B0604020202020204" pitchFamily="34" charset="0"/>
                <a:ea typeface="Arial" panose="020B0604020202020204" pitchFamily="34" charset="0"/>
              </a:rPr>
              <a:t>Zemin koşullarının </a:t>
            </a:r>
            <a:r>
              <a:rPr lang="tr-TR" sz="2400" spc="-15" dirty="0">
                <a:effectLst/>
                <a:latin typeface="Arial" panose="020B0604020202020204" pitchFamily="34" charset="0"/>
                <a:ea typeface="Arial" panose="020B0604020202020204" pitchFamily="34" charset="0"/>
              </a:rPr>
              <a:t>kaymaya </a:t>
            </a:r>
            <a:r>
              <a:rPr lang="tr-TR" sz="2400" dirty="0">
                <a:effectLst/>
                <a:latin typeface="Arial" panose="020B0604020202020204" pitchFamily="34" charset="0"/>
                <a:ea typeface="Arial" panose="020B0604020202020204" pitchFamily="34" charset="0"/>
              </a:rPr>
              <a:t>karşı çok uygun özelliklere sahip olması gerekir. Genç veya erişkin atlar ilk iki ipli çılbır denemelerinde </a:t>
            </a:r>
            <a:r>
              <a:rPr lang="tr-TR" sz="2400" spc="-15" dirty="0">
                <a:effectLst/>
                <a:latin typeface="Arial" panose="020B0604020202020204" pitchFamily="34" charset="0"/>
                <a:ea typeface="Arial" panose="020B0604020202020204" pitchFamily="34" charset="0"/>
              </a:rPr>
              <a:t>kaçmaya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hiddetli hareketler </a:t>
            </a:r>
            <a:r>
              <a:rPr lang="tr-TR" sz="2400" spc="-15" dirty="0">
                <a:effectLst/>
                <a:latin typeface="Arial" panose="020B0604020202020204" pitchFamily="34" charset="0"/>
                <a:ea typeface="Arial" panose="020B0604020202020204" pitchFamily="34" charset="0"/>
              </a:rPr>
              <a:t>yapmaya</a:t>
            </a:r>
            <a:r>
              <a:rPr lang="tr-TR" sz="2400" spc="-2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eğilimlidirler.</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Kapalı veya </a:t>
            </a:r>
            <a:r>
              <a:rPr lang="tr-TR" sz="2400" spc="-15" dirty="0">
                <a:effectLst/>
                <a:latin typeface="Arial" panose="020B0604020202020204" pitchFamily="34" charset="0"/>
                <a:ea typeface="Arial" panose="020B0604020202020204" pitchFamily="34" charset="0"/>
              </a:rPr>
              <a:t>açık </a:t>
            </a:r>
            <a:r>
              <a:rPr lang="tr-TR" sz="2400" dirty="0">
                <a:effectLst/>
                <a:latin typeface="Arial" panose="020B0604020202020204" pitchFamily="34" charset="0"/>
                <a:ea typeface="Arial" panose="020B0604020202020204" pitchFamily="34" charset="0"/>
              </a:rPr>
              <a:t>manejde çılbır yapılacaksa, çılbır dairesinin etrafı kesinlikle uygun malzeme ile sınırlandırılmalı,</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manej  </a:t>
            </a:r>
            <a:r>
              <a:rPr lang="tr-TR" sz="2400" spc="-15" dirty="0">
                <a:effectLst/>
                <a:latin typeface="Arial" panose="020B0604020202020204" pitchFamily="34" charset="0"/>
                <a:ea typeface="Arial" panose="020B0604020202020204" pitchFamily="34" charset="0"/>
              </a:rPr>
              <a:t>kapıları </a:t>
            </a:r>
            <a:r>
              <a:rPr lang="tr-TR" sz="2400" dirty="0">
                <a:effectLst/>
                <a:latin typeface="Arial" panose="020B0604020202020204" pitchFamily="34" charset="0"/>
                <a:ea typeface="Arial" panose="020B0604020202020204" pitchFamily="34" charset="0"/>
              </a:rPr>
              <a:t>kapatılmalı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alanda başka atlar bulundurulmamalıdır</a:t>
            </a:r>
            <a:r>
              <a:rPr lang="tr-TR" sz="2400" dirty="0">
                <a:latin typeface="Arial" panose="020B0604020202020204" pitchFamily="34" charset="0"/>
                <a:ea typeface="Arial" panose="020B0604020202020204" pitchFamily="34" charset="0"/>
              </a:rPr>
              <a:t>.</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Her at ilk denemelerde eğiticinin etkilerinden kurtulmaya çalışacaktır. Bunun sonucunda</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oluşabilecek</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kötü</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durumları</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baştan</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engellemek</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9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eğitici</a:t>
            </a:r>
            <a:r>
              <a:rPr lang="tr-TR" sz="2400" b="1" spc="-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yardımcısı</a:t>
            </a:r>
            <a:r>
              <a:rPr lang="tr-TR" sz="2400" b="1" spc="-10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çalışmak</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gereklidir</a:t>
            </a:r>
            <a:endParaRPr lang="tr-TR" sz="2400" dirty="0"/>
          </a:p>
        </p:txBody>
      </p:sp>
    </p:spTree>
    <p:extLst>
      <p:ext uri="{BB962C8B-B14F-4D97-AF65-F5344CB8AC3E}">
        <p14:creationId xmlns:p14="http://schemas.microsoft.com/office/powerpoint/2010/main" val="394656937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90A82F6-CE71-47D7-87E5-A3D4987F8B33}"/>
              </a:ext>
            </a:extLst>
          </p:cNvPr>
          <p:cNvSpPr>
            <a:spLocks noGrp="1"/>
          </p:cNvSpPr>
          <p:nvPr>
            <p:ph idx="1"/>
          </p:nvPr>
        </p:nvSpPr>
        <p:spPr>
          <a:xfrm>
            <a:off x="766482" y="1116106"/>
            <a:ext cx="10650071" cy="4939254"/>
          </a:xfrm>
        </p:spPr>
        <p:txBody>
          <a:bodyPr>
            <a:normAutofit/>
          </a:bodyPr>
          <a:lstStyle/>
          <a:p>
            <a:pPr marL="0" marR="144780" indent="0" algn="ctr">
              <a:spcBef>
                <a:spcPts val="560"/>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marR="138430" indent="0" algn="ctr">
              <a:lnSpc>
                <a:spcPct val="105000"/>
              </a:lnSpc>
              <a:spcBef>
                <a:spcPts val="55"/>
              </a:spcBef>
              <a:spcAft>
                <a:spcPts val="0"/>
              </a:spcAft>
              <a:buNone/>
            </a:pPr>
            <a:r>
              <a:rPr lang="tr-TR" sz="2400" b="1" dirty="0">
                <a:effectLst/>
                <a:latin typeface="Arial" panose="020B0604020202020204" pitchFamily="34" charset="0"/>
                <a:ea typeface="Arial" panose="020B0604020202020204" pitchFamily="34" charset="0"/>
              </a:rPr>
              <a:t>Atların eğitimlerinde çalışan herkesin güvenliği her zaman ilk sırada düşünülmelidir.</a:t>
            </a:r>
          </a:p>
          <a:p>
            <a:pPr marL="0" marR="138430" indent="0" algn="ctr">
              <a:lnSpc>
                <a:spcPct val="105000"/>
              </a:lnSpc>
              <a:spcBef>
                <a:spcPts val="55"/>
              </a:spcBef>
              <a:spcAft>
                <a:spcPts val="0"/>
              </a:spcAft>
              <a:buNone/>
            </a:pPr>
            <a:endParaRPr lang="tr-TR" sz="2400" dirty="0">
              <a:effectLst/>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Eğitici </a:t>
            </a:r>
            <a:r>
              <a:rPr lang="tr-TR" sz="2400" spc="-15" dirty="0">
                <a:effectLst/>
                <a:latin typeface="Arial" panose="020B0604020202020204" pitchFamily="34" charset="0"/>
                <a:ea typeface="Arial" panose="020B0604020202020204" pitchFamily="34" charset="0"/>
              </a:rPr>
              <a:t>yardımcısının </a:t>
            </a:r>
            <a:r>
              <a:rPr lang="tr-TR" sz="2400" dirty="0">
                <a:effectLst/>
                <a:latin typeface="Arial" panose="020B0604020202020204" pitchFamily="34" charset="0"/>
                <a:ea typeface="Arial" panose="020B0604020202020204" pitchFamily="34" charset="0"/>
              </a:rPr>
              <a:t>ilk görevi; </a:t>
            </a:r>
            <a:r>
              <a:rPr lang="tr-TR" sz="2400" spc="-15" dirty="0">
                <a:effectLst/>
                <a:latin typeface="Arial" panose="020B0604020202020204" pitchFamily="34" charset="0"/>
                <a:ea typeface="Arial" panose="020B0604020202020204" pitchFamily="34" charset="0"/>
              </a:rPr>
              <a:t>atın </a:t>
            </a:r>
            <a:r>
              <a:rPr lang="tr-TR" sz="2400" dirty="0">
                <a:effectLst/>
                <a:latin typeface="Arial" panose="020B0604020202020204" pitchFamily="34" charset="0"/>
                <a:ea typeface="Arial" panose="020B0604020202020204" pitchFamily="34" charset="0"/>
              </a:rPr>
              <a:t>çılbır iplerinin sabitlediği çerçevede bulunmasını sağlamak, atı sakinleştirmek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bol bol ödüllendirmektir. Eğitici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yardımcısı arasında sürekli bir uyum olmalıdır. Örneğin; at çalışma anında hiddetli hareketler yaparak, çılbır ipinin karışmasına neden olabilir. Bu anlarda at, eğitici tarafından ses yardımları ile sakinleştirilip durdurulmalı ve eğitici yardımcısı işaret ve uyarı beklemeden kendiliğinden atı tutarken, eğitici çılbır iplerini yeniden düzene koymalıdır.</a:t>
            </a:r>
          </a:p>
          <a:p>
            <a:pPr marL="0" indent="0" algn="just">
              <a:spcBef>
                <a:spcPts val="20"/>
              </a:spcBef>
              <a:buNone/>
            </a:pPr>
            <a:r>
              <a:rPr lang="tr-TR" sz="2400" dirty="0">
                <a:effectLst/>
                <a:latin typeface="Arial" panose="020B0604020202020204" pitchFamily="34" charset="0"/>
                <a:ea typeface="Arial" panose="020B0604020202020204" pitchFamily="34" charset="0"/>
              </a:rPr>
              <a:t> </a:t>
            </a:r>
          </a:p>
          <a:p>
            <a:pPr marL="0" indent="0">
              <a:buNone/>
            </a:pPr>
            <a:endParaRPr lang="tr-TR" dirty="0"/>
          </a:p>
        </p:txBody>
      </p:sp>
    </p:spTree>
    <p:extLst>
      <p:ext uri="{BB962C8B-B14F-4D97-AF65-F5344CB8AC3E}">
        <p14:creationId xmlns:p14="http://schemas.microsoft.com/office/powerpoint/2010/main" val="7812594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E9528-8AB5-4986-A99C-387B8640C25E}"/>
              </a:ext>
            </a:extLst>
          </p:cNvPr>
          <p:cNvSpPr>
            <a:spLocks noGrp="1"/>
          </p:cNvSpPr>
          <p:nvPr>
            <p:ph idx="1"/>
          </p:nvPr>
        </p:nvSpPr>
        <p:spPr>
          <a:xfrm>
            <a:off x="766482" y="2448560"/>
            <a:ext cx="10636624" cy="2306320"/>
          </a:xfrm>
        </p:spPr>
        <p:txBody>
          <a:bodyPr>
            <a:normAutofit lnSpcReduction="10000"/>
          </a:bodyPr>
          <a:lstStyle/>
          <a:p>
            <a:pPr algn="just">
              <a:buFont typeface="Wingdings" panose="05000000000000000000" pitchFamily="2" charset="2"/>
              <a:buChar char="ü"/>
            </a:pPr>
            <a:r>
              <a:rPr lang="tr-TR" sz="2400" dirty="0">
                <a:effectLst/>
                <a:latin typeface="Arial" panose="020B0604020202020204" pitchFamily="34" charset="0"/>
                <a:ea typeface="Wingdings" panose="05000000000000000000" pitchFamily="2" charset="2"/>
                <a:cs typeface="Wingdings" panose="05000000000000000000" pitchFamily="2" charset="2"/>
              </a:rPr>
              <a:t>Özellikle ilk çalışma denemelerinde dört ayağa da </a:t>
            </a:r>
            <a:r>
              <a:rPr lang="tr-TR" sz="2400" b="1" dirty="0">
                <a:effectLst/>
                <a:latin typeface="Arial" panose="020B0604020202020204" pitchFamily="34" charset="0"/>
                <a:ea typeface="Wingdings" panose="05000000000000000000" pitchFamily="2" charset="2"/>
                <a:cs typeface="Wingdings" panose="05000000000000000000" pitchFamily="2" charset="2"/>
              </a:rPr>
              <a:t>bandaj </a:t>
            </a:r>
            <a:r>
              <a:rPr lang="tr-TR" sz="2400" dirty="0">
                <a:effectLst/>
                <a:latin typeface="Arial" panose="020B0604020202020204" pitchFamily="34" charset="0"/>
                <a:ea typeface="Wingdings" panose="05000000000000000000" pitchFamily="2" charset="2"/>
                <a:cs typeface="Wingdings" panose="05000000000000000000" pitchFamily="2" charset="2"/>
              </a:rPr>
              <a:t>takılmalıdır. Getr, yalnızca ön ayaklar için uygun olabilir. Art ayaklara takılacak getr veya </a:t>
            </a:r>
            <a:r>
              <a:rPr lang="tr-TR" sz="2400" dirty="0" err="1">
                <a:effectLst/>
                <a:latin typeface="Arial" panose="020B0604020202020204" pitchFamily="34" charset="0"/>
                <a:ea typeface="Wingdings" panose="05000000000000000000" pitchFamily="2" charset="2"/>
                <a:cs typeface="Wingdings" panose="05000000000000000000" pitchFamily="2" charset="2"/>
              </a:rPr>
              <a:t>topukluk</a:t>
            </a:r>
            <a:r>
              <a:rPr lang="tr-TR" sz="2400" dirty="0">
                <a:effectLst/>
                <a:latin typeface="Arial" panose="020B0604020202020204" pitchFamily="34" charset="0"/>
                <a:ea typeface="Wingdings" panose="05000000000000000000" pitchFamily="2" charset="2"/>
                <a:cs typeface="Wingdings" panose="05000000000000000000" pitchFamily="2" charset="2"/>
              </a:rPr>
              <a:t>; atın çalışma anında atacağı çifte ile çılbır ipinin bu malzemenin tokalarına veya başka bir yerine takılıp sıkışmasına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atın büyük bir korkuya kapılmasına neden olabilir. Bu nedenle art ayaklar için yalnızca bandaj kullanılmalıdır.</a:t>
            </a:r>
          </a:p>
          <a:p>
            <a:pPr marL="0" indent="0">
              <a:buNone/>
            </a:pPr>
            <a:endParaRPr lang="tr-TR" dirty="0"/>
          </a:p>
        </p:txBody>
      </p:sp>
    </p:spTree>
    <p:extLst>
      <p:ext uri="{BB962C8B-B14F-4D97-AF65-F5344CB8AC3E}">
        <p14:creationId xmlns:p14="http://schemas.microsoft.com/office/powerpoint/2010/main" val="1316939859"/>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E387C31-C4D8-49C3-8424-BAE844CD2A1D}"/>
              </a:ext>
            </a:extLst>
          </p:cNvPr>
          <p:cNvSpPr>
            <a:spLocks noGrp="1"/>
          </p:cNvSpPr>
          <p:nvPr>
            <p:ph idx="1"/>
          </p:nvPr>
        </p:nvSpPr>
        <p:spPr>
          <a:xfrm>
            <a:off x="766482" y="1341120"/>
            <a:ext cx="10582836" cy="4805680"/>
          </a:xfrm>
        </p:spPr>
        <p:txBody>
          <a:bodyPr>
            <a:normAutofit fontScale="92500" lnSpcReduction="10000"/>
          </a:bodyPr>
          <a:lstStyle/>
          <a:p>
            <a:pPr marL="0" indent="0">
              <a:buNone/>
            </a:pPr>
            <a:r>
              <a:rPr lang="tr-TR" sz="2600" b="1" i="1" u="sng" dirty="0">
                <a:solidFill>
                  <a:srgbClr val="0CC4D2"/>
                </a:solidFill>
                <a:latin typeface="Arial" panose="020B0604020202020204" pitchFamily="34" charset="0"/>
                <a:cs typeface="Arial" panose="020B0604020202020204" pitchFamily="34" charset="0"/>
              </a:rPr>
              <a:t>2.5.2. Eğitim Aşamaları</a:t>
            </a:r>
          </a:p>
          <a:p>
            <a:pPr marL="0" indent="0" algn="just">
              <a:buNone/>
            </a:pPr>
            <a:r>
              <a:rPr lang="tr-TR" sz="2400" dirty="0">
                <a:effectLst/>
                <a:latin typeface="Arial" panose="020B0604020202020204" pitchFamily="34" charset="0"/>
                <a:ea typeface="Arial" panose="020B0604020202020204" pitchFamily="34" charset="0"/>
              </a:rPr>
              <a:t>Atlar iki ipli çılbır eğitimine </a:t>
            </a:r>
            <a:r>
              <a:rPr lang="tr-TR" sz="2400" b="1" dirty="0">
                <a:effectLst/>
                <a:latin typeface="Arial" panose="020B0604020202020204" pitchFamily="34" charset="0"/>
                <a:ea typeface="Arial" panose="020B0604020202020204" pitchFamily="34" charset="0"/>
              </a:rPr>
              <a:t>üç aşama </a:t>
            </a:r>
            <a:r>
              <a:rPr lang="tr-TR" sz="2400" dirty="0">
                <a:effectLst/>
                <a:latin typeface="Arial" panose="020B0604020202020204" pitchFamily="34" charset="0"/>
                <a:ea typeface="Arial" panose="020B0604020202020204" pitchFamily="34" charset="0"/>
              </a:rPr>
              <a:t>izlenerek alıştırılırlar.</a:t>
            </a:r>
          </a:p>
          <a:p>
            <a:pPr marL="0" indent="0">
              <a:spcBef>
                <a:spcPts val="30"/>
              </a:spcBef>
              <a:buNone/>
            </a:pPr>
            <a:r>
              <a:rPr lang="tr-TR" sz="2400" dirty="0">
                <a:effectLst/>
                <a:latin typeface="Arial" panose="020B0604020202020204" pitchFamily="34" charset="0"/>
                <a:ea typeface="Arial" panose="020B0604020202020204" pitchFamily="34" charset="0"/>
              </a:rPr>
              <a:t> </a:t>
            </a:r>
          </a:p>
          <a:p>
            <a:pPr lvl="0">
              <a:buSzPct val="100000"/>
              <a:buFont typeface="Wingdings" panose="05000000000000000000" pitchFamily="2" charset="2"/>
              <a:buChar char="Ø"/>
              <a:tabLst>
                <a:tab pos="520700" algn="l"/>
              </a:tabLst>
            </a:pPr>
            <a:r>
              <a:rPr lang="tr-TR" sz="2400" b="1" dirty="0">
                <a:effectLst/>
                <a:latin typeface="Arial" panose="020B0604020202020204" pitchFamily="34" charset="0"/>
                <a:ea typeface="Wingdings" panose="05000000000000000000" pitchFamily="2" charset="2"/>
                <a:cs typeface="Wingdings" panose="05000000000000000000" pitchFamily="2" charset="2"/>
              </a:rPr>
              <a:t>Birinci</a:t>
            </a:r>
            <a:r>
              <a:rPr lang="tr-TR" sz="2400" b="1" spc="105"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aşama</a:t>
            </a:r>
          </a:p>
          <a:p>
            <a:pPr marL="0" indent="0">
              <a:spcBef>
                <a:spcPts val="20"/>
              </a:spcBef>
              <a:buNone/>
            </a:pPr>
            <a:r>
              <a:rPr lang="tr-TR" sz="2400" b="1" dirty="0">
                <a:effectLst/>
                <a:latin typeface="Arial" panose="020B0604020202020204" pitchFamily="34" charset="0"/>
                <a:ea typeface="Arial" panose="020B0604020202020204" pitchFamily="34" charset="0"/>
              </a:rPr>
              <a:t> </a:t>
            </a:r>
            <a:endParaRPr lang="tr-TR" sz="2400" dirty="0">
              <a:effectLst/>
              <a:latin typeface="Arial" panose="020B0604020202020204" pitchFamily="34" charset="0"/>
              <a:ea typeface="Arial" panose="020B0604020202020204" pitchFamily="34" charset="0"/>
            </a:endParaRPr>
          </a:p>
          <a:p>
            <a:pPr marL="83820" marR="121285"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Atı çılbır dairesinde emin bir biçimde hareket ettirebilmek için; iç çılbır ipi kolan kayışındaki kancadan başlayıp, ağızlık demiri iç halkasının içinden geçirilerek ele ulaştırılır. Dış çılbır ipi ise; dış ağızlık demiri halkasından başlayıp, kolan kayışındaki kancadan geçirilip, eyer üzerinden aşırılarak ele ulaştırılır. Başlangıçta dış </a:t>
            </a:r>
            <a:r>
              <a:rPr lang="tr-TR" sz="2400" spc="-15" dirty="0">
                <a:effectLst/>
                <a:latin typeface="Arial" panose="020B0604020202020204" pitchFamily="34" charset="0"/>
                <a:ea typeface="Arial" panose="020B0604020202020204" pitchFamily="34" charset="0"/>
              </a:rPr>
              <a:t>çılbır </a:t>
            </a:r>
            <a:r>
              <a:rPr lang="tr-TR" sz="2400" dirty="0">
                <a:effectLst/>
                <a:latin typeface="Arial" panose="020B0604020202020204" pitchFamily="34" charset="0"/>
                <a:ea typeface="Arial" panose="020B0604020202020204" pitchFamily="34" charset="0"/>
              </a:rPr>
              <a:t>ipi kesinlikle arkadan geçirilmez. Atın ilk </a:t>
            </a:r>
            <a:r>
              <a:rPr lang="tr-TR" sz="2400" spc="-15" dirty="0">
                <a:effectLst/>
                <a:latin typeface="Arial" panose="020B0604020202020204" pitchFamily="34" charset="0"/>
                <a:ea typeface="Arial" panose="020B0604020202020204" pitchFamily="34" charset="0"/>
              </a:rPr>
              <a:t>denemede </a:t>
            </a:r>
            <a:r>
              <a:rPr lang="tr-TR" sz="2400" dirty="0">
                <a:effectLst/>
                <a:latin typeface="Arial" panose="020B0604020202020204" pitchFamily="34" charset="0"/>
                <a:ea typeface="Arial" panose="020B0604020202020204" pitchFamily="34" charset="0"/>
              </a:rPr>
              <a:t>buna nasıl bir tepki vereceğini kestirmek zordur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tehlikeli</a:t>
            </a:r>
            <a:r>
              <a:rPr lang="tr-TR" sz="2400" spc="3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olabilir.</a:t>
            </a:r>
          </a:p>
          <a:p>
            <a:pPr marL="0" indent="0">
              <a:buNone/>
            </a:pPr>
            <a:r>
              <a:rPr lang="tr-TR" sz="2400" dirty="0">
                <a:effectLst/>
                <a:latin typeface="Arial" panose="020B0604020202020204" pitchFamily="34" charset="0"/>
                <a:ea typeface="Arial" panose="020B0604020202020204" pitchFamily="34" charset="0"/>
              </a:rPr>
              <a:t> </a:t>
            </a:r>
          </a:p>
          <a:p>
            <a:pPr marL="0" indent="0">
              <a:buNone/>
            </a:pPr>
            <a:endParaRPr lang="tr-TR" sz="2600" b="1" i="1" u="sng" dirty="0">
              <a:solidFill>
                <a:srgbClr val="0CC4D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834289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47.png">
            <a:extLst>
              <a:ext uri="{FF2B5EF4-FFF2-40B4-BE49-F238E27FC236}">
                <a16:creationId xmlns:a16="http://schemas.microsoft.com/office/drawing/2014/main" id="{DC2F3415-68BF-4927-80A2-CBA4393743B1}"/>
              </a:ext>
            </a:extLst>
          </p:cNvPr>
          <p:cNvPicPr>
            <a:picLocks noGrp="1" noChangeAspect="1"/>
          </p:cNvPicPr>
          <p:nvPr>
            <p:ph idx="1"/>
          </p:nvPr>
        </p:nvPicPr>
        <p:blipFill>
          <a:blip r:embed="rId2" cstate="print"/>
          <a:stretch>
            <a:fillRect/>
          </a:stretch>
        </p:blipFill>
        <p:spPr>
          <a:xfrm>
            <a:off x="981635" y="1082479"/>
            <a:ext cx="10306722" cy="4820481"/>
          </a:xfrm>
          <a:prstGeom prst="rect">
            <a:avLst/>
          </a:prstGeom>
        </p:spPr>
      </p:pic>
      <p:sp>
        <p:nvSpPr>
          <p:cNvPr id="5" name="Metin kutusu 4">
            <a:extLst>
              <a:ext uri="{FF2B5EF4-FFF2-40B4-BE49-F238E27FC236}">
                <a16:creationId xmlns:a16="http://schemas.microsoft.com/office/drawing/2014/main" id="{A7CCBCB5-4625-417C-B998-AD654BE94D04}"/>
              </a:ext>
            </a:extLst>
          </p:cNvPr>
          <p:cNvSpPr txBox="1"/>
          <p:nvPr/>
        </p:nvSpPr>
        <p:spPr>
          <a:xfrm>
            <a:off x="4321436" y="5875767"/>
            <a:ext cx="3627120" cy="410270"/>
          </a:xfrm>
          <a:prstGeom prst="rect">
            <a:avLst/>
          </a:prstGeom>
          <a:noFill/>
        </p:spPr>
        <p:txBody>
          <a:bodyPr wrap="square" rtlCol="0">
            <a:spAutoFit/>
          </a:bodyPr>
          <a:lstStyle/>
          <a:p>
            <a:r>
              <a:rPr lang="tr-TR" sz="2000" b="1" dirty="0">
                <a:effectLst/>
                <a:latin typeface="Arial" panose="020B0604020202020204" pitchFamily="34" charset="0"/>
                <a:ea typeface="Arial" panose="020B0604020202020204" pitchFamily="34" charset="0"/>
              </a:rPr>
              <a:t>Birinci öğretim aşaması</a:t>
            </a:r>
          </a:p>
        </p:txBody>
      </p:sp>
    </p:spTree>
    <p:extLst>
      <p:ext uri="{BB962C8B-B14F-4D97-AF65-F5344CB8AC3E}">
        <p14:creationId xmlns:p14="http://schemas.microsoft.com/office/powerpoint/2010/main" val="555831266"/>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64DE8DF-EBDA-405B-8E1B-F068B56A951D}"/>
              </a:ext>
            </a:extLst>
          </p:cNvPr>
          <p:cNvSpPr>
            <a:spLocks noGrp="1"/>
          </p:cNvSpPr>
          <p:nvPr>
            <p:ph idx="1"/>
          </p:nvPr>
        </p:nvSpPr>
        <p:spPr>
          <a:xfrm>
            <a:off x="779929" y="2447364"/>
            <a:ext cx="10650071" cy="3221915"/>
          </a:xfrm>
        </p:spPr>
        <p:txBody>
          <a:bodyPr>
            <a:normAutofit lnSpcReduction="10000"/>
          </a:bodyPr>
          <a:lstStyle/>
          <a:p>
            <a:pPr marL="0" indent="0" algn="just">
              <a:buNone/>
            </a:pPr>
            <a:r>
              <a:rPr lang="tr-TR" sz="2400" dirty="0">
                <a:effectLst/>
                <a:latin typeface="Arial" panose="020B0604020202020204" pitchFamily="34" charset="0"/>
                <a:ea typeface="Arial" panose="020B0604020202020204" pitchFamily="34" charset="0"/>
              </a:rPr>
              <a:t>Atın, ilk çalışmaya karşı yabancı olmasına ve buna bağlı olası aşırı düzeyde ileri gitme isteğine karşın; bu biçim sabitleme iki taraflı yeterli bir denetim olanağı sağlar. İç dizginin etkileri doğrudan ağza olduğundan; at daire büklümünde kolayca tutulabilir ve dışarıya doğru kaçması engellenebilir.</a:t>
            </a:r>
          </a:p>
          <a:p>
            <a:pPr marL="0" marR="148590" indent="0" algn="ctr">
              <a:spcBef>
                <a:spcPts val="555"/>
              </a:spcBef>
              <a:spcAft>
                <a:spcPts val="0"/>
              </a:spcAft>
              <a:buNone/>
            </a:pPr>
            <a:r>
              <a:rPr lang="tr-TR" sz="2800" b="1" i="1" u="sng" dirty="0">
                <a:solidFill>
                  <a:srgbClr val="FF0000"/>
                </a:solidFill>
                <a:effectLst/>
                <a:latin typeface="Arial" panose="020B0604020202020204" pitchFamily="34" charset="0"/>
                <a:ea typeface="Arial" panose="020B0604020202020204" pitchFamily="34" charset="0"/>
              </a:rPr>
              <a:t>DİKKAT!</a:t>
            </a:r>
            <a:endParaRPr lang="tr-TR" sz="2800" b="1" u="sng" dirty="0">
              <a:solidFill>
                <a:srgbClr val="FF0000"/>
              </a:solidFill>
              <a:effectLst/>
              <a:latin typeface="Arial" panose="020B0604020202020204" pitchFamily="34" charset="0"/>
              <a:ea typeface="Arial" panose="020B0604020202020204" pitchFamily="34" charset="0"/>
            </a:endParaRPr>
          </a:p>
          <a:p>
            <a:pPr marL="0" marR="146685" indent="0" algn="ctr">
              <a:lnSpc>
                <a:spcPct val="110000"/>
              </a:lnSpc>
              <a:spcBef>
                <a:spcPts val="30"/>
              </a:spcBef>
              <a:spcAft>
                <a:spcPts val="0"/>
              </a:spcAft>
              <a:buNone/>
            </a:pPr>
            <a:r>
              <a:rPr lang="tr-TR" sz="2400" b="1" i="1" dirty="0">
                <a:effectLst/>
                <a:latin typeface="Arial" panose="020B0604020202020204" pitchFamily="34" charset="0"/>
                <a:ea typeface="Arial" panose="020B0604020202020204" pitchFamily="34" charset="0"/>
              </a:rPr>
              <a:t>Atların iki ipli çılbır çalışmalarına vereceği tepkiler çok farklı olabilir. Eğiticiler bunları önceden kestirebilmeli ve gerekli önlemi hızla alabilmelidirler.</a:t>
            </a:r>
            <a:endParaRPr lang="tr-TR" sz="2400" dirty="0">
              <a:effectLst/>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371654407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6C01AC6-5D8D-4A7B-8A1A-8ADFF08561DA}"/>
              </a:ext>
            </a:extLst>
          </p:cNvPr>
          <p:cNvSpPr>
            <a:spLocks noGrp="1"/>
          </p:cNvSpPr>
          <p:nvPr>
            <p:ph idx="1"/>
          </p:nvPr>
        </p:nvSpPr>
        <p:spPr>
          <a:xfrm>
            <a:off x="766482" y="1949824"/>
            <a:ext cx="10690412" cy="4085216"/>
          </a:xfrm>
        </p:spPr>
        <p:txBody>
          <a:bodyPr/>
          <a:lstStyle/>
          <a:p>
            <a:pPr marL="342900" lvl="0" indent="-342900">
              <a:buSzPct val="100000"/>
              <a:buFont typeface="Wingdings" panose="05000000000000000000" pitchFamily="2" charset="2"/>
              <a:buChar char=""/>
              <a:tabLst>
                <a:tab pos="535940" algn="l"/>
              </a:tabLst>
            </a:pPr>
            <a:r>
              <a:rPr lang="tr-TR" sz="2400" b="1" dirty="0">
                <a:effectLst/>
                <a:latin typeface="Arial" panose="020B0604020202020204" pitchFamily="34" charset="0"/>
                <a:ea typeface="Wingdings" panose="05000000000000000000" pitchFamily="2" charset="2"/>
                <a:cs typeface="Wingdings" panose="05000000000000000000" pitchFamily="2" charset="2"/>
              </a:rPr>
              <a:t>İkinci</a:t>
            </a:r>
            <a:r>
              <a:rPr lang="tr-TR" sz="2400" b="1" spc="105"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aşama</a:t>
            </a:r>
          </a:p>
          <a:p>
            <a:pPr marL="0" indent="0" algn="just">
              <a:spcBef>
                <a:spcPts val="55"/>
              </a:spcBef>
              <a:buNone/>
            </a:pPr>
            <a:r>
              <a:rPr lang="tr-TR" sz="2400" b="1"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 her iki yandaki sınırlamaya yeteri kadar alıştıktan sonra, dış çılbır ipi çok özenli bir biçimde arkadan geçirilebilir. İşlem yapılmadan önce, dış çılbır ipinin dokunacağı bölge elle sıvazlanarak</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(önce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okşayarak</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sonrasında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a:t>
            </a:r>
            <a:r>
              <a:rPr lang="tr-TR" sz="2400" spc="-3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zayıf</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tokatlamalar</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tepkileri</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sakinleştirilmeye çalışılarak, yeni duruma alışması</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sağlanır.</a:t>
            </a:r>
          </a:p>
          <a:p>
            <a:pPr marL="0" indent="0">
              <a:buNone/>
            </a:pPr>
            <a:endParaRPr lang="tr-TR" dirty="0"/>
          </a:p>
        </p:txBody>
      </p:sp>
    </p:spTree>
    <p:extLst>
      <p:ext uri="{BB962C8B-B14F-4D97-AF65-F5344CB8AC3E}">
        <p14:creationId xmlns:p14="http://schemas.microsoft.com/office/powerpoint/2010/main" val="135969427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48.png">
            <a:extLst>
              <a:ext uri="{FF2B5EF4-FFF2-40B4-BE49-F238E27FC236}">
                <a16:creationId xmlns:a16="http://schemas.microsoft.com/office/drawing/2014/main" id="{007BAA18-F614-4DA7-B7A9-651ADD097F3E}"/>
              </a:ext>
            </a:extLst>
          </p:cNvPr>
          <p:cNvPicPr>
            <a:picLocks noGrp="1" noChangeAspect="1"/>
          </p:cNvPicPr>
          <p:nvPr>
            <p:ph idx="1"/>
          </p:nvPr>
        </p:nvPicPr>
        <p:blipFill>
          <a:blip r:embed="rId2" cstate="print"/>
          <a:stretch>
            <a:fillRect/>
          </a:stretch>
        </p:blipFill>
        <p:spPr>
          <a:xfrm>
            <a:off x="1990165" y="1067676"/>
            <a:ext cx="8296536" cy="4705594"/>
          </a:xfrm>
          <a:prstGeom prst="rect">
            <a:avLst/>
          </a:prstGeom>
        </p:spPr>
      </p:pic>
      <p:sp>
        <p:nvSpPr>
          <p:cNvPr id="6" name="Metin kutusu 5">
            <a:extLst>
              <a:ext uri="{FF2B5EF4-FFF2-40B4-BE49-F238E27FC236}">
                <a16:creationId xmlns:a16="http://schemas.microsoft.com/office/drawing/2014/main" id="{1510B6E7-CAE8-4F4E-9940-81AC887C8C21}"/>
              </a:ext>
            </a:extLst>
          </p:cNvPr>
          <p:cNvSpPr txBox="1"/>
          <p:nvPr/>
        </p:nvSpPr>
        <p:spPr>
          <a:xfrm>
            <a:off x="4617720" y="5913120"/>
            <a:ext cx="3337560" cy="400110"/>
          </a:xfrm>
          <a:prstGeom prst="rect">
            <a:avLst/>
          </a:prstGeom>
          <a:noFill/>
        </p:spPr>
        <p:txBody>
          <a:bodyPr wrap="square" rtlCol="0">
            <a:spAutoFit/>
          </a:bodyPr>
          <a:lstStyle/>
          <a:p>
            <a:r>
              <a:rPr lang="tr-TR" sz="2000" b="1" dirty="0">
                <a:effectLst/>
                <a:latin typeface="Arial" panose="020B0604020202020204" pitchFamily="34" charset="0"/>
                <a:ea typeface="Arial" panose="020B0604020202020204" pitchFamily="34" charset="0"/>
              </a:rPr>
              <a:t>İkinci öğretim aşaması</a:t>
            </a:r>
          </a:p>
        </p:txBody>
      </p:sp>
    </p:spTree>
    <p:extLst>
      <p:ext uri="{BB962C8B-B14F-4D97-AF65-F5344CB8AC3E}">
        <p14:creationId xmlns:p14="http://schemas.microsoft.com/office/powerpoint/2010/main" val="2594915534"/>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1584F78-CECC-42B0-B59F-D11E5404358A}"/>
              </a:ext>
            </a:extLst>
          </p:cNvPr>
          <p:cNvSpPr>
            <a:spLocks noGrp="1"/>
          </p:cNvSpPr>
          <p:nvPr>
            <p:ph idx="1"/>
          </p:nvPr>
        </p:nvSpPr>
        <p:spPr>
          <a:xfrm>
            <a:off x="753035" y="2635624"/>
            <a:ext cx="10676965" cy="2769496"/>
          </a:xfrm>
        </p:spPr>
        <p:txBody>
          <a:bodyPr/>
          <a:lstStyle/>
          <a:p>
            <a:pPr marL="0" marR="122555" indent="0" algn="just">
              <a:lnSpc>
                <a:spcPct val="103000"/>
              </a:lnSpc>
              <a:spcBef>
                <a:spcPts val="790"/>
              </a:spcBef>
              <a:spcAft>
                <a:spcPts val="0"/>
              </a:spcAft>
              <a:buNone/>
            </a:pPr>
            <a:r>
              <a:rPr lang="tr-TR" sz="2400" dirty="0">
                <a:effectLst/>
                <a:latin typeface="Arial" panose="020B0604020202020204" pitchFamily="34" charset="0"/>
                <a:ea typeface="Arial" panose="020B0604020202020204" pitchFamily="34" charset="0"/>
              </a:rPr>
              <a:t>Dış dizginin yumuşak tutulmasına dikkat edilmeli fakat yerde sürünmesine de engel olunmalıdır. Birçok at bu yeni duruma sert tepkiler göstermeyebilir. Fakat eğiticiler yine de değişik nedenlerle oluşabilecek hiddetli hareketlere karşı hazırlıklı olmayı unutmamalıdırlar. Eğitimin süresi normal çılbır eğitim süresi göz önüne alınarak atın davranışlarına göre ayarlanır.</a:t>
            </a:r>
          </a:p>
          <a:p>
            <a:pPr marL="0" indent="0">
              <a:spcBef>
                <a:spcPts val="20"/>
              </a:spcBef>
              <a:buNone/>
            </a:pPr>
            <a:r>
              <a:rPr lang="tr-TR" sz="1800" dirty="0">
                <a:effectLst/>
                <a:latin typeface="Arial" panose="020B0604020202020204" pitchFamily="34" charset="0"/>
                <a:ea typeface="Arial" panose="020B0604020202020204" pitchFamily="34" charset="0"/>
              </a:rPr>
              <a:t> </a:t>
            </a:r>
          </a:p>
          <a:p>
            <a:pPr marL="0" indent="0">
              <a:buNone/>
            </a:pPr>
            <a:endParaRPr lang="tr-TR" dirty="0"/>
          </a:p>
        </p:txBody>
      </p:sp>
    </p:spTree>
    <p:extLst>
      <p:ext uri="{BB962C8B-B14F-4D97-AF65-F5344CB8AC3E}">
        <p14:creationId xmlns:p14="http://schemas.microsoft.com/office/powerpoint/2010/main" val="4140052431"/>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981C1C4-5B28-4597-AC01-5F71A47DDFD9}"/>
              </a:ext>
            </a:extLst>
          </p:cNvPr>
          <p:cNvSpPr>
            <a:spLocks noGrp="1"/>
          </p:cNvSpPr>
          <p:nvPr>
            <p:ph idx="1"/>
          </p:nvPr>
        </p:nvSpPr>
        <p:spPr>
          <a:xfrm>
            <a:off x="753035" y="2043952"/>
            <a:ext cx="10676965" cy="3716767"/>
          </a:xfrm>
        </p:spPr>
        <p:txBody>
          <a:bodyPr>
            <a:normAutofit/>
          </a:bodyPr>
          <a:lstStyle/>
          <a:p>
            <a:pPr marL="342900" lvl="0" indent="-342900">
              <a:spcBef>
                <a:spcPts val="5"/>
              </a:spcBef>
              <a:spcAft>
                <a:spcPts val="0"/>
              </a:spcAft>
              <a:buSzPct val="100000"/>
              <a:buFont typeface="Wingdings" panose="05000000000000000000" pitchFamily="2" charset="2"/>
              <a:buChar char=""/>
              <a:tabLst>
                <a:tab pos="520700" algn="l"/>
              </a:tabLst>
            </a:pPr>
            <a:r>
              <a:rPr lang="tr-TR" sz="2400" b="1" dirty="0">
                <a:effectLst/>
                <a:latin typeface="Arial" panose="020B0604020202020204" pitchFamily="34" charset="0"/>
                <a:ea typeface="Wingdings" panose="05000000000000000000" pitchFamily="2" charset="2"/>
                <a:cs typeface="Wingdings" panose="05000000000000000000" pitchFamily="2" charset="2"/>
              </a:rPr>
              <a:t>Üçüncü</a:t>
            </a:r>
            <a:r>
              <a:rPr lang="tr-TR" sz="2400" b="1" spc="60"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aşama</a:t>
            </a:r>
          </a:p>
          <a:p>
            <a:pPr marL="0" lvl="0" indent="0">
              <a:spcBef>
                <a:spcPts val="5"/>
              </a:spcBef>
              <a:spcAft>
                <a:spcPts val="0"/>
              </a:spcAft>
              <a:buSzPct val="100000"/>
              <a:buNone/>
              <a:tabLst>
                <a:tab pos="520700" algn="l"/>
              </a:tabLst>
            </a:pPr>
            <a:endParaRPr lang="tr-TR" sz="2400" b="1" dirty="0">
              <a:effectLst/>
              <a:latin typeface="Arial" panose="020B0604020202020204" pitchFamily="34" charset="0"/>
              <a:ea typeface="Wingdings" panose="05000000000000000000" pitchFamily="2" charset="2"/>
              <a:cs typeface="Wingdings" panose="05000000000000000000" pitchFamily="2" charset="2"/>
            </a:endParaRPr>
          </a:p>
          <a:p>
            <a:pPr marL="0" indent="0">
              <a:spcBef>
                <a:spcPts val="15"/>
              </a:spcBef>
              <a:buNone/>
            </a:pPr>
            <a:r>
              <a:rPr lang="tr-TR" sz="2400" dirty="0">
                <a:effectLst/>
                <a:latin typeface="Arial" panose="020B0604020202020204" pitchFamily="34" charset="0"/>
                <a:ea typeface="Arial" panose="020B0604020202020204" pitchFamily="34" charset="0"/>
              </a:rPr>
              <a:t>Eğitici atın yeteri kadar yumuşadığını ve çalışmanın koşullarına alıştığını görür ve hissederse, üçüncü aşamaya geçilebilir.</a:t>
            </a:r>
          </a:p>
          <a:p>
            <a:pPr marL="0" marR="118110" indent="0" algn="just">
              <a:lnSpc>
                <a:spcPct val="103000"/>
              </a:lnSpc>
              <a:spcBef>
                <a:spcPts val="40"/>
              </a:spcBef>
              <a:spcAft>
                <a:spcPts val="0"/>
              </a:spcAft>
              <a:buNone/>
            </a:pPr>
            <a:r>
              <a:rPr lang="tr-TR" sz="2400" dirty="0">
                <a:effectLst/>
                <a:latin typeface="Arial" panose="020B0604020202020204" pitchFamily="34" charset="0"/>
                <a:ea typeface="Arial" panose="020B0604020202020204" pitchFamily="34" charset="0"/>
              </a:rPr>
              <a:t>Bu aşamada iç dizginin (iç çılbır ipi) sabitlenme biçimi değiştirilir. İç dizgin ağızlık demiri iç halkasından başlayıp, kolan üzerindeki halkanın içinden geçirilerek ele ulaştırılır. Böylece atı durdurmadan yan değiştirme hareketi yapılmaya başlanabilir. Fakat ilk denemeler at üçüncü aşamanın biçimine yeteri kadar alıştıktan sonra, adeta ya geçilerek yapılmalıdır.</a:t>
            </a:r>
          </a:p>
          <a:p>
            <a:endParaRPr lang="tr-TR" sz="18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680321921"/>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49.png">
            <a:extLst>
              <a:ext uri="{FF2B5EF4-FFF2-40B4-BE49-F238E27FC236}">
                <a16:creationId xmlns:a16="http://schemas.microsoft.com/office/drawing/2014/main" id="{06EF09B7-3C68-4EB4-B77C-A7406D2AE81B}"/>
              </a:ext>
            </a:extLst>
          </p:cNvPr>
          <p:cNvPicPr>
            <a:picLocks noGrp="1" noChangeAspect="1"/>
          </p:cNvPicPr>
          <p:nvPr>
            <p:ph idx="1"/>
          </p:nvPr>
        </p:nvPicPr>
        <p:blipFill>
          <a:blip r:embed="rId2" cstate="print"/>
          <a:stretch>
            <a:fillRect/>
          </a:stretch>
        </p:blipFill>
        <p:spPr>
          <a:xfrm>
            <a:off x="1398493" y="737497"/>
            <a:ext cx="9426389" cy="5127811"/>
          </a:xfrm>
          <a:prstGeom prst="rect">
            <a:avLst/>
          </a:prstGeom>
        </p:spPr>
      </p:pic>
      <p:sp>
        <p:nvSpPr>
          <p:cNvPr id="7" name="Metin kutusu 6">
            <a:extLst>
              <a:ext uri="{FF2B5EF4-FFF2-40B4-BE49-F238E27FC236}">
                <a16:creationId xmlns:a16="http://schemas.microsoft.com/office/drawing/2014/main" id="{0FC03C10-E5A7-4146-9663-C40C5079EFC3}"/>
              </a:ext>
            </a:extLst>
          </p:cNvPr>
          <p:cNvSpPr txBox="1"/>
          <p:nvPr/>
        </p:nvSpPr>
        <p:spPr>
          <a:xfrm>
            <a:off x="4227007" y="5865308"/>
            <a:ext cx="3769360" cy="677108"/>
          </a:xfrm>
          <a:prstGeom prst="rect">
            <a:avLst/>
          </a:prstGeom>
          <a:noFill/>
        </p:spPr>
        <p:txBody>
          <a:bodyPr wrap="square" rtlCol="0">
            <a:spAutoFit/>
          </a:bodyPr>
          <a:lstStyle/>
          <a:p>
            <a:r>
              <a:rPr lang="tr-TR" sz="2000" b="1" dirty="0">
                <a:effectLst/>
                <a:latin typeface="Arial" panose="020B0604020202020204" pitchFamily="34" charset="0"/>
                <a:ea typeface="Arial" panose="020B0604020202020204" pitchFamily="34" charset="0"/>
              </a:rPr>
              <a:t>Üçüncü öğretim aşaması</a:t>
            </a:r>
          </a:p>
          <a:p>
            <a:endParaRPr lang="tr-TR" dirty="0"/>
          </a:p>
        </p:txBody>
      </p:sp>
    </p:spTree>
    <p:extLst>
      <p:ext uri="{BB962C8B-B14F-4D97-AF65-F5344CB8AC3E}">
        <p14:creationId xmlns:p14="http://schemas.microsoft.com/office/powerpoint/2010/main" val="1135193255"/>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05FA474-85B1-4196-92E5-CA4C08DF1F26}"/>
              </a:ext>
            </a:extLst>
          </p:cNvPr>
          <p:cNvSpPr>
            <a:spLocks noGrp="1"/>
          </p:cNvSpPr>
          <p:nvPr>
            <p:ph idx="1"/>
          </p:nvPr>
        </p:nvSpPr>
        <p:spPr>
          <a:xfrm>
            <a:off x="779930" y="1129553"/>
            <a:ext cx="10636624" cy="4356847"/>
          </a:xfrm>
        </p:spPr>
        <p:txBody>
          <a:bodyPr>
            <a:normAutofit/>
          </a:bodyPr>
          <a:lstStyle/>
          <a:p>
            <a:pPr marL="0" marR="103505" indent="0" algn="just">
              <a:lnSpc>
                <a:spcPct val="103000"/>
              </a:lnSpc>
              <a:spcBef>
                <a:spcPts val="790"/>
              </a:spcBef>
              <a:spcAft>
                <a:spcPts val="0"/>
              </a:spcAft>
              <a:buNone/>
            </a:pPr>
            <a:r>
              <a:rPr lang="tr-TR" sz="2400" dirty="0">
                <a:effectLst/>
                <a:latin typeface="Arial" panose="020B0604020202020204" pitchFamily="34" charset="0"/>
                <a:ea typeface="Arial" panose="020B0604020202020204" pitchFamily="34" charset="0"/>
              </a:rPr>
              <a:t>İlk birkaç yan değiştirme anında gerginliklerin oluşması doğaldır. Fakat ses ile yapılacak sakinleştirici etkiler, atın </a:t>
            </a:r>
            <a:r>
              <a:rPr lang="tr-TR" sz="2400" spc="-15" dirty="0">
                <a:effectLst/>
                <a:latin typeface="Arial" panose="020B0604020202020204" pitchFamily="34" charset="0"/>
                <a:ea typeface="Arial" panose="020B0604020202020204" pitchFamily="34" charset="0"/>
              </a:rPr>
              <a:t>kısa </a:t>
            </a:r>
            <a:r>
              <a:rPr lang="tr-TR" sz="2400" dirty="0">
                <a:effectLst/>
                <a:latin typeface="Arial" panose="020B0604020202020204" pitchFamily="34" charset="0"/>
                <a:ea typeface="Arial" panose="020B0604020202020204" pitchFamily="34" charset="0"/>
              </a:rPr>
              <a:t>sürede bu gerginlikleri üzerinden atmasını</a:t>
            </a:r>
            <a:r>
              <a:rPr lang="tr-TR" sz="2400" spc="28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sağlayacaktır.</a:t>
            </a:r>
          </a:p>
          <a:p>
            <a:pPr marL="0" indent="0" algn="just">
              <a:spcBef>
                <a:spcPts val="35"/>
              </a:spcBef>
              <a:buNone/>
            </a:pPr>
            <a:endParaRPr lang="tr-TR" sz="2400" dirty="0">
              <a:latin typeface="Arial" panose="020B0604020202020204" pitchFamily="34" charset="0"/>
              <a:ea typeface="Arial" panose="020B0604020202020204" pitchFamily="34" charset="0"/>
            </a:endParaRPr>
          </a:p>
          <a:p>
            <a:pPr marL="0" indent="0" algn="just">
              <a:spcBef>
                <a:spcPts val="35"/>
              </a:spcBef>
              <a:buNone/>
            </a:pPr>
            <a:r>
              <a:rPr lang="tr-TR" sz="2400" dirty="0">
                <a:effectLst/>
                <a:latin typeface="Arial" panose="020B0604020202020204" pitchFamily="34" charset="0"/>
                <a:ea typeface="Arial" panose="020B0604020202020204" pitchFamily="34" charset="0"/>
              </a:rPr>
              <a:t>Öğretim</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aşamasında</a:t>
            </a:r>
            <a:r>
              <a:rPr lang="tr-TR" sz="2400" spc="-10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kamçı</a:t>
            </a:r>
            <a:r>
              <a:rPr lang="tr-TR" sz="2400" b="1" spc="-10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kullanılmayabilir</a:t>
            </a:r>
            <a:r>
              <a:rPr lang="tr-TR" sz="2400" spc="-4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çalışma</a:t>
            </a:r>
            <a:r>
              <a:rPr lang="tr-TR" sz="2400" spc="-40" dirty="0">
                <a:effectLst/>
                <a:latin typeface="Arial" panose="020B0604020202020204" pitchFamily="34" charset="0"/>
                <a:ea typeface="Arial" panose="020B0604020202020204" pitchFamily="34" charset="0"/>
              </a:rPr>
              <a:t> </a:t>
            </a:r>
            <a:r>
              <a:rPr lang="tr-TR" sz="2400" dirty="0" err="1">
                <a:effectLst/>
                <a:latin typeface="Arial" panose="020B0604020202020204" pitchFamily="34" charset="0"/>
                <a:ea typeface="Arial" panose="020B0604020202020204" pitchFamily="34" charset="0"/>
              </a:rPr>
              <a:t>kamçısız</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yapılarak</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yalnızca</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iplerine hâkimiyet</a:t>
            </a:r>
            <a:r>
              <a:rPr lang="tr-TR" sz="2400" spc="1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düşünülebilir.</a:t>
            </a:r>
          </a:p>
          <a:p>
            <a:pPr marL="0" indent="0" algn="just">
              <a:spcBef>
                <a:spcPts val="15"/>
              </a:spcBef>
              <a:buNone/>
            </a:pPr>
            <a:r>
              <a:rPr lang="tr-TR" sz="2400" dirty="0">
                <a:effectLst/>
                <a:latin typeface="Arial" panose="020B0604020202020204" pitchFamily="34" charset="0"/>
                <a:ea typeface="Arial" panose="020B0604020202020204" pitchFamily="34" charset="0"/>
              </a:rPr>
              <a:t> </a:t>
            </a:r>
          </a:p>
          <a:p>
            <a:pPr marL="0" marR="109855" indent="0" algn="just">
              <a:lnSpc>
                <a:spcPct val="105000"/>
              </a:lnSpc>
              <a:spcAft>
                <a:spcPts val="0"/>
              </a:spcAft>
              <a:buNone/>
            </a:pPr>
            <a:r>
              <a:rPr lang="tr-TR" sz="2400" dirty="0">
                <a:effectLst/>
                <a:latin typeface="Arial" panose="020B0604020202020204" pitchFamily="34" charset="0"/>
                <a:ea typeface="Arial" panose="020B0604020202020204" pitchFamily="34" charset="0"/>
              </a:rPr>
              <a:t>Süratli temposuna başlamak için </a:t>
            </a:r>
            <a:r>
              <a:rPr lang="tr-TR" sz="2400" b="1" dirty="0">
                <a:effectLst/>
                <a:latin typeface="Arial" panose="020B0604020202020204" pitchFamily="34" charset="0"/>
                <a:ea typeface="Arial" panose="020B0604020202020204" pitchFamily="34" charset="0"/>
              </a:rPr>
              <a:t>eğitici yardımcısının </a:t>
            </a:r>
            <a:r>
              <a:rPr lang="tr-TR" sz="2400" dirty="0">
                <a:effectLst/>
                <a:latin typeface="Arial" panose="020B0604020202020204" pitchFamily="34" charset="0"/>
                <a:ea typeface="Arial" panose="020B0604020202020204" pitchFamily="34" charset="0"/>
              </a:rPr>
              <a:t>uygulayacağı hafif bir kamçı yardımı yeterli olacaktır. Başka bir yöntem ise, başlangıçta daha </a:t>
            </a:r>
            <a:r>
              <a:rPr lang="tr-TR" sz="2400" b="1" dirty="0">
                <a:effectLst/>
                <a:latin typeface="Arial" panose="020B0604020202020204" pitchFamily="34" charset="0"/>
                <a:ea typeface="Arial" panose="020B0604020202020204" pitchFamily="34" charset="0"/>
              </a:rPr>
              <a:t>kısa kamçılar </a:t>
            </a:r>
            <a:r>
              <a:rPr lang="tr-TR" sz="2400" dirty="0">
                <a:effectLst/>
                <a:latin typeface="Arial" panose="020B0604020202020204" pitchFamily="34" charset="0"/>
                <a:ea typeface="Arial" panose="020B0604020202020204" pitchFamily="34" charset="0"/>
              </a:rPr>
              <a:t>kullanmaktır.</a:t>
            </a:r>
          </a:p>
          <a:p>
            <a:pPr marL="0" indent="0" algn="just">
              <a:buNone/>
            </a:pPr>
            <a:endParaRPr lang="tr-TR" dirty="0"/>
          </a:p>
        </p:txBody>
      </p:sp>
    </p:spTree>
    <p:extLst>
      <p:ext uri="{BB962C8B-B14F-4D97-AF65-F5344CB8AC3E}">
        <p14:creationId xmlns:p14="http://schemas.microsoft.com/office/powerpoint/2010/main" val="38851569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393CD1E-DC39-4FC6-9BBA-1E62CD285F9A}"/>
              </a:ext>
            </a:extLst>
          </p:cNvPr>
          <p:cNvSpPr>
            <a:spLocks noGrp="1"/>
          </p:cNvSpPr>
          <p:nvPr>
            <p:ph idx="1"/>
          </p:nvPr>
        </p:nvSpPr>
        <p:spPr>
          <a:xfrm>
            <a:off x="779930" y="699247"/>
            <a:ext cx="10663518" cy="5071633"/>
          </a:xfrm>
        </p:spPr>
        <p:txBody>
          <a:bodyPr/>
          <a:lstStyle/>
          <a:p>
            <a:pPr marL="0" marR="105410" indent="0" algn="just">
              <a:lnSpc>
                <a:spcPct val="105000"/>
              </a:lnSpc>
              <a:spcAft>
                <a:spcPts val="0"/>
              </a:spcAft>
              <a:buNone/>
            </a:pPr>
            <a:r>
              <a:rPr lang="tr-TR" sz="2400" dirty="0">
                <a:effectLst/>
                <a:latin typeface="Arial" panose="020B0604020202020204" pitchFamily="34" charset="0"/>
                <a:ea typeface="Arial" panose="020B0604020202020204" pitchFamily="34" charset="0"/>
              </a:rPr>
              <a:t>At yaklaşık </a:t>
            </a:r>
            <a:r>
              <a:rPr lang="tr-TR" sz="2400" b="1" dirty="0">
                <a:effectLst/>
                <a:latin typeface="Arial" panose="020B0604020202020204" pitchFamily="34" charset="0"/>
                <a:ea typeface="Arial" panose="020B0604020202020204" pitchFamily="34" charset="0"/>
              </a:rPr>
              <a:t>20 </a:t>
            </a:r>
            <a:r>
              <a:rPr lang="tr-TR" sz="2400" b="1" spc="-10" dirty="0">
                <a:effectLst/>
                <a:latin typeface="Arial" panose="020B0604020202020204" pitchFamily="34" charset="0"/>
                <a:ea typeface="Arial" panose="020B0604020202020204" pitchFamily="34" charset="0"/>
              </a:rPr>
              <a:t>dakika </a:t>
            </a:r>
            <a:r>
              <a:rPr lang="tr-TR" sz="2400" dirty="0">
                <a:effectLst/>
                <a:latin typeface="Arial" panose="020B0604020202020204" pitchFamily="34" charset="0"/>
                <a:ea typeface="Arial" panose="020B0604020202020204" pitchFamily="34" charset="0"/>
              </a:rPr>
              <a:t>sürdürülecek yeni çalışmanın şartlarına alıştıktan sonra, ilk çalışma bitirilmelidir. Doğaldır ki, ödüllendirmeyi unutmamak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atın çalışmayı kesinlikle güven ve huzur dolu olarak tamamlamasını sağlamak</a:t>
            </a:r>
            <a:r>
              <a:rPr lang="tr-TR" sz="2400" spc="2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gerekir.</a:t>
            </a:r>
          </a:p>
          <a:p>
            <a:pPr marL="0" indent="0" algn="just">
              <a:spcBef>
                <a:spcPts val="10"/>
              </a:spcBef>
              <a:buNone/>
            </a:pPr>
            <a:r>
              <a:rPr lang="tr-TR" sz="2400" dirty="0">
                <a:effectLst/>
                <a:latin typeface="Arial" panose="020B0604020202020204" pitchFamily="34" charset="0"/>
                <a:ea typeface="Arial" panose="020B0604020202020204" pitchFamily="34" charset="0"/>
              </a:rPr>
              <a:t> </a:t>
            </a:r>
          </a:p>
          <a:p>
            <a:pPr marL="0" marR="104775" indent="0" algn="just">
              <a:lnSpc>
                <a:spcPct val="105000"/>
              </a:lnSpc>
              <a:spcAft>
                <a:spcPts val="0"/>
              </a:spcAft>
              <a:buNone/>
            </a:pPr>
            <a:r>
              <a:rPr lang="tr-TR" sz="2400" dirty="0">
                <a:effectLst/>
                <a:latin typeface="Arial" panose="020B0604020202020204" pitchFamily="34" charset="0"/>
                <a:ea typeface="Arial" panose="020B0604020202020204" pitchFamily="34" charset="0"/>
              </a:rPr>
              <a:t>İlk çalışmalarda </a:t>
            </a:r>
            <a:r>
              <a:rPr lang="tr-TR" sz="2400" b="1" dirty="0">
                <a:effectLst/>
                <a:latin typeface="Arial" panose="020B0604020202020204" pitchFamily="34" charset="0"/>
                <a:ea typeface="Arial" panose="020B0604020202020204" pitchFamily="34" charset="0"/>
              </a:rPr>
              <a:t>aceleci davranan </a:t>
            </a:r>
            <a:r>
              <a:rPr lang="tr-TR" sz="2400" dirty="0">
                <a:effectLst/>
                <a:latin typeface="Arial" panose="020B0604020202020204" pitchFamily="34" charset="0"/>
                <a:ea typeface="Arial" panose="020B0604020202020204" pitchFamily="34" charset="0"/>
              </a:rPr>
              <a:t>atlar için, eğiticiler daha az etkili olmalıdırlar ve ses yardımları ile atın kendiliğinden sakinleşmesini sağlamaya çalışmalıdırlar. Atı duruşa geçirmek için, sert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kaba yardımlar kullanmak, atın güvenini yitirmesinden başka bir işe</a:t>
            </a:r>
            <a:r>
              <a:rPr lang="tr-TR" sz="2400" spc="3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yaramaz.</a:t>
            </a:r>
          </a:p>
          <a:p>
            <a:pPr>
              <a:spcBef>
                <a:spcPts val="5"/>
              </a:spcBef>
            </a:pPr>
            <a:endParaRPr lang="tr-TR" sz="1800" dirty="0">
              <a:effectLst/>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419471303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220D21A-5CFF-416B-BE86-D4DBC913C13F}"/>
              </a:ext>
            </a:extLst>
          </p:cNvPr>
          <p:cNvSpPr>
            <a:spLocks noGrp="1"/>
          </p:cNvSpPr>
          <p:nvPr>
            <p:ph idx="1"/>
          </p:nvPr>
        </p:nvSpPr>
        <p:spPr>
          <a:xfrm>
            <a:off x="753036" y="833718"/>
            <a:ext cx="10663518" cy="5384202"/>
          </a:xfrm>
        </p:spPr>
        <p:txBody>
          <a:bodyPr>
            <a:normAutofit/>
          </a:bodyPr>
          <a:lstStyle/>
          <a:p>
            <a:pPr marL="0" marR="109220" indent="0" algn="just">
              <a:lnSpc>
                <a:spcPct val="105000"/>
              </a:lnSpc>
              <a:spcAft>
                <a:spcPts val="0"/>
              </a:spcAft>
              <a:buNone/>
            </a:pPr>
            <a:r>
              <a:rPr lang="tr-TR" sz="2400" dirty="0">
                <a:effectLst/>
                <a:latin typeface="Arial" panose="020B0604020202020204" pitchFamily="34" charset="0"/>
                <a:ea typeface="Arial" panose="020B0604020202020204" pitchFamily="34" charset="0"/>
              </a:rPr>
              <a:t>Eğiticiler özellikle </a:t>
            </a:r>
            <a:r>
              <a:rPr lang="tr-TR" sz="2400" b="1" dirty="0">
                <a:effectLst/>
                <a:latin typeface="Arial" panose="020B0604020202020204" pitchFamily="34" charset="0"/>
                <a:ea typeface="Arial" panose="020B0604020202020204" pitchFamily="34" charset="0"/>
              </a:rPr>
              <a:t>iç dizgin </a:t>
            </a:r>
            <a:r>
              <a:rPr lang="tr-TR" sz="2400" dirty="0">
                <a:effectLst/>
                <a:latin typeface="Arial" panose="020B0604020202020204" pitchFamily="34" charset="0"/>
                <a:ea typeface="Arial" panose="020B0604020202020204" pitchFamily="34" charset="0"/>
              </a:rPr>
              <a:t>(iç çılbır ipi) ile hafifçe alıkoyma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koyuverme yaparak, tempoyu ayarlamalıdırlar. </a:t>
            </a:r>
            <a:r>
              <a:rPr lang="tr-TR" sz="2400" b="1" dirty="0">
                <a:effectLst/>
                <a:latin typeface="Arial" panose="020B0604020202020204" pitchFamily="34" charset="0"/>
                <a:ea typeface="Arial" panose="020B0604020202020204" pitchFamily="34" charset="0"/>
              </a:rPr>
              <a:t>Dış dizgin </a:t>
            </a:r>
            <a:r>
              <a:rPr lang="tr-TR" sz="2400" dirty="0">
                <a:effectLst/>
                <a:latin typeface="Arial" panose="020B0604020202020204" pitchFamily="34" charset="0"/>
                <a:ea typeface="Arial" panose="020B0604020202020204" pitchFamily="34" charset="0"/>
              </a:rPr>
              <a:t>(dış çılbır ipi) ile alıkoymalar çok dikkatli bir biçimde uygulanmalı, yapılan alıkoymalar ile atın ileri </a:t>
            </a:r>
            <a:r>
              <a:rPr lang="tr-TR" sz="2400" dirty="0" err="1">
                <a:effectLst/>
                <a:latin typeface="Arial" panose="020B0604020202020204" pitchFamily="34" charset="0"/>
                <a:ea typeface="Arial" panose="020B0604020202020204" pitchFamily="34" charset="0"/>
              </a:rPr>
              <a:t>gidiciliği</a:t>
            </a:r>
            <a:r>
              <a:rPr lang="tr-TR" sz="2400" dirty="0">
                <a:effectLst/>
                <a:latin typeface="Arial" panose="020B0604020202020204" pitchFamily="34" charset="0"/>
                <a:ea typeface="Arial" panose="020B0604020202020204" pitchFamily="34" charset="0"/>
              </a:rPr>
              <a:t> (art ayağın etkilenmesi)</a:t>
            </a:r>
            <a:r>
              <a:rPr lang="tr-TR" sz="2400" spc="28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engellenmemelidir.</a:t>
            </a:r>
          </a:p>
          <a:p>
            <a:pPr marL="0" indent="0">
              <a:spcBef>
                <a:spcPts val="5"/>
              </a:spcBef>
              <a:buNone/>
            </a:pPr>
            <a:r>
              <a:rPr lang="tr-TR" sz="2400" dirty="0">
                <a:effectLst/>
                <a:latin typeface="Arial" panose="020B0604020202020204" pitchFamily="34" charset="0"/>
                <a:ea typeface="Arial" panose="020B0604020202020204" pitchFamily="34" charset="0"/>
              </a:rPr>
              <a:t> </a:t>
            </a:r>
          </a:p>
          <a:p>
            <a:pPr marL="0" marR="107315" indent="0" algn="just">
              <a:lnSpc>
                <a:spcPct val="105000"/>
              </a:lnSpc>
              <a:spcAft>
                <a:spcPts val="0"/>
              </a:spcAft>
              <a:buNone/>
            </a:pPr>
            <a:r>
              <a:rPr lang="tr-TR" sz="2400" b="1" dirty="0">
                <a:effectLst/>
                <a:latin typeface="Arial" panose="020B0604020202020204" pitchFamily="34" charset="0"/>
                <a:ea typeface="Arial" panose="020B0604020202020204" pitchFamily="34" charset="0"/>
              </a:rPr>
              <a:t>Duruşa geçildikten </a:t>
            </a:r>
            <a:r>
              <a:rPr lang="tr-TR" sz="2400" dirty="0">
                <a:effectLst/>
                <a:latin typeface="Arial" panose="020B0604020202020204" pitchFamily="34" charset="0"/>
                <a:ea typeface="Arial" panose="020B0604020202020204" pitchFamily="34" charset="0"/>
              </a:rPr>
              <a:t>sonra atın bir süre için eğitici yardımcısı tarafından sabit duracak biçimde tutulması, atın sıradaki çalışma aşamasına daha iyi bir biçimde hazır olmasını ve sakinleşmesini sağlayacaktır. </a:t>
            </a:r>
          </a:p>
          <a:p>
            <a:pPr marL="0" marR="104775" indent="0" algn="just">
              <a:lnSpc>
                <a:spcPct val="105000"/>
              </a:lnSpc>
              <a:spcAft>
                <a:spcPts val="0"/>
              </a:spcAft>
              <a:buNone/>
            </a:pPr>
            <a:r>
              <a:rPr lang="tr-TR" sz="2400" dirty="0">
                <a:effectLst/>
                <a:latin typeface="Arial" panose="020B0604020202020204" pitchFamily="34" charset="0"/>
                <a:ea typeface="Arial" panose="020B0604020202020204" pitchFamily="34" charset="0"/>
              </a:rPr>
              <a:t>Bazen atların </a:t>
            </a:r>
            <a:r>
              <a:rPr lang="tr-TR" sz="2400" b="1" dirty="0">
                <a:effectLst/>
                <a:latin typeface="Arial" panose="020B0604020202020204" pitchFamily="34" charset="0"/>
                <a:ea typeface="Arial" panose="020B0604020202020204" pitchFamily="34" charset="0"/>
              </a:rPr>
              <a:t>dışa </a:t>
            </a:r>
            <a:r>
              <a:rPr lang="tr-TR" sz="2400" b="1" dirty="0" err="1">
                <a:effectLst/>
                <a:latin typeface="Arial" panose="020B0604020202020204" pitchFamily="34" charset="0"/>
                <a:ea typeface="Arial" panose="020B0604020202020204" pitchFamily="34" charset="0"/>
              </a:rPr>
              <a:t>vaziyetli</a:t>
            </a:r>
            <a:r>
              <a:rPr lang="tr-TR" sz="2400" b="1"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 biçim aldıkları gözlenebilir. Sürücü yardımların etkisi ile temponun biraz artırılması atın dengeli bir biçimde hareket etmesini sağlayacaktır.</a:t>
            </a:r>
          </a:p>
          <a:p>
            <a:pPr marL="0" indent="0">
              <a:spcBef>
                <a:spcPts val="10"/>
              </a:spcBef>
              <a:buNone/>
            </a:pPr>
            <a:r>
              <a:rPr lang="tr-TR" sz="2400" dirty="0">
                <a:effectLst/>
                <a:latin typeface="Arial" panose="020B0604020202020204" pitchFamily="34" charset="0"/>
                <a:ea typeface="Arial" panose="020B0604020202020204" pitchFamily="34" charset="0"/>
              </a:rPr>
              <a:t> </a:t>
            </a:r>
          </a:p>
          <a:p>
            <a:endParaRPr lang="tr-TR" dirty="0"/>
          </a:p>
        </p:txBody>
      </p:sp>
    </p:spTree>
    <p:extLst>
      <p:ext uri="{BB962C8B-B14F-4D97-AF65-F5344CB8AC3E}">
        <p14:creationId xmlns:p14="http://schemas.microsoft.com/office/powerpoint/2010/main" val="279753564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E45549D-882C-4D48-AF19-EE1E8929430B}"/>
              </a:ext>
            </a:extLst>
          </p:cNvPr>
          <p:cNvSpPr>
            <a:spLocks noGrp="1"/>
          </p:cNvSpPr>
          <p:nvPr>
            <p:ph idx="1"/>
          </p:nvPr>
        </p:nvSpPr>
        <p:spPr>
          <a:xfrm>
            <a:off x="806824" y="2554941"/>
            <a:ext cx="10636623" cy="2998693"/>
          </a:xfrm>
        </p:spPr>
        <p:txBody>
          <a:bodyPr/>
          <a:lstStyle/>
          <a:p>
            <a:pPr marL="0" indent="0" algn="just">
              <a:buNone/>
            </a:pPr>
            <a:r>
              <a:rPr lang="tr-TR" sz="2400" dirty="0">
                <a:effectLst/>
                <a:latin typeface="Arial" panose="020B0604020202020204" pitchFamily="34" charset="0"/>
                <a:ea typeface="Arial" panose="020B0604020202020204" pitchFamily="34" charset="0"/>
              </a:rPr>
              <a:t>Eğitim sürecinin ilerleyen aşamalarında hedef; </a:t>
            </a:r>
            <a:r>
              <a:rPr lang="tr-TR" sz="2400" spc="-15" dirty="0">
                <a:effectLst/>
                <a:latin typeface="Arial" panose="020B0604020202020204" pitchFamily="34" charset="0"/>
                <a:ea typeface="Arial" panose="020B0604020202020204" pitchFamily="34" charset="0"/>
              </a:rPr>
              <a:t>atın </a:t>
            </a:r>
            <a:r>
              <a:rPr lang="tr-TR" sz="2400" dirty="0">
                <a:effectLst/>
                <a:latin typeface="Arial" panose="020B0604020202020204" pitchFamily="34" charset="0"/>
                <a:ea typeface="Arial" panose="020B0604020202020204" pitchFamily="34" charset="0"/>
              </a:rPr>
              <a:t>emin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doğru bir içe vaziyet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bükülüşle birlikte iç art ayağını daha ileriye doğru yani ağırlık merkezi altına doğru sürerek dengeli bir biçimde çılbır dairesi üzerinde hareket etmesinin sağlanmaktır. </a:t>
            </a:r>
            <a:r>
              <a:rPr lang="tr-TR" sz="2400" spc="-15" dirty="0">
                <a:effectLst/>
                <a:latin typeface="Arial" panose="020B0604020202020204" pitchFamily="34" charset="0"/>
                <a:ea typeface="Arial" panose="020B0604020202020204" pitchFamily="34" charset="0"/>
              </a:rPr>
              <a:t>Kamçının </a:t>
            </a:r>
            <a:r>
              <a:rPr lang="tr-TR" sz="2400" dirty="0">
                <a:effectLst/>
                <a:latin typeface="Arial" panose="020B0604020202020204" pitchFamily="34" charset="0"/>
                <a:ea typeface="Arial" panose="020B0604020202020204" pitchFamily="34" charset="0"/>
              </a:rPr>
              <a:t>atın omzuna doğrultulması ile oluşturulacak sürüş etkisi, atı dışarıya doğru yönlendirir, bu anda iç dizgin ile</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yapılacak alıkoymalar ve koyuvermeler atın yavaşça içe vaziyet almasını</a:t>
            </a:r>
            <a:r>
              <a:rPr lang="tr-TR" sz="2400" spc="30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sağlar.</a:t>
            </a:r>
          </a:p>
          <a:p>
            <a:endParaRPr lang="tr-TR" dirty="0"/>
          </a:p>
        </p:txBody>
      </p:sp>
    </p:spTree>
    <p:extLst>
      <p:ext uri="{BB962C8B-B14F-4D97-AF65-F5344CB8AC3E}">
        <p14:creationId xmlns:p14="http://schemas.microsoft.com/office/powerpoint/2010/main" val="3091579769"/>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902E699-5243-4610-BB67-2391FE24BB2D}"/>
              </a:ext>
            </a:extLst>
          </p:cNvPr>
          <p:cNvSpPr>
            <a:spLocks noGrp="1"/>
          </p:cNvSpPr>
          <p:nvPr>
            <p:ph idx="1"/>
          </p:nvPr>
        </p:nvSpPr>
        <p:spPr>
          <a:xfrm>
            <a:off x="753035" y="1183340"/>
            <a:ext cx="10676965" cy="4684059"/>
          </a:xfrm>
        </p:spPr>
        <p:txBody>
          <a:bodyPr/>
          <a:lstStyle/>
          <a:p>
            <a:pPr marL="0" indent="0" algn="just">
              <a:buNone/>
            </a:pPr>
            <a:r>
              <a:rPr lang="tr-TR" sz="2400" dirty="0">
                <a:effectLst/>
                <a:latin typeface="Arial" panose="020B0604020202020204" pitchFamily="34" charset="0"/>
                <a:ea typeface="Arial" panose="020B0604020202020204" pitchFamily="34" charset="0"/>
              </a:rPr>
              <a:t>Bazı atlar dış dizgine değişik tepkiler gösterirler. Örneğin: Çifte atarlar, </a:t>
            </a:r>
            <a:r>
              <a:rPr lang="tr-TR" sz="2400" spc="-15" dirty="0">
                <a:effectLst/>
                <a:latin typeface="Arial" panose="020B0604020202020204" pitchFamily="34" charset="0"/>
                <a:ea typeface="Arial" panose="020B0604020202020204" pitchFamily="34" charset="0"/>
              </a:rPr>
              <a:t>ayağının </a:t>
            </a:r>
            <a:r>
              <a:rPr lang="tr-TR" sz="2400" dirty="0">
                <a:effectLst/>
                <a:latin typeface="Arial" panose="020B0604020202020204" pitchFamily="34" charset="0"/>
                <a:ea typeface="Arial" panose="020B0604020202020204" pitchFamily="34" charset="0"/>
              </a:rPr>
              <a:t>altından geçirmeye</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çalışırlar</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vb.</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Eğiticiler</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durumlarda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sakinliklerini</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yitirmeden,</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yeni</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duruma</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alışması için </a:t>
            </a:r>
            <a:r>
              <a:rPr lang="tr-TR" sz="2400" spc="-15" dirty="0">
                <a:effectLst/>
                <a:latin typeface="Arial" panose="020B0604020202020204" pitchFamily="34" charset="0"/>
                <a:ea typeface="Arial" panose="020B0604020202020204" pitchFamily="34" charset="0"/>
              </a:rPr>
              <a:t>zaman</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tanımalıdırlar.</a:t>
            </a:r>
          </a:p>
          <a:p>
            <a:pPr marL="0" indent="0" algn="just">
              <a:buNone/>
            </a:pPr>
            <a:endParaRPr lang="tr-TR" dirty="0">
              <a:latin typeface="Arial" panose="020B0604020202020204" pitchFamily="34" charset="0"/>
              <a:ea typeface="Arial" panose="020B0604020202020204" pitchFamily="34" charset="0"/>
            </a:endParaRPr>
          </a:p>
          <a:p>
            <a:pPr marL="0" indent="0" algn="just">
              <a:buNone/>
            </a:pPr>
            <a:endParaRPr lang="tr-TR" sz="2400" dirty="0">
              <a:effectLst/>
              <a:latin typeface="Arial" panose="020B0604020202020204" pitchFamily="34" charset="0"/>
              <a:ea typeface="Arial" panose="020B0604020202020204" pitchFamily="34" charset="0"/>
            </a:endParaRPr>
          </a:p>
          <a:p>
            <a:pPr marL="0" marR="119380" indent="0" algn="ctr">
              <a:spcBef>
                <a:spcPts val="545"/>
              </a:spcBef>
              <a:spcAft>
                <a:spcPts val="0"/>
              </a:spcAft>
              <a:buNone/>
            </a:pPr>
            <a:r>
              <a:rPr lang="tr-TR" sz="2600" b="1" i="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latin typeface="Arial" panose="020B0604020202020204" pitchFamily="34" charset="0"/>
              <a:ea typeface="Arial" panose="020B0604020202020204" pitchFamily="34" charset="0"/>
            </a:endParaRPr>
          </a:p>
          <a:p>
            <a:pPr marL="0" marR="119380" indent="0" algn="ctr">
              <a:spcBef>
                <a:spcPts val="545"/>
              </a:spcBef>
              <a:spcAft>
                <a:spcPts val="0"/>
              </a:spcAft>
              <a:buNone/>
            </a:pPr>
            <a:r>
              <a:rPr lang="tr-TR" sz="2400" b="1" i="1" dirty="0">
                <a:effectLst/>
                <a:latin typeface="Arial" panose="020B0604020202020204" pitchFamily="34" charset="0"/>
                <a:ea typeface="Arial" panose="020B0604020202020204" pitchFamily="34" charset="0"/>
              </a:rPr>
              <a:t>İki çılbır ipinin de doğrulukla tutulması konusunda yeterli beceriye sahip olmayanlar, atların iki ipli çılbır çalışmalarında gereksiz yere tehlikeli durumlar yaratırlar.</a:t>
            </a:r>
            <a:r>
              <a:rPr lang="tr-TR" sz="2400" b="1" i="1" spc="20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Böyle</a:t>
            </a:r>
            <a:r>
              <a:rPr lang="tr-TR" sz="2400" b="1" i="1" spc="-8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durumları</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engellemek</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için</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yeterli</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deneyime</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sahip</a:t>
            </a:r>
            <a:r>
              <a:rPr lang="tr-TR" sz="2400" b="1" i="1" spc="-5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eğiticiler,</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derhal devreye</a:t>
            </a:r>
            <a:r>
              <a:rPr lang="tr-TR" sz="2400" b="1" i="1" spc="9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girmelidirler.</a:t>
            </a:r>
            <a:endParaRPr lang="tr-TR" sz="2400" dirty="0">
              <a:effectLst/>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365412718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F50962F-C16C-4404-88F2-629EE58B8C5E}"/>
              </a:ext>
            </a:extLst>
          </p:cNvPr>
          <p:cNvSpPr>
            <a:spLocks noGrp="1"/>
          </p:cNvSpPr>
          <p:nvPr>
            <p:ph idx="1"/>
          </p:nvPr>
        </p:nvSpPr>
        <p:spPr>
          <a:xfrm>
            <a:off x="753036" y="2017058"/>
            <a:ext cx="10663518" cy="3438861"/>
          </a:xfrm>
        </p:spPr>
        <p:txBody>
          <a:bodyPr/>
          <a:lstStyle/>
          <a:p>
            <a:pPr marL="0" indent="0">
              <a:buNone/>
            </a:pPr>
            <a:endParaRPr lang="tr-TR" sz="1800" dirty="0">
              <a:effectLst/>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iki ipli çılbır çalışmalarına alıştıktan ve eğitim şablonunun ilk üç aşamasını yeterli düzeyde başardıktan sonra; yani adımlarını düzgün atabiliyor, baş boynunu kasılmadan yerinde tutabiliyorsa, eğitimin ilerdeki aşamaları için bir temel oluşturulmuş ve sorunlar geride bırakılmış demektir.</a:t>
            </a:r>
          </a:p>
          <a:p>
            <a:pPr marL="0" indent="0" algn="just">
              <a:buNone/>
            </a:pPr>
            <a:r>
              <a:rPr kumimoji="0" lang="tr-TR" altLang="tr-TR" sz="2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İki ipli çılbır eğitiminin çalışma sıklığı konusunda kesin bir ölçüt yoktur. Örneğin; sorunlu bir atın yumuşatılması için günlük olarak her biniş öncesi ve binişe hazırlık olarak, iki ipli çılbır çalışması yapılabilir</a:t>
            </a:r>
            <a:endParaRPr lang="tr-TR" sz="2400" dirty="0"/>
          </a:p>
        </p:txBody>
      </p:sp>
      <p:sp>
        <p:nvSpPr>
          <p:cNvPr id="4" name="Rectangle 4">
            <a:extLst>
              <a:ext uri="{FF2B5EF4-FFF2-40B4-BE49-F238E27FC236}">
                <a16:creationId xmlns:a16="http://schemas.microsoft.com/office/drawing/2014/main" id="{002981F4-480F-4FC1-B2CF-965EAD7C852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Tree>
    <p:extLst>
      <p:ext uri="{BB962C8B-B14F-4D97-AF65-F5344CB8AC3E}">
        <p14:creationId xmlns:p14="http://schemas.microsoft.com/office/powerpoint/2010/main" val="3895584500"/>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97EAE24-BA24-4D10-B2A1-5F527B6D5212}"/>
              </a:ext>
            </a:extLst>
          </p:cNvPr>
          <p:cNvSpPr>
            <a:spLocks noGrp="1"/>
          </p:cNvSpPr>
          <p:nvPr>
            <p:ph idx="1"/>
          </p:nvPr>
        </p:nvSpPr>
        <p:spPr>
          <a:xfrm>
            <a:off x="753036" y="1097280"/>
            <a:ext cx="10690412" cy="5034280"/>
          </a:xfrm>
        </p:spPr>
        <p:txBody>
          <a:bodyPr>
            <a:normAutofit lnSpcReduction="10000"/>
          </a:bodyPr>
          <a:lstStyle/>
          <a:p>
            <a:pPr marL="0" indent="0">
              <a:lnSpc>
                <a:spcPct val="150000"/>
              </a:lnSpc>
              <a:buNone/>
            </a:pPr>
            <a:r>
              <a:rPr lang="tr-TR" sz="3200" b="1" i="1" spc="-5" dirty="0">
                <a:solidFill>
                  <a:srgbClr val="C00000"/>
                </a:solidFill>
                <a:effectLst/>
                <a:latin typeface="Arial" panose="020B0604020202020204" pitchFamily="34" charset="0"/>
                <a:ea typeface="Arial" panose="020B0604020202020204" pitchFamily="34" charset="0"/>
              </a:rPr>
              <a:t>2.6.Atların İleri Düzey</a:t>
            </a:r>
            <a:r>
              <a:rPr lang="tr-TR" sz="3200" b="1" i="1" spc="115" dirty="0">
                <a:solidFill>
                  <a:srgbClr val="C00000"/>
                </a:solidFill>
                <a:effectLst/>
                <a:latin typeface="Arial" panose="020B0604020202020204" pitchFamily="34" charset="0"/>
                <a:ea typeface="Arial" panose="020B0604020202020204" pitchFamily="34" charset="0"/>
              </a:rPr>
              <a:t> </a:t>
            </a:r>
            <a:r>
              <a:rPr lang="tr-TR" sz="3200" b="1" i="1" spc="-5" dirty="0">
                <a:solidFill>
                  <a:srgbClr val="C00000"/>
                </a:solidFill>
                <a:effectLst/>
                <a:latin typeface="Arial" panose="020B0604020202020204" pitchFamily="34" charset="0"/>
                <a:ea typeface="Arial" panose="020B0604020202020204" pitchFamily="34" charset="0"/>
              </a:rPr>
              <a:t>Eğitimi</a:t>
            </a:r>
          </a:p>
          <a:p>
            <a:pPr marL="0" indent="0">
              <a:buNone/>
            </a:pPr>
            <a:r>
              <a:rPr lang="tr-TR" sz="2600" b="1" i="1" u="sng" spc="-5" dirty="0">
                <a:solidFill>
                  <a:srgbClr val="0CC4D2"/>
                </a:solidFill>
                <a:latin typeface="Arial" panose="020B0604020202020204" pitchFamily="34" charset="0"/>
                <a:ea typeface="Arial" panose="020B0604020202020204" pitchFamily="34" charset="0"/>
              </a:rPr>
              <a:t>2.6.1.</a:t>
            </a:r>
            <a:r>
              <a:rPr lang="tr-TR" sz="2600" b="1" i="1" u="sng" spc="-15" dirty="0">
                <a:solidFill>
                  <a:srgbClr val="0CC4D2"/>
                </a:solidFill>
                <a:effectLst/>
                <a:latin typeface="Arial" panose="020B0604020202020204" pitchFamily="34" charset="0"/>
                <a:ea typeface="Arial" panose="020B0604020202020204" pitchFamily="34" charset="0"/>
              </a:rPr>
              <a:t>Çalışma</a:t>
            </a:r>
            <a:r>
              <a:rPr lang="tr-TR" sz="2600" b="1" i="1" u="sng" spc="215" dirty="0">
                <a:solidFill>
                  <a:srgbClr val="0CC4D2"/>
                </a:solidFill>
                <a:effectLst/>
                <a:latin typeface="Arial" panose="020B0604020202020204" pitchFamily="34" charset="0"/>
                <a:ea typeface="Arial" panose="020B0604020202020204" pitchFamily="34" charset="0"/>
              </a:rPr>
              <a:t> </a:t>
            </a:r>
            <a:r>
              <a:rPr lang="tr-TR" sz="2600" b="1" i="1" u="sng" spc="-15" dirty="0">
                <a:solidFill>
                  <a:srgbClr val="0CC4D2"/>
                </a:solidFill>
                <a:effectLst/>
                <a:latin typeface="Arial" panose="020B0604020202020204" pitchFamily="34" charset="0"/>
                <a:ea typeface="Arial" panose="020B0604020202020204" pitchFamily="34" charset="0"/>
              </a:rPr>
              <a:t>Aşaması</a:t>
            </a:r>
          </a:p>
          <a:p>
            <a:pPr marL="0" marR="121285"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At adeta da, süratlide ve dörtnalda tempolu ve yumuşak hareket etmeyi; baş ve boynunu uygun biçimde taşımayı, belini salınım yaparak kullanmayı becerebildiğinde, çalışma aşamasına geçilebilir.</a:t>
            </a:r>
          </a:p>
          <a:p>
            <a:pPr marL="0" indent="0" algn="just">
              <a:spcBef>
                <a:spcPts val="45"/>
              </a:spcBef>
              <a:buNone/>
            </a:pPr>
            <a:r>
              <a:rPr lang="tr-TR" sz="2400" dirty="0">
                <a:effectLst/>
                <a:latin typeface="Arial" panose="020B0604020202020204" pitchFamily="34" charset="0"/>
                <a:ea typeface="Arial" panose="020B0604020202020204" pitchFamily="34" charset="0"/>
              </a:rPr>
              <a:t> </a:t>
            </a:r>
          </a:p>
          <a:p>
            <a:pPr marL="0" indent="0" algn="just">
              <a:lnSpc>
                <a:spcPct val="101000"/>
              </a:lnSpc>
              <a:buNone/>
            </a:pPr>
            <a:r>
              <a:rPr lang="tr-TR" sz="2400" dirty="0">
                <a:effectLst/>
                <a:latin typeface="Arial" panose="020B0604020202020204" pitchFamily="34" charset="0"/>
                <a:ea typeface="Arial" panose="020B0604020202020204" pitchFamily="34" charset="0"/>
              </a:rPr>
              <a:t>Eğitim şablonunun ilk üç aşamasının başarılması sonucunda, diğer üç aşamaya başlanabilir. Bunlar:</a:t>
            </a:r>
          </a:p>
          <a:p>
            <a:pPr marL="1143000" lvl="2" indent="-228600" algn="just">
              <a:spcBef>
                <a:spcPts val="60"/>
              </a:spcBef>
              <a:spcAft>
                <a:spcPts val="0"/>
              </a:spcAft>
              <a:buFont typeface="Wingdings" panose="05000000000000000000" pitchFamily="2" charset="2"/>
              <a:buChar char=""/>
              <a:tabLst>
                <a:tab pos="520700" algn="l"/>
              </a:tabLst>
            </a:pPr>
            <a:r>
              <a:rPr lang="tr-TR" sz="2400" dirty="0">
                <a:effectLst/>
                <a:latin typeface="Arial" panose="020B0604020202020204" pitchFamily="34" charset="0"/>
                <a:ea typeface="Arial" panose="020B0604020202020204" pitchFamily="34" charset="0"/>
              </a:rPr>
              <a:t>İçtepi</a:t>
            </a:r>
          </a:p>
          <a:p>
            <a:pPr marL="1143000" lvl="2" indent="-228600" algn="just">
              <a:spcBef>
                <a:spcPts val="30"/>
              </a:spcBef>
              <a:spcAft>
                <a:spcPts val="0"/>
              </a:spcAft>
              <a:buFont typeface="Wingdings" panose="05000000000000000000" pitchFamily="2" charset="2"/>
              <a:buChar char=""/>
              <a:tabLst>
                <a:tab pos="520700" algn="l"/>
              </a:tabLst>
            </a:pPr>
            <a:r>
              <a:rPr lang="tr-TR" sz="2400" dirty="0">
                <a:effectLst/>
                <a:latin typeface="Arial" panose="020B0604020202020204" pitchFamily="34" charset="0"/>
                <a:ea typeface="Arial" panose="020B0604020202020204" pitchFamily="34" charset="0"/>
              </a:rPr>
              <a:t>Doğruluk</a:t>
            </a:r>
          </a:p>
          <a:p>
            <a:pPr marL="1143000" lvl="2" indent="-228600" algn="just">
              <a:spcBef>
                <a:spcPts val="60"/>
              </a:spcBef>
              <a:spcAft>
                <a:spcPts val="0"/>
              </a:spcAft>
              <a:buFont typeface="Wingdings" panose="05000000000000000000" pitchFamily="2" charset="2"/>
              <a:buChar char=""/>
              <a:tabLst>
                <a:tab pos="520700" algn="l"/>
              </a:tabLst>
            </a:pPr>
            <a:r>
              <a:rPr lang="tr-TR" sz="2400" dirty="0">
                <a:effectLst/>
                <a:latin typeface="Arial" panose="020B0604020202020204" pitchFamily="34" charset="0"/>
                <a:ea typeface="Arial" panose="020B0604020202020204" pitchFamily="34" charset="0"/>
              </a:rPr>
              <a:t>Topluluk</a:t>
            </a:r>
          </a:p>
          <a:p>
            <a:pPr marL="0" indent="0">
              <a:buNone/>
            </a:pPr>
            <a:endParaRPr lang="tr-TR" sz="3200" b="1" i="1" spc="-5" dirty="0">
              <a:solidFill>
                <a:srgbClr val="C00000"/>
              </a:solidFill>
              <a:effectLst/>
              <a:latin typeface="Arial" panose="020B0604020202020204" pitchFamily="34" charset="0"/>
              <a:ea typeface="Arial" panose="020B0604020202020204" pitchFamily="34" charset="0"/>
            </a:endParaRPr>
          </a:p>
          <a:p>
            <a:pPr marL="0" indent="0">
              <a:lnSpc>
                <a:spcPct val="150000"/>
              </a:lnSpc>
              <a:buNone/>
            </a:pPr>
            <a:endParaRPr lang="tr-TR" dirty="0"/>
          </a:p>
        </p:txBody>
      </p:sp>
    </p:spTree>
    <p:extLst>
      <p:ext uri="{BB962C8B-B14F-4D97-AF65-F5344CB8AC3E}">
        <p14:creationId xmlns:p14="http://schemas.microsoft.com/office/powerpoint/2010/main" val="412192603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6898BAE-F7C6-4F5E-BB9A-61339B468D64}"/>
              </a:ext>
            </a:extLst>
          </p:cNvPr>
          <p:cNvSpPr>
            <a:spLocks noGrp="1"/>
          </p:cNvSpPr>
          <p:nvPr>
            <p:ph idx="1"/>
          </p:nvPr>
        </p:nvSpPr>
        <p:spPr>
          <a:xfrm>
            <a:off x="779929" y="2460812"/>
            <a:ext cx="10650071" cy="3167828"/>
          </a:xfrm>
        </p:spPr>
        <p:txBody>
          <a:bodyPr/>
          <a:lstStyle/>
          <a:p>
            <a:pPr marL="0" marR="122555" indent="0" algn="just">
              <a:lnSpc>
                <a:spcPct val="105000"/>
              </a:lnSpc>
              <a:spcBef>
                <a:spcPts val="5"/>
              </a:spcBef>
              <a:spcAft>
                <a:spcPts val="0"/>
              </a:spcAft>
              <a:buNone/>
            </a:pPr>
            <a:r>
              <a:rPr lang="tr-TR" sz="2400" dirty="0">
                <a:effectLst/>
                <a:latin typeface="Arial" panose="020B0604020202020204" pitchFamily="34" charset="0"/>
                <a:ea typeface="Arial" panose="020B0604020202020204" pitchFamily="34" charset="0"/>
              </a:rPr>
              <a:t>Yapılacak çalışmaların hedefi </a:t>
            </a:r>
            <a:r>
              <a:rPr lang="tr-TR" sz="2400" b="1" dirty="0">
                <a:effectLst/>
                <a:latin typeface="Arial" panose="020B0604020202020204" pitchFamily="34" charset="0"/>
                <a:ea typeface="Arial" panose="020B0604020202020204" pitchFamily="34" charset="0"/>
              </a:rPr>
              <a:t>akıcılık </a:t>
            </a:r>
            <a:r>
              <a:rPr lang="tr-TR" sz="2400"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işlevselliğin </a:t>
            </a:r>
            <a:r>
              <a:rPr lang="tr-TR" sz="2400" dirty="0">
                <a:effectLst/>
                <a:latin typeface="Arial" panose="020B0604020202020204" pitchFamily="34" charset="0"/>
                <a:ea typeface="Arial" panose="020B0604020202020204" pitchFamily="34" charset="0"/>
              </a:rPr>
              <a:t>geliştirilmesidir. Atı iyi bir itaat düzeyine ulaştırmak için; ilk önce içtepinin ve doğruluğun geliştirilmesi gerekir. İki ipli çılbır çalışmasının kesintisiz ve sık yan değiştirmelere olanak tanıması nedeniyle at, her iki yanda da eşit ölçüde çalıştırılabilir. Buradaki doğruluk çılbır dairesinin büklümüne göredir. Yani art ayaklar ön ayakların izi üzerinde olmalıdır. Ayrıca dış dizginin etkileri bükülüşün, daire büklümüne uygun biçim almasını sağlar.</a:t>
            </a:r>
          </a:p>
          <a:p>
            <a:pPr>
              <a:spcBef>
                <a:spcPts val="45"/>
              </a:spcBef>
            </a:pPr>
            <a:endParaRPr lang="tr-TR" sz="18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528230756"/>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93708CB-D6CC-46CE-9CE6-4FF101D7415E}"/>
              </a:ext>
            </a:extLst>
          </p:cNvPr>
          <p:cNvSpPr>
            <a:spLocks noGrp="1"/>
          </p:cNvSpPr>
          <p:nvPr>
            <p:ph idx="1"/>
          </p:nvPr>
        </p:nvSpPr>
        <p:spPr>
          <a:xfrm>
            <a:off x="766482" y="2021840"/>
            <a:ext cx="10663518" cy="3535680"/>
          </a:xfrm>
        </p:spPr>
        <p:txBody>
          <a:bodyPr/>
          <a:lstStyle/>
          <a:p>
            <a:pPr marL="0" marR="125730"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At sorunlu olduğu yanda daha fazla çalıştırılmalıdır. Bunu temel alarak art ayağın sürücü yardımlarla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daha</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etkin</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hale</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getirilmesi,</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gözle</a:t>
            </a:r>
            <a:r>
              <a:rPr lang="tr-TR" sz="2400" spc="-7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görülür</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topluluk</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düzeyine</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ulaşmayı</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sağlayacaktır.</a:t>
            </a:r>
          </a:p>
          <a:p>
            <a:pPr marL="0" indent="0" algn="just">
              <a:spcBef>
                <a:spcPts val="45"/>
              </a:spcBef>
              <a:buNone/>
            </a:pPr>
            <a:r>
              <a:rPr lang="tr-TR" sz="2400" dirty="0">
                <a:effectLst/>
                <a:latin typeface="Arial" panose="020B0604020202020204" pitchFamily="34" charset="0"/>
                <a:ea typeface="Arial" panose="020B0604020202020204" pitchFamily="34" charset="0"/>
              </a:rPr>
              <a:t> </a:t>
            </a:r>
          </a:p>
          <a:p>
            <a:pPr marL="0" marR="122555" indent="0" algn="just">
              <a:lnSpc>
                <a:spcPct val="103000"/>
              </a:lnSpc>
              <a:spcBef>
                <a:spcPts val="5"/>
              </a:spcBef>
              <a:spcAft>
                <a:spcPts val="0"/>
              </a:spcAft>
              <a:buNone/>
            </a:pPr>
            <a:r>
              <a:rPr lang="tr-TR" sz="2400" dirty="0">
                <a:effectLst/>
                <a:latin typeface="Arial" panose="020B0604020202020204" pitchFamily="34" charset="0"/>
                <a:ea typeface="Arial" panose="020B0604020202020204" pitchFamily="34" charset="0"/>
              </a:rPr>
              <a:t>Esas olarak her çalışma </a:t>
            </a:r>
            <a:r>
              <a:rPr lang="tr-TR" sz="2400" b="1" dirty="0">
                <a:effectLst/>
                <a:latin typeface="Arial" panose="020B0604020202020204" pitchFamily="34" charset="0"/>
                <a:ea typeface="Arial" panose="020B0604020202020204" pitchFamily="34" charset="0"/>
              </a:rPr>
              <a:t>yumuşatma aşaması </a:t>
            </a:r>
            <a:r>
              <a:rPr lang="tr-TR" sz="2400" dirty="0">
                <a:effectLst/>
                <a:latin typeface="Arial" panose="020B0604020202020204" pitchFamily="34" charset="0"/>
                <a:ea typeface="Arial" panose="020B0604020202020204" pitchFamily="34" charset="0"/>
              </a:rPr>
              <a:t>ile başlar. At her iki yanda da yeteri kadar süre adeta da yürütüldükten sonra süratliye başlanabilir. Süratlide gerekli ölçütler elde edildiğinde; süratli – dörtnal ve dörtnal – süratli geçişleri yapılabilir. Bu anda 3 – 4 dakikada bir yan değiştirilmelidir.</a:t>
            </a:r>
          </a:p>
          <a:p>
            <a:pPr marL="0" indent="0">
              <a:buNone/>
            </a:pPr>
            <a:endParaRPr lang="tr-TR" dirty="0"/>
          </a:p>
        </p:txBody>
      </p:sp>
    </p:spTree>
    <p:extLst>
      <p:ext uri="{BB962C8B-B14F-4D97-AF65-F5344CB8AC3E}">
        <p14:creationId xmlns:p14="http://schemas.microsoft.com/office/powerpoint/2010/main" val="2945371771"/>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A360F2E-E977-4B90-904E-7D5F1AB92B33}"/>
              </a:ext>
            </a:extLst>
          </p:cNvPr>
          <p:cNvSpPr>
            <a:spLocks noGrp="1"/>
          </p:cNvSpPr>
          <p:nvPr>
            <p:ph idx="1"/>
          </p:nvPr>
        </p:nvSpPr>
        <p:spPr>
          <a:xfrm>
            <a:off x="1137920" y="753035"/>
            <a:ext cx="10302240" cy="4885765"/>
          </a:xfrm>
        </p:spPr>
        <p:txBody>
          <a:bodyPr/>
          <a:lstStyle/>
          <a:p>
            <a:pPr marL="0" marR="144780" indent="0" algn="ctr">
              <a:spcBef>
                <a:spcPts val="535"/>
              </a:spcBef>
              <a:spcAft>
                <a:spcPts val="0"/>
              </a:spcAft>
              <a:buNone/>
            </a:pPr>
            <a:endParaRPr lang="tr-TR" sz="1800" b="1" i="1" dirty="0">
              <a:effectLst/>
              <a:latin typeface="Arial" panose="020B0604020202020204" pitchFamily="34" charset="0"/>
              <a:ea typeface="Arial" panose="020B0604020202020204" pitchFamily="34" charset="0"/>
            </a:endParaRPr>
          </a:p>
          <a:p>
            <a:pPr marL="0" marR="144780" indent="0" algn="ctr">
              <a:spcBef>
                <a:spcPts val="535"/>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p>
          <a:p>
            <a:pPr marL="0" marR="144780" indent="0" algn="ctr">
              <a:lnSpc>
                <a:spcPct val="107000"/>
              </a:lnSpc>
              <a:spcBef>
                <a:spcPts val="30"/>
              </a:spcBef>
              <a:spcAft>
                <a:spcPts val="0"/>
              </a:spcAft>
              <a:buNone/>
            </a:pPr>
            <a:r>
              <a:rPr lang="tr-TR" sz="2400" b="1" i="1" dirty="0">
                <a:effectLst/>
                <a:latin typeface="Arial" panose="020B0604020202020204" pitchFamily="34" charset="0"/>
                <a:ea typeface="Arial" panose="020B0604020202020204" pitchFamily="34" charset="0"/>
              </a:rPr>
              <a:t>Yumuşaklığın</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tüm</a:t>
            </a:r>
            <a:r>
              <a:rPr lang="tr-TR" sz="2400" b="1" i="1" spc="-7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ölçütleri</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elde</a:t>
            </a:r>
            <a:r>
              <a:rPr lang="tr-TR" sz="2400" b="1" i="1" spc="-7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edilmeden,</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çalışma</a:t>
            </a:r>
            <a:r>
              <a:rPr lang="tr-TR" sz="2400" b="1" i="1" spc="-7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aşamasına</a:t>
            </a:r>
            <a:r>
              <a:rPr lang="tr-TR" sz="2400" b="1" i="1" spc="-8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başlamak,</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büyük yanlıştır.</a:t>
            </a:r>
            <a:endParaRPr lang="tr-TR" sz="2400" dirty="0">
              <a:effectLst/>
              <a:latin typeface="Arial" panose="020B0604020202020204" pitchFamily="34" charset="0"/>
              <a:ea typeface="Arial" panose="020B0604020202020204" pitchFamily="34" charset="0"/>
            </a:endParaRPr>
          </a:p>
          <a:p>
            <a:pPr marL="0" indent="0" algn="ctr">
              <a:buNone/>
            </a:pPr>
            <a:endParaRPr lang="tr-TR" sz="2400" dirty="0"/>
          </a:p>
          <a:p>
            <a:pPr marL="0" indent="0" algn="ctr">
              <a:buNone/>
            </a:pPr>
            <a:endParaRPr lang="tr-TR" sz="2400" dirty="0"/>
          </a:p>
          <a:p>
            <a:pPr marL="0" marR="144780" indent="0" algn="ctr">
              <a:spcBef>
                <a:spcPts val="565"/>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indent="0" algn="ctr">
              <a:buNone/>
            </a:pPr>
            <a:r>
              <a:rPr lang="tr-TR" sz="2400" b="1" i="1" dirty="0">
                <a:effectLst/>
                <a:latin typeface="Arial" panose="020B0604020202020204" pitchFamily="34" charset="0"/>
                <a:ea typeface="Arial" panose="020B0604020202020204" pitchFamily="34" charset="0"/>
              </a:rPr>
              <a:t>Bu</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aşamada</a:t>
            </a:r>
            <a:r>
              <a:rPr lang="tr-TR" sz="2400" b="1" i="1" spc="-6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bir</a:t>
            </a:r>
            <a:r>
              <a:rPr lang="tr-TR" sz="2400" b="1" i="1" spc="-8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yardımcı</a:t>
            </a:r>
            <a:r>
              <a:rPr lang="tr-TR" sz="2400" b="1" i="1" spc="-7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dizginin</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kullanılması;</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eğiticinin</a:t>
            </a:r>
            <a:r>
              <a:rPr lang="tr-TR" sz="2400" b="1" i="1" spc="-7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irtibatın</a:t>
            </a:r>
            <a:r>
              <a:rPr lang="tr-TR" sz="2400" b="1" i="1" spc="-6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durumunu</a:t>
            </a:r>
            <a:r>
              <a:rPr lang="tr-TR" sz="2400" b="1" i="1" spc="-55"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çılbır ipleri ile daha iyi hissetmesini engelleyeceği için,</a:t>
            </a:r>
            <a:r>
              <a:rPr lang="tr-TR" sz="2400" b="1" i="1" spc="100" dirty="0">
                <a:effectLst/>
                <a:latin typeface="Arial" panose="020B0604020202020204" pitchFamily="34" charset="0"/>
                <a:ea typeface="Arial" panose="020B0604020202020204" pitchFamily="34" charset="0"/>
              </a:rPr>
              <a:t> </a:t>
            </a:r>
            <a:r>
              <a:rPr lang="tr-TR" sz="2400" b="1" i="1" dirty="0">
                <a:effectLst/>
                <a:latin typeface="Arial" panose="020B0604020202020204" pitchFamily="34" charset="0"/>
                <a:ea typeface="Arial" panose="020B0604020202020204" pitchFamily="34" charset="0"/>
              </a:rPr>
              <a:t>önerilmemektedir</a:t>
            </a:r>
            <a:endParaRPr lang="tr-TR" sz="2400" dirty="0"/>
          </a:p>
        </p:txBody>
      </p:sp>
    </p:spTree>
    <p:extLst>
      <p:ext uri="{BB962C8B-B14F-4D97-AF65-F5344CB8AC3E}">
        <p14:creationId xmlns:p14="http://schemas.microsoft.com/office/powerpoint/2010/main" val="870656441"/>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83FFC91-35D3-4991-AF25-5AD7542BAFBD}"/>
              </a:ext>
            </a:extLst>
          </p:cNvPr>
          <p:cNvSpPr>
            <a:spLocks noGrp="1"/>
          </p:cNvSpPr>
          <p:nvPr>
            <p:ph idx="1"/>
          </p:nvPr>
        </p:nvSpPr>
        <p:spPr>
          <a:xfrm>
            <a:off x="779930" y="2393576"/>
            <a:ext cx="10663518" cy="3630706"/>
          </a:xfrm>
        </p:spPr>
        <p:txBody>
          <a:bodyPr>
            <a:norm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tr-TR" altLang="tr-TR" sz="2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Eğitim hedefinin seçimine bağlı olarak, çalışma aşaması değişik biçimlerde yapılandırılır. Hedef, bir eğitim konusunun alt bölümü olabileceği gibi (süratli – dörtnal geçişi, yer sırığı geçişleri), başlı başına bir konu da olabilir (Geçişler, engel atlama çalışmaları, topluluğun artırılması).</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tr-TR" altLang="tr-TR" sz="24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tr-TR" altLang="tr-TR" sz="2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At terbiyesi (</a:t>
            </a:r>
            <a:r>
              <a:rPr kumimoji="0" lang="tr-TR" altLang="tr-TR" sz="2400" b="0" i="0" u="none" strike="noStrike" cap="none" normalizeH="0" baseline="0" dirty="0" err="1">
                <a:ln>
                  <a:noFill/>
                </a:ln>
                <a:solidFill>
                  <a:schemeClr val="tx1"/>
                </a:solidFill>
                <a:effectLst/>
                <a:latin typeface="Arial" panose="020B0604020202020204" pitchFamily="34" charset="0"/>
                <a:ea typeface="Arial" panose="020B0604020202020204" pitchFamily="34" charset="0"/>
              </a:rPr>
              <a:t>dresaj</a:t>
            </a:r>
            <a:r>
              <a:rPr kumimoji="0" lang="tr-TR" altLang="tr-TR" sz="2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 atlarının çalışma aşamasında, özellikle geçişler (yürüyüş biçimine geçişler, tempo değişiklikleri vb.) konusunda çok iyi ve yeterli düzeyde çalıştırılmaları gerekir. Böylece, içtepi ve doğruluk geliştirilerek, akıcılık ve işlevsellik düzeyi yükseltilmiş olur.</a:t>
            </a:r>
            <a:endParaRPr kumimoji="0" lang="tr-TR" altLang="tr-TR" sz="2400" b="0" i="0" u="none" strike="noStrike" cap="none" normalizeH="0" baseline="0" dirty="0">
              <a:ln>
                <a:noFill/>
              </a:ln>
              <a:solidFill>
                <a:schemeClr val="tx1"/>
              </a:solidFill>
              <a:effectLst/>
              <a:latin typeface="Arial" panose="020B0604020202020204" pitchFamily="34" charset="0"/>
            </a:endParaRPr>
          </a:p>
          <a:p>
            <a:endParaRPr lang="tr-TR" dirty="0"/>
          </a:p>
        </p:txBody>
      </p:sp>
    </p:spTree>
    <p:extLst>
      <p:ext uri="{BB962C8B-B14F-4D97-AF65-F5344CB8AC3E}">
        <p14:creationId xmlns:p14="http://schemas.microsoft.com/office/powerpoint/2010/main" val="248539801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4FD836C-C38B-4643-9956-5387CBD4FA94}"/>
              </a:ext>
            </a:extLst>
          </p:cNvPr>
          <p:cNvSpPr>
            <a:spLocks noGrp="1"/>
          </p:cNvSpPr>
          <p:nvPr>
            <p:ph idx="1"/>
          </p:nvPr>
        </p:nvSpPr>
        <p:spPr>
          <a:xfrm>
            <a:off x="779929" y="1398494"/>
            <a:ext cx="10623177" cy="4468906"/>
          </a:xfrm>
        </p:spPr>
        <p:txBody>
          <a:bodyPr>
            <a:normAutofit/>
          </a:bodyPr>
          <a:lstStyle/>
          <a:p>
            <a:pPr marL="0" marR="106680" indent="0" algn="just">
              <a:lnSpc>
                <a:spcPct val="103000"/>
              </a:lnSpc>
              <a:spcBef>
                <a:spcPts val="5"/>
              </a:spcBef>
              <a:spcAft>
                <a:spcPts val="0"/>
              </a:spcAft>
              <a:buNone/>
            </a:pPr>
            <a:r>
              <a:rPr lang="tr-TR" sz="2400" dirty="0">
                <a:effectLst/>
                <a:latin typeface="Arial" panose="020B0604020202020204" pitchFamily="34" charset="0"/>
                <a:ea typeface="Arial" panose="020B0604020202020204" pitchFamily="34" charset="0"/>
              </a:rPr>
              <a:t>Binişte de olduğu gibi, tüm geçişler alıkoyucu ve </a:t>
            </a:r>
            <a:r>
              <a:rPr lang="tr-TR" sz="2400" dirty="0" err="1">
                <a:effectLst/>
                <a:latin typeface="Arial" panose="020B0604020202020204" pitchFamily="34" charset="0"/>
                <a:ea typeface="Arial" panose="020B0604020202020204" pitchFamily="34" charset="0"/>
              </a:rPr>
              <a:t>koyverici</a:t>
            </a:r>
            <a:r>
              <a:rPr lang="tr-TR" sz="2400" dirty="0">
                <a:effectLst/>
                <a:latin typeface="Arial" panose="020B0604020202020204" pitchFamily="34" charset="0"/>
                <a:ea typeface="Arial" panose="020B0604020202020204" pitchFamily="34" charset="0"/>
              </a:rPr>
              <a:t> yardımların birlikte ve uyumlu bir biçimde kullanılması ile gerçekleştirilmelidir.</a:t>
            </a:r>
          </a:p>
          <a:p>
            <a:pPr marL="0" indent="0">
              <a:spcBef>
                <a:spcPts val="35"/>
              </a:spcBef>
              <a:buNone/>
            </a:pPr>
            <a:r>
              <a:rPr lang="tr-TR" sz="2400" dirty="0">
                <a:effectLst/>
                <a:latin typeface="Arial" panose="020B0604020202020204" pitchFamily="34" charset="0"/>
                <a:ea typeface="Arial" panose="020B0604020202020204" pitchFamily="34" charset="0"/>
              </a:rPr>
              <a:t> </a:t>
            </a:r>
          </a:p>
          <a:p>
            <a:pPr marL="0" marR="104140" indent="0" algn="just">
              <a:lnSpc>
                <a:spcPct val="103000"/>
              </a:lnSpc>
              <a:spcBef>
                <a:spcPts val="5"/>
              </a:spcBef>
              <a:spcAft>
                <a:spcPts val="0"/>
              </a:spcAft>
              <a:buNone/>
            </a:pPr>
            <a:r>
              <a:rPr lang="tr-TR" sz="2400" b="1" dirty="0">
                <a:effectLst/>
                <a:latin typeface="Arial" panose="020B0604020202020204" pitchFamily="34" charset="0"/>
                <a:ea typeface="Arial" panose="020B0604020202020204" pitchFamily="34" charset="0"/>
              </a:rPr>
              <a:t>Adeta – dörtnal </a:t>
            </a:r>
            <a:r>
              <a:rPr lang="tr-TR" sz="2400" spc="15"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dörtnal – adeta </a:t>
            </a:r>
            <a:r>
              <a:rPr lang="tr-TR" sz="2400" dirty="0">
                <a:effectLst/>
                <a:latin typeface="Arial" panose="020B0604020202020204" pitchFamily="34" charset="0"/>
                <a:ea typeface="Arial" panose="020B0604020202020204" pitchFamily="34" charset="0"/>
              </a:rPr>
              <a:t>geçişleri daha yumuşakça yapılabilir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bunlar basit ayak</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değiştirmeye hazırlık alıştırmalarıdır. Zamanla adeta – dörtnal geçişi atın önleri yükselerek (at yokuş yukarı gibi görünerek)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dörtnal – adeta geçişleri ise ara adımlar atılmadan yapılabilecektir.</a:t>
            </a:r>
          </a:p>
          <a:p>
            <a:pPr>
              <a:spcBef>
                <a:spcPts val="45"/>
              </a:spcBef>
            </a:pPr>
            <a:endParaRPr lang="tr-TR" sz="2400" dirty="0">
              <a:effectLst/>
              <a:latin typeface="Arial" panose="020B0604020202020204" pitchFamily="34" charset="0"/>
              <a:ea typeface="Arial" panose="020B0604020202020204" pitchFamily="34" charset="0"/>
            </a:endParaRPr>
          </a:p>
          <a:p>
            <a:pPr marL="0" indent="0">
              <a:buNone/>
            </a:pPr>
            <a:endParaRPr lang="tr-TR" sz="2400" dirty="0"/>
          </a:p>
        </p:txBody>
      </p:sp>
    </p:spTree>
    <p:extLst>
      <p:ext uri="{BB962C8B-B14F-4D97-AF65-F5344CB8AC3E}">
        <p14:creationId xmlns:p14="http://schemas.microsoft.com/office/powerpoint/2010/main" val="261307055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6ACC835-2E5F-4D51-84A7-20A8B1EF8468}"/>
              </a:ext>
            </a:extLst>
          </p:cNvPr>
          <p:cNvSpPr>
            <a:spLocks noGrp="1"/>
          </p:cNvSpPr>
          <p:nvPr>
            <p:ph idx="1"/>
          </p:nvPr>
        </p:nvSpPr>
        <p:spPr>
          <a:xfrm>
            <a:off x="793375" y="2420470"/>
            <a:ext cx="10623177" cy="3446929"/>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Bazı atlar çılbır iplerinin uygun yükseklikte sabitlenmesine karşın; yumuşatma çalışmalarından sonra çok alçak, dar bir baş boyunla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omuz üzerinde hareket etmeye eğilimli olurlar. Burada atı uygun</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baş</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boyun</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biçimine</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getirmek</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önemlidir.</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Böyle</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durumlarda</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makaralı</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düzeneği</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kullanmak önerilir. Makaralar </a:t>
            </a:r>
            <a:r>
              <a:rPr lang="tr-TR" sz="2400" spc="-15" dirty="0">
                <a:effectLst/>
                <a:latin typeface="Arial" panose="020B0604020202020204" pitchFamily="34" charset="0"/>
                <a:ea typeface="Arial" panose="020B0604020202020204" pitchFamily="34" charset="0"/>
              </a:rPr>
              <a:t>yardımıyla çılbır </a:t>
            </a:r>
            <a:r>
              <a:rPr lang="tr-TR" sz="2400" dirty="0">
                <a:effectLst/>
                <a:latin typeface="Arial" panose="020B0604020202020204" pitchFamily="34" charset="0"/>
                <a:ea typeface="Arial" panose="020B0604020202020204" pitchFamily="34" charset="0"/>
              </a:rPr>
              <a:t>iplerinin </a:t>
            </a:r>
            <a:r>
              <a:rPr lang="tr-TR" sz="2400" spc="-15" dirty="0">
                <a:effectLst/>
                <a:latin typeface="Arial" panose="020B0604020202020204" pitchFamily="34" charset="0"/>
                <a:ea typeface="Arial" panose="020B0604020202020204" pitchFamily="34" charset="0"/>
              </a:rPr>
              <a:t>kayışı </a:t>
            </a:r>
            <a:r>
              <a:rPr lang="tr-TR" sz="2400" dirty="0">
                <a:effectLst/>
                <a:latin typeface="Arial" panose="020B0604020202020204" pitchFamily="34" charset="0"/>
                <a:ea typeface="Arial" panose="020B0604020202020204" pitchFamily="34" charset="0"/>
              </a:rPr>
              <a:t>çok kolaylaşır. </a:t>
            </a:r>
            <a:r>
              <a:rPr lang="tr-TR" sz="2400" dirty="0" err="1">
                <a:effectLst/>
                <a:latin typeface="Arial" panose="020B0604020202020204" pitchFamily="34" charset="0"/>
                <a:ea typeface="Arial" panose="020B0604020202020204" pitchFamily="34" charset="0"/>
              </a:rPr>
              <a:t>Makarasız</a:t>
            </a:r>
            <a:r>
              <a:rPr lang="tr-TR" sz="2400" dirty="0">
                <a:effectLst/>
                <a:latin typeface="Arial" panose="020B0604020202020204" pitchFamily="34" charset="0"/>
                <a:ea typeface="Arial" panose="020B0604020202020204" pitchFamily="34" charset="0"/>
              </a:rPr>
              <a:t> düzenek nedeniyle, çılbır iplerinin kolayca kaymaması bazı atlarda yukarıda açıklanan sorunlara yol</a:t>
            </a:r>
            <a:r>
              <a:rPr lang="tr-TR" sz="2400" spc="1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açabilir.</a:t>
            </a:r>
          </a:p>
          <a:p>
            <a:pPr marL="0" indent="0" algn="just">
              <a:buNone/>
            </a:pPr>
            <a:endParaRPr lang="tr-TR" sz="2400" dirty="0"/>
          </a:p>
        </p:txBody>
      </p:sp>
    </p:spTree>
    <p:extLst>
      <p:ext uri="{BB962C8B-B14F-4D97-AF65-F5344CB8AC3E}">
        <p14:creationId xmlns:p14="http://schemas.microsoft.com/office/powerpoint/2010/main" val="300880054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30A2B2B-60A0-40ED-9E01-1624EB67FBA9}"/>
              </a:ext>
            </a:extLst>
          </p:cNvPr>
          <p:cNvSpPr>
            <a:spLocks noGrp="1"/>
          </p:cNvSpPr>
          <p:nvPr>
            <p:ph idx="1"/>
          </p:nvPr>
        </p:nvSpPr>
        <p:spPr>
          <a:xfrm>
            <a:off x="766482" y="2460812"/>
            <a:ext cx="10636624" cy="3765176"/>
          </a:xfrm>
        </p:spPr>
        <p:txBody>
          <a:bodyPr>
            <a:normAutofit lnSpcReduction="10000"/>
          </a:bodyPr>
          <a:lstStyle/>
          <a:p>
            <a:pPr marL="0" indent="0" algn="just">
              <a:buNone/>
            </a:pPr>
            <a:r>
              <a:rPr lang="tr-TR" sz="2400" dirty="0">
                <a:effectLst/>
                <a:latin typeface="Arial" panose="020B0604020202020204" pitchFamily="34" charset="0"/>
                <a:ea typeface="Arial" panose="020B0604020202020204" pitchFamily="34" charset="0"/>
              </a:rPr>
              <a:t>Sürtünmenin ve çılbır iplerinin ağırlıkları irtibat için oldukça önemli etkilere sahiptir. Örneğin alıkoyma sonrasında yapılacak koyuvermeler atın ağzına çok geç ulaşabilir veya hiç ulaşmayabilir. Bu etkiler nedeniyle yukarıda açıklanan tepkileri veren hassas atların, makaralı düzenekle çılbır yapılmaları gerekir.</a:t>
            </a:r>
          </a:p>
          <a:p>
            <a:pPr marL="0" indent="0" algn="just">
              <a:buNone/>
            </a:pPr>
            <a:r>
              <a:rPr lang="tr-TR" sz="2400" b="1" dirty="0">
                <a:effectLst/>
                <a:latin typeface="Arial" panose="020B0604020202020204" pitchFamily="34" charset="0"/>
                <a:ea typeface="Arial" panose="020B0604020202020204" pitchFamily="34" charset="0"/>
              </a:rPr>
              <a:t>Topluluk </a:t>
            </a:r>
            <a:r>
              <a:rPr lang="tr-TR" sz="2400" dirty="0">
                <a:effectLst/>
                <a:latin typeface="Arial" panose="020B0604020202020204" pitchFamily="34" charset="0"/>
                <a:ea typeface="Arial" panose="020B0604020202020204" pitchFamily="34" charset="0"/>
              </a:rPr>
              <a:t>çalışmalarında topluluk düzeyine denk olacak biçimde atın önlerini yükseltmesine olanak tanınmalıdır. At burada göreceli yükselişi gerçekleştirmelidir. Buna ulaşmak için; makaralı düzeneği kullanmak uygundur. Fakat burada da sürücü etkileri yeterli düzeyde uygulayarak, göreceli yükselişin sürdürülmesi sağlanmalıdır.</a:t>
            </a:r>
            <a:endParaRPr lang="tr-TR" sz="2400" dirty="0"/>
          </a:p>
        </p:txBody>
      </p:sp>
    </p:spTree>
    <p:extLst>
      <p:ext uri="{BB962C8B-B14F-4D97-AF65-F5344CB8AC3E}">
        <p14:creationId xmlns:p14="http://schemas.microsoft.com/office/powerpoint/2010/main" val="186070644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D5F158E-9253-4203-9249-FB6E9B36C161}"/>
              </a:ext>
            </a:extLst>
          </p:cNvPr>
          <p:cNvSpPr>
            <a:spLocks noGrp="1"/>
          </p:cNvSpPr>
          <p:nvPr>
            <p:ph idx="1"/>
          </p:nvPr>
        </p:nvSpPr>
        <p:spPr>
          <a:xfrm>
            <a:off x="753035" y="2460812"/>
            <a:ext cx="10623177" cy="3724835"/>
          </a:xfrm>
        </p:spPr>
        <p:txBody>
          <a:bodyPr>
            <a:normAutofit lnSpcReduction="10000"/>
          </a:bodyPr>
          <a:lstStyle/>
          <a:p>
            <a:pPr marL="0" indent="0" algn="just">
              <a:buNone/>
            </a:pPr>
            <a:r>
              <a:rPr lang="tr-TR" sz="2400" dirty="0">
                <a:effectLst/>
                <a:latin typeface="Arial" panose="020B0604020202020204" pitchFamily="34" charset="0"/>
                <a:ea typeface="Arial" panose="020B0604020202020204" pitchFamily="34" charset="0"/>
              </a:rPr>
              <a:t>Süratli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dörtnal çalışmalarında çılbır ipleri daha yüksek sabitlenebilirken, adeta yürüyüşü daha fazla </a:t>
            </a:r>
            <a:r>
              <a:rPr lang="tr-TR" sz="2400" dirty="0" err="1">
                <a:effectLst/>
                <a:latin typeface="Arial" panose="020B0604020202020204" pitchFamily="34" charset="0"/>
                <a:ea typeface="Arial" panose="020B0604020202020204" pitchFamily="34" charset="0"/>
              </a:rPr>
              <a:t>serbestiyet</a:t>
            </a:r>
            <a:r>
              <a:rPr lang="tr-TR" sz="2400" dirty="0">
                <a:effectLst/>
                <a:latin typeface="Arial" panose="020B0604020202020204" pitchFamily="34" charset="0"/>
                <a:ea typeface="Arial" panose="020B0604020202020204" pitchFamily="34" charset="0"/>
              </a:rPr>
              <a:t> gerektirdiğinden iplerin yüksek sabitlenmesi uygun değildir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kasılmalara</a:t>
            </a:r>
            <a:r>
              <a:rPr lang="tr-TR" sz="2400" spc="-19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neden olabilir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rahvan vb. yürüyüş bozukluklarını oluşturabilir. Adeta yürüyüşü; daha uzun bir baş</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boyun vaziyeti gerektirdiğinden, çılbır iplerinin yüksek bağlandığı durumlarda adeta çalıştırılmamalıdır.</a:t>
            </a:r>
          </a:p>
          <a:p>
            <a:pPr marL="0" marR="144780" indent="0" algn="ctr">
              <a:spcBef>
                <a:spcPts val="565"/>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marR="139065" indent="0" algn="ctr">
              <a:lnSpc>
                <a:spcPct val="105000"/>
              </a:lnSpc>
              <a:spcBef>
                <a:spcPts val="55"/>
              </a:spcBef>
              <a:spcAft>
                <a:spcPts val="0"/>
              </a:spcAft>
              <a:buNone/>
            </a:pPr>
            <a:r>
              <a:rPr lang="tr-TR" sz="2400" b="1" dirty="0">
                <a:effectLst/>
                <a:latin typeface="Arial" panose="020B0604020202020204" pitchFamily="34" charset="0"/>
                <a:ea typeface="Arial" panose="020B0604020202020204" pitchFamily="34" charset="0"/>
              </a:rPr>
              <a:t>Adeta yürüyüşü tüm yürüyüş türlerinin temelini oluşturur. Bu yürüyüş biçiminde oluşacak hatalar tüm çalışmalara olumsuz etkilerde bulunacaktır.</a:t>
            </a:r>
            <a:endParaRPr lang="tr-TR" sz="2400" dirty="0">
              <a:effectLst/>
              <a:latin typeface="Arial" panose="020B0604020202020204" pitchFamily="34" charset="0"/>
              <a:ea typeface="Arial" panose="020B0604020202020204" pitchFamily="34" charset="0"/>
            </a:endParaRPr>
          </a:p>
          <a:p>
            <a:pPr marL="0" indent="0" algn="just">
              <a:buNone/>
            </a:pPr>
            <a:endParaRPr lang="tr-TR" sz="2400" dirty="0"/>
          </a:p>
        </p:txBody>
      </p:sp>
    </p:spTree>
    <p:extLst>
      <p:ext uri="{BB962C8B-B14F-4D97-AF65-F5344CB8AC3E}">
        <p14:creationId xmlns:p14="http://schemas.microsoft.com/office/powerpoint/2010/main" val="4202492223"/>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100DB9A-EACF-4CBC-9F0C-13B32505C8CE}"/>
              </a:ext>
            </a:extLst>
          </p:cNvPr>
          <p:cNvSpPr>
            <a:spLocks noGrp="1"/>
          </p:cNvSpPr>
          <p:nvPr>
            <p:ph idx="1"/>
          </p:nvPr>
        </p:nvSpPr>
        <p:spPr>
          <a:xfrm>
            <a:off x="820271" y="739588"/>
            <a:ext cx="10529047" cy="1904830"/>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Tempo yumuşaklık ve irtibat emin bir biçim aldığında, </a:t>
            </a:r>
            <a:r>
              <a:rPr lang="tr-TR" sz="2400" b="1" dirty="0">
                <a:effectLst/>
                <a:latin typeface="Arial" panose="020B0604020202020204" pitchFamily="34" charset="0"/>
                <a:ea typeface="Arial" panose="020B0604020202020204" pitchFamily="34" charset="0"/>
              </a:rPr>
              <a:t>uzun dizgin </a:t>
            </a:r>
            <a:r>
              <a:rPr lang="tr-TR" sz="2400" dirty="0">
                <a:effectLst/>
                <a:latin typeface="Arial" panose="020B0604020202020204" pitchFamily="34" charset="0"/>
                <a:ea typeface="Arial" panose="020B0604020202020204" pitchFamily="34" charset="0"/>
              </a:rPr>
              <a:t>çalışmalarına başlanabilir. Uzun dizginde çalışmalar yardımıyla, içtepi ve doğruluk geliştirilebilir. Bunlara bağlı olarak akıcılık, itaat ve topluluk düzeyi yükseltilebilir.</a:t>
            </a:r>
          </a:p>
          <a:p>
            <a:pPr marL="0" indent="0" algn="just">
              <a:buNone/>
            </a:pPr>
            <a:endParaRPr lang="tr-TR" sz="2400" dirty="0"/>
          </a:p>
        </p:txBody>
      </p:sp>
      <p:pic>
        <p:nvPicPr>
          <p:cNvPr id="5" name="Resim 4">
            <a:extLst>
              <a:ext uri="{FF2B5EF4-FFF2-40B4-BE49-F238E27FC236}">
                <a16:creationId xmlns:a16="http://schemas.microsoft.com/office/drawing/2014/main" id="{57E79B6B-85A8-447A-92BE-2F1AFECC3F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0303" y="2644419"/>
            <a:ext cx="5843793" cy="3600992"/>
          </a:xfrm>
          <a:prstGeom prst="rect">
            <a:avLst/>
          </a:prstGeom>
        </p:spPr>
      </p:pic>
    </p:spTree>
    <p:extLst>
      <p:ext uri="{BB962C8B-B14F-4D97-AF65-F5344CB8AC3E}">
        <p14:creationId xmlns:p14="http://schemas.microsoft.com/office/powerpoint/2010/main" val="228477851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CD4C768-2635-48F5-B958-5A2D3FF81289}"/>
              </a:ext>
            </a:extLst>
          </p:cNvPr>
          <p:cNvSpPr>
            <a:spLocks noGrp="1"/>
          </p:cNvSpPr>
          <p:nvPr>
            <p:ph idx="1"/>
          </p:nvPr>
        </p:nvSpPr>
        <p:spPr>
          <a:xfrm>
            <a:off x="766482" y="981636"/>
            <a:ext cx="10663518" cy="5123330"/>
          </a:xfrm>
        </p:spPr>
        <p:txBody>
          <a:bodyPr>
            <a:normAutofit/>
          </a:bodyPr>
          <a:lstStyle/>
          <a:p>
            <a:pPr marL="0" marR="121920" indent="0" algn="just">
              <a:lnSpc>
                <a:spcPct val="103000"/>
              </a:lnSpc>
              <a:spcBef>
                <a:spcPts val="5"/>
              </a:spcBef>
              <a:spcAft>
                <a:spcPts val="0"/>
              </a:spcAft>
              <a:buNone/>
            </a:pPr>
            <a:r>
              <a:rPr lang="tr-TR" sz="2400" dirty="0">
                <a:effectLst/>
                <a:latin typeface="Arial" panose="020B0604020202020204" pitchFamily="34" charset="0"/>
                <a:ea typeface="Arial" panose="020B0604020202020204" pitchFamily="34" charset="0"/>
              </a:rPr>
              <a:t>Eğitici atın yaklaşık iki metre arkasında el kamçısı ile hareket eder. Fazlalık kementler, ayağa dolanmaması için küçük olmalıdır.</a:t>
            </a:r>
          </a:p>
          <a:p>
            <a:pPr marL="0" marR="121920" indent="0" algn="just">
              <a:lnSpc>
                <a:spcPct val="103000"/>
              </a:lnSpc>
              <a:spcBef>
                <a:spcPts val="5"/>
              </a:spcBef>
              <a:spcAft>
                <a:spcPts val="0"/>
              </a:spcAft>
              <a:buNone/>
            </a:pPr>
            <a:endParaRPr lang="tr-TR" sz="2400" dirty="0">
              <a:effectLst/>
              <a:latin typeface="Arial" panose="020B0604020202020204" pitchFamily="34" charset="0"/>
              <a:ea typeface="Arial" panose="020B0604020202020204" pitchFamily="34" charset="0"/>
            </a:endParaRPr>
          </a:p>
          <a:p>
            <a:pPr marL="0" indent="0" algn="just">
              <a:lnSpc>
                <a:spcPts val="1250"/>
              </a:lnSpc>
              <a:buNone/>
            </a:pPr>
            <a:r>
              <a:rPr lang="tr-TR" sz="2400" dirty="0">
                <a:effectLst/>
                <a:latin typeface="Arial" panose="020B0604020202020204" pitchFamily="34" charset="0"/>
                <a:ea typeface="Arial" panose="020B0604020202020204" pitchFamily="34" charset="0"/>
              </a:rPr>
              <a:t>Başlangıçta at, bir </a:t>
            </a:r>
            <a:r>
              <a:rPr lang="tr-TR" sz="2400" b="1" dirty="0">
                <a:effectLst/>
                <a:latin typeface="Arial" panose="020B0604020202020204" pitchFamily="34" charset="0"/>
                <a:ea typeface="Arial" panose="020B0604020202020204" pitchFamily="34" charset="0"/>
              </a:rPr>
              <a:t>yardımcı </a:t>
            </a:r>
            <a:r>
              <a:rPr lang="tr-TR" sz="2400" dirty="0">
                <a:effectLst/>
                <a:latin typeface="Arial" panose="020B0604020202020204" pitchFamily="34" charset="0"/>
                <a:ea typeface="Arial" panose="020B0604020202020204" pitchFamily="34" charset="0"/>
              </a:rPr>
              <a:t>yedeğinde yürütülmelidir ve yalnızca</a:t>
            </a:r>
          </a:p>
          <a:p>
            <a:pPr marL="0" indent="0" algn="just">
              <a:lnSpc>
                <a:spcPts val="1250"/>
              </a:lnSpc>
              <a:buNone/>
            </a:pPr>
            <a:r>
              <a:rPr lang="tr-TR" sz="2400" b="1" dirty="0">
                <a:effectLst/>
                <a:latin typeface="Arial" panose="020B0604020202020204" pitchFamily="34" charset="0"/>
                <a:ea typeface="Arial" panose="020B0604020202020204" pitchFamily="34" charset="0"/>
              </a:rPr>
              <a:t>adeta – duruş, duruş – adeta</a:t>
            </a:r>
            <a:r>
              <a:rPr lang="tr-TR" dirty="0">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geçişleri yapılmalıdır. </a:t>
            </a:r>
          </a:p>
          <a:p>
            <a:pPr marL="0" indent="0" algn="just">
              <a:lnSpc>
                <a:spcPts val="1250"/>
              </a:lnSpc>
              <a:buNone/>
            </a:pPr>
            <a:endParaRPr lang="tr-TR" dirty="0">
              <a:latin typeface="Arial" panose="020B0604020202020204" pitchFamily="34" charset="0"/>
              <a:ea typeface="Arial" panose="020B0604020202020204" pitchFamily="34" charset="0"/>
            </a:endParaRPr>
          </a:p>
          <a:p>
            <a:pPr marL="0" indent="0" algn="just">
              <a:lnSpc>
                <a:spcPts val="1250"/>
              </a:lnSpc>
              <a:buNone/>
            </a:pPr>
            <a:r>
              <a:rPr lang="tr-TR" sz="2400" dirty="0">
                <a:effectLst/>
                <a:latin typeface="Arial" panose="020B0604020202020204" pitchFamily="34" charset="0"/>
                <a:ea typeface="Arial" panose="020B0604020202020204" pitchFamily="34" charset="0"/>
              </a:rPr>
              <a:t>Atın duruş anında da kapalı bir biçim alması</a:t>
            </a:r>
            <a:r>
              <a:rPr lang="tr-TR" sz="2400" spc="3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sağlanmalıdır.</a:t>
            </a:r>
          </a:p>
          <a:p>
            <a:pPr marL="0" indent="0" algn="just">
              <a:lnSpc>
                <a:spcPts val="1250"/>
              </a:lnSpc>
              <a:buNone/>
            </a:pPr>
            <a:endParaRPr lang="tr-TR" sz="2400" dirty="0">
              <a:effectLst/>
              <a:latin typeface="Arial" panose="020B0604020202020204" pitchFamily="34" charset="0"/>
              <a:ea typeface="Arial" panose="020B0604020202020204" pitchFamily="34" charset="0"/>
            </a:endParaRPr>
          </a:p>
          <a:p>
            <a:pPr marL="0" marR="123825" indent="0" algn="just">
              <a:lnSpc>
                <a:spcPct val="105000"/>
              </a:lnSpc>
              <a:spcBef>
                <a:spcPts val="30"/>
              </a:spcBef>
              <a:spcAft>
                <a:spcPts val="0"/>
              </a:spcAft>
              <a:buNone/>
            </a:pPr>
            <a:r>
              <a:rPr lang="tr-TR" sz="2400" dirty="0">
                <a:effectLst/>
                <a:latin typeface="Arial" panose="020B0604020202020204" pitchFamily="34" charset="0"/>
                <a:ea typeface="Arial" panose="020B0604020202020204" pitchFamily="34" charset="0"/>
              </a:rPr>
              <a:t>Bir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sonraki</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aşama</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kısa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süreli</a:t>
            </a:r>
            <a:r>
              <a:rPr lang="tr-TR" sz="2400" spc="-8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süratli</a:t>
            </a:r>
            <a:r>
              <a:rPr lang="tr-TR" sz="2400" b="1" spc="-9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yürüyüşleridir.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yeteri</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kadar</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güven</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duygusuna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sahip</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olunca çalışmalar eğitici yardımcısı olmadan</a:t>
            </a:r>
            <a:r>
              <a:rPr lang="tr-TR" sz="2400" spc="10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yapılabilir.</a:t>
            </a:r>
          </a:p>
          <a:p>
            <a:pPr marL="0" marR="123825" indent="0" algn="just">
              <a:lnSpc>
                <a:spcPct val="105000"/>
              </a:lnSpc>
              <a:spcBef>
                <a:spcPts val="30"/>
              </a:spcBef>
              <a:spcAft>
                <a:spcPts val="0"/>
              </a:spcAft>
              <a:buNone/>
            </a:pPr>
            <a:endParaRPr lang="tr-TR" sz="2400" dirty="0">
              <a:effectLst/>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Bu arada, atın el kamçısına vereceği tepkiler önemlidir. Diz ekleminin üst tarafına uygulanacak</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kamçı etkileri daha fazla öne sürücü etkilere sahipken, alt bölgeye uygulanacak etkiler ise ayağın daha yukarıya kaldırılmasını sağlar</a:t>
            </a:r>
            <a:endParaRPr lang="tr-TR" sz="2400" dirty="0"/>
          </a:p>
        </p:txBody>
      </p:sp>
    </p:spTree>
    <p:extLst>
      <p:ext uri="{BB962C8B-B14F-4D97-AF65-F5344CB8AC3E}">
        <p14:creationId xmlns:p14="http://schemas.microsoft.com/office/powerpoint/2010/main" val="335479571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51.png">
            <a:extLst>
              <a:ext uri="{FF2B5EF4-FFF2-40B4-BE49-F238E27FC236}">
                <a16:creationId xmlns:a16="http://schemas.microsoft.com/office/drawing/2014/main" id="{8C022C0D-189F-4A7C-99B3-EC0C7A64771E}"/>
              </a:ext>
            </a:extLst>
          </p:cNvPr>
          <p:cNvPicPr>
            <a:picLocks noChangeAspect="1"/>
          </p:cNvPicPr>
          <p:nvPr/>
        </p:nvPicPr>
        <p:blipFill>
          <a:blip r:embed="rId2" cstate="print"/>
          <a:stretch>
            <a:fillRect/>
          </a:stretch>
        </p:blipFill>
        <p:spPr>
          <a:xfrm>
            <a:off x="1385047" y="696532"/>
            <a:ext cx="9399494" cy="4739068"/>
          </a:xfrm>
          <a:prstGeom prst="rect">
            <a:avLst/>
          </a:prstGeom>
        </p:spPr>
      </p:pic>
      <p:sp>
        <p:nvSpPr>
          <p:cNvPr id="5" name="Metin kutusu 4">
            <a:extLst>
              <a:ext uri="{FF2B5EF4-FFF2-40B4-BE49-F238E27FC236}">
                <a16:creationId xmlns:a16="http://schemas.microsoft.com/office/drawing/2014/main" id="{9C816B66-882E-4A53-B988-74B9C8957F90}"/>
              </a:ext>
            </a:extLst>
          </p:cNvPr>
          <p:cNvSpPr txBox="1"/>
          <p:nvPr/>
        </p:nvSpPr>
        <p:spPr>
          <a:xfrm>
            <a:off x="4216400" y="5435600"/>
            <a:ext cx="4206240" cy="707886"/>
          </a:xfrm>
          <a:prstGeom prst="rect">
            <a:avLst/>
          </a:prstGeom>
          <a:noFill/>
        </p:spPr>
        <p:txBody>
          <a:bodyPr wrap="square" rtlCol="0">
            <a:spAutoFit/>
          </a:bodyPr>
          <a:lstStyle/>
          <a:p>
            <a:r>
              <a:rPr lang="tr-TR" sz="2200" b="1" dirty="0">
                <a:effectLst/>
                <a:latin typeface="Arial" panose="020B0604020202020204" pitchFamily="34" charset="0"/>
                <a:ea typeface="Arial" panose="020B0604020202020204" pitchFamily="34" charset="0"/>
              </a:rPr>
              <a:t>Kamçı dokundurma noktaları</a:t>
            </a:r>
          </a:p>
          <a:p>
            <a:endParaRPr lang="tr-TR" dirty="0"/>
          </a:p>
        </p:txBody>
      </p:sp>
    </p:spTree>
    <p:extLst>
      <p:ext uri="{BB962C8B-B14F-4D97-AF65-F5344CB8AC3E}">
        <p14:creationId xmlns:p14="http://schemas.microsoft.com/office/powerpoint/2010/main" val="319662914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D4797B9-C2FA-41FD-8C6D-5287986864E8}"/>
              </a:ext>
            </a:extLst>
          </p:cNvPr>
          <p:cNvSpPr>
            <a:spLocks noGrp="1"/>
          </p:cNvSpPr>
          <p:nvPr>
            <p:ph idx="1"/>
          </p:nvPr>
        </p:nvSpPr>
        <p:spPr>
          <a:xfrm>
            <a:off x="779929" y="2474258"/>
            <a:ext cx="10609730" cy="2107901"/>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İleri düzeyde atların iki ipli çılbır çalışmalarında; çılbır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uzun dizgin ile çalışma yöntemleri birbirine geçişler biçiminde uygulanabilir. Örneğin, bir atı ilk önce iki </a:t>
            </a:r>
            <a:r>
              <a:rPr lang="tr-TR" sz="2400" spc="-15" dirty="0">
                <a:effectLst/>
                <a:latin typeface="Arial" panose="020B0604020202020204" pitchFamily="34" charset="0"/>
                <a:ea typeface="Arial" panose="020B0604020202020204" pitchFamily="34" charset="0"/>
              </a:rPr>
              <a:t>çılbır </a:t>
            </a:r>
            <a:r>
              <a:rPr lang="tr-TR" sz="2400" dirty="0">
                <a:effectLst/>
                <a:latin typeface="Arial" panose="020B0604020202020204" pitchFamily="34" charset="0"/>
                <a:ea typeface="Arial" panose="020B0604020202020204" pitchFamily="34" charset="0"/>
              </a:rPr>
              <a:t>ipi ile çılbır yaparak</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yumuşatırken,</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aşamanın</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sonunda</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uzun</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dizgin</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topluluk</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çalışmalarına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geçiş</a:t>
            </a:r>
            <a:r>
              <a:rPr lang="tr-TR" sz="2400" spc="-40" dirty="0">
                <a:effectLst/>
                <a:latin typeface="Arial" panose="020B0604020202020204" pitchFamily="34" charset="0"/>
                <a:ea typeface="Arial" panose="020B0604020202020204" pitchFamily="34" charset="0"/>
              </a:rPr>
              <a:t> </a:t>
            </a:r>
            <a:r>
              <a:rPr lang="tr-TR" sz="2400" spc="-10" dirty="0">
                <a:effectLst/>
                <a:latin typeface="Arial" panose="020B0604020202020204" pitchFamily="34" charset="0"/>
                <a:ea typeface="Arial" panose="020B0604020202020204" pitchFamily="34" charset="0"/>
              </a:rPr>
              <a:t>yapmak</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olanaklıdır.</a:t>
            </a:r>
          </a:p>
          <a:p>
            <a:pPr marL="0" indent="0" algn="just">
              <a:buNone/>
            </a:pPr>
            <a:endParaRPr lang="tr-TR" sz="2400" dirty="0"/>
          </a:p>
        </p:txBody>
      </p:sp>
    </p:spTree>
    <p:extLst>
      <p:ext uri="{BB962C8B-B14F-4D97-AF65-F5344CB8AC3E}">
        <p14:creationId xmlns:p14="http://schemas.microsoft.com/office/powerpoint/2010/main" val="43840044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1CE8814-AB7E-4BD8-9D1B-87EDB0DA70CF}"/>
              </a:ext>
            </a:extLst>
          </p:cNvPr>
          <p:cNvSpPr>
            <a:spLocks noGrp="1"/>
          </p:cNvSpPr>
          <p:nvPr>
            <p:ph idx="1"/>
          </p:nvPr>
        </p:nvSpPr>
        <p:spPr>
          <a:xfrm>
            <a:off x="793376" y="968188"/>
            <a:ext cx="10596283" cy="5135432"/>
          </a:xfrm>
        </p:spPr>
        <p:txBody>
          <a:bodyPr>
            <a:normAutofit/>
          </a:bodyPr>
          <a:lstStyle/>
          <a:p>
            <a:pPr marL="0" indent="0">
              <a:buNone/>
            </a:pPr>
            <a:r>
              <a:rPr lang="tr-TR" sz="2600" b="1" i="1" u="sng" spc="10" dirty="0">
                <a:solidFill>
                  <a:srgbClr val="0CC4D2"/>
                </a:solidFill>
                <a:effectLst/>
                <a:latin typeface="Arial" panose="020B0604020202020204" pitchFamily="34" charset="0"/>
                <a:ea typeface="Arial" panose="020B0604020202020204" pitchFamily="34" charset="0"/>
              </a:rPr>
              <a:t>2.6.2.Alıştırma Konuların</a:t>
            </a:r>
            <a:r>
              <a:rPr lang="tr-TR" sz="2600" b="1" i="1" u="sng" spc="5" dirty="0">
                <a:solidFill>
                  <a:srgbClr val="0CC4D2"/>
                </a:solidFill>
                <a:effectLst/>
                <a:latin typeface="Arial" panose="020B0604020202020204" pitchFamily="34" charset="0"/>
                <a:ea typeface="Arial" panose="020B0604020202020204" pitchFamily="34" charset="0"/>
              </a:rPr>
              <a:t> </a:t>
            </a:r>
            <a:r>
              <a:rPr lang="tr-TR" sz="2600" b="1" i="1" u="sng" spc="10" dirty="0">
                <a:solidFill>
                  <a:srgbClr val="0CC4D2"/>
                </a:solidFill>
                <a:effectLst/>
                <a:latin typeface="Arial" panose="020B0604020202020204" pitchFamily="34" charset="0"/>
                <a:ea typeface="Arial" panose="020B0604020202020204" pitchFamily="34" charset="0"/>
              </a:rPr>
              <a:t>Çalışılması</a:t>
            </a:r>
          </a:p>
          <a:p>
            <a:pPr marL="0" indent="0">
              <a:buNone/>
            </a:pPr>
            <a:r>
              <a:rPr lang="tr-TR" sz="2400" dirty="0">
                <a:effectLst/>
                <a:latin typeface="Arial" panose="020B0604020202020204" pitchFamily="34" charset="0"/>
                <a:ea typeface="Arial" panose="020B0604020202020204" pitchFamily="34" charset="0"/>
              </a:rPr>
              <a:t>İki ipli çılbır eğitiminin temel esasları başarıldıktan sonra, alt eğitim konularına başlanabilir.</a:t>
            </a:r>
          </a:p>
          <a:p>
            <a:pPr>
              <a:buFont typeface="Wingdings" panose="05000000000000000000" pitchFamily="2" charset="2"/>
              <a:buChar char="ü"/>
            </a:pPr>
            <a:r>
              <a:rPr lang="tr-TR" sz="2400" b="1" dirty="0">
                <a:effectLst/>
                <a:latin typeface="Arial" panose="020B0604020202020204" pitchFamily="34" charset="0"/>
                <a:ea typeface="Arial" panose="020B0604020202020204" pitchFamily="34" charset="0"/>
              </a:rPr>
              <a:t>Geriye çark, keskin geriye</a:t>
            </a:r>
            <a:r>
              <a:rPr lang="tr-TR" sz="2400" b="1" spc="1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dönüş</a:t>
            </a:r>
          </a:p>
          <a:p>
            <a:pPr marL="102235" marR="109855" indent="0" algn="just">
              <a:lnSpc>
                <a:spcPct val="101000"/>
              </a:lnSpc>
              <a:spcAft>
                <a:spcPts val="0"/>
              </a:spcAft>
              <a:buNone/>
            </a:pPr>
            <a:r>
              <a:rPr lang="tr-TR" sz="2400" dirty="0">
                <a:effectLst/>
                <a:latin typeface="Arial" panose="020B0604020202020204" pitchFamily="34" charset="0"/>
                <a:ea typeface="Arial" panose="020B0604020202020204" pitchFamily="34" charset="0"/>
              </a:rPr>
              <a:t>Yan değiştirirken atın eğitim düzeyine göre; bir </a:t>
            </a:r>
            <a:r>
              <a:rPr lang="tr-TR" sz="2400" b="1" dirty="0">
                <a:effectLst/>
                <a:latin typeface="Arial" panose="020B0604020202020204" pitchFamily="34" charset="0"/>
                <a:ea typeface="Arial" panose="020B0604020202020204" pitchFamily="34" charset="0"/>
              </a:rPr>
              <a:t>geriye çark </a:t>
            </a:r>
            <a:r>
              <a:rPr lang="tr-TR" sz="2400" dirty="0">
                <a:effectLst/>
                <a:latin typeface="Arial" panose="020B0604020202020204" pitchFamily="34" charset="0"/>
                <a:ea typeface="Arial" panose="020B0604020202020204" pitchFamily="34" charset="0"/>
              </a:rPr>
              <a:t>veya geniş bir </a:t>
            </a:r>
            <a:r>
              <a:rPr lang="tr-TR" sz="2400" b="1" dirty="0">
                <a:effectLst/>
                <a:latin typeface="Arial" panose="020B0604020202020204" pitchFamily="34" charset="0"/>
                <a:ea typeface="Arial" panose="020B0604020202020204" pitchFamily="34" charset="0"/>
              </a:rPr>
              <a:t>keskin geriye dönüş </a:t>
            </a:r>
            <a:r>
              <a:rPr lang="tr-TR" sz="2400" dirty="0">
                <a:effectLst/>
                <a:latin typeface="Arial" panose="020B0604020202020204" pitchFamily="34" charset="0"/>
                <a:ea typeface="Arial" panose="020B0604020202020204" pitchFamily="34" charset="0"/>
              </a:rPr>
              <a:t>yapılmaktadır.</a:t>
            </a:r>
          </a:p>
          <a:p>
            <a:pPr marL="102235" marR="109855" indent="0" algn="just">
              <a:lnSpc>
                <a:spcPct val="101000"/>
              </a:lnSpc>
              <a:spcAft>
                <a:spcPts val="0"/>
              </a:spcAft>
              <a:buNone/>
            </a:pPr>
            <a:r>
              <a:rPr lang="tr-TR" sz="2400" dirty="0">
                <a:effectLst/>
                <a:latin typeface="Arial" panose="020B0604020202020204" pitchFamily="34" charset="0"/>
                <a:ea typeface="Arial" panose="020B0604020202020204" pitchFamily="34" charset="0"/>
              </a:rPr>
              <a:t>Keskin geriye dönüşün uygulanabilmesi için; at ve eğitici arasında güvene dayalı bir ilişkinin var olması gerekir. Alıştırma; geriye çarkın çapının düzenli bir biçimde küçültülerek ve vaziyetin ve bükülüşün, hareket yönünde, alıştırmanın sonuna kadar korunması ile yapılır. Art ayakların harekete çalışkan bir biçimde katılması ve adımların ölçülerine uygun ve sırasına göre düzenli olarak atılması çok önemlidir.</a:t>
            </a:r>
            <a:endParaRPr lang="tr-TR" sz="2400" b="1" dirty="0">
              <a:effectLst/>
              <a:latin typeface="Arial" panose="020B0604020202020204" pitchFamily="34" charset="0"/>
              <a:ea typeface="Arial" panose="020B0604020202020204" pitchFamily="34" charset="0"/>
            </a:endParaRPr>
          </a:p>
          <a:p>
            <a:pPr marL="0" indent="0">
              <a:buNone/>
            </a:pPr>
            <a:endParaRPr lang="tr-TR" sz="2600" u="sng" spc="10" dirty="0">
              <a:solidFill>
                <a:srgbClr val="0CC4D2"/>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95850320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DF490D2-9F81-4FA1-8AE6-02F90823501D}"/>
              </a:ext>
            </a:extLst>
          </p:cNvPr>
          <p:cNvSpPr>
            <a:spLocks noGrp="1"/>
          </p:cNvSpPr>
          <p:nvPr>
            <p:ph idx="1"/>
          </p:nvPr>
        </p:nvSpPr>
        <p:spPr>
          <a:xfrm>
            <a:off x="766482" y="658906"/>
            <a:ext cx="10676965" cy="5416774"/>
          </a:xfrm>
        </p:spPr>
        <p:txBody>
          <a:bodyPr>
            <a:normAutofit/>
          </a:bodyPr>
          <a:lstStyle/>
          <a:p>
            <a:pPr algn="just">
              <a:buFont typeface="Wingdings" panose="05000000000000000000" pitchFamily="2" charset="2"/>
              <a:buChar char="Ø"/>
            </a:pPr>
            <a:r>
              <a:rPr lang="tr-TR" sz="2400" b="1" dirty="0">
                <a:effectLst/>
                <a:latin typeface="Arial" panose="020B0604020202020204" pitchFamily="34" charset="0"/>
                <a:ea typeface="Arial" panose="020B0604020202020204" pitchFamily="34" charset="0"/>
              </a:rPr>
              <a:t>Baldıra</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yumuşatma</a:t>
            </a:r>
          </a:p>
          <a:p>
            <a:pPr marL="0" indent="0" algn="just">
              <a:buNone/>
            </a:pPr>
            <a:r>
              <a:rPr lang="tr-TR" sz="2400" b="1" dirty="0">
                <a:effectLst/>
                <a:latin typeface="Arial" panose="020B0604020202020204" pitchFamily="34" charset="0"/>
                <a:ea typeface="Arial" panose="020B0604020202020204" pitchFamily="34" charset="0"/>
              </a:rPr>
              <a:t>      İleri – yana </a:t>
            </a:r>
            <a:r>
              <a:rPr lang="tr-TR" sz="2400" dirty="0">
                <a:effectLst/>
                <a:latin typeface="Arial" panose="020B0604020202020204" pitchFamily="34" charset="0"/>
                <a:ea typeface="Arial" panose="020B0604020202020204" pitchFamily="34" charset="0"/>
              </a:rPr>
              <a:t>sürücü yardımların ata öğretilmesi ve geliştirilmesi için; iki ipli çılbır eğitiminde </a:t>
            </a:r>
            <a:r>
              <a:rPr lang="tr-TR" sz="2400" b="1" dirty="0">
                <a:effectLst/>
                <a:latin typeface="Arial" panose="020B0604020202020204" pitchFamily="34" charset="0"/>
                <a:ea typeface="Arial" panose="020B0604020202020204" pitchFamily="34" charset="0"/>
              </a:rPr>
              <a:t>baldıra yumuşatma </a:t>
            </a:r>
            <a:r>
              <a:rPr lang="tr-TR" sz="2400" dirty="0">
                <a:effectLst/>
                <a:latin typeface="Arial" panose="020B0604020202020204" pitchFamily="34" charset="0"/>
                <a:ea typeface="Arial" panose="020B0604020202020204" pitchFamily="34" charset="0"/>
              </a:rPr>
              <a:t>alıştırmaları yapılabilir. At bu hareketi vaziyet alarak</a:t>
            </a:r>
            <a:r>
              <a:rPr lang="tr-TR" sz="2400" spc="27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yapmalıdır.</a:t>
            </a:r>
          </a:p>
          <a:p>
            <a:pPr marL="0" indent="0" algn="just">
              <a:buNone/>
            </a:pPr>
            <a:r>
              <a:rPr lang="tr-TR" sz="2400" dirty="0">
                <a:effectLst/>
                <a:latin typeface="Arial" panose="020B0604020202020204" pitchFamily="34" charset="0"/>
                <a:ea typeface="Arial" panose="020B0604020202020204" pitchFamily="34" charset="0"/>
              </a:rPr>
              <a:t>Baldırın</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ileri</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yana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sürücü</a:t>
            </a:r>
            <a:r>
              <a:rPr lang="tr-TR" sz="2400" spc="-4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sınırlayıcı</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etkilerini</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yaratmak</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üzere</a:t>
            </a:r>
            <a:r>
              <a:rPr lang="tr-TR" sz="2400" spc="-11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el</a:t>
            </a:r>
            <a:r>
              <a:rPr lang="tr-TR" sz="2400" b="1" spc="-2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kamçıları</a:t>
            </a:r>
            <a:r>
              <a:rPr lang="tr-TR" sz="2400" b="1" spc="-8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kullanılır</a:t>
            </a:r>
            <a:r>
              <a:rPr lang="tr-TR" sz="2400" dirty="0">
                <a:latin typeface="Arial" panose="020B0604020202020204" pitchFamily="34" charset="0"/>
                <a:ea typeface="Arial" panose="020B0604020202020204" pitchFamily="34" charset="0"/>
              </a:rPr>
              <a:t>.</a:t>
            </a:r>
          </a:p>
          <a:p>
            <a:pPr marL="0" indent="0" algn="just">
              <a:buNone/>
            </a:pPr>
            <a:r>
              <a:rPr lang="tr-TR" sz="2400" dirty="0">
                <a:effectLst/>
                <a:latin typeface="Arial" panose="020B0604020202020204" pitchFamily="34" charset="0"/>
                <a:ea typeface="Arial" panose="020B0604020202020204" pitchFamily="34" charset="0"/>
              </a:rPr>
              <a:t>Örneğin sol baldıra yumuşatma</a:t>
            </a:r>
            <a:r>
              <a:rPr lang="tr-TR" sz="2400" spc="20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p>
          <a:p>
            <a:pPr marL="0" indent="0" algn="just">
              <a:buNone/>
            </a:pPr>
            <a:r>
              <a:rPr lang="tr-TR" sz="2400" dirty="0">
                <a:effectLst/>
                <a:latin typeface="Arial" panose="020B0604020202020204" pitchFamily="34" charset="0"/>
                <a:ea typeface="Arial" panose="020B0604020202020204" pitchFamily="34" charset="0"/>
              </a:rPr>
              <a:t>İleri –</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yana</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sürüş	: El kamçısı atın sol tarafında </a:t>
            </a:r>
            <a:endParaRPr lang="tr-TR" sz="2400" dirty="0">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Sınırlayıcı</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etki	: El </a:t>
            </a:r>
            <a:r>
              <a:rPr lang="tr-TR" sz="2400" spc="-15" dirty="0">
                <a:effectLst/>
                <a:latin typeface="Arial" panose="020B0604020202020204" pitchFamily="34" charset="0"/>
                <a:ea typeface="Arial" panose="020B0604020202020204" pitchFamily="34" charset="0"/>
              </a:rPr>
              <a:t>kamçısı </a:t>
            </a:r>
            <a:r>
              <a:rPr lang="tr-TR" sz="2400" dirty="0">
                <a:effectLst/>
                <a:latin typeface="Arial" panose="020B0604020202020204" pitchFamily="34" charset="0"/>
                <a:ea typeface="Arial" panose="020B0604020202020204" pitchFamily="34" charset="0"/>
              </a:rPr>
              <a:t>atın sağ tarafında kullanılacaktır.</a:t>
            </a:r>
          </a:p>
          <a:p>
            <a:pPr marL="0" indent="0" algn="just">
              <a:buNone/>
            </a:pPr>
            <a:r>
              <a:rPr lang="tr-TR" sz="2400" dirty="0">
                <a:effectLst/>
                <a:latin typeface="Arial" panose="020B0604020202020204" pitchFamily="34" charset="0"/>
                <a:ea typeface="Arial" panose="020B0604020202020204" pitchFamily="34" charset="0"/>
              </a:rPr>
              <a:t>Kamçı ve dizgin (çılbır ipleri) yardımları birlikte ve uyumlu kullanılarak, atın hareket doğrultusuna göre 45</a:t>
            </a:r>
            <a:r>
              <a:rPr lang="tr-TR" sz="2400" baseline="30000" dirty="0">
                <a:effectLst/>
                <a:latin typeface="Arial" panose="020B0604020202020204" pitchFamily="34" charset="0"/>
                <a:ea typeface="Arial" panose="020B0604020202020204" pitchFamily="34" charset="0"/>
              </a:rPr>
              <a:t>o</a:t>
            </a:r>
            <a:r>
              <a:rPr lang="tr-TR" sz="2400" dirty="0">
                <a:effectLst/>
                <a:latin typeface="Arial" panose="020B0604020202020204" pitchFamily="34" charset="0"/>
                <a:ea typeface="Arial" panose="020B0604020202020204" pitchFamily="34" charset="0"/>
              </a:rPr>
              <a:t> açı ile ileri ve yana gitmesi sağlanmalıdır</a:t>
            </a:r>
            <a:r>
              <a:rPr lang="tr-TR" sz="2400" dirty="0">
                <a:latin typeface="Arial" panose="020B0604020202020204" pitchFamily="34" charset="0"/>
                <a:ea typeface="Arial" panose="020B0604020202020204" pitchFamily="34" charset="0"/>
              </a:rPr>
              <a:t>.</a:t>
            </a:r>
            <a:endParaRPr lang="tr-TR" sz="2400" dirty="0">
              <a:effectLst/>
              <a:latin typeface="Arial" panose="020B0604020202020204" pitchFamily="34" charset="0"/>
              <a:ea typeface="Arial" panose="020B0604020202020204" pitchFamily="34" charset="0"/>
            </a:endParaRPr>
          </a:p>
          <a:p>
            <a:pPr marL="0" indent="0" algn="just">
              <a:buNone/>
            </a:pPr>
            <a:endParaRPr lang="tr-TR" sz="2400" dirty="0">
              <a:effectLst/>
              <a:latin typeface="Arial" panose="020B0604020202020204" pitchFamily="34" charset="0"/>
              <a:ea typeface="Arial" panose="020B0604020202020204" pitchFamily="34" charset="0"/>
            </a:endParaRPr>
          </a:p>
          <a:p>
            <a:pPr marL="0" indent="0" algn="just">
              <a:buNone/>
            </a:pPr>
            <a:endParaRPr lang="tr-TR" sz="2400" dirty="0"/>
          </a:p>
        </p:txBody>
      </p:sp>
    </p:spTree>
    <p:extLst>
      <p:ext uri="{BB962C8B-B14F-4D97-AF65-F5344CB8AC3E}">
        <p14:creationId xmlns:p14="http://schemas.microsoft.com/office/powerpoint/2010/main" val="317771774"/>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4E85DC0-61AF-4365-B050-9174C8150178}"/>
              </a:ext>
            </a:extLst>
          </p:cNvPr>
          <p:cNvSpPr>
            <a:spLocks noGrp="1"/>
          </p:cNvSpPr>
          <p:nvPr>
            <p:ph idx="1"/>
          </p:nvPr>
        </p:nvSpPr>
        <p:spPr>
          <a:xfrm>
            <a:off x="779929" y="1546412"/>
            <a:ext cx="10663518" cy="4889948"/>
          </a:xfrm>
        </p:spPr>
        <p:txBody>
          <a:bodyPr>
            <a:normAutofit/>
          </a:bodyPr>
          <a:lstStyle/>
          <a:p>
            <a:pPr marL="0" indent="0" algn="just">
              <a:buNone/>
            </a:pPr>
            <a:r>
              <a:rPr lang="tr-TR" sz="2400" b="1" dirty="0">
                <a:effectLst/>
                <a:latin typeface="Arial" panose="020B0604020202020204" pitchFamily="34" charset="0"/>
                <a:ea typeface="Arial" panose="020B0604020202020204" pitchFamily="34" charset="0"/>
              </a:rPr>
              <a:t>İleri – yana </a:t>
            </a:r>
            <a:r>
              <a:rPr lang="tr-TR" sz="2400" dirty="0">
                <a:effectLst/>
                <a:latin typeface="Arial" panose="020B0604020202020204" pitchFamily="34" charset="0"/>
                <a:ea typeface="Arial" panose="020B0604020202020204" pitchFamily="34" charset="0"/>
              </a:rPr>
              <a:t>hareketler konusunda sorunları olan biniciler için, bu alıştırmalar baldıra itaati geliştirmek için çok uygun</a:t>
            </a:r>
            <a:r>
              <a:rPr lang="tr-TR" sz="2400" spc="30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çalışmalardır.</a:t>
            </a:r>
          </a:p>
          <a:p>
            <a:pPr marL="0" indent="0" algn="just">
              <a:buNone/>
            </a:pPr>
            <a:r>
              <a:rPr lang="tr-TR" sz="2400" dirty="0">
                <a:effectLst/>
                <a:latin typeface="Arial" panose="020B0604020202020204" pitchFamily="34" charset="0"/>
                <a:ea typeface="Arial" panose="020B0604020202020204" pitchFamily="34" charset="0"/>
              </a:rPr>
              <a:t>Baldıra yumuşatma alıştırmaları başarı ile yapıldıktan sonra, </a:t>
            </a:r>
            <a:r>
              <a:rPr lang="tr-TR" sz="2400" b="1" dirty="0">
                <a:effectLst/>
                <a:latin typeface="Arial" panose="020B0604020202020204" pitchFamily="34" charset="0"/>
                <a:ea typeface="Arial" panose="020B0604020202020204" pitchFamily="34" charset="0"/>
              </a:rPr>
              <a:t>omuz içeri </a:t>
            </a:r>
            <a:r>
              <a:rPr lang="tr-TR" sz="2400" dirty="0">
                <a:effectLst/>
                <a:latin typeface="Arial" panose="020B0604020202020204" pitchFamily="34" charset="0"/>
                <a:ea typeface="Arial" panose="020B0604020202020204" pitchFamily="34" charset="0"/>
              </a:rPr>
              <a:t>alıştırmasına geçilebilir</a:t>
            </a:r>
            <a:r>
              <a:rPr lang="tr-TR" sz="2400" dirty="0">
                <a:latin typeface="Arial" panose="020B0604020202020204" pitchFamily="34" charset="0"/>
                <a:ea typeface="Arial" panose="020B0604020202020204" pitchFamily="34" charset="0"/>
              </a:rPr>
              <a:t>.</a:t>
            </a:r>
          </a:p>
          <a:p>
            <a:pPr marL="0" indent="0" algn="just">
              <a:buNone/>
            </a:pPr>
            <a:r>
              <a:rPr lang="tr-TR" sz="2400" b="1" dirty="0">
                <a:effectLst/>
                <a:latin typeface="Arial" panose="020B0604020202020204" pitchFamily="34" charset="0"/>
                <a:ea typeface="Arial" panose="020B0604020202020204" pitchFamily="34" charset="0"/>
              </a:rPr>
              <a:t>Omuz</a:t>
            </a:r>
            <a:r>
              <a:rPr lang="tr-TR" sz="2400" b="1" spc="4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içeri</a:t>
            </a:r>
          </a:p>
          <a:p>
            <a:pPr marL="0" indent="0" algn="just">
              <a:buNone/>
            </a:pPr>
            <a:r>
              <a:rPr lang="tr-TR" sz="2400" dirty="0">
                <a:effectLst/>
                <a:latin typeface="Arial" panose="020B0604020202020204" pitchFamily="34" charset="0"/>
                <a:ea typeface="Arial" panose="020B0604020202020204" pitchFamily="34" charset="0"/>
              </a:rPr>
              <a:t>At,</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burada</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çarkın</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büklümüne</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uygun</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olarak</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ileri</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yana</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hareket</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eder.</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anda</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eğitici</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atın arkasında yürür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bükülüşün korunmasını sağlarken, atın iç art ayağı ile dış ön </a:t>
            </a:r>
            <a:r>
              <a:rPr lang="tr-TR" sz="2400" spc="-15" dirty="0">
                <a:effectLst/>
                <a:latin typeface="Arial" panose="020B0604020202020204" pitchFamily="34" charset="0"/>
                <a:ea typeface="Arial" panose="020B0604020202020204" pitchFamily="34" charset="0"/>
              </a:rPr>
              <a:t>ayağının </a:t>
            </a:r>
            <a:r>
              <a:rPr lang="tr-TR" sz="2400" dirty="0">
                <a:effectLst/>
                <a:latin typeface="Arial" panose="020B0604020202020204" pitchFamily="34" charset="0"/>
                <a:ea typeface="Arial" panose="020B0604020202020204" pitchFamily="34" charset="0"/>
              </a:rPr>
              <a:t>aynı iz üzerinde hareket etmesini</a:t>
            </a:r>
            <a:r>
              <a:rPr lang="tr-TR" sz="2400" spc="2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sağlar.</a:t>
            </a:r>
          </a:p>
          <a:p>
            <a:pPr marL="0" indent="0" algn="just">
              <a:buNone/>
            </a:pPr>
            <a:r>
              <a:rPr lang="tr-TR" sz="2400" dirty="0">
                <a:effectLst/>
                <a:latin typeface="Arial" panose="020B0604020202020204" pitchFamily="34" charset="0"/>
                <a:ea typeface="Arial" panose="020B0604020202020204" pitchFamily="34" charset="0"/>
              </a:rPr>
              <a:t>Bu alıştırma atın doğruluğunun geliştirilmesine büyük katkıda bulunur</a:t>
            </a:r>
            <a:r>
              <a:rPr lang="tr-TR" sz="2400" dirty="0">
                <a:latin typeface="Arial" panose="020B0604020202020204" pitchFamily="34" charset="0"/>
                <a:ea typeface="Arial" panose="020B0604020202020204" pitchFamily="34" charset="0"/>
              </a:rPr>
              <a:t>.</a:t>
            </a:r>
            <a:endParaRPr lang="tr-TR" sz="2400" dirty="0">
              <a:effectLst/>
              <a:latin typeface="Arial" panose="020B0604020202020204" pitchFamily="34" charset="0"/>
              <a:ea typeface="Arial" panose="020B0604020202020204" pitchFamily="34" charset="0"/>
            </a:endParaRPr>
          </a:p>
          <a:p>
            <a:pPr marL="0" indent="0" algn="just">
              <a:buNone/>
            </a:pPr>
            <a:endParaRPr lang="tr-TR" sz="2400" dirty="0">
              <a:latin typeface="Arial" panose="020B0604020202020204" pitchFamily="34" charset="0"/>
            </a:endParaRPr>
          </a:p>
        </p:txBody>
      </p:sp>
    </p:spTree>
    <p:extLst>
      <p:ext uri="{BB962C8B-B14F-4D97-AF65-F5344CB8AC3E}">
        <p14:creationId xmlns:p14="http://schemas.microsoft.com/office/powerpoint/2010/main" val="1189670948"/>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55941249-FA63-4CD3-8075-BBB705827FBF}"/>
              </a:ext>
            </a:extLst>
          </p:cNvPr>
          <p:cNvSpPr>
            <a:spLocks noChangeArrowheads="1"/>
          </p:cNvSpPr>
          <p:nvPr/>
        </p:nvSpPr>
        <p:spPr bwMode="auto">
          <a:xfrm>
            <a:off x="6747226" y="152400"/>
            <a:ext cx="2110344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grpSp>
        <p:nvGrpSpPr>
          <p:cNvPr id="5" name="Group 1">
            <a:extLst>
              <a:ext uri="{FF2B5EF4-FFF2-40B4-BE49-F238E27FC236}">
                <a16:creationId xmlns:a16="http://schemas.microsoft.com/office/drawing/2014/main" id="{3846198E-7141-4DF6-97B2-F9D186166A13}"/>
              </a:ext>
            </a:extLst>
          </p:cNvPr>
          <p:cNvGrpSpPr>
            <a:grpSpLocks/>
          </p:cNvGrpSpPr>
          <p:nvPr/>
        </p:nvGrpSpPr>
        <p:grpSpPr bwMode="auto">
          <a:xfrm>
            <a:off x="1927143" y="589294"/>
            <a:ext cx="8187597" cy="5205806"/>
            <a:chOff x="0" y="0"/>
            <a:chExt cx="6508" cy="10669"/>
          </a:xfrm>
        </p:grpSpPr>
        <p:pic>
          <p:nvPicPr>
            <p:cNvPr id="9219" name="Picture 3">
              <a:extLst>
                <a:ext uri="{FF2B5EF4-FFF2-40B4-BE49-F238E27FC236}">
                  <a16:creationId xmlns:a16="http://schemas.microsoft.com/office/drawing/2014/main" id="{659270B8-F26D-4983-BA65-6B93E15BF4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508" cy="10669"/>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2">
              <a:extLst>
                <a:ext uri="{FF2B5EF4-FFF2-40B4-BE49-F238E27FC236}">
                  <a16:creationId xmlns:a16="http://schemas.microsoft.com/office/drawing/2014/main" id="{DC17C764-A6A9-4990-A5D3-AF76936D6BD3}"/>
                </a:ext>
              </a:extLst>
            </p:cNvPr>
            <p:cNvSpPr txBox="1">
              <a:spLocks noChangeArrowheads="1"/>
            </p:cNvSpPr>
            <p:nvPr/>
          </p:nvSpPr>
          <p:spPr bwMode="auto">
            <a:xfrm>
              <a:off x="1454" y="5862"/>
              <a:ext cx="536" cy="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700" b="1" i="0" u="none" strike="noStrike" cap="none" normalizeH="0" baseline="0">
                  <a:ln>
                    <a:noFill/>
                  </a:ln>
                  <a:solidFill>
                    <a:srgbClr val="7F7F7F"/>
                  </a:solidFill>
                  <a:effectLst/>
                  <a:latin typeface="Arial" panose="020B0604020202020204" pitchFamily="34" charset="0"/>
                  <a:ea typeface="Arial" panose="020B0604020202020204" pitchFamily="34" charset="0"/>
                </a:rPr>
                <a:t>45</a:t>
              </a:r>
              <a:r>
                <a:rPr kumimoji="0" lang="tr-TR" altLang="tr-TR" sz="1700" b="1" i="0" u="none" strike="noStrike" cap="none" normalizeH="0" baseline="30000">
                  <a:ln>
                    <a:noFill/>
                  </a:ln>
                  <a:solidFill>
                    <a:srgbClr val="7F7F7F"/>
                  </a:solidFill>
                  <a:effectLst/>
                  <a:latin typeface="Arial" panose="020B0604020202020204" pitchFamily="34" charset="0"/>
                  <a:ea typeface="Arial" panose="020B0604020202020204" pitchFamily="34" charset="0"/>
                </a:rPr>
                <a:t>o</a:t>
              </a:r>
              <a:endParaRPr kumimoji="0" lang="tr-TR" altLang="tr-TR" sz="1800" b="0" i="0" u="none" strike="noStrike" cap="none" normalizeH="0" baseline="0">
                <a:ln>
                  <a:noFill/>
                </a:ln>
                <a:solidFill>
                  <a:schemeClr val="tx1"/>
                </a:solidFill>
                <a:effectLst/>
                <a:latin typeface="Arial" panose="020B0604020202020204" pitchFamily="34" charset="0"/>
              </a:endParaRPr>
            </a:p>
          </p:txBody>
        </p:sp>
      </p:grpSp>
      <p:sp>
        <p:nvSpPr>
          <p:cNvPr id="2" name="Metin kutusu 1">
            <a:extLst>
              <a:ext uri="{FF2B5EF4-FFF2-40B4-BE49-F238E27FC236}">
                <a16:creationId xmlns:a16="http://schemas.microsoft.com/office/drawing/2014/main" id="{1B707097-0EB9-4017-9227-8CA5064DF94F}"/>
              </a:ext>
            </a:extLst>
          </p:cNvPr>
          <p:cNvSpPr txBox="1"/>
          <p:nvPr/>
        </p:nvSpPr>
        <p:spPr>
          <a:xfrm>
            <a:off x="4156581" y="5795100"/>
            <a:ext cx="3728720" cy="646331"/>
          </a:xfrm>
          <a:prstGeom prst="rect">
            <a:avLst/>
          </a:prstGeom>
          <a:noFill/>
        </p:spPr>
        <p:txBody>
          <a:bodyPr wrap="square" rtlCol="0">
            <a:spAutoFit/>
          </a:bodyPr>
          <a:lstStyle/>
          <a:p>
            <a:pPr algn="ctr"/>
            <a:r>
              <a:rPr lang="tr-TR" sz="1800" b="1" dirty="0">
                <a:effectLst/>
                <a:latin typeface="Arial" panose="020B0604020202020204" pitchFamily="34" charset="0"/>
                <a:ea typeface="Arial" panose="020B0604020202020204" pitchFamily="34" charset="0"/>
              </a:rPr>
              <a:t>Baldıra yumuşatma</a:t>
            </a:r>
          </a:p>
          <a:p>
            <a:endParaRPr lang="tr-TR" dirty="0"/>
          </a:p>
        </p:txBody>
      </p:sp>
    </p:spTree>
    <p:extLst>
      <p:ext uri="{BB962C8B-B14F-4D97-AF65-F5344CB8AC3E}">
        <p14:creationId xmlns:p14="http://schemas.microsoft.com/office/powerpoint/2010/main" val="322509954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53.png">
            <a:extLst>
              <a:ext uri="{FF2B5EF4-FFF2-40B4-BE49-F238E27FC236}">
                <a16:creationId xmlns:a16="http://schemas.microsoft.com/office/drawing/2014/main" id="{731A30B0-3176-4D37-B994-64F83A1B71B6}"/>
              </a:ext>
            </a:extLst>
          </p:cNvPr>
          <p:cNvPicPr>
            <a:picLocks noChangeAspect="1"/>
          </p:cNvPicPr>
          <p:nvPr/>
        </p:nvPicPr>
        <p:blipFill>
          <a:blip r:embed="rId2" cstate="print"/>
          <a:stretch>
            <a:fillRect/>
          </a:stretch>
        </p:blipFill>
        <p:spPr>
          <a:xfrm>
            <a:off x="2144506" y="674061"/>
            <a:ext cx="7873553" cy="5072919"/>
          </a:xfrm>
          <a:prstGeom prst="rect">
            <a:avLst/>
          </a:prstGeom>
        </p:spPr>
      </p:pic>
      <p:sp>
        <p:nvSpPr>
          <p:cNvPr id="5" name="Metin kutusu 4">
            <a:extLst>
              <a:ext uri="{FF2B5EF4-FFF2-40B4-BE49-F238E27FC236}">
                <a16:creationId xmlns:a16="http://schemas.microsoft.com/office/drawing/2014/main" id="{A1023BD7-B323-43F9-8627-241FF0D7E623}"/>
              </a:ext>
            </a:extLst>
          </p:cNvPr>
          <p:cNvSpPr txBox="1"/>
          <p:nvPr/>
        </p:nvSpPr>
        <p:spPr>
          <a:xfrm>
            <a:off x="4552202" y="5746980"/>
            <a:ext cx="3058160" cy="646331"/>
          </a:xfrm>
          <a:prstGeom prst="rect">
            <a:avLst/>
          </a:prstGeom>
          <a:noFill/>
        </p:spPr>
        <p:txBody>
          <a:bodyPr wrap="square" rtlCol="0">
            <a:spAutoFit/>
          </a:bodyPr>
          <a:lstStyle/>
          <a:p>
            <a:pPr algn="ctr"/>
            <a:r>
              <a:rPr lang="tr-TR" sz="1800" b="1" dirty="0">
                <a:effectLst/>
                <a:latin typeface="Arial" panose="020B0604020202020204" pitchFamily="34" charset="0"/>
                <a:ea typeface="Arial" panose="020B0604020202020204" pitchFamily="34" charset="0"/>
              </a:rPr>
              <a:t>Omuz içeri</a:t>
            </a:r>
          </a:p>
          <a:p>
            <a:endParaRPr lang="tr-TR" dirty="0"/>
          </a:p>
        </p:txBody>
      </p:sp>
    </p:spTree>
    <p:extLst>
      <p:ext uri="{BB962C8B-B14F-4D97-AF65-F5344CB8AC3E}">
        <p14:creationId xmlns:p14="http://schemas.microsoft.com/office/powerpoint/2010/main" val="212157954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CEE9EAA-96E1-4377-8B82-BB834CE29F49}"/>
              </a:ext>
            </a:extLst>
          </p:cNvPr>
          <p:cNvSpPr>
            <a:spLocks noGrp="1"/>
          </p:cNvSpPr>
          <p:nvPr>
            <p:ph idx="1"/>
          </p:nvPr>
        </p:nvSpPr>
        <p:spPr>
          <a:xfrm>
            <a:off x="779929" y="1143000"/>
            <a:ext cx="10650071" cy="4048760"/>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Bu alıştırmalar sonucunda at; sürücü ve alıkoyucu yardımları anlamayı, bu yardımlara güvenmeyi ve uygulamayı öğrenecektir. Bu alıştırmalar aynı zamanda; yarım adım, </a:t>
            </a:r>
            <a:r>
              <a:rPr lang="tr-TR" sz="2400" dirty="0" err="1">
                <a:effectLst/>
                <a:latin typeface="Arial" panose="020B0604020202020204" pitchFamily="34" charset="0"/>
                <a:ea typeface="Arial" panose="020B0604020202020204" pitchFamily="34" charset="0"/>
              </a:rPr>
              <a:t>piyaf</a:t>
            </a:r>
            <a:r>
              <a:rPr lang="tr-TR" sz="2400" dirty="0">
                <a:effectLst/>
                <a:latin typeface="Arial" panose="020B0604020202020204" pitchFamily="34" charset="0"/>
                <a:ea typeface="Arial" panose="020B0604020202020204" pitchFamily="34" charset="0"/>
              </a:rPr>
              <a:t> ve pasaj hareketlerine temel oluşturur.</a:t>
            </a:r>
          </a:p>
          <a:p>
            <a:pPr marL="0" indent="0" algn="ctr">
              <a:buNone/>
            </a:pPr>
            <a:endParaRPr lang="tr-TR" sz="2400" b="1" u="sng" dirty="0">
              <a:solidFill>
                <a:srgbClr val="FF0000"/>
              </a:solidFill>
              <a:effectLst/>
              <a:latin typeface="Arial" panose="020B0604020202020204" pitchFamily="34" charset="0"/>
              <a:ea typeface="Arial" panose="020B0604020202020204" pitchFamily="34" charset="0"/>
            </a:endParaRPr>
          </a:p>
          <a:p>
            <a:pPr marL="0" indent="0" algn="ctr">
              <a:buNone/>
            </a:pPr>
            <a:r>
              <a:rPr lang="tr-TR" sz="2400" b="1" u="sng" dirty="0">
                <a:solidFill>
                  <a:srgbClr val="FF0000"/>
                </a:solidFill>
                <a:effectLst/>
                <a:latin typeface="Arial" panose="020B0604020202020204" pitchFamily="34" charset="0"/>
                <a:ea typeface="Arial" panose="020B0604020202020204" pitchFamily="34" charset="0"/>
              </a:rPr>
              <a:t>DİKKAT!</a:t>
            </a:r>
            <a:endParaRPr lang="tr-TR" sz="2400" u="sng" dirty="0">
              <a:solidFill>
                <a:srgbClr val="FF0000"/>
              </a:solidFill>
              <a:effectLst/>
              <a:latin typeface="Arial" panose="020B0604020202020204" pitchFamily="34" charset="0"/>
              <a:ea typeface="Arial" panose="020B0604020202020204" pitchFamily="34" charset="0"/>
            </a:endParaRPr>
          </a:p>
          <a:p>
            <a:pPr marL="0" indent="0" algn="ctr">
              <a:buNone/>
            </a:pPr>
            <a:r>
              <a:rPr lang="tr-TR" sz="2400" b="1" dirty="0">
                <a:effectLst/>
                <a:latin typeface="Arial" panose="020B0604020202020204" pitchFamily="34" charset="0"/>
                <a:ea typeface="Arial" panose="020B0604020202020204" pitchFamily="34" charset="0"/>
              </a:rPr>
              <a:t>Gerçek başarı; atın beden yeterliliklerine uygun, küçük ama düzenli adımlarla gelişen eğitim aşamalarında saklıdır</a:t>
            </a:r>
            <a:endParaRPr lang="tr-TR" sz="2400" dirty="0"/>
          </a:p>
        </p:txBody>
      </p:sp>
    </p:spTree>
    <p:extLst>
      <p:ext uri="{BB962C8B-B14F-4D97-AF65-F5344CB8AC3E}">
        <p14:creationId xmlns:p14="http://schemas.microsoft.com/office/powerpoint/2010/main" val="133432018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B96E23E-1987-4EDE-8EC6-916F8CD9AA35}"/>
              </a:ext>
            </a:extLst>
          </p:cNvPr>
          <p:cNvSpPr>
            <a:spLocks noGrp="1"/>
          </p:cNvSpPr>
          <p:nvPr>
            <p:ph idx="1"/>
          </p:nvPr>
        </p:nvSpPr>
        <p:spPr>
          <a:xfrm>
            <a:off x="766482" y="1855694"/>
            <a:ext cx="10623177" cy="4303058"/>
          </a:xfrm>
        </p:spPr>
        <p:txBody>
          <a:bodyPr>
            <a:normAutofit/>
          </a:bodyPr>
          <a:lstStyle/>
          <a:p>
            <a:pPr marL="0" indent="0" algn="just">
              <a:buNone/>
            </a:pPr>
            <a:r>
              <a:rPr lang="tr-TR" sz="2600" b="1" i="1" u="sng" spc="-15" dirty="0">
                <a:solidFill>
                  <a:srgbClr val="0CC4D2"/>
                </a:solidFill>
                <a:effectLst/>
                <a:latin typeface="Arial" panose="020B0604020202020204" pitchFamily="34" charset="0"/>
                <a:ea typeface="Arial" panose="020B0604020202020204" pitchFamily="34" charset="0"/>
              </a:rPr>
              <a:t>2.6.3.Piyaf ve Pasaj</a:t>
            </a:r>
            <a:r>
              <a:rPr lang="tr-TR" sz="2600" b="1" i="1" u="sng" spc="-115" dirty="0">
                <a:solidFill>
                  <a:srgbClr val="0CC4D2"/>
                </a:solidFill>
                <a:effectLst/>
                <a:latin typeface="Arial" panose="020B0604020202020204" pitchFamily="34" charset="0"/>
                <a:ea typeface="Arial" panose="020B0604020202020204" pitchFamily="34" charset="0"/>
              </a:rPr>
              <a:t> </a:t>
            </a:r>
            <a:r>
              <a:rPr lang="tr-TR" sz="2600" b="1" i="1" u="sng" spc="-15" dirty="0">
                <a:solidFill>
                  <a:srgbClr val="0CC4D2"/>
                </a:solidFill>
                <a:effectLst/>
                <a:latin typeface="Arial" panose="020B0604020202020204" pitchFamily="34" charset="0"/>
                <a:ea typeface="Arial" panose="020B0604020202020204" pitchFamily="34" charset="0"/>
              </a:rPr>
              <a:t>Çalışmaları</a:t>
            </a:r>
          </a:p>
          <a:p>
            <a:pPr marL="0" indent="0" algn="just">
              <a:buNone/>
            </a:pPr>
            <a:r>
              <a:rPr lang="tr-TR" sz="2400" dirty="0">
                <a:effectLst/>
                <a:latin typeface="Arial" panose="020B0604020202020204" pitchFamily="34" charset="0"/>
                <a:ea typeface="Arial" panose="020B0604020202020204" pitchFamily="34" charset="0"/>
              </a:rPr>
              <a:t>Bu alıştırmalarla ilgili temel esaslar, uzun dizgin çalışma yönteminde de aynı biçimde geçerlidir.</a:t>
            </a:r>
          </a:p>
          <a:p>
            <a:pPr marL="0" indent="0" algn="just">
              <a:buNone/>
            </a:pPr>
            <a:r>
              <a:rPr lang="tr-TR" sz="2400" dirty="0" err="1">
                <a:effectLst/>
                <a:latin typeface="Arial" panose="020B0604020202020204" pitchFamily="34" charset="0"/>
                <a:ea typeface="Arial" panose="020B0604020202020204" pitchFamily="34" charset="0"/>
              </a:rPr>
              <a:t>Piyaf</a:t>
            </a:r>
            <a:r>
              <a:rPr lang="tr-TR" sz="240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pasajın başarılı bir biçimde çalışılabilmesi için ilk koşul; atın bu hareketleri yapmaya uygun düzeyde yeteneklere sahip olmasıdır. Bu alıştırmalar, eğiticinin düzenli olarak uygulaması gereken, özel çalışmalardır. Çalışmanın mantığına biçimsel alarak bakmamak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hareketi yaptırmak üzere, kaba yardımlar kullanmamak gerekir. Ne </a:t>
            </a:r>
            <a:r>
              <a:rPr lang="tr-TR" sz="2400" spc="-15" dirty="0">
                <a:effectLst/>
                <a:latin typeface="Arial" panose="020B0604020202020204" pitchFamily="34" charset="0"/>
                <a:ea typeface="Arial" panose="020B0604020202020204" pitchFamily="34" charset="0"/>
              </a:rPr>
              <a:t>yazık </a:t>
            </a:r>
            <a:r>
              <a:rPr lang="tr-TR" sz="2400" dirty="0">
                <a:effectLst/>
                <a:latin typeface="Arial" panose="020B0604020202020204" pitchFamily="34" charset="0"/>
                <a:ea typeface="Arial" panose="020B0604020202020204" pitchFamily="34" charset="0"/>
              </a:rPr>
              <a:t>ki, atların </a:t>
            </a:r>
            <a:r>
              <a:rPr lang="tr-TR" sz="2400" spc="-15" dirty="0">
                <a:effectLst/>
                <a:latin typeface="Arial" panose="020B0604020202020204" pitchFamily="34" charset="0"/>
                <a:ea typeface="Arial" panose="020B0604020202020204" pitchFamily="34" charset="0"/>
              </a:rPr>
              <a:t>tümünün </a:t>
            </a:r>
            <a:r>
              <a:rPr lang="tr-TR" sz="2400" dirty="0" err="1">
                <a:effectLst/>
                <a:latin typeface="Arial" panose="020B0604020202020204" pitchFamily="34" charset="0"/>
                <a:ea typeface="Arial" panose="020B0604020202020204" pitchFamily="34" charset="0"/>
              </a:rPr>
              <a:t>piyaf</a:t>
            </a:r>
            <a:r>
              <a:rPr lang="tr-TR" sz="2400" dirty="0">
                <a:effectLst/>
                <a:latin typeface="Arial" panose="020B0604020202020204" pitchFamily="34" charset="0"/>
                <a:ea typeface="Arial" panose="020B0604020202020204" pitchFamily="34" charset="0"/>
              </a:rPr>
              <a:t> ve pasaj için </a:t>
            </a:r>
            <a:r>
              <a:rPr lang="tr-TR" sz="2400" spc="-15" dirty="0">
                <a:effectLst/>
                <a:latin typeface="Arial" panose="020B0604020202020204" pitchFamily="34" charset="0"/>
                <a:ea typeface="Arial" panose="020B0604020202020204" pitchFamily="34" charset="0"/>
              </a:rPr>
              <a:t>yeterli </a:t>
            </a:r>
            <a:r>
              <a:rPr lang="tr-TR" sz="2400" dirty="0">
                <a:effectLst/>
                <a:latin typeface="Arial" panose="020B0604020202020204" pitchFamily="34" charset="0"/>
                <a:ea typeface="Arial" panose="020B0604020202020204" pitchFamily="34" charset="0"/>
              </a:rPr>
              <a:t>yeteneği yoktur.</a:t>
            </a:r>
            <a:endParaRPr lang="tr-TR" sz="2400" dirty="0"/>
          </a:p>
          <a:p>
            <a:pPr marL="0" indent="0" algn="just">
              <a:buNone/>
            </a:pPr>
            <a:endParaRPr lang="tr-TR" sz="2400" dirty="0"/>
          </a:p>
        </p:txBody>
      </p:sp>
    </p:spTree>
    <p:extLst>
      <p:ext uri="{BB962C8B-B14F-4D97-AF65-F5344CB8AC3E}">
        <p14:creationId xmlns:p14="http://schemas.microsoft.com/office/powerpoint/2010/main" val="1123368839"/>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E3A7B83-7ED3-4206-BAC0-48F4C9E75847}"/>
              </a:ext>
            </a:extLst>
          </p:cNvPr>
          <p:cNvSpPr>
            <a:spLocks noGrp="1"/>
          </p:cNvSpPr>
          <p:nvPr>
            <p:ph idx="1"/>
          </p:nvPr>
        </p:nvSpPr>
        <p:spPr>
          <a:xfrm>
            <a:off x="941294" y="670560"/>
            <a:ext cx="10340788" cy="1036320"/>
          </a:xfrm>
        </p:spPr>
        <p:txBody>
          <a:bodyPr/>
          <a:lstStyle/>
          <a:p>
            <a:pPr marL="0" indent="0">
              <a:buNone/>
            </a:pPr>
            <a:r>
              <a:rPr lang="tr-TR" sz="1800" dirty="0">
                <a:effectLst/>
                <a:latin typeface="Arial" panose="020B0604020202020204" pitchFamily="34" charset="0"/>
                <a:ea typeface="Arial" panose="020B0604020202020204" pitchFamily="34" charset="0"/>
              </a:rPr>
              <a:t>Eğiticilerin bu çalışma anında </a:t>
            </a:r>
            <a:r>
              <a:rPr lang="tr-TR" sz="1800" b="1" dirty="0">
                <a:effectLst/>
                <a:latin typeface="Arial" panose="020B0604020202020204" pitchFamily="34" charset="0"/>
                <a:ea typeface="Arial" panose="020B0604020202020204" pitchFamily="34" charset="0"/>
              </a:rPr>
              <a:t>“hangi sınırda durmak zorunda olduklarını” </a:t>
            </a:r>
            <a:r>
              <a:rPr lang="tr-TR" sz="1800" dirty="0">
                <a:effectLst/>
                <a:latin typeface="Arial" panose="020B0604020202020204" pitchFamily="34" charset="0"/>
                <a:ea typeface="Arial" panose="020B0604020202020204" pitchFamily="34" charset="0"/>
              </a:rPr>
              <a:t>iyi bilmeleri gerekir.</a:t>
            </a:r>
          </a:p>
          <a:p>
            <a:pPr marL="0" indent="0">
              <a:buNone/>
            </a:pPr>
            <a:endParaRPr lang="tr-TR" dirty="0"/>
          </a:p>
        </p:txBody>
      </p:sp>
      <p:pic>
        <p:nvPicPr>
          <p:cNvPr id="5" name="Resim 4">
            <a:extLst>
              <a:ext uri="{FF2B5EF4-FFF2-40B4-BE49-F238E27FC236}">
                <a16:creationId xmlns:a16="http://schemas.microsoft.com/office/drawing/2014/main" id="{EE55B2AB-A8B3-42DF-915C-03C8D912A3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8647" y="1062318"/>
            <a:ext cx="7836647" cy="4637697"/>
          </a:xfrm>
          <a:prstGeom prst="rect">
            <a:avLst/>
          </a:prstGeom>
        </p:spPr>
      </p:pic>
      <p:sp>
        <p:nvSpPr>
          <p:cNvPr id="6" name="Metin kutusu 5">
            <a:extLst>
              <a:ext uri="{FF2B5EF4-FFF2-40B4-BE49-F238E27FC236}">
                <a16:creationId xmlns:a16="http://schemas.microsoft.com/office/drawing/2014/main" id="{339D49D0-D34A-41B1-A93F-B899635FF89E}"/>
              </a:ext>
            </a:extLst>
          </p:cNvPr>
          <p:cNvSpPr txBox="1"/>
          <p:nvPr/>
        </p:nvSpPr>
        <p:spPr>
          <a:xfrm>
            <a:off x="4241650" y="5700015"/>
            <a:ext cx="3850640" cy="646331"/>
          </a:xfrm>
          <a:prstGeom prst="rect">
            <a:avLst/>
          </a:prstGeom>
          <a:noFill/>
        </p:spPr>
        <p:txBody>
          <a:bodyPr wrap="square" rtlCol="0">
            <a:spAutoFit/>
          </a:bodyPr>
          <a:lstStyle/>
          <a:p>
            <a:r>
              <a:rPr lang="tr-TR" sz="1800" b="1" dirty="0">
                <a:effectLst/>
                <a:latin typeface="Arial" panose="020B0604020202020204" pitchFamily="34" charset="0"/>
                <a:ea typeface="Arial" panose="020B0604020202020204" pitchFamily="34" charset="0"/>
              </a:rPr>
              <a:t>Uzun dizginde </a:t>
            </a:r>
            <a:r>
              <a:rPr lang="tr-TR" sz="1800" b="1" dirty="0" err="1">
                <a:effectLst/>
                <a:latin typeface="Arial" panose="020B0604020202020204" pitchFamily="34" charset="0"/>
                <a:ea typeface="Arial" panose="020B0604020202020204" pitchFamily="34" charset="0"/>
              </a:rPr>
              <a:t>piyaf</a:t>
            </a:r>
            <a:r>
              <a:rPr lang="tr-TR" sz="1800" b="1" dirty="0">
                <a:effectLst/>
                <a:latin typeface="Arial" panose="020B0604020202020204" pitchFamily="34" charset="0"/>
                <a:ea typeface="Arial" panose="020B0604020202020204" pitchFamily="34" charset="0"/>
              </a:rPr>
              <a:t> alıştırması</a:t>
            </a:r>
          </a:p>
          <a:p>
            <a:endParaRPr lang="tr-TR" dirty="0"/>
          </a:p>
        </p:txBody>
      </p:sp>
    </p:spTree>
    <p:extLst>
      <p:ext uri="{BB962C8B-B14F-4D97-AF65-F5344CB8AC3E}">
        <p14:creationId xmlns:p14="http://schemas.microsoft.com/office/powerpoint/2010/main" val="3198623429"/>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E2113EB-E7FB-4C59-82D0-AED44A4A29BB}"/>
              </a:ext>
            </a:extLst>
          </p:cNvPr>
          <p:cNvSpPr>
            <a:spLocks noGrp="1"/>
          </p:cNvSpPr>
          <p:nvPr>
            <p:ph idx="1"/>
          </p:nvPr>
        </p:nvSpPr>
        <p:spPr>
          <a:xfrm>
            <a:off x="793376" y="2003612"/>
            <a:ext cx="10636624" cy="4222376"/>
          </a:xfrm>
        </p:spPr>
        <p:txBody>
          <a:bodyPr>
            <a:normAutofit lnSpcReduction="10000"/>
          </a:bodyPr>
          <a:lstStyle/>
          <a:p>
            <a:pPr marL="0" indent="0" algn="just">
              <a:buNone/>
            </a:pPr>
            <a:r>
              <a:rPr lang="tr-TR" sz="2400" dirty="0" err="1">
                <a:effectLst/>
                <a:latin typeface="Arial" panose="020B0604020202020204" pitchFamily="34" charset="0"/>
                <a:ea typeface="Arial" panose="020B0604020202020204" pitchFamily="34" charset="0"/>
              </a:rPr>
              <a:t>Piyaf</a:t>
            </a:r>
            <a:r>
              <a:rPr lang="tr-TR" sz="2400" dirty="0">
                <a:effectLst/>
                <a:latin typeface="Arial" panose="020B0604020202020204" pitchFamily="34" charset="0"/>
                <a:ea typeface="Arial" panose="020B0604020202020204" pitchFamily="34" charset="0"/>
              </a:rPr>
              <a:t> ve pasajın uzun dizginde çalışılmasının olumlu yanları şunlardır:</a:t>
            </a:r>
          </a:p>
          <a:p>
            <a:pPr algn="just">
              <a:buFont typeface="Wingdings" panose="05000000000000000000" pitchFamily="2" charset="2"/>
              <a:buChar char="ü"/>
            </a:pPr>
            <a:r>
              <a:rPr lang="tr-TR" sz="2400" dirty="0">
                <a:effectLst/>
                <a:latin typeface="Arial" panose="020B0604020202020204" pitchFamily="34" charset="0"/>
                <a:ea typeface="Wingdings" panose="05000000000000000000" pitchFamily="2" charset="2"/>
                <a:cs typeface="Wingdings" panose="05000000000000000000" pitchFamily="2" charset="2"/>
              </a:rPr>
              <a:t>Her iki dizginde de her an eşit bir irtibatın</a:t>
            </a:r>
            <a:r>
              <a:rPr lang="tr-TR" sz="2400" spc="2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sağlanabilmesi,</a:t>
            </a:r>
          </a:p>
          <a:p>
            <a:pPr lvl="0" algn="just">
              <a:spcBef>
                <a:spcPts val="80"/>
              </a:spcBef>
              <a:buSzPct val="100000"/>
              <a:buFont typeface="Wingdings" panose="05000000000000000000" pitchFamily="2" charset="2"/>
              <a:buChar char="ü"/>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İrtibatın ve tepe yumuşaklığının sürekli</a:t>
            </a:r>
            <a:r>
              <a:rPr lang="tr-TR" sz="2400" spc="15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denetim altında tutulabilmesi,</a:t>
            </a:r>
          </a:p>
          <a:p>
            <a:pPr lvl="0" algn="just">
              <a:spcBef>
                <a:spcPts val="30"/>
              </a:spcBef>
              <a:buSzPct val="100000"/>
              <a:buFont typeface="Wingdings" panose="05000000000000000000" pitchFamily="2" charset="2"/>
              <a:buChar char="ü"/>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Art</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ayakların</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kamçı</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yardımı</a:t>
            </a:r>
            <a:r>
              <a:rPr lang="tr-TR" sz="2400" spc="-7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ile</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eşit</a:t>
            </a:r>
            <a:r>
              <a:rPr lang="tr-TR" sz="2400" spc="-7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ölçüde</a:t>
            </a:r>
            <a:r>
              <a:rPr lang="tr-TR" sz="2400" spc="-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etkin</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hale</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getirilebilmesi,</a:t>
            </a:r>
          </a:p>
          <a:p>
            <a:pPr lvl="0" algn="just">
              <a:spcBef>
                <a:spcPts val="55"/>
              </a:spcBef>
              <a:buSzPct val="100000"/>
              <a:buFont typeface="Wingdings" panose="05000000000000000000" pitchFamily="2" charset="2"/>
              <a:buChar char="ü"/>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Atın</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ileri</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gitme</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isteğinin</a:t>
            </a:r>
            <a:r>
              <a:rPr lang="tr-TR" sz="2400" spc="-50" dirty="0">
                <a:effectLst/>
                <a:latin typeface="Arial" panose="020B0604020202020204" pitchFamily="34" charset="0"/>
                <a:ea typeface="Wingdings" panose="05000000000000000000" pitchFamily="2" charset="2"/>
                <a:cs typeface="Wingdings" panose="05000000000000000000" pitchFamily="2" charset="2"/>
              </a:rPr>
              <a:t> </a:t>
            </a:r>
            <a:r>
              <a:rPr lang="tr-TR" sz="2400" spc="-15" dirty="0">
                <a:effectLst/>
                <a:latin typeface="Arial" panose="020B0604020202020204" pitchFamily="34" charset="0"/>
                <a:ea typeface="Wingdings" panose="05000000000000000000" pitchFamily="2" charset="2"/>
                <a:cs typeface="Wingdings" panose="05000000000000000000" pitchFamily="2" charset="2"/>
              </a:rPr>
              <a:t>yeterli</a:t>
            </a:r>
            <a:r>
              <a:rPr lang="tr-TR" sz="2400" spc="-20" dirty="0">
                <a:effectLst/>
                <a:latin typeface="Arial" panose="020B0604020202020204" pitchFamily="34" charset="0"/>
                <a:ea typeface="Wingdings" panose="05000000000000000000" pitchFamily="2" charset="2"/>
                <a:cs typeface="Wingdings" panose="05000000000000000000" pitchFamily="2" charset="2"/>
              </a:rPr>
              <a:t> </a:t>
            </a:r>
            <a:r>
              <a:rPr lang="tr-TR" sz="2400" spc="-15" dirty="0">
                <a:effectLst/>
                <a:latin typeface="Arial" panose="020B0604020202020204" pitchFamily="34" charset="0"/>
                <a:ea typeface="Wingdings" panose="05000000000000000000" pitchFamily="2" charset="2"/>
                <a:cs typeface="Wingdings" panose="05000000000000000000" pitchFamily="2" charset="2"/>
              </a:rPr>
              <a:t>düzeyde</a:t>
            </a:r>
            <a:r>
              <a:rPr lang="tr-TR" sz="2400" spc="-3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denetim</a:t>
            </a:r>
            <a:r>
              <a:rPr lang="tr-TR" sz="2400" spc="-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altına</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alınabilmesi,</a:t>
            </a:r>
          </a:p>
          <a:p>
            <a:pPr lvl="0" algn="just">
              <a:spcBef>
                <a:spcPts val="35"/>
              </a:spcBef>
              <a:buSzPct val="100000"/>
              <a:buFont typeface="Wingdings" panose="05000000000000000000" pitchFamily="2" charset="2"/>
              <a:buChar char="ü"/>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Oluşacak sertliklerin, hemen çılbır çalışmasına geçilerek</a:t>
            </a:r>
            <a:r>
              <a:rPr lang="tr-TR" sz="2400" spc="7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giderilebilmesi,</a:t>
            </a:r>
          </a:p>
          <a:p>
            <a:pPr lvl="0" algn="just">
              <a:spcBef>
                <a:spcPts val="75"/>
              </a:spcBef>
              <a:buSzPct val="100000"/>
              <a:buFont typeface="Wingdings" panose="05000000000000000000" pitchFamily="2" charset="2"/>
              <a:buChar char="ü"/>
              <a:tabLst>
                <a:tab pos="535940" algn="l"/>
              </a:tabLst>
            </a:pPr>
            <a:r>
              <a:rPr lang="tr-TR" sz="2400" dirty="0" err="1">
                <a:effectLst/>
                <a:latin typeface="Arial" panose="020B0604020202020204" pitchFamily="34" charset="0"/>
                <a:ea typeface="Wingdings" panose="05000000000000000000" pitchFamily="2" charset="2"/>
                <a:cs typeface="Wingdings" panose="05000000000000000000" pitchFamily="2" charset="2"/>
              </a:rPr>
              <a:t>Piyaf</a:t>
            </a:r>
            <a:r>
              <a:rPr lang="tr-TR" sz="2400" dirty="0">
                <a:effectLst/>
                <a:latin typeface="Arial" panose="020B0604020202020204" pitchFamily="34" charset="0"/>
                <a:ea typeface="Wingdings" panose="05000000000000000000" pitchFamily="2" charset="2"/>
                <a:cs typeface="Wingdings" panose="05000000000000000000" pitchFamily="2" charset="2"/>
              </a:rPr>
              <a:t> – pasaj, pasaj – </a:t>
            </a:r>
            <a:r>
              <a:rPr lang="tr-TR" sz="2400" dirty="0" err="1">
                <a:effectLst/>
                <a:latin typeface="Arial" panose="020B0604020202020204" pitchFamily="34" charset="0"/>
                <a:ea typeface="Wingdings" panose="05000000000000000000" pitchFamily="2" charset="2"/>
                <a:cs typeface="Wingdings" panose="05000000000000000000" pitchFamily="2" charset="2"/>
              </a:rPr>
              <a:t>piyaf</a:t>
            </a:r>
            <a:r>
              <a:rPr lang="tr-TR" sz="2400" dirty="0">
                <a:effectLst/>
                <a:latin typeface="Arial" panose="020B0604020202020204" pitchFamily="34" charset="0"/>
                <a:ea typeface="Wingdings" panose="05000000000000000000" pitchFamily="2" charset="2"/>
                <a:cs typeface="Wingdings" panose="05000000000000000000" pitchFamily="2" charset="2"/>
              </a:rPr>
              <a:t> geçişlerinin, çok daha akıcı bir biçimde</a:t>
            </a:r>
            <a:r>
              <a:rPr lang="tr-TR" sz="2400" spc="10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yapılabilmesi,</a:t>
            </a:r>
          </a:p>
          <a:p>
            <a:pPr marR="107315" lvl="0" algn="just">
              <a:lnSpc>
                <a:spcPct val="103000"/>
              </a:lnSpc>
              <a:spcBef>
                <a:spcPts val="35"/>
              </a:spcBef>
              <a:spcAft>
                <a:spcPts val="0"/>
              </a:spcAft>
              <a:buSzPct val="100000"/>
              <a:buFont typeface="Wingdings" panose="05000000000000000000" pitchFamily="2" charset="2"/>
              <a:buChar char="ü"/>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Yedekte çalışmada bulunması zorunlu olan bir </a:t>
            </a:r>
            <a:r>
              <a:rPr lang="tr-TR" sz="2400" spc="-15" dirty="0">
                <a:effectLst/>
                <a:latin typeface="Arial" panose="020B0604020202020204" pitchFamily="34" charset="0"/>
                <a:ea typeface="Wingdings" panose="05000000000000000000" pitchFamily="2" charset="2"/>
                <a:cs typeface="Wingdings" panose="05000000000000000000" pitchFamily="2" charset="2"/>
              </a:rPr>
              <a:t>sınırlamaya </a:t>
            </a:r>
            <a:r>
              <a:rPr lang="tr-TR" sz="2400" dirty="0">
                <a:effectLst/>
                <a:latin typeface="Arial" panose="020B0604020202020204" pitchFamily="34" charset="0"/>
                <a:ea typeface="Wingdings" panose="05000000000000000000" pitchFamily="2" charset="2"/>
                <a:cs typeface="Wingdings" panose="05000000000000000000" pitchFamily="2" charset="2"/>
              </a:rPr>
              <a:t>(manej duvarı vb.) gerek kalmaması.</a:t>
            </a:r>
          </a:p>
          <a:p>
            <a:pPr algn="just">
              <a:buFont typeface="Wingdings" panose="05000000000000000000" pitchFamily="2" charset="2"/>
              <a:buChar char="ü"/>
            </a:pPr>
            <a:endParaRPr lang="tr-TR" sz="2400" dirty="0"/>
          </a:p>
        </p:txBody>
      </p:sp>
    </p:spTree>
    <p:extLst>
      <p:ext uri="{BB962C8B-B14F-4D97-AF65-F5344CB8AC3E}">
        <p14:creationId xmlns:p14="http://schemas.microsoft.com/office/powerpoint/2010/main" val="12144350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61BD61F-FE49-46F3-910D-FE8186C18C4C}"/>
              </a:ext>
            </a:extLst>
          </p:cNvPr>
          <p:cNvSpPr>
            <a:spLocks noGrp="1"/>
          </p:cNvSpPr>
          <p:nvPr>
            <p:ph idx="1"/>
          </p:nvPr>
        </p:nvSpPr>
        <p:spPr>
          <a:xfrm>
            <a:off x="779929" y="753035"/>
            <a:ext cx="10623177" cy="5673165"/>
          </a:xfrm>
        </p:spPr>
        <p:txBody>
          <a:bodyPr>
            <a:normAutofit/>
          </a:bodyPr>
          <a:lstStyle/>
          <a:p>
            <a:pPr marL="0" indent="0" algn="just">
              <a:buNone/>
            </a:pPr>
            <a:r>
              <a:rPr lang="tr-TR" sz="2400" dirty="0" err="1">
                <a:effectLst/>
                <a:latin typeface="Arial" panose="020B0604020202020204" pitchFamily="34" charset="0"/>
                <a:ea typeface="Arial" panose="020B0604020202020204" pitchFamily="34" charset="0"/>
              </a:rPr>
              <a:t>Piyaf</a:t>
            </a:r>
            <a:r>
              <a:rPr lang="tr-TR" sz="2400" dirty="0">
                <a:effectLst/>
                <a:latin typeface="Arial" panose="020B0604020202020204" pitchFamily="34" charset="0"/>
                <a:ea typeface="Arial" panose="020B0604020202020204" pitchFamily="34" charset="0"/>
              </a:rPr>
              <a:t> kısaltılmış süratli adımlarıyla yerinde sayarak hareket etmektir. </a:t>
            </a:r>
            <a:r>
              <a:rPr lang="tr-TR" sz="2400" dirty="0" err="1">
                <a:effectLst/>
                <a:latin typeface="Arial" panose="020B0604020202020204" pitchFamily="34" charset="0"/>
                <a:ea typeface="Arial" panose="020B0604020202020204" pitchFamily="34" charset="0"/>
              </a:rPr>
              <a:t>Piyafa</a:t>
            </a:r>
            <a:r>
              <a:rPr lang="tr-TR" sz="2400" dirty="0">
                <a:effectLst/>
                <a:latin typeface="Arial" panose="020B0604020202020204" pitchFamily="34" charset="0"/>
                <a:ea typeface="Arial" panose="020B0604020202020204" pitchFamily="34" charset="0"/>
              </a:rPr>
              <a:t> ve pasaja iki türlü ulaşılır:</a:t>
            </a:r>
          </a:p>
          <a:p>
            <a:pPr marL="342900" lvl="0" indent="-342900" algn="just">
              <a:spcBef>
                <a:spcPts val="35"/>
              </a:spcBef>
              <a:buSzPct val="10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Süratli</a:t>
            </a:r>
            <a:r>
              <a:rPr lang="tr-TR" sz="2400" spc="14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alıkoyularak,</a:t>
            </a:r>
          </a:p>
          <a:p>
            <a:pPr marL="342900" lvl="0" indent="-342900" algn="just">
              <a:spcBef>
                <a:spcPts val="30"/>
              </a:spcBef>
              <a:buSzPct val="10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Adeta ileriye doğru daha çalışkan hale</a:t>
            </a:r>
            <a:r>
              <a:rPr lang="tr-TR" sz="2400" spc="30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getirilerek.</a:t>
            </a:r>
          </a:p>
          <a:p>
            <a:pPr marL="0" lvl="0" indent="0" algn="just">
              <a:spcBef>
                <a:spcPts val="30"/>
              </a:spcBef>
              <a:buSzPct val="100000"/>
              <a:buNone/>
              <a:tabLst>
                <a:tab pos="535940" algn="l"/>
              </a:tabLst>
            </a:pPr>
            <a:r>
              <a:rPr lang="tr-TR" sz="2400" dirty="0">
                <a:effectLst/>
                <a:latin typeface="Arial" panose="020B0604020202020204" pitchFamily="34" charset="0"/>
                <a:ea typeface="Arial" panose="020B0604020202020204" pitchFamily="34" charset="0"/>
              </a:rPr>
              <a:t>Toplayıcı alıştırmalar atın fazlaca güç harcamasına neden olduğundan, yumuşatma aşamasından sonra doğrudan bu çalışmalara başlanarak, atın enerjisi uygun kullanılmış olur.</a:t>
            </a:r>
          </a:p>
          <a:p>
            <a:pPr marL="0" lvl="0" indent="0" algn="just">
              <a:spcBef>
                <a:spcPts val="30"/>
              </a:spcBef>
              <a:buSzPct val="100000"/>
              <a:buNone/>
              <a:tabLst>
                <a:tab pos="535940" algn="l"/>
              </a:tabLst>
            </a:pPr>
            <a:endParaRPr lang="tr-TR" sz="2400" dirty="0">
              <a:effectLst/>
              <a:latin typeface="Arial" panose="020B0604020202020204" pitchFamily="34" charset="0"/>
              <a:ea typeface="Arial" panose="020B0604020202020204" pitchFamily="34" charset="0"/>
            </a:endParaRPr>
          </a:p>
          <a:p>
            <a:pPr marL="0" marR="148590" indent="0" algn="ctr">
              <a:spcBef>
                <a:spcPts val="555"/>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marR="148590" indent="0" algn="ctr">
              <a:lnSpc>
                <a:spcPct val="107000"/>
              </a:lnSpc>
              <a:spcBef>
                <a:spcPts val="30"/>
              </a:spcBef>
              <a:spcAft>
                <a:spcPts val="0"/>
              </a:spcAft>
              <a:buNone/>
            </a:pPr>
            <a:r>
              <a:rPr lang="tr-TR" sz="2400" b="1" dirty="0">
                <a:effectLst/>
                <a:latin typeface="Arial" panose="020B0604020202020204" pitchFamily="34" charset="0"/>
                <a:ea typeface="Arial" panose="020B0604020202020204" pitchFamily="34" charset="0"/>
              </a:rPr>
              <a:t>Bu tür hareketlerin, atla uyumlu yapılabilmesi için; yüksek düzeyde uzmanlık, duyarlılık, beceri ve his gereklidir.</a:t>
            </a:r>
            <a:endParaRPr lang="tr-TR" sz="2400" dirty="0">
              <a:effectLst/>
              <a:latin typeface="Arial" panose="020B0604020202020204" pitchFamily="34" charset="0"/>
              <a:ea typeface="Arial" panose="020B0604020202020204" pitchFamily="34" charset="0"/>
            </a:endParaRPr>
          </a:p>
          <a:p>
            <a:pPr marL="0" lvl="0" indent="0" algn="just">
              <a:spcBef>
                <a:spcPts val="30"/>
              </a:spcBef>
              <a:buSzPct val="100000"/>
              <a:buNone/>
              <a:tabLst>
                <a:tab pos="535940" algn="l"/>
              </a:tabLst>
            </a:pPr>
            <a:endParaRPr lang="tr-TR" sz="2400" dirty="0">
              <a:effectLst/>
              <a:latin typeface="Arial" panose="020B0604020202020204" pitchFamily="34" charset="0"/>
              <a:ea typeface="Arial" panose="020B0604020202020204" pitchFamily="34" charset="0"/>
            </a:endParaRPr>
          </a:p>
          <a:p>
            <a:pPr marL="0" lvl="0" indent="0" algn="just">
              <a:spcBef>
                <a:spcPts val="30"/>
              </a:spcBef>
              <a:buSzPct val="100000"/>
              <a:buNone/>
              <a:tabLst>
                <a:tab pos="535940" algn="l"/>
              </a:tabLst>
            </a:pPr>
            <a:endParaRPr lang="tr-TR" sz="2400" dirty="0"/>
          </a:p>
        </p:txBody>
      </p:sp>
    </p:spTree>
    <p:extLst>
      <p:ext uri="{BB962C8B-B14F-4D97-AF65-F5344CB8AC3E}">
        <p14:creationId xmlns:p14="http://schemas.microsoft.com/office/powerpoint/2010/main" val="405978298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F997D4E-E423-4FC0-BD7A-96318F1F547E}"/>
              </a:ext>
            </a:extLst>
          </p:cNvPr>
          <p:cNvSpPr>
            <a:spLocks noGrp="1"/>
          </p:cNvSpPr>
          <p:nvPr>
            <p:ph idx="1"/>
          </p:nvPr>
        </p:nvSpPr>
        <p:spPr>
          <a:xfrm>
            <a:off x="766482" y="2030506"/>
            <a:ext cx="10690412" cy="4289612"/>
          </a:xfrm>
        </p:spPr>
        <p:txBody>
          <a:bodyPr>
            <a:normAutofit fontScale="92500" lnSpcReduction="10000"/>
          </a:bodyPr>
          <a:lstStyle/>
          <a:p>
            <a:pPr marL="0" indent="0" algn="just">
              <a:buNone/>
            </a:pPr>
            <a:r>
              <a:rPr lang="tr-TR" sz="2600" b="1" i="1" u="sng" dirty="0">
                <a:solidFill>
                  <a:srgbClr val="0CC4D2"/>
                </a:solidFill>
                <a:effectLst/>
                <a:latin typeface="Arial" panose="020B0604020202020204" pitchFamily="34" charset="0"/>
                <a:ea typeface="Arial" panose="020B0604020202020204" pitchFamily="34" charset="0"/>
              </a:rPr>
              <a:t>2.6.4.Yer Sırığı</a:t>
            </a:r>
            <a:r>
              <a:rPr lang="tr-TR" sz="2600" b="1" i="1" u="sng" spc="55" dirty="0">
                <a:solidFill>
                  <a:srgbClr val="0CC4D2"/>
                </a:solidFill>
                <a:effectLst/>
                <a:latin typeface="Arial" panose="020B0604020202020204" pitchFamily="34" charset="0"/>
                <a:ea typeface="Arial" panose="020B0604020202020204" pitchFamily="34" charset="0"/>
              </a:rPr>
              <a:t> </a:t>
            </a:r>
            <a:r>
              <a:rPr lang="tr-TR" sz="2600" b="1" i="1" u="sng" dirty="0">
                <a:solidFill>
                  <a:srgbClr val="0CC4D2"/>
                </a:solidFill>
                <a:effectLst/>
                <a:latin typeface="Arial" panose="020B0604020202020204" pitchFamily="34" charset="0"/>
                <a:ea typeface="Arial" panose="020B0604020202020204" pitchFamily="34" charset="0"/>
              </a:rPr>
              <a:t>Çalışmaları</a:t>
            </a:r>
          </a:p>
          <a:p>
            <a:pPr marL="0" indent="0" algn="just">
              <a:buNone/>
            </a:pPr>
            <a:r>
              <a:rPr lang="tr-TR" sz="2400" spc="-15" dirty="0">
                <a:effectLst/>
                <a:latin typeface="Arial" panose="020B0604020202020204" pitchFamily="34" charset="0"/>
                <a:ea typeface="Arial" panose="020B0604020202020204" pitchFamily="34" charset="0"/>
              </a:rPr>
              <a:t>İki</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ipi</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ile</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yer</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sırığı</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geçiş</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çalışmalarının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esas</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anlamı</a:t>
            </a:r>
            <a:r>
              <a:rPr lang="tr-TR" sz="2400" spc="-5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hedefi;</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kapsamlı</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yumuşaklık</a:t>
            </a:r>
            <a:r>
              <a:rPr lang="tr-TR" sz="2400" spc="-4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bel etkinliğinin</a:t>
            </a:r>
            <a:r>
              <a:rPr lang="tr-TR" sz="2400" spc="1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artırılmasıdır</a:t>
            </a:r>
            <a:r>
              <a:rPr lang="tr-TR" sz="2400" dirty="0">
                <a:latin typeface="Arial" panose="020B0604020202020204" pitchFamily="34" charset="0"/>
                <a:ea typeface="Arial" panose="020B0604020202020204" pitchFamily="34" charset="0"/>
              </a:rPr>
              <a:t>.</a:t>
            </a:r>
          </a:p>
          <a:p>
            <a:pPr marL="0" indent="0" algn="just">
              <a:buNone/>
            </a:pPr>
            <a:r>
              <a:rPr lang="tr-TR" sz="2400" dirty="0">
                <a:effectLst/>
                <a:latin typeface="Arial" panose="020B0604020202020204" pitchFamily="34" charset="0"/>
                <a:ea typeface="Arial" panose="020B0604020202020204" pitchFamily="34" charset="0"/>
              </a:rPr>
              <a:t>Böylece aşağıdaki konular geliştirilmiş</a:t>
            </a:r>
            <a:r>
              <a:rPr lang="tr-TR" sz="2400" spc="30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olur:</a:t>
            </a:r>
          </a:p>
          <a:p>
            <a:pPr marL="342900" lvl="0" indent="-342900" algn="just">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Hareket </a:t>
            </a:r>
            <a:r>
              <a:rPr lang="tr-TR" sz="2400" spc="-15" dirty="0">
                <a:effectLst/>
                <a:latin typeface="Arial" panose="020B0604020202020204" pitchFamily="34" charset="0"/>
                <a:ea typeface="Wingdings" panose="05000000000000000000" pitchFamily="2" charset="2"/>
                <a:cs typeface="Wingdings" panose="05000000000000000000" pitchFamily="2" charset="2"/>
              </a:rPr>
              <a:t>akışının</a:t>
            </a:r>
            <a:r>
              <a:rPr lang="tr-TR" sz="2400" spc="-5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denetimi,</a:t>
            </a:r>
          </a:p>
          <a:p>
            <a:pPr marL="342900" lvl="0" indent="-342900" algn="just">
              <a:spcBef>
                <a:spcPts val="35"/>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Kasların kullanım yeteneğinin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güçlerinin</a:t>
            </a:r>
            <a:r>
              <a:rPr lang="tr-TR" sz="2400" spc="2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gelişimi,</a:t>
            </a:r>
          </a:p>
          <a:p>
            <a:pPr marL="342900" lvl="0" indent="-342900" algn="just">
              <a:spcBef>
                <a:spcPts val="55"/>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Denge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adımların yere daha sağlam</a:t>
            </a:r>
            <a:r>
              <a:rPr lang="tr-TR" sz="2400" spc="27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basışı,</a:t>
            </a:r>
          </a:p>
          <a:p>
            <a:pPr marL="342900" lvl="0" indent="-342900" algn="just">
              <a:spcBef>
                <a:spcPts val="55"/>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Yumuşaklık, dikkat ve</a:t>
            </a:r>
            <a:r>
              <a:rPr lang="tr-TR" sz="2400" spc="25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çeviklik,</a:t>
            </a:r>
          </a:p>
          <a:p>
            <a:pPr marL="342900" lvl="0" indent="-342900" algn="just">
              <a:spcBef>
                <a:spcPts val="55"/>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Tepki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bedenin uyumlu hareket yeteneğinin</a:t>
            </a:r>
            <a:r>
              <a:rPr lang="tr-TR" sz="2400" spc="31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geliştirilmesi.</a:t>
            </a:r>
          </a:p>
          <a:p>
            <a:pPr marL="0" indent="0" algn="just">
              <a:buNone/>
            </a:pPr>
            <a:r>
              <a:rPr lang="tr-TR" sz="2400" dirty="0">
                <a:effectLst/>
                <a:latin typeface="Arial" panose="020B0604020202020204" pitchFamily="34" charset="0"/>
                <a:ea typeface="Arial" panose="020B0604020202020204" pitchFamily="34" charset="0"/>
              </a:rPr>
              <a:t> </a:t>
            </a:r>
          </a:p>
          <a:p>
            <a:pPr marL="0" indent="0" algn="just">
              <a:buNone/>
            </a:pPr>
            <a:endParaRPr lang="tr-TR" sz="2400" dirty="0"/>
          </a:p>
        </p:txBody>
      </p:sp>
    </p:spTree>
    <p:extLst>
      <p:ext uri="{BB962C8B-B14F-4D97-AF65-F5344CB8AC3E}">
        <p14:creationId xmlns:p14="http://schemas.microsoft.com/office/powerpoint/2010/main" val="31785008"/>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77D78FD-D122-4C33-B648-3C402DF38D2B}"/>
              </a:ext>
            </a:extLst>
          </p:cNvPr>
          <p:cNvSpPr>
            <a:spLocks noGrp="1"/>
          </p:cNvSpPr>
          <p:nvPr>
            <p:ph idx="1"/>
          </p:nvPr>
        </p:nvSpPr>
        <p:spPr>
          <a:xfrm>
            <a:off x="766482" y="1882588"/>
            <a:ext cx="10633038" cy="3984812"/>
          </a:xfrm>
        </p:spPr>
        <p:txBody>
          <a:bodyPr>
            <a:normAutofit/>
          </a:bodyPr>
          <a:lstStyle/>
          <a:p>
            <a:pPr marL="0" indent="0" algn="just">
              <a:buNone/>
            </a:pPr>
            <a:r>
              <a:rPr lang="tr-TR" sz="2400" b="1" dirty="0">
                <a:effectLst/>
                <a:latin typeface="Arial" panose="020B0604020202020204" pitchFamily="34" charset="0"/>
                <a:ea typeface="Arial" panose="020B0604020202020204" pitchFamily="34" charset="0"/>
              </a:rPr>
              <a:t>Uygulama esasları:</a:t>
            </a:r>
          </a:p>
          <a:p>
            <a:pPr marL="0" indent="0" algn="just">
              <a:buNone/>
            </a:pPr>
            <a:r>
              <a:rPr lang="tr-TR" sz="2400" dirty="0">
                <a:effectLst/>
                <a:latin typeface="Arial" panose="020B0604020202020204" pitchFamily="34" charset="0"/>
                <a:ea typeface="Arial" panose="020B0604020202020204" pitchFamily="34" charset="0"/>
              </a:rPr>
              <a:t>At ilk önce bir </a:t>
            </a:r>
            <a:r>
              <a:rPr lang="tr-TR" sz="2400" spc="-15" dirty="0">
                <a:effectLst/>
                <a:latin typeface="Arial" panose="020B0604020202020204" pitchFamily="34" charset="0"/>
                <a:ea typeface="Arial" panose="020B0604020202020204" pitchFamily="34" charset="0"/>
              </a:rPr>
              <a:t>yardımcının </a:t>
            </a:r>
            <a:r>
              <a:rPr lang="tr-TR" sz="2400" dirty="0">
                <a:effectLst/>
                <a:latin typeface="Arial" panose="020B0604020202020204" pitchFamily="34" charset="0"/>
                <a:ea typeface="Arial" panose="020B0604020202020204" pitchFamily="34" charset="0"/>
              </a:rPr>
              <a:t>yedeğinde 1 – 2 yer </a:t>
            </a:r>
            <a:r>
              <a:rPr lang="tr-TR" sz="2400" spc="-15" dirty="0">
                <a:effectLst/>
                <a:latin typeface="Arial" panose="020B0604020202020204" pitchFamily="34" charset="0"/>
                <a:ea typeface="Arial" panose="020B0604020202020204" pitchFamily="34" charset="0"/>
              </a:rPr>
              <a:t>sırığına </a:t>
            </a:r>
            <a:r>
              <a:rPr lang="tr-TR" sz="2400" dirty="0">
                <a:effectLst/>
                <a:latin typeface="Arial" panose="020B0604020202020204" pitchFamily="34" charset="0"/>
                <a:ea typeface="Arial" panose="020B0604020202020204" pitchFamily="34" charset="0"/>
              </a:rPr>
              <a:t>doğru yönlendirilir. Çapraz dayaklı yer</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sırıkları; çılbır ipi takılabileceğinden kesinlikle kullanılmamalıdır.</a:t>
            </a:r>
          </a:p>
          <a:p>
            <a:pPr marL="0" indent="0" algn="just">
              <a:buNone/>
            </a:pPr>
            <a:r>
              <a:rPr lang="tr-TR" sz="2400" dirty="0">
                <a:effectLst/>
                <a:latin typeface="Arial" panose="020B0604020202020204" pitchFamily="34" charset="0"/>
                <a:ea typeface="Arial" panose="020B0604020202020204" pitchFamily="34" charset="0"/>
              </a:rPr>
              <a:t>Geçiş çalışmaları; at, geçişleri yumuşak ve kasılmadan becerene kadar, tek sırık ile sürdürülür. Sonrasında yer sırığı sayısı dörde kadar artırılır. Sırıkların orta noktaları arasındaki uzaklık, 1.30 metredir. Bu ölçü ortalama bir ölçüdür. Atların özel durumlarına göre ölçü ayarlanmalıdır</a:t>
            </a:r>
            <a:r>
              <a:rPr lang="tr-TR" sz="2400" dirty="0">
                <a:latin typeface="Arial" panose="020B0604020202020204" pitchFamily="34" charset="0"/>
                <a:ea typeface="Arial" panose="020B0604020202020204" pitchFamily="34" charset="0"/>
              </a:rPr>
              <a:t>.</a:t>
            </a:r>
            <a:endParaRPr lang="tr-TR" sz="2400" dirty="0"/>
          </a:p>
        </p:txBody>
      </p:sp>
    </p:spTree>
    <p:extLst>
      <p:ext uri="{BB962C8B-B14F-4D97-AF65-F5344CB8AC3E}">
        <p14:creationId xmlns:p14="http://schemas.microsoft.com/office/powerpoint/2010/main" val="3958100291"/>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F84F094C-1647-4035-93BB-269990E168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2480" y="1178560"/>
            <a:ext cx="5303520" cy="4248074"/>
          </a:xfrm>
        </p:spPr>
      </p:pic>
      <p:sp>
        <p:nvSpPr>
          <p:cNvPr id="6" name="Metin kutusu 5">
            <a:extLst>
              <a:ext uri="{FF2B5EF4-FFF2-40B4-BE49-F238E27FC236}">
                <a16:creationId xmlns:a16="http://schemas.microsoft.com/office/drawing/2014/main" id="{7DC5BB64-567E-4C68-A394-1633D6A050A2}"/>
              </a:ext>
            </a:extLst>
          </p:cNvPr>
          <p:cNvSpPr txBox="1"/>
          <p:nvPr/>
        </p:nvSpPr>
        <p:spPr>
          <a:xfrm>
            <a:off x="2593789" y="5426634"/>
            <a:ext cx="2854960" cy="646331"/>
          </a:xfrm>
          <a:prstGeom prst="rect">
            <a:avLst/>
          </a:prstGeom>
          <a:noFill/>
        </p:spPr>
        <p:txBody>
          <a:bodyPr wrap="square" rtlCol="0">
            <a:spAutoFit/>
          </a:bodyPr>
          <a:lstStyle/>
          <a:p>
            <a:r>
              <a:rPr lang="tr-TR" sz="1800" b="1" dirty="0">
                <a:effectLst/>
                <a:latin typeface="Arial" panose="020B0604020202020204" pitchFamily="34" charset="0"/>
                <a:ea typeface="Arial" panose="020B0604020202020204" pitchFamily="34" charset="0"/>
              </a:rPr>
              <a:t>Tek yer sırığı</a:t>
            </a:r>
          </a:p>
          <a:p>
            <a:endParaRPr lang="tr-TR" dirty="0"/>
          </a:p>
        </p:txBody>
      </p:sp>
      <p:pic>
        <p:nvPicPr>
          <p:cNvPr id="7" name="image56.jpeg">
            <a:extLst>
              <a:ext uri="{FF2B5EF4-FFF2-40B4-BE49-F238E27FC236}">
                <a16:creationId xmlns:a16="http://schemas.microsoft.com/office/drawing/2014/main" id="{48ED32FC-FFEF-40CC-8469-26889E5789B5}"/>
              </a:ext>
            </a:extLst>
          </p:cNvPr>
          <p:cNvPicPr>
            <a:picLocks noChangeAspect="1"/>
          </p:cNvPicPr>
          <p:nvPr/>
        </p:nvPicPr>
        <p:blipFill>
          <a:blip r:embed="rId3" cstate="print"/>
          <a:stretch>
            <a:fillRect/>
          </a:stretch>
        </p:blipFill>
        <p:spPr>
          <a:xfrm>
            <a:off x="6096000" y="1178560"/>
            <a:ext cx="5303520" cy="4248074"/>
          </a:xfrm>
          <a:prstGeom prst="rect">
            <a:avLst/>
          </a:prstGeom>
        </p:spPr>
      </p:pic>
      <p:sp>
        <p:nvSpPr>
          <p:cNvPr id="8" name="Metin kutusu 7">
            <a:extLst>
              <a:ext uri="{FF2B5EF4-FFF2-40B4-BE49-F238E27FC236}">
                <a16:creationId xmlns:a16="http://schemas.microsoft.com/office/drawing/2014/main" id="{DCA59224-77C3-4AA7-B1A6-BCE13251F8B0}"/>
              </a:ext>
            </a:extLst>
          </p:cNvPr>
          <p:cNvSpPr txBox="1"/>
          <p:nvPr/>
        </p:nvSpPr>
        <p:spPr>
          <a:xfrm>
            <a:off x="7755964" y="5444862"/>
            <a:ext cx="3200400" cy="646331"/>
          </a:xfrm>
          <a:prstGeom prst="rect">
            <a:avLst/>
          </a:prstGeom>
          <a:noFill/>
        </p:spPr>
        <p:txBody>
          <a:bodyPr wrap="square" rtlCol="0">
            <a:spAutoFit/>
          </a:bodyPr>
          <a:lstStyle/>
          <a:p>
            <a:r>
              <a:rPr lang="tr-TR" sz="1800" b="1" dirty="0">
                <a:effectLst/>
                <a:latin typeface="Arial" panose="020B0604020202020204" pitchFamily="34" charset="0"/>
                <a:ea typeface="Arial" panose="020B0604020202020204" pitchFamily="34" charset="0"/>
              </a:rPr>
              <a:t>Yelpaze diziliş biçimi</a:t>
            </a:r>
            <a:endParaRPr lang="tr-TR" sz="1800" dirty="0">
              <a:effectLst/>
              <a:latin typeface="Arial" panose="020B0604020202020204" pitchFamily="34" charset="0"/>
              <a:ea typeface="Arial" panose="020B0604020202020204" pitchFamily="34" charset="0"/>
            </a:endParaRPr>
          </a:p>
          <a:p>
            <a:endParaRPr lang="tr-TR" dirty="0"/>
          </a:p>
        </p:txBody>
      </p:sp>
      <p:sp>
        <p:nvSpPr>
          <p:cNvPr id="9" name="Metin kutusu 8">
            <a:extLst>
              <a:ext uri="{FF2B5EF4-FFF2-40B4-BE49-F238E27FC236}">
                <a16:creationId xmlns:a16="http://schemas.microsoft.com/office/drawing/2014/main" id="{3951A4F6-9C97-498F-BA2C-A8EDDDD27C78}"/>
              </a:ext>
            </a:extLst>
          </p:cNvPr>
          <p:cNvSpPr txBox="1"/>
          <p:nvPr/>
        </p:nvSpPr>
        <p:spPr>
          <a:xfrm>
            <a:off x="792480" y="532229"/>
            <a:ext cx="10688319" cy="646331"/>
          </a:xfrm>
          <a:prstGeom prst="rect">
            <a:avLst/>
          </a:prstGeom>
          <a:noFill/>
        </p:spPr>
        <p:txBody>
          <a:bodyPr wrap="square" rtlCol="0">
            <a:spAutoFit/>
          </a:bodyPr>
          <a:lstStyle/>
          <a:p>
            <a:r>
              <a:rPr lang="tr-TR" sz="1800" dirty="0">
                <a:effectLst/>
                <a:latin typeface="Arial" panose="020B0604020202020204" pitchFamily="34" charset="0"/>
                <a:ea typeface="Arial" panose="020B0604020202020204" pitchFamily="34" charset="0"/>
              </a:rPr>
              <a:t>Yelpaze diziliş biçimi birçok kullanım kolaylığı sağlar. At, ne dışarıya kaçabilir, ne de içeriye doğru yanaşabilir.</a:t>
            </a:r>
            <a:endParaRPr lang="tr-TR" dirty="0"/>
          </a:p>
        </p:txBody>
      </p:sp>
    </p:spTree>
    <p:extLst>
      <p:ext uri="{BB962C8B-B14F-4D97-AF65-F5344CB8AC3E}">
        <p14:creationId xmlns:p14="http://schemas.microsoft.com/office/powerpoint/2010/main" val="224293007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11945EE-63F3-4A1F-9E6A-DF61D70F115B}"/>
              </a:ext>
            </a:extLst>
          </p:cNvPr>
          <p:cNvSpPr>
            <a:spLocks noGrp="1"/>
          </p:cNvSpPr>
          <p:nvPr>
            <p:ph idx="1"/>
          </p:nvPr>
        </p:nvSpPr>
        <p:spPr>
          <a:xfrm>
            <a:off x="793376" y="632012"/>
            <a:ext cx="10609730" cy="5735768"/>
          </a:xfrm>
        </p:spPr>
        <p:txBody>
          <a:bodyPr>
            <a:normAutofit/>
          </a:bodyPr>
          <a:lstStyle/>
          <a:p>
            <a:pPr marL="0" indent="0" algn="just">
              <a:buNone/>
            </a:pPr>
            <a:r>
              <a:rPr lang="tr-TR" sz="2600" b="1" i="1" u="sng" spc="-15" dirty="0">
                <a:solidFill>
                  <a:srgbClr val="0CC4D2"/>
                </a:solidFill>
                <a:effectLst/>
                <a:latin typeface="Arial" panose="020B0604020202020204" pitchFamily="34" charset="0"/>
                <a:ea typeface="Arial" panose="020B0604020202020204" pitchFamily="34" charset="0"/>
              </a:rPr>
              <a:t>2.6.5.Engel Atlama</a:t>
            </a:r>
            <a:r>
              <a:rPr lang="tr-TR" sz="2600" b="1" i="1" u="sng" spc="85" dirty="0">
                <a:solidFill>
                  <a:srgbClr val="0CC4D2"/>
                </a:solidFill>
                <a:effectLst/>
                <a:latin typeface="Arial" panose="020B0604020202020204" pitchFamily="34" charset="0"/>
                <a:ea typeface="Arial" panose="020B0604020202020204" pitchFamily="34" charset="0"/>
              </a:rPr>
              <a:t> </a:t>
            </a:r>
            <a:r>
              <a:rPr lang="tr-TR" sz="2600" b="1" i="1" u="sng" spc="-15" dirty="0">
                <a:solidFill>
                  <a:srgbClr val="0CC4D2"/>
                </a:solidFill>
                <a:effectLst/>
                <a:latin typeface="Arial" panose="020B0604020202020204" pitchFamily="34" charset="0"/>
                <a:ea typeface="Arial" panose="020B0604020202020204" pitchFamily="34" charset="0"/>
              </a:rPr>
              <a:t>Çalışmaları</a:t>
            </a:r>
          </a:p>
          <a:p>
            <a:pPr marL="0" indent="0" algn="just">
              <a:buNone/>
            </a:pPr>
            <a:endParaRPr lang="tr-TR" sz="2400" dirty="0">
              <a:effectLst/>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Çalışmalar deneyimsiz atların; atlama neşesi, güven ve doğallık duygusu kazanmasını sağlar.</a:t>
            </a:r>
          </a:p>
          <a:p>
            <a:pPr marL="0" indent="0" algn="just">
              <a:buNone/>
            </a:pPr>
            <a:r>
              <a:rPr lang="tr-TR" sz="2400" dirty="0">
                <a:effectLst/>
                <a:latin typeface="Arial" panose="020B0604020202020204" pitchFamily="34" charset="0"/>
                <a:ea typeface="Arial" panose="020B0604020202020204" pitchFamily="34" charset="0"/>
              </a:rPr>
              <a:t>Bunlara ek olarak, diğer olumlu yanları:</a:t>
            </a:r>
          </a:p>
          <a:p>
            <a:pPr marL="342900" lvl="0" indent="-342900" algn="just">
              <a:spcBef>
                <a:spcPts val="55"/>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Atlayış sakin bir tempo ile</a:t>
            </a:r>
            <a:r>
              <a:rPr lang="tr-TR" sz="2400" spc="26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yapılır,</a:t>
            </a:r>
          </a:p>
          <a:p>
            <a:pPr marL="342900" lvl="0" indent="-342900" algn="just">
              <a:spcBef>
                <a:spcPts val="35"/>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At, belini </a:t>
            </a:r>
            <a:r>
              <a:rPr lang="tr-TR" sz="2400" spc="-15" dirty="0">
                <a:effectLst/>
                <a:latin typeface="Arial" panose="020B0604020202020204" pitchFamily="34" charset="0"/>
                <a:ea typeface="Wingdings" panose="05000000000000000000" pitchFamily="2" charset="2"/>
                <a:cs typeface="Wingdings" panose="05000000000000000000" pitchFamily="2" charset="2"/>
              </a:rPr>
              <a:t>kullanmayı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baskül </a:t>
            </a:r>
            <a:r>
              <a:rPr lang="tr-TR" sz="2400" spc="-15" dirty="0">
                <a:effectLst/>
                <a:latin typeface="Arial" panose="020B0604020202020204" pitchFamily="34" charset="0"/>
                <a:ea typeface="Wingdings" panose="05000000000000000000" pitchFamily="2" charset="2"/>
                <a:cs typeface="Wingdings" panose="05000000000000000000" pitchFamily="2" charset="2"/>
              </a:rPr>
              <a:t>yapmayı</a:t>
            </a:r>
            <a:r>
              <a:rPr lang="tr-TR" sz="2400" spc="5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öğrenir,</a:t>
            </a:r>
          </a:p>
          <a:p>
            <a:pPr marL="342900" lvl="0" indent="-342900" algn="just">
              <a:spcBef>
                <a:spcPts val="55"/>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Ön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arka ayak teknikleri en iyi biçimde</a:t>
            </a:r>
            <a:r>
              <a:rPr lang="tr-TR" sz="2400" spc="26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geliştirilir,</a:t>
            </a:r>
          </a:p>
          <a:p>
            <a:pPr marL="342900" lvl="0" indent="-342900" algn="just">
              <a:spcBef>
                <a:spcPts val="55"/>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Ata, adım ayarlama hissi</a:t>
            </a:r>
            <a:r>
              <a:rPr lang="tr-TR" sz="2400" spc="3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kazandırılır,</a:t>
            </a:r>
          </a:p>
          <a:p>
            <a:pPr marL="342900" lvl="0" indent="-342900" algn="just">
              <a:spcBef>
                <a:spcPts val="55"/>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Dikkatin artırılması</a:t>
            </a:r>
            <a:r>
              <a:rPr lang="tr-TR" sz="2400" spc="20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sağlanır,</a:t>
            </a:r>
          </a:p>
          <a:p>
            <a:pPr marL="342900" lvl="0" indent="-342900" algn="just">
              <a:spcBef>
                <a:spcPts val="30"/>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Atın kendine güven duygusu</a:t>
            </a:r>
            <a:r>
              <a:rPr lang="tr-TR" sz="2400" spc="27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artırılır,</a:t>
            </a:r>
          </a:p>
          <a:p>
            <a:pPr marL="342900" lvl="0" indent="-342900" algn="just">
              <a:spcBef>
                <a:spcPts val="55"/>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Çalışma sürecine çok yönlülük</a:t>
            </a:r>
            <a:r>
              <a:rPr lang="tr-TR" sz="2400" spc="29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kazandırır.</a:t>
            </a:r>
          </a:p>
          <a:p>
            <a:pPr marL="0" indent="0" algn="just">
              <a:buNone/>
            </a:pPr>
            <a:endParaRPr lang="tr-TR" sz="2400" dirty="0"/>
          </a:p>
        </p:txBody>
      </p:sp>
    </p:spTree>
    <p:extLst>
      <p:ext uri="{BB962C8B-B14F-4D97-AF65-F5344CB8AC3E}">
        <p14:creationId xmlns:p14="http://schemas.microsoft.com/office/powerpoint/2010/main" val="1449821314"/>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5C37191-374B-49DA-BE07-C73680091DB9}"/>
              </a:ext>
            </a:extLst>
          </p:cNvPr>
          <p:cNvSpPr>
            <a:spLocks noGrp="1"/>
          </p:cNvSpPr>
          <p:nvPr>
            <p:ph idx="1"/>
          </p:nvPr>
        </p:nvSpPr>
        <p:spPr>
          <a:xfrm>
            <a:off x="779929" y="806824"/>
            <a:ext cx="10650071" cy="5228216"/>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Atlar, iki ipli çılbır ile dörtnalda yapacağı engel atlama çalışmaları sonucunda, engelin diğer tarafına doğru yanda düşmeyi daha kolay öğrenebilirler. Doğaldır ki, engellerin ata daha önceden gösterilmesi, başarı için destek sağlar.</a:t>
            </a:r>
          </a:p>
          <a:p>
            <a:pPr marL="0" indent="0" algn="just">
              <a:buNone/>
            </a:pPr>
            <a:endParaRPr lang="tr-TR" sz="2400" dirty="0">
              <a:effectLst/>
              <a:latin typeface="Arial" panose="020B0604020202020204" pitchFamily="34" charset="0"/>
              <a:ea typeface="Arial" panose="020B0604020202020204" pitchFamily="34" charset="0"/>
            </a:endParaRPr>
          </a:p>
          <a:p>
            <a:pPr marL="0" marR="148590" indent="0" algn="ctr">
              <a:spcBef>
                <a:spcPts val="560"/>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395605" marR="169545" indent="0" algn="ctr">
              <a:lnSpc>
                <a:spcPct val="105000"/>
              </a:lnSpc>
              <a:spcBef>
                <a:spcPts val="30"/>
              </a:spcBef>
              <a:spcAft>
                <a:spcPts val="0"/>
              </a:spcAft>
              <a:buNone/>
            </a:pPr>
            <a:r>
              <a:rPr lang="tr-TR" sz="2400" b="1" dirty="0">
                <a:effectLst/>
                <a:latin typeface="Arial" panose="020B0604020202020204" pitchFamily="34" charset="0"/>
                <a:ea typeface="Arial" panose="020B0604020202020204" pitchFamily="34" charset="0"/>
              </a:rPr>
              <a:t>Eğiticinin</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yetenek</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ve</a:t>
            </a:r>
            <a:r>
              <a:rPr lang="tr-TR" sz="2400" b="1" spc="-3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deneyimi,</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iki</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ipli</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çılbırda</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engel</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atlatma</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için</a:t>
            </a:r>
            <a:r>
              <a:rPr lang="tr-TR" sz="2400" b="1" spc="-3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temel</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koşuldur.</a:t>
            </a:r>
          </a:p>
          <a:p>
            <a:pPr marL="395605" marR="169545" indent="0" algn="ctr">
              <a:lnSpc>
                <a:spcPct val="105000"/>
              </a:lnSpc>
              <a:spcBef>
                <a:spcPts val="30"/>
              </a:spcBef>
              <a:spcAft>
                <a:spcPts val="0"/>
              </a:spcAft>
              <a:buNone/>
            </a:pPr>
            <a:r>
              <a:rPr lang="tr-TR" sz="2400" b="1" dirty="0">
                <a:effectLst/>
                <a:latin typeface="Arial" panose="020B0604020202020204" pitchFamily="34" charset="0"/>
                <a:ea typeface="Arial" panose="020B0604020202020204" pitchFamily="34" charset="0"/>
              </a:rPr>
              <a:t>Çılbır</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iplerinin</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tutuluşunun,</a:t>
            </a:r>
            <a:r>
              <a:rPr lang="tr-TR" sz="2400" b="1" spc="-8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düşünmeden</a:t>
            </a:r>
            <a:r>
              <a:rPr lang="tr-TR" sz="2400" b="1" spc="-5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yapılacak</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bir</a:t>
            </a:r>
            <a:r>
              <a:rPr lang="tr-TR" sz="2400" b="1" spc="-8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reflekse</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dönüşmüş</a:t>
            </a:r>
            <a:r>
              <a:rPr lang="tr-TR" sz="2400" b="1" spc="-8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olması</a:t>
            </a:r>
          </a:p>
          <a:p>
            <a:pPr marL="395605" marR="169545" indent="0" algn="ctr">
              <a:lnSpc>
                <a:spcPct val="105000"/>
              </a:lnSpc>
              <a:spcBef>
                <a:spcPts val="30"/>
              </a:spcBef>
              <a:spcAft>
                <a:spcPts val="0"/>
              </a:spcAft>
              <a:buNone/>
            </a:pPr>
            <a:r>
              <a:rPr lang="tr-TR" sz="2400" b="1" dirty="0">
                <a:effectLst/>
                <a:latin typeface="Arial" panose="020B0604020202020204" pitchFamily="34" charset="0"/>
                <a:ea typeface="Arial" panose="020B0604020202020204" pitchFamily="34" charset="0"/>
              </a:rPr>
              <a:t>gerekir.</a:t>
            </a:r>
            <a:endParaRPr lang="tr-TR" sz="2400" dirty="0">
              <a:effectLst/>
              <a:latin typeface="Arial" panose="020B0604020202020204" pitchFamily="34" charset="0"/>
              <a:ea typeface="Arial" panose="020B0604020202020204" pitchFamily="34" charset="0"/>
            </a:endParaRPr>
          </a:p>
          <a:p>
            <a:pPr marL="0" indent="0" algn="just">
              <a:buNone/>
            </a:pPr>
            <a:endParaRPr lang="tr-TR" sz="24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50914351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5F91D34-75D9-408F-A4F4-2EABA7D6DE59}"/>
              </a:ext>
            </a:extLst>
          </p:cNvPr>
          <p:cNvSpPr>
            <a:spLocks noGrp="1"/>
          </p:cNvSpPr>
          <p:nvPr>
            <p:ph idx="1"/>
          </p:nvPr>
        </p:nvSpPr>
        <p:spPr>
          <a:xfrm>
            <a:off x="779929" y="2407024"/>
            <a:ext cx="10650071" cy="2926976"/>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Çılbır ipleri yeteri kadar uzatılarak, ata atlama hareketi için gerekli </a:t>
            </a:r>
            <a:r>
              <a:rPr lang="tr-TR" sz="2400" dirty="0" err="1">
                <a:effectLst/>
                <a:latin typeface="Arial" panose="020B0604020202020204" pitchFamily="34" charset="0"/>
                <a:ea typeface="Arial" panose="020B0604020202020204" pitchFamily="34" charset="0"/>
              </a:rPr>
              <a:t>serbestiyeti</a:t>
            </a:r>
            <a:r>
              <a:rPr lang="tr-TR" sz="2400" dirty="0">
                <a:effectLst/>
                <a:latin typeface="Arial" panose="020B0604020202020204" pitchFamily="34" charset="0"/>
                <a:ea typeface="Arial" panose="020B0604020202020204" pitchFamily="34" charset="0"/>
              </a:rPr>
              <a:t> vermek çok önemlidir. Eğitici yeteneği ve becerisi ile atı engele yönlendirir. İlk denemelerde oluşabilecek kasılmalar, çok doğaldır. Hiddetli atlar, sakinleşene, yumuşayana ve itaat altına alınana kadar, engel önünde engel atlatılmadan çılbır yapılmalıdır ve ancak alçak bir engel sorunsuz geçildiğinde, engel yükseltilebilir.</a:t>
            </a:r>
          </a:p>
          <a:p>
            <a:pPr marL="0" indent="0" algn="just">
              <a:buNone/>
            </a:pPr>
            <a:r>
              <a:rPr lang="tr-TR" sz="2400" dirty="0">
                <a:effectLst/>
                <a:latin typeface="Arial" panose="020B0604020202020204" pitchFamily="34" charset="0"/>
                <a:ea typeface="Arial" panose="020B0604020202020204" pitchFamily="34" charset="0"/>
              </a:rPr>
              <a:t>İlk çalışma için, eğitici uyumlu bir son atlayışla yetinmeli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mutlu</a:t>
            </a:r>
            <a:r>
              <a:rPr lang="tr-TR" sz="2400" spc="3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olmalıdır.</a:t>
            </a:r>
            <a:endParaRPr lang="tr-TR" sz="2400" dirty="0"/>
          </a:p>
        </p:txBody>
      </p:sp>
    </p:spTree>
    <p:extLst>
      <p:ext uri="{BB962C8B-B14F-4D97-AF65-F5344CB8AC3E}">
        <p14:creationId xmlns:p14="http://schemas.microsoft.com/office/powerpoint/2010/main" val="3819282503"/>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57.png">
            <a:extLst>
              <a:ext uri="{FF2B5EF4-FFF2-40B4-BE49-F238E27FC236}">
                <a16:creationId xmlns:a16="http://schemas.microsoft.com/office/drawing/2014/main" id="{19632513-90A3-4AAF-A5B6-E4A4AC66C528}"/>
              </a:ext>
            </a:extLst>
          </p:cNvPr>
          <p:cNvPicPr>
            <a:picLocks noChangeAspect="1"/>
          </p:cNvPicPr>
          <p:nvPr/>
        </p:nvPicPr>
        <p:blipFill>
          <a:blip r:embed="rId2" cstate="print"/>
          <a:stretch>
            <a:fillRect/>
          </a:stretch>
        </p:blipFill>
        <p:spPr>
          <a:xfrm>
            <a:off x="1398494" y="701577"/>
            <a:ext cx="9680089" cy="5242321"/>
          </a:xfrm>
          <a:prstGeom prst="rect">
            <a:avLst/>
          </a:prstGeom>
        </p:spPr>
      </p:pic>
      <p:sp>
        <p:nvSpPr>
          <p:cNvPr id="5" name="Metin kutusu 4">
            <a:extLst>
              <a:ext uri="{FF2B5EF4-FFF2-40B4-BE49-F238E27FC236}">
                <a16:creationId xmlns:a16="http://schemas.microsoft.com/office/drawing/2014/main" id="{17BE37D1-B793-48E5-AC92-1A0A784C3D22}"/>
              </a:ext>
            </a:extLst>
          </p:cNvPr>
          <p:cNvSpPr txBox="1"/>
          <p:nvPr/>
        </p:nvSpPr>
        <p:spPr>
          <a:xfrm>
            <a:off x="3515658" y="5794810"/>
            <a:ext cx="5445760" cy="646331"/>
          </a:xfrm>
          <a:prstGeom prst="rect">
            <a:avLst/>
          </a:prstGeom>
          <a:noFill/>
        </p:spPr>
        <p:txBody>
          <a:bodyPr wrap="square" rtlCol="0">
            <a:spAutoFit/>
          </a:bodyPr>
          <a:lstStyle/>
          <a:p>
            <a:pPr algn="ctr"/>
            <a:r>
              <a:rPr lang="tr-TR" sz="1800" b="1" dirty="0">
                <a:effectLst/>
                <a:latin typeface="Arial" panose="020B0604020202020204" pitchFamily="34" charset="0"/>
                <a:ea typeface="Arial" panose="020B0604020202020204" pitchFamily="34" charset="0"/>
              </a:rPr>
              <a:t>İki çılbır ipi ile engel atlama çalışması</a:t>
            </a:r>
          </a:p>
          <a:p>
            <a:endParaRPr lang="tr-TR" dirty="0"/>
          </a:p>
        </p:txBody>
      </p:sp>
    </p:spTree>
    <p:extLst>
      <p:ext uri="{BB962C8B-B14F-4D97-AF65-F5344CB8AC3E}">
        <p14:creationId xmlns:p14="http://schemas.microsoft.com/office/powerpoint/2010/main" val="1559015265"/>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B4399F3-86FB-46A6-9391-3465F2771716}"/>
              </a:ext>
            </a:extLst>
          </p:cNvPr>
          <p:cNvSpPr>
            <a:spLocks noGrp="1"/>
          </p:cNvSpPr>
          <p:nvPr>
            <p:ph idx="1"/>
          </p:nvPr>
        </p:nvSpPr>
        <p:spPr>
          <a:xfrm>
            <a:off x="779930" y="2407023"/>
            <a:ext cx="10690412" cy="3778623"/>
          </a:xfrm>
        </p:spPr>
        <p:txBody>
          <a:bodyPr>
            <a:normAutofit/>
          </a:bodyPr>
          <a:lstStyle/>
          <a:p>
            <a:pPr marL="0" indent="0" algn="just">
              <a:buNone/>
            </a:pPr>
            <a:r>
              <a:rPr lang="tr-TR" sz="2300" dirty="0">
                <a:effectLst/>
                <a:latin typeface="Arial" panose="020B0604020202020204" pitchFamily="34" charset="0"/>
                <a:ea typeface="Arial" panose="020B0604020202020204" pitchFamily="34" charset="0"/>
              </a:rPr>
              <a:t>Sorunlu atlara iki çılbır ipi ile engel atlatma çalışmaları yapılarak, atların bu sorunlarına çözüm</a:t>
            </a:r>
            <a:r>
              <a:rPr lang="tr-TR" sz="2300" spc="320"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bulunabilir. Binicileri ile birlikte çok hiddetli bir biçimde engel atlayan veya engele saldıran atlara; önce engelin yanında çılbır </a:t>
            </a:r>
            <a:r>
              <a:rPr lang="tr-TR" sz="2300" spc="-15" dirty="0">
                <a:effectLst/>
                <a:latin typeface="Arial" panose="020B0604020202020204" pitchFamily="34" charset="0"/>
                <a:ea typeface="Arial" panose="020B0604020202020204" pitchFamily="34" charset="0"/>
              </a:rPr>
              <a:t>yapılır.</a:t>
            </a:r>
          </a:p>
          <a:p>
            <a:pPr marL="0" indent="0" algn="just">
              <a:buNone/>
            </a:pPr>
            <a:r>
              <a:rPr lang="tr-TR" sz="2300" spc="-15" dirty="0">
                <a:effectLst/>
                <a:latin typeface="Arial" panose="020B0604020202020204" pitchFamily="34" charset="0"/>
                <a:ea typeface="Arial" panose="020B0604020202020204" pitchFamily="34" charset="0"/>
              </a:rPr>
              <a:t> </a:t>
            </a:r>
            <a:r>
              <a:rPr lang="tr-TR" sz="2300" dirty="0">
                <a:effectLst/>
                <a:latin typeface="Arial" panose="020B0604020202020204" pitchFamily="34" charset="0"/>
                <a:ea typeface="Arial" panose="020B0604020202020204" pitchFamily="34" charset="0"/>
              </a:rPr>
              <a:t>Sonrasında, olabildiğince süratli temposu ile 50 </a:t>
            </a:r>
            <a:r>
              <a:rPr lang="tr-TR" sz="2300" spc="15" dirty="0">
                <a:effectLst/>
                <a:latin typeface="Arial" panose="020B0604020202020204" pitchFamily="34" charset="0"/>
                <a:ea typeface="Arial" panose="020B0604020202020204" pitchFamily="34" charset="0"/>
              </a:rPr>
              <a:t>cm </a:t>
            </a:r>
            <a:r>
              <a:rPr lang="tr-TR" sz="2300" dirty="0">
                <a:effectLst/>
                <a:latin typeface="Arial" panose="020B0604020202020204" pitchFamily="34" charset="0"/>
                <a:ea typeface="Arial" panose="020B0604020202020204" pitchFamily="34" charset="0"/>
              </a:rPr>
              <a:t>yüksekliğindeki çapraz engele yönlendirilir. At bu atlayışı da saldırarak yaparsa, çılbır, engeli atlatmadan, engelin önünde at yeniden sakinleşinceye kadar sürdürülür. Bu biçim çalışma birçok defa yinelenir. Engel önüne yere adım ayarlayıcı bir sırığın yerleştirilmesi sakinliği sağlayıcı bir diğer olanaktır. Dörtnal atlayışlarına başlamadan önce, süratli atlayışları ile gerekli sakinlik elde edilmelidir.</a:t>
            </a:r>
            <a:endParaRPr lang="tr-TR" sz="2300" dirty="0"/>
          </a:p>
        </p:txBody>
      </p:sp>
    </p:spTree>
    <p:extLst>
      <p:ext uri="{BB962C8B-B14F-4D97-AF65-F5344CB8AC3E}">
        <p14:creationId xmlns:p14="http://schemas.microsoft.com/office/powerpoint/2010/main" val="2619151209"/>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AA72E68-73DE-4CA0-967F-DF91CC613B1A}"/>
              </a:ext>
            </a:extLst>
          </p:cNvPr>
          <p:cNvSpPr>
            <a:spLocks noGrp="1"/>
          </p:cNvSpPr>
          <p:nvPr>
            <p:ph idx="1"/>
          </p:nvPr>
        </p:nvSpPr>
        <p:spPr>
          <a:xfrm>
            <a:off x="779930" y="1801906"/>
            <a:ext cx="10636624" cy="4235674"/>
          </a:xfrm>
        </p:spPr>
        <p:txBody>
          <a:bodyPr>
            <a:normAutofit/>
          </a:bodyPr>
          <a:lstStyle/>
          <a:p>
            <a:pPr marL="0" indent="0">
              <a:buNone/>
            </a:pPr>
            <a:r>
              <a:rPr lang="tr-TR" sz="3200" b="1" i="1" spc="-5" dirty="0">
                <a:solidFill>
                  <a:srgbClr val="C00000"/>
                </a:solidFill>
                <a:effectLst/>
                <a:latin typeface="Arial" panose="020B0604020202020204" pitchFamily="34" charset="0"/>
                <a:ea typeface="Arial" panose="020B0604020202020204" pitchFamily="34" charset="0"/>
              </a:rPr>
              <a:t>2.7.Araba Atlarının İki Çılbır İpi İle</a:t>
            </a:r>
            <a:r>
              <a:rPr lang="tr-TR" sz="3200" b="1" i="1" spc="265" dirty="0">
                <a:solidFill>
                  <a:srgbClr val="C00000"/>
                </a:solidFill>
                <a:effectLst/>
                <a:latin typeface="Arial" panose="020B0604020202020204" pitchFamily="34" charset="0"/>
                <a:ea typeface="Arial" panose="020B0604020202020204" pitchFamily="34" charset="0"/>
              </a:rPr>
              <a:t> </a:t>
            </a:r>
            <a:r>
              <a:rPr lang="tr-TR" sz="3200" b="1" i="1" spc="-5" dirty="0">
                <a:solidFill>
                  <a:srgbClr val="C00000"/>
                </a:solidFill>
                <a:effectLst/>
                <a:latin typeface="Arial" panose="020B0604020202020204" pitchFamily="34" charset="0"/>
                <a:ea typeface="Arial" panose="020B0604020202020204" pitchFamily="34" charset="0"/>
              </a:rPr>
              <a:t>Eğitimi</a:t>
            </a:r>
          </a:p>
          <a:p>
            <a:pPr marL="0" indent="0" algn="just">
              <a:buNone/>
            </a:pPr>
            <a:r>
              <a:rPr lang="tr-TR" sz="2400" dirty="0">
                <a:effectLst/>
                <a:latin typeface="Arial" panose="020B0604020202020204" pitchFamily="34" charset="0"/>
                <a:ea typeface="Arial" panose="020B0604020202020204" pitchFamily="34" charset="0"/>
              </a:rPr>
              <a:t>Araba atlarının eğitim ölçütleri ile binek atlarının eğitim ölçütleri aynıdır. Eğitim şablonunun 6</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aşaması, araba atlarının eğitimi için de geçerlidir. Araba atlarının iki çılbır ipi ile </a:t>
            </a:r>
            <a:r>
              <a:rPr lang="tr-TR" sz="2400" spc="-15" dirty="0">
                <a:effectLst/>
                <a:latin typeface="Arial" panose="020B0604020202020204" pitchFamily="34" charset="0"/>
                <a:ea typeface="Arial" panose="020B0604020202020204" pitchFamily="34" charset="0"/>
              </a:rPr>
              <a:t>çılbır eğitimi, </a:t>
            </a:r>
            <a:r>
              <a:rPr lang="tr-TR" sz="2400" dirty="0">
                <a:effectLst/>
                <a:latin typeface="Arial" panose="020B0604020202020204" pitchFamily="34" charset="0"/>
                <a:ea typeface="Arial" panose="020B0604020202020204" pitchFamily="34" charset="0"/>
              </a:rPr>
              <a:t>diğer atlardaki yöntemler uygulanarak yapılır. Atlar bu eğitim yöntemi yardımıyla; koşum dizginlerinin dokunuşlarına da </a:t>
            </a:r>
            <a:r>
              <a:rPr lang="tr-TR" sz="2400" spc="-15" dirty="0">
                <a:effectLst/>
                <a:latin typeface="Arial" panose="020B0604020202020204" pitchFamily="34" charset="0"/>
                <a:ea typeface="Arial" panose="020B0604020202020204" pitchFamily="34" charset="0"/>
              </a:rPr>
              <a:t>alıştırılmış </a:t>
            </a:r>
            <a:r>
              <a:rPr lang="tr-TR" sz="2400" dirty="0">
                <a:effectLst/>
                <a:latin typeface="Arial" panose="020B0604020202020204" pitchFamily="34" charset="0"/>
                <a:ea typeface="Arial" panose="020B0604020202020204" pitchFamily="34" charset="0"/>
              </a:rPr>
              <a:t>olacaklardır. Eğitim; </a:t>
            </a:r>
            <a:r>
              <a:rPr lang="tr-TR" sz="2400" spc="10" dirty="0">
                <a:effectLst/>
                <a:latin typeface="Arial" panose="020B0604020202020204" pitchFamily="34" charset="0"/>
                <a:ea typeface="Arial" panose="020B0604020202020204" pitchFamily="34" charset="0"/>
              </a:rPr>
              <a:t>hem </a:t>
            </a:r>
            <a:r>
              <a:rPr lang="tr-TR" sz="2400" dirty="0">
                <a:effectLst/>
                <a:latin typeface="Arial" panose="020B0604020202020204" pitchFamily="34" charset="0"/>
                <a:ea typeface="Arial" panose="020B0604020202020204" pitchFamily="34" charset="0"/>
              </a:rPr>
              <a:t>arabaya koşulmaya hazırlık için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hem de ilerideki eğitim konuları (arabaya koşulmuş olarak) için bir </a:t>
            </a:r>
            <a:r>
              <a:rPr lang="tr-TR" sz="2400" spc="-15" dirty="0">
                <a:effectLst/>
                <a:latin typeface="Arial" panose="020B0604020202020204" pitchFamily="34" charset="0"/>
                <a:ea typeface="Arial" panose="020B0604020202020204" pitchFamily="34" charset="0"/>
              </a:rPr>
              <a:t>temel </a:t>
            </a:r>
            <a:r>
              <a:rPr lang="tr-TR" sz="2400" dirty="0">
                <a:effectLst/>
                <a:latin typeface="Arial" panose="020B0604020202020204" pitchFamily="34" charset="0"/>
                <a:ea typeface="Arial" panose="020B0604020202020204" pitchFamily="34" charset="0"/>
              </a:rPr>
              <a:t>oluşturur. İlk eğitimlerde başarılı sonuçlar </a:t>
            </a:r>
            <a:r>
              <a:rPr lang="tr-TR" sz="2400" spc="-15" dirty="0">
                <a:effectLst/>
                <a:latin typeface="Arial" panose="020B0604020202020204" pitchFamily="34" charset="0"/>
                <a:ea typeface="Arial" panose="020B0604020202020204" pitchFamily="34" charset="0"/>
              </a:rPr>
              <a:t>alınır </a:t>
            </a:r>
            <a:r>
              <a:rPr lang="tr-TR" sz="2400" dirty="0">
                <a:effectLst/>
                <a:latin typeface="Arial" panose="020B0604020202020204" pitchFamily="34" charset="0"/>
                <a:ea typeface="Arial" panose="020B0604020202020204" pitchFamily="34" charset="0"/>
              </a:rPr>
              <a:t>alınmaz, çılbır, gerçek koşum </a:t>
            </a:r>
            <a:r>
              <a:rPr lang="tr-TR" sz="2400" spc="-15" dirty="0">
                <a:effectLst/>
                <a:latin typeface="Arial" panose="020B0604020202020204" pitchFamily="34" charset="0"/>
                <a:ea typeface="Arial" panose="020B0604020202020204" pitchFamily="34" charset="0"/>
              </a:rPr>
              <a:t>takımları </a:t>
            </a:r>
            <a:r>
              <a:rPr lang="tr-TR" sz="2400" dirty="0">
                <a:effectLst/>
                <a:latin typeface="Arial" panose="020B0604020202020204" pitchFamily="34" charset="0"/>
                <a:ea typeface="Arial" panose="020B0604020202020204" pitchFamily="34" charset="0"/>
              </a:rPr>
              <a:t>ile yapılmalıdır.</a:t>
            </a:r>
            <a:endParaRPr lang="tr-TR" sz="2400" i="1" dirty="0">
              <a:solidFill>
                <a:srgbClr val="C00000"/>
              </a:solidFill>
            </a:endParaRPr>
          </a:p>
        </p:txBody>
      </p:sp>
    </p:spTree>
    <p:extLst>
      <p:ext uri="{BB962C8B-B14F-4D97-AF65-F5344CB8AC3E}">
        <p14:creationId xmlns:p14="http://schemas.microsoft.com/office/powerpoint/2010/main" val="2553581409"/>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1360FFD-A1B2-4828-810E-261DD7119C74}"/>
              </a:ext>
            </a:extLst>
          </p:cNvPr>
          <p:cNvSpPr>
            <a:spLocks noGrp="1"/>
          </p:cNvSpPr>
          <p:nvPr>
            <p:ph idx="1"/>
          </p:nvPr>
        </p:nvSpPr>
        <p:spPr>
          <a:xfrm>
            <a:off x="766481" y="2501152"/>
            <a:ext cx="10676965" cy="3630707"/>
          </a:xfrm>
        </p:spPr>
        <p:txBody>
          <a:bodyPr>
            <a:normAutofit/>
          </a:bodyPr>
          <a:lstStyle/>
          <a:p>
            <a:pPr marL="0" marR="122555" indent="0" algn="just">
              <a:lnSpc>
                <a:spcPct val="103000"/>
              </a:lnSpc>
              <a:spcBef>
                <a:spcPts val="1410"/>
              </a:spcBef>
              <a:spcAft>
                <a:spcPts val="0"/>
              </a:spcAft>
              <a:buNone/>
            </a:pPr>
            <a:r>
              <a:rPr lang="tr-TR" sz="2400" dirty="0">
                <a:effectLst/>
                <a:latin typeface="Arial" panose="020B0604020202020204" pitchFamily="34" charset="0"/>
                <a:ea typeface="Arial" panose="020B0604020202020204" pitchFamily="34" charset="0"/>
              </a:rPr>
              <a:t>Bir araba </a:t>
            </a:r>
            <a:r>
              <a:rPr lang="tr-TR" sz="2400" spc="-15" dirty="0">
                <a:effectLst/>
                <a:latin typeface="Arial" panose="020B0604020202020204" pitchFamily="34" charset="0"/>
                <a:ea typeface="Arial" panose="020B0604020202020204" pitchFamily="34" charset="0"/>
              </a:rPr>
              <a:t>atının </a:t>
            </a:r>
            <a:r>
              <a:rPr lang="tr-TR" sz="2400" dirty="0">
                <a:effectLst/>
                <a:latin typeface="Arial" panose="020B0604020202020204" pitchFamily="34" charset="0"/>
                <a:ea typeface="Arial" panose="020B0604020202020204" pitchFamily="34" charset="0"/>
              </a:rPr>
              <a:t>biniş ve buna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bağlı</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terbiyesi eğitimini</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alacak</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olması,</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oldukça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önemli bir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artı</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kazançtır.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Doğaldır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ki,</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 araba sürücüsü yalnızca </a:t>
            </a:r>
            <a:r>
              <a:rPr lang="tr-TR" sz="2400" b="1" dirty="0">
                <a:effectLst/>
                <a:latin typeface="Arial" panose="020B0604020202020204" pitchFamily="34" charset="0"/>
                <a:ea typeface="Arial" panose="020B0604020202020204" pitchFamily="34" charset="0"/>
              </a:rPr>
              <a:t>ses, kamçı </a:t>
            </a:r>
            <a:r>
              <a:rPr lang="tr-TR" sz="2400" spc="15"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koşum dizgini yardımları </a:t>
            </a:r>
            <a:r>
              <a:rPr lang="tr-TR" sz="2400" dirty="0">
                <a:effectLst/>
                <a:latin typeface="Arial" panose="020B0604020202020204" pitchFamily="34" charset="0"/>
                <a:ea typeface="Arial" panose="020B0604020202020204" pitchFamily="34" charset="0"/>
              </a:rPr>
              <a:t>ile atı yönlendirebilir. Bu nedenle; iki ipli çılbır çalışmaları, araba atları için en iyi eğitim</a:t>
            </a:r>
            <a:r>
              <a:rPr lang="tr-TR" sz="2400" spc="2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yöntemidir.</a:t>
            </a:r>
          </a:p>
          <a:p>
            <a:pPr marL="0" marR="127000"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İki ipli çılbır eğitimi ile özellikle </a:t>
            </a:r>
            <a:r>
              <a:rPr lang="tr-TR" sz="2400" b="1" dirty="0">
                <a:effectLst/>
                <a:latin typeface="Arial" panose="020B0604020202020204" pitchFamily="34" charset="0"/>
                <a:ea typeface="Arial" panose="020B0604020202020204" pitchFamily="34" charset="0"/>
              </a:rPr>
              <a:t>itaat </a:t>
            </a:r>
            <a:r>
              <a:rPr lang="tr-TR" sz="2400"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yumuşaklık </a:t>
            </a:r>
            <a:r>
              <a:rPr lang="tr-TR" sz="2400" dirty="0">
                <a:effectLst/>
                <a:latin typeface="Arial" panose="020B0604020202020204" pitchFamily="34" charset="0"/>
                <a:ea typeface="Arial" panose="020B0604020202020204" pitchFamily="34" charset="0"/>
              </a:rPr>
              <a:t>geliştirilir ve böylece koşumla birlikte, kontrol en iyi düzeye ulaştırılır.</a:t>
            </a:r>
          </a:p>
          <a:p>
            <a:pPr marL="0" marR="127000" indent="0" algn="just">
              <a:lnSpc>
                <a:spcPct val="103000"/>
              </a:lnSpc>
              <a:spcAft>
                <a:spcPts val="0"/>
              </a:spcAft>
              <a:buNone/>
            </a:pPr>
            <a:r>
              <a:rPr lang="tr-TR" sz="2400" dirty="0">
                <a:effectLst/>
                <a:latin typeface="Arial" panose="020B0604020202020204" pitchFamily="34" charset="0"/>
                <a:ea typeface="Arial" panose="020B0604020202020204" pitchFamily="34" charset="0"/>
              </a:rPr>
              <a:t>Akıcı bir at; gerek araba </a:t>
            </a:r>
            <a:r>
              <a:rPr lang="tr-TR" sz="2400" dirty="0" err="1">
                <a:effectLst/>
                <a:latin typeface="Arial" panose="020B0604020202020204" pitchFamily="34" charset="0"/>
                <a:ea typeface="Arial" panose="020B0604020202020204" pitchFamily="34" charset="0"/>
              </a:rPr>
              <a:t>dresaj</a:t>
            </a:r>
            <a:r>
              <a:rPr lang="tr-TR" sz="2400" dirty="0">
                <a:effectLst/>
                <a:latin typeface="Arial" panose="020B0604020202020204" pitchFamily="34" charset="0"/>
                <a:ea typeface="Arial" panose="020B0604020202020204" pitchFamily="34" charset="0"/>
              </a:rPr>
              <a:t>, gerek engelli araba ve gerekse engelli arazi araba parkurlarında sağlıklı ve emniyetli bir sürüş olanağı sağlar.</a:t>
            </a:r>
          </a:p>
          <a:p>
            <a:pPr marL="0" marR="127000" indent="0" algn="just">
              <a:lnSpc>
                <a:spcPct val="103000"/>
              </a:lnSpc>
              <a:spcAft>
                <a:spcPts val="0"/>
              </a:spcAft>
              <a:buNone/>
            </a:pPr>
            <a:endParaRPr lang="tr-TR" sz="2400" dirty="0">
              <a:effectLst/>
              <a:latin typeface="Arial" panose="020B0604020202020204" pitchFamily="34" charset="0"/>
              <a:ea typeface="Arial" panose="020B0604020202020204" pitchFamily="34" charset="0"/>
            </a:endParaRPr>
          </a:p>
          <a:p>
            <a:pPr marL="0" indent="0">
              <a:buNone/>
            </a:pPr>
            <a:endParaRPr lang="tr-TR" sz="2400" dirty="0"/>
          </a:p>
        </p:txBody>
      </p:sp>
    </p:spTree>
    <p:extLst>
      <p:ext uri="{BB962C8B-B14F-4D97-AF65-F5344CB8AC3E}">
        <p14:creationId xmlns:p14="http://schemas.microsoft.com/office/powerpoint/2010/main" val="397352210"/>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33A0F26A-0117-4246-9A27-CF11D1ABC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1940" y="560847"/>
            <a:ext cx="9412942" cy="5396200"/>
          </a:xfrm>
          <a:prstGeom prst="rect">
            <a:avLst/>
          </a:prstGeom>
        </p:spPr>
      </p:pic>
    </p:spTree>
    <p:extLst>
      <p:ext uri="{BB962C8B-B14F-4D97-AF65-F5344CB8AC3E}">
        <p14:creationId xmlns:p14="http://schemas.microsoft.com/office/powerpoint/2010/main" val="200509339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8F7B211-B7F1-4475-85BC-B5839BB7CB2B}"/>
              </a:ext>
            </a:extLst>
          </p:cNvPr>
          <p:cNvSpPr>
            <a:spLocks noGrp="1"/>
          </p:cNvSpPr>
          <p:nvPr>
            <p:ph idx="1"/>
          </p:nvPr>
        </p:nvSpPr>
        <p:spPr>
          <a:xfrm>
            <a:off x="739588" y="726141"/>
            <a:ext cx="10703859" cy="5689899"/>
          </a:xfrm>
        </p:spPr>
        <p:txBody>
          <a:bodyPr/>
          <a:lstStyle/>
          <a:p>
            <a:pPr marL="0" indent="0" algn="just">
              <a:buNone/>
            </a:pPr>
            <a:r>
              <a:rPr lang="tr-TR" sz="2400" dirty="0">
                <a:effectLst/>
                <a:latin typeface="Arial" panose="020B0604020202020204" pitchFamily="34" charset="0"/>
                <a:ea typeface="Arial" panose="020B0604020202020204" pitchFamily="34" charset="0"/>
              </a:rPr>
              <a:t>İki çılbır ipi ile eğitimi yaptırılabilecek bir araba atı için çok önemli eğitim konuları şunlardır:</a:t>
            </a:r>
          </a:p>
          <a:p>
            <a:pPr algn="just">
              <a:buFont typeface="Wingdings" panose="05000000000000000000" pitchFamily="2" charset="2"/>
              <a:buChar char="Ø"/>
            </a:pPr>
            <a:r>
              <a:rPr lang="tr-TR" sz="2400" dirty="0">
                <a:effectLst/>
                <a:latin typeface="Arial" panose="020B0604020202020204" pitchFamily="34" charset="0"/>
                <a:ea typeface="Arial" panose="020B0604020202020204" pitchFamily="34" charset="0"/>
              </a:rPr>
              <a:t>Gerekli baş boyun vaziyeti ile yapılması gereken; </a:t>
            </a:r>
            <a:r>
              <a:rPr lang="tr-TR" sz="2400" b="1" dirty="0">
                <a:effectLst/>
                <a:latin typeface="Arial" panose="020B0604020202020204" pitchFamily="34" charset="0"/>
                <a:ea typeface="Arial" panose="020B0604020202020204" pitchFamily="34" charset="0"/>
              </a:rPr>
              <a:t>geçişler, tempo </a:t>
            </a:r>
            <a:r>
              <a:rPr lang="tr-TR" sz="2400" spc="15"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yürüyüş biçimi değişiklikleri,</a:t>
            </a:r>
            <a:endParaRPr lang="tr-TR" sz="2400" b="1" dirty="0">
              <a:latin typeface="Arial" panose="020B0604020202020204" pitchFamily="34" charset="0"/>
              <a:ea typeface="Arial" panose="020B0604020202020204" pitchFamily="34" charset="0"/>
            </a:endParaRPr>
          </a:p>
          <a:p>
            <a:pPr algn="just">
              <a:buFont typeface="Wingdings" panose="05000000000000000000" pitchFamily="2" charset="2"/>
              <a:buChar char="Ø"/>
            </a:pPr>
            <a:r>
              <a:rPr lang="tr-TR" sz="2400" dirty="0">
                <a:effectLst/>
                <a:latin typeface="Arial" panose="020B0604020202020204" pitchFamily="34" charset="0"/>
                <a:ea typeface="Arial" panose="020B0604020202020204" pitchFamily="34" charset="0"/>
              </a:rPr>
              <a:t>Sürücü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atın yumuşaklığını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tepki yeteneğini geliştirmeye yardımcı olacak; toplu süratlide </a:t>
            </a:r>
            <a:r>
              <a:rPr lang="tr-TR" sz="2400" b="1" dirty="0">
                <a:effectLst/>
                <a:latin typeface="Arial" panose="020B0604020202020204" pitchFamily="34" charset="0"/>
                <a:ea typeface="Arial" panose="020B0604020202020204" pitchFamily="34" charset="0"/>
              </a:rPr>
              <a:t>dairede yan</a:t>
            </a:r>
            <a:r>
              <a:rPr lang="tr-TR" sz="2400" b="1" spc="1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değiştirmeler,</a:t>
            </a:r>
          </a:p>
          <a:p>
            <a:pPr algn="just">
              <a:buFont typeface="Wingdings" panose="05000000000000000000" pitchFamily="2" charset="2"/>
              <a:buChar char="Ø"/>
            </a:pPr>
            <a:r>
              <a:rPr lang="tr-TR" sz="2400" b="1" dirty="0">
                <a:effectLst/>
                <a:latin typeface="Arial" panose="020B0604020202020204" pitchFamily="34" charset="0"/>
                <a:ea typeface="Arial" panose="020B0604020202020204" pitchFamily="34" charset="0"/>
              </a:rPr>
              <a:t>Uzun dizgin çalışmaları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bu yöntemle</a:t>
            </a:r>
            <a:r>
              <a:rPr lang="tr-TR" sz="2400" spc="2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yapılacaklar</a:t>
            </a:r>
          </a:p>
          <a:p>
            <a:pPr marL="0" indent="0" algn="just">
              <a:buNone/>
            </a:pPr>
            <a:r>
              <a:rPr lang="tr-TR" sz="2400" dirty="0">
                <a:latin typeface="Arial" panose="020B0604020202020204" pitchFamily="34" charset="0"/>
              </a:rPr>
              <a:t>           </a:t>
            </a:r>
            <a:r>
              <a:rPr lang="tr-TR" sz="2400" dirty="0">
                <a:effectLst/>
                <a:latin typeface="Arial" panose="020B0604020202020204" pitchFamily="34" charset="0"/>
                <a:ea typeface="Arial" panose="020B0604020202020204" pitchFamily="34" charset="0"/>
              </a:rPr>
              <a:t>Çok uygun bir kapalı </a:t>
            </a:r>
            <a:r>
              <a:rPr lang="tr-TR" sz="2400" b="1" dirty="0">
                <a:effectLst/>
                <a:latin typeface="Arial" panose="020B0604020202020204" pitchFamily="34" charset="0"/>
                <a:ea typeface="Arial" panose="020B0604020202020204" pitchFamily="34" charset="0"/>
              </a:rPr>
              <a:t>duruş, </a:t>
            </a:r>
            <a:r>
              <a:rPr lang="tr-TR" sz="2400" dirty="0">
                <a:effectLst/>
                <a:latin typeface="Arial" panose="020B0604020202020204" pitchFamily="34" charset="0"/>
                <a:ea typeface="Arial" panose="020B0604020202020204" pitchFamily="34" charset="0"/>
              </a:rPr>
              <a:t>emniyetli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sakin bir</a:t>
            </a:r>
            <a:r>
              <a:rPr lang="tr-TR" sz="2400" spc="11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bekleyiş,</a:t>
            </a:r>
            <a:endParaRPr lang="tr-TR" sz="2400" b="1" dirty="0">
              <a:latin typeface="Arial" panose="020B0604020202020204" pitchFamily="34" charset="0"/>
              <a:ea typeface="Arial" panose="020B0604020202020204" pitchFamily="34" charset="0"/>
            </a:endParaRPr>
          </a:p>
          <a:p>
            <a:pPr marL="0" indent="0" algn="just">
              <a:buNone/>
            </a:pPr>
            <a:r>
              <a:rPr lang="tr-TR" sz="2400" b="1" dirty="0">
                <a:latin typeface="Arial" panose="020B0604020202020204" pitchFamily="34" charset="0"/>
              </a:rPr>
              <a:t>           </a:t>
            </a:r>
            <a:r>
              <a:rPr lang="tr-TR" sz="2400" dirty="0">
                <a:effectLst/>
                <a:latin typeface="Arial" panose="020B0604020202020204" pitchFamily="34" charset="0"/>
                <a:ea typeface="Arial" panose="020B0604020202020204" pitchFamily="34" charset="0"/>
              </a:rPr>
              <a:t>Doğru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uygun adım sırasıyla </a:t>
            </a:r>
            <a:r>
              <a:rPr lang="tr-TR" sz="2400" b="1" dirty="0">
                <a:effectLst/>
                <a:latin typeface="Arial" panose="020B0604020202020204" pitchFamily="34" charset="0"/>
                <a:ea typeface="Arial" panose="020B0604020202020204" pitchFamily="34" charset="0"/>
              </a:rPr>
              <a:t>geri</a:t>
            </a:r>
            <a:r>
              <a:rPr lang="tr-TR" sz="2400" b="1" spc="15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yürüyüş,</a:t>
            </a:r>
          </a:p>
          <a:p>
            <a:pPr marL="0" indent="0" algn="just">
              <a:buNone/>
            </a:pPr>
            <a:r>
              <a:rPr lang="tr-TR" sz="2400" b="1" dirty="0">
                <a:latin typeface="Arial" panose="020B0604020202020204" pitchFamily="34" charset="0"/>
              </a:rPr>
              <a:t>           </a:t>
            </a:r>
            <a:r>
              <a:rPr lang="tr-TR" sz="2400" dirty="0">
                <a:effectLst/>
                <a:latin typeface="Arial" panose="020B0604020202020204" pitchFamily="34" charset="0"/>
                <a:ea typeface="Arial" panose="020B0604020202020204" pitchFamily="34" charset="0"/>
              </a:rPr>
              <a:t>Baldıra</a:t>
            </a:r>
            <a:r>
              <a:rPr lang="tr-TR" sz="2400" spc="10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yumuşatma,</a:t>
            </a:r>
            <a:endParaRPr lang="tr-TR" sz="2400" b="1" dirty="0">
              <a:latin typeface="Arial" panose="020B0604020202020204" pitchFamily="34" charset="0"/>
              <a:ea typeface="Arial" panose="020B0604020202020204" pitchFamily="34" charset="0"/>
            </a:endParaRPr>
          </a:p>
          <a:p>
            <a:pPr marL="0" indent="0" algn="just">
              <a:buNone/>
            </a:pPr>
            <a:r>
              <a:rPr lang="tr-TR" sz="2400" b="1" dirty="0">
                <a:latin typeface="Arial" panose="020B0604020202020204" pitchFamily="34" charset="0"/>
              </a:rPr>
              <a:t>           </a:t>
            </a:r>
            <a:r>
              <a:rPr lang="tr-TR" sz="2400" b="1" dirty="0">
                <a:effectLst/>
                <a:latin typeface="Arial" panose="020B0604020202020204" pitchFamily="34" charset="0"/>
                <a:ea typeface="Symbol" panose="05050102010706020507" pitchFamily="18" charset="2"/>
                <a:cs typeface="Symbol" panose="05050102010706020507" pitchFamily="18" charset="2"/>
              </a:rPr>
              <a:t>Çarklar, geriye</a:t>
            </a:r>
            <a:r>
              <a:rPr lang="tr-TR" sz="2400" b="1" spc="180" dirty="0">
                <a:effectLst/>
                <a:latin typeface="Arial" panose="020B0604020202020204" pitchFamily="34" charset="0"/>
                <a:ea typeface="Symbol" panose="05050102010706020507" pitchFamily="18" charset="2"/>
                <a:cs typeface="Symbol" panose="05050102010706020507" pitchFamily="18" charset="2"/>
              </a:rPr>
              <a:t> </a:t>
            </a:r>
            <a:r>
              <a:rPr lang="tr-TR" sz="2400" b="1" dirty="0">
                <a:effectLst/>
                <a:latin typeface="Arial" panose="020B0604020202020204" pitchFamily="34" charset="0"/>
                <a:ea typeface="Symbol" panose="05050102010706020507" pitchFamily="18" charset="2"/>
                <a:cs typeface="Symbol" panose="05050102010706020507" pitchFamily="18" charset="2"/>
              </a:rPr>
              <a:t>çarklar</a:t>
            </a:r>
            <a:endParaRPr lang="tr-TR" sz="2400" dirty="0">
              <a:effectLst/>
              <a:latin typeface="Arial" panose="020B0604020202020204" pitchFamily="34" charset="0"/>
              <a:ea typeface="Symbol" panose="05050102010706020507" pitchFamily="18" charset="2"/>
              <a:cs typeface="Symbol" panose="05050102010706020507" pitchFamily="18" charset="2"/>
            </a:endParaRPr>
          </a:p>
          <a:p>
            <a:pPr marL="0" indent="0">
              <a:buNone/>
            </a:pPr>
            <a:endParaRPr lang="tr-TR" dirty="0"/>
          </a:p>
        </p:txBody>
      </p:sp>
    </p:spTree>
    <p:extLst>
      <p:ext uri="{BB962C8B-B14F-4D97-AF65-F5344CB8AC3E}">
        <p14:creationId xmlns:p14="http://schemas.microsoft.com/office/powerpoint/2010/main" val="2014944435"/>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BF0E64F-947E-4CE1-88B2-DF7A64E4241D}"/>
              </a:ext>
            </a:extLst>
          </p:cNvPr>
          <p:cNvSpPr>
            <a:spLocks noGrp="1"/>
          </p:cNvSpPr>
          <p:nvPr>
            <p:ph idx="1"/>
          </p:nvPr>
        </p:nvSpPr>
        <p:spPr>
          <a:xfrm>
            <a:off x="793375" y="1788459"/>
            <a:ext cx="10623177" cy="4343400"/>
          </a:xfrm>
        </p:spPr>
        <p:txBody>
          <a:bodyPr>
            <a:normAutofit/>
          </a:bodyPr>
          <a:lstStyle/>
          <a:p>
            <a:pPr marL="0" indent="0">
              <a:buNone/>
            </a:pPr>
            <a:r>
              <a:rPr lang="tr-TR" sz="3600" b="1" i="1" kern="0" spc="-15" dirty="0">
                <a:solidFill>
                  <a:srgbClr val="0070C0"/>
                </a:solidFill>
                <a:effectLst/>
                <a:latin typeface="Arial" panose="020B0604020202020204" pitchFamily="34" charset="0"/>
                <a:ea typeface="Arial" panose="020B0604020202020204" pitchFamily="34" charset="0"/>
              </a:rPr>
              <a:t>3.VOLTiJ ATLARININ ÇILBIR</a:t>
            </a:r>
            <a:r>
              <a:rPr lang="tr-TR" sz="3600" b="1" i="1" kern="0" spc="270" dirty="0">
                <a:solidFill>
                  <a:srgbClr val="0070C0"/>
                </a:solidFill>
                <a:effectLst/>
                <a:latin typeface="Arial" panose="020B0604020202020204" pitchFamily="34" charset="0"/>
                <a:ea typeface="Arial" panose="020B0604020202020204" pitchFamily="34" charset="0"/>
              </a:rPr>
              <a:t> </a:t>
            </a:r>
            <a:r>
              <a:rPr lang="tr-TR" sz="3600" b="1" i="1" kern="0" spc="-15" dirty="0">
                <a:solidFill>
                  <a:srgbClr val="0070C0"/>
                </a:solidFill>
                <a:effectLst/>
                <a:latin typeface="Arial" panose="020B0604020202020204" pitchFamily="34" charset="0"/>
                <a:ea typeface="Arial" panose="020B0604020202020204" pitchFamily="34" charset="0"/>
              </a:rPr>
              <a:t>ÇALIŞMASI</a:t>
            </a:r>
          </a:p>
          <a:p>
            <a:pPr marL="0" indent="0">
              <a:buNone/>
            </a:pPr>
            <a:r>
              <a:rPr lang="tr-TR" sz="3600" b="1" i="1" spc="-5" dirty="0">
                <a:solidFill>
                  <a:srgbClr val="C00000"/>
                </a:solidFill>
                <a:effectLst/>
                <a:latin typeface="Arial" panose="020B0604020202020204" pitchFamily="34" charset="0"/>
                <a:ea typeface="Arial" panose="020B0604020202020204" pitchFamily="34" charset="0"/>
              </a:rPr>
              <a:t>3.1.Genel</a:t>
            </a:r>
          </a:p>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atlarının </a:t>
            </a:r>
            <a:r>
              <a:rPr lang="tr-TR" sz="2400" spc="-15" dirty="0">
                <a:effectLst/>
                <a:latin typeface="Arial" panose="020B0604020202020204" pitchFamily="34" charset="0"/>
                <a:ea typeface="Arial" panose="020B0604020202020204" pitchFamily="34" charset="0"/>
              </a:rPr>
              <a:t>çılbır </a:t>
            </a:r>
            <a:r>
              <a:rPr lang="tr-TR" sz="2400" dirty="0">
                <a:effectLst/>
                <a:latin typeface="Arial" panose="020B0604020202020204" pitchFamily="34" charset="0"/>
                <a:ea typeface="Arial" panose="020B0604020202020204" pitchFamily="34" charset="0"/>
              </a:rPr>
              <a:t>çalışması uygulamaları, binek atlarının çılbır uygulamalarından fazla farklı değildir. Denge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terbiye çalışmaları eğitim şablonunun aşamaları aynı biçimde izlenerek uygulanır. Her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çalışma saati öncesinde at doğru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uygun bir biçimde </a:t>
            </a:r>
            <a:r>
              <a:rPr lang="tr-TR" sz="2400" b="1" dirty="0">
                <a:effectLst/>
                <a:latin typeface="Arial" panose="020B0604020202020204" pitchFamily="34" charset="0"/>
                <a:ea typeface="Arial" panose="020B0604020202020204" pitchFamily="34" charset="0"/>
              </a:rPr>
              <a:t>yumuşatılmalıdır.</a:t>
            </a:r>
            <a:r>
              <a:rPr lang="tr-TR" sz="2400" b="1"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Akıcılığa ulaşmak için aynı kurallar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aşamalar uygulanır.</a:t>
            </a:r>
          </a:p>
          <a:p>
            <a:pPr marL="0" indent="0">
              <a:buNone/>
            </a:pPr>
            <a:endParaRPr lang="tr-TR" sz="3600" b="1" i="1" spc="-5" dirty="0">
              <a:solidFill>
                <a:srgbClr val="C00000"/>
              </a:solidFill>
              <a:effectLst/>
              <a:latin typeface="Arial" panose="020B0604020202020204" pitchFamily="34" charset="0"/>
              <a:ea typeface="Arial" panose="020B0604020202020204" pitchFamily="34" charset="0"/>
            </a:endParaRPr>
          </a:p>
          <a:p>
            <a:pPr marL="0" indent="0">
              <a:buNone/>
            </a:pPr>
            <a:endParaRPr lang="tr-TR" sz="3600" spc="-5" dirty="0">
              <a:solidFill>
                <a:srgbClr val="C00000"/>
              </a:solidFill>
              <a:effectLst/>
              <a:latin typeface="Arial" panose="020B0604020202020204" pitchFamily="34" charset="0"/>
              <a:ea typeface="Arial" panose="020B0604020202020204" pitchFamily="34" charset="0"/>
            </a:endParaRPr>
          </a:p>
          <a:p>
            <a:pPr marL="0" indent="0">
              <a:buNone/>
            </a:pPr>
            <a:endParaRPr lang="tr-TR" sz="2400" dirty="0">
              <a:solidFill>
                <a:srgbClr val="0070C0"/>
              </a:solidFill>
            </a:endParaRPr>
          </a:p>
        </p:txBody>
      </p:sp>
    </p:spTree>
    <p:extLst>
      <p:ext uri="{BB962C8B-B14F-4D97-AF65-F5344CB8AC3E}">
        <p14:creationId xmlns:p14="http://schemas.microsoft.com/office/powerpoint/2010/main" val="290636589"/>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74C329B-B1BD-436F-8A5C-BFF74FA4A2E9}"/>
              </a:ext>
            </a:extLst>
          </p:cNvPr>
          <p:cNvSpPr>
            <a:spLocks noGrp="1"/>
          </p:cNvSpPr>
          <p:nvPr>
            <p:ph idx="1"/>
          </p:nvPr>
        </p:nvSpPr>
        <p:spPr>
          <a:xfrm>
            <a:off x="1076960" y="726141"/>
            <a:ext cx="10332720" cy="5964219"/>
          </a:xfrm>
        </p:spPr>
        <p:txBody>
          <a:bodyPr>
            <a:normAutofit/>
          </a:bodyPr>
          <a:lstStyle/>
          <a:p>
            <a:pPr marL="0" marR="144780" indent="0" algn="ctr">
              <a:spcBef>
                <a:spcPts val="560"/>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marR="104140" indent="0" algn="ctr">
              <a:lnSpc>
                <a:spcPct val="105000"/>
              </a:lnSpc>
              <a:spcBef>
                <a:spcPts val="55"/>
              </a:spcBef>
              <a:spcAft>
                <a:spcPts val="0"/>
              </a:spcAft>
              <a:buNone/>
            </a:pPr>
            <a:r>
              <a:rPr lang="tr-TR" sz="2400" b="1" dirty="0">
                <a:effectLst/>
                <a:latin typeface="Arial" panose="020B0604020202020204" pitchFamily="34" charset="0"/>
                <a:ea typeface="Arial" panose="020B0604020202020204" pitchFamily="34" charset="0"/>
              </a:rPr>
              <a:t>Doğru çılbır, atın; itaatini, yumuşaklığını ve çalışkan bir biçimde ileri gitmesini sağlamalıdır.</a:t>
            </a:r>
            <a:r>
              <a:rPr lang="tr-TR" sz="2400" b="1" spc="-4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Bu</a:t>
            </a:r>
            <a:r>
              <a:rPr lang="tr-TR" sz="2400" b="1" spc="-4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anda</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at,</a:t>
            </a:r>
            <a:r>
              <a:rPr lang="tr-TR" sz="2400" b="1" spc="-4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ağızlık</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demirine</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yaslanarak,</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çılbır</a:t>
            </a:r>
            <a:r>
              <a:rPr lang="tr-TR" sz="2400" b="1" spc="-5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ipi</a:t>
            </a:r>
            <a:r>
              <a:rPr lang="tr-TR" sz="2400" b="1" spc="-4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aracılığı</a:t>
            </a:r>
            <a:r>
              <a:rPr lang="tr-TR" sz="2400" b="1" spc="-4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ile</a:t>
            </a:r>
            <a:r>
              <a:rPr lang="tr-TR" sz="2400" b="1" spc="-4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bir</a:t>
            </a:r>
            <a:r>
              <a:rPr lang="tr-TR" sz="2400" b="1" spc="-4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irtibat aramalıdır.</a:t>
            </a:r>
          </a:p>
          <a:p>
            <a:pPr marL="0" marR="104140" indent="0" algn="ctr">
              <a:lnSpc>
                <a:spcPct val="105000"/>
              </a:lnSpc>
              <a:spcBef>
                <a:spcPts val="55"/>
              </a:spcBef>
              <a:spcAft>
                <a:spcPts val="0"/>
              </a:spcAft>
              <a:buNone/>
            </a:pPr>
            <a:endParaRPr lang="tr-TR" sz="2400" b="1" dirty="0">
              <a:effectLst/>
              <a:latin typeface="Arial" panose="020B0604020202020204" pitchFamily="34" charset="0"/>
              <a:ea typeface="Arial" panose="020B0604020202020204" pitchFamily="34" charset="0"/>
            </a:endParaRPr>
          </a:p>
          <a:p>
            <a:pPr marL="0" marR="104140" indent="0" algn="just">
              <a:lnSpc>
                <a:spcPct val="105000"/>
              </a:lnSpc>
              <a:spcBef>
                <a:spcPts val="55"/>
              </a:spcBef>
              <a:spcAft>
                <a:spcPts val="0"/>
              </a:spcAft>
              <a:buNone/>
            </a:pPr>
            <a:endParaRPr lang="tr-TR" sz="2400" b="1" dirty="0">
              <a:latin typeface="Arial" panose="020B0604020202020204" pitchFamily="34" charset="0"/>
              <a:ea typeface="Arial" panose="020B0604020202020204" pitchFamily="34" charset="0"/>
            </a:endParaRPr>
          </a:p>
          <a:p>
            <a:pPr marL="0" marR="104140" indent="0" algn="just">
              <a:lnSpc>
                <a:spcPct val="105000"/>
              </a:lnSpc>
              <a:spcBef>
                <a:spcPts val="55"/>
              </a:spcBef>
              <a:spcAft>
                <a:spcPts val="0"/>
              </a:spcAf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çalışmalarında veya yarışmalarındaki itaat ve iş akışı bazı ek hedefleri de içermektedir</a:t>
            </a:r>
            <a:r>
              <a:rPr lang="tr-TR" sz="2400" b="1" dirty="0">
                <a:effectLst/>
                <a:latin typeface="Arial" panose="020B0604020202020204" pitchFamily="34" charset="0"/>
                <a:ea typeface="Arial" panose="020B0604020202020204" pitchFamily="34" charset="0"/>
              </a:rPr>
              <a:t>.</a:t>
            </a:r>
          </a:p>
          <a:p>
            <a:pPr marL="0" marR="104140" indent="0" algn="just">
              <a:lnSpc>
                <a:spcPct val="105000"/>
              </a:lnSpc>
              <a:spcBef>
                <a:spcPts val="55"/>
              </a:spcBef>
              <a:spcAft>
                <a:spcPts val="0"/>
              </a:spcAft>
              <a:buNone/>
            </a:pPr>
            <a:endParaRPr lang="tr-TR" sz="2400" b="1" dirty="0">
              <a:effectLst/>
              <a:latin typeface="Arial" panose="020B0604020202020204" pitchFamily="34" charset="0"/>
              <a:ea typeface="Arial" panose="020B0604020202020204" pitchFamily="34" charset="0"/>
            </a:endParaRPr>
          </a:p>
          <a:p>
            <a:pPr marL="0" marR="144780" indent="0" algn="ctr">
              <a:spcBef>
                <a:spcPts val="545"/>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marR="144780" indent="0" algn="ctr">
              <a:lnSpc>
                <a:spcPct val="103000"/>
              </a:lnSpc>
              <a:spcBef>
                <a:spcPts val="30"/>
              </a:spcBef>
              <a:spcAft>
                <a:spcPts val="0"/>
              </a:spcAft>
              <a:buNone/>
            </a:pPr>
            <a:r>
              <a:rPr lang="tr-TR" sz="2400" b="1" dirty="0" err="1">
                <a:effectLst/>
                <a:latin typeface="Arial" panose="020B0604020202020204" pitchFamily="34" charset="0"/>
                <a:ea typeface="Arial" panose="020B0604020202020204" pitchFamily="34" charset="0"/>
              </a:rPr>
              <a:t>Voltij</a:t>
            </a:r>
            <a:r>
              <a:rPr lang="tr-TR" sz="2400" b="1" spc="-9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uygulamalarındaki</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emniyet</a:t>
            </a:r>
            <a:r>
              <a:rPr lang="tr-TR" sz="2400" b="1" spc="-8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için;</a:t>
            </a:r>
            <a:r>
              <a:rPr lang="tr-TR" sz="2400" b="1" spc="-7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eğitimlerde</a:t>
            </a:r>
            <a:r>
              <a:rPr lang="tr-TR" sz="2400" b="1" spc="-9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ulaşılması</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gereken</a:t>
            </a:r>
            <a:r>
              <a:rPr lang="tr-TR" sz="2400" b="1" spc="-8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olmazsa olmaz koşul; yüksek düzeyli bir</a:t>
            </a:r>
            <a:r>
              <a:rPr lang="tr-TR" sz="2400" b="1" spc="1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itaattir.</a:t>
            </a:r>
            <a:endParaRPr lang="tr-TR" sz="2400" dirty="0">
              <a:effectLst/>
              <a:latin typeface="Arial" panose="020B0604020202020204" pitchFamily="34" charset="0"/>
              <a:ea typeface="Arial" panose="020B0604020202020204" pitchFamily="34" charset="0"/>
            </a:endParaRPr>
          </a:p>
          <a:p>
            <a:pPr marL="0" marR="104140" indent="0" algn="just">
              <a:lnSpc>
                <a:spcPct val="105000"/>
              </a:lnSpc>
              <a:spcBef>
                <a:spcPts val="55"/>
              </a:spcBef>
              <a:spcAft>
                <a:spcPts val="0"/>
              </a:spcAft>
              <a:buNone/>
            </a:pPr>
            <a:endParaRPr lang="tr-TR" sz="2400" dirty="0">
              <a:effectLst/>
              <a:latin typeface="Arial" panose="020B0604020202020204" pitchFamily="34" charset="0"/>
              <a:ea typeface="Arial" panose="020B0604020202020204" pitchFamily="34" charset="0"/>
            </a:endParaRPr>
          </a:p>
          <a:p>
            <a:pPr marL="0" indent="0" algn="just">
              <a:buNone/>
            </a:pPr>
            <a:endParaRPr lang="tr-TR" sz="2400" dirty="0"/>
          </a:p>
        </p:txBody>
      </p:sp>
    </p:spTree>
    <p:extLst>
      <p:ext uri="{BB962C8B-B14F-4D97-AF65-F5344CB8AC3E}">
        <p14:creationId xmlns:p14="http://schemas.microsoft.com/office/powerpoint/2010/main" val="2983490378"/>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B8F7C98-D516-4E77-9FB6-C298F38F678A}"/>
              </a:ext>
            </a:extLst>
          </p:cNvPr>
          <p:cNvSpPr>
            <a:spLocks noGrp="1"/>
          </p:cNvSpPr>
          <p:nvPr>
            <p:ph idx="1"/>
          </p:nvPr>
        </p:nvSpPr>
        <p:spPr>
          <a:xfrm>
            <a:off x="766482" y="2501152"/>
            <a:ext cx="10633038" cy="3569447"/>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Dikkatlerini yeteri kadar toplayamayan, oyun içgüdüsü ile çevresinde olup bitenlerin farkına varamayan çocuklar;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çalışmaları anında çok tehlikeli durumlara düşebilirler. Bir </a:t>
            </a:r>
            <a:r>
              <a:rPr lang="tr-TR" sz="2400" spc="-15" dirty="0" err="1">
                <a:effectLst/>
                <a:latin typeface="Arial" panose="020B0604020202020204" pitchFamily="34" charset="0"/>
                <a:ea typeface="Arial" panose="020B0604020202020204" pitchFamily="34" charset="0"/>
              </a:rPr>
              <a:t>voltij</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 yöneticisi</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anda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dörtnaldan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duruşa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geçirebilecek</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olanaklara</a:t>
            </a:r>
            <a:r>
              <a:rPr lang="tr-TR" sz="2400" spc="-3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deneyime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sahip</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olmalıdır.</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 geçiş, çalışmalarda iyice pekiştirilmeli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yarışma anında; müzik, alkış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ortam koşulları nedeniyle atta oluşabilecek ruhsal gerilmeler hemen itaat altına</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alınabilmelidir.</a:t>
            </a:r>
            <a:endParaRPr lang="tr-TR" sz="2400" dirty="0"/>
          </a:p>
        </p:txBody>
      </p:sp>
    </p:spTree>
    <p:extLst>
      <p:ext uri="{BB962C8B-B14F-4D97-AF65-F5344CB8AC3E}">
        <p14:creationId xmlns:p14="http://schemas.microsoft.com/office/powerpoint/2010/main" val="1303842376"/>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C3982FA-68DF-4016-89A8-F545F6E388CC}"/>
              </a:ext>
            </a:extLst>
          </p:cNvPr>
          <p:cNvSpPr>
            <a:spLocks noGrp="1"/>
          </p:cNvSpPr>
          <p:nvPr>
            <p:ph idx="1"/>
          </p:nvPr>
        </p:nvSpPr>
        <p:spPr>
          <a:xfrm>
            <a:off x="806824" y="2501152"/>
            <a:ext cx="10596282" cy="3546587"/>
          </a:xfrm>
        </p:spPr>
        <p:txBody>
          <a:bodyPr>
            <a:normAutofit fontScale="92500"/>
          </a:bodyPr>
          <a:lstStyle/>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atları, iyi bir </a:t>
            </a:r>
            <a:r>
              <a:rPr lang="tr-TR" sz="2400" b="1" dirty="0">
                <a:effectLst/>
                <a:latin typeface="Arial" panose="020B0604020202020204" pitchFamily="34" charset="0"/>
                <a:ea typeface="Arial" panose="020B0604020202020204" pitchFamily="34" charset="0"/>
              </a:rPr>
              <a:t>güce, dayanıklılığa </a:t>
            </a:r>
            <a:r>
              <a:rPr lang="tr-TR" sz="2400" spc="15"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dengeye </a:t>
            </a:r>
            <a:r>
              <a:rPr lang="tr-TR" sz="2400" dirty="0">
                <a:effectLst/>
                <a:latin typeface="Arial" panose="020B0604020202020204" pitchFamily="34" charset="0"/>
                <a:ea typeface="Arial" panose="020B0604020202020204" pitchFamily="34" charset="0"/>
              </a:rPr>
              <a:t>sahip olmalıdırlar. Yüklenmeler çoğu zaman tek yandadır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bu da çoğunlukla </a:t>
            </a:r>
            <a:r>
              <a:rPr lang="tr-TR" sz="2400" b="1" dirty="0">
                <a:effectLst/>
                <a:latin typeface="Arial" panose="020B0604020202020204" pitchFamily="34" charset="0"/>
                <a:ea typeface="Arial" panose="020B0604020202020204" pitchFamily="34" charset="0"/>
              </a:rPr>
              <a:t>sol yandır. </a:t>
            </a:r>
            <a:r>
              <a:rPr lang="tr-TR" sz="2400" dirty="0">
                <a:effectLst/>
                <a:latin typeface="Arial" panose="020B0604020202020204" pitchFamily="34" charset="0"/>
                <a:ea typeface="Arial" panose="020B0604020202020204" pitchFamily="34" charset="0"/>
              </a:rPr>
              <a:t>Eğiticiler eğitimlerini bu olumsuzluğa göre yapılandırmalı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yardımlarını bu koşullara göre ayarlamalıdır. Bu nedenlerle at; hem binicisi ile birlikte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hem de binicisi olmaksızın çok yönlü çalıştırılmalıdır. Bu zorluklar ileri eğitim</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düzeyindeki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atları için de geçerlidir </a:t>
            </a:r>
            <a:r>
              <a:rPr lang="tr-TR" sz="2400" spc="2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bu atların da eğitimleri aynı </a:t>
            </a:r>
            <a:r>
              <a:rPr lang="tr-TR" sz="2400" spc="-15" dirty="0">
                <a:effectLst/>
                <a:latin typeface="Arial" panose="020B0604020202020204" pitchFamily="34" charset="0"/>
                <a:ea typeface="Arial" panose="020B0604020202020204" pitchFamily="34" charset="0"/>
              </a:rPr>
              <a:t>mantığa </a:t>
            </a:r>
            <a:r>
              <a:rPr lang="tr-TR" sz="2400" dirty="0">
                <a:effectLst/>
                <a:latin typeface="Arial" panose="020B0604020202020204" pitchFamily="34" charset="0"/>
                <a:ea typeface="Arial" panose="020B0604020202020204" pitchFamily="34" charset="0"/>
              </a:rPr>
              <a:t>göre</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uygulanmalıdır.</a:t>
            </a:r>
            <a:endParaRPr lang="tr-TR" sz="2400" dirty="0">
              <a:latin typeface="Arial" panose="020B0604020202020204" pitchFamily="34" charset="0"/>
            </a:endParaRPr>
          </a:p>
          <a:p>
            <a:pPr marL="0" marR="144780" indent="0" algn="ctr">
              <a:spcBef>
                <a:spcPts val="555"/>
              </a:spcBef>
              <a:spcAft>
                <a:spcPts val="0"/>
              </a:spcAft>
              <a:buNone/>
            </a:pPr>
            <a:r>
              <a:rPr lang="tr-TR" sz="2600" b="1" i="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marR="144780" indent="0" algn="ctr">
              <a:lnSpc>
                <a:spcPct val="110000"/>
              </a:lnSpc>
              <a:spcBef>
                <a:spcPts val="30"/>
              </a:spcBef>
              <a:spcAft>
                <a:spcPts val="0"/>
              </a:spcAft>
              <a:buNone/>
            </a:pPr>
            <a:r>
              <a:rPr lang="tr-TR" sz="2400" b="1" i="1" dirty="0" err="1">
                <a:effectLst/>
                <a:latin typeface="Arial" panose="020B0604020202020204" pitchFamily="34" charset="0"/>
                <a:ea typeface="Arial" panose="020B0604020202020204" pitchFamily="34" charset="0"/>
              </a:rPr>
              <a:t>Voltij</a:t>
            </a:r>
            <a:r>
              <a:rPr lang="tr-TR" sz="2400" b="1" i="1" dirty="0">
                <a:effectLst/>
                <a:latin typeface="Arial" panose="020B0604020202020204" pitchFamily="34" charset="0"/>
                <a:ea typeface="Arial" panose="020B0604020202020204" pitchFamily="34" charset="0"/>
              </a:rPr>
              <a:t> çılbır çalışmalarında ve yarışmalarında ulaşılması gereken hedef; daire üzerinde tempolu, ritmik ve dengeli bir dörtnal yapılabilmesidir.</a:t>
            </a:r>
            <a:endParaRPr lang="tr-TR" sz="2400" dirty="0">
              <a:effectLst/>
              <a:latin typeface="Arial" panose="020B0604020202020204" pitchFamily="34" charset="0"/>
              <a:ea typeface="Arial" panose="020B0604020202020204" pitchFamily="34" charset="0"/>
            </a:endParaRPr>
          </a:p>
          <a:p>
            <a:pPr marL="0" indent="0" algn="just">
              <a:buNone/>
            </a:pPr>
            <a:endParaRPr lang="tr-TR" sz="2400" dirty="0"/>
          </a:p>
        </p:txBody>
      </p:sp>
    </p:spTree>
    <p:extLst>
      <p:ext uri="{BB962C8B-B14F-4D97-AF65-F5344CB8AC3E}">
        <p14:creationId xmlns:p14="http://schemas.microsoft.com/office/powerpoint/2010/main" val="3302716828"/>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6A01444-52C6-4536-A817-BE2E8980549B}"/>
              </a:ext>
            </a:extLst>
          </p:cNvPr>
          <p:cNvSpPr>
            <a:spLocks noGrp="1"/>
          </p:cNvSpPr>
          <p:nvPr>
            <p:ph idx="1"/>
          </p:nvPr>
        </p:nvSpPr>
        <p:spPr>
          <a:xfrm>
            <a:off x="779930" y="518160"/>
            <a:ext cx="10609730" cy="2519680"/>
          </a:xfrm>
        </p:spPr>
        <p:txBody>
          <a:bodyPr>
            <a:normAutofit/>
          </a:bodyPr>
          <a:lstStyle/>
          <a:p>
            <a:pPr marL="0" indent="0">
              <a:buNone/>
            </a:pPr>
            <a:r>
              <a:rPr lang="tr-TR" sz="3200" b="1" i="1" spc="-5" dirty="0">
                <a:solidFill>
                  <a:srgbClr val="C00000"/>
                </a:solidFill>
                <a:effectLst/>
                <a:latin typeface="Arial" panose="020B0604020202020204" pitchFamily="34" charset="0"/>
                <a:ea typeface="Arial" panose="020B0604020202020204" pitchFamily="34" charset="0"/>
              </a:rPr>
              <a:t>3.2.Şartlar</a:t>
            </a:r>
          </a:p>
          <a:p>
            <a:pPr marL="0" indent="0">
              <a:buNone/>
            </a:pPr>
            <a:r>
              <a:rPr lang="tr-TR" sz="2600" b="1" u="sng" spc="-15" dirty="0">
                <a:solidFill>
                  <a:srgbClr val="33CCCC"/>
                </a:solidFill>
                <a:latin typeface="Arial" panose="020B0604020202020204" pitchFamily="34" charset="0"/>
                <a:ea typeface="Arial" panose="020B0604020202020204" pitchFamily="34" charset="0"/>
              </a:rPr>
              <a:t>3.2.1. </a:t>
            </a:r>
            <a:r>
              <a:rPr lang="tr-TR" sz="2600" b="1" u="sng" spc="-15" dirty="0" err="1">
                <a:solidFill>
                  <a:srgbClr val="33CCCC"/>
                </a:solidFill>
                <a:latin typeface="Arial" panose="020B0604020202020204" pitchFamily="34" charset="0"/>
                <a:ea typeface="Arial" panose="020B0604020202020204" pitchFamily="34" charset="0"/>
              </a:rPr>
              <a:t>Voltij</a:t>
            </a:r>
            <a:r>
              <a:rPr lang="tr-TR" sz="2600" b="1" u="sng" spc="-15" dirty="0">
                <a:solidFill>
                  <a:srgbClr val="33CCCC"/>
                </a:solidFill>
                <a:latin typeface="Arial" panose="020B0604020202020204" pitchFamily="34" charset="0"/>
                <a:ea typeface="Arial" panose="020B0604020202020204" pitchFamily="34" charset="0"/>
              </a:rPr>
              <a:t> Atlarının Donanımı </a:t>
            </a:r>
          </a:p>
          <a:p>
            <a:pPr marL="0" indent="0" algn="just">
              <a:buNone/>
            </a:pPr>
            <a:r>
              <a:rPr lang="tr-TR" sz="2400" dirty="0">
                <a:effectLst/>
                <a:latin typeface="Arial" panose="020B0604020202020204" pitchFamily="34" charset="0"/>
                <a:ea typeface="Arial" panose="020B0604020202020204" pitchFamily="34" charset="0"/>
              </a:rPr>
              <a:t>Atın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donanımı</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yapılacak</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çalışmasının</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hedefine</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göre</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ayarlanır.</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yumuşatmak</a:t>
            </a:r>
            <a:r>
              <a:rPr lang="tr-TR" sz="2400" spc="-2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yüklenme </a:t>
            </a:r>
            <a:r>
              <a:rPr lang="tr-TR" sz="2400" spc="-10" dirty="0">
                <a:effectLst/>
                <a:latin typeface="Arial" panose="020B0604020202020204" pitchFamily="34" charset="0"/>
                <a:ea typeface="Arial" panose="020B0604020202020204" pitchFamily="34" charset="0"/>
              </a:rPr>
              <a:t>yapmak </a:t>
            </a:r>
            <a:r>
              <a:rPr lang="tr-TR" sz="2400" dirty="0">
                <a:effectLst/>
                <a:latin typeface="Arial" panose="020B0604020202020204" pitchFamily="34" charset="0"/>
                <a:ea typeface="Arial" panose="020B0604020202020204" pitchFamily="34" charset="0"/>
              </a:rPr>
              <a:t>için </a:t>
            </a:r>
            <a:r>
              <a:rPr lang="tr-TR" sz="2400" b="1" dirty="0">
                <a:effectLst/>
                <a:latin typeface="Arial" panose="020B0604020202020204" pitchFamily="34" charset="0"/>
                <a:ea typeface="Arial" panose="020B0604020202020204" pitchFamily="34" charset="0"/>
              </a:rPr>
              <a:t>ikili yan kayışı </a:t>
            </a:r>
            <a:r>
              <a:rPr lang="tr-TR" sz="2400" spc="-10" dirty="0">
                <a:effectLst/>
                <a:latin typeface="Arial" panose="020B0604020202020204" pitchFamily="34" charset="0"/>
                <a:ea typeface="Arial" panose="020B0604020202020204" pitchFamily="34" charset="0"/>
              </a:rPr>
              <a:t>takmak </a:t>
            </a:r>
            <a:r>
              <a:rPr lang="tr-TR" sz="2400" dirty="0">
                <a:effectLst/>
                <a:latin typeface="Arial" panose="020B0604020202020204" pitchFamily="34" charset="0"/>
                <a:ea typeface="Arial" panose="020B0604020202020204" pitchFamily="34" charset="0"/>
              </a:rPr>
              <a:t>çok uygundur. Diğer donanımlar; Bölüm 1.2.3’te açıklandığı gibidir.</a:t>
            </a:r>
            <a:endParaRPr lang="tr-TR" sz="2400" b="1" spc="-15" dirty="0">
              <a:effectLst/>
              <a:latin typeface="Arial" panose="020B0604020202020204" pitchFamily="34" charset="0"/>
              <a:ea typeface="Arial" panose="020B0604020202020204" pitchFamily="34" charset="0"/>
            </a:endParaRPr>
          </a:p>
          <a:p>
            <a:pPr marL="0" indent="0">
              <a:buNone/>
            </a:pPr>
            <a:endParaRPr lang="tr-TR" sz="3200" b="1" i="1" spc="-5" dirty="0">
              <a:solidFill>
                <a:srgbClr val="C00000"/>
              </a:solidFill>
              <a:effectLst/>
              <a:latin typeface="Arial" panose="020B0604020202020204" pitchFamily="34" charset="0"/>
              <a:ea typeface="Arial" panose="020B0604020202020204" pitchFamily="34" charset="0"/>
            </a:endParaRPr>
          </a:p>
          <a:p>
            <a:pPr marL="0" indent="0">
              <a:buNone/>
            </a:pPr>
            <a:endParaRPr lang="tr-TR" sz="3200" i="1" dirty="0">
              <a:solidFill>
                <a:srgbClr val="C00000"/>
              </a:solidFill>
            </a:endParaRPr>
          </a:p>
        </p:txBody>
      </p:sp>
      <p:pic>
        <p:nvPicPr>
          <p:cNvPr id="4" name="image59.png">
            <a:extLst>
              <a:ext uri="{FF2B5EF4-FFF2-40B4-BE49-F238E27FC236}">
                <a16:creationId xmlns:a16="http://schemas.microsoft.com/office/drawing/2014/main" id="{27E50B97-4956-4998-A5A2-D5982621EA76}"/>
              </a:ext>
            </a:extLst>
          </p:cNvPr>
          <p:cNvPicPr>
            <a:picLocks noChangeAspect="1"/>
          </p:cNvPicPr>
          <p:nvPr/>
        </p:nvPicPr>
        <p:blipFill>
          <a:blip r:embed="rId2" cstate="print"/>
          <a:stretch>
            <a:fillRect/>
          </a:stretch>
        </p:blipFill>
        <p:spPr>
          <a:xfrm>
            <a:off x="2336800" y="2854959"/>
            <a:ext cx="7089588" cy="2820311"/>
          </a:xfrm>
          <a:prstGeom prst="rect">
            <a:avLst/>
          </a:prstGeom>
        </p:spPr>
      </p:pic>
      <p:sp>
        <p:nvSpPr>
          <p:cNvPr id="5" name="Metin kutusu 4">
            <a:extLst>
              <a:ext uri="{FF2B5EF4-FFF2-40B4-BE49-F238E27FC236}">
                <a16:creationId xmlns:a16="http://schemas.microsoft.com/office/drawing/2014/main" id="{43E53219-90D8-46EF-8185-9AF37589965B}"/>
              </a:ext>
            </a:extLst>
          </p:cNvPr>
          <p:cNvSpPr txBox="1"/>
          <p:nvPr/>
        </p:nvSpPr>
        <p:spPr>
          <a:xfrm>
            <a:off x="1583915" y="5675270"/>
            <a:ext cx="9001760" cy="646331"/>
          </a:xfrm>
          <a:prstGeom prst="rect">
            <a:avLst/>
          </a:prstGeom>
          <a:noFill/>
        </p:spPr>
        <p:txBody>
          <a:bodyPr wrap="square" rtlCol="0">
            <a:spAutoFit/>
          </a:bodyPr>
          <a:lstStyle/>
          <a:p>
            <a:r>
              <a:rPr lang="tr-TR" sz="1800" spc="-5" dirty="0">
                <a:effectLst/>
                <a:latin typeface="Arial" panose="020B0604020202020204" pitchFamily="34" charset="0"/>
                <a:ea typeface="Arial" panose="020B0604020202020204" pitchFamily="34" charset="0"/>
              </a:rPr>
              <a:t>1.Başlık – 2. </a:t>
            </a:r>
            <a:r>
              <a:rPr lang="tr-TR" sz="1800" spc="-5" dirty="0" err="1">
                <a:effectLst/>
                <a:latin typeface="Arial" panose="020B0604020202020204" pitchFamily="34" charset="0"/>
                <a:ea typeface="Arial" panose="020B0604020202020204" pitchFamily="34" charset="0"/>
              </a:rPr>
              <a:t>Voltij</a:t>
            </a:r>
            <a:r>
              <a:rPr lang="tr-TR" sz="1800" spc="-5" dirty="0">
                <a:effectLst/>
                <a:latin typeface="Arial" panose="020B0604020202020204" pitchFamily="34" charset="0"/>
                <a:ea typeface="Arial" panose="020B0604020202020204" pitchFamily="34" charset="0"/>
              </a:rPr>
              <a:t> kolanı – 3. Kolan altlığı – 4. </a:t>
            </a:r>
            <a:r>
              <a:rPr lang="tr-TR" sz="1800" spc="-15" dirty="0">
                <a:effectLst/>
                <a:latin typeface="Arial" panose="020B0604020202020204" pitchFamily="34" charset="0"/>
                <a:ea typeface="Arial" panose="020B0604020202020204" pitchFamily="34" charset="0"/>
              </a:rPr>
              <a:t>Çılbır </a:t>
            </a:r>
            <a:r>
              <a:rPr lang="tr-TR" sz="1800" spc="-5" dirty="0">
                <a:effectLst/>
                <a:latin typeface="Arial" panose="020B0604020202020204" pitchFamily="34" charset="0"/>
                <a:ea typeface="Arial" panose="020B0604020202020204" pitchFamily="34" charset="0"/>
              </a:rPr>
              <a:t>ipi – 5. </a:t>
            </a:r>
            <a:r>
              <a:rPr lang="tr-TR" sz="1800" spc="-15" dirty="0">
                <a:effectLst/>
                <a:latin typeface="Arial" panose="020B0604020202020204" pitchFamily="34" charset="0"/>
                <a:ea typeface="Arial" panose="020B0604020202020204" pitchFamily="34" charset="0"/>
              </a:rPr>
              <a:t>Yan </a:t>
            </a:r>
            <a:r>
              <a:rPr lang="tr-TR" sz="1800" spc="-5" dirty="0">
                <a:effectLst/>
                <a:latin typeface="Arial" panose="020B0604020202020204" pitchFamily="34" charset="0"/>
                <a:ea typeface="Arial" panose="020B0604020202020204" pitchFamily="34" charset="0"/>
              </a:rPr>
              <a:t>kayışı – 6.</a:t>
            </a:r>
            <a:r>
              <a:rPr lang="tr-TR" sz="1800" spc="-150" dirty="0">
                <a:effectLst/>
                <a:latin typeface="Arial" panose="020B0604020202020204" pitchFamily="34" charset="0"/>
                <a:ea typeface="Arial" panose="020B0604020202020204" pitchFamily="34" charset="0"/>
              </a:rPr>
              <a:t> </a:t>
            </a:r>
            <a:r>
              <a:rPr lang="tr-TR" sz="1800" spc="-5" dirty="0">
                <a:effectLst/>
                <a:latin typeface="Arial" panose="020B0604020202020204" pitchFamily="34" charset="0"/>
                <a:ea typeface="Arial" panose="020B0604020202020204" pitchFamily="34" charset="0"/>
              </a:rPr>
              <a:t>Bandajlar</a:t>
            </a:r>
          </a:p>
          <a:p>
            <a:endParaRPr lang="tr-TR" dirty="0"/>
          </a:p>
        </p:txBody>
      </p:sp>
    </p:spTree>
    <p:extLst>
      <p:ext uri="{BB962C8B-B14F-4D97-AF65-F5344CB8AC3E}">
        <p14:creationId xmlns:p14="http://schemas.microsoft.com/office/powerpoint/2010/main" val="3064877452"/>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782102D-353F-4CCB-AEDD-3A944E3012E3}"/>
              </a:ext>
            </a:extLst>
          </p:cNvPr>
          <p:cNvSpPr>
            <a:spLocks noGrp="1"/>
          </p:cNvSpPr>
          <p:nvPr>
            <p:ph idx="1"/>
          </p:nvPr>
        </p:nvSpPr>
        <p:spPr>
          <a:xfrm>
            <a:off x="793376" y="508000"/>
            <a:ext cx="10515600" cy="1229360"/>
          </a:xfrm>
        </p:spPr>
        <p:txBody>
          <a:bodyPr>
            <a:normAutofit/>
          </a:bodyPr>
          <a:lstStyle/>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uygulamalarında atın sırtını korumak amacıyla yeterli kalınlıkta bir altlığın kullanılması</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zorunludur. Doğaldır ki; ayakların da bandaj veya getr ile korunmaları</a:t>
            </a:r>
            <a:r>
              <a:rPr lang="tr-TR" sz="2400" spc="27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gerekir.</a:t>
            </a:r>
            <a:endParaRPr lang="tr-TR" sz="2400" dirty="0"/>
          </a:p>
        </p:txBody>
      </p:sp>
      <p:pic>
        <p:nvPicPr>
          <p:cNvPr id="4" name="image60.png">
            <a:extLst>
              <a:ext uri="{FF2B5EF4-FFF2-40B4-BE49-F238E27FC236}">
                <a16:creationId xmlns:a16="http://schemas.microsoft.com/office/drawing/2014/main" id="{47B96D23-17DC-4F37-9E5A-0378F7A4B53D}"/>
              </a:ext>
            </a:extLst>
          </p:cNvPr>
          <p:cNvPicPr>
            <a:picLocks noChangeAspect="1"/>
          </p:cNvPicPr>
          <p:nvPr/>
        </p:nvPicPr>
        <p:blipFill>
          <a:blip r:embed="rId2" cstate="print"/>
          <a:stretch>
            <a:fillRect/>
          </a:stretch>
        </p:blipFill>
        <p:spPr>
          <a:xfrm>
            <a:off x="1398494" y="1737360"/>
            <a:ext cx="6305475" cy="4382730"/>
          </a:xfrm>
          <a:prstGeom prst="rect">
            <a:avLst/>
          </a:prstGeom>
        </p:spPr>
      </p:pic>
      <p:sp>
        <p:nvSpPr>
          <p:cNvPr id="6" name="Metin kutusu 5">
            <a:extLst>
              <a:ext uri="{FF2B5EF4-FFF2-40B4-BE49-F238E27FC236}">
                <a16:creationId xmlns:a16="http://schemas.microsoft.com/office/drawing/2014/main" id="{EDF15E98-C0E4-4343-9DED-4515920539F4}"/>
              </a:ext>
            </a:extLst>
          </p:cNvPr>
          <p:cNvSpPr txBox="1"/>
          <p:nvPr/>
        </p:nvSpPr>
        <p:spPr>
          <a:xfrm>
            <a:off x="7840232" y="2433918"/>
            <a:ext cx="3468744" cy="2585323"/>
          </a:xfrm>
          <a:prstGeom prst="rect">
            <a:avLst/>
          </a:prstGeom>
          <a:noFill/>
        </p:spPr>
        <p:txBody>
          <a:bodyPr wrap="square" rtlCol="0">
            <a:spAutoFit/>
          </a:bodyPr>
          <a:lstStyle/>
          <a:p>
            <a:pPr marL="342900" indent="-342900" algn="just">
              <a:buFont typeface="+mj-lt"/>
              <a:buAutoNum type="arabicPeriod"/>
            </a:pPr>
            <a:r>
              <a:rPr lang="tr-TR" dirty="0"/>
              <a:t>Üst deri</a:t>
            </a:r>
          </a:p>
          <a:p>
            <a:pPr marL="342900" indent="-342900" algn="just">
              <a:buFont typeface="+mj-lt"/>
              <a:buAutoNum type="arabicPeriod"/>
            </a:pPr>
            <a:r>
              <a:rPr lang="tr-TR" dirty="0"/>
              <a:t>Yastık </a:t>
            </a:r>
          </a:p>
          <a:p>
            <a:pPr marL="342900" indent="-342900" algn="just">
              <a:buFont typeface="+mj-lt"/>
              <a:buAutoNum type="arabicPeriod"/>
            </a:pPr>
            <a:r>
              <a:rPr lang="tr-TR" dirty="0"/>
              <a:t>Gergi kayışları</a:t>
            </a:r>
          </a:p>
          <a:p>
            <a:pPr marL="342900" indent="-342900" algn="just">
              <a:buFont typeface="+mj-lt"/>
              <a:buAutoNum type="arabicPeriod"/>
            </a:pPr>
            <a:r>
              <a:rPr lang="tr-TR" dirty="0"/>
              <a:t>Ayak dayama kayışları</a:t>
            </a:r>
          </a:p>
          <a:p>
            <a:pPr marL="342900" indent="-342900" algn="just">
              <a:buFont typeface="+mj-lt"/>
              <a:buAutoNum type="arabicPeriod"/>
            </a:pPr>
            <a:r>
              <a:rPr lang="tr-TR" dirty="0"/>
              <a:t>Yan kayışı bağlama halkaları</a:t>
            </a:r>
          </a:p>
          <a:p>
            <a:pPr marL="342900" indent="-342900" algn="just">
              <a:buFont typeface="+mj-lt"/>
              <a:buAutoNum type="arabicPeriod"/>
            </a:pPr>
            <a:r>
              <a:rPr lang="tr-TR" dirty="0"/>
              <a:t>Deri halka koruma kılıfları</a:t>
            </a:r>
          </a:p>
          <a:p>
            <a:pPr marL="342900" indent="-342900" algn="just">
              <a:buFont typeface="+mj-lt"/>
              <a:buAutoNum type="arabicPeriod"/>
            </a:pPr>
            <a:r>
              <a:rPr lang="tr-TR" dirty="0"/>
              <a:t>Kulplar </a:t>
            </a:r>
          </a:p>
          <a:p>
            <a:pPr marL="342900" indent="-342900" algn="just">
              <a:buFont typeface="+mj-lt"/>
              <a:buAutoNum type="arabicPeriod"/>
            </a:pPr>
            <a:r>
              <a:rPr lang="tr-TR" dirty="0"/>
              <a:t>Tutunma kayışı </a:t>
            </a:r>
          </a:p>
          <a:p>
            <a:pPr marL="342900" indent="-342900" algn="just">
              <a:buFont typeface="+mj-lt"/>
              <a:buAutoNum type="arabicPeriod"/>
            </a:pPr>
            <a:r>
              <a:rPr lang="tr-TR" dirty="0"/>
              <a:t>Karın altı kayışı </a:t>
            </a:r>
          </a:p>
        </p:txBody>
      </p:sp>
      <p:sp>
        <p:nvSpPr>
          <p:cNvPr id="7" name="Metin kutusu 6">
            <a:extLst>
              <a:ext uri="{FF2B5EF4-FFF2-40B4-BE49-F238E27FC236}">
                <a16:creationId xmlns:a16="http://schemas.microsoft.com/office/drawing/2014/main" id="{7863921B-EEDC-4B36-BD46-596515AFC61B}"/>
              </a:ext>
            </a:extLst>
          </p:cNvPr>
          <p:cNvSpPr txBox="1"/>
          <p:nvPr/>
        </p:nvSpPr>
        <p:spPr>
          <a:xfrm>
            <a:off x="3459479" y="6461761"/>
            <a:ext cx="3200400" cy="646331"/>
          </a:xfrm>
          <a:prstGeom prst="rect">
            <a:avLst/>
          </a:prstGeom>
          <a:noFill/>
        </p:spPr>
        <p:txBody>
          <a:bodyPr wrap="square" rtlCol="0">
            <a:spAutoFit/>
          </a:bodyPr>
          <a:lstStyle/>
          <a:p>
            <a:r>
              <a:rPr lang="tr-TR" sz="1800" b="1" dirty="0" err="1">
                <a:effectLst/>
                <a:latin typeface="Arial" panose="020B0604020202020204" pitchFamily="34" charset="0"/>
                <a:ea typeface="Arial" panose="020B0604020202020204" pitchFamily="34" charset="0"/>
              </a:rPr>
              <a:t>Voltij</a:t>
            </a:r>
            <a:r>
              <a:rPr lang="tr-TR" sz="1800" b="1" dirty="0">
                <a:effectLst/>
                <a:latin typeface="Arial" panose="020B0604020202020204" pitchFamily="34" charset="0"/>
                <a:ea typeface="Arial" panose="020B0604020202020204" pitchFamily="34" charset="0"/>
              </a:rPr>
              <a:t> kolan kayışı</a:t>
            </a:r>
          </a:p>
          <a:p>
            <a:endParaRPr lang="tr-TR" dirty="0"/>
          </a:p>
        </p:txBody>
      </p:sp>
    </p:spTree>
    <p:extLst>
      <p:ext uri="{BB962C8B-B14F-4D97-AF65-F5344CB8AC3E}">
        <p14:creationId xmlns:p14="http://schemas.microsoft.com/office/powerpoint/2010/main" val="899204667"/>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99301F1-BAF3-4D76-84F3-EDC492F754E4}"/>
              </a:ext>
            </a:extLst>
          </p:cNvPr>
          <p:cNvSpPr>
            <a:spLocks noGrp="1"/>
          </p:cNvSpPr>
          <p:nvPr>
            <p:ph idx="1"/>
          </p:nvPr>
        </p:nvSpPr>
        <p:spPr>
          <a:xfrm>
            <a:off x="833718" y="618564"/>
            <a:ext cx="10555941" cy="2216075"/>
          </a:xfrm>
        </p:spPr>
        <p:txBody>
          <a:bodyPr>
            <a:normAutofit lnSpcReduction="10000"/>
          </a:bodyPr>
          <a:lstStyle/>
          <a:p>
            <a:pPr marL="0" indent="0">
              <a:buNone/>
            </a:pPr>
            <a:r>
              <a:rPr lang="tr-TR" sz="2000" b="1" i="1" u="sng" spc="-15" dirty="0">
                <a:solidFill>
                  <a:srgbClr val="33CCCC"/>
                </a:solidFill>
                <a:effectLst/>
                <a:latin typeface="Arial" panose="020B0604020202020204" pitchFamily="34" charset="0"/>
                <a:ea typeface="Arial" panose="020B0604020202020204" pitchFamily="34" charset="0"/>
              </a:rPr>
              <a:t>3.2.2.Voltij </a:t>
            </a:r>
            <a:r>
              <a:rPr lang="tr-TR" sz="2000" b="1" i="1" u="sng" spc="15" dirty="0">
                <a:solidFill>
                  <a:srgbClr val="33CCCC"/>
                </a:solidFill>
                <a:effectLst/>
                <a:latin typeface="Arial" panose="020B0604020202020204" pitchFamily="34" charset="0"/>
                <a:ea typeface="Arial" panose="020B0604020202020204" pitchFamily="34" charset="0"/>
              </a:rPr>
              <a:t>Çalışma</a:t>
            </a:r>
            <a:r>
              <a:rPr lang="tr-TR" sz="2000" b="1" i="1" u="sng" spc="-15" dirty="0">
                <a:solidFill>
                  <a:srgbClr val="33CCCC"/>
                </a:solidFill>
                <a:effectLst/>
                <a:latin typeface="Arial" panose="020B0604020202020204" pitchFamily="34" charset="0"/>
                <a:ea typeface="Arial" panose="020B0604020202020204" pitchFamily="34" charset="0"/>
              </a:rPr>
              <a:t> Alanı</a:t>
            </a:r>
          </a:p>
          <a:p>
            <a:pPr marL="0" indent="0" algn="just">
              <a:buNone/>
            </a:pPr>
            <a:r>
              <a:rPr lang="tr-TR" sz="2000" dirty="0" err="1">
                <a:effectLst/>
                <a:latin typeface="Arial" panose="020B0604020202020204" pitchFamily="34" charset="0"/>
                <a:ea typeface="Arial" panose="020B0604020202020204" pitchFamily="34" charset="0"/>
              </a:rPr>
              <a:t>Voltij</a:t>
            </a:r>
            <a:r>
              <a:rPr lang="tr-TR" sz="2000" dirty="0">
                <a:effectLst/>
                <a:latin typeface="Arial" panose="020B0604020202020204" pitchFamily="34" charset="0"/>
                <a:ea typeface="Arial" panose="020B0604020202020204" pitchFamily="34" charset="0"/>
              </a:rPr>
              <a:t> için uygun alan; </a:t>
            </a:r>
            <a:r>
              <a:rPr lang="tr-TR" sz="2000" b="1" dirty="0" err="1">
                <a:effectLst/>
                <a:latin typeface="Arial" panose="020B0604020202020204" pitchFamily="34" charset="0"/>
                <a:ea typeface="Arial" panose="020B0604020202020204" pitchFamily="34" charset="0"/>
              </a:rPr>
              <a:t>voltij</a:t>
            </a:r>
            <a:r>
              <a:rPr lang="tr-TR" sz="2000" b="1" dirty="0">
                <a:effectLst/>
                <a:latin typeface="Arial" panose="020B0604020202020204" pitchFamily="34" charset="0"/>
                <a:ea typeface="Arial" panose="020B0604020202020204" pitchFamily="34" charset="0"/>
              </a:rPr>
              <a:t> sporcularının emniyetini </a:t>
            </a:r>
            <a:r>
              <a:rPr lang="tr-TR" sz="2000" dirty="0">
                <a:effectLst/>
                <a:latin typeface="Arial" panose="020B0604020202020204" pitchFamily="34" charset="0"/>
                <a:ea typeface="Arial" panose="020B0604020202020204" pitchFamily="34" charset="0"/>
              </a:rPr>
              <a:t>ve </a:t>
            </a:r>
            <a:r>
              <a:rPr lang="tr-TR" sz="2000" b="1" dirty="0">
                <a:effectLst/>
                <a:latin typeface="Arial" panose="020B0604020202020204" pitchFamily="34" charset="0"/>
                <a:ea typeface="Arial" panose="020B0604020202020204" pitchFamily="34" charset="0"/>
              </a:rPr>
              <a:t>atın güvenliğini </a:t>
            </a:r>
            <a:r>
              <a:rPr lang="tr-TR" sz="2000" dirty="0">
                <a:effectLst/>
                <a:latin typeface="Arial" panose="020B0604020202020204" pitchFamily="34" charset="0"/>
                <a:ea typeface="Arial" panose="020B0604020202020204" pitchFamily="34" charset="0"/>
              </a:rPr>
              <a:t>sağlayıcı özelliklere sahip olmalıdır.</a:t>
            </a:r>
          </a:p>
          <a:p>
            <a:pPr marL="0" indent="0" algn="just">
              <a:buNone/>
            </a:pPr>
            <a:r>
              <a:rPr lang="tr-TR" sz="2000" dirty="0">
                <a:effectLst/>
                <a:latin typeface="Arial" panose="020B0604020202020204" pitchFamily="34" charset="0"/>
                <a:ea typeface="Arial" panose="020B0604020202020204" pitchFamily="34" charset="0"/>
              </a:rPr>
              <a:t>Çılbır alanının çapı </a:t>
            </a:r>
            <a:r>
              <a:rPr lang="tr-TR" sz="2000" b="1" dirty="0">
                <a:effectLst/>
                <a:latin typeface="Arial" panose="020B0604020202020204" pitchFamily="34" charset="0"/>
                <a:ea typeface="Arial" panose="020B0604020202020204" pitchFamily="34" charset="0"/>
              </a:rPr>
              <a:t>(a) </a:t>
            </a:r>
            <a:r>
              <a:rPr lang="tr-TR" sz="2000" dirty="0">
                <a:effectLst/>
                <a:latin typeface="Arial" panose="020B0604020202020204" pitchFamily="34" charset="0"/>
                <a:ea typeface="Arial" panose="020B0604020202020204" pitchFamily="34" charset="0"/>
              </a:rPr>
              <a:t>en az 20 metredir. Bu ölçünün 15 metresi çılbır dairesi </a:t>
            </a:r>
            <a:r>
              <a:rPr lang="tr-TR" sz="2000" b="1" dirty="0">
                <a:effectLst/>
                <a:latin typeface="Arial" panose="020B0604020202020204" pitchFamily="34" charset="0"/>
                <a:ea typeface="Arial" panose="020B0604020202020204" pitchFamily="34" charset="0"/>
              </a:rPr>
              <a:t>(b) </a:t>
            </a:r>
            <a:r>
              <a:rPr lang="tr-TR" sz="2000" dirty="0">
                <a:effectLst/>
                <a:latin typeface="Arial" panose="020B0604020202020204" pitchFamily="34" charset="0"/>
                <a:ea typeface="Arial" panose="020B0604020202020204" pitchFamily="34" charset="0"/>
              </a:rPr>
              <a:t>olarak, her iki yandaki 2.5 metresi </a:t>
            </a:r>
            <a:r>
              <a:rPr lang="tr-TR" sz="2000" dirty="0" err="1">
                <a:effectLst/>
                <a:latin typeface="Arial" panose="020B0604020202020204" pitchFamily="34" charset="0"/>
                <a:ea typeface="Arial" panose="020B0604020202020204" pitchFamily="34" charset="0"/>
              </a:rPr>
              <a:t>voltij</a:t>
            </a:r>
            <a:r>
              <a:rPr lang="tr-TR" sz="2000" dirty="0">
                <a:effectLst/>
                <a:latin typeface="Arial" panose="020B0604020202020204" pitchFamily="34" charset="0"/>
                <a:ea typeface="Arial" panose="020B0604020202020204" pitchFamily="34" charset="0"/>
              </a:rPr>
              <a:t> sporcularının yere basma güvenlik bandı </a:t>
            </a:r>
            <a:r>
              <a:rPr lang="tr-TR" sz="2000" b="1" dirty="0">
                <a:effectLst/>
                <a:latin typeface="Arial" panose="020B0604020202020204" pitchFamily="34" charset="0"/>
                <a:ea typeface="Arial" panose="020B0604020202020204" pitchFamily="34" charset="0"/>
              </a:rPr>
              <a:t>(c) </a:t>
            </a:r>
            <a:r>
              <a:rPr lang="tr-TR" sz="2000" dirty="0">
                <a:effectLst/>
                <a:latin typeface="Arial" panose="020B0604020202020204" pitchFamily="34" charset="0"/>
                <a:ea typeface="Arial" panose="020B0604020202020204" pitchFamily="34" charset="0"/>
              </a:rPr>
              <a:t>olarak kullanılacaktır</a:t>
            </a:r>
            <a:r>
              <a:rPr lang="tr-TR" sz="2400" dirty="0">
                <a:effectLst/>
                <a:latin typeface="Arial" panose="020B0604020202020204" pitchFamily="34" charset="0"/>
                <a:ea typeface="Arial" panose="020B0604020202020204" pitchFamily="34" charset="0"/>
              </a:rPr>
              <a:t>.</a:t>
            </a:r>
            <a:endParaRPr lang="tr-TR" sz="2400" dirty="0">
              <a:solidFill>
                <a:srgbClr val="33CCCC"/>
              </a:solidFill>
            </a:endParaRPr>
          </a:p>
        </p:txBody>
      </p:sp>
      <p:grpSp>
        <p:nvGrpSpPr>
          <p:cNvPr id="4" name="Group 2">
            <a:extLst>
              <a:ext uri="{FF2B5EF4-FFF2-40B4-BE49-F238E27FC236}">
                <a16:creationId xmlns:a16="http://schemas.microsoft.com/office/drawing/2014/main" id="{DF10D773-AC18-4B3D-9601-10FB62A9828F}"/>
              </a:ext>
            </a:extLst>
          </p:cNvPr>
          <p:cNvGrpSpPr>
            <a:grpSpLocks/>
          </p:cNvGrpSpPr>
          <p:nvPr/>
        </p:nvGrpSpPr>
        <p:grpSpPr bwMode="auto">
          <a:xfrm>
            <a:off x="3510429" y="2528047"/>
            <a:ext cx="4493260" cy="3630108"/>
            <a:chOff x="2290" y="286"/>
            <a:chExt cx="7849" cy="7949"/>
          </a:xfrm>
        </p:grpSpPr>
        <p:pic>
          <p:nvPicPr>
            <p:cNvPr id="1027" name="Picture 3">
              <a:extLst>
                <a:ext uri="{FF2B5EF4-FFF2-40B4-BE49-F238E27FC236}">
                  <a16:creationId xmlns:a16="http://schemas.microsoft.com/office/drawing/2014/main" id="{64FC88A3-32E7-407B-AA54-3C473617C9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8" y="286"/>
              <a:ext cx="7830" cy="7949"/>
            </a:xfrm>
            <a:prstGeom prst="rect">
              <a:avLst/>
            </a:prstGeom>
            <a:noFill/>
            <a:extLst>
              <a:ext uri="{909E8E84-426E-40DD-AFC4-6F175D3DCCD1}">
                <a14:hiddenFill xmlns:a14="http://schemas.microsoft.com/office/drawing/2010/main">
                  <a:solidFill>
                    <a:srgbClr val="FFFFFF"/>
                  </a:solidFill>
                </a14:hiddenFill>
              </a:ext>
            </a:extLst>
          </p:spPr>
        </p:pic>
        <p:sp>
          <p:nvSpPr>
            <p:cNvPr id="5" name="Line 4">
              <a:extLst>
                <a:ext uri="{FF2B5EF4-FFF2-40B4-BE49-F238E27FC236}">
                  <a16:creationId xmlns:a16="http://schemas.microsoft.com/office/drawing/2014/main" id="{10B84CB4-0282-49CE-866B-9F3F7EFF92E2}"/>
                </a:ext>
              </a:extLst>
            </p:cNvPr>
            <p:cNvSpPr>
              <a:spLocks noChangeShapeType="1"/>
            </p:cNvSpPr>
            <p:nvPr/>
          </p:nvSpPr>
          <p:spPr bwMode="auto">
            <a:xfrm>
              <a:off x="6288" y="4366"/>
              <a:ext cx="686" cy="519"/>
            </a:xfrm>
            <a:prstGeom prst="line">
              <a:avLst/>
            </a:prstGeom>
            <a:noFill/>
            <a:ln w="21335">
              <a:solidFill>
                <a:srgbClr val="7F7F7F"/>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 name="Freeform 5">
              <a:extLst>
                <a:ext uri="{FF2B5EF4-FFF2-40B4-BE49-F238E27FC236}">
                  <a16:creationId xmlns:a16="http://schemas.microsoft.com/office/drawing/2014/main" id="{4975ABDB-B529-4288-ACBA-3413C98CD235}"/>
                </a:ext>
              </a:extLst>
            </p:cNvPr>
            <p:cNvSpPr>
              <a:spLocks/>
            </p:cNvSpPr>
            <p:nvPr/>
          </p:nvSpPr>
          <p:spPr bwMode="auto">
            <a:xfrm>
              <a:off x="6964" y="4883"/>
              <a:ext cx="629" cy="784"/>
            </a:xfrm>
            <a:custGeom>
              <a:avLst/>
              <a:gdLst>
                <a:gd name="T0" fmla="+- 0 6965 6965"/>
                <a:gd name="T1" fmla="*/ T0 w 629"/>
                <a:gd name="T2" fmla="+- 0 4885 4883"/>
                <a:gd name="T3" fmla="*/ 4885 h 784"/>
                <a:gd name="T4" fmla="+- 0 7088 6965"/>
                <a:gd name="T5" fmla="*/ T4 w 629"/>
                <a:gd name="T6" fmla="+- 0 4886 4883"/>
                <a:gd name="T7" fmla="*/ 4886 h 784"/>
                <a:gd name="T8" fmla="+- 0 7175 6965"/>
                <a:gd name="T9" fmla="*/ T8 w 629"/>
                <a:gd name="T10" fmla="+- 0 4903 4883"/>
                <a:gd name="T11" fmla="*/ 4903 h 784"/>
                <a:gd name="T12" fmla="+- 0 7234 6965"/>
                <a:gd name="T13" fmla="*/ T12 w 629"/>
                <a:gd name="T14" fmla="+- 0 4942 4883"/>
                <a:gd name="T15" fmla="*/ 4942 h 784"/>
                <a:gd name="T16" fmla="+- 0 7262 6965"/>
                <a:gd name="T17" fmla="*/ T16 w 629"/>
                <a:gd name="T18" fmla="+- 0 5007 4883"/>
                <a:gd name="T19" fmla="*/ 5007 h 784"/>
                <a:gd name="T20" fmla="+- 0 7281 6965"/>
                <a:gd name="T21" fmla="*/ T20 w 629"/>
                <a:gd name="T22" fmla="+- 0 5083 4883"/>
                <a:gd name="T23" fmla="*/ 5083 h 784"/>
                <a:gd name="T24" fmla="+- 0 7295 6965"/>
                <a:gd name="T25" fmla="*/ T24 w 629"/>
                <a:gd name="T26" fmla="+- 0 5160 4883"/>
                <a:gd name="T27" fmla="*/ 5160 h 784"/>
                <a:gd name="T28" fmla="+- 0 7310 6965"/>
                <a:gd name="T29" fmla="*/ T28 w 629"/>
                <a:gd name="T30" fmla="+- 0 5230 4883"/>
                <a:gd name="T31" fmla="*/ 5230 h 784"/>
                <a:gd name="T32" fmla="+- 0 7328 6965"/>
                <a:gd name="T33" fmla="*/ T32 w 629"/>
                <a:gd name="T34" fmla="+- 0 5291 4883"/>
                <a:gd name="T35" fmla="*/ 5291 h 784"/>
                <a:gd name="T36" fmla="+- 0 7347 6965"/>
                <a:gd name="T37" fmla="*/ T36 w 629"/>
                <a:gd name="T38" fmla="+- 0 5353 4883"/>
                <a:gd name="T39" fmla="*/ 5353 h 784"/>
                <a:gd name="T40" fmla="+- 0 7366 6965"/>
                <a:gd name="T41" fmla="*/ T40 w 629"/>
                <a:gd name="T42" fmla="+- 0 5414 4883"/>
                <a:gd name="T43" fmla="*/ 5414 h 784"/>
                <a:gd name="T44" fmla="+- 0 7387 6965"/>
                <a:gd name="T45" fmla="*/ T44 w 629"/>
                <a:gd name="T46" fmla="+- 0 5475 4883"/>
                <a:gd name="T47" fmla="*/ 5475 h 784"/>
                <a:gd name="T48" fmla="+- 0 7427 6965"/>
                <a:gd name="T49" fmla="*/ T48 w 629"/>
                <a:gd name="T50" fmla="+- 0 5538 4883"/>
                <a:gd name="T51" fmla="*/ 5538 h 784"/>
                <a:gd name="T52" fmla="+- 0 7478 6965"/>
                <a:gd name="T53" fmla="*/ T52 w 629"/>
                <a:gd name="T54" fmla="+- 0 5590 4883"/>
                <a:gd name="T55" fmla="*/ 5590 h 784"/>
                <a:gd name="T56" fmla="+- 0 7513 6965"/>
                <a:gd name="T57" fmla="*/ T56 w 629"/>
                <a:gd name="T58" fmla="+- 0 5612 4883"/>
                <a:gd name="T59" fmla="*/ 5612 h 784"/>
                <a:gd name="T60" fmla="+- 0 7550 6965"/>
                <a:gd name="T61" fmla="*/ T60 w 629"/>
                <a:gd name="T62" fmla="+- 0 5638 4883"/>
                <a:gd name="T63" fmla="*/ 5638 h 784"/>
                <a:gd name="T64" fmla="+- 0 7581 6965"/>
                <a:gd name="T65" fmla="*/ T64 w 629"/>
                <a:gd name="T66" fmla="+- 0 5658 4883"/>
                <a:gd name="T67" fmla="*/ 5658 h 784"/>
                <a:gd name="T68" fmla="+- 0 7594 6965"/>
                <a:gd name="T69" fmla="*/ T68 w 629"/>
                <a:gd name="T70" fmla="+- 0 5667 4883"/>
                <a:gd name="T71" fmla="*/ 5667 h 7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629" h="784">
                  <a:moveTo>
                    <a:pt x="0" y="2"/>
                  </a:moveTo>
                  <a:lnTo>
                    <a:pt x="123" y="3"/>
                  </a:lnTo>
                  <a:lnTo>
                    <a:pt x="210" y="20"/>
                  </a:lnTo>
                  <a:lnTo>
                    <a:pt x="269" y="59"/>
                  </a:lnTo>
                  <a:lnTo>
                    <a:pt x="297" y="124"/>
                  </a:lnTo>
                  <a:lnTo>
                    <a:pt x="316" y="200"/>
                  </a:lnTo>
                  <a:lnTo>
                    <a:pt x="330" y="277"/>
                  </a:lnTo>
                  <a:lnTo>
                    <a:pt x="345" y="347"/>
                  </a:lnTo>
                  <a:lnTo>
                    <a:pt x="363" y="408"/>
                  </a:lnTo>
                  <a:lnTo>
                    <a:pt x="382" y="470"/>
                  </a:lnTo>
                  <a:lnTo>
                    <a:pt x="401" y="531"/>
                  </a:lnTo>
                  <a:lnTo>
                    <a:pt x="422" y="592"/>
                  </a:lnTo>
                  <a:lnTo>
                    <a:pt x="462" y="655"/>
                  </a:lnTo>
                  <a:lnTo>
                    <a:pt x="513" y="707"/>
                  </a:lnTo>
                  <a:lnTo>
                    <a:pt x="548" y="729"/>
                  </a:lnTo>
                  <a:lnTo>
                    <a:pt x="585" y="755"/>
                  </a:lnTo>
                  <a:lnTo>
                    <a:pt x="616" y="775"/>
                  </a:lnTo>
                  <a:lnTo>
                    <a:pt x="629" y="784"/>
                  </a:lnTo>
                </a:path>
              </a:pathLst>
            </a:custGeom>
            <a:noFill/>
            <a:ln w="9143">
              <a:solidFill>
                <a:srgbClr val="7F7F7F"/>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Line 6">
              <a:extLst>
                <a:ext uri="{FF2B5EF4-FFF2-40B4-BE49-F238E27FC236}">
                  <a16:creationId xmlns:a16="http://schemas.microsoft.com/office/drawing/2014/main" id="{495FC555-E48A-4176-BC54-1A91915C1594}"/>
                </a:ext>
              </a:extLst>
            </p:cNvPr>
            <p:cNvSpPr>
              <a:spLocks noChangeShapeType="1"/>
            </p:cNvSpPr>
            <p:nvPr/>
          </p:nvSpPr>
          <p:spPr bwMode="auto">
            <a:xfrm>
              <a:off x="2309" y="4227"/>
              <a:ext cx="7771" cy="0"/>
            </a:xfrm>
            <a:prstGeom prst="line">
              <a:avLst/>
            </a:prstGeom>
            <a:noFill/>
            <a:ln w="2438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Line 7">
              <a:extLst>
                <a:ext uri="{FF2B5EF4-FFF2-40B4-BE49-F238E27FC236}">
                  <a16:creationId xmlns:a16="http://schemas.microsoft.com/office/drawing/2014/main" id="{2F524F8D-9CEB-4366-A88A-2493091BB7B5}"/>
                </a:ext>
              </a:extLst>
            </p:cNvPr>
            <p:cNvSpPr>
              <a:spLocks noChangeShapeType="1"/>
            </p:cNvSpPr>
            <p:nvPr/>
          </p:nvSpPr>
          <p:spPr bwMode="auto">
            <a:xfrm>
              <a:off x="6211" y="929"/>
              <a:ext cx="0" cy="6509"/>
            </a:xfrm>
            <a:prstGeom prst="line">
              <a:avLst/>
            </a:prstGeom>
            <a:noFill/>
            <a:ln w="24384">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9" name="AutoShape 8">
              <a:extLst>
                <a:ext uri="{FF2B5EF4-FFF2-40B4-BE49-F238E27FC236}">
                  <a16:creationId xmlns:a16="http://schemas.microsoft.com/office/drawing/2014/main" id="{FEB0E877-4063-4601-8D7D-CC826DD3F117}"/>
                </a:ext>
              </a:extLst>
            </p:cNvPr>
            <p:cNvSpPr>
              <a:spLocks/>
            </p:cNvSpPr>
            <p:nvPr/>
          </p:nvSpPr>
          <p:spPr bwMode="auto">
            <a:xfrm>
              <a:off x="6192" y="324"/>
              <a:ext cx="39" cy="572"/>
            </a:xfrm>
            <a:custGeom>
              <a:avLst/>
              <a:gdLst>
                <a:gd name="T0" fmla="+- 0 6230 6192"/>
                <a:gd name="T1" fmla="*/ T0 w 39"/>
                <a:gd name="T2" fmla="+- 0 857 325"/>
                <a:gd name="T3" fmla="*/ 857 h 572"/>
                <a:gd name="T4" fmla="+- 0 6192 6192"/>
                <a:gd name="T5" fmla="*/ T4 w 39"/>
                <a:gd name="T6" fmla="+- 0 857 325"/>
                <a:gd name="T7" fmla="*/ 857 h 572"/>
                <a:gd name="T8" fmla="+- 0 6192 6192"/>
                <a:gd name="T9" fmla="*/ T8 w 39"/>
                <a:gd name="T10" fmla="+- 0 896 325"/>
                <a:gd name="T11" fmla="*/ 896 h 572"/>
                <a:gd name="T12" fmla="+- 0 6230 6192"/>
                <a:gd name="T13" fmla="*/ T12 w 39"/>
                <a:gd name="T14" fmla="+- 0 896 325"/>
                <a:gd name="T15" fmla="*/ 896 h 572"/>
                <a:gd name="T16" fmla="+- 0 6230 6192"/>
                <a:gd name="T17" fmla="*/ T16 w 39"/>
                <a:gd name="T18" fmla="+- 0 857 325"/>
                <a:gd name="T19" fmla="*/ 857 h 572"/>
                <a:gd name="T20" fmla="+- 0 6230 6192"/>
                <a:gd name="T21" fmla="*/ T20 w 39"/>
                <a:gd name="T22" fmla="+- 0 781 325"/>
                <a:gd name="T23" fmla="*/ 781 h 572"/>
                <a:gd name="T24" fmla="+- 0 6192 6192"/>
                <a:gd name="T25" fmla="*/ T24 w 39"/>
                <a:gd name="T26" fmla="+- 0 781 325"/>
                <a:gd name="T27" fmla="*/ 781 h 572"/>
                <a:gd name="T28" fmla="+- 0 6192 6192"/>
                <a:gd name="T29" fmla="*/ T28 w 39"/>
                <a:gd name="T30" fmla="+- 0 814 325"/>
                <a:gd name="T31" fmla="*/ 814 h 572"/>
                <a:gd name="T32" fmla="+- 0 6230 6192"/>
                <a:gd name="T33" fmla="*/ T32 w 39"/>
                <a:gd name="T34" fmla="+- 0 814 325"/>
                <a:gd name="T35" fmla="*/ 814 h 572"/>
                <a:gd name="T36" fmla="+- 0 6230 6192"/>
                <a:gd name="T37" fmla="*/ T36 w 39"/>
                <a:gd name="T38" fmla="+- 0 781 325"/>
                <a:gd name="T39" fmla="*/ 781 h 572"/>
                <a:gd name="T40" fmla="+- 0 6230 6192"/>
                <a:gd name="T41" fmla="*/ T40 w 39"/>
                <a:gd name="T42" fmla="+- 0 704 325"/>
                <a:gd name="T43" fmla="*/ 704 h 572"/>
                <a:gd name="T44" fmla="+- 0 6192 6192"/>
                <a:gd name="T45" fmla="*/ T44 w 39"/>
                <a:gd name="T46" fmla="+- 0 704 325"/>
                <a:gd name="T47" fmla="*/ 704 h 572"/>
                <a:gd name="T48" fmla="+- 0 6192 6192"/>
                <a:gd name="T49" fmla="*/ T48 w 39"/>
                <a:gd name="T50" fmla="+- 0 742 325"/>
                <a:gd name="T51" fmla="*/ 742 h 572"/>
                <a:gd name="T52" fmla="+- 0 6230 6192"/>
                <a:gd name="T53" fmla="*/ T52 w 39"/>
                <a:gd name="T54" fmla="+- 0 742 325"/>
                <a:gd name="T55" fmla="*/ 742 h 572"/>
                <a:gd name="T56" fmla="+- 0 6230 6192"/>
                <a:gd name="T57" fmla="*/ T56 w 39"/>
                <a:gd name="T58" fmla="+- 0 704 325"/>
                <a:gd name="T59" fmla="*/ 704 h 572"/>
                <a:gd name="T60" fmla="+- 0 6230 6192"/>
                <a:gd name="T61" fmla="*/ T60 w 39"/>
                <a:gd name="T62" fmla="+- 0 627 325"/>
                <a:gd name="T63" fmla="*/ 627 h 572"/>
                <a:gd name="T64" fmla="+- 0 6192 6192"/>
                <a:gd name="T65" fmla="*/ T64 w 39"/>
                <a:gd name="T66" fmla="+- 0 627 325"/>
                <a:gd name="T67" fmla="*/ 627 h 572"/>
                <a:gd name="T68" fmla="+- 0 6192 6192"/>
                <a:gd name="T69" fmla="*/ T68 w 39"/>
                <a:gd name="T70" fmla="+- 0 665 325"/>
                <a:gd name="T71" fmla="*/ 665 h 572"/>
                <a:gd name="T72" fmla="+- 0 6230 6192"/>
                <a:gd name="T73" fmla="*/ T72 w 39"/>
                <a:gd name="T74" fmla="+- 0 665 325"/>
                <a:gd name="T75" fmla="*/ 665 h 572"/>
                <a:gd name="T76" fmla="+- 0 6230 6192"/>
                <a:gd name="T77" fmla="*/ T76 w 39"/>
                <a:gd name="T78" fmla="+- 0 627 325"/>
                <a:gd name="T79" fmla="*/ 627 h 572"/>
                <a:gd name="T80" fmla="+- 0 6230 6192"/>
                <a:gd name="T81" fmla="*/ T80 w 39"/>
                <a:gd name="T82" fmla="+- 0 550 325"/>
                <a:gd name="T83" fmla="*/ 550 h 572"/>
                <a:gd name="T84" fmla="+- 0 6192 6192"/>
                <a:gd name="T85" fmla="*/ T84 w 39"/>
                <a:gd name="T86" fmla="+- 0 550 325"/>
                <a:gd name="T87" fmla="*/ 550 h 572"/>
                <a:gd name="T88" fmla="+- 0 6192 6192"/>
                <a:gd name="T89" fmla="*/ T88 w 39"/>
                <a:gd name="T90" fmla="+- 0 589 325"/>
                <a:gd name="T91" fmla="*/ 589 h 572"/>
                <a:gd name="T92" fmla="+- 0 6230 6192"/>
                <a:gd name="T93" fmla="*/ T92 w 39"/>
                <a:gd name="T94" fmla="+- 0 589 325"/>
                <a:gd name="T95" fmla="*/ 589 h 572"/>
                <a:gd name="T96" fmla="+- 0 6230 6192"/>
                <a:gd name="T97" fmla="*/ T96 w 39"/>
                <a:gd name="T98" fmla="+- 0 550 325"/>
                <a:gd name="T99" fmla="*/ 550 h 572"/>
                <a:gd name="T100" fmla="+- 0 6230 6192"/>
                <a:gd name="T101" fmla="*/ T100 w 39"/>
                <a:gd name="T102" fmla="+- 0 473 325"/>
                <a:gd name="T103" fmla="*/ 473 h 572"/>
                <a:gd name="T104" fmla="+- 0 6192 6192"/>
                <a:gd name="T105" fmla="*/ T104 w 39"/>
                <a:gd name="T106" fmla="+- 0 473 325"/>
                <a:gd name="T107" fmla="*/ 473 h 572"/>
                <a:gd name="T108" fmla="+- 0 6192 6192"/>
                <a:gd name="T109" fmla="*/ T108 w 39"/>
                <a:gd name="T110" fmla="+- 0 517 325"/>
                <a:gd name="T111" fmla="*/ 517 h 572"/>
                <a:gd name="T112" fmla="+- 0 6230 6192"/>
                <a:gd name="T113" fmla="*/ T112 w 39"/>
                <a:gd name="T114" fmla="+- 0 517 325"/>
                <a:gd name="T115" fmla="*/ 517 h 572"/>
                <a:gd name="T116" fmla="+- 0 6230 6192"/>
                <a:gd name="T117" fmla="*/ T116 w 39"/>
                <a:gd name="T118" fmla="+- 0 473 325"/>
                <a:gd name="T119" fmla="*/ 473 h 572"/>
                <a:gd name="T120" fmla="+- 0 6230 6192"/>
                <a:gd name="T121" fmla="*/ T120 w 39"/>
                <a:gd name="T122" fmla="+- 0 401 325"/>
                <a:gd name="T123" fmla="*/ 401 h 572"/>
                <a:gd name="T124" fmla="+- 0 6192 6192"/>
                <a:gd name="T125" fmla="*/ T124 w 39"/>
                <a:gd name="T126" fmla="+- 0 401 325"/>
                <a:gd name="T127" fmla="*/ 401 h 572"/>
                <a:gd name="T128" fmla="+- 0 6192 6192"/>
                <a:gd name="T129" fmla="*/ T128 w 39"/>
                <a:gd name="T130" fmla="+- 0 435 325"/>
                <a:gd name="T131" fmla="*/ 435 h 572"/>
                <a:gd name="T132" fmla="+- 0 6230 6192"/>
                <a:gd name="T133" fmla="*/ T132 w 39"/>
                <a:gd name="T134" fmla="+- 0 435 325"/>
                <a:gd name="T135" fmla="*/ 435 h 572"/>
                <a:gd name="T136" fmla="+- 0 6230 6192"/>
                <a:gd name="T137" fmla="*/ T136 w 39"/>
                <a:gd name="T138" fmla="+- 0 401 325"/>
                <a:gd name="T139" fmla="*/ 401 h 572"/>
                <a:gd name="T140" fmla="+- 0 6230 6192"/>
                <a:gd name="T141" fmla="*/ T140 w 39"/>
                <a:gd name="T142" fmla="+- 0 325 325"/>
                <a:gd name="T143" fmla="*/ 325 h 572"/>
                <a:gd name="T144" fmla="+- 0 6192 6192"/>
                <a:gd name="T145" fmla="*/ T144 w 39"/>
                <a:gd name="T146" fmla="+- 0 325 325"/>
                <a:gd name="T147" fmla="*/ 325 h 572"/>
                <a:gd name="T148" fmla="+- 0 6192 6192"/>
                <a:gd name="T149" fmla="*/ T148 w 39"/>
                <a:gd name="T150" fmla="+- 0 358 325"/>
                <a:gd name="T151" fmla="*/ 358 h 572"/>
                <a:gd name="T152" fmla="+- 0 6230 6192"/>
                <a:gd name="T153" fmla="*/ T152 w 39"/>
                <a:gd name="T154" fmla="+- 0 358 325"/>
                <a:gd name="T155" fmla="*/ 358 h 572"/>
                <a:gd name="T156" fmla="+- 0 6230 6192"/>
                <a:gd name="T157" fmla="*/ T156 w 39"/>
                <a:gd name="T158" fmla="+- 0 325 325"/>
                <a:gd name="T159" fmla="*/ 325 h 57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Lst>
              <a:rect l="0" t="0" r="r" b="b"/>
              <a:pathLst>
                <a:path w="39" h="572">
                  <a:moveTo>
                    <a:pt x="38" y="532"/>
                  </a:moveTo>
                  <a:lnTo>
                    <a:pt x="0" y="532"/>
                  </a:lnTo>
                  <a:lnTo>
                    <a:pt x="0" y="571"/>
                  </a:lnTo>
                  <a:lnTo>
                    <a:pt x="38" y="571"/>
                  </a:lnTo>
                  <a:lnTo>
                    <a:pt x="38" y="532"/>
                  </a:lnTo>
                  <a:close/>
                  <a:moveTo>
                    <a:pt x="38" y="456"/>
                  </a:moveTo>
                  <a:lnTo>
                    <a:pt x="0" y="456"/>
                  </a:lnTo>
                  <a:lnTo>
                    <a:pt x="0" y="489"/>
                  </a:lnTo>
                  <a:lnTo>
                    <a:pt x="38" y="489"/>
                  </a:lnTo>
                  <a:lnTo>
                    <a:pt x="38" y="456"/>
                  </a:lnTo>
                  <a:close/>
                  <a:moveTo>
                    <a:pt x="38" y="379"/>
                  </a:moveTo>
                  <a:lnTo>
                    <a:pt x="0" y="379"/>
                  </a:lnTo>
                  <a:lnTo>
                    <a:pt x="0" y="417"/>
                  </a:lnTo>
                  <a:lnTo>
                    <a:pt x="38" y="417"/>
                  </a:lnTo>
                  <a:lnTo>
                    <a:pt x="38" y="379"/>
                  </a:lnTo>
                  <a:close/>
                  <a:moveTo>
                    <a:pt x="38" y="302"/>
                  </a:moveTo>
                  <a:lnTo>
                    <a:pt x="0" y="302"/>
                  </a:lnTo>
                  <a:lnTo>
                    <a:pt x="0" y="340"/>
                  </a:lnTo>
                  <a:lnTo>
                    <a:pt x="38" y="340"/>
                  </a:lnTo>
                  <a:lnTo>
                    <a:pt x="38" y="302"/>
                  </a:lnTo>
                  <a:close/>
                  <a:moveTo>
                    <a:pt x="38" y="225"/>
                  </a:moveTo>
                  <a:lnTo>
                    <a:pt x="0" y="225"/>
                  </a:lnTo>
                  <a:lnTo>
                    <a:pt x="0" y="264"/>
                  </a:lnTo>
                  <a:lnTo>
                    <a:pt x="38" y="264"/>
                  </a:lnTo>
                  <a:lnTo>
                    <a:pt x="38" y="225"/>
                  </a:lnTo>
                  <a:close/>
                  <a:moveTo>
                    <a:pt x="38" y="148"/>
                  </a:moveTo>
                  <a:lnTo>
                    <a:pt x="0" y="148"/>
                  </a:lnTo>
                  <a:lnTo>
                    <a:pt x="0" y="192"/>
                  </a:lnTo>
                  <a:lnTo>
                    <a:pt x="38" y="192"/>
                  </a:lnTo>
                  <a:lnTo>
                    <a:pt x="38" y="148"/>
                  </a:lnTo>
                  <a:close/>
                  <a:moveTo>
                    <a:pt x="38" y="76"/>
                  </a:moveTo>
                  <a:lnTo>
                    <a:pt x="0" y="76"/>
                  </a:lnTo>
                  <a:lnTo>
                    <a:pt x="0" y="110"/>
                  </a:lnTo>
                  <a:lnTo>
                    <a:pt x="38" y="110"/>
                  </a:lnTo>
                  <a:lnTo>
                    <a:pt x="38" y="76"/>
                  </a:lnTo>
                  <a:close/>
                  <a:moveTo>
                    <a:pt x="38" y="0"/>
                  </a:moveTo>
                  <a:lnTo>
                    <a:pt x="0" y="0"/>
                  </a:lnTo>
                  <a:lnTo>
                    <a:pt x="0" y="33"/>
                  </a:lnTo>
                  <a:lnTo>
                    <a:pt x="38" y="33"/>
                  </a:lnTo>
                  <a:lnTo>
                    <a:pt x="3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Text Box 9">
              <a:extLst>
                <a:ext uri="{FF2B5EF4-FFF2-40B4-BE49-F238E27FC236}">
                  <a16:creationId xmlns:a16="http://schemas.microsoft.com/office/drawing/2014/main" id="{798C48A6-9D87-4757-9DC7-206EF3891B5A}"/>
                </a:ext>
              </a:extLst>
            </p:cNvPr>
            <p:cNvSpPr txBox="1">
              <a:spLocks noChangeArrowheads="1"/>
            </p:cNvSpPr>
            <p:nvPr/>
          </p:nvSpPr>
          <p:spPr bwMode="auto">
            <a:xfrm>
              <a:off x="6340" y="537"/>
              <a:ext cx="146"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tr-TR" altLang="tr-TR" sz="1100" b="1" i="0" u="none" strike="noStrike" cap="none" normalizeH="0" baseline="0">
                  <a:ln>
                    <a:noFill/>
                  </a:ln>
                  <a:solidFill>
                    <a:schemeClr val="tx1"/>
                  </a:solidFill>
                  <a:effectLst/>
                  <a:latin typeface="Calibri" panose="020F0502020204030204" pitchFamily="34" charset="0"/>
                </a:rPr>
                <a:t>c</a:t>
              </a: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11" name="Text Box 10">
              <a:extLst>
                <a:ext uri="{FF2B5EF4-FFF2-40B4-BE49-F238E27FC236}">
                  <a16:creationId xmlns:a16="http://schemas.microsoft.com/office/drawing/2014/main" id="{7381D037-68F0-4B19-A508-A9FAA379A794}"/>
                </a:ext>
              </a:extLst>
            </p:cNvPr>
            <p:cNvSpPr txBox="1">
              <a:spLocks noChangeArrowheads="1"/>
            </p:cNvSpPr>
            <p:nvPr/>
          </p:nvSpPr>
          <p:spPr bwMode="auto">
            <a:xfrm>
              <a:off x="4128" y="3869"/>
              <a:ext cx="146"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tr-TR" altLang="tr-TR" sz="1100" b="1" i="0" u="none" strike="noStrike" cap="none" normalizeH="0" baseline="0">
                  <a:ln>
                    <a:noFill/>
                  </a:ln>
                  <a:solidFill>
                    <a:schemeClr val="tx1"/>
                  </a:solidFill>
                  <a:effectLst/>
                  <a:latin typeface="Calibri" panose="020F0502020204030204" pitchFamily="34" charset="0"/>
                </a:rPr>
                <a:t>a</a:t>
              </a: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12" name="Text Box 11">
              <a:extLst>
                <a:ext uri="{FF2B5EF4-FFF2-40B4-BE49-F238E27FC236}">
                  <a16:creationId xmlns:a16="http://schemas.microsoft.com/office/drawing/2014/main" id="{EE64D513-1B0E-4E6C-BCF6-CB72B564CBB8}"/>
                </a:ext>
              </a:extLst>
            </p:cNvPr>
            <p:cNvSpPr txBox="1">
              <a:spLocks noChangeArrowheads="1"/>
            </p:cNvSpPr>
            <p:nvPr/>
          </p:nvSpPr>
          <p:spPr bwMode="auto">
            <a:xfrm>
              <a:off x="6288" y="5683"/>
              <a:ext cx="158"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tr-TR" altLang="tr-TR" sz="1100" b="1" i="0" u="none" strike="noStrike" cap="none" normalizeH="0" baseline="0">
                  <a:ln>
                    <a:noFill/>
                  </a:ln>
                  <a:solidFill>
                    <a:schemeClr val="tx1"/>
                  </a:solidFill>
                  <a:effectLst/>
                  <a:latin typeface="Calibri" panose="020F0502020204030204" pitchFamily="34" charset="0"/>
                </a:rPr>
                <a:t>b</a:t>
              </a:r>
              <a:endParaRPr kumimoji="0" lang="tr-TR" altLang="tr-TR" sz="1800" b="0" i="0" u="none" strike="noStrike" cap="none" normalizeH="0" baseline="0">
                <a:ln>
                  <a:noFill/>
                </a:ln>
                <a:solidFill>
                  <a:schemeClr val="tx1"/>
                </a:solidFill>
                <a:effectLst/>
                <a:latin typeface="Arial" panose="020B0604020202020204" pitchFamily="34" charset="0"/>
              </a:endParaRPr>
            </a:p>
          </p:txBody>
        </p:sp>
      </p:grpSp>
      <p:sp>
        <p:nvSpPr>
          <p:cNvPr id="13" name="Metin kutusu 12">
            <a:extLst>
              <a:ext uri="{FF2B5EF4-FFF2-40B4-BE49-F238E27FC236}">
                <a16:creationId xmlns:a16="http://schemas.microsoft.com/office/drawing/2014/main" id="{010C7FDB-BED8-493C-87A0-36B4BD8A1982}"/>
              </a:ext>
            </a:extLst>
          </p:cNvPr>
          <p:cNvSpPr txBox="1"/>
          <p:nvPr/>
        </p:nvSpPr>
        <p:spPr>
          <a:xfrm>
            <a:off x="8493760" y="4611527"/>
            <a:ext cx="2303351" cy="369332"/>
          </a:xfrm>
          <a:prstGeom prst="rect">
            <a:avLst/>
          </a:prstGeom>
          <a:noFill/>
        </p:spPr>
        <p:txBody>
          <a:bodyPr wrap="square" rtlCol="0">
            <a:spAutoFit/>
          </a:bodyPr>
          <a:lstStyle/>
          <a:p>
            <a:r>
              <a:rPr lang="tr-TR" dirty="0" err="1"/>
              <a:t>Voltij</a:t>
            </a:r>
            <a:r>
              <a:rPr lang="tr-TR" dirty="0"/>
              <a:t> alanı </a:t>
            </a:r>
          </a:p>
        </p:txBody>
      </p:sp>
    </p:spTree>
    <p:extLst>
      <p:ext uri="{BB962C8B-B14F-4D97-AF65-F5344CB8AC3E}">
        <p14:creationId xmlns:p14="http://schemas.microsoft.com/office/powerpoint/2010/main" val="1957927517"/>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4403A85-AB24-4A2D-9C99-D32B521DD6D4}"/>
              </a:ext>
            </a:extLst>
          </p:cNvPr>
          <p:cNvSpPr>
            <a:spLocks noGrp="1"/>
          </p:cNvSpPr>
          <p:nvPr>
            <p:ph idx="1"/>
          </p:nvPr>
        </p:nvSpPr>
        <p:spPr>
          <a:xfrm>
            <a:off x="766482" y="1586753"/>
            <a:ext cx="10673678" cy="3777727"/>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Bu alana ek olarak;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sporcularının tahta at ile ısınma çalışmalarını yapabileceği ayrı bir alan bulunmalıdır.</a:t>
            </a:r>
          </a:p>
          <a:p>
            <a:pPr marL="0" indent="0" algn="just">
              <a:buNone/>
            </a:pPr>
            <a:r>
              <a:rPr lang="tr-TR" sz="2400" b="1" dirty="0">
                <a:effectLst/>
                <a:latin typeface="Arial" panose="020B0604020202020204" pitchFamily="34" charset="0"/>
                <a:ea typeface="Arial" panose="020B0604020202020204" pitchFamily="34" charset="0"/>
              </a:rPr>
              <a:t>Zemin </a:t>
            </a:r>
            <a:r>
              <a:rPr lang="tr-TR" sz="2400" dirty="0">
                <a:effectLst/>
                <a:latin typeface="Arial" panose="020B0604020202020204" pitchFamily="34" charset="0"/>
                <a:ea typeface="Arial" panose="020B0604020202020204" pitchFamily="34" charset="0"/>
              </a:rPr>
              <a:t>esnek özelliklere sahip, fakat ağır olmamalıdır. Her yarışmacı veya yarışmacı grubunun çalışması sonrası, düzlenmelidir</a:t>
            </a:r>
            <a:r>
              <a:rPr lang="tr-TR" sz="2400" dirty="0">
                <a:latin typeface="Arial" panose="020B0604020202020204" pitchFamily="34" charset="0"/>
                <a:ea typeface="Arial" panose="020B0604020202020204" pitchFamily="34" charset="0"/>
              </a:rPr>
              <a:t>.</a:t>
            </a:r>
          </a:p>
          <a:p>
            <a:pPr marL="0" indent="0" algn="just">
              <a:buNone/>
            </a:pPr>
            <a:r>
              <a:rPr lang="tr-TR" sz="2400" dirty="0">
                <a:effectLst/>
                <a:latin typeface="Arial" panose="020B0604020202020204" pitchFamily="34" charset="0"/>
                <a:ea typeface="Arial" panose="020B0604020202020204" pitchFamily="34" charset="0"/>
              </a:rPr>
              <a:t>Binicilik tesislerinde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için ayrı bir yer düzenlenmelidir.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anında bu yerin tüm kapıları</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kapatılmalı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sessizlik en iyi düzeyde sağlanmalıdır. Bu konu,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sporcularının </a:t>
            </a:r>
            <a:r>
              <a:rPr lang="tr-TR" sz="2400" spc="-15" dirty="0">
                <a:effectLst/>
                <a:latin typeface="Arial" panose="020B0604020202020204" pitchFamily="34" charset="0"/>
                <a:ea typeface="Arial" panose="020B0604020202020204" pitchFamily="34" charset="0"/>
              </a:rPr>
              <a:t>tehlikeli </a:t>
            </a:r>
            <a:r>
              <a:rPr lang="tr-TR" sz="2400" dirty="0">
                <a:effectLst/>
                <a:latin typeface="Arial" panose="020B0604020202020204" pitchFamily="34" charset="0"/>
                <a:ea typeface="Arial" panose="020B0604020202020204" pitchFamily="34" charset="0"/>
              </a:rPr>
              <a:t>bir durumla karşılaşmaması için vazgeçilmez bir</a:t>
            </a:r>
            <a:r>
              <a:rPr lang="tr-TR" sz="2400" spc="28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koşuldur.</a:t>
            </a:r>
            <a:endParaRPr lang="tr-TR" sz="2400" dirty="0"/>
          </a:p>
        </p:txBody>
      </p:sp>
    </p:spTree>
    <p:extLst>
      <p:ext uri="{BB962C8B-B14F-4D97-AF65-F5344CB8AC3E}">
        <p14:creationId xmlns:p14="http://schemas.microsoft.com/office/powerpoint/2010/main" val="300432051"/>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9B91ADD-59AA-4755-AEE9-F9A19C554E69}"/>
              </a:ext>
            </a:extLst>
          </p:cNvPr>
          <p:cNvSpPr>
            <a:spLocks noGrp="1"/>
          </p:cNvSpPr>
          <p:nvPr>
            <p:ph idx="1"/>
          </p:nvPr>
        </p:nvSpPr>
        <p:spPr>
          <a:xfrm>
            <a:off x="766482" y="1116106"/>
            <a:ext cx="10673678" cy="5127214"/>
          </a:xfrm>
        </p:spPr>
        <p:txBody>
          <a:bodyPr>
            <a:normAutofit/>
          </a:bodyPr>
          <a:lstStyle/>
          <a:p>
            <a:pPr marL="0" indent="0">
              <a:buNone/>
            </a:pPr>
            <a:r>
              <a:rPr lang="tr-TR" sz="3200" b="1" i="1" spc="-5" dirty="0">
                <a:solidFill>
                  <a:srgbClr val="C00000"/>
                </a:solidFill>
                <a:latin typeface="Arial" panose="020B0604020202020204" pitchFamily="34" charset="0"/>
                <a:ea typeface="Arial" panose="020B0604020202020204" pitchFamily="34" charset="0"/>
              </a:rPr>
              <a:t>3.3.Voltij Atlarının Çılbır Eğitimlerinin</a:t>
            </a:r>
            <a:r>
              <a:rPr lang="tr-TR" sz="3200" b="1" i="1" spc="250" dirty="0">
                <a:solidFill>
                  <a:srgbClr val="C00000"/>
                </a:solidFill>
                <a:latin typeface="Arial" panose="020B0604020202020204" pitchFamily="34" charset="0"/>
                <a:ea typeface="Arial" panose="020B0604020202020204" pitchFamily="34" charset="0"/>
              </a:rPr>
              <a:t> </a:t>
            </a:r>
            <a:r>
              <a:rPr lang="tr-TR" sz="3200" b="1" i="1" spc="-5" dirty="0">
                <a:solidFill>
                  <a:srgbClr val="C00000"/>
                </a:solidFill>
                <a:latin typeface="Arial" panose="020B0604020202020204" pitchFamily="34" charset="0"/>
                <a:ea typeface="Arial" panose="020B0604020202020204" pitchFamily="34" charset="0"/>
              </a:rPr>
              <a:t>Esasları</a:t>
            </a:r>
          </a:p>
          <a:p>
            <a:pPr marL="0" indent="0">
              <a:lnSpc>
                <a:spcPct val="150000"/>
              </a:lnSpc>
              <a:buNone/>
            </a:pPr>
            <a:r>
              <a:rPr lang="tr-TR" sz="2600" b="1" i="1" u="sng" spc="-15" dirty="0">
                <a:solidFill>
                  <a:srgbClr val="33CCCC"/>
                </a:solidFill>
                <a:effectLst/>
                <a:latin typeface="Arial" panose="020B0604020202020204" pitchFamily="34" charset="0"/>
                <a:ea typeface="Arial" panose="020B0604020202020204" pitchFamily="34" charset="0"/>
              </a:rPr>
              <a:t>3.3.1.Voltij </a:t>
            </a:r>
            <a:r>
              <a:rPr lang="tr-TR" sz="2600" b="1" i="1" u="sng" spc="10" dirty="0">
                <a:solidFill>
                  <a:srgbClr val="33CCCC"/>
                </a:solidFill>
                <a:effectLst/>
                <a:latin typeface="Arial" panose="020B0604020202020204" pitchFamily="34" charset="0"/>
                <a:ea typeface="Arial" panose="020B0604020202020204" pitchFamily="34" charset="0"/>
              </a:rPr>
              <a:t>Çalışmasında </a:t>
            </a:r>
            <a:r>
              <a:rPr lang="tr-TR" sz="2600" b="1" i="1" u="sng" spc="-15" dirty="0">
                <a:solidFill>
                  <a:srgbClr val="33CCCC"/>
                </a:solidFill>
                <a:effectLst/>
                <a:latin typeface="Arial" panose="020B0604020202020204" pitchFamily="34" charset="0"/>
                <a:ea typeface="Arial" panose="020B0604020202020204" pitchFamily="34" charset="0"/>
              </a:rPr>
              <a:t>Yardımların</a:t>
            </a:r>
            <a:r>
              <a:rPr lang="tr-TR" sz="2600" b="1" i="1" u="sng" spc="-80" dirty="0">
                <a:solidFill>
                  <a:srgbClr val="33CCCC"/>
                </a:solidFill>
                <a:effectLst/>
                <a:latin typeface="Arial" panose="020B0604020202020204" pitchFamily="34" charset="0"/>
                <a:ea typeface="Arial" panose="020B0604020202020204" pitchFamily="34" charset="0"/>
              </a:rPr>
              <a:t> </a:t>
            </a:r>
            <a:r>
              <a:rPr lang="tr-TR" sz="2600" b="1" i="1" u="sng" spc="20" dirty="0">
                <a:solidFill>
                  <a:srgbClr val="33CCCC"/>
                </a:solidFill>
                <a:effectLst/>
                <a:latin typeface="Arial" panose="020B0604020202020204" pitchFamily="34" charset="0"/>
                <a:ea typeface="Arial" panose="020B0604020202020204" pitchFamily="34" charset="0"/>
              </a:rPr>
              <a:t>Uygulanışı</a:t>
            </a:r>
          </a:p>
          <a:p>
            <a:pPr marL="0" indent="0" algn="just">
              <a:buNone/>
            </a:pPr>
            <a:r>
              <a:rPr lang="tr-TR" sz="2400" b="1" dirty="0" err="1">
                <a:solidFill>
                  <a:schemeClr val="tx1"/>
                </a:solidFill>
                <a:effectLst/>
                <a:latin typeface="Arial" panose="020B0604020202020204" pitchFamily="34" charset="0"/>
                <a:ea typeface="Arial" panose="020B0604020202020204" pitchFamily="34" charset="0"/>
              </a:rPr>
              <a:t>Voltij</a:t>
            </a:r>
            <a:r>
              <a:rPr lang="tr-TR" sz="2400" b="1" dirty="0">
                <a:solidFill>
                  <a:schemeClr val="tx1"/>
                </a:solidFill>
                <a:effectLst/>
                <a:latin typeface="Arial" panose="020B0604020202020204" pitchFamily="34" charset="0"/>
                <a:ea typeface="Arial" panose="020B0604020202020204" pitchFamily="34" charset="0"/>
              </a:rPr>
              <a:t> çılbır kamçısı</a:t>
            </a:r>
            <a:r>
              <a:rPr lang="tr-TR" sz="2400" dirty="0">
                <a:solidFill>
                  <a:schemeClr val="tx1"/>
                </a:solidFill>
                <a:effectLst/>
                <a:latin typeface="Arial" panose="020B0604020202020204" pitchFamily="34" charset="0"/>
                <a:ea typeface="Arial" panose="020B0604020202020204" pitchFamily="34" charset="0"/>
              </a:rPr>
              <a:t>, atı her iki yanda da en az 15 metrelik </a:t>
            </a:r>
            <a:r>
              <a:rPr lang="tr-TR" sz="2400" spc="-15" dirty="0">
                <a:solidFill>
                  <a:schemeClr val="tx1"/>
                </a:solidFill>
                <a:effectLst/>
                <a:latin typeface="Arial" panose="020B0604020202020204" pitchFamily="34" charset="0"/>
                <a:ea typeface="Arial" panose="020B0604020202020204" pitchFamily="34" charset="0"/>
              </a:rPr>
              <a:t>çılbır </a:t>
            </a:r>
            <a:r>
              <a:rPr lang="tr-TR" sz="2400" dirty="0">
                <a:solidFill>
                  <a:schemeClr val="tx1"/>
                </a:solidFill>
                <a:effectLst/>
                <a:latin typeface="Arial" panose="020B0604020202020204" pitchFamily="34" charset="0"/>
                <a:ea typeface="Arial" panose="020B0604020202020204" pitchFamily="34" charset="0"/>
              </a:rPr>
              <a:t>dairesinde hareket ettirmeye </a:t>
            </a:r>
            <a:r>
              <a:rPr lang="tr-TR" sz="2400" spc="15" dirty="0">
                <a:solidFill>
                  <a:schemeClr val="tx1"/>
                </a:solidFill>
                <a:effectLst/>
                <a:latin typeface="Arial" panose="020B0604020202020204" pitchFamily="34" charset="0"/>
                <a:ea typeface="Arial" panose="020B0604020202020204" pitchFamily="34" charset="0"/>
              </a:rPr>
              <a:t>ve </a:t>
            </a:r>
            <a:r>
              <a:rPr lang="tr-TR" sz="2400" dirty="0">
                <a:solidFill>
                  <a:schemeClr val="tx1"/>
                </a:solidFill>
                <a:effectLst/>
                <a:latin typeface="Arial" panose="020B0604020202020204" pitchFamily="34" charset="0"/>
                <a:ea typeface="Arial" panose="020B0604020202020204" pitchFamily="34" charset="0"/>
              </a:rPr>
              <a:t>ata</a:t>
            </a:r>
            <a:r>
              <a:rPr lang="tr-TR" sz="2400" spc="-20" dirty="0">
                <a:solidFill>
                  <a:schemeClr val="tx1"/>
                </a:solidFill>
                <a:effectLst/>
                <a:latin typeface="Arial" panose="020B0604020202020204" pitchFamily="34" charset="0"/>
                <a:ea typeface="Arial" panose="020B0604020202020204" pitchFamily="34" charset="0"/>
              </a:rPr>
              <a:t> </a:t>
            </a:r>
            <a:r>
              <a:rPr lang="tr-TR" sz="2400" dirty="0">
                <a:solidFill>
                  <a:schemeClr val="tx1"/>
                </a:solidFill>
                <a:effectLst/>
                <a:latin typeface="Arial" panose="020B0604020202020204" pitchFamily="34" charset="0"/>
                <a:ea typeface="Arial" panose="020B0604020202020204" pitchFamily="34" charset="0"/>
              </a:rPr>
              <a:t>erişmeye</a:t>
            </a:r>
            <a:r>
              <a:rPr lang="tr-TR" sz="2400" spc="-35" dirty="0">
                <a:solidFill>
                  <a:schemeClr val="tx1"/>
                </a:solidFill>
                <a:effectLst/>
                <a:latin typeface="Arial" panose="020B0604020202020204" pitchFamily="34" charset="0"/>
                <a:ea typeface="Arial" panose="020B0604020202020204" pitchFamily="34" charset="0"/>
              </a:rPr>
              <a:t> </a:t>
            </a:r>
            <a:r>
              <a:rPr lang="tr-TR" sz="2400" dirty="0">
                <a:solidFill>
                  <a:schemeClr val="tx1"/>
                </a:solidFill>
                <a:effectLst/>
                <a:latin typeface="Arial" panose="020B0604020202020204" pitchFamily="34" charset="0"/>
                <a:ea typeface="Arial" panose="020B0604020202020204" pitchFamily="34" charset="0"/>
              </a:rPr>
              <a:t>yetecek</a:t>
            </a:r>
            <a:r>
              <a:rPr lang="tr-TR" sz="2400" spc="-20" dirty="0">
                <a:solidFill>
                  <a:schemeClr val="tx1"/>
                </a:solidFill>
                <a:effectLst/>
                <a:latin typeface="Arial" panose="020B0604020202020204" pitchFamily="34" charset="0"/>
                <a:ea typeface="Arial" panose="020B0604020202020204" pitchFamily="34" charset="0"/>
              </a:rPr>
              <a:t> </a:t>
            </a:r>
            <a:r>
              <a:rPr lang="tr-TR" sz="2400" dirty="0">
                <a:solidFill>
                  <a:schemeClr val="tx1"/>
                </a:solidFill>
                <a:effectLst/>
                <a:latin typeface="Arial" panose="020B0604020202020204" pitchFamily="34" charset="0"/>
                <a:ea typeface="Arial" panose="020B0604020202020204" pitchFamily="34" charset="0"/>
              </a:rPr>
              <a:t>uzunlukta</a:t>
            </a:r>
            <a:r>
              <a:rPr lang="tr-TR" sz="2400" spc="-35" dirty="0">
                <a:solidFill>
                  <a:schemeClr val="tx1"/>
                </a:solidFill>
                <a:effectLst/>
                <a:latin typeface="Arial" panose="020B0604020202020204" pitchFamily="34" charset="0"/>
                <a:ea typeface="Arial" panose="020B0604020202020204" pitchFamily="34" charset="0"/>
              </a:rPr>
              <a:t> </a:t>
            </a:r>
            <a:r>
              <a:rPr lang="tr-TR" sz="2400" dirty="0">
                <a:solidFill>
                  <a:schemeClr val="tx1"/>
                </a:solidFill>
                <a:effectLst/>
                <a:latin typeface="Arial" panose="020B0604020202020204" pitchFamily="34" charset="0"/>
                <a:ea typeface="Arial" panose="020B0604020202020204" pitchFamily="34" charset="0"/>
              </a:rPr>
              <a:t>olmalıdır.</a:t>
            </a:r>
            <a:r>
              <a:rPr lang="tr-TR" sz="2400" spc="-15" dirty="0">
                <a:solidFill>
                  <a:schemeClr val="tx1"/>
                </a:solidFill>
                <a:effectLst/>
                <a:latin typeface="Arial" panose="020B0604020202020204" pitchFamily="34" charset="0"/>
                <a:ea typeface="Arial" panose="020B0604020202020204" pitchFamily="34" charset="0"/>
              </a:rPr>
              <a:t> </a:t>
            </a:r>
            <a:r>
              <a:rPr lang="tr-TR" sz="2400" dirty="0">
                <a:solidFill>
                  <a:schemeClr val="tx1"/>
                </a:solidFill>
                <a:effectLst/>
                <a:latin typeface="Arial" panose="020B0604020202020204" pitchFamily="34" charset="0"/>
                <a:ea typeface="Arial" panose="020B0604020202020204" pitchFamily="34" charset="0"/>
              </a:rPr>
              <a:t>Sürücü</a:t>
            </a:r>
            <a:r>
              <a:rPr lang="tr-TR" sz="2400" spc="-35" dirty="0">
                <a:solidFill>
                  <a:schemeClr val="tx1"/>
                </a:solidFill>
                <a:effectLst/>
                <a:latin typeface="Arial" panose="020B0604020202020204" pitchFamily="34" charset="0"/>
                <a:ea typeface="Arial" panose="020B0604020202020204" pitchFamily="34" charset="0"/>
              </a:rPr>
              <a:t> </a:t>
            </a:r>
            <a:r>
              <a:rPr lang="tr-TR" sz="2400" dirty="0">
                <a:solidFill>
                  <a:schemeClr val="tx1"/>
                </a:solidFill>
                <a:effectLst/>
                <a:latin typeface="Arial" panose="020B0604020202020204" pitchFamily="34" charset="0"/>
                <a:ea typeface="Arial" panose="020B0604020202020204" pitchFamily="34" charset="0"/>
              </a:rPr>
              <a:t>etkileri</a:t>
            </a:r>
            <a:r>
              <a:rPr lang="tr-TR" sz="2400" spc="-10" dirty="0">
                <a:solidFill>
                  <a:schemeClr val="tx1"/>
                </a:solidFill>
                <a:effectLst/>
                <a:latin typeface="Arial" panose="020B0604020202020204" pitchFamily="34" charset="0"/>
                <a:ea typeface="Arial" panose="020B0604020202020204" pitchFamily="34" charset="0"/>
              </a:rPr>
              <a:t> </a:t>
            </a:r>
            <a:r>
              <a:rPr lang="tr-TR" sz="2400" dirty="0">
                <a:solidFill>
                  <a:schemeClr val="tx1"/>
                </a:solidFill>
                <a:effectLst/>
                <a:latin typeface="Arial" panose="020B0604020202020204" pitchFamily="34" charset="0"/>
                <a:ea typeface="Arial" panose="020B0604020202020204" pitchFamily="34" charset="0"/>
              </a:rPr>
              <a:t>yaratmak</a:t>
            </a:r>
            <a:r>
              <a:rPr lang="tr-TR" sz="2400" spc="-20" dirty="0">
                <a:solidFill>
                  <a:schemeClr val="tx1"/>
                </a:solidFill>
                <a:effectLst/>
                <a:latin typeface="Arial" panose="020B0604020202020204" pitchFamily="34" charset="0"/>
                <a:ea typeface="Arial" panose="020B0604020202020204" pitchFamily="34" charset="0"/>
              </a:rPr>
              <a:t> </a:t>
            </a:r>
            <a:r>
              <a:rPr lang="tr-TR" sz="2400" dirty="0">
                <a:solidFill>
                  <a:schemeClr val="tx1"/>
                </a:solidFill>
                <a:effectLst/>
                <a:latin typeface="Arial" panose="020B0604020202020204" pitchFamily="34" charset="0"/>
                <a:ea typeface="Arial" panose="020B0604020202020204" pitchFamily="34" charset="0"/>
              </a:rPr>
              <a:t>üzere,</a:t>
            </a:r>
            <a:r>
              <a:rPr lang="tr-TR" sz="2400" spc="-50" dirty="0">
                <a:solidFill>
                  <a:schemeClr val="tx1"/>
                </a:solidFill>
                <a:effectLst/>
                <a:latin typeface="Arial" panose="020B0604020202020204" pitchFamily="34" charset="0"/>
                <a:ea typeface="Arial" panose="020B0604020202020204" pitchFamily="34" charset="0"/>
              </a:rPr>
              <a:t> </a:t>
            </a:r>
            <a:r>
              <a:rPr lang="tr-TR" sz="2400" spc="-15" dirty="0">
                <a:solidFill>
                  <a:schemeClr val="tx1"/>
                </a:solidFill>
                <a:effectLst/>
                <a:latin typeface="Arial" panose="020B0604020202020204" pitchFamily="34" charset="0"/>
                <a:ea typeface="Arial" panose="020B0604020202020204" pitchFamily="34" charset="0"/>
              </a:rPr>
              <a:t>kamçı, </a:t>
            </a:r>
            <a:r>
              <a:rPr lang="tr-TR" sz="2400" dirty="0">
                <a:solidFill>
                  <a:schemeClr val="tx1"/>
                </a:solidFill>
                <a:effectLst/>
                <a:latin typeface="Arial" panose="020B0604020202020204" pitchFamily="34" charset="0"/>
                <a:ea typeface="Arial" panose="020B0604020202020204" pitchFamily="34" charset="0"/>
              </a:rPr>
              <a:t>sürekli</a:t>
            </a:r>
            <a:r>
              <a:rPr lang="tr-TR" sz="2400" spc="-35" dirty="0">
                <a:solidFill>
                  <a:schemeClr val="tx1"/>
                </a:solidFill>
                <a:effectLst/>
                <a:latin typeface="Arial" panose="020B0604020202020204" pitchFamily="34" charset="0"/>
                <a:ea typeface="Arial" panose="020B0604020202020204" pitchFamily="34" charset="0"/>
              </a:rPr>
              <a:t> </a:t>
            </a:r>
            <a:r>
              <a:rPr lang="tr-TR" sz="2400" dirty="0">
                <a:solidFill>
                  <a:schemeClr val="tx1"/>
                </a:solidFill>
                <a:effectLst/>
                <a:latin typeface="Arial" panose="020B0604020202020204" pitchFamily="34" charset="0"/>
                <a:ea typeface="Arial" panose="020B0604020202020204" pitchFamily="34" charset="0"/>
              </a:rPr>
              <a:t>olarak</a:t>
            </a:r>
            <a:r>
              <a:rPr lang="tr-TR" sz="2400" spc="-25" dirty="0">
                <a:solidFill>
                  <a:schemeClr val="tx1"/>
                </a:solidFill>
                <a:effectLst/>
                <a:latin typeface="Arial" panose="020B0604020202020204" pitchFamily="34" charset="0"/>
                <a:ea typeface="Arial" panose="020B0604020202020204" pitchFamily="34" charset="0"/>
              </a:rPr>
              <a:t> </a:t>
            </a:r>
            <a:r>
              <a:rPr lang="tr-TR" sz="2400" dirty="0">
                <a:solidFill>
                  <a:schemeClr val="tx1"/>
                </a:solidFill>
                <a:effectLst/>
                <a:latin typeface="Arial" panose="020B0604020202020204" pitchFamily="34" charset="0"/>
                <a:ea typeface="Arial" panose="020B0604020202020204" pitchFamily="34" charset="0"/>
              </a:rPr>
              <a:t>art ayaklara doğru uygulanır. At, böylece çılbır ipi </a:t>
            </a:r>
            <a:r>
              <a:rPr lang="tr-TR" sz="2400" spc="15" dirty="0">
                <a:solidFill>
                  <a:schemeClr val="tx1"/>
                </a:solidFill>
                <a:effectLst/>
                <a:latin typeface="Arial" panose="020B0604020202020204" pitchFamily="34" charset="0"/>
                <a:ea typeface="Arial" panose="020B0604020202020204" pitchFamily="34" charset="0"/>
              </a:rPr>
              <a:t>ve </a:t>
            </a:r>
            <a:r>
              <a:rPr lang="tr-TR" sz="2400" dirty="0">
                <a:solidFill>
                  <a:schemeClr val="tx1"/>
                </a:solidFill>
                <a:effectLst/>
                <a:latin typeface="Arial" panose="020B0604020202020204" pitchFamily="34" charset="0"/>
                <a:ea typeface="Arial" panose="020B0604020202020204" pitchFamily="34" charset="0"/>
              </a:rPr>
              <a:t>kamçı çerçevesine </a:t>
            </a:r>
            <a:r>
              <a:rPr lang="tr-TR" sz="2400" spc="-15" dirty="0">
                <a:solidFill>
                  <a:schemeClr val="tx1"/>
                </a:solidFill>
                <a:effectLst/>
                <a:latin typeface="Arial" panose="020B0604020202020204" pitchFamily="34" charset="0"/>
                <a:ea typeface="Arial" panose="020B0604020202020204" pitchFamily="34" charset="0"/>
              </a:rPr>
              <a:t>alınmış </a:t>
            </a:r>
            <a:r>
              <a:rPr lang="tr-TR" sz="2400" dirty="0">
                <a:solidFill>
                  <a:schemeClr val="tx1"/>
                </a:solidFill>
                <a:effectLst/>
                <a:latin typeface="Arial" panose="020B0604020202020204" pitchFamily="34" charset="0"/>
                <a:ea typeface="Arial" panose="020B0604020202020204" pitchFamily="34" charset="0"/>
              </a:rPr>
              <a:t>olacaktır. Atı ürkütmemek </a:t>
            </a:r>
            <a:r>
              <a:rPr lang="tr-TR" sz="2400" spc="15" dirty="0">
                <a:solidFill>
                  <a:schemeClr val="tx1"/>
                </a:solidFill>
                <a:effectLst/>
                <a:latin typeface="Arial" panose="020B0604020202020204" pitchFamily="34" charset="0"/>
                <a:ea typeface="Arial" panose="020B0604020202020204" pitchFamily="34" charset="0"/>
              </a:rPr>
              <a:t>ve </a:t>
            </a:r>
            <a:r>
              <a:rPr lang="tr-TR" sz="2400" dirty="0">
                <a:solidFill>
                  <a:schemeClr val="tx1"/>
                </a:solidFill>
                <a:effectLst/>
                <a:latin typeface="Arial" panose="020B0604020202020204" pitchFamily="34" charset="0"/>
                <a:ea typeface="Arial" panose="020B0604020202020204" pitchFamily="34" charset="0"/>
              </a:rPr>
              <a:t>gerektiği </a:t>
            </a:r>
            <a:r>
              <a:rPr lang="tr-TR" sz="2400" spc="-15" dirty="0">
                <a:solidFill>
                  <a:schemeClr val="tx1"/>
                </a:solidFill>
                <a:effectLst/>
                <a:latin typeface="Arial" panose="020B0604020202020204" pitchFamily="34" charset="0"/>
                <a:ea typeface="Arial" panose="020B0604020202020204" pitchFamily="34" charset="0"/>
              </a:rPr>
              <a:t>zaman </a:t>
            </a:r>
            <a:r>
              <a:rPr lang="tr-TR" sz="2400" dirty="0">
                <a:solidFill>
                  <a:schemeClr val="tx1"/>
                </a:solidFill>
                <a:effectLst/>
                <a:latin typeface="Arial" panose="020B0604020202020204" pitchFamily="34" charset="0"/>
                <a:ea typeface="Arial" panose="020B0604020202020204" pitchFamily="34" charset="0"/>
              </a:rPr>
              <a:t>atı korkutmadan kamçı yardımlarını kullanabilmek için, kamçı art ayakların biraz daha gerisini gösterecek biçimde tutulur. Atın, her durumda kamçıdan </a:t>
            </a:r>
            <a:r>
              <a:rPr lang="tr-TR" sz="2400" spc="15" dirty="0">
                <a:solidFill>
                  <a:schemeClr val="tx1"/>
                </a:solidFill>
                <a:effectLst/>
                <a:latin typeface="Arial" panose="020B0604020202020204" pitchFamily="34" charset="0"/>
                <a:ea typeface="Arial" panose="020B0604020202020204" pitchFamily="34" charset="0"/>
              </a:rPr>
              <a:t>ve </a:t>
            </a:r>
            <a:r>
              <a:rPr lang="tr-TR" sz="2400" dirty="0">
                <a:solidFill>
                  <a:schemeClr val="tx1"/>
                </a:solidFill>
                <a:effectLst/>
                <a:latin typeface="Arial" panose="020B0604020202020204" pitchFamily="34" charset="0"/>
                <a:ea typeface="Arial" panose="020B0604020202020204" pitchFamily="34" charset="0"/>
              </a:rPr>
              <a:t>kamçı yardımlarından korkmaması</a:t>
            </a:r>
            <a:r>
              <a:rPr lang="tr-TR" sz="2400" spc="-80" dirty="0">
                <a:solidFill>
                  <a:schemeClr val="tx1"/>
                </a:solidFill>
                <a:effectLst/>
                <a:latin typeface="Arial" panose="020B0604020202020204" pitchFamily="34" charset="0"/>
                <a:ea typeface="Arial" panose="020B0604020202020204" pitchFamily="34" charset="0"/>
              </a:rPr>
              <a:t> </a:t>
            </a:r>
            <a:r>
              <a:rPr lang="tr-TR" sz="2400" dirty="0">
                <a:solidFill>
                  <a:schemeClr val="tx1"/>
                </a:solidFill>
                <a:effectLst/>
                <a:latin typeface="Arial" panose="020B0604020202020204" pitchFamily="34" charset="0"/>
                <a:ea typeface="Arial" panose="020B0604020202020204" pitchFamily="34" charset="0"/>
              </a:rPr>
              <a:t>sağlanmalıdır.</a:t>
            </a:r>
            <a:endParaRPr lang="tr-TR" sz="2400" b="1" i="1" u="sng" spc="-15" dirty="0">
              <a:solidFill>
                <a:schemeClr val="tx1"/>
              </a:solidFill>
              <a:effectLst/>
              <a:latin typeface="Arial" panose="020B0604020202020204" pitchFamily="34" charset="0"/>
              <a:ea typeface="Arial" panose="020B0604020202020204" pitchFamily="34" charset="0"/>
            </a:endParaRPr>
          </a:p>
          <a:p>
            <a:pPr marL="0" indent="0">
              <a:buNone/>
            </a:pPr>
            <a:endParaRPr lang="tr-TR" sz="2600" b="1" i="1" dirty="0">
              <a:solidFill>
                <a:srgbClr val="C00000"/>
              </a:solidFill>
            </a:endParaRPr>
          </a:p>
        </p:txBody>
      </p:sp>
    </p:spTree>
    <p:extLst>
      <p:ext uri="{BB962C8B-B14F-4D97-AF65-F5344CB8AC3E}">
        <p14:creationId xmlns:p14="http://schemas.microsoft.com/office/powerpoint/2010/main" val="1104548078"/>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5575A2-EA8D-4419-B30D-7BC5D743499A}"/>
              </a:ext>
            </a:extLst>
          </p:cNvPr>
          <p:cNvSpPr>
            <a:spLocks noGrp="1"/>
          </p:cNvSpPr>
          <p:nvPr>
            <p:ph idx="1"/>
          </p:nvPr>
        </p:nvSpPr>
        <p:spPr>
          <a:xfrm>
            <a:off x="793375" y="806824"/>
            <a:ext cx="10596283" cy="5060576"/>
          </a:xfrm>
        </p:spPr>
        <p:txBody>
          <a:bodyPr>
            <a:normAutofit/>
          </a:bodyPr>
          <a:lstStyle/>
          <a:p>
            <a:pPr marL="0" marR="144780" indent="0" algn="ctr">
              <a:spcBef>
                <a:spcPts val="545"/>
              </a:spcBef>
              <a:spcAft>
                <a:spcPts val="0"/>
              </a:spcAft>
              <a:buNone/>
            </a:pPr>
            <a:endParaRPr lang="tr-TR" sz="2600" b="1" u="sng" dirty="0">
              <a:solidFill>
                <a:srgbClr val="FF0000"/>
              </a:solidFill>
              <a:latin typeface="Arial" panose="020B0604020202020204" pitchFamily="34" charset="0"/>
              <a:ea typeface="Arial" panose="020B0604020202020204" pitchFamily="34" charset="0"/>
            </a:endParaRPr>
          </a:p>
          <a:p>
            <a:pPr marL="0" marR="144780" indent="0" algn="ctr">
              <a:spcBef>
                <a:spcPts val="545"/>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marR="144780" indent="0" algn="ctr">
              <a:spcBef>
                <a:spcPts val="55"/>
              </a:spcBef>
              <a:spcAft>
                <a:spcPts val="0"/>
              </a:spcAft>
              <a:buNone/>
            </a:pPr>
            <a:r>
              <a:rPr lang="tr-TR" sz="2400" b="1" dirty="0">
                <a:effectLst/>
                <a:latin typeface="Arial" panose="020B0604020202020204" pitchFamily="34" charset="0"/>
                <a:ea typeface="Arial" panose="020B0604020202020204" pitchFamily="34" charset="0"/>
              </a:rPr>
              <a:t>Kamçının ata sürekli dokundurulması; atı kamçı etkilerine karşı hissizleştirir.</a:t>
            </a:r>
            <a:endParaRPr lang="tr-TR" sz="2400" dirty="0">
              <a:effectLst/>
              <a:latin typeface="Arial" panose="020B0604020202020204" pitchFamily="34" charset="0"/>
              <a:ea typeface="Arial" panose="020B0604020202020204" pitchFamily="34" charset="0"/>
            </a:endParaRPr>
          </a:p>
          <a:p>
            <a:pPr marL="0" indent="0" algn="just">
              <a:buNone/>
            </a:pPr>
            <a:endParaRPr lang="tr-TR" sz="1800" dirty="0">
              <a:latin typeface="Arial" panose="020B0604020202020204" pitchFamily="34" charset="0"/>
              <a:ea typeface="Arial" panose="020B0604020202020204" pitchFamily="34" charset="0"/>
            </a:endParaRPr>
          </a:p>
          <a:p>
            <a:pPr marL="0" indent="0" algn="just">
              <a:buNone/>
            </a:pPr>
            <a:endParaRPr lang="tr-TR" sz="1800" dirty="0">
              <a:latin typeface="Arial" panose="020B0604020202020204" pitchFamily="34" charset="0"/>
              <a:ea typeface="Arial" panose="020B0604020202020204" pitchFamily="34" charset="0"/>
            </a:endParaRPr>
          </a:p>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atları; daha kamçı hareket ederken gerekli tepkiyi verebilecek ve çalışkan, fakat sakin bir biçimde ileri hareket edebilecek kadar dikkatli ve akıcı olmalıdırlar. Bu yardımların uygulanma şiddeti ve zamanı çok iyi ayarlanarak; atın, hiddetle ileri atılmasına neden olunmamalıdır. Böyle durumlarda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sporcularının düşerek tehlikeli sonuçlarla karşılaşması olasılığı yüksektir.</a:t>
            </a:r>
            <a:endParaRPr lang="tr-TR" sz="2400" dirty="0"/>
          </a:p>
        </p:txBody>
      </p:sp>
    </p:spTree>
    <p:extLst>
      <p:ext uri="{BB962C8B-B14F-4D97-AF65-F5344CB8AC3E}">
        <p14:creationId xmlns:p14="http://schemas.microsoft.com/office/powerpoint/2010/main" val="2964214425"/>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CD77A24-E7F3-4413-960F-C6EF58F6F2DC}"/>
              </a:ext>
            </a:extLst>
          </p:cNvPr>
          <p:cNvSpPr>
            <a:spLocks noGrp="1"/>
          </p:cNvSpPr>
          <p:nvPr>
            <p:ph idx="1"/>
          </p:nvPr>
        </p:nvSpPr>
        <p:spPr>
          <a:xfrm>
            <a:off x="779929" y="2474258"/>
            <a:ext cx="10650071" cy="3621741"/>
          </a:xfrm>
        </p:spPr>
        <p:txBody>
          <a:bodyPr>
            <a:normAutofit fontScale="92500"/>
          </a:bodyPr>
          <a:lstStyle/>
          <a:p>
            <a:pPr marL="0" indent="0" algn="just">
              <a:buNone/>
            </a:pPr>
            <a:r>
              <a:rPr lang="tr-TR" sz="2400" b="1" dirty="0">
                <a:effectLst/>
                <a:latin typeface="Arial" panose="020B0604020202020204" pitchFamily="34" charset="0"/>
                <a:ea typeface="Arial" panose="020B0604020202020204" pitchFamily="34" charset="0"/>
              </a:rPr>
              <a:t>Ses</a:t>
            </a:r>
            <a:r>
              <a:rPr lang="tr-TR" sz="2400" b="1" spc="-3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yardımları</a:t>
            </a:r>
            <a:r>
              <a:rPr lang="tr-TR" sz="2400" b="1" spc="-115" dirty="0">
                <a:effectLst/>
                <a:latin typeface="Arial" panose="020B0604020202020204" pitchFamily="34" charset="0"/>
                <a:ea typeface="Arial" panose="020B0604020202020204" pitchFamily="34" charset="0"/>
              </a:rPr>
              <a:t> </a:t>
            </a:r>
            <a:r>
              <a:rPr lang="tr-TR" sz="2400" dirty="0" err="1">
                <a:effectLst/>
                <a:latin typeface="Arial" panose="020B0604020202020204" pitchFamily="34" charset="0"/>
                <a:ea typeface="Arial" panose="020B0604020202020204" pitchFamily="34" charset="0"/>
              </a:rPr>
              <a:t>voltij</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uygulamalarında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a:t>
            </a:r>
            <a:r>
              <a:rPr lang="tr-TR" sz="2400" spc="-7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önemli</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yere</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sahiptir.</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Atın;</a:t>
            </a:r>
            <a:r>
              <a:rPr lang="tr-TR" sz="2400" spc="-12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“ADETA!”,</a:t>
            </a:r>
            <a:r>
              <a:rPr lang="tr-TR" sz="2400" b="1" spc="-1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“SÜRATLİ!”, “DÖRTNAL!”, “DUR!” </a:t>
            </a:r>
            <a:r>
              <a:rPr lang="tr-TR" sz="2400" spc="15"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“KAL!” </a:t>
            </a:r>
            <a:r>
              <a:rPr lang="tr-TR" sz="2400" dirty="0">
                <a:effectLst/>
                <a:latin typeface="Arial" panose="020B0604020202020204" pitchFamily="34" charset="0"/>
                <a:ea typeface="Arial" panose="020B0604020202020204" pitchFamily="34" charset="0"/>
              </a:rPr>
              <a:t>gibi temel komutlara zamanında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doğru tepki vermesi sağlanmalıdır.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derslerinde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sporcularının da komutları birçok kez yinelenmeden anlaması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uyum göstermesi eğitimi yapılmalıdır.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yarışmalarında atların sakinleştirilmeleri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yönlendirilmeleri ile ilgili ses yardımlarının kısa süreli kullanılması</a:t>
            </a:r>
            <a:r>
              <a:rPr lang="tr-TR" sz="2400" spc="28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serbesttir.</a:t>
            </a:r>
            <a:endParaRPr lang="tr-TR" sz="2400" dirty="0">
              <a:latin typeface="Arial" panose="020B0604020202020204" pitchFamily="34" charset="0"/>
            </a:endParaRPr>
          </a:p>
          <a:p>
            <a:pPr marL="0" marR="144780" indent="0" algn="ctr">
              <a:spcBef>
                <a:spcPts val="545"/>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effectLst/>
              <a:latin typeface="Arial" panose="020B0604020202020204" pitchFamily="34" charset="0"/>
              <a:ea typeface="Arial" panose="020B0604020202020204" pitchFamily="34" charset="0"/>
            </a:endParaRPr>
          </a:p>
          <a:p>
            <a:pPr marL="0" indent="0" algn="ctr">
              <a:buNone/>
            </a:pPr>
            <a:r>
              <a:rPr lang="tr-TR" sz="2400" b="1" dirty="0" err="1">
                <a:effectLst/>
                <a:latin typeface="Arial" panose="020B0604020202020204" pitchFamily="34" charset="0"/>
                <a:ea typeface="Arial" panose="020B0604020202020204" pitchFamily="34" charset="0"/>
              </a:rPr>
              <a:t>Voltij</a:t>
            </a:r>
            <a:r>
              <a:rPr lang="tr-TR" sz="2400" b="1" dirty="0">
                <a:effectLst/>
                <a:latin typeface="Arial" panose="020B0604020202020204" pitchFamily="34" charset="0"/>
                <a:ea typeface="Arial" panose="020B0604020202020204" pitchFamily="34" charset="0"/>
              </a:rPr>
              <a:t> uygulamalarında kullanılan yardımlarla, çılbırda kullanılan yardımlar aynıdır.</a:t>
            </a:r>
            <a:endParaRPr lang="tr-TR" sz="2400" dirty="0"/>
          </a:p>
        </p:txBody>
      </p:sp>
    </p:spTree>
    <p:extLst>
      <p:ext uri="{BB962C8B-B14F-4D97-AF65-F5344CB8AC3E}">
        <p14:creationId xmlns:p14="http://schemas.microsoft.com/office/powerpoint/2010/main" val="1675820995"/>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3DC53B4-AB59-49EA-BEDA-A0F83D9801AA}"/>
              </a:ext>
            </a:extLst>
          </p:cNvPr>
          <p:cNvSpPr>
            <a:spLocks noGrp="1"/>
          </p:cNvSpPr>
          <p:nvPr>
            <p:ph idx="1"/>
          </p:nvPr>
        </p:nvSpPr>
        <p:spPr>
          <a:xfrm>
            <a:off x="793375" y="1842246"/>
            <a:ext cx="10623177" cy="4025153"/>
          </a:xfrm>
        </p:spPr>
        <p:txBody>
          <a:bodyPr>
            <a:normAutofit/>
          </a:bodyPr>
          <a:lstStyle/>
          <a:p>
            <a:pPr marL="0" indent="0" algn="just">
              <a:buNone/>
            </a:pPr>
            <a:r>
              <a:rPr lang="tr-TR" sz="2600" b="1" i="1" u="sng" spc="-15" dirty="0">
                <a:solidFill>
                  <a:srgbClr val="33CCCC"/>
                </a:solidFill>
                <a:effectLst/>
                <a:latin typeface="Arial" panose="020B0604020202020204" pitchFamily="34" charset="0"/>
                <a:ea typeface="Arial" panose="020B0604020202020204" pitchFamily="34" charset="0"/>
              </a:rPr>
              <a:t>3.3.2.Voltij </a:t>
            </a:r>
            <a:r>
              <a:rPr lang="tr-TR" sz="2600" b="1" i="1" u="sng" spc="10" dirty="0">
                <a:solidFill>
                  <a:srgbClr val="33CCCC"/>
                </a:solidFill>
                <a:effectLst/>
                <a:latin typeface="Arial" panose="020B0604020202020204" pitchFamily="34" charset="0"/>
                <a:ea typeface="Arial" panose="020B0604020202020204" pitchFamily="34" charset="0"/>
              </a:rPr>
              <a:t>Eğitim</a:t>
            </a:r>
            <a:r>
              <a:rPr lang="tr-TR" sz="2600" b="1" i="1" u="sng" spc="-10" dirty="0">
                <a:solidFill>
                  <a:srgbClr val="33CCCC"/>
                </a:solidFill>
                <a:effectLst/>
                <a:latin typeface="Arial" panose="020B0604020202020204" pitchFamily="34" charset="0"/>
                <a:ea typeface="Arial" panose="020B0604020202020204" pitchFamily="34" charset="0"/>
              </a:rPr>
              <a:t> </a:t>
            </a:r>
            <a:r>
              <a:rPr lang="tr-TR" sz="2600" b="1" i="1" u="sng" spc="15" dirty="0">
                <a:solidFill>
                  <a:srgbClr val="33CCCC"/>
                </a:solidFill>
                <a:effectLst/>
                <a:latin typeface="Arial" panose="020B0604020202020204" pitchFamily="34" charset="0"/>
                <a:ea typeface="Arial" panose="020B0604020202020204" pitchFamily="34" charset="0"/>
              </a:rPr>
              <a:t>Şablonu</a:t>
            </a:r>
            <a:endParaRPr lang="tr-TR" sz="2600" b="1" i="1" u="sng" spc="-15" dirty="0">
              <a:solidFill>
                <a:srgbClr val="33CCCC"/>
              </a:solidFill>
              <a:effectLst/>
              <a:latin typeface="Arial" panose="020B0604020202020204" pitchFamily="34" charset="0"/>
              <a:ea typeface="Arial" panose="020B0604020202020204" pitchFamily="34" charset="0"/>
            </a:endParaRPr>
          </a:p>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atlarının eğitimi günlük çalışmanın yapılandırılmasına uygun oluşturulur. Genç atların temel eğitimi “Bölüm 1.5’te ve BİNİCİLİK KILAVUZU – 1 At ve Binici Temel Eğitimi (Bölüm 4.5)” kitabında ayrıntılı olarak açıklanmıştır.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atlarının ileri düzey eğitiminde ayrıca işlenmesi gereken konular şunlardır:</a:t>
            </a:r>
          </a:p>
          <a:p>
            <a:pPr marL="0" indent="0" algn="just">
              <a:buNone/>
            </a:pPr>
            <a:endParaRPr lang="tr-TR" sz="2400" dirty="0">
              <a:effectLst/>
              <a:latin typeface="Arial" panose="020B0604020202020204" pitchFamily="34" charset="0"/>
              <a:ea typeface="Arial" panose="020B0604020202020204" pitchFamily="34" charset="0"/>
            </a:endParaRPr>
          </a:p>
          <a:p>
            <a:pPr algn="just">
              <a:buFont typeface="Wingdings" panose="05000000000000000000" pitchFamily="2" charset="2"/>
              <a:buChar char="Ø"/>
            </a:pPr>
            <a:r>
              <a:rPr lang="tr-TR" sz="2400" b="1" spc="10" dirty="0">
                <a:effectLst/>
                <a:latin typeface="Arial" panose="020B0604020202020204" pitchFamily="34" charset="0"/>
                <a:ea typeface="Wingdings" panose="05000000000000000000" pitchFamily="2" charset="2"/>
                <a:cs typeface="Wingdings" panose="05000000000000000000" pitchFamily="2" charset="2"/>
              </a:rPr>
              <a:t>Tempo</a:t>
            </a:r>
            <a:endParaRPr lang="tr-TR" sz="2400" b="1" dirty="0">
              <a:effectLst/>
              <a:latin typeface="Arial" panose="020B0604020202020204" pitchFamily="34" charset="0"/>
              <a:ea typeface="Wingdings" panose="05000000000000000000" pitchFamily="2" charset="2"/>
              <a:cs typeface="Wingdings" panose="05000000000000000000" pitchFamily="2" charset="2"/>
            </a:endParaRPr>
          </a:p>
          <a:p>
            <a:pPr marL="0" indent="0" algn="just">
              <a:buNone/>
            </a:pPr>
            <a:r>
              <a:rPr lang="tr-TR" sz="2400" dirty="0">
                <a:effectLst/>
                <a:latin typeface="Arial" panose="020B0604020202020204" pitchFamily="34" charset="0"/>
                <a:ea typeface="Arial" panose="020B0604020202020204" pitchFamily="34" charset="0"/>
              </a:rPr>
              <a:t>     Özellikle üzerinde durulması gereken konu; atın çalışma süresince çok açık bir biçimde </a:t>
            </a:r>
            <a:r>
              <a:rPr lang="tr-TR" sz="2400" b="1" dirty="0">
                <a:effectLst/>
                <a:latin typeface="Arial" panose="020B0604020202020204" pitchFamily="34" charset="0"/>
                <a:ea typeface="Arial" panose="020B0604020202020204" pitchFamily="34" charset="0"/>
              </a:rPr>
              <a:t>üç zamanlı dörtnalı </a:t>
            </a:r>
            <a:r>
              <a:rPr lang="tr-TR" sz="2400" dirty="0">
                <a:effectLst/>
                <a:latin typeface="Arial" panose="020B0604020202020204" pitchFamily="34" charset="0"/>
                <a:ea typeface="Arial" panose="020B0604020202020204" pitchFamily="34" charset="0"/>
              </a:rPr>
              <a:t>kesintiye uğratmadan yapabilmesidir.</a:t>
            </a:r>
            <a:endParaRPr lang="tr-TR" sz="2400" i="1" u="sng" dirty="0">
              <a:solidFill>
                <a:srgbClr val="33CCCC"/>
              </a:solidFill>
            </a:endParaRPr>
          </a:p>
        </p:txBody>
      </p:sp>
    </p:spTree>
    <p:extLst>
      <p:ext uri="{BB962C8B-B14F-4D97-AF65-F5344CB8AC3E}">
        <p14:creationId xmlns:p14="http://schemas.microsoft.com/office/powerpoint/2010/main" val="2529682826"/>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3EDF1C5-1D12-4225-9C24-0CFF4CC25D05}"/>
              </a:ext>
            </a:extLst>
          </p:cNvPr>
          <p:cNvSpPr>
            <a:spLocks noGrp="1"/>
          </p:cNvSpPr>
          <p:nvPr>
            <p:ph idx="1"/>
          </p:nvPr>
        </p:nvSpPr>
        <p:spPr>
          <a:xfrm>
            <a:off x="766482" y="2003612"/>
            <a:ext cx="10622878" cy="3863788"/>
          </a:xfrm>
        </p:spPr>
        <p:txBody>
          <a:bodyPr>
            <a:normAutofit/>
          </a:bodyPr>
          <a:lstStyle/>
          <a:p>
            <a:pPr algn="just">
              <a:buFont typeface="Wingdings" panose="05000000000000000000" pitchFamily="2" charset="2"/>
              <a:buChar char="Ø"/>
            </a:pPr>
            <a:r>
              <a:rPr lang="tr-TR" sz="2400" b="1" dirty="0">
                <a:latin typeface="Arial" panose="020B0604020202020204" pitchFamily="34" charset="0"/>
                <a:ea typeface="Arial" panose="020B0604020202020204" pitchFamily="34" charset="0"/>
              </a:rPr>
              <a:t>Yumuşaklık</a:t>
            </a:r>
          </a:p>
          <a:p>
            <a:pPr marL="0" indent="0" algn="just">
              <a:buNone/>
            </a:pPr>
            <a:r>
              <a:rPr lang="tr-TR" sz="2400" dirty="0">
                <a:effectLst/>
                <a:latin typeface="Arial" panose="020B0604020202020204" pitchFamily="34" charset="0"/>
                <a:ea typeface="Arial" panose="020B0604020202020204" pitchFamily="34" charset="0"/>
              </a:rPr>
              <a:t>Çoğunlukla hep aynı yanda yapılan çalışmalar nedeniyle; yumuşaklığın elde edilmesi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sürdürülmesi atın sağlığı açısından çok önemlidir. Bu nedenle at sürekli olarak esnek bir baş boyun ile çalıştırılmalıdır. Bel yumuşaklığı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etkinliği ancak böyle sağlanabilir. Ayrıca,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sporcularının</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yapması  gereken  hareketleri,  yalnızca  yumuşak  atların  </a:t>
            </a:r>
            <a:r>
              <a:rPr lang="tr-TR" sz="2400" spc="-15" dirty="0">
                <a:effectLst/>
                <a:latin typeface="Arial" panose="020B0604020202020204" pitchFamily="34" charset="0"/>
                <a:ea typeface="Arial" panose="020B0604020202020204" pitchFamily="34" charset="0"/>
              </a:rPr>
              <a:t>yardımıyla </a:t>
            </a:r>
            <a:r>
              <a:rPr lang="tr-TR" sz="2400" dirty="0">
                <a:effectLst/>
                <a:latin typeface="Arial" panose="020B0604020202020204" pitchFamily="34" charset="0"/>
                <a:ea typeface="Arial" panose="020B0604020202020204" pitchFamily="34" charset="0"/>
              </a:rPr>
              <a:t>başarabileceklerini unutmamak gerekir.</a:t>
            </a:r>
          </a:p>
          <a:p>
            <a:pPr marL="0" indent="0" algn="just">
              <a:buNone/>
            </a:pPr>
            <a:endParaRPr lang="tr-TR" sz="2400" b="1" dirty="0"/>
          </a:p>
        </p:txBody>
      </p:sp>
    </p:spTree>
    <p:extLst>
      <p:ext uri="{BB962C8B-B14F-4D97-AF65-F5344CB8AC3E}">
        <p14:creationId xmlns:p14="http://schemas.microsoft.com/office/powerpoint/2010/main" val="165836479"/>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6F0BE6D-27E8-4E29-BCCE-89CAAD5B1CCE}"/>
              </a:ext>
            </a:extLst>
          </p:cNvPr>
          <p:cNvSpPr>
            <a:spLocks noGrp="1"/>
          </p:cNvSpPr>
          <p:nvPr>
            <p:ph idx="1"/>
          </p:nvPr>
        </p:nvSpPr>
        <p:spPr>
          <a:xfrm>
            <a:off x="753036" y="1089212"/>
            <a:ext cx="10663518" cy="5316668"/>
          </a:xfrm>
        </p:spPr>
        <p:txBody>
          <a:bodyPr>
            <a:normAutofit/>
          </a:bodyPr>
          <a:lstStyle/>
          <a:p>
            <a:pPr algn="just">
              <a:buFont typeface="Wingdings" panose="05000000000000000000" pitchFamily="2" charset="2"/>
              <a:buChar char="Ø"/>
            </a:pPr>
            <a:r>
              <a:rPr lang="tr-TR" sz="2400" b="1" dirty="0">
                <a:latin typeface="Arial" panose="020B0604020202020204" pitchFamily="34" charset="0"/>
              </a:rPr>
              <a:t>İrtibat </a:t>
            </a:r>
          </a:p>
          <a:p>
            <a:pPr marL="0" indent="0" algn="just">
              <a:buNone/>
            </a:pPr>
            <a:r>
              <a:rPr lang="tr-TR" sz="2400" dirty="0">
                <a:effectLst/>
                <a:latin typeface="Arial" panose="020B0604020202020204" pitchFamily="34" charset="0"/>
                <a:ea typeface="Arial" panose="020B0604020202020204" pitchFamily="34" charset="0"/>
              </a:rPr>
              <a:t>      At,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yöneticisinin uyguladığı tüm yardımlara karşı koymadan uygun tepkiyi vermelidir. İrtibat; atın ağızlık demirine abanması değil, ağızlık demirine yaslanarak çılbır ipi üzerinden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yöneticisinin eli ile yumuşak bir bağlantı kurması ve başını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yöneticisine taşıtması değil, tam tersi kendisinin taşımasıdır.</a:t>
            </a:r>
          </a:p>
          <a:p>
            <a:pPr marL="0" indent="0" algn="just">
              <a:buNone/>
            </a:pPr>
            <a:endParaRPr lang="tr-TR" sz="2400" dirty="0">
              <a:effectLst/>
              <a:latin typeface="Arial" panose="020B0604020202020204" pitchFamily="34" charset="0"/>
              <a:ea typeface="Arial" panose="020B0604020202020204" pitchFamily="34" charset="0"/>
            </a:endParaRPr>
          </a:p>
          <a:p>
            <a:pPr algn="just">
              <a:buFont typeface="Wingdings" panose="05000000000000000000" pitchFamily="2" charset="2"/>
              <a:buChar char="Ø"/>
            </a:pPr>
            <a:r>
              <a:rPr lang="tr-TR" sz="2400" b="1" dirty="0">
                <a:latin typeface="Arial" panose="020B0604020202020204" pitchFamily="34" charset="0"/>
                <a:ea typeface="Arial" panose="020B0604020202020204" pitchFamily="34" charset="0"/>
              </a:rPr>
              <a:t>İçtepi </a:t>
            </a:r>
          </a:p>
          <a:p>
            <a:pPr marL="0" indent="0" algn="just">
              <a:buNone/>
            </a:pPr>
            <a:r>
              <a:rPr lang="tr-TR" sz="2400" b="1" dirty="0">
                <a:effectLst/>
                <a:latin typeface="Arial" panose="020B0604020202020204" pitchFamily="34" charset="0"/>
                <a:ea typeface="Arial" panose="020B0604020202020204" pitchFamily="34" charset="0"/>
              </a:rPr>
              <a:t>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 dörtnal uçuşu anında gerekli etkiyi ata ileterek içtepiyi yaratırlar.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atı yeterli içtepi ile dörtnal yapabilme yeteneğine sahip olmalıdır</a:t>
            </a:r>
            <a:r>
              <a:rPr lang="tr-TR" sz="2400" b="1" dirty="0">
                <a:effectLst/>
                <a:latin typeface="Arial" panose="020B0604020202020204" pitchFamily="34" charset="0"/>
                <a:ea typeface="Arial" panose="020B0604020202020204" pitchFamily="34" charset="0"/>
              </a:rPr>
              <a:t>.</a:t>
            </a:r>
          </a:p>
          <a:p>
            <a:pPr marL="0" indent="0">
              <a:buNone/>
            </a:pPr>
            <a:endParaRPr lang="tr-TR" sz="2400" dirty="0"/>
          </a:p>
        </p:txBody>
      </p:sp>
    </p:spTree>
    <p:extLst>
      <p:ext uri="{BB962C8B-B14F-4D97-AF65-F5344CB8AC3E}">
        <p14:creationId xmlns:p14="http://schemas.microsoft.com/office/powerpoint/2010/main" val="1730083417"/>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0AE3180-F538-4FB3-B443-8953D28E6E14}"/>
              </a:ext>
            </a:extLst>
          </p:cNvPr>
          <p:cNvSpPr>
            <a:spLocks noGrp="1"/>
          </p:cNvSpPr>
          <p:nvPr>
            <p:ph idx="1"/>
          </p:nvPr>
        </p:nvSpPr>
        <p:spPr>
          <a:xfrm>
            <a:off x="793376" y="1148080"/>
            <a:ext cx="10623177" cy="5217160"/>
          </a:xfrm>
        </p:spPr>
        <p:txBody>
          <a:bodyPr>
            <a:normAutofit/>
          </a:bodyPr>
          <a:lstStyle/>
          <a:p>
            <a:pPr algn="just">
              <a:buFont typeface="Wingdings" panose="05000000000000000000" pitchFamily="2" charset="2"/>
              <a:buChar char="Ø"/>
            </a:pPr>
            <a:r>
              <a:rPr lang="tr-TR" sz="2400" b="1" dirty="0">
                <a:latin typeface="Arial" panose="020B0604020202020204" pitchFamily="34" charset="0"/>
                <a:cs typeface="Arial" panose="020B0604020202020204" pitchFamily="34" charset="0"/>
              </a:rPr>
              <a:t>Doğruluk </a:t>
            </a:r>
          </a:p>
          <a:p>
            <a:pPr marL="0" indent="0" algn="just">
              <a:buNone/>
            </a:pPr>
            <a:r>
              <a:rPr lang="tr-TR" sz="2400" dirty="0"/>
              <a:t>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sporcularının yapacağı hareketlerden ötürü değişecek ağırlık merkezlerinin at tarafından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karşılanabilmesi</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gerekir.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Bunun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iyi</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dengeye</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gereksinim</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vardır.</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dengenin yaratılabilmesi için, özellikle art ayakların daire dışına savrulmadan ön ayakların izi üzerine basmaları</a:t>
            </a:r>
            <a:r>
              <a:rPr lang="tr-TR" sz="2400" spc="10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zorunludur.</a:t>
            </a:r>
          </a:p>
          <a:p>
            <a:pPr algn="just">
              <a:buFont typeface="Wingdings" panose="05000000000000000000" pitchFamily="2" charset="2"/>
              <a:buChar char="Ø"/>
            </a:pPr>
            <a:r>
              <a:rPr lang="tr-TR" sz="2400" b="1" dirty="0">
                <a:latin typeface="Arial" panose="020B0604020202020204" pitchFamily="34" charset="0"/>
              </a:rPr>
              <a:t>Topluluk</a:t>
            </a:r>
            <a:r>
              <a:rPr lang="tr-TR" sz="2400" dirty="0">
                <a:latin typeface="Arial" panose="020B0604020202020204" pitchFamily="34" charset="0"/>
              </a:rPr>
              <a:t> </a:t>
            </a:r>
          </a:p>
          <a:p>
            <a:pPr marL="0" indent="0" algn="just">
              <a:buNone/>
            </a:pPr>
            <a:r>
              <a:rPr lang="tr-TR" sz="2400" dirty="0">
                <a:latin typeface="Arial" panose="020B0604020202020204" pitchFamily="34" charset="0"/>
              </a:rPr>
              <a:t>       </a:t>
            </a:r>
            <a:r>
              <a:rPr lang="tr-TR" sz="2400" dirty="0">
                <a:effectLst/>
                <a:latin typeface="Arial" panose="020B0604020202020204" pitchFamily="34" charset="0"/>
                <a:ea typeface="Arial" panose="020B0604020202020204" pitchFamily="34" charset="0"/>
              </a:rPr>
              <a:t>At dörtnalda art ayakları ile oldukça büyük bir yük taşımalıdır. Buna karşın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gibi uzun süreli bir dörtnal süreci gerektiren çalışmalarda, atın yüksek düzeyli bir topluluk göstermesi de</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olanaksızdır.</a:t>
            </a:r>
            <a:endParaRPr lang="tr-TR" sz="2400" dirty="0"/>
          </a:p>
        </p:txBody>
      </p:sp>
    </p:spTree>
    <p:extLst>
      <p:ext uri="{BB962C8B-B14F-4D97-AF65-F5344CB8AC3E}">
        <p14:creationId xmlns:p14="http://schemas.microsoft.com/office/powerpoint/2010/main" val="1941072085"/>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13A9718-3DC5-4A4D-8DA8-225562C909CE}"/>
              </a:ext>
            </a:extLst>
          </p:cNvPr>
          <p:cNvSpPr>
            <a:spLocks noGrp="1"/>
          </p:cNvSpPr>
          <p:nvPr>
            <p:ph idx="1"/>
          </p:nvPr>
        </p:nvSpPr>
        <p:spPr>
          <a:xfrm>
            <a:off x="753035" y="1573306"/>
            <a:ext cx="10650071" cy="4494754"/>
          </a:xfrm>
        </p:spPr>
        <p:txBody>
          <a:bodyPr>
            <a:normAutofit/>
          </a:bodyPr>
          <a:lstStyle/>
          <a:p>
            <a:pPr marL="0" indent="0">
              <a:buNone/>
            </a:pPr>
            <a:r>
              <a:rPr lang="tr-TR" sz="2600" b="1" i="1" u="sng" dirty="0">
                <a:solidFill>
                  <a:srgbClr val="33CCCC"/>
                </a:solidFill>
                <a:latin typeface="Arial" panose="020B0604020202020204" pitchFamily="34" charset="0"/>
                <a:cs typeface="Arial" panose="020B0604020202020204" pitchFamily="34" charset="0"/>
              </a:rPr>
              <a:t>3.3.3</a:t>
            </a:r>
            <a:r>
              <a:rPr lang="tr-TR" sz="2600" b="1" i="1" u="sng" dirty="0">
                <a:solidFill>
                  <a:srgbClr val="33CCCC"/>
                </a:solidFill>
              </a:rPr>
              <a:t>.</a:t>
            </a:r>
            <a:r>
              <a:rPr lang="tr-TR" sz="2600" b="1" i="1" u="sng" spc="-15" dirty="0">
                <a:solidFill>
                  <a:srgbClr val="33CCCC"/>
                </a:solidFill>
                <a:effectLst/>
                <a:latin typeface="Arial" panose="020B0604020202020204" pitchFamily="34" charset="0"/>
                <a:ea typeface="Arial" panose="020B0604020202020204" pitchFamily="34" charset="0"/>
              </a:rPr>
              <a:t> </a:t>
            </a:r>
            <a:r>
              <a:rPr lang="tr-TR" sz="2600" b="1" i="1" u="sng" spc="-15" dirty="0" err="1">
                <a:solidFill>
                  <a:srgbClr val="33CCCC"/>
                </a:solidFill>
                <a:effectLst/>
                <a:latin typeface="Arial" panose="020B0604020202020204" pitchFamily="34" charset="0"/>
                <a:ea typeface="Arial" panose="020B0604020202020204" pitchFamily="34" charset="0"/>
              </a:rPr>
              <a:t>Voltij</a:t>
            </a:r>
            <a:r>
              <a:rPr lang="tr-TR" sz="2600" b="1" i="1" u="sng" spc="-15" dirty="0">
                <a:solidFill>
                  <a:srgbClr val="33CCCC"/>
                </a:solidFill>
                <a:effectLst/>
                <a:latin typeface="Arial" panose="020B0604020202020204" pitchFamily="34" charset="0"/>
                <a:ea typeface="Arial" panose="020B0604020202020204" pitchFamily="34" charset="0"/>
              </a:rPr>
              <a:t> Atlarına Yan </a:t>
            </a:r>
            <a:r>
              <a:rPr lang="tr-TR" sz="2600" b="1" i="1" u="sng" spc="10" dirty="0">
                <a:solidFill>
                  <a:srgbClr val="33CCCC"/>
                </a:solidFill>
                <a:effectLst/>
                <a:latin typeface="Arial" panose="020B0604020202020204" pitchFamily="34" charset="0"/>
                <a:ea typeface="Arial" panose="020B0604020202020204" pitchFamily="34" charset="0"/>
              </a:rPr>
              <a:t>Kayışlarının</a:t>
            </a:r>
            <a:r>
              <a:rPr lang="tr-TR" sz="2600" b="1" i="1" u="sng" spc="-150" dirty="0">
                <a:solidFill>
                  <a:srgbClr val="33CCCC"/>
                </a:solidFill>
                <a:effectLst/>
                <a:latin typeface="Arial" panose="020B0604020202020204" pitchFamily="34" charset="0"/>
                <a:ea typeface="Arial" panose="020B0604020202020204" pitchFamily="34" charset="0"/>
              </a:rPr>
              <a:t> </a:t>
            </a:r>
            <a:r>
              <a:rPr lang="tr-TR" sz="2600" b="1" i="1" u="sng" spc="-15" dirty="0">
                <a:solidFill>
                  <a:srgbClr val="33CCCC"/>
                </a:solidFill>
                <a:effectLst/>
                <a:latin typeface="Arial" panose="020B0604020202020204" pitchFamily="34" charset="0"/>
                <a:ea typeface="Arial" panose="020B0604020202020204" pitchFamily="34" charset="0"/>
              </a:rPr>
              <a:t>Takılması</a:t>
            </a:r>
          </a:p>
          <a:p>
            <a:pPr marL="0" indent="0">
              <a:buNone/>
            </a:pPr>
            <a:endParaRPr lang="tr-TR" sz="2600" b="1" i="1" u="sng" spc="-15" dirty="0">
              <a:solidFill>
                <a:srgbClr val="33CCCC"/>
              </a:solidFill>
              <a:effectLst/>
              <a:latin typeface="Arial" panose="020B0604020202020204" pitchFamily="34" charset="0"/>
              <a:ea typeface="Arial" panose="020B0604020202020204" pitchFamily="34" charset="0"/>
            </a:endParaRPr>
          </a:p>
          <a:p>
            <a:pPr marL="0" indent="0" algn="just">
              <a:buNone/>
            </a:pPr>
            <a:r>
              <a:rPr lang="tr-TR" sz="2400" spc="-15" dirty="0">
                <a:effectLst/>
                <a:latin typeface="Arial" panose="020B0604020202020204" pitchFamily="34" charset="0"/>
                <a:ea typeface="Arial" panose="020B0604020202020204" pitchFamily="34" charset="0"/>
              </a:rPr>
              <a:t>Yan </a:t>
            </a:r>
            <a:r>
              <a:rPr lang="tr-TR" sz="2400" dirty="0">
                <a:effectLst/>
                <a:latin typeface="Arial" panose="020B0604020202020204" pitchFamily="34" charset="0"/>
                <a:ea typeface="Arial" panose="020B0604020202020204" pitchFamily="34" charset="0"/>
              </a:rPr>
              <a:t>kayışlarının;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atlarının yumuşatılması, çalıştırılması </a:t>
            </a:r>
            <a:r>
              <a:rPr lang="tr-TR" sz="2400" spc="15" dirty="0">
                <a:effectLst/>
                <a:latin typeface="Arial" panose="020B0604020202020204" pitchFamily="34" charset="0"/>
                <a:ea typeface="Arial" panose="020B0604020202020204" pitchFamily="34" charset="0"/>
              </a:rPr>
              <a:t>ve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uygulamaları</a:t>
            </a:r>
            <a:r>
              <a:rPr lang="tr-TR" sz="2400" spc="-18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aşamalarında takılma biçimleri farklılıklar gösterir. Yumuşatma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çalıştırma aşamasında yan kayışlarının takılma biçimleri; binek atlarının her </a:t>
            </a:r>
            <a:r>
              <a:rPr lang="tr-TR" sz="2400" spc="-15" dirty="0">
                <a:effectLst/>
                <a:latin typeface="Arial" panose="020B0604020202020204" pitchFamily="34" charset="0"/>
                <a:ea typeface="Arial" panose="020B0604020202020204" pitchFamily="34" charset="0"/>
              </a:rPr>
              <a:t>zamanki </a:t>
            </a:r>
            <a:r>
              <a:rPr lang="tr-TR" sz="2400" dirty="0">
                <a:effectLst/>
                <a:latin typeface="Arial" panose="020B0604020202020204" pitchFamily="34" charset="0"/>
                <a:ea typeface="Arial" panose="020B0604020202020204" pitchFamily="34" charset="0"/>
              </a:rPr>
              <a:t>çalışmalarında olduğu</a:t>
            </a:r>
            <a:r>
              <a:rPr lang="tr-TR" sz="2400" spc="8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gibidir.</a:t>
            </a:r>
          </a:p>
          <a:p>
            <a:pPr marL="0" indent="0" algn="just">
              <a:buNone/>
            </a:pPr>
            <a:endParaRPr lang="tr-TR" sz="2400" dirty="0">
              <a:effectLst/>
              <a:latin typeface="Arial" panose="020B0604020202020204" pitchFamily="34" charset="0"/>
              <a:ea typeface="Arial" panose="020B0604020202020204" pitchFamily="34" charset="0"/>
            </a:endParaRPr>
          </a:p>
          <a:p>
            <a:pPr marL="0" indent="0" algn="just">
              <a:buNone/>
            </a:pPr>
            <a:r>
              <a:rPr lang="tr-TR" sz="2400" b="1" dirty="0">
                <a:effectLst/>
                <a:latin typeface="Arial" panose="020B0604020202020204" pitchFamily="34" charset="0"/>
                <a:ea typeface="Arial" panose="020B0604020202020204" pitchFamily="34" charset="0"/>
              </a:rPr>
              <a:t>İkili yan kayışları </a:t>
            </a:r>
            <a:r>
              <a:rPr lang="tr-TR" sz="2400"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basit yan kayışları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için en uygun yan kayışı türleridir. Yumuşatma çalışmaları tamamlandıktan sonra, iç yan kayış/kayışları kısaltılarak, atın içe vaziyet alması sağlanmalıdır</a:t>
            </a:r>
            <a:r>
              <a:rPr lang="tr-TR" sz="2400" dirty="0">
                <a:latin typeface="Arial" panose="020B0604020202020204" pitchFamily="34" charset="0"/>
                <a:ea typeface="Arial" panose="020B0604020202020204" pitchFamily="34" charset="0"/>
              </a:rPr>
              <a:t>.</a:t>
            </a:r>
          </a:p>
          <a:p>
            <a:pPr marL="0" indent="0">
              <a:buNone/>
            </a:pPr>
            <a:endParaRPr lang="tr-TR" sz="2600" b="1" i="1" u="sng" dirty="0">
              <a:solidFill>
                <a:srgbClr val="33CCCC"/>
              </a:solidFill>
            </a:endParaRPr>
          </a:p>
        </p:txBody>
      </p:sp>
    </p:spTree>
    <p:extLst>
      <p:ext uri="{BB962C8B-B14F-4D97-AF65-F5344CB8AC3E}">
        <p14:creationId xmlns:p14="http://schemas.microsoft.com/office/powerpoint/2010/main" val="3472531720"/>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FB8A408-2E36-45B7-AA9D-9DCB8548FA42}"/>
              </a:ext>
            </a:extLst>
          </p:cNvPr>
          <p:cNvSpPr>
            <a:spLocks noGrp="1"/>
          </p:cNvSpPr>
          <p:nvPr>
            <p:ph idx="1"/>
          </p:nvPr>
        </p:nvSpPr>
        <p:spPr>
          <a:xfrm>
            <a:off x="793376" y="990600"/>
            <a:ext cx="10663518" cy="5552440"/>
          </a:xfrm>
        </p:spPr>
        <p:txBody>
          <a:bodyPr>
            <a:normAutofit/>
          </a:bodyPr>
          <a:lstStyle/>
          <a:p>
            <a:pPr marL="0" marR="148590" indent="0" algn="ctr">
              <a:spcBef>
                <a:spcPts val="550"/>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latin typeface="Arial" panose="020B0604020202020204" pitchFamily="34" charset="0"/>
              <a:ea typeface="Arial" panose="020B0604020202020204" pitchFamily="34" charset="0"/>
            </a:endParaRPr>
          </a:p>
          <a:p>
            <a:pPr marL="0" marR="148590" indent="0" algn="ctr">
              <a:spcBef>
                <a:spcPts val="550"/>
              </a:spcBef>
              <a:spcAft>
                <a:spcPts val="0"/>
              </a:spcAft>
              <a:buNone/>
            </a:pPr>
            <a:r>
              <a:rPr lang="tr-TR" sz="2400" b="1" dirty="0">
                <a:effectLst/>
                <a:latin typeface="Arial" panose="020B0604020202020204" pitchFamily="34" charset="0"/>
                <a:ea typeface="Arial" panose="020B0604020202020204" pitchFamily="34" charset="0"/>
              </a:rPr>
              <a:t>Diğer</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her</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türlü</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yardımcı</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dizgin</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deneyimli</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eğiticiler</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tarafından,</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düzeltici</a:t>
            </a:r>
            <a:r>
              <a:rPr lang="tr-TR" sz="2400" b="1" spc="-6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etkiler</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elde etmek için ve geçici süre ile</a:t>
            </a:r>
            <a:r>
              <a:rPr lang="tr-TR" sz="2400" b="1" spc="23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kullanılmalıdır.</a:t>
            </a:r>
          </a:p>
          <a:p>
            <a:pPr marL="0" marR="148590" indent="0" algn="just">
              <a:spcBef>
                <a:spcPts val="550"/>
              </a:spcBef>
              <a:spcAft>
                <a:spcPts val="0"/>
              </a:spcAft>
              <a:buNone/>
            </a:pPr>
            <a:endParaRPr lang="tr-TR" sz="2400" dirty="0">
              <a:effectLst/>
              <a:latin typeface="Arial" panose="020B0604020202020204" pitchFamily="34" charset="0"/>
              <a:ea typeface="Arial" panose="020B0604020202020204" pitchFamily="34" charset="0"/>
            </a:endParaRPr>
          </a:p>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atlarına yan kayışları takıldığı zaman; </a:t>
            </a:r>
            <a:r>
              <a:rPr lang="tr-TR" sz="2400" b="1" dirty="0">
                <a:effectLst/>
                <a:latin typeface="Arial" panose="020B0604020202020204" pitchFamily="34" charset="0"/>
                <a:ea typeface="Arial" panose="020B0604020202020204" pitchFamily="34" charset="0"/>
              </a:rPr>
              <a:t>tepe noktası </a:t>
            </a:r>
            <a:r>
              <a:rPr lang="tr-TR" sz="2400" dirty="0">
                <a:effectLst/>
                <a:latin typeface="Arial" panose="020B0604020202020204" pitchFamily="34" charset="0"/>
                <a:ea typeface="Arial" panose="020B0604020202020204" pitchFamily="34" charset="0"/>
              </a:rPr>
              <a:t>en yukarıda, </a:t>
            </a:r>
            <a:r>
              <a:rPr lang="tr-TR" sz="2400" b="1" dirty="0">
                <a:effectLst/>
                <a:latin typeface="Arial" panose="020B0604020202020204" pitchFamily="34" charset="0"/>
                <a:ea typeface="Arial" panose="020B0604020202020204" pitchFamily="34" charset="0"/>
              </a:rPr>
              <a:t>alın hattı </a:t>
            </a:r>
            <a:r>
              <a:rPr lang="tr-TR" sz="2400" dirty="0">
                <a:effectLst/>
                <a:latin typeface="Arial" panose="020B0604020202020204" pitchFamily="34" charset="0"/>
                <a:ea typeface="Arial" panose="020B0604020202020204" pitchFamily="34" charset="0"/>
              </a:rPr>
              <a:t>düşey hattın biraz önünde olmalı ve </a:t>
            </a:r>
            <a:r>
              <a:rPr lang="tr-TR" sz="2400" b="1" dirty="0">
                <a:effectLst/>
                <a:latin typeface="Arial" panose="020B0604020202020204" pitchFamily="34" charset="0"/>
                <a:ea typeface="Arial" panose="020B0604020202020204" pitchFamily="34" charset="0"/>
              </a:rPr>
              <a:t>ağız yırtmaçları </a:t>
            </a:r>
            <a:r>
              <a:rPr lang="tr-TR" sz="2400" dirty="0">
                <a:effectLst/>
                <a:latin typeface="Arial" panose="020B0604020202020204" pitchFamily="34" charset="0"/>
                <a:ea typeface="Arial" panose="020B0604020202020204" pitchFamily="34" charset="0"/>
              </a:rPr>
              <a:t>omuz ve kalça ekleminden geçen hattın yüksekliğinde bulunmalıdır.</a:t>
            </a:r>
          </a:p>
          <a:p>
            <a:pPr marL="0" marR="119380" indent="0" algn="ctr">
              <a:spcBef>
                <a:spcPts val="540"/>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latin typeface="Arial" panose="020B0604020202020204" pitchFamily="34" charset="0"/>
              <a:ea typeface="Arial" panose="020B0604020202020204" pitchFamily="34" charset="0"/>
            </a:endParaRPr>
          </a:p>
          <a:p>
            <a:pPr marL="0" marR="119380" indent="0" algn="ctr">
              <a:spcBef>
                <a:spcPts val="540"/>
              </a:spcBef>
              <a:spcAft>
                <a:spcPts val="0"/>
              </a:spcAft>
              <a:buNone/>
            </a:pPr>
            <a:r>
              <a:rPr lang="tr-TR" sz="2400" b="1" dirty="0">
                <a:effectLst/>
                <a:latin typeface="Arial" panose="020B0604020202020204" pitchFamily="34" charset="0"/>
                <a:ea typeface="Arial" panose="020B0604020202020204" pitchFamily="34" charset="0"/>
              </a:rPr>
              <a:t>Yardımcı dizginlerin gerek uzunluk ve gerekse yükseklik ölçüleri, atın eğitim düzeyine ve çalışmanın anlık gereklerine göre ayarlanmalıdır. Bir çalışma saati içerisinde</a:t>
            </a:r>
            <a:r>
              <a:rPr lang="tr-TR" sz="2400" b="1" spc="-7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yardımcı</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dizginlerin</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yükseklik</a:t>
            </a:r>
            <a:r>
              <a:rPr lang="tr-TR" sz="2400" b="1" spc="-3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ve</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uzunluk</a:t>
            </a:r>
            <a:r>
              <a:rPr lang="tr-TR" sz="2400" b="1" spc="-5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ölçüsü,</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gereklere</a:t>
            </a:r>
            <a:r>
              <a:rPr lang="tr-TR" sz="2400" b="1" spc="-5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göre</a:t>
            </a:r>
            <a:r>
              <a:rPr lang="tr-TR" sz="2400" b="1" spc="-8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birçok kez</a:t>
            </a:r>
            <a:r>
              <a:rPr lang="tr-TR" sz="2400" b="1" spc="13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değiştirilebilir.</a:t>
            </a:r>
            <a:endParaRPr lang="tr-TR" sz="2400" dirty="0">
              <a:effectLst/>
              <a:latin typeface="Arial" panose="020B0604020202020204" pitchFamily="34" charset="0"/>
              <a:ea typeface="Arial" panose="020B0604020202020204" pitchFamily="34" charset="0"/>
            </a:endParaRPr>
          </a:p>
          <a:p>
            <a:pPr marL="0" indent="0" algn="just">
              <a:buNone/>
            </a:pPr>
            <a:endParaRPr lang="tr-TR" sz="2400" dirty="0"/>
          </a:p>
        </p:txBody>
      </p:sp>
    </p:spTree>
    <p:extLst>
      <p:ext uri="{BB962C8B-B14F-4D97-AF65-F5344CB8AC3E}">
        <p14:creationId xmlns:p14="http://schemas.microsoft.com/office/powerpoint/2010/main" val="2910023490"/>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6E71670-AA8A-45F5-8C27-933BB6CD744E}"/>
              </a:ext>
            </a:extLst>
          </p:cNvPr>
          <p:cNvSpPr>
            <a:spLocks noGrp="1"/>
          </p:cNvSpPr>
          <p:nvPr>
            <p:ph idx="1"/>
          </p:nvPr>
        </p:nvSpPr>
        <p:spPr>
          <a:xfrm>
            <a:off x="753036" y="1801906"/>
            <a:ext cx="10663518" cy="3704814"/>
          </a:xfrm>
        </p:spPr>
        <p:txBody>
          <a:bodyPr>
            <a:normAutofit/>
          </a:bodyPr>
          <a:lstStyle/>
          <a:p>
            <a:pPr marL="0" indent="0">
              <a:buNone/>
            </a:pPr>
            <a:r>
              <a:rPr lang="tr-TR" sz="2600" b="1" i="1" u="sng" dirty="0">
                <a:solidFill>
                  <a:srgbClr val="33CCCC"/>
                </a:solidFill>
                <a:effectLst/>
                <a:latin typeface="Arial" panose="020B0604020202020204" pitchFamily="34" charset="0"/>
                <a:ea typeface="Arial" panose="020B0604020202020204" pitchFamily="34" charset="0"/>
              </a:rPr>
              <a:t>3.3.4.Voltij </a:t>
            </a:r>
            <a:r>
              <a:rPr lang="tr-TR" sz="2600" b="1" i="1" u="sng" spc="10" dirty="0">
                <a:solidFill>
                  <a:srgbClr val="33CCCC"/>
                </a:solidFill>
                <a:effectLst/>
                <a:latin typeface="Arial" panose="020B0604020202020204" pitchFamily="34" charset="0"/>
                <a:ea typeface="Arial" panose="020B0604020202020204" pitchFamily="34" charset="0"/>
              </a:rPr>
              <a:t>Sporcularının Hareket </a:t>
            </a:r>
            <a:r>
              <a:rPr lang="tr-TR" sz="2600" b="1" i="1" u="sng" dirty="0">
                <a:solidFill>
                  <a:srgbClr val="33CCCC"/>
                </a:solidFill>
                <a:effectLst/>
                <a:latin typeface="Arial" panose="020B0604020202020204" pitchFamily="34" charset="0"/>
                <a:ea typeface="Arial" panose="020B0604020202020204" pitchFamily="34" charset="0"/>
              </a:rPr>
              <a:t>Şekillerinin</a:t>
            </a:r>
            <a:r>
              <a:rPr lang="tr-TR" sz="2600" b="1" i="1" u="sng" spc="155" dirty="0">
                <a:solidFill>
                  <a:srgbClr val="33CCCC"/>
                </a:solidFill>
                <a:effectLst/>
                <a:latin typeface="Arial" panose="020B0604020202020204" pitchFamily="34" charset="0"/>
                <a:ea typeface="Arial" panose="020B0604020202020204" pitchFamily="34" charset="0"/>
              </a:rPr>
              <a:t> </a:t>
            </a:r>
            <a:r>
              <a:rPr lang="tr-TR" sz="2600" b="1" i="1" u="sng" dirty="0">
                <a:solidFill>
                  <a:srgbClr val="33CCCC"/>
                </a:solidFill>
                <a:effectLst/>
                <a:latin typeface="Arial" panose="020B0604020202020204" pitchFamily="34" charset="0"/>
                <a:ea typeface="Arial" panose="020B0604020202020204" pitchFamily="34" charset="0"/>
              </a:rPr>
              <a:t>Esasları</a:t>
            </a:r>
          </a:p>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 çalışmalarda ve yarışmalarda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yöneticisini rahatsız etmeden etrafında hareket etmelidirler. Atın arkasında koşmalı </a:t>
            </a:r>
            <a:r>
              <a:rPr lang="tr-TR" sz="2400" spc="2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yine atın arkasından daire merkezine doğru hareket ederek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yöneticisinin arkasında durmalıdırlar. Ata yönlenerek yeniden koşmak gerekirse; </a:t>
            </a:r>
            <a:r>
              <a:rPr lang="tr-TR" sz="2400" spc="-15" dirty="0">
                <a:effectLst/>
                <a:latin typeface="Arial" panose="020B0604020202020204" pitchFamily="34" charset="0"/>
                <a:ea typeface="Arial" panose="020B0604020202020204" pitchFamily="34" charset="0"/>
              </a:rPr>
              <a:t>kamçının </a:t>
            </a:r>
            <a:r>
              <a:rPr lang="tr-TR" sz="2400" dirty="0">
                <a:effectLst/>
                <a:latin typeface="Arial" panose="020B0604020202020204" pitchFamily="34" charset="0"/>
                <a:ea typeface="Arial" panose="020B0604020202020204" pitchFamily="34" charset="0"/>
              </a:rPr>
              <a:t>altından geçilerek, çılbır ipi boyunca hareket ederek ata ulaşmalıdırlar.</a:t>
            </a:r>
            <a:endParaRPr lang="tr-TR" sz="2400" b="1" i="1" u="sng" dirty="0">
              <a:solidFill>
                <a:srgbClr val="33CCCC"/>
              </a:solidFill>
            </a:endParaRPr>
          </a:p>
        </p:txBody>
      </p:sp>
    </p:spTree>
    <p:extLst>
      <p:ext uri="{BB962C8B-B14F-4D97-AF65-F5344CB8AC3E}">
        <p14:creationId xmlns:p14="http://schemas.microsoft.com/office/powerpoint/2010/main" val="2089318064"/>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CDE5790-9A0D-42B8-B569-BB39869C0FB1}"/>
              </a:ext>
            </a:extLst>
          </p:cNvPr>
          <p:cNvSpPr>
            <a:spLocks noGrp="1"/>
          </p:cNvSpPr>
          <p:nvPr>
            <p:ph idx="1"/>
          </p:nvPr>
        </p:nvSpPr>
        <p:spPr>
          <a:xfrm>
            <a:off x="793376" y="2393576"/>
            <a:ext cx="10646784" cy="3575424"/>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Attan inerek merkeze yaklaşmak gerektiğinde ise; yöneticinin kamçı yardımlarını engellememek için,</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sıra ile daire büklümünden uzaklaşmalıdırlar.</a:t>
            </a:r>
          </a:p>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sporcularının eğitiminde de, </a:t>
            </a:r>
            <a:r>
              <a:rPr lang="tr-TR" sz="2400" b="1" dirty="0">
                <a:effectLst/>
                <a:latin typeface="Arial" panose="020B0604020202020204" pitchFamily="34" charset="0"/>
                <a:ea typeface="Arial" panose="020B0604020202020204" pitchFamily="34" charset="0"/>
              </a:rPr>
              <a:t>atın doğası </a:t>
            </a:r>
            <a:r>
              <a:rPr lang="tr-TR" sz="2400"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donanımı </a:t>
            </a:r>
            <a:r>
              <a:rPr lang="tr-TR" sz="2400" dirty="0">
                <a:effectLst/>
                <a:latin typeface="Arial" panose="020B0604020202020204" pitchFamily="34" charset="0"/>
                <a:ea typeface="Arial" panose="020B0604020202020204" pitchFamily="34" charset="0"/>
              </a:rPr>
              <a:t>hakkında yeterli bilgi sahibi olmak, zorunludur. Böylece çalışmalar ve yarışmalar anında anlaşmak ve başarı daha kolaylaşır.</a:t>
            </a:r>
          </a:p>
          <a:p>
            <a:pPr marL="0" indent="0" algn="just">
              <a:buNone/>
            </a:pPr>
            <a:r>
              <a:rPr lang="tr-TR" sz="2400" b="1" dirty="0" err="1">
                <a:effectLst/>
                <a:latin typeface="Arial" panose="020B0604020202020204" pitchFamily="34" charset="0"/>
                <a:ea typeface="Arial" panose="020B0604020202020204" pitchFamily="34" charset="0"/>
              </a:rPr>
              <a:t>Voltij</a:t>
            </a:r>
            <a:r>
              <a:rPr lang="tr-TR" sz="2400" b="1" dirty="0">
                <a:effectLst/>
                <a:latin typeface="Arial" panose="020B0604020202020204" pitchFamily="34" charset="0"/>
                <a:ea typeface="Arial" panose="020B0604020202020204" pitchFamily="34" charset="0"/>
              </a:rPr>
              <a:t> çılbır yöneticisinin </a:t>
            </a:r>
            <a:r>
              <a:rPr lang="tr-TR" sz="2400" dirty="0">
                <a:effectLst/>
                <a:latin typeface="Arial" panose="020B0604020202020204" pitchFamily="34" charset="0"/>
                <a:ea typeface="Arial" panose="020B0604020202020204" pitchFamily="34" charset="0"/>
              </a:rPr>
              <a:t>bilgi düzeyi; </a:t>
            </a:r>
            <a:r>
              <a:rPr lang="tr-TR" sz="2400" dirty="0" err="1">
                <a:effectLst/>
                <a:latin typeface="Arial" panose="020B0604020202020204" pitchFamily="34" charset="0"/>
                <a:ea typeface="Arial" panose="020B0604020202020204" pitchFamily="34" charset="0"/>
              </a:rPr>
              <a:t>voltijin</a:t>
            </a:r>
            <a:r>
              <a:rPr lang="tr-TR" sz="2400" dirty="0">
                <a:effectLst/>
                <a:latin typeface="Arial" panose="020B0604020202020204" pitchFamily="34" charset="0"/>
                <a:ea typeface="Arial" panose="020B0604020202020204" pitchFamily="34" charset="0"/>
              </a:rPr>
              <a:t> sanatsal bir biçim kazanmasını sağlayacak yeterlilikte olmalıdır</a:t>
            </a:r>
            <a:r>
              <a:rPr lang="tr-TR" sz="2400" dirty="0">
                <a:latin typeface="Arial" panose="020B0604020202020204" pitchFamily="34" charset="0"/>
                <a:ea typeface="Arial" panose="020B0604020202020204" pitchFamily="34" charset="0"/>
              </a:rPr>
              <a:t>.</a:t>
            </a:r>
            <a:endParaRPr lang="tr-TR" sz="2400" dirty="0"/>
          </a:p>
        </p:txBody>
      </p:sp>
    </p:spTree>
    <p:extLst>
      <p:ext uri="{BB962C8B-B14F-4D97-AF65-F5344CB8AC3E}">
        <p14:creationId xmlns:p14="http://schemas.microsoft.com/office/powerpoint/2010/main" val="4151160894"/>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0CDE4E-F716-4C69-8033-45DE453103AA}"/>
              </a:ext>
            </a:extLst>
          </p:cNvPr>
          <p:cNvSpPr>
            <a:spLocks noGrp="1"/>
          </p:cNvSpPr>
          <p:nvPr>
            <p:ph idx="1"/>
          </p:nvPr>
        </p:nvSpPr>
        <p:spPr>
          <a:xfrm>
            <a:off x="793376" y="1922928"/>
            <a:ext cx="10636624" cy="3670151"/>
          </a:xfrm>
        </p:spPr>
        <p:txBody>
          <a:bodyPr>
            <a:normAutofit/>
          </a:bodyPr>
          <a:lstStyle/>
          <a:p>
            <a:pPr marL="0" indent="0">
              <a:buNone/>
            </a:pPr>
            <a:r>
              <a:rPr lang="tr-TR" b="1" i="1" dirty="0">
                <a:solidFill>
                  <a:srgbClr val="C00000"/>
                </a:solidFill>
              </a:rPr>
              <a:t>3.4.</a:t>
            </a:r>
            <a:r>
              <a:rPr lang="tr-TR" b="1" i="1" dirty="0">
                <a:solidFill>
                  <a:srgbClr val="C00000"/>
                </a:solidFill>
                <a:effectLst/>
                <a:latin typeface="Arial" panose="020B0604020202020204" pitchFamily="34" charset="0"/>
                <a:ea typeface="Arial" panose="020B0604020202020204" pitchFamily="34" charset="0"/>
              </a:rPr>
              <a:t> </a:t>
            </a:r>
            <a:r>
              <a:rPr lang="tr-TR" b="1" i="1" dirty="0" err="1">
                <a:solidFill>
                  <a:srgbClr val="C00000"/>
                </a:solidFill>
                <a:effectLst/>
                <a:latin typeface="Arial" panose="020B0604020202020204" pitchFamily="34" charset="0"/>
                <a:ea typeface="Arial" panose="020B0604020202020204" pitchFamily="34" charset="0"/>
              </a:rPr>
              <a:t>Voltij</a:t>
            </a:r>
            <a:r>
              <a:rPr lang="tr-TR" b="1" i="1" dirty="0">
                <a:solidFill>
                  <a:srgbClr val="C00000"/>
                </a:solidFill>
                <a:effectLst/>
                <a:latin typeface="Arial" panose="020B0604020202020204" pitchFamily="34" charset="0"/>
                <a:ea typeface="Arial" panose="020B0604020202020204" pitchFamily="34" charset="0"/>
              </a:rPr>
              <a:t> Atlarıyla Çılbır</a:t>
            </a:r>
            <a:r>
              <a:rPr lang="tr-TR" b="1" i="1" spc="230" dirty="0">
                <a:solidFill>
                  <a:srgbClr val="C00000"/>
                </a:solidFill>
                <a:effectLst/>
                <a:latin typeface="Arial" panose="020B0604020202020204" pitchFamily="34" charset="0"/>
                <a:ea typeface="Arial" panose="020B0604020202020204" pitchFamily="34" charset="0"/>
              </a:rPr>
              <a:t> </a:t>
            </a:r>
            <a:r>
              <a:rPr lang="tr-TR" b="1" i="1" dirty="0">
                <a:solidFill>
                  <a:srgbClr val="C00000"/>
                </a:solidFill>
                <a:effectLst/>
                <a:latin typeface="Arial" panose="020B0604020202020204" pitchFamily="34" charset="0"/>
                <a:ea typeface="Arial" panose="020B0604020202020204" pitchFamily="34" charset="0"/>
              </a:rPr>
              <a:t>Çalışması</a:t>
            </a:r>
          </a:p>
          <a:p>
            <a:pPr marL="0" indent="0">
              <a:buNone/>
            </a:pPr>
            <a:r>
              <a:rPr lang="tr-TR" b="1" i="1" u="sng" dirty="0">
                <a:solidFill>
                  <a:srgbClr val="33CCCC"/>
                </a:solidFill>
                <a:latin typeface="Arial" panose="020B0604020202020204" pitchFamily="34" charset="0"/>
              </a:rPr>
              <a:t>3.4.1.</a:t>
            </a:r>
            <a:r>
              <a:rPr lang="tr-TR" b="1" i="1" u="sng" spc="-15" dirty="0">
                <a:solidFill>
                  <a:srgbClr val="33CCCC"/>
                </a:solidFill>
                <a:effectLst/>
                <a:latin typeface="Arial" panose="020B0604020202020204" pitchFamily="34" charset="0"/>
                <a:ea typeface="Arial" panose="020B0604020202020204" pitchFamily="34" charset="0"/>
              </a:rPr>
              <a:t> </a:t>
            </a:r>
            <a:r>
              <a:rPr lang="tr-TR" b="1" i="1" u="sng" spc="-15" dirty="0" err="1">
                <a:solidFill>
                  <a:srgbClr val="33CCCC"/>
                </a:solidFill>
                <a:effectLst/>
                <a:latin typeface="Arial" panose="020B0604020202020204" pitchFamily="34" charset="0"/>
                <a:ea typeface="Arial" panose="020B0604020202020204" pitchFamily="34" charset="0"/>
              </a:rPr>
              <a:t>Voltij</a:t>
            </a:r>
            <a:r>
              <a:rPr lang="tr-TR" b="1" i="1" u="sng" spc="-15" dirty="0">
                <a:solidFill>
                  <a:srgbClr val="33CCCC"/>
                </a:solidFill>
                <a:effectLst/>
                <a:latin typeface="Arial" panose="020B0604020202020204" pitchFamily="34" charset="0"/>
                <a:ea typeface="Arial" panose="020B0604020202020204" pitchFamily="34" charset="0"/>
              </a:rPr>
              <a:t> Atlarının Çılbır</a:t>
            </a:r>
            <a:r>
              <a:rPr lang="tr-TR" b="1" i="1" u="sng" spc="-90" dirty="0">
                <a:solidFill>
                  <a:srgbClr val="33CCCC"/>
                </a:solidFill>
                <a:effectLst/>
                <a:latin typeface="Arial" panose="020B0604020202020204" pitchFamily="34" charset="0"/>
                <a:ea typeface="Arial" panose="020B0604020202020204" pitchFamily="34" charset="0"/>
              </a:rPr>
              <a:t> </a:t>
            </a:r>
            <a:r>
              <a:rPr lang="tr-TR" b="1" i="1" u="sng" spc="-15" dirty="0">
                <a:solidFill>
                  <a:srgbClr val="33CCCC"/>
                </a:solidFill>
                <a:effectLst/>
                <a:latin typeface="Arial" panose="020B0604020202020204" pitchFamily="34" charset="0"/>
                <a:ea typeface="Arial" panose="020B0604020202020204" pitchFamily="34" charset="0"/>
              </a:rPr>
              <a:t>Eğitimi</a:t>
            </a:r>
          </a:p>
          <a:p>
            <a:pPr marL="0" indent="0" algn="just">
              <a:buNone/>
            </a:pPr>
            <a:r>
              <a:rPr lang="tr-TR" dirty="0">
                <a:effectLst/>
                <a:latin typeface="Arial" panose="020B0604020202020204" pitchFamily="34" charset="0"/>
                <a:ea typeface="Arial" panose="020B0604020202020204" pitchFamily="34" charset="0"/>
              </a:rPr>
              <a:t>Bir atın </a:t>
            </a:r>
            <a:r>
              <a:rPr lang="tr-TR" dirty="0" err="1">
                <a:effectLst/>
                <a:latin typeface="Arial" panose="020B0604020202020204" pitchFamily="34" charset="0"/>
                <a:ea typeface="Arial" panose="020B0604020202020204" pitchFamily="34" charset="0"/>
              </a:rPr>
              <a:t>voltij</a:t>
            </a:r>
            <a:r>
              <a:rPr lang="tr-TR" dirty="0">
                <a:effectLst/>
                <a:latin typeface="Arial" panose="020B0604020202020204" pitchFamily="34" charset="0"/>
                <a:ea typeface="Arial" panose="020B0604020202020204" pitchFamily="34" charset="0"/>
              </a:rPr>
              <a:t> eğitimine, at, binici ile birlikte temel eğitimini tamamladıktan sonra başlanabilir. Bu aşama sonunda, at, her üç yürüyüş biçiminde de binicisi ile birlikte, yardımlara itaat ederek, çalışkan ve dengeli bir biçimde ileri hareket edebilmelidir. Ayrıca, uzun süreli dörtnalı sürdürebilecek beden dayanıklılığını da kazanmış olmalıdır.</a:t>
            </a:r>
          </a:p>
          <a:p>
            <a:pPr marL="0" indent="0">
              <a:buNone/>
            </a:pPr>
            <a:endParaRPr lang="tr-TR" sz="4400" b="1" i="1" dirty="0">
              <a:solidFill>
                <a:srgbClr val="C00000"/>
              </a:solidFill>
            </a:endParaRPr>
          </a:p>
        </p:txBody>
      </p:sp>
    </p:spTree>
    <p:extLst>
      <p:ext uri="{BB962C8B-B14F-4D97-AF65-F5344CB8AC3E}">
        <p14:creationId xmlns:p14="http://schemas.microsoft.com/office/powerpoint/2010/main" val="1211078088"/>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CA7ACA1-6CE7-4D71-BE65-12EE94875637}"/>
              </a:ext>
            </a:extLst>
          </p:cNvPr>
          <p:cNvSpPr>
            <a:spLocks noGrp="1"/>
          </p:cNvSpPr>
          <p:nvPr>
            <p:ph idx="1"/>
          </p:nvPr>
        </p:nvSpPr>
        <p:spPr>
          <a:xfrm>
            <a:off x="806823" y="1250576"/>
            <a:ext cx="10609729" cy="4616824"/>
          </a:xfrm>
        </p:spPr>
        <p:txBody>
          <a:bodyPr>
            <a:normAutofit/>
          </a:bodyPr>
          <a:lstStyle/>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atı, her zaman biniş ve </a:t>
            </a:r>
            <a:r>
              <a:rPr lang="tr-TR" sz="2400" dirty="0" err="1">
                <a:effectLst/>
                <a:latin typeface="Arial" panose="020B0604020202020204" pitchFamily="34" charset="0"/>
                <a:ea typeface="Arial" panose="020B0604020202020204" pitchFamily="34" charset="0"/>
              </a:rPr>
              <a:t>voltej</a:t>
            </a:r>
            <a:r>
              <a:rPr lang="tr-TR" sz="2400" dirty="0">
                <a:effectLst/>
                <a:latin typeface="Arial" panose="020B0604020202020204" pitchFamily="34" charset="0"/>
                <a:ea typeface="Arial" panose="020B0604020202020204" pitchFamily="34" charset="0"/>
              </a:rPr>
              <a:t> temel eğitimi birlikte ve eş zamanlı uygulanarak eğitilmelidir. Bu tür bir eğitim uygulaması, atın sağlıklı olabilmesi için gereklidir.</a:t>
            </a:r>
          </a:p>
          <a:p>
            <a:pPr marL="0" indent="0" algn="just">
              <a:buNone/>
            </a:pPr>
            <a:endParaRPr lang="tr-TR" sz="2400" dirty="0">
              <a:latin typeface="Arial" panose="020B0604020202020204" pitchFamily="34" charset="0"/>
            </a:endParaRPr>
          </a:p>
          <a:p>
            <a:pPr marL="0" indent="0" algn="just">
              <a:buNone/>
            </a:pPr>
            <a:endParaRPr lang="tr-TR" sz="2400" dirty="0">
              <a:latin typeface="Arial" panose="020B0604020202020204" pitchFamily="34" charset="0"/>
            </a:endParaRPr>
          </a:p>
          <a:p>
            <a:pPr marL="0" marR="119380" indent="0" algn="ctr">
              <a:spcBef>
                <a:spcPts val="535"/>
              </a:spcBef>
              <a:spcAft>
                <a:spcPts val="0"/>
              </a:spcAft>
              <a:buNone/>
            </a:pPr>
            <a:r>
              <a:rPr lang="tr-TR" sz="2600" u="sng" dirty="0">
                <a:solidFill>
                  <a:srgbClr val="FF0000"/>
                </a:solidFill>
                <a:effectLst/>
                <a:latin typeface="Arial" panose="020B0604020202020204" pitchFamily="34" charset="0"/>
                <a:ea typeface="Arial" panose="020B0604020202020204" pitchFamily="34" charset="0"/>
              </a:rPr>
              <a:t>DİKKAT!</a:t>
            </a:r>
            <a:endParaRPr lang="tr-TR" sz="2600" u="sng" dirty="0">
              <a:solidFill>
                <a:srgbClr val="FF0000"/>
              </a:solidFill>
              <a:latin typeface="Arial" panose="020B0604020202020204" pitchFamily="34" charset="0"/>
              <a:ea typeface="Arial" panose="020B0604020202020204" pitchFamily="34" charset="0"/>
            </a:endParaRPr>
          </a:p>
          <a:p>
            <a:pPr marL="0" marR="119380" indent="0" algn="ctr">
              <a:spcBef>
                <a:spcPts val="535"/>
              </a:spcBef>
              <a:spcAft>
                <a:spcPts val="0"/>
              </a:spcAft>
              <a:buNone/>
            </a:pPr>
            <a:r>
              <a:rPr lang="tr-TR" sz="2400" b="1" dirty="0" err="1">
                <a:effectLst/>
                <a:latin typeface="Arial" panose="020B0604020202020204" pitchFamily="34" charset="0"/>
                <a:ea typeface="Arial" panose="020B0604020202020204" pitchFamily="34" charset="0"/>
              </a:rPr>
              <a:t>Voltij</a:t>
            </a:r>
            <a:r>
              <a:rPr lang="tr-TR" sz="2400" b="1" dirty="0">
                <a:effectLst/>
                <a:latin typeface="Arial" panose="020B0604020202020204" pitchFamily="34" charset="0"/>
                <a:ea typeface="Arial" panose="020B0604020202020204" pitchFamily="34" charset="0"/>
              </a:rPr>
              <a:t> atının temel eğitimi, </a:t>
            </a:r>
            <a:r>
              <a:rPr lang="tr-TR" sz="2400" b="1" dirty="0" err="1">
                <a:effectLst/>
                <a:latin typeface="Arial" panose="020B0604020202020204" pitchFamily="34" charset="0"/>
                <a:ea typeface="Arial" panose="020B0604020202020204" pitchFamily="34" charset="0"/>
              </a:rPr>
              <a:t>voltij</a:t>
            </a:r>
            <a:r>
              <a:rPr lang="tr-TR" sz="2400" b="1" dirty="0">
                <a:effectLst/>
                <a:latin typeface="Arial" panose="020B0604020202020204" pitchFamily="34" charset="0"/>
                <a:ea typeface="Arial" panose="020B0604020202020204" pitchFamily="34" charset="0"/>
              </a:rPr>
              <a:t> sporcularının eğitimine göre önceliklidir.</a:t>
            </a:r>
            <a:endParaRPr lang="tr-TR" sz="2400" dirty="0">
              <a:effectLst/>
              <a:latin typeface="Arial" panose="020B0604020202020204" pitchFamily="34" charset="0"/>
              <a:ea typeface="Arial" panose="020B0604020202020204" pitchFamily="34" charset="0"/>
            </a:endParaRPr>
          </a:p>
          <a:p>
            <a:pPr marL="0" indent="0" algn="just">
              <a:buNone/>
            </a:pPr>
            <a:endParaRPr lang="tr-TR" sz="2400" dirty="0"/>
          </a:p>
        </p:txBody>
      </p:sp>
    </p:spTree>
    <p:extLst>
      <p:ext uri="{BB962C8B-B14F-4D97-AF65-F5344CB8AC3E}">
        <p14:creationId xmlns:p14="http://schemas.microsoft.com/office/powerpoint/2010/main" val="1812956853"/>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49DB68C-6616-4D6A-8C2D-71D387A82240}"/>
              </a:ext>
            </a:extLst>
          </p:cNvPr>
          <p:cNvSpPr>
            <a:spLocks noGrp="1"/>
          </p:cNvSpPr>
          <p:nvPr>
            <p:ph idx="1"/>
          </p:nvPr>
        </p:nvSpPr>
        <p:spPr>
          <a:xfrm>
            <a:off x="779929" y="1922928"/>
            <a:ext cx="10650071" cy="4249271"/>
          </a:xfrm>
        </p:spPr>
        <p:txBody>
          <a:bodyPr>
            <a:normAutofit/>
          </a:bodyPr>
          <a:lstStyle/>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atının eğitiminde aşağıdaki konulara dikkat edilmelidir:</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Genç atın çılbır çalışmasına ayrılacak süre, </a:t>
            </a:r>
            <a:r>
              <a:rPr lang="tr-TR" sz="2400" dirty="0" err="1">
                <a:effectLst/>
                <a:latin typeface="Arial" panose="020B0604020202020204" pitchFamily="34" charset="0"/>
                <a:ea typeface="Arial" panose="020B0604020202020204" pitchFamily="34" charset="0"/>
              </a:rPr>
              <a:t>voltej</a:t>
            </a:r>
            <a:r>
              <a:rPr lang="tr-TR" sz="2400" dirty="0">
                <a:effectLst/>
                <a:latin typeface="Arial" panose="020B0604020202020204" pitchFamily="34" charset="0"/>
                <a:ea typeface="Arial" panose="020B0604020202020204" pitchFamily="34" charset="0"/>
              </a:rPr>
              <a:t> eğitimini tamamlamış bir ata göre daha uzun tutulur. Toplam çılbır süresinin eşitlenmesi için,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çalışmalarını içeren aşamaya başlangıçta daha az </a:t>
            </a:r>
            <a:r>
              <a:rPr lang="tr-TR" sz="2400" spc="-15" dirty="0">
                <a:effectLst/>
                <a:latin typeface="Arial" panose="020B0604020202020204" pitchFamily="34" charset="0"/>
                <a:ea typeface="Arial" panose="020B0604020202020204" pitchFamily="34" charset="0"/>
              </a:rPr>
              <a:t>zaman</a:t>
            </a:r>
            <a:r>
              <a:rPr lang="tr-TR" sz="2400" spc="27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ayrılır</a:t>
            </a:r>
            <a:r>
              <a:rPr lang="tr-TR" sz="2400" dirty="0">
                <a:latin typeface="Arial" panose="020B0604020202020204" pitchFamily="34" charset="0"/>
                <a:ea typeface="Arial" panose="020B0604020202020204" pitchFamily="34" charset="0"/>
              </a:rPr>
              <a:t>.</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İlk zamanlarda, atın sırtına yük getiren hareket dizisi (kür) veya her herhangi bir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alıştırması</a:t>
            </a:r>
            <a:r>
              <a:rPr lang="tr-TR" sz="2400" spc="-7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yapılmamalıdır.</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Çalışmaların</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zorluk</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düzeyleri</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yavaş</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yavaş</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artırılmalıdır.</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Önce</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durağan, sonra akıcı hareketler; tekli, ikili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sonrasında üçlü gruplar halinde; sırasıyla adeta, süratli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dörtnal yürüyüş biçimlerinde</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yapılmalıdır.</a:t>
            </a:r>
          </a:p>
          <a:p>
            <a:pPr marL="0" indent="0" algn="just">
              <a:buNone/>
            </a:pPr>
            <a:endParaRPr lang="tr-TR" sz="2400" dirty="0"/>
          </a:p>
        </p:txBody>
      </p:sp>
    </p:spTree>
    <p:extLst>
      <p:ext uri="{BB962C8B-B14F-4D97-AF65-F5344CB8AC3E}">
        <p14:creationId xmlns:p14="http://schemas.microsoft.com/office/powerpoint/2010/main" val="3178473484"/>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E590C03-2964-4F4D-8AC0-A68D46A66461}"/>
              </a:ext>
            </a:extLst>
          </p:cNvPr>
          <p:cNvSpPr>
            <a:spLocks noGrp="1"/>
          </p:cNvSpPr>
          <p:nvPr>
            <p:ph idx="1"/>
          </p:nvPr>
        </p:nvSpPr>
        <p:spPr>
          <a:xfrm>
            <a:off x="753035" y="779929"/>
            <a:ext cx="10676965" cy="5189071"/>
          </a:xfrm>
        </p:spPr>
        <p:txBody>
          <a:bodyPr>
            <a:normAutofit/>
          </a:bodyPr>
          <a:lstStyle/>
          <a:p>
            <a:pPr algn="just">
              <a:buFont typeface="Wingdings" panose="05000000000000000000" pitchFamily="2" charset="2"/>
              <a:buChar char="ü"/>
            </a:pPr>
            <a:r>
              <a:rPr lang="tr-TR" sz="2400" dirty="0" err="1">
                <a:effectLst/>
                <a:latin typeface="Arial" panose="020B0604020202020204" pitchFamily="34" charset="0"/>
                <a:ea typeface="Wingdings" panose="05000000000000000000" pitchFamily="2" charset="2"/>
                <a:cs typeface="Wingdings" panose="05000000000000000000" pitchFamily="2" charset="2"/>
              </a:rPr>
              <a:t>Voltij</a:t>
            </a:r>
            <a:r>
              <a:rPr lang="tr-TR" sz="2400" dirty="0">
                <a:effectLst/>
                <a:latin typeface="Arial" panose="020B0604020202020204" pitchFamily="34" charset="0"/>
                <a:ea typeface="Wingdings" panose="05000000000000000000" pitchFamily="2" charset="2"/>
                <a:cs typeface="Wingdings" panose="05000000000000000000" pitchFamily="2" charset="2"/>
              </a:rPr>
              <a:t> sporcularının yandan atın üzerine zıplamaları, eğitimin başlangıcında tek taraflı aşırı yüklenmelere neden olacağından, gereksizdir. Bu hareketler atın süratli </a:t>
            </a:r>
            <a:r>
              <a:rPr lang="tr-TR" sz="2400" spc="15" dirty="0">
                <a:effectLst/>
                <a:latin typeface="Arial" panose="020B0604020202020204" pitchFamily="34" charset="0"/>
                <a:ea typeface="Wingdings" panose="05000000000000000000" pitchFamily="2" charset="2"/>
                <a:cs typeface="Wingdings" panose="05000000000000000000" pitchFamily="2" charset="2"/>
              </a:rPr>
              <a:t>ve </a:t>
            </a:r>
            <a:r>
              <a:rPr lang="tr-TR" sz="2400" dirty="0">
                <a:effectLst/>
                <a:latin typeface="Arial" panose="020B0604020202020204" pitchFamily="34" charset="0"/>
                <a:ea typeface="Wingdings" panose="05000000000000000000" pitchFamily="2" charset="2"/>
                <a:cs typeface="Wingdings" panose="05000000000000000000" pitchFamily="2" charset="2"/>
              </a:rPr>
              <a:t>dörtnalının sürekliliğini aksatarak, birçok kez durmasına neden</a:t>
            </a:r>
            <a:r>
              <a:rPr lang="tr-TR" sz="2400" spc="29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olacaktır.</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Bir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atının, bir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yarışmasına katılabilmek için gereksinim duyduğu gerçekçi bir eğitim süresi, en az bir yıldır. Bu süre içerisinde her hangi bir yarışmaya katılmak</a:t>
            </a:r>
            <a:r>
              <a:rPr lang="tr-TR" sz="2400" spc="-2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olanaksızdır.</a:t>
            </a:r>
          </a:p>
          <a:p>
            <a:pPr algn="just">
              <a:buFont typeface="Wingdings" panose="05000000000000000000" pitchFamily="2" charset="2"/>
              <a:buChar char="ü"/>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ancak iyi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 ile başarılı</a:t>
            </a:r>
            <a:r>
              <a:rPr lang="tr-TR" sz="2400" spc="17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olabilir</a:t>
            </a:r>
            <a:r>
              <a:rPr lang="tr-TR" sz="2400" dirty="0">
                <a:latin typeface="Arial" panose="020B0604020202020204" pitchFamily="34" charset="0"/>
                <a:ea typeface="Arial" panose="020B0604020202020204" pitchFamily="34" charset="0"/>
              </a:rPr>
              <a:t>.</a:t>
            </a:r>
            <a:endParaRPr lang="tr-TR" sz="2400" dirty="0"/>
          </a:p>
        </p:txBody>
      </p:sp>
    </p:spTree>
    <p:extLst>
      <p:ext uri="{BB962C8B-B14F-4D97-AF65-F5344CB8AC3E}">
        <p14:creationId xmlns:p14="http://schemas.microsoft.com/office/powerpoint/2010/main" val="3666099130"/>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DF277E2-C360-4663-A700-7E096CC134DB}"/>
              </a:ext>
            </a:extLst>
          </p:cNvPr>
          <p:cNvSpPr>
            <a:spLocks noGrp="1"/>
          </p:cNvSpPr>
          <p:nvPr>
            <p:ph idx="1"/>
          </p:nvPr>
        </p:nvSpPr>
        <p:spPr>
          <a:xfrm>
            <a:off x="793376" y="2487706"/>
            <a:ext cx="10609730" cy="3379694"/>
          </a:xfrm>
        </p:spPr>
        <p:txBody>
          <a:bodyPr>
            <a:normAutofit/>
          </a:bodyPr>
          <a:lstStyle/>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Eğitim süreci içerisinde kararlı, çalışkan, ritmik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dengeli bir dörtnala ulaşabilmek için;</a:t>
            </a:r>
            <a:r>
              <a:rPr lang="tr-TR" sz="2400" spc="-2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atın başlangıçta </a:t>
            </a:r>
            <a:r>
              <a:rPr lang="tr-TR" sz="2400" dirty="0" err="1">
                <a:effectLst/>
                <a:latin typeface="Arial" panose="020B0604020202020204" pitchFamily="34" charset="0"/>
                <a:ea typeface="Arial" panose="020B0604020202020204" pitchFamily="34" charset="0"/>
              </a:rPr>
              <a:t>içtepili</a:t>
            </a:r>
            <a:r>
              <a:rPr lang="tr-TR" sz="2400" dirty="0">
                <a:effectLst/>
                <a:latin typeface="Arial" panose="020B0604020202020204" pitchFamily="34" charset="0"/>
                <a:ea typeface="Arial" panose="020B0604020202020204" pitchFamily="34" charset="0"/>
              </a:rPr>
              <a:t> bir biçimde ileriye doğru dörtnal yapması sağlanmalıdır. Eğitimin bu aşamasında herhangi bir kür uygulaması</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yanlıştır.</a:t>
            </a:r>
          </a:p>
          <a:p>
            <a:pPr marL="0" indent="0" algn="just">
              <a:buNone/>
            </a:pPr>
            <a:r>
              <a:rPr lang="tr-TR" sz="2400" dirty="0">
                <a:effectLst/>
                <a:latin typeface="Arial" panose="020B0604020202020204" pitchFamily="34" charset="0"/>
                <a:ea typeface="Arial" panose="020B0604020202020204" pitchFamily="34" charset="0"/>
              </a:rPr>
              <a:t>Her</a:t>
            </a:r>
            <a:r>
              <a:rPr lang="tr-TR" sz="2400" spc="-25" dirty="0">
                <a:effectLst/>
                <a:latin typeface="Arial" panose="020B0604020202020204" pitchFamily="34" charset="0"/>
                <a:ea typeface="Arial" panose="020B0604020202020204" pitchFamily="34" charset="0"/>
              </a:rPr>
              <a:t> </a:t>
            </a:r>
            <a:r>
              <a:rPr lang="tr-TR" sz="2400" dirty="0" err="1">
                <a:effectLst/>
                <a:latin typeface="Arial" panose="020B0604020202020204" pitchFamily="34" charset="0"/>
                <a:ea typeface="Arial" panose="020B0604020202020204" pitchFamily="34" charset="0"/>
              </a:rPr>
              <a:t>voltij</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eğiticisi bu</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sınırlamaları</a:t>
            </a:r>
            <a:r>
              <a:rPr lang="tr-TR" sz="2400" spc="-45" dirty="0">
                <a:effectLst/>
                <a:latin typeface="Arial" panose="020B0604020202020204" pitchFamily="34" charset="0"/>
                <a:ea typeface="Arial" panose="020B0604020202020204" pitchFamily="34" charset="0"/>
              </a:rPr>
              <a:t> </a:t>
            </a:r>
            <a:r>
              <a:rPr lang="tr-TR" sz="2400" dirty="0" err="1">
                <a:effectLst/>
                <a:latin typeface="Arial" panose="020B0604020202020204" pitchFamily="34" charset="0"/>
                <a:ea typeface="Arial" panose="020B0604020202020204" pitchFamily="34" charset="0"/>
              </a:rPr>
              <a:t>voltij</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eğitiminin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başlangıcıyla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birlikte</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dikkate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almalıdır.</a:t>
            </a:r>
            <a:r>
              <a:rPr lang="tr-TR" sz="2400" spc="-2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İyi</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atı sahibi olmanın tek koşulu,</a:t>
            </a:r>
            <a:r>
              <a:rPr lang="tr-TR" sz="2400" spc="2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budur</a:t>
            </a:r>
            <a:r>
              <a:rPr lang="tr-TR" sz="2400" dirty="0">
                <a:latin typeface="Arial" panose="020B0604020202020204" pitchFamily="34" charset="0"/>
                <a:ea typeface="Arial" panose="020B0604020202020204" pitchFamily="34" charset="0"/>
              </a:rPr>
              <a:t>.</a:t>
            </a:r>
          </a:p>
          <a:p>
            <a:pPr marL="0" indent="0" algn="just">
              <a:buNone/>
            </a:pPr>
            <a:endParaRPr lang="tr-TR" sz="2400" dirty="0"/>
          </a:p>
        </p:txBody>
      </p:sp>
    </p:spTree>
    <p:extLst>
      <p:ext uri="{BB962C8B-B14F-4D97-AF65-F5344CB8AC3E}">
        <p14:creationId xmlns:p14="http://schemas.microsoft.com/office/powerpoint/2010/main" val="295842758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0D84738-EBE1-4108-B56A-E82F80CA3C4B}"/>
              </a:ext>
            </a:extLst>
          </p:cNvPr>
          <p:cNvSpPr>
            <a:spLocks noGrp="1"/>
          </p:cNvSpPr>
          <p:nvPr>
            <p:ph idx="1"/>
          </p:nvPr>
        </p:nvSpPr>
        <p:spPr>
          <a:xfrm>
            <a:off x="793376" y="2556932"/>
            <a:ext cx="10623177" cy="3318936"/>
          </a:xfrm>
        </p:spPr>
        <p:txBody>
          <a:bodyPr>
            <a:normAutofit/>
          </a:bodyPr>
          <a:lstStyle/>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atının sakinliğini ve itaatini sürdürmesi,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yöneticileri tarafından sürekli gözlenmelidir. Karşı koymalar oluştuğunda, eğitimin koşulları kolaylaştırılmalıdır.</a:t>
            </a:r>
          </a:p>
          <a:p>
            <a:pPr marL="0" indent="0" algn="just">
              <a:buNone/>
            </a:pPr>
            <a:r>
              <a:rPr lang="tr-TR" sz="2400" dirty="0">
                <a:effectLst/>
                <a:latin typeface="Arial" panose="020B0604020202020204" pitchFamily="34" charset="0"/>
                <a:ea typeface="Arial" panose="020B0604020202020204" pitchFamily="34" charset="0"/>
              </a:rPr>
              <a:t>Haftalık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alıştırmaları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günlük dörtnal </a:t>
            </a:r>
            <a:r>
              <a:rPr lang="tr-TR" sz="2400" spc="-15" dirty="0">
                <a:effectLst/>
                <a:latin typeface="Arial" panose="020B0604020202020204" pitchFamily="34" charset="0"/>
                <a:ea typeface="Arial" panose="020B0604020202020204" pitchFamily="34" charset="0"/>
              </a:rPr>
              <a:t>çalışma </a:t>
            </a:r>
            <a:r>
              <a:rPr lang="tr-TR" sz="2400" dirty="0">
                <a:effectLst/>
                <a:latin typeface="Arial" panose="020B0604020202020204" pitchFamily="34" charset="0"/>
                <a:ea typeface="Arial" panose="020B0604020202020204" pitchFamily="34" charset="0"/>
              </a:rPr>
              <a:t>süreleri yavaş yavaş artırılmalıdır. Aşırılıklar, karşı koymaları yaratacaktır</a:t>
            </a:r>
            <a:r>
              <a:rPr lang="tr-TR" sz="2400" dirty="0">
                <a:latin typeface="Arial" panose="020B0604020202020204" pitchFamily="34" charset="0"/>
                <a:ea typeface="Arial" panose="020B0604020202020204" pitchFamily="34" charset="0"/>
              </a:rPr>
              <a:t>.</a:t>
            </a:r>
          </a:p>
          <a:p>
            <a:pPr marL="0" indent="0">
              <a:buNone/>
            </a:pPr>
            <a:endParaRPr lang="tr-TR" sz="2400" dirty="0"/>
          </a:p>
        </p:txBody>
      </p:sp>
    </p:spTree>
    <p:extLst>
      <p:ext uri="{BB962C8B-B14F-4D97-AF65-F5344CB8AC3E}">
        <p14:creationId xmlns:p14="http://schemas.microsoft.com/office/powerpoint/2010/main" val="3560729623"/>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6160D85-C0D9-433E-ACE6-69E89C215D09}"/>
              </a:ext>
            </a:extLst>
          </p:cNvPr>
          <p:cNvSpPr>
            <a:spLocks noGrp="1"/>
          </p:cNvSpPr>
          <p:nvPr>
            <p:ph idx="1"/>
          </p:nvPr>
        </p:nvSpPr>
        <p:spPr>
          <a:xfrm>
            <a:off x="779929" y="1869141"/>
            <a:ext cx="10623177" cy="4374178"/>
          </a:xfrm>
        </p:spPr>
        <p:txBody>
          <a:bodyPr>
            <a:normAutofit/>
          </a:bodyPr>
          <a:lstStyle/>
          <a:p>
            <a:pPr marL="0" indent="0">
              <a:buNone/>
            </a:pPr>
            <a:r>
              <a:rPr lang="tr-TR" sz="2600" b="1" i="1" u="sng" spc="-15" dirty="0">
                <a:solidFill>
                  <a:srgbClr val="33CCCC"/>
                </a:solidFill>
                <a:effectLst/>
                <a:latin typeface="Arial" panose="020B0604020202020204" pitchFamily="34" charset="0"/>
                <a:ea typeface="Arial" panose="020B0604020202020204" pitchFamily="34" charset="0"/>
              </a:rPr>
              <a:t>3.4.2.Voltij </a:t>
            </a:r>
            <a:r>
              <a:rPr lang="tr-TR" sz="2600" b="1" i="1" u="sng" spc="15" dirty="0">
                <a:solidFill>
                  <a:srgbClr val="33CCCC"/>
                </a:solidFill>
                <a:effectLst/>
                <a:latin typeface="Arial" panose="020B0604020202020204" pitchFamily="34" charset="0"/>
                <a:ea typeface="Arial" panose="020B0604020202020204" pitchFamily="34" charset="0"/>
              </a:rPr>
              <a:t>Çalışma </a:t>
            </a:r>
            <a:r>
              <a:rPr lang="tr-TR" sz="2600" b="1" i="1" u="sng" spc="-15" dirty="0">
                <a:solidFill>
                  <a:srgbClr val="33CCCC"/>
                </a:solidFill>
                <a:effectLst/>
                <a:latin typeface="Arial" panose="020B0604020202020204" pitchFamily="34" charset="0"/>
                <a:ea typeface="Arial" panose="020B0604020202020204" pitchFamily="34" charset="0"/>
              </a:rPr>
              <a:t>Saati Öncesi Isınma</a:t>
            </a:r>
            <a:r>
              <a:rPr lang="tr-TR" sz="2600" b="1" i="1" u="sng" spc="-165" dirty="0">
                <a:solidFill>
                  <a:srgbClr val="33CCCC"/>
                </a:solidFill>
                <a:effectLst/>
                <a:latin typeface="Arial" panose="020B0604020202020204" pitchFamily="34" charset="0"/>
                <a:ea typeface="Arial" panose="020B0604020202020204" pitchFamily="34" charset="0"/>
              </a:rPr>
              <a:t> </a:t>
            </a:r>
            <a:r>
              <a:rPr lang="tr-TR" sz="2600" b="1" i="1" u="sng" spc="-15" dirty="0">
                <a:solidFill>
                  <a:srgbClr val="33CCCC"/>
                </a:solidFill>
                <a:effectLst/>
                <a:latin typeface="Arial" panose="020B0604020202020204" pitchFamily="34" charset="0"/>
                <a:ea typeface="Arial" panose="020B0604020202020204" pitchFamily="34" charset="0"/>
              </a:rPr>
              <a:t>Çılbırı</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Bir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atının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çalışmasından önce yapılacak çılbır çalışmasında aşağıdaki konulara dikkat edilmelidir:</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Alanda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için kısıtlı süre çalışma izni varsa; atın çılbırı kısa sürede fakat olabildiğince etkili bir biçimde yapılmalıdır. Bu süre içerisinde atın gücünü tüketmekten, yumuşaklığın sağlanması</a:t>
            </a:r>
            <a:r>
              <a:rPr lang="tr-TR" sz="2400" spc="10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zorunludur</a:t>
            </a:r>
            <a:r>
              <a:rPr lang="tr-TR" sz="2400" dirty="0">
                <a:latin typeface="Arial" panose="020B0604020202020204" pitchFamily="34" charset="0"/>
                <a:ea typeface="Arial" panose="020B0604020202020204" pitchFamily="34" charset="0"/>
              </a:rPr>
              <a:t>.</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Yumuşatma çalışması 10 dakikalık </a:t>
            </a:r>
            <a:r>
              <a:rPr lang="tr-TR" sz="2400" b="1" dirty="0">
                <a:effectLst/>
                <a:latin typeface="Arial" panose="020B0604020202020204" pitchFamily="34" charset="0"/>
                <a:ea typeface="Arial" panose="020B0604020202020204" pitchFamily="34" charset="0"/>
              </a:rPr>
              <a:t>adeta </a:t>
            </a:r>
            <a:r>
              <a:rPr lang="tr-TR" sz="2400" dirty="0">
                <a:effectLst/>
                <a:latin typeface="Arial" panose="020B0604020202020204" pitchFamily="34" charset="0"/>
                <a:ea typeface="Arial" panose="020B0604020202020204" pitchFamily="34" charset="0"/>
              </a:rPr>
              <a:t>ile başlamalıdır. Bu çalışma sahanın dışında yapılabilir. Sonrasında </a:t>
            </a:r>
            <a:r>
              <a:rPr lang="tr-TR" sz="2400" b="1" dirty="0">
                <a:effectLst/>
                <a:latin typeface="Arial" panose="020B0604020202020204" pitchFamily="34" charset="0"/>
                <a:ea typeface="Arial" panose="020B0604020202020204" pitchFamily="34" charset="0"/>
              </a:rPr>
              <a:t>süratli </a:t>
            </a:r>
            <a:r>
              <a:rPr lang="tr-TR" sz="2400" spc="15"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dörtnal </a:t>
            </a:r>
            <a:r>
              <a:rPr lang="tr-TR" sz="2400" dirty="0">
                <a:effectLst/>
                <a:latin typeface="Arial" panose="020B0604020202020204" pitchFamily="34" charset="0"/>
                <a:ea typeface="Arial" panose="020B0604020202020204" pitchFamily="34" charset="0"/>
              </a:rPr>
              <a:t>alıştırmalarına geçilebilir. Bu aşamada yan kayışları daha uzunca bağlanarak, atın esnek </a:t>
            </a:r>
            <a:r>
              <a:rPr lang="tr-TR" sz="2400" spc="-15" dirty="0">
                <a:effectLst/>
                <a:latin typeface="Arial" panose="020B0604020202020204" pitchFamily="34" charset="0"/>
                <a:ea typeface="Arial" panose="020B0604020202020204" pitchFamily="34" charset="0"/>
              </a:rPr>
              <a:t>bir </a:t>
            </a:r>
            <a:r>
              <a:rPr lang="tr-TR" sz="2400" dirty="0">
                <a:effectLst/>
                <a:latin typeface="Arial" panose="020B0604020202020204" pitchFamily="34" charset="0"/>
                <a:ea typeface="Arial" panose="020B0604020202020204" pitchFamily="34" charset="0"/>
              </a:rPr>
              <a:t>biçimde hareket etmesi</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sağlanır.</a:t>
            </a:r>
            <a:endParaRPr lang="tr-TR" sz="2400" b="1" i="1" u="sng" spc="-15" dirty="0">
              <a:solidFill>
                <a:srgbClr val="33CCCC"/>
              </a:solidFill>
              <a:effectLst/>
              <a:latin typeface="Arial" panose="020B0604020202020204" pitchFamily="34" charset="0"/>
              <a:ea typeface="Arial" panose="020B0604020202020204" pitchFamily="34" charset="0"/>
            </a:endParaRPr>
          </a:p>
          <a:p>
            <a:pPr>
              <a:buFont typeface="Wingdings" panose="05000000000000000000" pitchFamily="2" charset="2"/>
              <a:buChar char="ü"/>
            </a:pPr>
            <a:endParaRPr lang="tr-TR" sz="2600" i="1" u="sng" dirty="0">
              <a:solidFill>
                <a:srgbClr val="33CCCC"/>
              </a:solidFill>
            </a:endParaRPr>
          </a:p>
        </p:txBody>
      </p:sp>
    </p:spTree>
    <p:extLst>
      <p:ext uri="{BB962C8B-B14F-4D97-AF65-F5344CB8AC3E}">
        <p14:creationId xmlns:p14="http://schemas.microsoft.com/office/powerpoint/2010/main" val="229787115"/>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436DF04-CFBB-499F-9DA1-92EE66514657}"/>
              </a:ext>
            </a:extLst>
          </p:cNvPr>
          <p:cNvSpPr>
            <a:spLocks noGrp="1"/>
          </p:cNvSpPr>
          <p:nvPr>
            <p:ph idx="1"/>
          </p:nvPr>
        </p:nvSpPr>
        <p:spPr>
          <a:xfrm>
            <a:off x="779929" y="1371600"/>
            <a:ext cx="10650071" cy="4495800"/>
          </a:xfrm>
        </p:spPr>
        <p:txBody>
          <a:bodyPr>
            <a:normAutofit/>
          </a:bodyPr>
          <a:lstStyle/>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Yürüyüş biçimi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karar değişiklikleri, yer sırığı geçişleri, daire değişiklikleri vb. gibi alıştırmalar</a:t>
            </a:r>
            <a:r>
              <a:rPr lang="tr-TR" sz="2400" spc="-6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yapılarak,</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çalışma</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yönlü</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biçime</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sokulur.</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Dörtnalda</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yapılacak</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karar</a:t>
            </a:r>
            <a:r>
              <a:rPr lang="tr-TR" sz="2400" spc="-7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değişiklikleri çok iyi yumuşatıcı alıştırmalardır. Bu alıştırmalar özellikle erişkin atların daha kısa sürede yumuşamalarını</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sağlar.</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Uzun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süreli</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dörtnal</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çalışmalarının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yorgunluktan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başka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sonucu</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yoktur.</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At yumuşadıktan sonra; kolan kayışı bir kez daha sıkılır, yan kayışları uygun uzunluk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yükseklik ölçülerine</a:t>
            </a:r>
            <a:r>
              <a:rPr lang="tr-TR" sz="2400" spc="19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getirilir</a:t>
            </a:r>
            <a:r>
              <a:rPr lang="tr-TR" sz="2400" dirty="0">
                <a:latin typeface="Arial" panose="020B0604020202020204" pitchFamily="34" charset="0"/>
                <a:ea typeface="Arial" panose="020B0604020202020204" pitchFamily="34" charset="0"/>
              </a:rPr>
              <a:t>.</a:t>
            </a:r>
          </a:p>
          <a:p>
            <a:pPr algn="just">
              <a:buFont typeface="Wingdings" panose="05000000000000000000" pitchFamily="2" charset="2"/>
              <a:buChar char="ü"/>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sporcularının da ısınması için, birlikte çalışmalar</a:t>
            </a:r>
            <a:r>
              <a:rPr lang="tr-TR" sz="2400" spc="9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yapılabilir.</a:t>
            </a:r>
          </a:p>
          <a:p>
            <a:pPr algn="just">
              <a:buFont typeface="Wingdings" panose="05000000000000000000" pitchFamily="2" charset="2"/>
              <a:buChar char="ü"/>
            </a:pPr>
            <a:endParaRPr lang="tr-TR" sz="2400" dirty="0"/>
          </a:p>
        </p:txBody>
      </p:sp>
    </p:spTree>
    <p:extLst>
      <p:ext uri="{BB962C8B-B14F-4D97-AF65-F5344CB8AC3E}">
        <p14:creationId xmlns:p14="http://schemas.microsoft.com/office/powerpoint/2010/main" val="2336698084"/>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7228C82-6350-488B-9201-F2007B677836}"/>
              </a:ext>
            </a:extLst>
          </p:cNvPr>
          <p:cNvSpPr>
            <a:spLocks noGrp="1"/>
          </p:cNvSpPr>
          <p:nvPr>
            <p:ph idx="1"/>
          </p:nvPr>
        </p:nvSpPr>
        <p:spPr>
          <a:xfrm>
            <a:off x="753036" y="1438834"/>
            <a:ext cx="10636624" cy="4784165"/>
          </a:xfrm>
        </p:spPr>
        <p:txBody>
          <a:bodyPr>
            <a:normAutofit fontScale="92500"/>
          </a:bodyPr>
          <a:lstStyle/>
          <a:p>
            <a:pPr marL="0" indent="0">
              <a:buNone/>
            </a:pPr>
            <a:r>
              <a:rPr lang="tr-TR" sz="2600" b="1" i="1" u="sng" spc="-15" dirty="0">
                <a:solidFill>
                  <a:srgbClr val="33CCCC"/>
                </a:solidFill>
                <a:effectLst/>
                <a:latin typeface="Arial" panose="020B0604020202020204" pitchFamily="34" charset="0"/>
                <a:ea typeface="Arial" panose="020B0604020202020204" pitchFamily="34" charset="0"/>
              </a:rPr>
              <a:t>3.4.3.Voltij </a:t>
            </a:r>
            <a:r>
              <a:rPr lang="tr-TR" sz="2600" b="1" i="1" u="sng" spc="10" dirty="0">
                <a:solidFill>
                  <a:srgbClr val="33CCCC"/>
                </a:solidFill>
                <a:effectLst/>
                <a:latin typeface="Arial" panose="020B0604020202020204" pitchFamily="34" charset="0"/>
                <a:ea typeface="Arial" panose="020B0604020202020204" pitchFamily="34" charset="0"/>
              </a:rPr>
              <a:t>Çalışmasında</a:t>
            </a:r>
            <a:r>
              <a:rPr lang="tr-TR" sz="2600" b="1" i="1" u="sng" spc="35" dirty="0">
                <a:solidFill>
                  <a:srgbClr val="33CCCC"/>
                </a:solidFill>
                <a:effectLst/>
                <a:latin typeface="Arial" panose="020B0604020202020204" pitchFamily="34" charset="0"/>
                <a:ea typeface="Arial" panose="020B0604020202020204" pitchFamily="34" charset="0"/>
              </a:rPr>
              <a:t> </a:t>
            </a:r>
            <a:r>
              <a:rPr lang="tr-TR" sz="2600" b="1" i="1" u="sng" spc="15" dirty="0">
                <a:solidFill>
                  <a:srgbClr val="33CCCC"/>
                </a:solidFill>
                <a:effectLst/>
                <a:latin typeface="Arial" panose="020B0604020202020204" pitchFamily="34" charset="0"/>
                <a:ea typeface="Arial" panose="020B0604020202020204" pitchFamily="34" charset="0"/>
              </a:rPr>
              <a:t>Çılbır</a:t>
            </a:r>
          </a:p>
          <a:p>
            <a:pPr marL="0" indent="0">
              <a:buNone/>
            </a:pPr>
            <a:endParaRPr lang="tr-TR" sz="2600" b="1" i="1" u="sng" spc="15" dirty="0">
              <a:solidFill>
                <a:srgbClr val="33CCCC"/>
              </a:solidFill>
              <a:effectLst/>
              <a:latin typeface="Arial" panose="020B0604020202020204" pitchFamily="34" charset="0"/>
              <a:ea typeface="Arial" panose="020B0604020202020204" pitchFamily="34" charset="0"/>
            </a:endParaRPr>
          </a:p>
          <a:p>
            <a:pPr algn="just">
              <a:buFont typeface="Wingdings" panose="05000000000000000000" pitchFamily="2" charset="2"/>
              <a:buChar char="ü"/>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çalışmasında uygulanacak çılbır ile ilgili aşağıdaki kurallar geçerlidir:</a:t>
            </a:r>
          </a:p>
          <a:p>
            <a:pPr algn="just">
              <a:buFont typeface="Wingdings" panose="05000000000000000000" pitchFamily="2" charset="2"/>
              <a:buChar char="ü"/>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atına her iki yanda da eşit ölçüde </a:t>
            </a:r>
            <a:r>
              <a:rPr lang="tr-TR" sz="2400" spc="-15" dirty="0">
                <a:effectLst/>
                <a:latin typeface="Arial" panose="020B0604020202020204" pitchFamily="34" charset="0"/>
                <a:ea typeface="Arial" panose="020B0604020202020204" pitchFamily="34" charset="0"/>
              </a:rPr>
              <a:t>yüklenme </a:t>
            </a:r>
            <a:r>
              <a:rPr lang="tr-TR" sz="2400" dirty="0">
                <a:effectLst/>
                <a:latin typeface="Arial" panose="020B0604020202020204" pitchFamily="34" charset="0"/>
                <a:ea typeface="Arial" panose="020B0604020202020204" pitchFamily="34" charset="0"/>
              </a:rPr>
              <a:t>uygulayabilmek </a:t>
            </a:r>
            <a:r>
              <a:rPr lang="tr-TR" sz="2400" spc="15" dirty="0">
                <a:effectLst/>
                <a:latin typeface="Arial" panose="020B0604020202020204" pitchFamily="34" charset="0"/>
                <a:ea typeface="Arial" panose="020B0604020202020204" pitchFamily="34" charset="0"/>
              </a:rPr>
              <a:t>ve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sporcularının eğitimine çok yönlülük kazandırabilmek için; çalışmalar iki yanda da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yapılmalıdır.</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Uzun süreli adeta yürüyüşlerinde, atın baş boynunu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bedenini esnetebilmesi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adeta</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adımlarının</a:t>
            </a:r>
            <a:r>
              <a:rPr lang="tr-TR" sz="2400" spc="7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doğru</a:t>
            </a:r>
            <a:r>
              <a:rPr lang="tr-TR" sz="2400" spc="7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atılabilmesi</a:t>
            </a:r>
            <a:r>
              <a:rPr lang="tr-TR" sz="2400" spc="8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r>
              <a:rPr lang="tr-TR" sz="2400" spc="8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yan</a:t>
            </a:r>
            <a:r>
              <a:rPr lang="tr-TR" sz="2400" spc="7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kayışları</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yeterince</a:t>
            </a:r>
            <a:r>
              <a:rPr lang="tr-TR" sz="2400" spc="7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uzatılmalıdır</a:t>
            </a:r>
            <a:r>
              <a:rPr lang="tr-TR" sz="2400" dirty="0">
                <a:latin typeface="Arial" panose="020B0604020202020204" pitchFamily="34" charset="0"/>
                <a:ea typeface="Arial" panose="020B0604020202020204" pitchFamily="34" charset="0"/>
              </a:rPr>
              <a:t>.</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Dörtnal çalışmalarının süresi; atın dış görünümü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eğitim düzeyi gibi, o andaki durumuna göre ayarlanmalıdır. Fakat hiçbir durumda 10</a:t>
            </a:r>
            <a:r>
              <a:rPr lang="tr-TR" sz="2400" spc="7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dakikayı aşmamalıdır.</a:t>
            </a:r>
            <a:endParaRPr lang="tr-TR" sz="2400" i="1" u="sng" dirty="0">
              <a:solidFill>
                <a:srgbClr val="33CCCC"/>
              </a:solidFill>
            </a:endParaRPr>
          </a:p>
        </p:txBody>
      </p:sp>
    </p:spTree>
    <p:extLst>
      <p:ext uri="{BB962C8B-B14F-4D97-AF65-F5344CB8AC3E}">
        <p14:creationId xmlns:p14="http://schemas.microsoft.com/office/powerpoint/2010/main" val="3209281044"/>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A8CD1A2-53BA-419B-82DA-A26F671B775E}"/>
              </a:ext>
            </a:extLst>
          </p:cNvPr>
          <p:cNvSpPr>
            <a:spLocks noGrp="1"/>
          </p:cNvSpPr>
          <p:nvPr>
            <p:ph idx="1"/>
          </p:nvPr>
        </p:nvSpPr>
        <p:spPr>
          <a:xfrm>
            <a:off x="779930" y="2541494"/>
            <a:ext cx="10636624" cy="3452906"/>
          </a:xfrm>
        </p:spPr>
        <p:txBody>
          <a:bodyPr>
            <a:normAutofit fontScale="92500"/>
          </a:bodyPr>
          <a:lstStyle/>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Bir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çalışma saati belirli bir düzene göre parçalara ayrılmalıdır. Örneğin çılbır başladıktan sonra çılbır sporcuları ata doğru koşarlar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at ile ilk iletişimi kurmak için atı ödüllendirirler.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 yeterli deneyime sahip ise; ilk dörtnal aşamasına başlanır. Bu</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aşamanın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bitiminde</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uzun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süreçli</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adeta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arası</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uygulanır.</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aşamada</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kayışları</a:t>
            </a:r>
            <a:r>
              <a:rPr lang="tr-TR" sz="2400" spc="-4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uzatılmalıdır. </a:t>
            </a:r>
            <a:r>
              <a:rPr lang="tr-TR" sz="2400" dirty="0">
                <a:effectLst/>
                <a:latin typeface="Arial" panose="020B0604020202020204" pitchFamily="34" charset="0"/>
                <a:ea typeface="Arial" panose="020B0604020202020204" pitchFamily="34" charset="0"/>
              </a:rPr>
              <a:t>Bu, 15 – 20 dakikalık adeta devresini, diğer dörtnal aşaması izler. Dörtnala başlamadan önce yan kayışları yeniden kısaltılır ve kısa bir süre için süratli ile dörtnala hazırlık yapılır. </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Ayrıca süratlide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tekniği ile yapılacak oturuş çalışmaları da çok</a:t>
            </a:r>
            <a:r>
              <a:rPr lang="tr-TR" sz="2400" spc="2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faydalıdır</a:t>
            </a:r>
            <a:r>
              <a:rPr lang="tr-TR" sz="2400" dirty="0">
                <a:latin typeface="Arial" panose="020B0604020202020204" pitchFamily="34" charset="0"/>
                <a:ea typeface="Arial" panose="020B0604020202020204" pitchFamily="34" charset="0"/>
              </a:rPr>
              <a:t>.</a:t>
            </a:r>
            <a:endParaRPr lang="tr-TR" sz="2400" dirty="0"/>
          </a:p>
        </p:txBody>
      </p:sp>
    </p:spTree>
    <p:extLst>
      <p:ext uri="{BB962C8B-B14F-4D97-AF65-F5344CB8AC3E}">
        <p14:creationId xmlns:p14="http://schemas.microsoft.com/office/powerpoint/2010/main" val="3078899798"/>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1498622-3F0B-4070-B19A-65DB23DA957B}"/>
              </a:ext>
            </a:extLst>
          </p:cNvPr>
          <p:cNvSpPr>
            <a:spLocks noGrp="1"/>
          </p:cNvSpPr>
          <p:nvPr>
            <p:ph idx="1"/>
          </p:nvPr>
        </p:nvSpPr>
        <p:spPr>
          <a:xfrm>
            <a:off x="766482" y="1259840"/>
            <a:ext cx="10643198" cy="4114800"/>
          </a:xfrm>
        </p:spPr>
        <p:txBody>
          <a:bodyPr>
            <a:normAutofit/>
          </a:bodyPr>
          <a:lstStyle/>
          <a:p>
            <a:pPr marL="0" indent="0">
              <a:buNone/>
            </a:pPr>
            <a:r>
              <a:rPr lang="tr-TR" sz="2600" b="1" i="1" u="sng" dirty="0">
                <a:solidFill>
                  <a:srgbClr val="33CCCC"/>
                </a:solidFill>
                <a:latin typeface="Arial" panose="020B0604020202020204" pitchFamily="34" charset="0"/>
                <a:cs typeface="Arial" panose="020B0604020202020204" pitchFamily="34" charset="0"/>
              </a:rPr>
              <a:t>3.4.4</a:t>
            </a:r>
            <a:r>
              <a:rPr lang="tr-TR" sz="2600" b="1" i="1" u="sng" dirty="0">
                <a:solidFill>
                  <a:srgbClr val="33CCCC"/>
                </a:solidFill>
              </a:rPr>
              <a:t>.</a:t>
            </a:r>
            <a:r>
              <a:rPr lang="tr-TR" sz="2600" b="1" i="1" u="sng" spc="-15" dirty="0">
                <a:solidFill>
                  <a:srgbClr val="33CCCC"/>
                </a:solidFill>
                <a:effectLst/>
                <a:latin typeface="Arial" panose="020B0604020202020204" pitchFamily="34" charset="0"/>
                <a:ea typeface="Arial" panose="020B0604020202020204" pitchFamily="34" charset="0"/>
              </a:rPr>
              <a:t> </a:t>
            </a:r>
            <a:r>
              <a:rPr lang="tr-TR" sz="2600" b="1" i="1" u="sng" spc="-15" dirty="0" err="1">
                <a:solidFill>
                  <a:srgbClr val="33CCCC"/>
                </a:solidFill>
                <a:effectLst/>
                <a:latin typeface="Arial" panose="020B0604020202020204" pitchFamily="34" charset="0"/>
                <a:ea typeface="Arial" panose="020B0604020202020204" pitchFamily="34" charset="0"/>
              </a:rPr>
              <a:t>Voltij</a:t>
            </a:r>
            <a:r>
              <a:rPr lang="tr-TR" sz="2600" b="1" i="1" u="sng" spc="-15" dirty="0">
                <a:solidFill>
                  <a:srgbClr val="33CCCC"/>
                </a:solidFill>
                <a:effectLst/>
                <a:latin typeface="Arial" panose="020B0604020202020204" pitchFamily="34" charset="0"/>
                <a:ea typeface="Arial" panose="020B0604020202020204" pitchFamily="34" charset="0"/>
              </a:rPr>
              <a:t> Yarışmasında</a:t>
            </a:r>
            <a:r>
              <a:rPr lang="tr-TR" sz="2600" b="1" i="1" u="sng" spc="85" dirty="0">
                <a:solidFill>
                  <a:srgbClr val="33CCCC"/>
                </a:solidFill>
                <a:effectLst/>
                <a:latin typeface="Arial" panose="020B0604020202020204" pitchFamily="34" charset="0"/>
                <a:ea typeface="Arial" panose="020B0604020202020204" pitchFamily="34" charset="0"/>
              </a:rPr>
              <a:t> </a:t>
            </a:r>
            <a:r>
              <a:rPr lang="tr-TR" sz="2600" b="1" i="1" u="sng" spc="-15" dirty="0">
                <a:solidFill>
                  <a:srgbClr val="33CCCC"/>
                </a:solidFill>
                <a:effectLst/>
                <a:latin typeface="Arial" panose="020B0604020202020204" pitchFamily="34" charset="0"/>
                <a:ea typeface="Arial" panose="020B0604020202020204" pitchFamily="34" charset="0"/>
              </a:rPr>
              <a:t>Çılbır</a:t>
            </a:r>
          </a:p>
          <a:p>
            <a:pPr marL="0" indent="0">
              <a:buNone/>
            </a:pPr>
            <a:endParaRPr lang="tr-TR" sz="2600" b="1" i="1" u="sng" spc="-15" dirty="0">
              <a:solidFill>
                <a:srgbClr val="33CCCC"/>
              </a:solidFill>
              <a:effectLst/>
              <a:latin typeface="Arial" panose="020B0604020202020204" pitchFamily="34" charset="0"/>
              <a:ea typeface="Arial" panose="020B0604020202020204" pitchFamily="34" charset="0"/>
            </a:endParaRPr>
          </a:p>
          <a:p>
            <a:pPr marL="0" indent="0" algn="just">
              <a:buNone/>
            </a:pPr>
            <a:r>
              <a:rPr lang="tr-TR" sz="2400" dirty="0">
                <a:effectLst/>
                <a:latin typeface="Arial" panose="020B0604020202020204" pitchFamily="34" charset="0"/>
                <a:ea typeface="Arial" panose="020B0604020202020204" pitchFamily="34" charset="0"/>
              </a:rPr>
              <a:t>Bir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atının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yarışması boyunca kesintisiz dörtnal yapabilmesi için, çok iyi düzeyde</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kondisyona sahip olması gerekir. At, bir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yarışmasında 1 – 3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sporcusu ile birlikte yaklaşık</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6</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 8</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km</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kadar</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dörtnal</a:t>
            </a:r>
            <a:r>
              <a:rPr lang="tr-TR" sz="2400" spc="-10" dirty="0">
                <a:effectLst/>
                <a:latin typeface="Arial" panose="020B0604020202020204" pitchFamily="34" charset="0"/>
                <a:ea typeface="Arial" panose="020B0604020202020204" pitchFamily="34" charset="0"/>
              </a:rPr>
              <a:t> yapmak</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zorundadır.</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Kondisyon</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iyi</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yapılandırılmalı</a:t>
            </a:r>
            <a:r>
              <a:rPr lang="tr-TR" sz="2400" spc="-3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yarışma döneminde</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yüklenmeler</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iyi</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ayarlanmalıdır.</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anlayış,</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10" dirty="0">
                <a:effectLst/>
                <a:latin typeface="Arial" panose="020B0604020202020204" pitchFamily="34" charset="0"/>
                <a:ea typeface="Arial" panose="020B0604020202020204" pitchFamily="34" charset="0"/>
              </a:rPr>
              <a:t> </a:t>
            </a:r>
            <a:r>
              <a:rPr lang="tr-TR" sz="2400" dirty="0" err="1">
                <a:effectLst/>
                <a:latin typeface="Arial" panose="020B0604020202020204" pitchFamily="34" charset="0"/>
                <a:ea typeface="Arial" panose="020B0604020202020204" pitchFamily="34" charset="0"/>
              </a:rPr>
              <a:t>voltij</a:t>
            </a:r>
            <a:r>
              <a:rPr lang="tr-TR" sz="2400" spc="-4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atının</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sağlıklı</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kalabilmesi</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 temel</a:t>
            </a:r>
            <a:r>
              <a:rPr lang="tr-TR" sz="2400" spc="1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koşuldur.</a:t>
            </a:r>
            <a:endParaRPr lang="tr-TR" sz="2400" b="1" i="1" u="sng" spc="-15" dirty="0">
              <a:solidFill>
                <a:srgbClr val="33CCCC"/>
              </a:solidFill>
              <a:effectLst/>
              <a:latin typeface="Arial" panose="020B0604020202020204" pitchFamily="34" charset="0"/>
              <a:ea typeface="Arial" panose="020B0604020202020204" pitchFamily="34" charset="0"/>
            </a:endParaRPr>
          </a:p>
          <a:p>
            <a:pPr marL="0" indent="0">
              <a:buNone/>
            </a:pPr>
            <a:endParaRPr lang="tr-TR" sz="2600" b="1" i="1" u="sng" dirty="0">
              <a:solidFill>
                <a:srgbClr val="33CCCC"/>
              </a:solidFill>
            </a:endParaRPr>
          </a:p>
        </p:txBody>
      </p:sp>
    </p:spTree>
    <p:extLst>
      <p:ext uri="{BB962C8B-B14F-4D97-AF65-F5344CB8AC3E}">
        <p14:creationId xmlns:p14="http://schemas.microsoft.com/office/powerpoint/2010/main" val="1410090603"/>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5A94308-0680-4AD1-9E67-ADDE303D2405}"/>
              </a:ext>
            </a:extLst>
          </p:cNvPr>
          <p:cNvSpPr>
            <a:spLocks noGrp="1"/>
          </p:cNvSpPr>
          <p:nvPr>
            <p:ph idx="1"/>
          </p:nvPr>
        </p:nvSpPr>
        <p:spPr>
          <a:xfrm>
            <a:off x="753035" y="658906"/>
            <a:ext cx="10690412" cy="5071334"/>
          </a:xfrm>
        </p:spPr>
        <p:txBody>
          <a:bodyPr/>
          <a:lstStyle/>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yarışmasında en önemli konu, atın uzun süre hep aynı tempoda dörtnal yapabilmesidir. Bu nedenle,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yöneticisi </a:t>
            </a:r>
            <a:r>
              <a:rPr lang="tr-TR" sz="2400" spc="-15" dirty="0">
                <a:effectLst/>
                <a:latin typeface="Arial" panose="020B0604020202020204" pitchFamily="34" charset="0"/>
                <a:ea typeface="Arial" panose="020B0604020202020204" pitchFamily="34" charset="0"/>
              </a:rPr>
              <a:t>ısınma </a:t>
            </a:r>
            <a:r>
              <a:rPr lang="tr-TR" sz="2400" dirty="0">
                <a:effectLst/>
                <a:latin typeface="Arial" panose="020B0604020202020204" pitchFamily="34" charset="0"/>
                <a:ea typeface="Arial" panose="020B0604020202020204" pitchFamily="34" charset="0"/>
              </a:rPr>
              <a:t>çılbır çalışmasına en uygun zamanda başlamalı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en uygun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zamanda</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sonlandırmalıdır.</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Bunun</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başarılabilmesi</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iyi</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a:t>
            </a:r>
            <a:r>
              <a:rPr lang="tr-TR" sz="2400" spc="-2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zaman</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planlaması</a:t>
            </a:r>
            <a:r>
              <a:rPr lang="tr-TR" sz="2400" spc="-4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doğaldır ki, deneyim</a:t>
            </a:r>
            <a:r>
              <a:rPr lang="tr-TR" sz="2400" spc="1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gerekir.</a:t>
            </a:r>
          </a:p>
          <a:p>
            <a:pPr marL="0" indent="0" algn="ctr">
              <a:buNone/>
            </a:pPr>
            <a:endParaRPr lang="tr-TR" sz="2600" b="1" u="sng" dirty="0">
              <a:solidFill>
                <a:srgbClr val="FF0000"/>
              </a:solidFill>
              <a:effectLst/>
              <a:latin typeface="Arial" panose="020B0604020202020204" pitchFamily="34" charset="0"/>
              <a:ea typeface="Arial" panose="020B0604020202020204" pitchFamily="34" charset="0"/>
            </a:endParaRPr>
          </a:p>
          <a:p>
            <a:pPr marL="0" indent="0" algn="ctr">
              <a:buNone/>
            </a:pPr>
            <a:endParaRPr lang="tr-TR" sz="2600" b="1" u="sng" dirty="0">
              <a:solidFill>
                <a:srgbClr val="FF0000"/>
              </a:solidFill>
              <a:latin typeface="Arial" panose="020B0604020202020204" pitchFamily="34" charset="0"/>
              <a:ea typeface="Arial" panose="020B0604020202020204" pitchFamily="34" charset="0"/>
            </a:endParaRPr>
          </a:p>
          <a:p>
            <a:pPr marL="0" indent="0" algn="ctr">
              <a:buNone/>
            </a:pPr>
            <a:r>
              <a:rPr lang="tr-TR" sz="2600" b="1" u="sng" dirty="0">
                <a:solidFill>
                  <a:srgbClr val="FF0000"/>
                </a:solidFill>
                <a:effectLst/>
                <a:latin typeface="Arial" panose="020B0604020202020204" pitchFamily="34" charset="0"/>
                <a:ea typeface="Arial" panose="020B0604020202020204" pitchFamily="34" charset="0"/>
              </a:rPr>
              <a:t>DİKKAT!</a:t>
            </a:r>
          </a:p>
          <a:p>
            <a:pPr marL="0" indent="0" algn="ctr">
              <a:buNone/>
            </a:pPr>
            <a:r>
              <a:rPr lang="tr-TR" sz="2400" b="1" dirty="0">
                <a:effectLst/>
                <a:latin typeface="Arial" panose="020B0604020202020204" pitchFamily="34" charset="0"/>
                <a:ea typeface="Arial" panose="020B0604020202020204" pitchFamily="34" charset="0"/>
              </a:rPr>
              <a:t>At,</a:t>
            </a:r>
            <a:r>
              <a:rPr lang="tr-TR" sz="2400" b="1" spc="-40" dirty="0">
                <a:effectLst/>
                <a:latin typeface="Arial" panose="020B0604020202020204" pitchFamily="34" charset="0"/>
                <a:ea typeface="Arial" panose="020B0604020202020204" pitchFamily="34" charset="0"/>
              </a:rPr>
              <a:t> </a:t>
            </a:r>
            <a:r>
              <a:rPr lang="tr-TR" sz="2400" b="1" dirty="0" err="1">
                <a:effectLst/>
                <a:latin typeface="Arial" panose="020B0604020202020204" pitchFamily="34" charset="0"/>
                <a:ea typeface="Arial" panose="020B0604020202020204" pitchFamily="34" charset="0"/>
              </a:rPr>
              <a:t>voltij</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yarışmasına</a:t>
            </a:r>
            <a:r>
              <a:rPr lang="tr-TR" sz="2400" b="1" spc="-5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hiçbir</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durumda</a:t>
            </a:r>
            <a:r>
              <a:rPr lang="tr-TR" sz="2400" b="1" spc="-5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yorgun</a:t>
            </a:r>
            <a:r>
              <a:rPr lang="tr-TR" sz="2400" b="1" spc="-3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girmemelidir</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ve</a:t>
            </a:r>
            <a:r>
              <a:rPr lang="tr-TR" sz="2400" b="1" spc="-40"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yeterince yumuşatılmalı</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fakat</a:t>
            </a:r>
            <a:r>
              <a:rPr lang="tr-TR" sz="2400" b="1" spc="-5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yarışmaya</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diri</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ve</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canlı</a:t>
            </a:r>
            <a:r>
              <a:rPr lang="tr-TR" sz="2400" b="1" spc="-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bir</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biçimde</a:t>
            </a:r>
            <a:r>
              <a:rPr lang="tr-TR" sz="2400" b="1" spc="-6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başlayabilmelidir.</a:t>
            </a:r>
            <a:endParaRPr lang="tr-TR" sz="2400" dirty="0">
              <a:effectLst/>
              <a:latin typeface="Arial" panose="020B0604020202020204" pitchFamily="34" charset="0"/>
              <a:ea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3572798230"/>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3019F26-A34F-4E05-8023-4979B8A5275A}"/>
              </a:ext>
            </a:extLst>
          </p:cNvPr>
          <p:cNvSpPr>
            <a:spLocks noGrp="1"/>
          </p:cNvSpPr>
          <p:nvPr>
            <p:ph idx="1"/>
          </p:nvPr>
        </p:nvSpPr>
        <p:spPr>
          <a:xfrm>
            <a:off x="793376" y="900953"/>
            <a:ext cx="10636624" cy="4788647"/>
          </a:xfrm>
        </p:spPr>
        <p:txBody>
          <a:bodyPr>
            <a:normAutofit/>
          </a:bodyPr>
          <a:lstStyle/>
          <a:p>
            <a:pPr marL="0" indent="0" algn="just">
              <a:buNone/>
            </a:pPr>
            <a:r>
              <a:rPr lang="tr-TR" sz="2400" b="1" dirty="0" err="1">
                <a:effectLst/>
                <a:latin typeface="Arial" panose="020B0604020202020204" pitchFamily="34" charset="0"/>
                <a:ea typeface="Arial" panose="020B0604020202020204" pitchFamily="34" charset="0"/>
              </a:rPr>
              <a:t>Voltij</a:t>
            </a:r>
            <a:r>
              <a:rPr lang="tr-TR" sz="2400" b="1" dirty="0">
                <a:effectLst/>
                <a:latin typeface="Arial" panose="020B0604020202020204" pitchFamily="34" charset="0"/>
                <a:ea typeface="Arial" panose="020B0604020202020204" pitchFamily="34" charset="0"/>
              </a:rPr>
              <a:t> çılbır yöneticisi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yarışma alanında tüm dikkatini at üzerinde toplamalıdır. Günlük çalışmalarda da bu konuda kendini eğitmeli ve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sporcularını kontrol etmeye veya onları düzeltici davranışlarda bulunmaya kalkışmamalıdır.</a:t>
            </a:r>
          </a:p>
          <a:p>
            <a:pPr marL="0" indent="0" algn="just">
              <a:buNone/>
            </a:pPr>
            <a:r>
              <a:rPr lang="tr-TR" sz="2400" dirty="0">
                <a:effectLst/>
                <a:latin typeface="Arial" panose="020B0604020202020204" pitchFamily="34" charset="0"/>
                <a:ea typeface="Arial" panose="020B0604020202020204" pitchFamily="34" charset="0"/>
              </a:rPr>
              <a:t>Yarışma anında da aynı tutum ve davranışlar içerisinde olarak, kendi evindeymiş gibi hareket etmelidir. Yoksa at,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yöneticisinin davranışlarındaki farkı hissederek antrenmanda değil yarışmada olduğunu anlayacak ve heyecanlanacaktır</a:t>
            </a:r>
            <a:r>
              <a:rPr lang="tr-TR" sz="2400" dirty="0">
                <a:latin typeface="Arial" panose="020B0604020202020204" pitchFamily="34" charset="0"/>
                <a:ea typeface="Arial" panose="020B0604020202020204" pitchFamily="34" charset="0"/>
              </a:rPr>
              <a:t>.</a:t>
            </a:r>
          </a:p>
          <a:p>
            <a:pPr marL="0" indent="0" algn="just">
              <a:buNone/>
            </a:pPr>
            <a:r>
              <a:rPr lang="tr-TR" sz="2400" spc="-20" dirty="0">
                <a:effectLst/>
                <a:latin typeface="Arial" panose="020B0604020202020204" pitchFamily="34" charset="0"/>
                <a:ea typeface="Arial" panose="020B0604020202020204" pitchFamily="34" charset="0"/>
              </a:rPr>
              <a:t>Yazın </a:t>
            </a:r>
            <a:r>
              <a:rPr lang="tr-TR" sz="2400" dirty="0">
                <a:effectLst/>
                <a:latin typeface="Arial" panose="020B0604020202020204" pitchFamily="34" charset="0"/>
                <a:ea typeface="Arial" panose="020B0604020202020204" pitchFamily="34" charset="0"/>
              </a:rPr>
              <a:t>veya yarışma dönemi sonrasında bir </a:t>
            </a:r>
            <a:r>
              <a:rPr lang="tr-TR" sz="2400" b="1" dirty="0">
                <a:effectLst/>
                <a:latin typeface="Arial" panose="020B0604020202020204" pitchFamily="34" charset="0"/>
                <a:ea typeface="Arial" panose="020B0604020202020204" pitchFamily="34" charset="0"/>
              </a:rPr>
              <a:t>toparlanma devresi </a:t>
            </a:r>
            <a:r>
              <a:rPr lang="tr-TR" sz="2400" dirty="0">
                <a:effectLst/>
                <a:latin typeface="Arial" panose="020B0604020202020204" pitchFamily="34" charset="0"/>
                <a:ea typeface="Arial" panose="020B0604020202020204" pitchFamily="34" charset="0"/>
              </a:rPr>
              <a:t>geçirmek gereklidir. Fakat bu devrede de çalışmalara ara vermek sakıncalıdır. </a:t>
            </a:r>
            <a:endParaRPr lang="tr-TR" sz="2400" dirty="0"/>
          </a:p>
        </p:txBody>
      </p:sp>
    </p:spTree>
    <p:extLst>
      <p:ext uri="{BB962C8B-B14F-4D97-AF65-F5344CB8AC3E}">
        <p14:creationId xmlns:p14="http://schemas.microsoft.com/office/powerpoint/2010/main" val="733108781"/>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D97AD2B-E54D-4D55-81CA-D2C2DDBDC660}"/>
              </a:ext>
            </a:extLst>
          </p:cNvPr>
          <p:cNvSpPr>
            <a:spLocks noGrp="1"/>
          </p:cNvSpPr>
          <p:nvPr>
            <p:ph idx="1"/>
          </p:nvPr>
        </p:nvSpPr>
        <p:spPr>
          <a:xfrm>
            <a:off x="739588" y="1586752"/>
            <a:ext cx="10676965" cy="4946127"/>
          </a:xfrm>
        </p:spPr>
        <p:txBody>
          <a:bodyPr>
            <a:normAutofit/>
          </a:bodyPr>
          <a:lstStyle/>
          <a:p>
            <a:pPr marL="0" indent="0">
              <a:buNone/>
            </a:pPr>
            <a:r>
              <a:rPr lang="tr-TR" sz="2600" b="1" i="1" u="sng" spc="-15" dirty="0">
                <a:solidFill>
                  <a:srgbClr val="33CCCC"/>
                </a:solidFill>
                <a:effectLst/>
                <a:latin typeface="Arial" panose="020B0604020202020204" pitchFamily="34" charset="0"/>
                <a:ea typeface="Arial" panose="020B0604020202020204" pitchFamily="34" charset="0"/>
              </a:rPr>
              <a:t>3.4.5.Voltej Atlarıyla İki Çılbır İpi İle</a:t>
            </a:r>
            <a:r>
              <a:rPr lang="tr-TR" sz="2600" b="1" i="1" u="sng" spc="190" dirty="0">
                <a:solidFill>
                  <a:srgbClr val="33CCCC"/>
                </a:solidFill>
                <a:effectLst/>
                <a:latin typeface="Arial" panose="020B0604020202020204" pitchFamily="34" charset="0"/>
                <a:ea typeface="Arial" panose="020B0604020202020204" pitchFamily="34" charset="0"/>
              </a:rPr>
              <a:t> </a:t>
            </a:r>
            <a:r>
              <a:rPr lang="tr-TR" sz="2600" b="1" i="1" u="sng" spc="10" dirty="0">
                <a:solidFill>
                  <a:srgbClr val="33CCCC"/>
                </a:solidFill>
                <a:effectLst/>
                <a:latin typeface="Arial" panose="020B0604020202020204" pitchFamily="34" charset="0"/>
                <a:ea typeface="Arial" panose="020B0604020202020204" pitchFamily="34" charset="0"/>
              </a:rPr>
              <a:t>Çalışma</a:t>
            </a:r>
          </a:p>
          <a:p>
            <a:pPr marL="0" indent="0">
              <a:buNone/>
            </a:pPr>
            <a:endParaRPr lang="tr-TR" sz="2600" b="1" i="1" u="sng" spc="10" dirty="0">
              <a:solidFill>
                <a:srgbClr val="33CCCC"/>
              </a:solidFill>
              <a:effectLst/>
              <a:latin typeface="Arial" panose="020B0604020202020204" pitchFamily="34" charset="0"/>
              <a:ea typeface="Arial" panose="020B0604020202020204" pitchFamily="34" charset="0"/>
            </a:endParaRPr>
          </a:p>
          <a:p>
            <a:pPr marL="0" indent="0" algn="just">
              <a:buNone/>
            </a:pPr>
            <a:r>
              <a:rPr lang="tr-TR" sz="2400" spc="-15" dirty="0">
                <a:effectLst/>
                <a:latin typeface="Arial" panose="020B0604020202020204" pitchFamily="34" charset="0"/>
                <a:ea typeface="Arial" panose="020B0604020202020204" pitchFamily="34" charset="0"/>
              </a:rPr>
              <a:t>İki </a:t>
            </a:r>
            <a:r>
              <a:rPr lang="tr-TR" sz="2400" dirty="0">
                <a:effectLst/>
                <a:latin typeface="Arial" panose="020B0604020202020204" pitchFamily="34" charset="0"/>
                <a:ea typeface="Arial" panose="020B0604020202020204" pitchFamily="34" charset="0"/>
              </a:rPr>
              <a:t>çılbır ipi ile yapılacak çalışmalar,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atının eğitimine çok önemli katkılarda bulunur. Atlarına binme olanağı bulunmayan birçok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yöneticisi, iki ipli çılbır çalışmaları ile bu </a:t>
            </a:r>
            <a:r>
              <a:rPr lang="tr-TR" sz="2400" spc="-15" dirty="0">
                <a:effectLst/>
                <a:latin typeface="Arial" panose="020B0604020202020204" pitchFamily="34" charset="0"/>
                <a:ea typeface="Arial" panose="020B0604020202020204" pitchFamily="34" charset="0"/>
              </a:rPr>
              <a:t>açıklarını </a:t>
            </a:r>
            <a:r>
              <a:rPr lang="tr-TR" sz="2400" dirty="0">
                <a:effectLst/>
                <a:latin typeface="Arial" panose="020B0604020202020204" pitchFamily="34" charset="0"/>
                <a:ea typeface="Arial" panose="020B0604020202020204" pitchFamily="34" charset="0"/>
              </a:rPr>
              <a:t>kapatabilir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atlarını uygun bir biçimde</a:t>
            </a:r>
            <a:r>
              <a:rPr lang="tr-TR" sz="2400" spc="30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çalıştırabilir.</a:t>
            </a:r>
            <a:endParaRPr lang="tr-TR" sz="2400" b="1" i="1" u="sng" spc="10" dirty="0">
              <a:solidFill>
                <a:srgbClr val="33CCCC"/>
              </a:solidFill>
              <a:latin typeface="Arial" panose="020B0604020202020204" pitchFamily="34" charset="0"/>
              <a:ea typeface="Arial" panose="020B0604020202020204" pitchFamily="34" charset="0"/>
            </a:endParaRPr>
          </a:p>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anında karşılaşılabilecek </a:t>
            </a:r>
            <a:r>
              <a:rPr lang="tr-TR" sz="2400" b="1" dirty="0">
                <a:effectLst/>
                <a:latin typeface="Arial" panose="020B0604020202020204" pitchFamily="34" charset="0"/>
                <a:ea typeface="Arial" panose="020B0604020202020204" pitchFamily="34" charset="0"/>
              </a:rPr>
              <a:t>itaat, kesintisiz dörtnal </a:t>
            </a:r>
            <a:r>
              <a:rPr lang="tr-TR" sz="2400" dirty="0">
                <a:effectLst/>
                <a:latin typeface="Arial" panose="020B0604020202020204" pitchFamily="34" charset="0"/>
                <a:ea typeface="Arial" panose="020B0604020202020204" pitchFamily="34" charset="0"/>
              </a:rPr>
              <a:t>vb. konulardaki sorunlar, bu çalışma yöntemi ile çözümlenebilir.</a:t>
            </a:r>
          </a:p>
          <a:p>
            <a:pPr marL="0" indent="0" algn="just">
              <a:buNone/>
            </a:pPr>
            <a:r>
              <a:rPr lang="tr-TR" sz="2400" dirty="0">
                <a:effectLst/>
                <a:latin typeface="Arial" panose="020B0604020202020204" pitchFamily="34" charset="0"/>
                <a:ea typeface="Arial" panose="020B0604020202020204" pitchFamily="34" charset="0"/>
              </a:rPr>
              <a:t>Doğaldır ki, iki ipli çılbır çalışmasının uygulama esasları ve emniyet kuralları, binek atlarında uygulanan esaslarla ve emniyet kuralları ile aynıdır</a:t>
            </a:r>
            <a:r>
              <a:rPr lang="tr-TR" sz="2400" dirty="0">
                <a:latin typeface="Arial" panose="020B0604020202020204" pitchFamily="34" charset="0"/>
                <a:ea typeface="Arial" panose="020B0604020202020204" pitchFamily="34" charset="0"/>
              </a:rPr>
              <a:t>.</a:t>
            </a:r>
            <a:endParaRPr lang="tr-TR" sz="2400" b="1" i="1" u="sng" spc="-15" dirty="0">
              <a:solidFill>
                <a:srgbClr val="33CCCC"/>
              </a:solidFill>
              <a:effectLst/>
              <a:latin typeface="Arial" panose="020B0604020202020204" pitchFamily="34" charset="0"/>
              <a:ea typeface="Arial" panose="020B0604020202020204" pitchFamily="34" charset="0"/>
            </a:endParaRPr>
          </a:p>
          <a:p>
            <a:pPr marL="0" indent="0">
              <a:buNone/>
            </a:pPr>
            <a:endParaRPr lang="tr-TR" sz="2600" i="1" u="sng" dirty="0">
              <a:solidFill>
                <a:srgbClr val="33CCCC"/>
              </a:solidFill>
            </a:endParaRPr>
          </a:p>
        </p:txBody>
      </p:sp>
    </p:spTree>
    <p:extLst>
      <p:ext uri="{BB962C8B-B14F-4D97-AF65-F5344CB8AC3E}">
        <p14:creationId xmlns:p14="http://schemas.microsoft.com/office/powerpoint/2010/main" val="17063526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56DEE6E-BEAA-460E-9E9F-07F5E6598F5E}"/>
              </a:ext>
            </a:extLst>
          </p:cNvPr>
          <p:cNvSpPr>
            <a:spLocks noGrp="1"/>
          </p:cNvSpPr>
          <p:nvPr>
            <p:ph idx="1"/>
          </p:nvPr>
        </p:nvSpPr>
        <p:spPr>
          <a:xfrm>
            <a:off x="753035" y="1452282"/>
            <a:ext cx="10623177" cy="4338918"/>
          </a:xfrm>
        </p:spPr>
        <p:txBody>
          <a:bodyPr>
            <a:normAutofit/>
          </a:bodyPr>
          <a:lstStyle/>
          <a:p>
            <a:pPr marL="0" indent="0">
              <a:buNone/>
            </a:pPr>
            <a:endParaRPr lang="tr-TR" dirty="0"/>
          </a:p>
          <a:p>
            <a:pPr marL="0" indent="0" algn="just">
              <a:buNone/>
            </a:pPr>
            <a:r>
              <a:rPr lang="tr-TR" sz="2400" dirty="0">
                <a:effectLst/>
                <a:latin typeface="Arial" panose="020B0604020202020204" pitchFamily="34" charset="0"/>
                <a:ea typeface="Arial" panose="020B0604020202020204" pitchFamily="34" charset="0"/>
              </a:rPr>
              <a:t>İki ipli çılbır çalışmalarında aşağıdaki konulara dikkat etmek</a:t>
            </a:r>
            <a:r>
              <a:rPr lang="tr-TR" sz="2400" spc="2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gerekir:</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Yalnızca çalışkan </a:t>
            </a:r>
            <a:r>
              <a:rPr lang="tr-TR" sz="2400" spc="15" dirty="0">
                <a:effectLst/>
                <a:latin typeface="Arial" panose="020B0604020202020204" pitchFamily="34" charset="0"/>
                <a:ea typeface="Arial" panose="020B0604020202020204" pitchFamily="34" charset="0"/>
              </a:rPr>
              <a:t>ve </a:t>
            </a:r>
            <a:r>
              <a:rPr lang="tr-TR" sz="2400" dirty="0" err="1">
                <a:effectLst/>
                <a:latin typeface="Arial" panose="020B0604020202020204" pitchFamily="34" charset="0"/>
                <a:ea typeface="Arial" panose="020B0604020202020204" pitchFamily="34" charset="0"/>
              </a:rPr>
              <a:t>içtepili</a:t>
            </a:r>
            <a:r>
              <a:rPr lang="tr-TR" sz="2400" dirty="0">
                <a:effectLst/>
                <a:latin typeface="Arial" panose="020B0604020202020204" pitchFamily="34" charset="0"/>
                <a:ea typeface="Arial" panose="020B0604020202020204" pitchFamily="34" charset="0"/>
              </a:rPr>
              <a:t> bir antrenman; temponun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içtepinin gelişmesini</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sağlar</a:t>
            </a:r>
            <a:endParaRPr lang="tr-TR" sz="2400" dirty="0">
              <a:latin typeface="Arial" panose="020B0604020202020204" pitchFamily="34" charset="0"/>
              <a:ea typeface="Arial" panose="020B0604020202020204" pitchFamily="34" charset="0"/>
            </a:endParaRP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Belin etkinliğini artırmak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yumuşaklığı sağlamak için, art </a:t>
            </a:r>
            <a:r>
              <a:rPr lang="tr-TR" sz="2400" spc="-15" dirty="0">
                <a:effectLst/>
                <a:latin typeface="Arial" panose="020B0604020202020204" pitchFamily="34" charset="0"/>
                <a:ea typeface="Arial" panose="020B0604020202020204" pitchFamily="34" charset="0"/>
              </a:rPr>
              <a:t>kısmın </a:t>
            </a:r>
            <a:r>
              <a:rPr lang="tr-TR" sz="2400" dirty="0">
                <a:effectLst/>
                <a:latin typeface="Arial" panose="020B0604020202020204" pitchFamily="34" charset="0"/>
                <a:ea typeface="Arial" panose="020B0604020202020204" pitchFamily="34" charset="0"/>
              </a:rPr>
              <a:t>sürekli devreye sokulması</a:t>
            </a:r>
            <a:r>
              <a:rPr lang="tr-TR" sz="2400" spc="-50"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ve</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etkin</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hale</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getirilmesi</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gerekir.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Bunun</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için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ipleri,</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uygun</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yükseklikteki</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halkalardan (kolan kayışında)</a:t>
            </a:r>
            <a:r>
              <a:rPr lang="tr-TR" sz="2400" spc="-4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geçirilmelidir.</a:t>
            </a:r>
          </a:p>
          <a:p>
            <a:pPr algn="just">
              <a:buFont typeface="Wingdings" panose="05000000000000000000" pitchFamily="2" charset="2"/>
              <a:buChar char="ü"/>
            </a:pPr>
            <a:r>
              <a:rPr lang="tr-TR" sz="2400" dirty="0">
                <a:effectLst/>
                <a:latin typeface="Arial" panose="020B0604020202020204" pitchFamily="34" charset="0"/>
                <a:ea typeface="Arial" panose="020B0604020202020204" pitchFamily="34" charset="0"/>
              </a:rPr>
              <a:t>Geniş</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dairelerinde,</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sıkça</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yapılacak</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yan</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değişiklikleri,</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atın</a:t>
            </a:r>
            <a:r>
              <a:rPr lang="tr-TR" sz="2400" spc="-1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gelişimini</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çok</a:t>
            </a:r>
            <a:r>
              <a:rPr lang="tr-TR" sz="2400" spc="-1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olumlu</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yönde etkileyecektir</a:t>
            </a:r>
            <a:r>
              <a:rPr lang="tr-TR" sz="2400" dirty="0">
                <a:latin typeface="Arial" panose="020B0604020202020204" pitchFamily="34" charset="0"/>
                <a:ea typeface="Arial" panose="020B0604020202020204" pitchFamily="34" charset="0"/>
              </a:rPr>
              <a:t>.</a:t>
            </a:r>
            <a:endParaRPr lang="tr-TR" sz="2400" dirty="0"/>
          </a:p>
        </p:txBody>
      </p:sp>
    </p:spTree>
    <p:extLst>
      <p:ext uri="{BB962C8B-B14F-4D97-AF65-F5344CB8AC3E}">
        <p14:creationId xmlns:p14="http://schemas.microsoft.com/office/powerpoint/2010/main" val="778449980"/>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825F8E3-60CD-4812-AD9A-4AA5A096FD97}"/>
              </a:ext>
            </a:extLst>
          </p:cNvPr>
          <p:cNvSpPr>
            <a:spLocks noGrp="1"/>
          </p:cNvSpPr>
          <p:nvPr>
            <p:ph idx="1"/>
          </p:nvPr>
        </p:nvSpPr>
        <p:spPr>
          <a:xfrm>
            <a:off x="793376" y="1264024"/>
            <a:ext cx="10650071" cy="4603376"/>
          </a:xfrm>
        </p:spPr>
        <p:txBody>
          <a:bodyPr>
            <a:normAutofit lnSpcReduction="10000"/>
          </a:bodyPr>
          <a:lstStyle/>
          <a:p>
            <a:pPr marL="0" indent="0" algn="ctr">
              <a:buNone/>
            </a:pPr>
            <a:r>
              <a:rPr lang="tr-TR" sz="3200" b="1" i="1" spc="-5" dirty="0">
                <a:solidFill>
                  <a:srgbClr val="C00000"/>
                </a:solidFill>
                <a:effectLst/>
                <a:latin typeface="Arial" panose="020B0604020202020204" pitchFamily="34" charset="0"/>
                <a:ea typeface="Arial" panose="020B0604020202020204" pitchFamily="34" charset="0"/>
              </a:rPr>
              <a:t>3.5.Voltij Atlarıyla Yapılan Çılbır Çalışmalarında Karşılaşılabilecek Sorunlar</a:t>
            </a:r>
          </a:p>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atlarında en sık karşılaşılan sorun, temel eğitimde eksik çalışılmış konuların neden olduğu sorunlardır. Bunlar çoğunlukla, yeterince sağlanmamış, </a:t>
            </a:r>
            <a:r>
              <a:rPr lang="tr-TR" sz="2400" b="1" dirty="0">
                <a:effectLst/>
                <a:latin typeface="Arial" panose="020B0604020202020204" pitchFamily="34" charset="0"/>
                <a:ea typeface="Arial" panose="020B0604020202020204" pitchFamily="34" charset="0"/>
              </a:rPr>
              <a:t>tempo </a:t>
            </a:r>
            <a:r>
              <a:rPr lang="tr-TR" sz="2400" dirty="0">
                <a:effectLst/>
                <a:latin typeface="Arial" panose="020B0604020202020204" pitchFamily="34" charset="0"/>
                <a:ea typeface="Arial" panose="020B0604020202020204" pitchFamily="34" charset="0"/>
              </a:rPr>
              <a:t>ve </a:t>
            </a:r>
            <a:r>
              <a:rPr lang="tr-TR" sz="2400" b="1" dirty="0">
                <a:effectLst/>
                <a:latin typeface="Arial" panose="020B0604020202020204" pitchFamily="34" charset="0"/>
                <a:ea typeface="Arial" panose="020B0604020202020204" pitchFamily="34" charset="0"/>
              </a:rPr>
              <a:t>yumuşaklıktır.</a:t>
            </a:r>
          </a:p>
          <a:p>
            <a:pPr marL="0" indent="0" algn="just">
              <a:buNone/>
            </a:pPr>
            <a:r>
              <a:rPr lang="tr-TR" sz="2400" b="1" dirty="0">
                <a:effectLst/>
                <a:latin typeface="Arial" panose="020B0604020202020204" pitchFamily="34" charset="0"/>
                <a:ea typeface="Arial" panose="020B0604020202020204" pitchFamily="34" charset="0"/>
              </a:rPr>
              <a:t>Nedenleri ise;</a:t>
            </a:r>
          </a:p>
          <a:p>
            <a:pPr marL="342900" lvl="0" indent="-342900">
              <a:spcBef>
                <a:spcPts val="80"/>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Aşırı</a:t>
            </a:r>
            <a:r>
              <a:rPr lang="tr-TR" sz="2400" spc="10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yüklenme,</a:t>
            </a:r>
          </a:p>
          <a:p>
            <a:pPr marL="342900" lvl="0" indent="-342900">
              <a:spcBef>
                <a:spcPts val="30"/>
              </a:spcBef>
              <a:buSzPct val="120000"/>
              <a:buFont typeface="Wingdings" panose="05000000000000000000" pitchFamily="2" charset="2"/>
              <a:buChar char=""/>
              <a:tabLst>
                <a:tab pos="535940" algn="l"/>
              </a:tabLst>
            </a:pPr>
            <a:r>
              <a:rPr lang="tr-TR" sz="2400" spc="-15" dirty="0">
                <a:effectLst/>
                <a:latin typeface="Arial" panose="020B0604020202020204" pitchFamily="34" charset="0"/>
                <a:ea typeface="Wingdings" panose="05000000000000000000" pitchFamily="2" charset="2"/>
                <a:cs typeface="Wingdings" panose="05000000000000000000" pitchFamily="2" charset="2"/>
              </a:rPr>
              <a:t>Yan </a:t>
            </a:r>
            <a:r>
              <a:rPr lang="tr-TR" sz="2400" spc="-10" dirty="0">
                <a:effectLst/>
                <a:latin typeface="Arial" panose="020B0604020202020204" pitchFamily="34" charset="0"/>
                <a:ea typeface="Wingdings" panose="05000000000000000000" pitchFamily="2" charset="2"/>
                <a:cs typeface="Wingdings" panose="05000000000000000000" pitchFamily="2" charset="2"/>
              </a:rPr>
              <a:t>kayışlarının </a:t>
            </a:r>
            <a:r>
              <a:rPr lang="tr-TR" sz="2400" dirty="0">
                <a:effectLst/>
                <a:latin typeface="Arial" panose="020B0604020202020204" pitchFamily="34" charset="0"/>
                <a:ea typeface="Wingdings" panose="05000000000000000000" pitchFamily="2" charset="2"/>
                <a:cs typeface="Wingdings" panose="05000000000000000000" pitchFamily="2" charset="2"/>
              </a:rPr>
              <a:t>yanlış</a:t>
            </a:r>
            <a:r>
              <a:rPr lang="tr-TR" sz="2400" spc="8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bağlanması,</a:t>
            </a:r>
          </a:p>
          <a:p>
            <a:pPr marL="342900" lvl="0" indent="-342900">
              <a:spcBef>
                <a:spcPts val="80"/>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Yetersiz</a:t>
            </a:r>
            <a:r>
              <a:rPr lang="tr-TR" sz="2400" spc="95"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sürüş</a:t>
            </a:r>
          </a:p>
          <a:p>
            <a:pPr marL="342900" lvl="0" indent="-342900">
              <a:spcBef>
                <a:spcPts val="80"/>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Arial" panose="020B0604020202020204" pitchFamily="34" charset="0"/>
              </a:rPr>
              <a:t>Yardımların doğru bir biçimde birlikte</a:t>
            </a:r>
            <a:r>
              <a:rPr lang="tr-TR" sz="2400" spc="195" dirty="0">
                <a:effectLst/>
                <a:latin typeface="Arial" panose="020B0604020202020204" pitchFamily="34" charset="0"/>
                <a:ea typeface="Arial" panose="020B0604020202020204" pitchFamily="34" charset="0"/>
              </a:rPr>
              <a:t> </a:t>
            </a:r>
            <a:r>
              <a:rPr lang="tr-TR" sz="2400" spc="-15" dirty="0">
                <a:effectLst/>
                <a:latin typeface="Arial" panose="020B0604020202020204" pitchFamily="34" charset="0"/>
                <a:ea typeface="Arial" panose="020B0604020202020204" pitchFamily="34" charset="0"/>
              </a:rPr>
              <a:t>kullanılmayışıdır.</a:t>
            </a:r>
            <a:endParaRPr lang="tr-TR" sz="2400" i="1" dirty="0">
              <a:solidFill>
                <a:srgbClr val="C00000"/>
              </a:solidFill>
            </a:endParaRPr>
          </a:p>
        </p:txBody>
      </p:sp>
    </p:spTree>
    <p:extLst>
      <p:ext uri="{BB962C8B-B14F-4D97-AF65-F5344CB8AC3E}">
        <p14:creationId xmlns:p14="http://schemas.microsoft.com/office/powerpoint/2010/main" val="3701637258"/>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BE6FD61-1594-493D-8B7E-6F31316D6ADC}"/>
              </a:ext>
            </a:extLst>
          </p:cNvPr>
          <p:cNvSpPr>
            <a:spLocks noGrp="1"/>
          </p:cNvSpPr>
          <p:nvPr>
            <p:ph idx="1"/>
          </p:nvPr>
        </p:nvSpPr>
        <p:spPr>
          <a:xfrm>
            <a:off x="793376" y="1158240"/>
            <a:ext cx="10650071" cy="5400040"/>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Ayrıca atın </a:t>
            </a:r>
            <a:r>
              <a:rPr lang="tr-TR" sz="2400" dirty="0" err="1">
                <a:effectLst/>
                <a:latin typeface="Arial" panose="020B0604020202020204" pitchFamily="34" charset="0"/>
                <a:ea typeface="Arial" panose="020B0604020202020204" pitchFamily="34" charset="0"/>
              </a:rPr>
              <a:t>voltije</a:t>
            </a:r>
            <a:r>
              <a:rPr lang="tr-TR" sz="2400" dirty="0">
                <a:effectLst/>
                <a:latin typeface="Arial" panose="020B0604020202020204" pitchFamily="34" charset="0"/>
                <a:ea typeface="Arial" panose="020B0604020202020204" pitchFamily="34" charset="0"/>
              </a:rPr>
              <a:t> uygun olmayışı da bir başka etkendir.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yöneticilerinin bu konuda</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yeterli deneyime sahip olmaları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atın yeteneklerini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sınırlarını çok iyi belirleyebilmeleri gerekir.</a:t>
            </a:r>
          </a:p>
          <a:p>
            <a:pPr marL="0" indent="0" algn="just">
              <a:buNone/>
            </a:pPr>
            <a:r>
              <a:rPr lang="tr-TR" sz="2400" b="1" dirty="0">
                <a:effectLst/>
                <a:latin typeface="Arial" panose="020B0604020202020204" pitchFamily="34" charset="0"/>
                <a:ea typeface="Arial" panose="020B0604020202020204" pitchFamily="34" charset="0"/>
              </a:rPr>
              <a:t>Örneğin</a:t>
            </a:r>
            <a:r>
              <a:rPr lang="tr-TR" sz="2400" b="1" dirty="0">
                <a:latin typeface="Arial" panose="020B0604020202020204" pitchFamily="34" charset="0"/>
                <a:ea typeface="Arial" panose="020B0604020202020204" pitchFamily="34" charset="0"/>
              </a:rPr>
              <a:t>:</a:t>
            </a:r>
          </a:p>
          <a:p>
            <a:pPr marL="342900" lvl="0" indent="-342900" algn="just">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Atın çılbır anında daire </a:t>
            </a:r>
            <a:r>
              <a:rPr lang="tr-TR" sz="2400" spc="-15" dirty="0">
                <a:effectLst/>
                <a:latin typeface="Arial" panose="020B0604020202020204" pitchFamily="34" charset="0"/>
                <a:ea typeface="Wingdings" panose="05000000000000000000" pitchFamily="2" charset="2"/>
                <a:cs typeface="Wingdings" panose="05000000000000000000" pitchFamily="2" charset="2"/>
              </a:rPr>
              <a:t>büklümü </a:t>
            </a:r>
            <a:r>
              <a:rPr lang="tr-TR" sz="2400" dirty="0">
                <a:effectLst/>
                <a:latin typeface="Arial" panose="020B0604020202020204" pitchFamily="34" charset="0"/>
                <a:ea typeface="Wingdings" panose="05000000000000000000" pitchFamily="2" charset="2"/>
                <a:cs typeface="Wingdings" panose="05000000000000000000" pitchFamily="2" charset="2"/>
              </a:rPr>
              <a:t>dışına doğru kaçmak</a:t>
            </a:r>
            <a:r>
              <a:rPr lang="tr-TR" sz="2400" spc="10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istemesi,</a:t>
            </a:r>
          </a:p>
          <a:p>
            <a:pPr marL="342900" lvl="0" indent="-342900" algn="just">
              <a:spcBef>
                <a:spcPts val="55"/>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Wingdings" panose="05000000000000000000" pitchFamily="2" charset="2"/>
                <a:cs typeface="Wingdings" panose="05000000000000000000" pitchFamily="2" charset="2"/>
              </a:rPr>
              <a:t>Atın sürekli dışa vaziyet</a:t>
            </a:r>
            <a:r>
              <a:rPr lang="tr-TR" sz="2400" spc="27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alması,</a:t>
            </a:r>
          </a:p>
          <a:p>
            <a:pPr marL="342900" lvl="0" indent="-342900" algn="just">
              <a:spcBef>
                <a:spcPts val="55"/>
              </a:spcBef>
              <a:buSzPct val="120000"/>
              <a:buFont typeface="Wingdings" panose="05000000000000000000" pitchFamily="2" charset="2"/>
              <a:buChar char=""/>
              <a:tabLst>
                <a:tab pos="535940" algn="l"/>
              </a:tabLst>
            </a:pPr>
            <a:r>
              <a:rPr lang="tr-TR" sz="2400" spc="-15" dirty="0">
                <a:effectLst/>
                <a:latin typeface="Arial" panose="020B0604020202020204" pitchFamily="34" charset="0"/>
                <a:ea typeface="Wingdings" panose="05000000000000000000" pitchFamily="2" charset="2"/>
                <a:cs typeface="Wingdings" panose="05000000000000000000" pitchFamily="2" charset="2"/>
              </a:rPr>
              <a:t>Tembel</a:t>
            </a:r>
            <a:r>
              <a:rPr lang="tr-TR" sz="2400" spc="20" dirty="0">
                <a:effectLst/>
                <a:latin typeface="Arial" panose="020B0604020202020204" pitchFamily="34" charset="0"/>
                <a:ea typeface="Wingdings" panose="05000000000000000000" pitchFamily="2" charset="2"/>
                <a:cs typeface="Wingdings" panose="05000000000000000000" pitchFamily="2" charset="2"/>
              </a:rPr>
              <a:t> </a:t>
            </a:r>
            <a:r>
              <a:rPr lang="tr-TR" sz="2400" dirty="0">
                <a:effectLst/>
                <a:latin typeface="Arial" panose="020B0604020202020204" pitchFamily="34" charset="0"/>
                <a:ea typeface="Wingdings" panose="05000000000000000000" pitchFamily="2" charset="2"/>
                <a:cs typeface="Wingdings" panose="05000000000000000000" pitchFamily="2" charset="2"/>
              </a:rPr>
              <a:t>atlar,</a:t>
            </a:r>
          </a:p>
          <a:p>
            <a:pPr marL="342900" lvl="0" indent="-342900" algn="just">
              <a:spcBef>
                <a:spcPts val="55"/>
              </a:spcBef>
              <a:buSzPct val="120000"/>
              <a:buFont typeface="Wingdings" panose="05000000000000000000" pitchFamily="2" charset="2"/>
              <a:buChar char=""/>
              <a:tabLst>
                <a:tab pos="535940" algn="l"/>
              </a:tabLst>
            </a:pPr>
            <a:r>
              <a:rPr lang="tr-TR" sz="2400" dirty="0">
                <a:effectLst/>
                <a:latin typeface="Arial" panose="020B0604020202020204" pitchFamily="34" charset="0"/>
                <a:ea typeface="Arial" panose="020B0604020202020204" pitchFamily="34" charset="0"/>
              </a:rPr>
              <a:t>Aceleci</a:t>
            </a:r>
            <a:r>
              <a:rPr lang="tr-TR" sz="2400" spc="-9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atlar</a:t>
            </a:r>
          </a:p>
          <a:p>
            <a:pPr marL="0" lvl="0" indent="0" algn="just">
              <a:spcBef>
                <a:spcPts val="55"/>
              </a:spcBef>
              <a:buSzPct val="120000"/>
              <a:buNone/>
              <a:tabLst>
                <a:tab pos="535940" algn="l"/>
              </a:tabLst>
            </a:pPr>
            <a:endParaRPr lang="tr-TR" sz="2400" dirty="0">
              <a:effectLst/>
              <a:latin typeface="Arial" panose="020B0604020202020204" pitchFamily="34" charset="0"/>
              <a:ea typeface="Arial" panose="020B0604020202020204" pitchFamily="34" charset="0"/>
            </a:endParaRPr>
          </a:p>
          <a:p>
            <a:pPr marL="0" indent="0" algn="just">
              <a:spcBef>
                <a:spcPts val="765"/>
              </a:spcBef>
              <a:spcAft>
                <a:spcPts val="0"/>
              </a:spcAft>
              <a:buNone/>
            </a:pPr>
            <a:r>
              <a:rPr lang="tr-TR" sz="2400" b="1" dirty="0">
                <a:effectLst/>
                <a:latin typeface="Arial" panose="020B0604020202020204" pitchFamily="34" charset="0"/>
                <a:ea typeface="Arial" panose="020B0604020202020204" pitchFamily="34" charset="0"/>
              </a:rPr>
              <a:t>Bu bölümde </a:t>
            </a:r>
            <a:r>
              <a:rPr lang="tr-TR" sz="2400" b="1" dirty="0" err="1">
                <a:effectLst/>
                <a:latin typeface="Arial" panose="020B0604020202020204" pitchFamily="34" charset="0"/>
                <a:ea typeface="Arial" panose="020B0604020202020204" pitchFamily="34" charset="0"/>
              </a:rPr>
              <a:t>voltij</a:t>
            </a:r>
            <a:r>
              <a:rPr lang="tr-TR" sz="2400" b="1" dirty="0">
                <a:effectLst/>
                <a:latin typeface="Arial" panose="020B0604020202020204" pitchFamily="34" charset="0"/>
                <a:ea typeface="Arial" panose="020B0604020202020204" pitchFamily="34" charset="0"/>
              </a:rPr>
              <a:t> atlarında sıkça karşılaşılan 2 esas sorun üzerinde durulacaktır:</a:t>
            </a:r>
          </a:p>
          <a:p>
            <a:pPr marL="0" indent="0">
              <a:spcBef>
                <a:spcPts val="25"/>
              </a:spcBef>
              <a:buNone/>
            </a:pPr>
            <a:endParaRPr lang="tr-TR" sz="18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785637313"/>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EF2E6F8-6E00-4DF0-9F5F-61FC5F5147E1}"/>
              </a:ext>
            </a:extLst>
          </p:cNvPr>
          <p:cNvSpPr>
            <a:spLocks noGrp="1"/>
          </p:cNvSpPr>
          <p:nvPr>
            <p:ph idx="1"/>
          </p:nvPr>
        </p:nvSpPr>
        <p:spPr>
          <a:xfrm>
            <a:off x="766482" y="1627094"/>
            <a:ext cx="10650071" cy="4717826"/>
          </a:xfrm>
        </p:spPr>
        <p:txBody>
          <a:bodyPr>
            <a:normAutofit/>
          </a:bodyPr>
          <a:lstStyle/>
          <a:p>
            <a:pPr algn="just">
              <a:buFont typeface="Wingdings" panose="05000000000000000000" pitchFamily="2" charset="2"/>
              <a:buChar char="Ø"/>
            </a:pPr>
            <a:r>
              <a:rPr lang="tr-TR" sz="2400" b="1" spc="-15" dirty="0">
                <a:effectLst/>
                <a:latin typeface="Arial" panose="020B0604020202020204" pitchFamily="34" charset="0"/>
                <a:ea typeface="Wingdings" panose="05000000000000000000" pitchFamily="2" charset="2"/>
                <a:cs typeface="Wingdings" panose="05000000000000000000" pitchFamily="2" charset="2"/>
              </a:rPr>
              <a:t>At </a:t>
            </a:r>
            <a:r>
              <a:rPr lang="tr-TR" sz="2400" b="1" dirty="0">
                <a:effectLst/>
                <a:latin typeface="Arial" panose="020B0604020202020204" pitchFamily="34" charset="0"/>
                <a:ea typeface="Wingdings" panose="05000000000000000000" pitchFamily="2" charset="2"/>
                <a:cs typeface="Wingdings" panose="05000000000000000000" pitchFamily="2" charset="2"/>
              </a:rPr>
              <a:t>düzensiz dörtnal</a:t>
            </a:r>
            <a:r>
              <a:rPr lang="tr-TR" sz="2400" b="1" spc="105" dirty="0">
                <a:effectLst/>
                <a:latin typeface="Arial" panose="020B0604020202020204" pitchFamily="34" charset="0"/>
                <a:ea typeface="Wingdings" panose="05000000000000000000" pitchFamily="2" charset="2"/>
                <a:cs typeface="Wingdings" panose="05000000000000000000" pitchFamily="2" charset="2"/>
              </a:rPr>
              <a:t> </a:t>
            </a:r>
            <a:r>
              <a:rPr lang="tr-TR" sz="2400" b="1" dirty="0">
                <a:effectLst/>
                <a:latin typeface="Arial" panose="020B0604020202020204" pitchFamily="34" charset="0"/>
                <a:ea typeface="Wingdings" panose="05000000000000000000" pitchFamily="2" charset="2"/>
                <a:cs typeface="Wingdings" panose="05000000000000000000" pitchFamily="2" charset="2"/>
              </a:rPr>
              <a:t>yapıyor:</a:t>
            </a:r>
          </a:p>
          <a:p>
            <a:pPr marL="0" indent="0" algn="just">
              <a:buNone/>
            </a:pPr>
            <a:endParaRPr lang="tr-TR" sz="2400" dirty="0">
              <a:effectLst/>
              <a:latin typeface="Arial" panose="020B0604020202020204" pitchFamily="34" charset="0"/>
              <a:ea typeface="Wingdings" panose="05000000000000000000" pitchFamily="2" charset="2"/>
              <a:cs typeface="Wingdings" panose="05000000000000000000" pitchFamily="2" charset="2"/>
            </a:endParaRPr>
          </a:p>
          <a:p>
            <a:pPr marL="0" indent="0" algn="just">
              <a:buNone/>
            </a:pPr>
            <a:r>
              <a:rPr lang="tr-TR" sz="2400" dirty="0">
                <a:effectLst/>
                <a:latin typeface="Arial" panose="020B0604020202020204" pitchFamily="34" charset="0"/>
                <a:ea typeface="Arial" panose="020B0604020202020204" pitchFamily="34" charset="0"/>
              </a:rPr>
              <a:t>Atlar çoğunlukla; kür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 / sporcularının serbest bir koreograf ile yaptıkları hareketler dizisi) </a:t>
            </a:r>
            <a:r>
              <a:rPr lang="tr-TR" sz="2400" spc="15" dirty="0">
                <a:effectLst/>
                <a:latin typeface="Arial" panose="020B0604020202020204" pitchFamily="34" charset="0"/>
                <a:ea typeface="Arial" panose="020B0604020202020204" pitchFamily="34" charset="0"/>
              </a:rPr>
              <a:t>ve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sporcusunun atın üzerinde </a:t>
            </a:r>
            <a:r>
              <a:rPr lang="tr-TR" sz="2400" spc="-15" dirty="0">
                <a:effectLst/>
                <a:latin typeface="Arial" panose="020B0604020202020204" pitchFamily="34" charset="0"/>
                <a:ea typeface="Arial" panose="020B0604020202020204" pitchFamily="34" charset="0"/>
              </a:rPr>
              <a:t>ayakta </a:t>
            </a:r>
            <a:r>
              <a:rPr lang="tr-TR" sz="2400" dirty="0">
                <a:effectLst/>
                <a:latin typeface="Arial" panose="020B0604020202020204" pitchFamily="34" charset="0"/>
                <a:ea typeface="Arial" panose="020B0604020202020204" pitchFamily="34" charset="0"/>
              </a:rPr>
              <a:t>durduğu alıştırmalarda yavaşlarlar. Bu</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hatanın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oluşmasına</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esas</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neden;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birçok</a:t>
            </a:r>
            <a:r>
              <a:rPr lang="tr-TR" sz="2400" spc="-40" dirty="0">
                <a:effectLst/>
                <a:latin typeface="Arial" panose="020B0604020202020204" pitchFamily="34" charset="0"/>
                <a:ea typeface="Arial" panose="020B0604020202020204" pitchFamily="34" charset="0"/>
              </a:rPr>
              <a:t> </a:t>
            </a:r>
            <a:r>
              <a:rPr lang="tr-TR" sz="2400" dirty="0" err="1">
                <a:effectLst/>
                <a:latin typeface="Arial" panose="020B0604020202020204" pitchFamily="34" charset="0"/>
                <a:ea typeface="Arial" panose="020B0604020202020204" pitchFamily="34" charset="0"/>
              </a:rPr>
              <a:t>voltij</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yöneticisinin</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hareketlerin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yapılışı</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anında psikolojik olarak atları daha az sürmeleridir.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sporcularının düşme olasılıkları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bu anda </a:t>
            </a:r>
            <a:r>
              <a:rPr lang="tr-TR" sz="2400" dirty="0" err="1">
                <a:effectLst/>
                <a:latin typeface="Arial" panose="020B0604020202020204" pitchFamily="34" charset="0"/>
                <a:ea typeface="Arial" panose="020B0604020202020204" pitchFamily="34" charset="0"/>
              </a:rPr>
              <a:t>voltij</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çılbır</a:t>
            </a:r>
            <a:r>
              <a:rPr lang="tr-TR" sz="2400" spc="-3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yöneticisinin</a:t>
            </a:r>
            <a:r>
              <a:rPr lang="tr-TR" sz="2400" spc="-6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dikkatini</a:t>
            </a:r>
            <a:r>
              <a:rPr lang="tr-TR" sz="2400" spc="-2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bu</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nedenle</a:t>
            </a:r>
            <a:r>
              <a:rPr lang="tr-TR" sz="2400" spc="-45" dirty="0">
                <a:effectLst/>
                <a:latin typeface="Arial" panose="020B0604020202020204" pitchFamily="34" charset="0"/>
                <a:ea typeface="Arial" panose="020B0604020202020204" pitchFamily="34" charset="0"/>
              </a:rPr>
              <a:t> </a:t>
            </a:r>
            <a:r>
              <a:rPr lang="tr-TR" sz="2400" dirty="0" err="1">
                <a:effectLst/>
                <a:latin typeface="Arial" panose="020B0604020202020204" pitchFamily="34" charset="0"/>
                <a:ea typeface="Arial" panose="020B0604020202020204" pitchFamily="34" charset="0"/>
              </a:rPr>
              <a:t>voltij</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sporcularına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daha</a:t>
            </a:r>
            <a:r>
              <a:rPr lang="tr-TR" sz="2400" spc="-5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fazla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yoğunlaştırarak</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sürüşü unutması atın yavaşlamasına neden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olacaktır.</a:t>
            </a:r>
            <a:endParaRPr lang="tr-TR" sz="2400" dirty="0"/>
          </a:p>
        </p:txBody>
      </p:sp>
    </p:spTree>
    <p:extLst>
      <p:ext uri="{BB962C8B-B14F-4D97-AF65-F5344CB8AC3E}">
        <p14:creationId xmlns:p14="http://schemas.microsoft.com/office/powerpoint/2010/main" val="2606712771"/>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51A1F6C-00CF-40B9-9016-4136160E1E78}"/>
              </a:ext>
            </a:extLst>
          </p:cNvPr>
          <p:cNvSpPr>
            <a:spLocks noGrp="1"/>
          </p:cNvSpPr>
          <p:nvPr>
            <p:ph idx="1"/>
          </p:nvPr>
        </p:nvSpPr>
        <p:spPr>
          <a:xfrm>
            <a:off x="779929" y="900953"/>
            <a:ext cx="10676965" cy="5291567"/>
          </a:xfrm>
        </p:spPr>
        <p:txBody>
          <a:bodyPr>
            <a:normAutofit/>
          </a:bodyPr>
          <a:lstStyle/>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atları her </a:t>
            </a:r>
            <a:r>
              <a:rPr lang="tr-TR" sz="2400" spc="-15" dirty="0">
                <a:effectLst/>
                <a:latin typeface="Arial" panose="020B0604020202020204" pitchFamily="34" charset="0"/>
                <a:ea typeface="Arial" panose="020B0604020202020204" pitchFamily="34" charset="0"/>
              </a:rPr>
              <a:t>zaman </a:t>
            </a:r>
            <a:r>
              <a:rPr lang="tr-TR" sz="2400" dirty="0">
                <a:effectLst/>
                <a:latin typeface="Arial" panose="020B0604020202020204" pitchFamily="34" charset="0"/>
                <a:ea typeface="Arial" panose="020B0604020202020204" pitchFamily="34" charset="0"/>
              </a:rPr>
              <a:t>sürücü yardımlara uygun tepkiyi vermelidirler.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yöneticileri sürücü yardımların şiddetini çok iyi ayarlayarak, atın ne yavaşlamasına ne de birdenbire ileri atılmasına neden olmamalıdır. Kamçı, her seferinde ata değmemelidir. Yoksa atın hareketlerini engeller. Kamçı hareketlerinin ses yardımları ile desteklenerek, atın yeteri kadar ileri gitmesi</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sağlanmalıdır.</a:t>
            </a:r>
          </a:p>
          <a:p>
            <a:pPr marL="0" indent="0" algn="ctr">
              <a:buNone/>
            </a:pPr>
            <a:endParaRPr lang="tr-TR" sz="2400" dirty="0">
              <a:effectLst/>
              <a:latin typeface="Arial" panose="020B0604020202020204" pitchFamily="34" charset="0"/>
              <a:ea typeface="Arial" panose="020B0604020202020204" pitchFamily="34" charset="0"/>
            </a:endParaRPr>
          </a:p>
          <a:p>
            <a:pPr marL="0" indent="0" algn="ctr">
              <a:buNone/>
            </a:pPr>
            <a:r>
              <a:rPr lang="tr-TR" sz="2600" b="1" u="sng" dirty="0">
                <a:solidFill>
                  <a:srgbClr val="FF0000"/>
                </a:solidFill>
                <a:effectLst/>
                <a:latin typeface="Arial" panose="020B0604020202020204" pitchFamily="34" charset="0"/>
                <a:ea typeface="Arial" panose="020B0604020202020204" pitchFamily="34" charset="0"/>
              </a:rPr>
              <a:t>DİKKAT!</a:t>
            </a:r>
          </a:p>
          <a:p>
            <a:pPr marL="0" indent="0" algn="ctr">
              <a:buNone/>
            </a:pPr>
            <a:r>
              <a:rPr lang="tr-TR" sz="2400" b="1" dirty="0" err="1">
                <a:effectLst/>
                <a:latin typeface="Arial" panose="020B0604020202020204" pitchFamily="34" charset="0"/>
                <a:ea typeface="Arial" panose="020B0604020202020204" pitchFamily="34" charset="0"/>
              </a:rPr>
              <a:t>Voltij</a:t>
            </a:r>
            <a:r>
              <a:rPr lang="tr-TR" sz="2400" b="1" dirty="0">
                <a:effectLst/>
                <a:latin typeface="Arial" panose="020B0604020202020204" pitchFamily="34" charset="0"/>
                <a:ea typeface="Arial" panose="020B0604020202020204" pitchFamily="34" charset="0"/>
              </a:rPr>
              <a:t> çılbır yöneticisi; ayakta durma veya üçlü bir kür anında da, atı sürmelidir.</a:t>
            </a:r>
            <a:endParaRPr lang="tr-TR" sz="2400" dirty="0">
              <a:latin typeface="Arial" panose="020B0604020202020204" pitchFamily="34" charset="0"/>
              <a:ea typeface="Arial" panose="020B0604020202020204" pitchFamily="34" charset="0"/>
            </a:endParaRPr>
          </a:p>
          <a:p>
            <a:pPr marL="0" indent="0" algn="ctr">
              <a:buNone/>
            </a:pPr>
            <a:r>
              <a:rPr lang="tr-TR" sz="2400" b="1" dirty="0">
                <a:effectLst/>
                <a:latin typeface="Arial" panose="020B0604020202020204" pitchFamily="34" charset="0"/>
                <a:ea typeface="Arial" panose="020B0604020202020204" pitchFamily="34" charset="0"/>
              </a:rPr>
              <a:t>Burada önemli olan, yardımın şiddetini doğru ayarlamaktır.</a:t>
            </a:r>
            <a:endParaRPr lang="tr-TR" sz="2400" dirty="0">
              <a:effectLst/>
              <a:latin typeface="Arial" panose="020B0604020202020204" pitchFamily="34" charset="0"/>
              <a:ea typeface="Arial" panose="020B0604020202020204" pitchFamily="34" charset="0"/>
            </a:endParaRPr>
          </a:p>
          <a:p>
            <a:pPr marL="0" indent="0" algn="just">
              <a:buNone/>
            </a:pPr>
            <a:endParaRPr lang="tr-TR" sz="2400" dirty="0"/>
          </a:p>
        </p:txBody>
      </p:sp>
    </p:spTree>
    <p:extLst>
      <p:ext uri="{BB962C8B-B14F-4D97-AF65-F5344CB8AC3E}">
        <p14:creationId xmlns:p14="http://schemas.microsoft.com/office/powerpoint/2010/main" val="2519720662"/>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805418B-5253-4734-BDCF-ACC04F450A57}"/>
              </a:ext>
            </a:extLst>
          </p:cNvPr>
          <p:cNvSpPr>
            <a:spLocks noGrp="1"/>
          </p:cNvSpPr>
          <p:nvPr>
            <p:ph idx="1"/>
          </p:nvPr>
        </p:nvSpPr>
        <p:spPr>
          <a:xfrm>
            <a:off x="753035" y="2487706"/>
            <a:ext cx="10626165" cy="3654014"/>
          </a:xfrm>
        </p:spPr>
        <p:txBody>
          <a:bodyPr>
            <a:normAutofit/>
          </a:bodyPr>
          <a:lstStyle/>
          <a:p>
            <a:pPr marL="0" indent="0" algn="just">
              <a:buNone/>
            </a:pPr>
            <a:r>
              <a:rPr lang="tr-TR" sz="2400" dirty="0">
                <a:effectLst/>
                <a:latin typeface="Arial" panose="020B0604020202020204" pitchFamily="34" charset="0"/>
                <a:ea typeface="Arial" panose="020B0604020202020204" pitchFamily="34" charset="0"/>
              </a:rPr>
              <a:t>At bu tür alıştırma öncesinde yavaşlarsa,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yöneticisi enerjik sürüşünü hareketin uygun yerinde yapmalı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hareketin içinde yeniden tempoyu kontrol altında tutacak yardım şiddetine dönmelidir.</a:t>
            </a:r>
            <a:r>
              <a:rPr lang="tr-TR" sz="2400" spc="-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Örneğin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ayağa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kalkma</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öncesi</a:t>
            </a:r>
            <a:r>
              <a:rPr lang="tr-TR" sz="2400" spc="-40" dirty="0">
                <a:effectLst/>
                <a:latin typeface="Arial" panose="020B0604020202020204" pitchFamily="34" charset="0"/>
                <a:ea typeface="Arial" panose="020B0604020202020204" pitchFamily="34" charset="0"/>
              </a:rPr>
              <a:t> </a:t>
            </a:r>
            <a:r>
              <a:rPr lang="tr-TR" sz="2400" dirty="0" err="1">
                <a:effectLst/>
                <a:latin typeface="Arial" panose="020B0604020202020204" pitchFamily="34" charset="0"/>
                <a:ea typeface="Arial" panose="020B0604020202020204" pitchFamily="34" charset="0"/>
              </a:rPr>
              <a:t>voltij</a:t>
            </a:r>
            <a:r>
              <a:rPr lang="tr-TR" sz="2400" spc="-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sporcusu</a:t>
            </a:r>
            <a:r>
              <a:rPr lang="tr-TR" sz="2400" spc="-4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dizlerinin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üzerindeyken,</a:t>
            </a:r>
            <a:r>
              <a:rPr lang="tr-TR" sz="2400" spc="-15" dirty="0">
                <a:effectLst/>
                <a:latin typeface="Arial" panose="020B0604020202020204" pitchFamily="34" charset="0"/>
                <a:ea typeface="Arial" panose="020B0604020202020204" pitchFamily="34" charset="0"/>
              </a:rPr>
              <a:t> yardımın</a:t>
            </a:r>
            <a:r>
              <a:rPr lang="tr-TR" sz="2400" spc="-3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şiddeti artırılmalı; sporcu tamamen ayağa </a:t>
            </a:r>
            <a:r>
              <a:rPr lang="tr-TR" sz="2400" spc="-10" dirty="0">
                <a:effectLst/>
                <a:latin typeface="Arial" panose="020B0604020202020204" pitchFamily="34" charset="0"/>
                <a:ea typeface="Arial" panose="020B0604020202020204" pitchFamily="34" charset="0"/>
              </a:rPr>
              <a:t>kalktığında, </a:t>
            </a:r>
            <a:r>
              <a:rPr lang="tr-TR" sz="2400" spc="-15" dirty="0">
                <a:effectLst/>
                <a:latin typeface="Arial" panose="020B0604020202020204" pitchFamily="34" charset="0"/>
                <a:ea typeface="Arial" panose="020B0604020202020204" pitchFamily="34" charset="0"/>
              </a:rPr>
              <a:t>yardım, </a:t>
            </a:r>
            <a:r>
              <a:rPr lang="tr-TR" sz="2400" dirty="0">
                <a:effectLst/>
                <a:latin typeface="Arial" panose="020B0604020202020204" pitchFamily="34" charset="0"/>
                <a:ea typeface="Arial" panose="020B0604020202020204" pitchFamily="34" charset="0"/>
              </a:rPr>
              <a:t>tempoyu denetim altında tutabilecek düzeye indirilmelidir. </a:t>
            </a:r>
            <a:r>
              <a:rPr lang="tr-TR" sz="2400" spc="-15" dirty="0">
                <a:effectLst/>
                <a:latin typeface="Arial" panose="020B0604020202020204" pitchFamily="34" charset="0"/>
                <a:ea typeface="Arial" panose="020B0604020202020204" pitchFamily="34" charset="0"/>
              </a:rPr>
              <a:t>Alıştırma </a:t>
            </a:r>
            <a:r>
              <a:rPr lang="tr-TR" sz="2400" dirty="0">
                <a:effectLst/>
                <a:latin typeface="Arial" panose="020B0604020202020204" pitchFamily="34" charset="0"/>
                <a:ea typeface="Arial" panose="020B0604020202020204" pitchFamily="34" charset="0"/>
              </a:rPr>
              <a:t>başlangıçta </a:t>
            </a:r>
            <a:r>
              <a:rPr lang="tr-TR" sz="2400" spc="-15" dirty="0">
                <a:effectLst/>
                <a:latin typeface="Arial" panose="020B0604020202020204" pitchFamily="34" charset="0"/>
                <a:ea typeface="Arial" panose="020B0604020202020204" pitchFamily="34" charset="0"/>
              </a:rPr>
              <a:t>kısa </a:t>
            </a:r>
            <a:r>
              <a:rPr lang="tr-TR" sz="2400" dirty="0">
                <a:effectLst/>
                <a:latin typeface="Arial" panose="020B0604020202020204" pitchFamily="34" charset="0"/>
                <a:ea typeface="Arial" panose="020B0604020202020204" pitchFamily="34" charset="0"/>
              </a:rPr>
              <a:t>süreli, sonraları daha uzun süreli</a:t>
            </a:r>
            <a:r>
              <a:rPr lang="tr-TR" sz="2400" spc="15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yapılabilir.</a:t>
            </a:r>
            <a:endParaRPr lang="tr-TR" sz="2400" dirty="0"/>
          </a:p>
        </p:txBody>
      </p:sp>
    </p:spTree>
    <p:extLst>
      <p:ext uri="{BB962C8B-B14F-4D97-AF65-F5344CB8AC3E}">
        <p14:creationId xmlns:p14="http://schemas.microsoft.com/office/powerpoint/2010/main" val="879074294"/>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0F2F6A6-AB8A-46AA-876D-2066C1CD0C8B}"/>
              </a:ext>
            </a:extLst>
          </p:cNvPr>
          <p:cNvSpPr>
            <a:spLocks noGrp="1"/>
          </p:cNvSpPr>
          <p:nvPr>
            <p:ph idx="1"/>
          </p:nvPr>
        </p:nvSpPr>
        <p:spPr>
          <a:xfrm>
            <a:off x="779930" y="1506070"/>
            <a:ext cx="10609730" cy="4981089"/>
          </a:xfrm>
        </p:spPr>
        <p:txBody>
          <a:bodyPr>
            <a:normAutofit/>
          </a:bodyPr>
          <a:lstStyle/>
          <a:p>
            <a:pPr algn="just">
              <a:buFont typeface="Wingdings" panose="05000000000000000000" pitchFamily="2" charset="2"/>
              <a:buChar char="Ø"/>
            </a:pPr>
            <a:r>
              <a:rPr lang="tr-TR" sz="2400" b="1" spc="-15" dirty="0">
                <a:effectLst/>
                <a:latin typeface="Arial" panose="020B0604020202020204" pitchFamily="34" charset="0"/>
                <a:ea typeface="Arial" panose="020B0604020202020204" pitchFamily="34" charset="0"/>
              </a:rPr>
              <a:t>At </a:t>
            </a:r>
            <a:r>
              <a:rPr lang="tr-TR" sz="2400" b="1" dirty="0">
                <a:effectLst/>
                <a:latin typeface="Arial" panose="020B0604020202020204" pitchFamily="34" charset="0"/>
                <a:ea typeface="Arial" panose="020B0604020202020204" pitchFamily="34" charset="0"/>
              </a:rPr>
              <a:t>kesintisiz dörtnal</a:t>
            </a:r>
            <a:r>
              <a:rPr lang="tr-TR" sz="2400" b="1" spc="175" dirty="0">
                <a:effectLst/>
                <a:latin typeface="Arial" panose="020B0604020202020204" pitchFamily="34" charset="0"/>
                <a:ea typeface="Arial" panose="020B0604020202020204" pitchFamily="34" charset="0"/>
              </a:rPr>
              <a:t> </a:t>
            </a:r>
            <a:r>
              <a:rPr lang="tr-TR" sz="2400" b="1" dirty="0">
                <a:effectLst/>
                <a:latin typeface="Arial" panose="020B0604020202020204" pitchFamily="34" charset="0"/>
                <a:ea typeface="Arial" panose="020B0604020202020204" pitchFamily="34" charset="0"/>
              </a:rPr>
              <a:t>yapmıyor</a:t>
            </a:r>
            <a:r>
              <a:rPr lang="tr-TR" sz="2400" dirty="0">
                <a:effectLst/>
                <a:latin typeface="Arial" panose="020B0604020202020204" pitchFamily="34" charset="0"/>
                <a:ea typeface="Arial" panose="020B0604020202020204" pitchFamily="34" charset="0"/>
              </a:rPr>
              <a:t>:</a:t>
            </a:r>
          </a:p>
          <a:p>
            <a:pPr algn="just">
              <a:buFont typeface="Wingdings" panose="05000000000000000000" pitchFamily="2" charset="2"/>
              <a:buChar char="Ø"/>
            </a:pPr>
            <a:endParaRPr lang="tr-TR" sz="2400" dirty="0">
              <a:effectLst/>
              <a:latin typeface="Arial" panose="020B0604020202020204" pitchFamily="34" charset="0"/>
              <a:ea typeface="Arial" panose="020B0604020202020204" pitchFamily="34" charset="0"/>
            </a:endParaRPr>
          </a:p>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anında sıkça karşılaşılan bir başka sorun;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yöneticisinin yetersiz sürüşü nedeniyle oluşan </a:t>
            </a:r>
            <a:r>
              <a:rPr lang="tr-TR" sz="2400" b="1" dirty="0">
                <a:effectLst/>
                <a:latin typeface="Arial" panose="020B0604020202020204" pitchFamily="34" charset="0"/>
                <a:ea typeface="Arial" panose="020B0604020202020204" pitchFamily="34" charset="0"/>
              </a:rPr>
              <a:t>süratli dörtnalıdır. </a:t>
            </a:r>
            <a:r>
              <a:rPr lang="tr-TR" sz="2400" dirty="0">
                <a:effectLst/>
                <a:latin typeface="Arial" panose="020B0604020202020204" pitchFamily="34" charset="0"/>
                <a:ea typeface="Arial" panose="020B0604020202020204" pitchFamily="34" charset="0"/>
              </a:rPr>
              <a:t>Bu hatalı yürüyüşte at, üç zamanlı dörtnaldan aşağı bir tempoya inerek; ön veya arka ayak çiftleri süratli yaparken diğer ayak çiftleri dörtnal sırasına göre adım atarak dörtnal yapar. Dörtnalın doğru biçimi, her </a:t>
            </a:r>
            <a:r>
              <a:rPr lang="tr-TR" sz="2400" spc="-15" dirty="0">
                <a:effectLst/>
                <a:latin typeface="Arial" panose="020B0604020202020204" pitchFamily="34" charset="0"/>
                <a:ea typeface="Arial" panose="020B0604020202020204" pitchFamily="34" charset="0"/>
              </a:rPr>
              <a:t>zaman </a:t>
            </a:r>
            <a:r>
              <a:rPr lang="tr-TR" sz="2400" dirty="0">
                <a:effectLst/>
                <a:latin typeface="Arial" panose="020B0604020202020204" pitchFamily="34" charset="0"/>
                <a:ea typeface="Arial" panose="020B0604020202020204" pitchFamily="34" charset="0"/>
              </a:rPr>
              <a:t>üç zamanlı</a:t>
            </a:r>
            <a:r>
              <a:rPr lang="tr-TR" sz="2400" spc="305"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olmalıdır</a:t>
            </a:r>
            <a:r>
              <a:rPr lang="tr-TR" sz="2400" dirty="0">
                <a:latin typeface="Arial" panose="020B0604020202020204" pitchFamily="34" charset="0"/>
                <a:ea typeface="Arial" panose="020B0604020202020204" pitchFamily="34" charset="0"/>
              </a:rPr>
              <a:t>.</a:t>
            </a:r>
          </a:p>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yöneticisi derhal sürücü yardımları artırarak, atı daha duyarlı hale getirmelidir. At,</a:t>
            </a:r>
            <a:r>
              <a:rPr lang="tr-TR" sz="2400" spc="32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yumuşatma çalışmalarına başlarken, yardımlara karşı çalışkan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duyarlı bir tepki vermelidir</a:t>
            </a:r>
            <a:endParaRPr lang="tr-TR" sz="2400" dirty="0"/>
          </a:p>
        </p:txBody>
      </p:sp>
    </p:spTree>
    <p:extLst>
      <p:ext uri="{BB962C8B-B14F-4D97-AF65-F5344CB8AC3E}">
        <p14:creationId xmlns:p14="http://schemas.microsoft.com/office/powerpoint/2010/main" val="3007958708"/>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6790739-F3CD-4247-9350-08180DC13C45}"/>
              </a:ext>
            </a:extLst>
          </p:cNvPr>
          <p:cNvSpPr>
            <a:spLocks noGrp="1"/>
          </p:cNvSpPr>
          <p:nvPr>
            <p:ph idx="1"/>
          </p:nvPr>
        </p:nvSpPr>
        <p:spPr>
          <a:xfrm>
            <a:off x="753035" y="2460812"/>
            <a:ext cx="10676965" cy="3859306"/>
          </a:xfrm>
        </p:spPr>
        <p:txBody>
          <a:bodyPr>
            <a:normAutofit/>
          </a:bodyPr>
          <a:lstStyle/>
          <a:p>
            <a:pPr marL="0" indent="0" algn="just">
              <a:buNone/>
            </a:pP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sporcuları atın üzerine </a:t>
            </a:r>
            <a:r>
              <a:rPr lang="tr-TR" sz="2400" spc="-15" dirty="0">
                <a:effectLst/>
                <a:latin typeface="Arial" panose="020B0604020202020204" pitchFamily="34" charset="0"/>
                <a:ea typeface="Arial" panose="020B0604020202020204" pitchFamily="34" charset="0"/>
              </a:rPr>
              <a:t>çıktıklarında, </a:t>
            </a:r>
            <a:r>
              <a:rPr lang="tr-TR" sz="2400" dirty="0">
                <a:effectLst/>
                <a:latin typeface="Arial" panose="020B0604020202020204" pitchFamily="34" charset="0"/>
                <a:ea typeface="Arial" panose="020B0604020202020204" pitchFamily="34" charset="0"/>
              </a:rPr>
              <a:t>çoğunlukla, atın çalışkanlığı, içtepisi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yardımlara karşı göstermesi gereken olumlu tepkisi yok olur. Bunu düzeltmek için, emniyet kuralları gereği temel oturuşa geçilmelidir.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çılbır yöneticisi kamçı ile ata birçok defa dokunurken, bir </a:t>
            </a:r>
            <a:r>
              <a:rPr lang="tr-TR" sz="2400" spc="-15" dirty="0">
                <a:effectLst/>
                <a:latin typeface="Arial" panose="020B0604020202020204" pitchFamily="34" charset="0"/>
                <a:ea typeface="Arial" panose="020B0604020202020204" pitchFamily="34" charset="0"/>
              </a:rPr>
              <a:t>yandan </a:t>
            </a:r>
            <a:r>
              <a:rPr lang="tr-TR" sz="2400" dirty="0">
                <a:effectLst/>
                <a:latin typeface="Arial" panose="020B0604020202020204" pitchFamily="34" charset="0"/>
                <a:ea typeface="Arial" panose="020B0604020202020204" pitchFamily="34" charset="0"/>
              </a:rPr>
              <a:t>da enerjik bir ses </a:t>
            </a:r>
            <a:r>
              <a:rPr lang="tr-TR" sz="2400" spc="-15" dirty="0">
                <a:effectLst/>
                <a:latin typeface="Arial" panose="020B0604020202020204" pitchFamily="34" charset="0"/>
                <a:ea typeface="Arial" panose="020B0604020202020204" pitchFamily="34" charset="0"/>
              </a:rPr>
              <a:t>yardımıyla </a:t>
            </a:r>
            <a:r>
              <a:rPr lang="tr-TR" sz="2400" dirty="0">
                <a:effectLst/>
                <a:latin typeface="Arial" panose="020B0604020202020204" pitchFamily="34" charset="0"/>
                <a:ea typeface="Arial" panose="020B0604020202020204" pitchFamily="34" charset="0"/>
              </a:rPr>
              <a:t>bu etkisini desteklemelidir. Çalışma, </a:t>
            </a:r>
            <a:r>
              <a:rPr lang="tr-TR" sz="2400" dirty="0" err="1">
                <a:effectLst/>
                <a:latin typeface="Arial" panose="020B0604020202020204" pitchFamily="34" charset="0"/>
                <a:ea typeface="Arial" panose="020B0604020202020204" pitchFamily="34" charset="0"/>
              </a:rPr>
              <a:t>voltiji</a:t>
            </a:r>
            <a:r>
              <a:rPr lang="tr-TR" sz="2400" dirty="0">
                <a:effectLst/>
                <a:latin typeface="Arial" panose="020B0604020202020204" pitchFamily="34" charset="0"/>
                <a:ea typeface="Arial" panose="020B0604020202020204" pitchFamily="34" charset="0"/>
              </a:rPr>
              <a:t> göre çok daha yüksek bir tempo ile sürdürülmelidir. Böylece tempo </a:t>
            </a:r>
            <a:r>
              <a:rPr lang="tr-TR" sz="2400" spc="15" dirty="0">
                <a:effectLst/>
                <a:latin typeface="Arial" panose="020B0604020202020204" pitchFamily="34" charset="0"/>
                <a:ea typeface="Arial" panose="020B0604020202020204" pitchFamily="34" charset="0"/>
              </a:rPr>
              <a:t>ve </a:t>
            </a:r>
            <a:r>
              <a:rPr lang="tr-TR" sz="2400" dirty="0">
                <a:effectLst/>
                <a:latin typeface="Arial" panose="020B0604020202020204" pitchFamily="34" charset="0"/>
                <a:ea typeface="Arial" panose="020B0604020202020204" pitchFamily="34" charset="0"/>
              </a:rPr>
              <a:t>içtepi sağlanmış</a:t>
            </a:r>
            <a:r>
              <a:rPr lang="tr-TR" sz="2400" spc="300" dirty="0">
                <a:effectLst/>
                <a:latin typeface="Arial" panose="020B0604020202020204" pitchFamily="34" charset="0"/>
                <a:ea typeface="Arial" panose="020B0604020202020204" pitchFamily="34" charset="0"/>
              </a:rPr>
              <a:t> </a:t>
            </a:r>
            <a:r>
              <a:rPr lang="tr-TR" sz="2400" dirty="0">
                <a:effectLst/>
                <a:latin typeface="Arial" panose="020B0604020202020204" pitchFamily="34" charset="0"/>
                <a:ea typeface="Arial" panose="020B0604020202020204" pitchFamily="34" charset="0"/>
              </a:rPr>
              <a:t>olacaktır.</a:t>
            </a:r>
          </a:p>
          <a:p>
            <a:pPr marL="0" indent="0" algn="just">
              <a:buNone/>
            </a:pPr>
            <a:r>
              <a:rPr lang="tr-TR" sz="2400" dirty="0">
                <a:effectLst/>
                <a:latin typeface="Arial" panose="020B0604020202020204" pitchFamily="34" charset="0"/>
                <a:ea typeface="Arial" panose="020B0604020202020204" pitchFamily="34" charset="0"/>
              </a:rPr>
              <a:t>Bu hatanın oluşmasına bir başka neden; atın, yeteri kadar çalıştırılmaması ve kaslarının yeteri kadar gelişmemesi ve bunun sonucunda yetersiz kondisyona sahip olması veya ata aşırı yüklenilmiş olmasıdır</a:t>
            </a:r>
            <a:r>
              <a:rPr lang="tr-TR" sz="2400" dirty="0">
                <a:latin typeface="Arial" panose="020B0604020202020204" pitchFamily="34" charset="0"/>
                <a:ea typeface="Arial" panose="020B0604020202020204" pitchFamily="34" charset="0"/>
              </a:rPr>
              <a:t>.</a:t>
            </a:r>
            <a:endParaRPr lang="tr-TR" sz="2400" dirty="0"/>
          </a:p>
        </p:txBody>
      </p:sp>
    </p:spTree>
    <p:extLst>
      <p:ext uri="{BB962C8B-B14F-4D97-AF65-F5344CB8AC3E}">
        <p14:creationId xmlns:p14="http://schemas.microsoft.com/office/powerpoint/2010/main" val="4176394782"/>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E475A91-3C2E-4EC0-9796-C900098B11F3}"/>
              </a:ext>
            </a:extLst>
          </p:cNvPr>
          <p:cNvSpPr>
            <a:spLocks noGrp="1"/>
          </p:cNvSpPr>
          <p:nvPr>
            <p:ph idx="1"/>
          </p:nvPr>
        </p:nvSpPr>
        <p:spPr>
          <a:xfrm>
            <a:off x="753036" y="712694"/>
            <a:ext cx="10690412" cy="5580530"/>
          </a:xfrm>
        </p:spPr>
        <p:txBody>
          <a:bodyPr/>
          <a:lstStyle/>
          <a:p>
            <a:pPr marL="0" marR="148590" indent="0" algn="ctr">
              <a:spcBef>
                <a:spcPts val="565"/>
              </a:spcBef>
              <a:spcAft>
                <a:spcPts val="0"/>
              </a:spcAft>
              <a:buNone/>
            </a:pPr>
            <a:r>
              <a:rPr lang="tr-TR" sz="2600" b="1" u="sng" dirty="0">
                <a:solidFill>
                  <a:srgbClr val="FF0000"/>
                </a:solidFill>
                <a:effectLst/>
                <a:latin typeface="Arial" panose="020B0604020202020204" pitchFamily="34" charset="0"/>
                <a:ea typeface="Arial" panose="020B0604020202020204" pitchFamily="34" charset="0"/>
              </a:rPr>
              <a:t>DİKKAT!</a:t>
            </a:r>
          </a:p>
          <a:p>
            <a:pPr marL="0" marR="148590" indent="0" algn="ctr">
              <a:spcBef>
                <a:spcPts val="565"/>
              </a:spcBef>
              <a:spcAft>
                <a:spcPts val="0"/>
              </a:spcAft>
              <a:buNone/>
            </a:pPr>
            <a:r>
              <a:rPr lang="tr-TR" sz="2400" b="1" dirty="0" err="1">
                <a:effectLst/>
                <a:latin typeface="Arial" panose="020B0604020202020204" pitchFamily="34" charset="0"/>
                <a:ea typeface="Arial" panose="020B0604020202020204" pitchFamily="34" charset="0"/>
              </a:rPr>
              <a:t>Voltij</a:t>
            </a:r>
            <a:r>
              <a:rPr lang="tr-TR" sz="2400" b="1" dirty="0">
                <a:effectLst/>
                <a:latin typeface="Arial" panose="020B0604020202020204" pitchFamily="34" charset="0"/>
                <a:ea typeface="Arial" panose="020B0604020202020204" pitchFamily="34" charset="0"/>
              </a:rPr>
              <a:t> çılbır yöneticisinin, çalışmayı yapılandırabilmesi için; atın anlık durumu hakkında kesin yargılar verebilecek bilgiye ve deneyime sahip olması gerekir.</a:t>
            </a:r>
            <a:endParaRPr lang="tr-TR" sz="2400" dirty="0">
              <a:effectLst/>
              <a:latin typeface="Arial" panose="020B0604020202020204" pitchFamily="34" charset="0"/>
              <a:ea typeface="Arial" panose="020B0604020202020204" pitchFamily="34" charset="0"/>
            </a:endParaRPr>
          </a:p>
          <a:p>
            <a:pPr marL="0" indent="0">
              <a:buNone/>
            </a:pPr>
            <a:endParaRPr lang="tr-TR" dirty="0"/>
          </a:p>
          <a:p>
            <a:pPr marL="0" indent="0" algn="just">
              <a:buNone/>
            </a:pPr>
            <a:r>
              <a:rPr lang="tr-TR" sz="2400" dirty="0">
                <a:effectLst/>
                <a:latin typeface="Arial" panose="020B0604020202020204" pitchFamily="34" charset="0"/>
                <a:ea typeface="Arial" panose="020B0604020202020204" pitchFamily="34" charset="0"/>
              </a:rPr>
              <a:t>Çalışma temel ve kondisyon çalışmalarının uyumlu bir biçimde ayarlanması ile yapılmalıdır. Bir binicinin binişi ile çalışma her zaman önerilir. Arazi binişleri veya kolay engel atlama jimnastikleri atın neşesinin artmasını sağlar ve eğitimi destekler. Çılbırda özen gösterilmesi gereken en önemli konu, atın çalışkan bir biçimde ileri gitmesidir.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çalışması her zaman bu esasa göre düşünülmeli ve bunun başarılması, </a:t>
            </a:r>
            <a:r>
              <a:rPr lang="tr-TR" sz="2400" dirty="0" err="1">
                <a:effectLst/>
                <a:latin typeface="Arial" panose="020B0604020202020204" pitchFamily="34" charset="0"/>
                <a:ea typeface="Arial" panose="020B0604020202020204" pitchFamily="34" charset="0"/>
              </a:rPr>
              <a:t>voltij</a:t>
            </a:r>
            <a:r>
              <a:rPr lang="tr-TR" sz="2400" dirty="0">
                <a:effectLst/>
                <a:latin typeface="Arial" panose="020B0604020202020204" pitchFamily="34" charset="0"/>
                <a:ea typeface="Arial" panose="020B0604020202020204" pitchFamily="34" charset="0"/>
              </a:rPr>
              <a:t> hareketlerinin başarısına göre öncelik taşımalıdır.</a:t>
            </a:r>
            <a:endParaRPr lang="tr-TR" sz="2400" dirty="0"/>
          </a:p>
        </p:txBody>
      </p:sp>
    </p:spTree>
    <p:extLst>
      <p:ext uri="{BB962C8B-B14F-4D97-AF65-F5344CB8AC3E}">
        <p14:creationId xmlns:p14="http://schemas.microsoft.com/office/powerpoint/2010/main" val="181014970"/>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FE5F39B-2657-4058-B87C-422E19E550E7}"/>
              </a:ext>
            </a:extLst>
          </p:cNvPr>
          <p:cNvSpPr>
            <a:spLocks noGrp="1"/>
          </p:cNvSpPr>
          <p:nvPr>
            <p:ph idx="1"/>
          </p:nvPr>
        </p:nvSpPr>
        <p:spPr>
          <a:xfrm>
            <a:off x="779929" y="2499361"/>
            <a:ext cx="10599173" cy="2875279"/>
          </a:xfrm>
        </p:spPr>
        <p:txBody>
          <a:bodyPr/>
          <a:lstStyle/>
          <a:p>
            <a:pPr marL="0" indent="0">
              <a:buNone/>
            </a:pPr>
            <a:r>
              <a:rPr lang="tr-TR" sz="3200" b="1" i="1" dirty="0">
                <a:solidFill>
                  <a:srgbClr val="C00000"/>
                </a:solidFill>
                <a:latin typeface="Arial" panose="020B0604020202020204" pitchFamily="34" charset="0"/>
                <a:cs typeface="Arial" panose="020B0604020202020204" pitchFamily="34" charset="0"/>
              </a:rPr>
              <a:t>4.1 Sağlık Sorunları Olan Atların Çılbır Çalışması</a:t>
            </a:r>
          </a:p>
          <a:p>
            <a:pPr marL="0" indent="0" algn="just">
              <a:buNone/>
            </a:pPr>
            <a:r>
              <a:rPr lang="tr-TR" sz="2400" dirty="0">
                <a:latin typeface="Arial" panose="020B0604020202020204" pitchFamily="34" charset="0"/>
                <a:cs typeface="Arial" panose="020B0604020202020204" pitchFamily="34" charset="0"/>
              </a:rPr>
              <a:t>Atların birçok rahatsızlığı vardır ki; bi</a:t>
            </a:r>
            <a:r>
              <a:rPr lang="tr-TR" sz="2400" dirty="0"/>
              <a:t>nilmesi uygun olmamasına karşın, yine de hareket etmeleri veya çalıştırılmaları gerekir. Hastalık sonrası toparlanma dönemlerinde de atın biniş yapılmadan çalıştırılması gerekebilir. Bu gibi durumlarda basit çılbır ve iki ipli çılbır çalışmaları, denetimli bir antrenman için çok iyi olanaklara sahiptir.</a:t>
            </a:r>
            <a:endParaRPr lang="tr-TR" sz="2400" dirty="0">
              <a:solidFill>
                <a:srgbClr val="C00000"/>
              </a:solidFill>
            </a:endParaRPr>
          </a:p>
        </p:txBody>
      </p:sp>
      <p:sp>
        <p:nvSpPr>
          <p:cNvPr id="5" name="Metin kutusu 4">
            <a:extLst>
              <a:ext uri="{FF2B5EF4-FFF2-40B4-BE49-F238E27FC236}">
                <a16:creationId xmlns:a16="http://schemas.microsoft.com/office/drawing/2014/main" id="{BB805112-28DC-464C-9112-427AB71D2D0C}"/>
              </a:ext>
            </a:extLst>
          </p:cNvPr>
          <p:cNvSpPr txBox="1"/>
          <p:nvPr/>
        </p:nvSpPr>
        <p:spPr>
          <a:xfrm>
            <a:off x="1249680" y="1065568"/>
            <a:ext cx="10129422" cy="677108"/>
          </a:xfrm>
          <a:prstGeom prst="rect">
            <a:avLst/>
          </a:prstGeom>
          <a:noFill/>
        </p:spPr>
        <p:txBody>
          <a:bodyPr wrap="square" rtlCol="0">
            <a:spAutoFit/>
          </a:bodyPr>
          <a:lstStyle/>
          <a:p>
            <a:pPr marL="0" indent="0">
              <a:buNone/>
            </a:pPr>
            <a:r>
              <a:rPr lang="tr-TR" sz="3800" b="1" i="1" dirty="0">
                <a:solidFill>
                  <a:srgbClr val="0A68B6"/>
                </a:solidFill>
                <a:latin typeface="Arial" panose="020B0604020202020204" pitchFamily="34" charset="0"/>
                <a:cs typeface="Arial" panose="020B0604020202020204" pitchFamily="34" charset="0"/>
              </a:rPr>
              <a:t>4.SORUNLU ATLARIN ÇILBIR ÇALIŞMASI</a:t>
            </a:r>
          </a:p>
        </p:txBody>
      </p:sp>
    </p:spTree>
    <p:extLst>
      <p:ext uri="{BB962C8B-B14F-4D97-AF65-F5344CB8AC3E}">
        <p14:creationId xmlns:p14="http://schemas.microsoft.com/office/powerpoint/2010/main" val="3197324729"/>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4A61263-4630-4870-A3B7-3B29C688D04A}"/>
              </a:ext>
            </a:extLst>
          </p:cNvPr>
          <p:cNvSpPr>
            <a:spLocks noGrp="1"/>
          </p:cNvSpPr>
          <p:nvPr>
            <p:ph idx="1"/>
          </p:nvPr>
        </p:nvSpPr>
        <p:spPr>
          <a:xfrm>
            <a:off x="766482" y="939060"/>
            <a:ext cx="10650071" cy="5410940"/>
          </a:xfrm>
        </p:spPr>
        <p:txBody>
          <a:bodyPr>
            <a:normAutofit/>
          </a:bodyPr>
          <a:lstStyle/>
          <a:p>
            <a:pPr marL="0" indent="0" algn="just">
              <a:buNone/>
            </a:pPr>
            <a:r>
              <a:rPr lang="tr-TR" sz="2400" b="1" dirty="0">
                <a:solidFill>
                  <a:schemeClr val="tx1">
                    <a:lumMod val="95000"/>
                    <a:lumOff val="5000"/>
                  </a:schemeClr>
                </a:solidFill>
                <a:latin typeface="Arial" panose="020B0604020202020204" pitchFamily="34" charset="0"/>
                <a:cs typeface="Arial" panose="020B0604020202020204" pitchFamily="34" charset="0"/>
              </a:rPr>
              <a:t>Çılbır çalışmalarının yapılabileceği sağlık sorunlarına birkaç örnek aşağıdadır:</a:t>
            </a:r>
          </a:p>
          <a:p>
            <a:pPr>
              <a:buFont typeface="Wingdings" panose="05000000000000000000" pitchFamily="2" charset="2"/>
              <a:buChar char="Ø"/>
            </a:pPr>
            <a:r>
              <a:rPr lang="tr-TR" sz="2400" dirty="0">
                <a:latin typeface="Arial" panose="020B0604020202020204" pitchFamily="34" charset="0"/>
                <a:cs typeface="Arial" panose="020B0604020202020204" pitchFamily="34" charset="0"/>
              </a:rPr>
              <a:t>Eyer bölgesinde oluşan ezikler ve yaralanmalar,</a:t>
            </a:r>
          </a:p>
          <a:p>
            <a:pPr>
              <a:buFont typeface="Wingdings" panose="05000000000000000000" pitchFamily="2" charset="2"/>
              <a:buChar char="Ø"/>
            </a:pPr>
            <a:r>
              <a:rPr lang="tr-TR" sz="2400" dirty="0">
                <a:latin typeface="Arial" panose="020B0604020202020204" pitchFamily="34" charset="0"/>
                <a:cs typeface="Arial" panose="020B0604020202020204" pitchFamily="34" charset="0"/>
              </a:rPr>
              <a:t>Bel ağrıları,</a:t>
            </a:r>
          </a:p>
          <a:p>
            <a:pPr>
              <a:buFont typeface="Wingdings" panose="05000000000000000000" pitchFamily="2" charset="2"/>
              <a:buChar char="Ø"/>
            </a:pPr>
            <a:r>
              <a:rPr lang="tr-TR" sz="2400" dirty="0">
                <a:latin typeface="Arial" panose="020B0604020202020204" pitchFamily="34" charset="0"/>
                <a:cs typeface="Arial" panose="020B0604020202020204" pitchFamily="34" charset="0"/>
              </a:rPr>
              <a:t>Ruhsal rahatsızlıklar</a:t>
            </a:r>
          </a:p>
          <a:p>
            <a:pPr>
              <a:buFont typeface="Wingdings" panose="05000000000000000000" pitchFamily="2" charset="2"/>
              <a:buChar char="Ø"/>
            </a:pPr>
            <a:r>
              <a:rPr lang="tr-TR" sz="2400" dirty="0">
                <a:latin typeface="Arial" panose="020B0604020202020204" pitchFamily="34" charset="0"/>
                <a:cs typeface="Arial" panose="020B0604020202020204" pitchFamily="34" charset="0"/>
              </a:rPr>
              <a:t>Hastalık sonrası toparlanma dönemi kondisyonun korunması ve geliştirilmesi.</a:t>
            </a:r>
          </a:p>
          <a:p>
            <a:pPr marL="0" indent="0" algn="just">
              <a:buNone/>
            </a:pPr>
            <a:r>
              <a:rPr lang="tr-TR" sz="2400" dirty="0">
                <a:latin typeface="Arial" panose="020B0604020202020204" pitchFamily="34" charset="0"/>
                <a:cs typeface="Arial" panose="020B0604020202020204" pitchFamily="34" charset="0"/>
              </a:rPr>
              <a:t>Hareket mekanizmasının organlarında (eklem, bağ, </a:t>
            </a:r>
            <a:r>
              <a:rPr lang="tr-TR" sz="2400" dirty="0" err="1">
                <a:latin typeface="Arial" panose="020B0604020202020204" pitchFamily="34" charset="0"/>
                <a:cs typeface="Arial" panose="020B0604020202020204" pitchFamily="34" charset="0"/>
              </a:rPr>
              <a:t>tendon</a:t>
            </a:r>
            <a:r>
              <a:rPr lang="tr-TR" sz="2400" dirty="0">
                <a:latin typeface="Arial" panose="020B0604020202020204" pitchFamily="34" charset="0"/>
                <a:cs typeface="Arial" panose="020B0604020202020204" pitchFamily="34" charset="0"/>
              </a:rPr>
              <a:t> vb.) oluşan sorunlarda bir veteriner hekim denetiminde çalışmak gerekir. Bu tür durumlarda düz hatlarda yedekte sevk veya biniş gibi çalışmalar yapmak daha uygundur.</a:t>
            </a:r>
            <a:endParaRPr lang="tr-TR" sz="2400" b="1" dirty="0">
              <a:solidFill>
                <a:schemeClr val="tx1">
                  <a:lumMod val="95000"/>
                  <a:lumOff val="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0364760"/>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CF0E4BC-535D-4F96-BEDA-56C20F3565CE}"/>
              </a:ext>
            </a:extLst>
          </p:cNvPr>
          <p:cNvSpPr>
            <a:spLocks noGrp="1"/>
          </p:cNvSpPr>
          <p:nvPr>
            <p:ph idx="1"/>
          </p:nvPr>
        </p:nvSpPr>
        <p:spPr>
          <a:xfrm>
            <a:off x="806824" y="1694329"/>
            <a:ext cx="10609729" cy="3613975"/>
          </a:xfrm>
        </p:spPr>
        <p:txBody>
          <a:bodyPr>
            <a:normAutofit/>
          </a:bodyPr>
          <a:lstStyle/>
          <a:p>
            <a:pPr marL="0" indent="0">
              <a:lnSpc>
                <a:spcPct val="150000"/>
              </a:lnSpc>
              <a:buNone/>
            </a:pPr>
            <a:r>
              <a:rPr lang="tr-TR" sz="3200" b="1" i="1" dirty="0">
                <a:solidFill>
                  <a:srgbClr val="C00000"/>
                </a:solidFill>
                <a:latin typeface="Arial" panose="020B0604020202020204" pitchFamily="34" charset="0"/>
                <a:cs typeface="Arial" panose="020B0604020202020204" pitchFamily="34" charset="0"/>
              </a:rPr>
              <a:t>4.2 Biniş Sorunları Olan Atların Çılbır Çalışması</a:t>
            </a:r>
          </a:p>
          <a:p>
            <a:pPr marL="0" indent="0" algn="just">
              <a:buNone/>
            </a:pPr>
            <a:r>
              <a:rPr lang="tr-TR" sz="2400" dirty="0">
                <a:latin typeface="Arial" panose="020B0604020202020204" pitchFamily="34" charset="0"/>
                <a:cs typeface="Arial" panose="020B0604020202020204" pitchFamily="34" charset="0"/>
              </a:rPr>
              <a:t>Canlılık</a:t>
            </a:r>
            <a:r>
              <a:rPr lang="tr-TR" sz="2400" dirty="0"/>
              <a:t> (</a:t>
            </a:r>
            <a:r>
              <a:rPr lang="tr-TR" sz="2400" dirty="0" err="1"/>
              <a:t>temperaman</a:t>
            </a:r>
            <a:r>
              <a:rPr lang="tr-TR" sz="2400" dirty="0"/>
              <a:t>) ve eğitim eksiklikleri, karşı koymalar, itaatsizlik veya kasılma ve sertlikler gibi sorunlar; basit veya iki ipli çılbır çalışmaları ile çözümlenebilir. Burada temel koşul eğiticinin yüksek ölçüdeki deneyimidir. Eğiticinin bir yandan sabır ve hissetme yeteneğine, diğer yandan mantıklı, düzenli ve emniyetli çalışma alışkanlığına sahip olması gerekir. </a:t>
            </a:r>
            <a:endParaRPr lang="tr-TR" sz="2400" dirty="0">
              <a:solidFill>
                <a:schemeClr val="tx1"/>
              </a:solidFill>
            </a:endParaRPr>
          </a:p>
        </p:txBody>
      </p:sp>
    </p:spTree>
    <p:extLst>
      <p:ext uri="{BB962C8B-B14F-4D97-AF65-F5344CB8AC3E}">
        <p14:creationId xmlns:p14="http://schemas.microsoft.com/office/powerpoint/2010/main" val="247201535"/>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FEE70AE-2B03-4E15-B7E4-F91F30F8921B}"/>
              </a:ext>
            </a:extLst>
          </p:cNvPr>
          <p:cNvSpPr>
            <a:spLocks noGrp="1"/>
          </p:cNvSpPr>
          <p:nvPr>
            <p:ph idx="1"/>
          </p:nvPr>
        </p:nvSpPr>
        <p:spPr>
          <a:xfrm>
            <a:off x="766482" y="779929"/>
            <a:ext cx="10663518" cy="5001111"/>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Sıkça görülen biniş eksiklikleri: Yürüyüş düzeni bozuklukları, yetersiz yumuşaklık, irtibat hataları, dil hataları, şaha kalkmak, zıplamak, hatalı eyer kapatması sonucu oluşan baskılardır. İki ipli çılbır çalışmaları eğiticinin sorunları daha kolaylıkla saptayabilmesi için çok uygundur.</a:t>
            </a:r>
          </a:p>
          <a:p>
            <a:pPr marL="0" indent="0" algn="just">
              <a:buNone/>
            </a:pPr>
            <a:endParaRPr lang="tr-TR" sz="2400" dirty="0">
              <a:latin typeface="Arial" panose="020B0604020202020204" pitchFamily="34" charset="0"/>
              <a:cs typeface="Arial" panose="020B0604020202020204" pitchFamily="34" charset="0"/>
            </a:endParaRPr>
          </a:p>
          <a:p>
            <a:pPr marL="0" indent="0" algn="ctr">
              <a:buNone/>
            </a:pPr>
            <a:r>
              <a:rPr lang="tr-TR" sz="2400" b="1" u="sng" dirty="0">
                <a:solidFill>
                  <a:srgbClr val="C00000"/>
                </a:solidFill>
                <a:latin typeface="Arial" panose="020B0604020202020204" pitchFamily="34" charset="0"/>
                <a:cs typeface="Arial" panose="020B0604020202020204" pitchFamily="34" charset="0"/>
              </a:rPr>
              <a:t>DİKKAT!</a:t>
            </a:r>
          </a:p>
          <a:p>
            <a:pPr marL="0" indent="0" algn="ctr">
              <a:buNone/>
            </a:pPr>
            <a:r>
              <a:rPr lang="tr-TR" sz="2400" b="1" i="1" dirty="0">
                <a:latin typeface="Arial" panose="020B0604020202020204" pitchFamily="34" charset="0"/>
                <a:cs typeface="Arial" panose="020B0604020202020204" pitchFamily="34" charset="0"/>
              </a:rPr>
              <a:t>Düzeltici çalışmalara başlamadan önce, herhangi bir sağlık sorununun atın bu tepkileri vermesine neden olup olmadığı kesinlik kazanmalıdır</a:t>
            </a:r>
            <a:r>
              <a:rPr lang="tr-TR" sz="24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208230343"/>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2F9FA17-9178-4FE5-BDF4-1F4E89C637C8}"/>
              </a:ext>
            </a:extLst>
          </p:cNvPr>
          <p:cNvSpPr>
            <a:spLocks noGrp="1"/>
          </p:cNvSpPr>
          <p:nvPr>
            <p:ph idx="1"/>
          </p:nvPr>
        </p:nvSpPr>
        <p:spPr>
          <a:xfrm>
            <a:off x="726141" y="1922928"/>
            <a:ext cx="10676965" cy="4276166"/>
          </a:xfrm>
        </p:spPr>
        <p:txBody>
          <a:bodyPr>
            <a:normAutofit/>
          </a:bodyPr>
          <a:lstStyle/>
          <a:p>
            <a:pPr marL="0" indent="0" algn="just">
              <a:buNone/>
            </a:pPr>
            <a:r>
              <a:rPr lang="tr-TR" sz="2400" b="1" dirty="0">
                <a:latin typeface="Arial" panose="020B0604020202020204" pitchFamily="34" charset="0"/>
                <a:cs typeface="Arial" panose="020B0604020202020204" pitchFamily="34" charset="0"/>
              </a:rPr>
              <a:t>Çılbır ile yapılacak düzeltici çalışmaların bazı temel koşulları vardır.</a:t>
            </a:r>
          </a:p>
          <a:p>
            <a:pPr algn="just">
              <a:buFont typeface="Wingdings" panose="05000000000000000000" pitchFamily="2" charset="2"/>
              <a:buChar char="Ø"/>
            </a:pPr>
            <a:r>
              <a:rPr lang="tr-TR" sz="2400" dirty="0">
                <a:latin typeface="Arial" panose="020B0604020202020204" pitchFamily="34" charset="0"/>
                <a:cs typeface="Arial" panose="020B0604020202020204" pitchFamily="34" charset="0"/>
              </a:rPr>
              <a:t>Çılbır çalışması atın eksikliklerini kısa sürede çözümleyecek sihirli bir yöntem değildir. Deneyimin yanında; sakinliğe, sabra ve zamana gereksinim vardır</a:t>
            </a:r>
          </a:p>
          <a:p>
            <a:pPr algn="just">
              <a:buFont typeface="Wingdings" panose="05000000000000000000" pitchFamily="2" charset="2"/>
              <a:buChar char="Ø"/>
            </a:pPr>
            <a:r>
              <a:rPr lang="tr-TR" sz="2400" dirty="0">
                <a:latin typeface="Arial" panose="020B0604020202020204" pitchFamily="34" charset="0"/>
                <a:cs typeface="Arial" panose="020B0604020202020204" pitchFamily="34" charset="0"/>
              </a:rPr>
              <a:t>Çalışmalar için kullanılabilecek birçok yardımcı dizgin olmasına karşın, çoğunlukla en uygunları basit ve ikili yan kayışlarıdır.</a:t>
            </a:r>
          </a:p>
          <a:p>
            <a:pPr algn="just">
              <a:buFont typeface="Wingdings" panose="05000000000000000000" pitchFamily="2" charset="2"/>
              <a:buChar char="Ø"/>
            </a:pPr>
            <a:r>
              <a:rPr lang="tr-TR" sz="2400" dirty="0">
                <a:latin typeface="Arial" panose="020B0604020202020204" pitchFamily="34" charset="0"/>
                <a:cs typeface="Arial" panose="020B0604020202020204" pitchFamily="34" charset="0"/>
              </a:rPr>
              <a:t>Düzeltici çılbır çalışmaları ata aynı zamanda güven hissi de kazandıracaktır. Eğiticinin sabırsız davranması veya ata aşırı yüklenmesi nedeniyle, çoğu zaman atın binici yardımlarını anlayamaması biçimindeki biniş sorunları oluşur.</a:t>
            </a:r>
          </a:p>
        </p:txBody>
      </p:sp>
    </p:spTree>
    <p:extLst>
      <p:ext uri="{BB962C8B-B14F-4D97-AF65-F5344CB8AC3E}">
        <p14:creationId xmlns:p14="http://schemas.microsoft.com/office/powerpoint/2010/main" val="1711610567"/>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EEA1CC3-B472-49C4-B18F-ABD8034AC48E}"/>
              </a:ext>
            </a:extLst>
          </p:cNvPr>
          <p:cNvSpPr>
            <a:spLocks noGrp="1"/>
          </p:cNvSpPr>
          <p:nvPr>
            <p:ph idx="1"/>
          </p:nvPr>
        </p:nvSpPr>
        <p:spPr>
          <a:xfrm>
            <a:off x="766482" y="847165"/>
            <a:ext cx="10690412" cy="5238675"/>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Beden yapısı veya binicinin neden olduğu yanlış bedensel gelişim sorunlarının çözümlenmesinde, basit ve iki ipli çılbır çalışması çok iyi sonuçlar verir (İstenmeyen alt boyun kaslarının kuvvetlenmesi, sert </a:t>
            </a:r>
            <a:r>
              <a:rPr lang="tr-TR" sz="2400" dirty="0" err="1">
                <a:latin typeface="Arial" panose="020B0604020202020204" pitchFamily="34" charset="0"/>
                <a:cs typeface="Arial" panose="020B0604020202020204" pitchFamily="34" charset="0"/>
              </a:rPr>
              <a:t>ganaj</a:t>
            </a:r>
            <a:r>
              <a:rPr lang="tr-TR" sz="2400" dirty="0">
                <a:latin typeface="Arial" panose="020B0604020202020204" pitchFamily="34" charset="0"/>
                <a:cs typeface="Arial" panose="020B0604020202020204" pitchFamily="34" charset="0"/>
              </a:rPr>
              <a:t> ve bel vb.). Yanlış gelişen bu kaslar veya doğuştan gelen</a:t>
            </a:r>
          </a:p>
          <a:p>
            <a:pPr marL="0" indent="0" algn="just">
              <a:buNone/>
            </a:pPr>
            <a:r>
              <a:rPr lang="tr-TR" sz="2400" dirty="0">
                <a:latin typeface="Arial" panose="020B0604020202020204" pitchFamily="34" charset="0"/>
                <a:cs typeface="Arial" panose="020B0604020202020204" pitchFamily="34" charset="0"/>
              </a:rPr>
              <a:t>bedensel özellikler çılbır çalışmaları ile binişe göre daha kolaylıkla ve etkili bir biçimde düzeltilebilir.</a:t>
            </a:r>
          </a:p>
          <a:p>
            <a:pPr marL="0" indent="0" algn="just">
              <a:buNone/>
            </a:pPr>
            <a:r>
              <a:rPr lang="tr-TR" sz="2400" dirty="0">
                <a:latin typeface="Arial" panose="020B0604020202020204" pitchFamily="34" charset="0"/>
                <a:cs typeface="Arial" panose="020B0604020202020204" pitchFamily="34" charset="0"/>
              </a:rPr>
              <a:t>Binişe veya araba koşumuna geçilmeden önce yapılacak çılbır çalışmaları ile yumuşaklık tam olarak elde edilmeli ve sonrasında bu çalışmalara başlanmalıdır. Çılbır, bu çalışmalar için oldukça iyi bir temel oluşturacaktır.</a:t>
            </a:r>
          </a:p>
        </p:txBody>
      </p:sp>
    </p:spTree>
    <p:extLst>
      <p:ext uri="{BB962C8B-B14F-4D97-AF65-F5344CB8AC3E}">
        <p14:creationId xmlns:p14="http://schemas.microsoft.com/office/powerpoint/2010/main" val="149593026"/>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C523AC9-1951-4C79-B2FA-9EDBF2839F6C}"/>
              </a:ext>
            </a:extLst>
          </p:cNvPr>
          <p:cNvSpPr>
            <a:spLocks noGrp="1"/>
          </p:cNvSpPr>
          <p:nvPr>
            <p:ph idx="1"/>
          </p:nvPr>
        </p:nvSpPr>
        <p:spPr>
          <a:xfrm>
            <a:off x="739588" y="1586637"/>
            <a:ext cx="10717306" cy="4011523"/>
          </a:xfrm>
        </p:spPr>
        <p:txBody>
          <a:bodyPr>
            <a:normAutofit/>
          </a:bodyPr>
          <a:lstStyle/>
          <a:p>
            <a:pPr marL="0" indent="0">
              <a:lnSpc>
                <a:spcPct val="150000"/>
              </a:lnSpc>
              <a:buNone/>
            </a:pPr>
            <a:r>
              <a:rPr lang="tr-TR" sz="3200" b="1" i="1" dirty="0">
                <a:solidFill>
                  <a:srgbClr val="C00000"/>
                </a:solidFill>
                <a:latin typeface="Arial" panose="020B0604020202020204" pitchFamily="34" charset="0"/>
                <a:cs typeface="Arial" panose="020B0604020202020204" pitchFamily="34" charset="0"/>
              </a:rPr>
              <a:t>4.3 Çılbır Çalışmalarında Karşılaşılan Sorunlar</a:t>
            </a:r>
          </a:p>
          <a:p>
            <a:pPr marL="0" indent="0" algn="just">
              <a:buNone/>
            </a:pPr>
            <a:r>
              <a:rPr lang="tr-TR" sz="2400" dirty="0">
                <a:latin typeface="Arial" panose="020B0604020202020204" pitchFamily="34" charset="0"/>
                <a:cs typeface="Arial" panose="020B0604020202020204" pitchFamily="34" charset="0"/>
              </a:rPr>
              <a:t>Bu bölümde çılbır çalışmalarında sıkça karşılaşılan sorunlardan söz edilecektir. Sorunlar çok çeşitli ve çok yönlü olmasına karşın, çözümleri doğrudan atı ilgilendirir. Ana esaslar üzerinde durularak sorunların nasıl çözümleneceği açıklanacaktır. Her zaman olduğu gibi öncelikli koşul; atın anlık durumu hakkında kesin yargılara varabilecek, deneyimli bir eğiticinin varlığıdır. Çalışmalar sağlık sorunlarına ve aşırı yüklenmeye neden olmamalıdırlar.</a:t>
            </a:r>
            <a:endParaRPr lang="tr-TR"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9366631"/>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6A83C30-36B5-4CF0-A027-BBB2E9351103}"/>
              </a:ext>
            </a:extLst>
          </p:cNvPr>
          <p:cNvSpPr>
            <a:spLocks noGrp="1"/>
          </p:cNvSpPr>
          <p:nvPr>
            <p:ph idx="1"/>
          </p:nvPr>
        </p:nvSpPr>
        <p:spPr>
          <a:xfrm>
            <a:off x="766482" y="685800"/>
            <a:ext cx="10650071" cy="5506720"/>
          </a:xfrm>
        </p:spPr>
        <p:txBody>
          <a:bodyPr>
            <a:normAutofit/>
          </a:bodyPr>
          <a:lstStyle/>
          <a:p>
            <a:pPr algn="just">
              <a:buFont typeface="Wingdings" panose="05000000000000000000" pitchFamily="2" charset="2"/>
              <a:buChar char="Ø"/>
            </a:pPr>
            <a:r>
              <a:rPr lang="tr-TR" sz="2400" b="1" dirty="0">
                <a:latin typeface="Arial" panose="020B0604020202020204" pitchFamily="34" charset="0"/>
                <a:cs typeface="Arial" panose="020B0604020202020204" pitchFamily="34" charset="0"/>
              </a:rPr>
              <a:t>At, çılbır dairesinin dışına doğru kaçıyor ve asılıyor: </a:t>
            </a:r>
          </a:p>
          <a:p>
            <a:pPr marL="0" indent="0" algn="just">
              <a:buNone/>
            </a:pPr>
            <a:r>
              <a:rPr lang="tr-TR" sz="2000" dirty="0">
                <a:latin typeface="Arial" panose="020B0604020202020204" pitchFamily="34" charset="0"/>
                <a:cs typeface="Arial" panose="020B0604020202020204" pitchFamily="34" charset="0"/>
              </a:rPr>
              <a:t>S</a:t>
            </a:r>
            <a:r>
              <a:rPr lang="tr-TR" sz="2400" dirty="0">
                <a:latin typeface="Arial" panose="020B0604020202020204" pitchFamily="34" charset="0"/>
                <a:cs typeface="Arial" panose="020B0604020202020204" pitchFamily="34" charset="0"/>
              </a:rPr>
              <a:t>ürekli dışarıya doğru kaçan ve çılbır ipine asılan bir atın yumuşaklığından söz etmek olanaksızdır. Bu tür atlarda tepe yumuşaklığı yoktur, iki iz üzerinde hareket ediyorlardır ve mutsuzdurlar.</a:t>
            </a:r>
          </a:p>
          <a:p>
            <a:pPr marL="0" indent="0" algn="just">
              <a:buNone/>
            </a:pPr>
            <a:r>
              <a:rPr lang="tr-TR" sz="2400" dirty="0">
                <a:latin typeface="Arial" panose="020B0604020202020204" pitchFamily="34" charset="0"/>
                <a:cs typeface="Arial" panose="020B0604020202020204" pitchFamily="34" charset="0"/>
              </a:rPr>
              <a:t>Yaygın hata; atın dışa doğru asılmasına karşın eğiticinin de sürekli ipe asılmasıdır. Bu karşılıklı asılma, atın daha fazla asılma isteği duymasına neden olmaktan başka bir işe yaramaz. </a:t>
            </a:r>
          </a:p>
          <a:p>
            <a:pPr marL="0" indent="0" algn="just">
              <a:buNone/>
            </a:pPr>
            <a:endParaRPr lang="tr-TR" sz="2400" dirty="0">
              <a:latin typeface="Arial" panose="020B0604020202020204" pitchFamily="34" charset="0"/>
              <a:cs typeface="Arial" panose="020B0604020202020204" pitchFamily="34" charset="0"/>
            </a:endParaRPr>
          </a:p>
          <a:p>
            <a:pPr marL="0" indent="0" algn="ctr">
              <a:buNone/>
            </a:pPr>
            <a:r>
              <a:rPr lang="tr-TR" sz="2600" b="1" u="sng" dirty="0">
                <a:solidFill>
                  <a:srgbClr val="C00000"/>
                </a:solidFill>
                <a:latin typeface="Arial" panose="020B0604020202020204" pitchFamily="34" charset="0"/>
                <a:cs typeface="Arial" panose="020B0604020202020204" pitchFamily="34" charset="0"/>
              </a:rPr>
              <a:t>DİKKAT!</a:t>
            </a:r>
          </a:p>
          <a:p>
            <a:pPr marL="0" indent="0" algn="ctr">
              <a:buNone/>
            </a:pPr>
            <a:r>
              <a:rPr lang="tr-TR" sz="2400" b="1" i="1" dirty="0">
                <a:solidFill>
                  <a:schemeClr val="tx1"/>
                </a:solidFill>
                <a:latin typeface="Arial" panose="020B0604020202020204" pitchFamily="34" charset="0"/>
                <a:cs typeface="Arial" panose="020B0604020202020204" pitchFamily="34" charset="0"/>
              </a:rPr>
              <a:t>Çılbır çalışmalarında eğitici hiçbir zaman çılbır ipini sürekli asılarak tutmamalı; alıkoymalı ve koy vermelidir.</a:t>
            </a:r>
            <a:endParaRPr lang="tr-TR" sz="2400" b="1" i="1" u="sng"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1893135"/>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1C80D5A-2CE5-43F3-A541-63730DE150B9}"/>
              </a:ext>
            </a:extLst>
          </p:cNvPr>
          <p:cNvSpPr>
            <a:spLocks noGrp="1"/>
          </p:cNvSpPr>
          <p:nvPr>
            <p:ph idx="1"/>
          </p:nvPr>
        </p:nvSpPr>
        <p:spPr>
          <a:xfrm>
            <a:off x="766483" y="2407024"/>
            <a:ext cx="10676964" cy="3374806"/>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Binişte de olduğu gibi at başını ele taşıtmamalıdır. Yumuşak bir alıkoyma ve hemen arkasından yapılacak bir koy verme biçimindeki hareketleri sıkça yineleyerek, ata ele abanmamak ve daire büklümünde dengeli bir biçimde hareket etmek öğretilebilir. </a:t>
            </a:r>
          </a:p>
          <a:p>
            <a:pPr marL="0" indent="0" algn="just">
              <a:buNone/>
            </a:pPr>
            <a:r>
              <a:rPr lang="tr-TR" sz="2400" dirty="0">
                <a:latin typeface="Arial" panose="020B0604020202020204" pitchFamily="34" charset="0"/>
                <a:cs typeface="Arial" panose="020B0604020202020204" pitchFamily="34" charset="0"/>
              </a:rPr>
              <a:t>Bu tür durumlarda sıkça yapılan bir eğitici hatası; çılbır ipini başlığa farklı bağlayarak bir çözüm bulmaya çalışmaktır. Çılbır ipini, iç ağızlık demiri halkasından geçirip, dış ağızlık demiri halkasına bağlamak vb. davranışlar, kesinlikle bir çözüm değildir</a:t>
            </a:r>
            <a:r>
              <a:rPr lang="tr-TR" sz="2400" dirty="0"/>
              <a:t>. </a:t>
            </a:r>
          </a:p>
        </p:txBody>
      </p:sp>
    </p:spTree>
    <p:extLst>
      <p:ext uri="{BB962C8B-B14F-4D97-AF65-F5344CB8AC3E}">
        <p14:creationId xmlns:p14="http://schemas.microsoft.com/office/powerpoint/2010/main" val="1538977695"/>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D8A9EC4-D1FB-4780-8B92-D14B862CBE64}"/>
              </a:ext>
            </a:extLst>
          </p:cNvPr>
          <p:cNvSpPr>
            <a:spLocks noGrp="1"/>
          </p:cNvSpPr>
          <p:nvPr>
            <p:ph idx="1"/>
          </p:nvPr>
        </p:nvSpPr>
        <p:spPr>
          <a:xfrm>
            <a:off x="806824" y="1371600"/>
            <a:ext cx="10653655" cy="4358639"/>
          </a:xfrm>
        </p:spPr>
        <p:txBody>
          <a:bodyPr>
            <a:normAutofit/>
          </a:bodyPr>
          <a:lstStyle/>
          <a:p>
            <a:pPr algn="just">
              <a:buFont typeface="Wingdings" panose="05000000000000000000" pitchFamily="2" charset="2"/>
              <a:buChar char="Ø"/>
            </a:pPr>
            <a:endParaRPr lang="tr-TR" sz="2400" dirty="0"/>
          </a:p>
          <a:p>
            <a:pPr marL="0" indent="0" algn="just">
              <a:buNone/>
            </a:pPr>
            <a:r>
              <a:rPr lang="tr-TR" sz="2400" b="1" dirty="0">
                <a:latin typeface="Arial" panose="020B0604020202020204" pitchFamily="34" charset="0"/>
                <a:cs typeface="Arial" panose="020B0604020202020204" pitchFamily="34" charset="0"/>
              </a:rPr>
              <a:t>Atın dışarıya doğru asılmasının başka nedenleri de vardır:</a:t>
            </a:r>
          </a:p>
          <a:p>
            <a:pPr algn="just">
              <a:buFont typeface="Wingdings" panose="05000000000000000000" pitchFamily="2" charset="2"/>
              <a:buChar char="Ø"/>
            </a:pPr>
            <a:r>
              <a:rPr lang="tr-TR" sz="2400" dirty="0"/>
              <a:t>Atın dışarıya doğru asılmasının başka nedenleri de vardır:</a:t>
            </a:r>
          </a:p>
          <a:p>
            <a:pPr algn="just">
              <a:buFont typeface="Wingdings" panose="05000000000000000000" pitchFamily="2" charset="2"/>
              <a:buChar char="Ø"/>
            </a:pPr>
            <a:r>
              <a:rPr lang="tr-TR" sz="2400" dirty="0"/>
              <a:t>Henüz dengesini yeteri kadar oluşturamamış genç atlar,</a:t>
            </a:r>
          </a:p>
          <a:p>
            <a:pPr algn="just">
              <a:buFont typeface="Wingdings" panose="05000000000000000000" pitchFamily="2" charset="2"/>
              <a:buChar char="Ø"/>
            </a:pPr>
            <a:r>
              <a:rPr lang="tr-TR" sz="2400" dirty="0"/>
              <a:t>Çılbır ipini başı için bir dayanak olarak kullanmayı alışkanlık haline getirmiş atlar,</a:t>
            </a:r>
          </a:p>
          <a:p>
            <a:pPr algn="just">
              <a:buFont typeface="Wingdings" panose="05000000000000000000" pitchFamily="2" charset="2"/>
              <a:buChar char="Ø"/>
            </a:pPr>
            <a:r>
              <a:rPr lang="tr-TR" sz="2400" dirty="0"/>
              <a:t>Vaziyet almayı istemeyen atlar</a:t>
            </a:r>
          </a:p>
          <a:p>
            <a:pPr algn="just">
              <a:buFont typeface="Wingdings" panose="05000000000000000000" pitchFamily="2" charset="2"/>
              <a:buChar char="Ø"/>
            </a:pPr>
            <a:r>
              <a:rPr lang="tr-TR" sz="2400" dirty="0"/>
              <a:t>Kamçıdan korkan atlar. </a:t>
            </a:r>
          </a:p>
        </p:txBody>
      </p:sp>
    </p:spTree>
    <p:extLst>
      <p:ext uri="{BB962C8B-B14F-4D97-AF65-F5344CB8AC3E}">
        <p14:creationId xmlns:p14="http://schemas.microsoft.com/office/powerpoint/2010/main" val="551147664"/>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1C457BE-701E-4AE3-9236-D4EAD332A65F}"/>
              </a:ext>
            </a:extLst>
          </p:cNvPr>
          <p:cNvSpPr>
            <a:spLocks noGrp="1"/>
          </p:cNvSpPr>
          <p:nvPr>
            <p:ph idx="1"/>
          </p:nvPr>
        </p:nvSpPr>
        <p:spPr>
          <a:xfrm>
            <a:off x="779929" y="2431101"/>
            <a:ext cx="10676965" cy="3004499"/>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Genç veya sert atlar etrafı sınırlandırılmış çılbır alanlarında çalıştırılmalıdırlar. Bu durumda atlar tepe noktasını sertleştirmeden, çılbır dairesinde hareket etmeyi öğrenecektir. At bu çalışmalar sonucunda yumuşaklığı becerdiğinde; dış sınırların kenar sayıları azaltılarak çalışma sürdürülür. Örneğin her defasında bir kenar açık bırakılır. Bu açık kenara geldiğinde alıkoyma ve </a:t>
            </a:r>
            <a:r>
              <a:rPr lang="tr-TR" sz="2400" dirty="0" err="1">
                <a:latin typeface="Arial" panose="020B0604020202020204" pitchFamily="34" charset="0"/>
                <a:cs typeface="Arial" panose="020B0604020202020204" pitchFamily="34" charset="0"/>
              </a:rPr>
              <a:t>koyverme</a:t>
            </a:r>
            <a:r>
              <a:rPr lang="tr-TR" sz="2400" dirty="0">
                <a:latin typeface="Arial" panose="020B0604020202020204" pitchFamily="34" charset="0"/>
                <a:cs typeface="Arial" panose="020B0604020202020204" pitchFamily="34" charset="0"/>
              </a:rPr>
              <a:t> yapılarak atın çılbır dairesine uyumu sürdürülmeye çalışılır. Ancak, bu çalışmanın başlama zamanlamasını doğru yapmak gerekir. </a:t>
            </a:r>
          </a:p>
        </p:txBody>
      </p:sp>
    </p:spTree>
    <p:extLst>
      <p:ext uri="{BB962C8B-B14F-4D97-AF65-F5344CB8AC3E}">
        <p14:creationId xmlns:p14="http://schemas.microsoft.com/office/powerpoint/2010/main" val="565302146"/>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44DD3F3-5F7D-4727-BB42-5BB085EF9423}"/>
              </a:ext>
            </a:extLst>
          </p:cNvPr>
          <p:cNvSpPr>
            <a:spLocks noGrp="1"/>
          </p:cNvSpPr>
          <p:nvPr>
            <p:ph idx="1"/>
          </p:nvPr>
        </p:nvSpPr>
        <p:spPr>
          <a:xfrm>
            <a:off x="779929" y="726141"/>
            <a:ext cx="10609730" cy="5313979"/>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At kamçıdan korkuyorsa; kamçıyı çok sakin kullanmak veya daha kısa bir kamçı ile çalışma yapmak en doğrusudur. </a:t>
            </a:r>
          </a:p>
          <a:p>
            <a:pPr algn="just">
              <a:buFont typeface="Wingdings" panose="05000000000000000000" pitchFamily="2" charset="2"/>
              <a:buChar char="Ø"/>
            </a:pPr>
            <a:r>
              <a:rPr lang="tr-TR" sz="2400" b="1" dirty="0">
                <a:solidFill>
                  <a:schemeClr val="tx1"/>
                </a:solidFill>
                <a:latin typeface="Arial" panose="020B0604020202020204" pitchFamily="34" charset="0"/>
                <a:cs typeface="Arial" panose="020B0604020202020204" pitchFamily="34" charset="0"/>
              </a:rPr>
              <a:t>At, çılbır dairesinin merkezine doğru geliyor ve çılbır ipini boşa çıkartıyor:</a:t>
            </a:r>
          </a:p>
          <a:p>
            <a:pPr marL="0" indent="0" algn="just">
              <a:buNone/>
            </a:pPr>
            <a:r>
              <a:rPr lang="tr-TR" sz="2400" dirty="0">
                <a:latin typeface="Arial" panose="020B0604020202020204" pitchFamily="34" charset="0"/>
                <a:cs typeface="Arial" panose="020B0604020202020204" pitchFamily="34" charset="0"/>
              </a:rPr>
              <a:t>Bu durumda çılbır ipi aşağıya sarkar ve atla binicinin eli arasındaki irtibat yok olur. Ata etki etmek olanaksızdır. Bunun oluşmasına birçok etken neden olur: </a:t>
            </a:r>
            <a:endParaRPr lang="tr-TR" sz="2400" b="1" dirty="0">
              <a:solidFill>
                <a:schemeClr val="tx1"/>
              </a:solidFill>
              <a:latin typeface="Arial" panose="020B0604020202020204" pitchFamily="34" charset="0"/>
              <a:cs typeface="Arial" panose="020B0604020202020204" pitchFamily="34" charset="0"/>
            </a:endParaRPr>
          </a:p>
          <a:p>
            <a:pPr algn="just">
              <a:buFont typeface="Wingdings" panose="05000000000000000000" pitchFamily="2" charset="2"/>
              <a:buChar char="ü"/>
            </a:pPr>
            <a:r>
              <a:rPr lang="tr-TR" sz="2400" dirty="0">
                <a:latin typeface="Arial" panose="020B0604020202020204" pitchFamily="34" charset="0"/>
                <a:cs typeface="Arial" panose="020B0604020202020204" pitchFamily="34" charset="0"/>
              </a:rPr>
              <a:t>Dengesi oluşmamış genç atlar</a:t>
            </a:r>
            <a:endParaRPr lang="tr-TR" sz="2400" b="1" dirty="0">
              <a:solidFill>
                <a:schemeClr val="tx1"/>
              </a:solidFill>
              <a:latin typeface="Arial" panose="020B0604020202020204" pitchFamily="34" charset="0"/>
              <a:cs typeface="Arial" panose="020B0604020202020204" pitchFamily="34" charset="0"/>
            </a:endParaRPr>
          </a:p>
          <a:p>
            <a:pPr algn="just">
              <a:buFont typeface="Wingdings" panose="05000000000000000000" pitchFamily="2" charset="2"/>
              <a:buChar char="ü"/>
            </a:pPr>
            <a:r>
              <a:rPr lang="tr-TR" sz="2400" dirty="0">
                <a:latin typeface="Arial" panose="020B0604020202020204" pitchFamily="34" charset="0"/>
                <a:cs typeface="Arial" panose="020B0604020202020204" pitchFamily="34" charset="0"/>
              </a:rPr>
              <a:t>Atın çılbır eğiticisinin eline yeterli güveni duymaması</a:t>
            </a:r>
            <a:endParaRPr lang="tr-TR" sz="2400" b="1" dirty="0">
              <a:solidFill>
                <a:schemeClr val="tx1"/>
              </a:solidFill>
              <a:latin typeface="Arial" panose="020B0604020202020204" pitchFamily="34" charset="0"/>
              <a:cs typeface="Arial" panose="020B0604020202020204" pitchFamily="34" charset="0"/>
            </a:endParaRPr>
          </a:p>
          <a:p>
            <a:pPr algn="just">
              <a:buFont typeface="Wingdings" panose="05000000000000000000" pitchFamily="2" charset="2"/>
              <a:buChar char="ü"/>
            </a:pPr>
            <a:r>
              <a:rPr lang="tr-TR" sz="2400" dirty="0">
                <a:latin typeface="Arial" panose="020B0604020202020204" pitchFamily="34" charset="0"/>
                <a:cs typeface="Arial" panose="020B0604020202020204" pitchFamily="34" charset="0"/>
              </a:rPr>
              <a:t>Çalışmaktan kaçınan atlar,</a:t>
            </a:r>
            <a:endParaRPr lang="tr-TR" sz="2400" b="1" dirty="0">
              <a:solidFill>
                <a:schemeClr val="tx1"/>
              </a:solidFill>
              <a:latin typeface="Arial" panose="020B0604020202020204" pitchFamily="34" charset="0"/>
              <a:cs typeface="Arial" panose="020B0604020202020204" pitchFamily="34" charset="0"/>
            </a:endParaRPr>
          </a:p>
          <a:p>
            <a:pPr algn="just">
              <a:buFont typeface="Wingdings" panose="05000000000000000000" pitchFamily="2" charset="2"/>
              <a:buChar char="ü"/>
            </a:pPr>
            <a:r>
              <a:rPr lang="tr-TR" sz="2400" dirty="0">
                <a:latin typeface="Arial" panose="020B0604020202020204" pitchFamily="34" charset="0"/>
                <a:cs typeface="Arial" panose="020B0604020202020204" pitchFamily="34" charset="0"/>
              </a:rPr>
              <a:t>Eğitim alanında belirli bir yerden veya yerlerden çekinen veya korkan atlar.</a:t>
            </a:r>
            <a:endParaRPr lang="tr-TR" sz="24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7453154"/>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D3A0D66-1DBB-43BB-AD30-B2A535E00C5E}"/>
              </a:ext>
            </a:extLst>
          </p:cNvPr>
          <p:cNvSpPr>
            <a:spLocks noGrp="1"/>
          </p:cNvSpPr>
          <p:nvPr>
            <p:ph idx="1"/>
          </p:nvPr>
        </p:nvSpPr>
        <p:spPr>
          <a:xfrm>
            <a:off x="793376" y="2433918"/>
            <a:ext cx="10636624" cy="2991522"/>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Çılbır çalışmasında eğiticinin yumuşak bir ele sahip olması çok önemlidir. At, ancak bu biçimde binicinin eline güvenir, ağzı ile emin ve yumuşak bir irtibat aramaya başlar. Kaba etkiler veya sert kol tutuşu çalışmayı olumsuz etkiler. </a:t>
            </a:r>
          </a:p>
          <a:p>
            <a:pPr marL="0" indent="0" algn="just">
              <a:buNone/>
            </a:pPr>
            <a:r>
              <a:rPr lang="tr-TR" sz="2400" dirty="0">
                <a:latin typeface="Arial" panose="020B0604020202020204" pitchFamily="34" charset="0"/>
                <a:cs typeface="Arial" panose="020B0604020202020204" pitchFamily="34" charset="0"/>
              </a:rPr>
              <a:t>At sürekli içeriye doğru hareket ediyorsa, önce yan kayışlarının doğru bağlanıp bağlanmadığı kontrol edilmelidir. İç yan kayışının aşırı kısa bağlanması, bu hareketin oluşmasına neden olur. </a:t>
            </a:r>
          </a:p>
        </p:txBody>
      </p:sp>
    </p:spTree>
    <p:extLst>
      <p:ext uri="{BB962C8B-B14F-4D97-AF65-F5344CB8AC3E}">
        <p14:creationId xmlns:p14="http://schemas.microsoft.com/office/powerpoint/2010/main" val="543247461"/>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C24C779-2A18-4014-A370-D80A63C27C40}"/>
              </a:ext>
            </a:extLst>
          </p:cNvPr>
          <p:cNvSpPr>
            <a:spLocks noGrp="1"/>
          </p:cNvSpPr>
          <p:nvPr>
            <p:ph idx="1"/>
          </p:nvPr>
        </p:nvSpPr>
        <p:spPr>
          <a:xfrm>
            <a:off x="766482" y="2326640"/>
            <a:ext cx="10676965" cy="3581400"/>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Ayrıca, yumuşatma çalışmalarında da yan kayışlarının eşit uzunlukta bağlanması gerekir. Düzeltici çalışmalarda atın kamçıya karşı gerekli duyarlığa sahip olması sağlanmalıdır. Kamçı, mantıklı ve ciddi bir biçimde kullanıldığında, içeriye yönelme sorunu kısa sürede çözümlenecektir. Kamçıya karşı duyarlı olmak, kamçıdan korkmak anlamına gelmemektedir. Kamçı ile vurmak ve dokunmak arasındaki fark, her eğitici tarafından iyi bilinmelidir. Vurmak hiçbir zaman iyi sonuçlar vermez</a:t>
            </a:r>
          </a:p>
        </p:txBody>
      </p:sp>
    </p:spTree>
    <p:extLst>
      <p:ext uri="{BB962C8B-B14F-4D97-AF65-F5344CB8AC3E}">
        <p14:creationId xmlns:p14="http://schemas.microsoft.com/office/powerpoint/2010/main" val="189336321"/>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A9AD085-E72A-49B6-8B17-04316CB0F66E}"/>
              </a:ext>
            </a:extLst>
          </p:cNvPr>
          <p:cNvSpPr>
            <a:spLocks noGrp="1"/>
          </p:cNvSpPr>
          <p:nvPr>
            <p:ph idx="1"/>
          </p:nvPr>
        </p:nvSpPr>
        <p:spPr>
          <a:xfrm>
            <a:off x="766482" y="2590750"/>
            <a:ext cx="10676965" cy="3159859"/>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Eğitim saatinde çılbır dairesinin sıkça değiştirilmesi (taşınması) irtibatın iyileştirilmesi açısından oldukça faydalıdır.</a:t>
            </a:r>
          </a:p>
          <a:p>
            <a:pPr marL="0" indent="0" algn="just">
              <a:buNone/>
            </a:pPr>
            <a:r>
              <a:rPr lang="tr-TR" sz="2400" dirty="0">
                <a:latin typeface="Arial" panose="020B0604020202020204" pitchFamily="34" charset="0"/>
                <a:cs typeface="Arial" panose="020B0604020202020204" pitchFamily="34" charset="0"/>
              </a:rPr>
              <a:t>Eğitici kısa bir doğru hatta atla paralel hareket eder. Sonrasında sabit kalarak atın yeniden daire büklümüne girmesini sağlar. Böylece at daire büklümünden çıkışta da doğrularak ileri gitmeyi, öğrenmiş olacaktır.</a:t>
            </a:r>
          </a:p>
          <a:p>
            <a:pPr marL="0" indent="0" algn="just">
              <a:buNone/>
            </a:pPr>
            <a:endParaRPr lang="tr-TR" sz="2400" dirty="0"/>
          </a:p>
        </p:txBody>
      </p:sp>
    </p:spTree>
    <p:extLst>
      <p:ext uri="{BB962C8B-B14F-4D97-AF65-F5344CB8AC3E}">
        <p14:creationId xmlns:p14="http://schemas.microsoft.com/office/powerpoint/2010/main" val="439373292"/>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a:extLst>
              <a:ext uri="{FF2B5EF4-FFF2-40B4-BE49-F238E27FC236}">
                <a16:creationId xmlns:a16="http://schemas.microsoft.com/office/drawing/2014/main" id="{DE2B0D2E-1544-4CFF-B69E-E388414A19D0}"/>
              </a:ext>
            </a:extLst>
          </p:cNvPr>
          <p:cNvSpPr>
            <a:spLocks noGrp="1"/>
          </p:cNvSpPr>
          <p:nvPr>
            <p:ph idx="1"/>
          </p:nvPr>
        </p:nvSpPr>
        <p:spPr>
          <a:xfrm>
            <a:off x="779929" y="2608728"/>
            <a:ext cx="10623177" cy="2593191"/>
          </a:xfrm>
        </p:spPr>
        <p:txBody>
          <a:bodyPr/>
          <a:lstStyle/>
          <a:p>
            <a:pPr algn="just">
              <a:buFont typeface="Wingdings" panose="05000000000000000000" pitchFamily="2" charset="2"/>
              <a:buChar char="ü"/>
            </a:pPr>
            <a:r>
              <a:rPr lang="tr-TR" sz="2400" dirty="0">
                <a:latin typeface="Arial" panose="020B0604020202020204" pitchFamily="34" charset="0"/>
                <a:cs typeface="Arial" panose="020B0604020202020204" pitchFamily="34" charset="0"/>
              </a:rPr>
              <a:t>Eğitici çılbır dairesini daraltabilir ve genişletebilir. Dairenin genişletilmesi ile ata, irtibatı kendiliğinden bulma yeteneği öğretilebilir. </a:t>
            </a:r>
          </a:p>
          <a:p>
            <a:pPr algn="just">
              <a:buFont typeface="Wingdings" panose="05000000000000000000" pitchFamily="2" charset="2"/>
              <a:buChar char="ü"/>
            </a:pPr>
            <a:r>
              <a:rPr lang="tr-TR" sz="2400" dirty="0">
                <a:latin typeface="Arial" panose="020B0604020202020204" pitchFamily="34" charset="0"/>
                <a:cs typeface="Arial" panose="020B0604020202020204" pitchFamily="34" charset="0"/>
              </a:rPr>
              <a:t>At, hep belirli bir bölümde bu hareketi yapıyorsa, atın çekinmesine veya korkmasına neden olan nesne veya nesnelere alışması sağlanmalıdır. Eğitici atını bu bölgeye doğru yedekte götürerek nesneye karşı güven duymasını sağlamalıdır.</a:t>
            </a:r>
          </a:p>
          <a:p>
            <a:pPr marL="0" indent="0">
              <a:buNone/>
            </a:pPr>
            <a:endParaRPr lang="tr-TR" dirty="0"/>
          </a:p>
        </p:txBody>
      </p:sp>
    </p:spTree>
    <p:extLst>
      <p:ext uri="{BB962C8B-B14F-4D97-AF65-F5344CB8AC3E}">
        <p14:creationId xmlns:p14="http://schemas.microsoft.com/office/powerpoint/2010/main" val="385022324"/>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D0CE7E9-E351-4783-A587-1060C3CC8A5E}"/>
              </a:ext>
            </a:extLst>
          </p:cNvPr>
          <p:cNvSpPr>
            <a:spLocks noGrp="1"/>
          </p:cNvSpPr>
          <p:nvPr>
            <p:ph idx="1"/>
          </p:nvPr>
        </p:nvSpPr>
        <p:spPr>
          <a:xfrm>
            <a:off x="766482" y="1990165"/>
            <a:ext cx="10636624" cy="3364155"/>
          </a:xfrm>
        </p:spPr>
        <p:txBody>
          <a:bodyPr>
            <a:normAutofit/>
          </a:bodyPr>
          <a:lstStyle/>
          <a:p>
            <a:pPr algn="just">
              <a:buFont typeface="Wingdings" panose="05000000000000000000" pitchFamily="2" charset="2"/>
              <a:buChar char="Ø"/>
            </a:pPr>
            <a:r>
              <a:rPr lang="tr-TR" sz="2400" b="1" dirty="0">
                <a:solidFill>
                  <a:schemeClr val="tx1"/>
                </a:solidFill>
                <a:latin typeface="Arial" panose="020B0604020202020204" pitchFamily="34" charset="0"/>
                <a:cs typeface="Arial" panose="020B0604020202020204" pitchFamily="34" charset="0"/>
              </a:rPr>
              <a:t>At, sürekli dışa vaziyet alıyor:</a:t>
            </a:r>
          </a:p>
          <a:p>
            <a:pPr marL="0" indent="0" algn="just">
              <a:buNone/>
            </a:pPr>
            <a:r>
              <a:rPr lang="tr-TR" sz="2400" dirty="0">
                <a:latin typeface="Arial" panose="020B0604020202020204" pitchFamily="34" charset="0"/>
                <a:cs typeface="Arial" panose="020B0604020202020204" pitchFamily="34" charset="0"/>
              </a:rPr>
              <a:t>Atların, çılbır çalışmasında her iki yanda da dışa vaziyet alması, sıkça karşılaşılan bir sorundur. Genç veya kötü eğitim almış atlarda yaygın bir eksiklik ve hatadır. Bu atlar, daire büklümünde başlarını ve boyunlarını dışa vererek dengelerini oluşturma alışkanlığına sahiptir. İyi eğitim almış atlar dengelerini, art ayaklarını kullanarak, yani art ayaklarını karın altına sürerek oluştururlar.</a:t>
            </a:r>
          </a:p>
        </p:txBody>
      </p:sp>
    </p:spTree>
    <p:extLst>
      <p:ext uri="{BB962C8B-B14F-4D97-AF65-F5344CB8AC3E}">
        <p14:creationId xmlns:p14="http://schemas.microsoft.com/office/powerpoint/2010/main" val="3029876400"/>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9D9C353-A9E2-4FA6-B79F-14C7E8A14F16}"/>
              </a:ext>
            </a:extLst>
          </p:cNvPr>
          <p:cNvSpPr>
            <a:spLocks noGrp="1"/>
          </p:cNvSpPr>
          <p:nvPr>
            <p:ph idx="1"/>
          </p:nvPr>
        </p:nvSpPr>
        <p:spPr>
          <a:xfrm>
            <a:off x="766482" y="2460812"/>
            <a:ext cx="10676965" cy="3294828"/>
          </a:xfrm>
        </p:spPr>
        <p:txBody>
          <a:bodyPr/>
          <a:lstStyle/>
          <a:p>
            <a:pPr marL="0" indent="0" algn="just">
              <a:buNone/>
            </a:pPr>
            <a:r>
              <a:rPr lang="tr-TR" sz="2400" dirty="0">
                <a:latin typeface="Arial" panose="020B0604020202020204" pitchFamily="34" charset="0"/>
                <a:cs typeface="Arial" panose="020B0604020202020204" pitchFamily="34" charset="0"/>
              </a:rPr>
              <a:t>Dışa </a:t>
            </a:r>
            <a:r>
              <a:rPr lang="tr-TR" sz="2400" dirty="0" err="1">
                <a:latin typeface="Arial" panose="020B0604020202020204" pitchFamily="34" charset="0"/>
                <a:cs typeface="Arial" panose="020B0604020202020204" pitchFamily="34" charset="0"/>
              </a:rPr>
              <a:t>vaziyetli</a:t>
            </a:r>
            <a:r>
              <a:rPr lang="tr-TR" sz="2400" dirty="0">
                <a:latin typeface="Arial" panose="020B0604020202020204" pitchFamily="34" charset="0"/>
                <a:cs typeface="Arial" panose="020B0604020202020204" pitchFamily="34" charset="0"/>
              </a:rPr>
              <a:t> atların düzeltilmesi için, iç yan kayışının kısaltılması bir çözüm sağlamaz. At bu durumda tepe noktasından dışarıya doğru çarpıklaşabilir ve bunun sonucunda dış yan kayışı sarkmaya başlar. Tempo ve yumuşaklık elde edilir edilmez; çılbır dairesini daraltma ve genişletme, yer sırıklarından geçiş çalışmaları yapmak, dengeyi oluşturmak ve geliştirmek ve kasları iyi bir biçimde çalıştırmak açısından, çok daha uygundur. Biniş çalışmaları ile vaziyet gerektiren alıştırmaları yapmak da, çözüm için oldukça destekleyici bir yöntemdir. </a:t>
            </a:r>
            <a:endParaRPr lang="tr-TR" dirty="0"/>
          </a:p>
        </p:txBody>
      </p:sp>
    </p:spTree>
    <p:extLst>
      <p:ext uri="{BB962C8B-B14F-4D97-AF65-F5344CB8AC3E}">
        <p14:creationId xmlns:p14="http://schemas.microsoft.com/office/powerpoint/2010/main" val="1102935678"/>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47F5FAC-FB3B-448B-A9DA-0CEB42E3C93A}"/>
              </a:ext>
            </a:extLst>
          </p:cNvPr>
          <p:cNvSpPr>
            <a:spLocks noGrp="1"/>
          </p:cNvSpPr>
          <p:nvPr>
            <p:ph idx="1"/>
          </p:nvPr>
        </p:nvSpPr>
        <p:spPr>
          <a:xfrm>
            <a:off x="793376" y="1909482"/>
            <a:ext cx="10582836" cy="3282278"/>
          </a:xfrm>
        </p:spPr>
        <p:txBody>
          <a:bodyPr>
            <a:normAutofit/>
          </a:bodyPr>
          <a:lstStyle/>
          <a:p>
            <a:pPr algn="just">
              <a:buFont typeface="Wingdings" panose="05000000000000000000" pitchFamily="2" charset="2"/>
              <a:buChar char="Ø"/>
            </a:pPr>
            <a:r>
              <a:rPr lang="tr-TR" sz="2400" b="1" dirty="0">
                <a:latin typeface="Arial" panose="020B0604020202020204" pitchFamily="34" charset="0"/>
                <a:cs typeface="Arial" panose="020B0604020202020204" pitchFamily="34" charset="0"/>
              </a:rPr>
              <a:t>At, çok tembel: </a:t>
            </a:r>
          </a:p>
          <a:p>
            <a:pPr marL="0" indent="0" algn="just">
              <a:buNone/>
            </a:pPr>
            <a:r>
              <a:rPr lang="tr-TR" sz="2400" dirty="0">
                <a:latin typeface="Arial" panose="020B0604020202020204" pitchFamily="34" charset="0"/>
                <a:cs typeface="Arial" panose="020B0604020202020204" pitchFamily="34" charset="0"/>
              </a:rPr>
              <a:t>Bazı atlar doğuştan gelen özellikleri nedeniyle, çalışmayı sevmezler, tembeldirler ve bu atlara sürekli sürüş yapılmak zorundadır. Bu, çözülmesi zor bir sorundur. Binişte mahmuzların sürekli kullanılması nedeniyle hissiz hale gelmiş bir atla kıyaslandığında, durum pek farklı değildir.</a:t>
            </a:r>
          </a:p>
          <a:p>
            <a:pPr marL="0" indent="0" algn="just">
              <a:buNone/>
            </a:pPr>
            <a:r>
              <a:rPr lang="tr-TR" sz="2400" dirty="0">
                <a:latin typeface="Arial" panose="020B0604020202020204" pitchFamily="34" charset="0"/>
                <a:cs typeface="Arial" panose="020B0604020202020204" pitchFamily="34" charset="0"/>
              </a:rPr>
              <a:t>Aşırı beslenmede ve aşırı yüklenmede erkenden önlem almak nasıl gerekliyse; bu sorunu çözmek için de zaman geçirilmemelidir.</a:t>
            </a:r>
            <a:endParaRPr lang="tr-TR"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0718803"/>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BABF5B8-A59A-4DAF-89FA-D1C22166BE2F}"/>
              </a:ext>
            </a:extLst>
          </p:cNvPr>
          <p:cNvSpPr>
            <a:spLocks noGrp="1"/>
          </p:cNvSpPr>
          <p:nvPr>
            <p:ph idx="1"/>
          </p:nvPr>
        </p:nvSpPr>
        <p:spPr>
          <a:xfrm>
            <a:off x="739588" y="2447364"/>
            <a:ext cx="10649772" cy="2978075"/>
          </a:xfrm>
        </p:spPr>
        <p:txBody>
          <a:bodyPr>
            <a:noAutofit/>
          </a:bodyPr>
          <a:lstStyle/>
          <a:p>
            <a:pPr marL="0" indent="0" algn="just">
              <a:buNone/>
            </a:pPr>
            <a:r>
              <a:rPr lang="tr-TR" sz="2400" dirty="0">
                <a:latin typeface="Arial" panose="020B0604020202020204" pitchFamily="34" charset="0"/>
                <a:cs typeface="Arial" panose="020B0604020202020204" pitchFamily="34" charset="0"/>
              </a:rPr>
              <a:t>Eğiticiler; çalışmalarda atın geniş bir dairede hareket etmesini sağlayabilmek için, yeterli uzunlukta bir kamçı kullanmalıdır. Atın; sürüş sonucunda daire dışına kaçmaması için, çılbır, sınırlandırılmış bir alanda yapılmalıdır.</a:t>
            </a:r>
          </a:p>
          <a:p>
            <a:pPr marL="0" indent="0" algn="just">
              <a:buNone/>
            </a:pPr>
            <a:r>
              <a:rPr lang="tr-TR" sz="2400" dirty="0">
                <a:latin typeface="Arial" panose="020B0604020202020204" pitchFamily="34" charset="0"/>
                <a:cs typeface="Arial" panose="020B0604020202020204" pitchFamily="34" charset="0"/>
              </a:rPr>
              <a:t>Atın duyarlı bir hale getirilebilmesi için eğiticilerin iyi bir hisse ve beceriye gereksinimleri vardır. At önce yumuşatılarak, yapılacak süratli ve dörtnal çalışmalarında uygulanacak olan ses ve kamçı yardımlarına gerekli tepkileri vermesi sağlanmalıdır. gerekli tepkiyi vermesi öğretilebilir.</a:t>
            </a:r>
          </a:p>
        </p:txBody>
      </p:sp>
    </p:spTree>
    <p:extLst>
      <p:ext uri="{BB962C8B-B14F-4D97-AF65-F5344CB8AC3E}">
        <p14:creationId xmlns:p14="http://schemas.microsoft.com/office/powerpoint/2010/main" val="3289538233"/>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03AA9A7-8F5C-4449-88C8-2BE0602DA6CD}"/>
              </a:ext>
            </a:extLst>
          </p:cNvPr>
          <p:cNvSpPr>
            <a:spLocks noGrp="1"/>
          </p:cNvSpPr>
          <p:nvPr>
            <p:ph idx="1"/>
          </p:nvPr>
        </p:nvSpPr>
        <p:spPr>
          <a:xfrm>
            <a:off x="739588" y="2514600"/>
            <a:ext cx="10690412" cy="3271520"/>
          </a:xfrm>
        </p:spPr>
        <p:txBody>
          <a:bodyPr>
            <a:normAutofit/>
          </a:bodyPr>
          <a:lstStyle/>
          <a:p>
            <a:pPr marL="0" indent="0" algn="just">
              <a:buNone/>
            </a:pPr>
            <a:r>
              <a:rPr lang="tr-TR" sz="2200" dirty="0">
                <a:latin typeface="Arial" panose="020B0604020202020204" pitchFamily="34" charset="0"/>
                <a:cs typeface="Arial" panose="020B0604020202020204" pitchFamily="34" charset="0"/>
              </a:rPr>
              <a:t>Kamçı atın arkasında kaldırıldığında, at sürücü ses yardımlarına gerekli tepkiyi vermiyorsa; kamçı uçkurunun ucu birçok defa atın atlama ekleminin üstüne gelen yere değdirilir. Bununla birlikte, at, açık bir biçimde tepki verene kadar, enerjik bir ses yardımı uygulanır. Sonrasında at ses yardımı ile ödüllendirilir. Atın duyarlılık gelişim ölçüsü, uygulamalar yinelenerek sürekli kontrol edilir. Uygulama; kamçının yükseltilmesi ve aynı zamanlı ses yardımı biçimindedir. Gerekli tepki alınınca, at ödüllendirilmelidir. Gerekli tepki alınamazsa; yukarıdaki uygulamalar tepki alınana kadar sürdürülür. Böylece atın hassas yardımlara karşı gerekli tepkiyi vermesi öğretilebilir.</a:t>
            </a:r>
            <a:endParaRPr lang="tr-TR" sz="2200" dirty="0"/>
          </a:p>
        </p:txBody>
      </p:sp>
    </p:spTree>
    <p:extLst>
      <p:ext uri="{BB962C8B-B14F-4D97-AF65-F5344CB8AC3E}">
        <p14:creationId xmlns:p14="http://schemas.microsoft.com/office/powerpoint/2010/main" val="3332077658"/>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6C891B1-1B65-483C-B9BB-0625A10C69FA}"/>
              </a:ext>
            </a:extLst>
          </p:cNvPr>
          <p:cNvSpPr>
            <a:spLocks noGrp="1"/>
          </p:cNvSpPr>
          <p:nvPr>
            <p:ph idx="1"/>
          </p:nvPr>
        </p:nvSpPr>
        <p:spPr>
          <a:xfrm>
            <a:off x="779929" y="2305050"/>
            <a:ext cx="10623177" cy="3040380"/>
          </a:xfrm>
        </p:spPr>
        <p:txBody>
          <a:bodyPr/>
          <a:lstStyle/>
          <a:p>
            <a:pPr marL="0" indent="0" algn="ctr">
              <a:buNone/>
            </a:pPr>
            <a:r>
              <a:rPr lang="tr-TR" sz="2600" b="1" i="1" u="sng" dirty="0">
                <a:solidFill>
                  <a:srgbClr val="C00000"/>
                </a:solidFill>
                <a:latin typeface="Arial" panose="020B0604020202020204" pitchFamily="34" charset="0"/>
                <a:cs typeface="Arial" panose="020B0604020202020204" pitchFamily="34" charset="0"/>
              </a:rPr>
              <a:t>DİKKAT!</a:t>
            </a:r>
          </a:p>
          <a:p>
            <a:pPr marL="0" indent="0" algn="ctr">
              <a:buNone/>
            </a:pPr>
            <a:r>
              <a:rPr lang="tr-TR" sz="2400" b="1" i="1" dirty="0">
                <a:latin typeface="Arial" panose="020B0604020202020204" pitchFamily="34" charset="0"/>
                <a:cs typeface="Arial" panose="020B0604020202020204" pitchFamily="34" charset="0"/>
              </a:rPr>
              <a:t>Kamçının sürekli sallanarak kullanılması yanlıştır. Atı hissizleştirmekten başka bir işe yaramaz. Kamçı ata dokundurulduğunda, at, enerjik bir biçimde ileri hareket ederek, tepki vermelidir.</a:t>
            </a:r>
          </a:p>
          <a:p>
            <a:pPr marL="0" indent="0" algn="just">
              <a:buNone/>
            </a:pPr>
            <a:endParaRPr lang="tr-TR" sz="2600" u="sng"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2314777"/>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B44754C-3A3E-42EE-878B-D59D5815F708}"/>
              </a:ext>
            </a:extLst>
          </p:cNvPr>
          <p:cNvSpPr>
            <a:spLocks noGrp="1"/>
          </p:cNvSpPr>
          <p:nvPr>
            <p:ph idx="1"/>
          </p:nvPr>
        </p:nvSpPr>
        <p:spPr>
          <a:xfrm>
            <a:off x="766482" y="1855694"/>
            <a:ext cx="10663518" cy="4077746"/>
          </a:xfrm>
        </p:spPr>
        <p:txBody>
          <a:bodyPr>
            <a:normAutofit/>
          </a:bodyPr>
          <a:lstStyle/>
          <a:p>
            <a:pPr>
              <a:buFont typeface="Wingdings" panose="05000000000000000000" pitchFamily="2" charset="2"/>
              <a:buChar char="Ø"/>
            </a:pPr>
            <a:r>
              <a:rPr lang="es-ES" sz="2400" b="1" dirty="0">
                <a:latin typeface="Arial" panose="020B0604020202020204" pitchFamily="34" charset="0"/>
                <a:cs typeface="Arial" panose="020B0604020202020204" pitchFamily="34" charset="0"/>
              </a:rPr>
              <a:t>At, </a:t>
            </a:r>
            <a:r>
              <a:rPr lang="es-ES" sz="2400" b="1" dirty="0" err="1">
                <a:latin typeface="Arial" panose="020B0604020202020204" pitchFamily="34" charset="0"/>
                <a:cs typeface="Arial" panose="020B0604020202020204" pitchFamily="34" charset="0"/>
              </a:rPr>
              <a:t>çok</a:t>
            </a:r>
            <a:r>
              <a:rPr lang="es-ES" sz="2400" b="1" dirty="0">
                <a:latin typeface="Arial" panose="020B0604020202020204" pitchFamily="34" charset="0"/>
                <a:cs typeface="Arial" panose="020B0604020202020204" pitchFamily="34" charset="0"/>
              </a:rPr>
              <a:t> </a:t>
            </a:r>
            <a:r>
              <a:rPr lang="es-ES" sz="2400" b="1" dirty="0" err="1">
                <a:latin typeface="Arial" panose="020B0604020202020204" pitchFamily="34" charset="0"/>
                <a:cs typeface="Arial" panose="020B0604020202020204" pitchFamily="34" charset="0"/>
              </a:rPr>
              <a:t>aceleci</a:t>
            </a:r>
            <a:r>
              <a:rPr lang="es-ES" sz="2400" b="1" dirty="0">
                <a:latin typeface="Arial" panose="020B0604020202020204" pitchFamily="34" charset="0"/>
                <a:cs typeface="Arial" panose="020B0604020202020204" pitchFamily="34" charset="0"/>
              </a:rPr>
              <a:t> ve </a:t>
            </a:r>
            <a:r>
              <a:rPr lang="es-ES" sz="2400" b="1" dirty="0" err="1">
                <a:latin typeface="Arial" panose="020B0604020202020204" pitchFamily="34" charset="0"/>
                <a:cs typeface="Arial" panose="020B0604020202020204" pitchFamily="34" charset="0"/>
              </a:rPr>
              <a:t>telaşlı</a:t>
            </a:r>
            <a:r>
              <a:rPr lang="es-ES" sz="2400" b="1" dirty="0">
                <a:latin typeface="Arial" panose="020B0604020202020204" pitchFamily="34" charset="0"/>
                <a:cs typeface="Arial" panose="020B0604020202020204" pitchFamily="34" charset="0"/>
              </a:rPr>
              <a:t>: </a:t>
            </a:r>
            <a:endParaRPr lang="tr-TR" sz="2400" b="1" dirty="0">
              <a:latin typeface="Arial" panose="020B0604020202020204" pitchFamily="34" charset="0"/>
              <a:cs typeface="Arial" panose="020B0604020202020204" pitchFamily="34" charset="0"/>
            </a:endParaRPr>
          </a:p>
          <a:p>
            <a:pPr marL="0" indent="0" algn="just">
              <a:buNone/>
            </a:pPr>
            <a:r>
              <a:rPr lang="tr-TR" sz="2300" dirty="0">
                <a:latin typeface="Arial" panose="020B0604020202020204" pitchFamily="34" charset="0"/>
                <a:cs typeface="Arial" panose="020B0604020202020204" pitchFamily="34" charset="0"/>
              </a:rPr>
              <a:t>Bazı atlar çok telaşlıdır. Aceleci bir biçimde, hoplayıp zıplayarak ve sürekli hırsla koşarak hareket ederler. Çoğunlukla genç atlar bu sorunu yaratırlar. Diğer nedenler ise; atın karakter özellikleri ve insanlarla ilgili çok kötü deneyimleridir. İç yumuşaklığa ulaşılamadığı için, eğitimin gelişimi olumsuz bir süreç izlemiştir. Sabır, bu tür durumlarda çok önemlidir. Zorbalık çok kötü sonuçlar verir. Çalışmalar eğitici için iki kenarı keskin bir kılıç gibidir. Eğitici bir yandan atı itaat altına almak için uğraşırken, diğer yandan at, eğiticinin bu çabası sonucu oluşan her değişimde hiddetlenebilir ve paniğe kapılabilir.</a:t>
            </a:r>
            <a:endParaRPr lang="tr-TR" sz="23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1511245"/>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1E245ED-1943-4ECF-8861-034DE71B1CEE}"/>
              </a:ext>
            </a:extLst>
          </p:cNvPr>
          <p:cNvSpPr>
            <a:spLocks noGrp="1"/>
          </p:cNvSpPr>
          <p:nvPr>
            <p:ph idx="1"/>
          </p:nvPr>
        </p:nvSpPr>
        <p:spPr>
          <a:xfrm>
            <a:off x="766482" y="2420470"/>
            <a:ext cx="10690412" cy="3086249"/>
          </a:xfrm>
        </p:spPr>
        <p:txBody>
          <a:bodyPr>
            <a:normAutofit lnSpcReduction="10000"/>
          </a:bodyPr>
          <a:lstStyle/>
          <a:p>
            <a:pPr marL="0" indent="0" algn="just">
              <a:buNone/>
            </a:pPr>
            <a:r>
              <a:rPr lang="tr-TR" sz="2400" dirty="0">
                <a:latin typeface="Arial" panose="020B0604020202020204" pitchFamily="34" charset="0"/>
                <a:cs typeface="Arial" panose="020B0604020202020204" pitchFamily="34" charset="0"/>
              </a:rPr>
              <a:t> İç yumuşaklığa (ruhsal gevşeme ve sakinlik) ulaşmak her zaman itaatten önce düşünülmelidir. Eğitici atının sorununu belirledikten sonra, ata her durumda 10 dakikalık bir adeta yürüyüşünü yaptırmalıdır. Daha sonra yeterli büyüklükteki bir çılbır dairesinde süratli çalışmasına başlanabilir. Çok büyük bir daire, çok dar bir daire kadar sakatlanmalara neden olabilecek bir hatadır.</a:t>
            </a:r>
          </a:p>
          <a:p>
            <a:pPr marL="0" indent="0" algn="just">
              <a:buNone/>
            </a:pPr>
            <a:r>
              <a:rPr lang="tr-TR" sz="2400" dirty="0">
                <a:latin typeface="Arial" panose="020B0604020202020204" pitchFamily="34" charset="0"/>
                <a:cs typeface="Arial" panose="020B0604020202020204" pitchFamily="34" charset="0"/>
              </a:rPr>
              <a:t>Esas olarak çılbırın başında ata, her durumda adeta ile yürüyüşe başlaması öğretilmelidir. Atın ısınmamış olması veya uzun süredir ahırda duruyor olması bu duruma etki etmemelidir. İşte </a:t>
            </a:r>
            <a:r>
              <a:rPr lang="tr-TR" sz="2400" dirty="0" err="1">
                <a:latin typeface="Arial" panose="020B0604020202020204" pitchFamily="34" charset="0"/>
                <a:cs typeface="Arial" panose="020B0604020202020204" pitchFamily="34" charset="0"/>
              </a:rPr>
              <a:t>eğitilmişliğin</a:t>
            </a:r>
            <a:r>
              <a:rPr lang="tr-TR" sz="2400" dirty="0">
                <a:latin typeface="Arial" panose="020B0604020202020204" pitchFamily="34" charset="0"/>
                <a:cs typeface="Arial" panose="020B0604020202020204" pitchFamily="34" charset="0"/>
              </a:rPr>
              <a:t> ve itaatin gerçekçi ölçüsü budur.</a:t>
            </a:r>
          </a:p>
        </p:txBody>
      </p:sp>
    </p:spTree>
    <p:extLst>
      <p:ext uri="{BB962C8B-B14F-4D97-AF65-F5344CB8AC3E}">
        <p14:creationId xmlns:p14="http://schemas.microsoft.com/office/powerpoint/2010/main" val="4107821547"/>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503A30-21E7-4ACE-A4C5-084E3EEE1C8E}"/>
              </a:ext>
            </a:extLst>
          </p:cNvPr>
          <p:cNvSpPr>
            <a:spLocks noGrp="1"/>
          </p:cNvSpPr>
          <p:nvPr>
            <p:ph idx="1"/>
          </p:nvPr>
        </p:nvSpPr>
        <p:spPr>
          <a:xfrm>
            <a:off x="779929" y="2339788"/>
            <a:ext cx="10676965" cy="2933252"/>
          </a:xfrm>
        </p:spPr>
        <p:txBody>
          <a:bodyPr>
            <a:normAutofit/>
          </a:bodyPr>
          <a:lstStyle/>
          <a:p>
            <a:pPr marL="0" indent="0" algn="just">
              <a:buNone/>
            </a:pPr>
            <a:r>
              <a:rPr lang="tr-TR" sz="2400" dirty="0">
                <a:latin typeface="Arial" panose="020B0604020202020204" pitchFamily="34" charset="0"/>
                <a:cs typeface="Arial" panose="020B0604020202020204" pitchFamily="34" charset="0"/>
              </a:rPr>
              <a:t>Önemli olan atın çok yönlü çalışabilmesi ve bu çalışma içerisinde dikkatini her zaman eğiticiye verebilmesi ve karşı koymamasıdır. Çılbır dairesini genişletmek, daraltmak, çılbır dairesinin yerini değiştirebilmek ve özellikle yer sırıklarından geçiş yapmak atın yumuşamasını sağlayan alıştırmalardır. Bu alıştırmalar sakince fakat düzenli bir biçimde yapılmalıdır. Bu anda, atın eğiticisine güven duyması kesin koşuldur. Atla bir işbirliği kurulabilirse, yani iç yumuşaklık sağlanırsa, eğitici eğitim sürecinin ileri aşamalarına geçebilir</a:t>
            </a:r>
          </a:p>
        </p:txBody>
      </p:sp>
    </p:spTree>
    <p:extLst>
      <p:ext uri="{BB962C8B-B14F-4D97-AF65-F5344CB8AC3E}">
        <p14:creationId xmlns:p14="http://schemas.microsoft.com/office/powerpoint/2010/main" val="2952037089"/>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58104799-3D0A-4134-80AA-2775EEAC5800}"/>
              </a:ext>
            </a:extLst>
          </p:cNvPr>
          <p:cNvSpPr txBox="1"/>
          <p:nvPr/>
        </p:nvSpPr>
        <p:spPr>
          <a:xfrm flipH="1">
            <a:off x="766481" y="2570480"/>
            <a:ext cx="10623177" cy="1569660"/>
          </a:xfrm>
          <a:prstGeom prst="rect">
            <a:avLst/>
          </a:prstGeom>
          <a:noFill/>
        </p:spPr>
        <p:txBody>
          <a:bodyPr wrap="square" rtlCol="0">
            <a:spAutoFit/>
          </a:bodyPr>
          <a:lstStyle/>
          <a:p>
            <a:pPr algn="just"/>
            <a:r>
              <a:rPr lang="tr-TR" sz="2400" dirty="0">
                <a:latin typeface="Arial" panose="020B0604020202020204" pitchFamily="34" charset="0"/>
                <a:cs typeface="Arial" panose="020B0604020202020204" pitchFamily="34" charset="0"/>
              </a:rPr>
              <a:t>Çalışmadan kurtulmak için hiddetle hareket eden atlar da vardır. Bu atlar düzenli ses ve dizgin (çılbır) yardımları ile uygun bir tempoya sokulabilir ve sakinleştirilebilir. Burada, eğitici atı tanzim ederken bir yandan da itaati sağlamalıdır.</a:t>
            </a:r>
          </a:p>
        </p:txBody>
      </p:sp>
    </p:spTree>
    <p:extLst>
      <p:ext uri="{BB962C8B-B14F-4D97-AF65-F5344CB8AC3E}">
        <p14:creationId xmlns:p14="http://schemas.microsoft.com/office/powerpoint/2010/main" val="3470900559"/>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b="1" dirty="0"/>
              <a:t>KAYNAKÇA</a:t>
            </a:r>
          </a:p>
        </p:txBody>
      </p:sp>
      <p:sp>
        <p:nvSpPr>
          <p:cNvPr id="3" name="İçerik Yer Tutucusu 2"/>
          <p:cNvSpPr>
            <a:spLocks noGrp="1"/>
          </p:cNvSpPr>
          <p:nvPr>
            <p:ph idx="1"/>
          </p:nvPr>
        </p:nvSpPr>
        <p:spPr>
          <a:xfrm>
            <a:off x="1295401" y="2399168"/>
            <a:ext cx="9601196" cy="3476700"/>
          </a:xfrm>
        </p:spPr>
        <p:txBody>
          <a:bodyPr>
            <a:normAutofit/>
          </a:bodyPr>
          <a:lstStyle/>
          <a:p>
            <a:r>
              <a:rPr lang="tr-TR" sz="1200" dirty="0">
                <a:latin typeface="Times New Roman" panose="02020603050405020304" pitchFamily="18" charset="0"/>
                <a:cs typeface="Times New Roman" panose="02020603050405020304" pitchFamily="18" charset="0"/>
              </a:rPr>
              <a:t>ŞANLI, Ayhan, At Antrenmanında </a:t>
            </a:r>
            <a:r>
              <a:rPr lang="tr-TR" sz="1200" dirty="0" err="1">
                <a:latin typeface="Times New Roman" panose="02020603050405020304" pitchFamily="18" charset="0"/>
                <a:cs typeface="Times New Roman" panose="02020603050405020304" pitchFamily="18" charset="0"/>
              </a:rPr>
              <a:t>Lonj</a:t>
            </a:r>
            <a:r>
              <a:rPr lang="tr-TR" sz="1200" dirty="0">
                <a:latin typeface="Times New Roman" panose="02020603050405020304" pitchFamily="18" charset="0"/>
                <a:cs typeface="Times New Roman" panose="02020603050405020304" pitchFamily="18" charset="0"/>
              </a:rPr>
              <a:t> Çalışmalarına Bilimsel Yaklaşım, Duvar Yayınevi, 2025.</a:t>
            </a:r>
          </a:p>
          <a:p>
            <a:r>
              <a:rPr lang="tr-TR" sz="1200" dirty="0">
                <a:latin typeface="Times New Roman" panose="02020603050405020304" pitchFamily="18" charset="0"/>
                <a:cs typeface="Times New Roman" panose="02020603050405020304" pitchFamily="18" charset="0"/>
              </a:rPr>
              <a:t>ÖZBEK, Sinan (Çev.), </a:t>
            </a:r>
            <a:r>
              <a:rPr lang="tr-TR" sz="1200" i="1" dirty="0">
                <a:latin typeface="Times New Roman" panose="02020603050405020304" pitchFamily="18" charset="0"/>
                <a:cs typeface="Times New Roman" panose="02020603050405020304" pitchFamily="18" charset="0"/>
              </a:rPr>
              <a:t>Binicilik Kılavuzu 6: Çılbır (</a:t>
            </a:r>
            <a:r>
              <a:rPr lang="tr-TR" sz="1200" i="1" dirty="0" err="1">
                <a:latin typeface="Times New Roman" panose="02020603050405020304" pitchFamily="18" charset="0"/>
                <a:cs typeface="Times New Roman" panose="02020603050405020304" pitchFamily="18" charset="0"/>
              </a:rPr>
              <a:t>Lonj</a:t>
            </a:r>
            <a:r>
              <a:rPr lang="tr-TR" sz="1200" i="1" dirty="0">
                <a:latin typeface="Times New Roman" panose="02020603050405020304" pitchFamily="18" charset="0"/>
                <a:cs typeface="Times New Roman" panose="02020603050405020304" pitchFamily="18" charset="0"/>
              </a:rPr>
              <a:t>) Eğitimi</a:t>
            </a:r>
            <a:r>
              <a:rPr lang="tr-TR" sz="1200" dirty="0">
                <a:latin typeface="Times New Roman" panose="02020603050405020304" pitchFamily="18" charset="0"/>
                <a:cs typeface="Times New Roman" panose="02020603050405020304" pitchFamily="18" charset="0"/>
              </a:rPr>
              <a:t>, Gemlik, 2004.</a:t>
            </a:r>
          </a:p>
          <a:p>
            <a:r>
              <a:rPr lang="tr-TR" sz="1200" dirty="0">
                <a:latin typeface="Times New Roman" panose="02020603050405020304" pitchFamily="18" charset="0"/>
                <a:cs typeface="Times New Roman" panose="02020603050405020304" pitchFamily="18" charset="0"/>
              </a:rPr>
              <a:t>VON ZIEGNER, K. A., </a:t>
            </a:r>
            <a:r>
              <a:rPr lang="tr-TR" sz="1200" i="1" dirty="0">
                <a:latin typeface="Times New Roman" panose="02020603050405020304" pitchFamily="18" charset="0"/>
                <a:cs typeface="Times New Roman" panose="02020603050405020304" pitchFamily="18" charset="0"/>
              </a:rPr>
              <a:t>Süvari Yarışma Grubu Binicilik Notları</a:t>
            </a:r>
            <a:r>
              <a:rPr lang="tr-TR" sz="1200" dirty="0">
                <a:latin typeface="Times New Roman" panose="02020603050405020304" pitchFamily="18" charset="0"/>
                <a:cs typeface="Times New Roman" panose="02020603050405020304" pitchFamily="18" charset="0"/>
              </a:rPr>
              <a:t>, 1969.</a:t>
            </a:r>
          </a:p>
          <a:p>
            <a:r>
              <a:rPr lang="tr-TR" sz="1200" dirty="0">
                <a:latin typeface="Times New Roman" panose="02020603050405020304" pitchFamily="18" charset="0"/>
                <a:cs typeface="Times New Roman" panose="02020603050405020304" pitchFamily="18" charset="0"/>
              </a:rPr>
              <a:t>PAALMAN, </a:t>
            </a:r>
            <a:r>
              <a:rPr lang="tr-TR" sz="1200" dirty="0" err="1">
                <a:latin typeface="Times New Roman" panose="02020603050405020304" pitchFamily="18" charset="0"/>
                <a:cs typeface="Times New Roman" panose="02020603050405020304" pitchFamily="18" charset="0"/>
              </a:rPr>
              <a:t>Anthony</a:t>
            </a:r>
            <a:r>
              <a:rPr lang="tr-TR" sz="1200" dirty="0">
                <a:latin typeface="Times New Roman" panose="02020603050405020304" pitchFamily="18" charset="0"/>
                <a:cs typeface="Times New Roman" panose="02020603050405020304" pitchFamily="18" charset="0"/>
              </a:rPr>
              <a:t>, </a:t>
            </a:r>
            <a:r>
              <a:rPr lang="tr-TR" sz="1200" i="1" dirty="0">
                <a:latin typeface="Times New Roman" panose="02020603050405020304" pitchFamily="18" charset="0"/>
                <a:cs typeface="Times New Roman" panose="02020603050405020304" pitchFamily="18" charset="0"/>
              </a:rPr>
              <a:t>Engel Atlayıcılarının Eğitimi Notları</a:t>
            </a:r>
            <a:r>
              <a:rPr lang="tr-TR" sz="1200" dirty="0">
                <a:latin typeface="Times New Roman" panose="02020603050405020304" pitchFamily="18" charset="0"/>
                <a:cs typeface="Times New Roman" panose="02020603050405020304" pitchFamily="18" charset="0"/>
              </a:rPr>
              <a:t>, Atlı Spor Eğitim Merkezi Komutanlığı, Ankara, 1989.</a:t>
            </a:r>
          </a:p>
          <a:p>
            <a:endParaRPr lang="tr-TR" dirty="0"/>
          </a:p>
        </p:txBody>
      </p:sp>
    </p:spTree>
    <p:extLst>
      <p:ext uri="{BB962C8B-B14F-4D97-AF65-F5344CB8AC3E}">
        <p14:creationId xmlns:p14="http://schemas.microsoft.com/office/powerpoint/2010/main" val="333777533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1612</TotalTime>
  <Words>21466</Words>
  <Application>Microsoft Office PowerPoint</Application>
  <PresentationFormat>Geniş ekran</PresentationFormat>
  <Paragraphs>1035</Paragraphs>
  <Slides>317</Slides>
  <Notes>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317</vt:i4>
      </vt:variant>
    </vt:vector>
  </HeadingPairs>
  <TitlesOfParts>
    <vt:vector size="324" baseType="lpstr">
      <vt:lpstr>Arial</vt:lpstr>
      <vt:lpstr>Calibri</vt:lpstr>
      <vt:lpstr>Franklin Gothic Book</vt:lpstr>
      <vt:lpstr>Garamond</vt:lpstr>
      <vt:lpstr>Times New Roman</vt:lpstr>
      <vt:lpstr>Wingdings</vt:lpstr>
      <vt:lpstr>Organik</vt:lpstr>
      <vt:lpstr>Çılbır (Lonj) Eğitimi</vt:lpstr>
      <vt:lpstr>PowerPoint Sunusu</vt:lpstr>
      <vt:lpstr>1.BASİT ÇILBIR ÇALIŞMASI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2. İKİ İPLİ ÇILBIR ÇALIŞMASI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esra kılıcarslan</dc:creator>
  <cp:lastModifiedBy>AYHAN SANLI</cp:lastModifiedBy>
  <cp:revision>159</cp:revision>
  <dcterms:created xsi:type="dcterms:W3CDTF">2022-01-03T17:02:33Z</dcterms:created>
  <dcterms:modified xsi:type="dcterms:W3CDTF">2026-10-08T06:34:37Z</dcterms:modified>
</cp:coreProperties>
</file>