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5"/>
  </p:notesMasterIdLst>
  <p:sldIdLst>
    <p:sldId id="256" r:id="rId3"/>
    <p:sldId id="260" r:id="rId4"/>
    <p:sldId id="323" r:id="rId5"/>
    <p:sldId id="266" r:id="rId6"/>
    <p:sldId id="324" r:id="rId7"/>
    <p:sldId id="263" r:id="rId8"/>
    <p:sldId id="264" r:id="rId9"/>
    <p:sldId id="325" r:id="rId10"/>
    <p:sldId id="268" r:id="rId11"/>
    <p:sldId id="269" r:id="rId12"/>
    <p:sldId id="265" r:id="rId13"/>
    <p:sldId id="267"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94710" autoAdjust="0"/>
  </p:normalViewPr>
  <p:slideViewPr>
    <p:cSldViewPr snapToGrid="0">
      <p:cViewPr varScale="1">
        <p:scale>
          <a:sx n="84" d="100"/>
          <a:sy n="84" d="100"/>
        </p:scale>
        <p:origin x="67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0EA4C-3CB9-41B9-993F-C5E9FE752049}" type="datetimeFigureOut">
              <a:rPr lang="tr-TR" smtClean="0"/>
              <a:t>25.06.2026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732D3-B5C6-46FE-A7A4-D7AB75A9760C}" type="slidenum">
              <a:rPr lang="tr-TR" smtClean="0"/>
              <a:t>‹#›</a:t>
            </a:fld>
            <a:endParaRPr lang="tr-TR"/>
          </a:p>
        </p:txBody>
      </p:sp>
    </p:spTree>
    <p:extLst>
      <p:ext uri="{BB962C8B-B14F-4D97-AF65-F5344CB8AC3E}">
        <p14:creationId xmlns:p14="http://schemas.microsoft.com/office/powerpoint/2010/main" val="20620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183C16-B983-A090-02DD-3A327714FD4A}"/>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tr-TR" dirty="0"/>
              <a:t>DERS</a:t>
            </a:r>
            <a:br>
              <a:rPr lang="tr-TR" dirty="0"/>
            </a:br>
            <a:endParaRPr lang="tr-TR" dirty="0"/>
          </a:p>
        </p:txBody>
      </p:sp>
      <p:sp>
        <p:nvSpPr>
          <p:cNvPr id="3" name="Alt Başlık 2">
            <a:extLst>
              <a:ext uri="{FF2B5EF4-FFF2-40B4-BE49-F238E27FC236}">
                <a16:creationId xmlns:a16="http://schemas.microsoft.com/office/drawing/2014/main" id="{E2EA4D01-3725-4321-55A4-B35FBE578C8F}"/>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HAFTA</a:t>
            </a:r>
          </a:p>
        </p:txBody>
      </p:sp>
      <p:sp>
        <p:nvSpPr>
          <p:cNvPr id="4" name="Veri Yer Tutucusu 3">
            <a:extLst>
              <a:ext uri="{FF2B5EF4-FFF2-40B4-BE49-F238E27FC236}">
                <a16:creationId xmlns:a16="http://schemas.microsoft.com/office/drawing/2014/main" id="{6C83165B-D989-8151-23EE-E777C9C83AE0}"/>
              </a:ext>
            </a:extLst>
          </p:cNvPr>
          <p:cNvSpPr>
            <a:spLocks noGrp="1"/>
          </p:cNvSpPr>
          <p:nvPr>
            <p:ph type="dt" sz="half" idx="10"/>
          </p:nvPr>
        </p:nvSpPr>
        <p:spPr/>
        <p:txBody>
          <a:bodyPr/>
          <a:lstStyle/>
          <a:p>
            <a:fld id="{C83EA893-7C0C-4563-A7B3-3AAF4E7619B5}" type="datetime1">
              <a:rPr lang="tr-TR" smtClean="0"/>
              <a:t>25.06.2026</a:t>
            </a:fld>
            <a:endParaRPr lang="tr-TR"/>
          </a:p>
        </p:txBody>
      </p:sp>
      <p:sp>
        <p:nvSpPr>
          <p:cNvPr id="5" name="Alt Bilgi Yer Tutucusu 4">
            <a:extLst>
              <a:ext uri="{FF2B5EF4-FFF2-40B4-BE49-F238E27FC236}">
                <a16:creationId xmlns:a16="http://schemas.microsoft.com/office/drawing/2014/main" id="{C0A4A97C-EC8E-82D0-C4BB-7F183730470B}"/>
              </a:ext>
            </a:extLst>
          </p:cNvPr>
          <p:cNvSpPr>
            <a:spLocks noGrp="1"/>
          </p:cNvSpPr>
          <p:nvPr>
            <p:ph type="ftr" sz="quarter" idx="11"/>
          </p:nvPr>
        </p:nvSpPr>
        <p:spPr/>
        <p:txBody>
          <a:bodyPr/>
          <a:lstStyle/>
          <a:p>
            <a:r>
              <a:rPr lang="tr-TR"/>
              <a:t>Öğretim elemanı</a:t>
            </a:r>
          </a:p>
        </p:txBody>
      </p:sp>
      <p:sp>
        <p:nvSpPr>
          <p:cNvPr id="6" name="Slayt Numarası Yer Tutucusu 5">
            <a:extLst>
              <a:ext uri="{FF2B5EF4-FFF2-40B4-BE49-F238E27FC236}">
                <a16:creationId xmlns:a16="http://schemas.microsoft.com/office/drawing/2014/main" id="{2D1CB181-A1FD-268C-8ED4-2544535473B0}"/>
              </a:ext>
            </a:extLst>
          </p:cNvPr>
          <p:cNvSpPr>
            <a:spLocks noGrp="1"/>
          </p:cNvSpPr>
          <p:nvPr>
            <p:ph type="sldNum" sz="quarter" idx="12"/>
          </p:nvPr>
        </p:nvSpPr>
        <p:spPr/>
        <p:txBody>
          <a:bodyPr/>
          <a:lstStyle/>
          <a:p>
            <a:fld id="{98D1A948-F723-44D0-9112-FAEB9D266EE7}" type="slidenum">
              <a:rPr lang="tr-TR" smtClean="0"/>
              <a:t>‹#›</a:t>
            </a:fld>
            <a:endParaRPr lang="tr-TR"/>
          </a:p>
        </p:txBody>
      </p:sp>
      <p:pic>
        <p:nvPicPr>
          <p:cNvPr id="7" name="Resim 6">
            <a:extLst>
              <a:ext uri="{FF2B5EF4-FFF2-40B4-BE49-F238E27FC236}">
                <a16:creationId xmlns:a16="http://schemas.microsoft.com/office/drawing/2014/main" id="{27AED295-D59B-09B4-5BFA-2A4858A94B96}"/>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4884" y="99980"/>
            <a:ext cx="885781" cy="915004"/>
          </a:xfrm>
          <a:prstGeom prst="rect">
            <a:avLst/>
          </a:prstGeom>
          <a:noFill/>
        </p:spPr>
      </p:pic>
      <p:pic>
        <p:nvPicPr>
          <p:cNvPr id="8" name="Picture 2" descr="Kastamonu Üniversitesi Taşköprü Meslek Yüksekokulu">
            <a:extLst>
              <a:ext uri="{FF2B5EF4-FFF2-40B4-BE49-F238E27FC236}">
                <a16:creationId xmlns:a16="http://schemas.microsoft.com/office/drawing/2014/main" id="{E49264DF-D7EC-DFAA-1227-B39A33FD0AE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30428" y="58213"/>
            <a:ext cx="2557940" cy="99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81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02F156-400A-90E5-A7C9-9E05BA612DB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C458E96-9093-DBBA-8D4C-AC6F07ACDC9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0A213C-EC03-CEEC-1D2A-10DDFA07942C}"/>
              </a:ext>
            </a:extLst>
          </p:cNvPr>
          <p:cNvSpPr>
            <a:spLocks noGrp="1"/>
          </p:cNvSpPr>
          <p:nvPr>
            <p:ph type="dt" sz="half" idx="10"/>
          </p:nvPr>
        </p:nvSpPr>
        <p:spPr/>
        <p:txBody>
          <a:bodyPr/>
          <a:lstStyle/>
          <a:p>
            <a:fld id="{CC028792-112C-4D2E-BF3A-8D7530A05941}" type="datetime1">
              <a:rPr lang="tr-TR" smtClean="0"/>
              <a:t>25.06.2026</a:t>
            </a:fld>
            <a:endParaRPr lang="tr-TR"/>
          </a:p>
        </p:txBody>
      </p:sp>
      <p:sp>
        <p:nvSpPr>
          <p:cNvPr id="5" name="Alt Bilgi Yer Tutucusu 4">
            <a:extLst>
              <a:ext uri="{FF2B5EF4-FFF2-40B4-BE49-F238E27FC236}">
                <a16:creationId xmlns:a16="http://schemas.microsoft.com/office/drawing/2014/main" id="{E026C095-364E-776F-17C0-CE0AF13FCBA4}"/>
              </a:ext>
            </a:extLst>
          </p:cNvPr>
          <p:cNvSpPr>
            <a:spLocks noGrp="1"/>
          </p:cNvSpPr>
          <p:nvPr>
            <p:ph type="ftr" sz="quarter" idx="11"/>
          </p:nvPr>
        </p:nvSpPr>
        <p:spPr/>
        <p:txBody>
          <a:bodyPr/>
          <a:lstStyle/>
          <a:p>
            <a:r>
              <a:rPr lang="tr-TR"/>
              <a:t>Öğretim elemanı</a:t>
            </a:r>
          </a:p>
        </p:txBody>
      </p:sp>
      <p:sp>
        <p:nvSpPr>
          <p:cNvPr id="6" name="Slayt Numarası Yer Tutucusu 5">
            <a:extLst>
              <a:ext uri="{FF2B5EF4-FFF2-40B4-BE49-F238E27FC236}">
                <a16:creationId xmlns:a16="http://schemas.microsoft.com/office/drawing/2014/main" id="{08920B3B-DC51-ADF6-D80C-83C469903AAE}"/>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227073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43C74F6-8890-DF90-10AA-DD0D35CCB01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11D8111-6F95-80E0-D149-9B8750AA060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6A0BBE2-E88D-2A28-C6B2-E616A188F458}"/>
              </a:ext>
            </a:extLst>
          </p:cNvPr>
          <p:cNvSpPr>
            <a:spLocks noGrp="1"/>
          </p:cNvSpPr>
          <p:nvPr>
            <p:ph type="dt" sz="half" idx="10"/>
          </p:nvPr>
        </p:nvSpPr>
        <p:spPr/>
        <p:txBody>
          <a:bodyPr/>
          <a:lstStyle/>
          <a:p>
            <a:fld id="{9858C00E-8FAA-43A5-A41E-ACD841201B1F}" type="datetime1">
              <a:rPr lang="tr-TR" smtClean="0"/>
              <a:t>25.06.2026</a:t>
            </a:fld>
            <a:endParaRPr lang="tr-TR"/>
          </a:p>
        </p:txBody>
      </p:sp>
      <p:sp>
        <p:nvSpPr>
          <p:cNvPr id="5" name="Alt Bilgi Yer Tutucusu 4">
            <a:extLst>
              <a:ext uri="{FF2B5EF4-FFF2-40B4-BE49-F238E27FC236}">
                <a16:creationId xmlns:a16="http://schemas.microsoft.com/office/drawing/2014/main" id="{7CB2C068-5E5C-1EF0-BFE9-72D724CD252F}"/>
              </a:ext>
            </a:extLst>
          </p:cNvPr>
          <p:cNvSpPr>
            <a:spLocks noGrp="1"/>
          </p:cNvSpPr>
          <p:nvPr>
            <p:ph type="ftr" sz="quarter" idx="11"/>
          </p:nvPr>
        </p:nvSpPr>
        <p:spPr/>
        <p:txBody>
          <a:bodyPr/>
          <a:lstStyle/>
          <a:p>
            <a:r>
              <a:rPr lang="tr-TR"/>
              <a:t>Öğretim elemanı</a:t>
            </a:r>
          </a:p>
        </p:txBody>
      </p:sp>
      <p:sp>
        <p:nvSpPr>
          <p:cNvPr id="6" name="Slayt Numarası Yer Tutucusu 5">
            <a:extLst>
              <a:ext uri="{FF2B5EF4-FFF2-40B4-BE49-F238E27FC236}">
                <a16:creationId xmlns:a16="http://schemas.microsoft.com/office/drawing/2014/main" id="{5D20562E-E7D7-682D-3C14-4A86A830EA09}"/>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2101638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1B9ACB-9341-6ABF-F527-A0073888CE8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6E234E5-AEF1-E78C-9E4F-B14B0C492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313EF8F-B148-565D-A225-56D0439A9376}"/>
              </a:ext>
            </a:extLst>
          </p:cNvPr>
          <p:cNvSpPr>
            <a:spLocks noGrp="1"/>
          </p:cNvSpPr>
          <p:nvPr>
            <p:ph type="dt" sz="half" idx="10"/>
          </p:nvPr>
        </p:nvSpPr>
        <p:spPr/>
        <p:txBody>
          <a:bodyPr/>
          <a:lstStyle/>
          <a:p>
            <a:fld id="{A3518641-3DC2-4FDE-A7C3-A837FBA3D6E8}" type="datetimeFigureOut">
              <a:rPr lang="tr-TR" smtClean="0"/>
              <a:t>25.06.2026</a:t>
            </a:fld>
            <a:endParaRPr lang="tr-TR"/>
          </a:p>
        </p:txBody>
      </p:sp>
      <p:sp>
        <p:nvSpPr>
          <p:cNvPr id="5" name="Alt Bilgi Yer Tutucusu 4">
            <a:extLst>
              <a:ext uri="{FF2B5EF4-FFF2-40B4-BE49-F238E27FC236}">
                <a16:creationId xmlns:a16="http://schemas.microsoft.com/office/drawing/2014/main" id="{209D099B-73EE-280C-DDB0-173B94BF8AD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7A15AC2-4B12-53D4-8E7D-1BAC8831C0DE}"/>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2716966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DC8647-F32A-CFA5-6EAC-522FA4725B8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1F18EFC-E7A4-2522-5DD1-CB1A6EC7A6E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8C32FA-F273-5B4F-4C6D-694D0EFFD7C9}"/>
              </a:ext>
            </a:extLst>
          </p:cNvPr>
          <p:cNvSpPr>
            <a:spLocks noGrp="1"/>
          </p:cNvSpPr>
          <p:nvPr>
            <p:ph type="dt" sz="half" idx="10"/>
          </p:nvPr>
        </p:nvSpPr>
        <p:spPr/>
        <p:txBody>
          <a:bodyPr/>
          <a:lstStyle/>
          <a:p>
            <a:fld id="{A3518641-3DC2-4FDE-A7C3-A837FBA3D6E8}" type="datetimeFigureOut">
              <a:rPr lang="tr-TR" smtClean="0"/>
              <a:t>25.06.2026</a:t>
            </a:fld>
            <a:endParaRPr lang="tr-TR"/>
          </a:p>
        </p:txBody>
      </p:sp>
      <p:sp>
        <p:nvSpPr>
          <p:cNvPr id="5" name="Alt Bilgi Yer Tutucusu 4">
            <a:extLst>
              <a:ext uri="{FF2B5EF4-FFF2-40B4-BE49-F238E27FC236}">
                <a16:creationId xmlns:a16="http://schemas.microsoft.com/office/drawing/2014/main" id="{C9CA7EA8-50A1-E323-9D33-450C3E74E75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DB86F0D-545A-8D1D-643E-2C8764ABADBE}"/>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505656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086450-734F-D756-C5F5-435D9D9C6BF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F87F6EF-8E8C-A9AC-A50E-CAFDA4E8EA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171B36E-B4FA-AD6A-F70E-E5EA71E10B74}"/>
              </a:ext>
            </a:extLst>
          </p:cNvPr>
          <p:cNvSpPr>
            <a:spLocks noGrp="1"/>
          </p:cNvSpPr>
          <p:nvPr>
            <p:ph type="dt" sz="half" idx="10"/>
          </p:nvPr>
        </p:nvSpPr>
        <p:spPr/>
        <p:txBody>
          <a:bodyPr/>
          <a:lstStyle/>
          <a:p>
            <a:fld id="{A3518641-3DC2-4FDE-A7C3-A837FBA3D6E8}" type="datetimeFigureOut">
              <a:rPr lang="tr-TR" smtClean="0"/>
              <a:t>25.06.2026</a:t>
            </a:fld>
            <a:endParaRPr lang="tr-TR"/>
          </a:p>
        </p:txBody>
      </p:sp>
      <p:sp>
        <p:nvSpPr>
          <p:cNvPr id="5" name="Alt Bilgi Yer Tutucusu 4">
            <a:extLst>
              <a:ext uri="{FF2B5EF4-FFF2-40B4-BE49-F238E27FC236}">
                <a16:creationId xmlns:a16="http://schemas.microsoft.com/office/drawing/2014/main" id="{F36BFAC0-CF17-D37F-20F9-DF61002566E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86EF2D6-94FA-DE3E-4454-48A7533BF9F6}"/>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144109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B06F8A-7D76-179A-49FE-855471DE020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9F24245-439E-B5BC-9AD8-B20A55A070C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622A3D-8688-FBB6-54FB-78E3AEF59AF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631EC54-AE94-BC55-69BB-8A1E19E14D11}"/>
              </a:ext>
            </a:extLst>
          </p:cNvPr>
          <p:cNvSpPr>
            <a:spLocks noGrp="1"/>
          </p:cNvSpPr>
          <p:nvPr>
            <p:ph type="dt" sz="half" idx="10"/>
          </p:nvPr>
        </p:nvSpPr>
        <p:spPr/>
        <p:txBody>
          <a:bodyPr/>
          <a:lstStyle/>
          <a:p>
            <a:fld id="{A3518641-3DC2-4FDE-A7C3-A837FBA3D6E8}" type="datetimeFigureOut">
              <a:rPr lang="tr-TR" smtClean="0"/>
              <a:t>25.06.2026</a:t>
            </a:fld>
            <a:endParaRPr lang="tr-TR"/>
          </a:p>
        </p:txBody>
      </p:sp>
      <p:sp>
        <p:nvSpPr>
          <p:cNvPr id="6" name="Alt Bilgi Yer Tutucusu 5">
            <a:extLst>
              <a:ext uri="{FF2B5EF4-FFF2-40B4-BE49-F238E27FC236}">
                <a16:creationId xmlns:a16="http://schemas.microsoft.com/office/drawing/2014/main" id="{4FC1BEE6-67C2-3221-015B-7922A632C40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62CEED0-67B7-B03D-3428-FCEB6D91313D}"/>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3798235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B72CDF-F43C-9BA0-DD72-81232FBD5DD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56AE4B6-0687-7911-A70F-3AD9D9076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7095ABB-EAD2-4E1C-83CC-BC29A3A0249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84F174C-F2D0-6B9F-F3DA-AA1E2F407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703A831-DCE7-7479-73BD-84D91748177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F8C6109-7F67-493E-3420-B6E4DB2EC97B}"/>
              </a:ext>
            </a:extLst>
          </p:cNvPr>
          <p:cNvSpPr>
            <a:spLocks noGrp="1"/>
          </p:cNvSpPr>
          <p:nvPr>
            <p:ph type="dt" sz="half" idx="10"/>
          </p:nvPr>
        </p:nvSpPr>
        <p:spPr/>
        <p:txBody>
          <a:bodyPr/>
          <a:lstStyle/>
          <a:p>
            <a:fld id="{A3518641-3DC2-4FDE-A7C3-A837FBA3D6E8}" type="datetimeFigureOut">
              <a:rPr lang="tr-TR" smtClean="0"/>
              <a:t>25.06.2026</a:t>
            </a:fld>
            <a:endParaRPr lang="tr-TR"/>
          </a:p>
        </p:txBody>
      </p:sp>
      <p:sp>
        <p:nvSpPr>
          <p:cNvPr id="8" name="Alt Bilgi Yer Tutucusu 7">
            <a:extLst>
              <a:ext uri="{FF2B5EF4-FFF2-40B4-BE49-F238E27FC236}">
                <a16:creationId xmlns:a16="http://schemas.microsoft.com/office/drawing/2014/main" id="{BAE46383-270F-2CF7-B05E-F665FBD5E1E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3096FB7-6438-74C1-5D65-8ABE7A363CDA}"/>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2592016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41D141-05F2-ACE1-84DB-E3E6CCF1DE5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6441D00-0E66-956B-8E77-66A408930164}"/>
              </a:ext>
            </a:extLst>
          </p:cNvPr>
          <p:cNvSpPr>
            <a:spLocks noGrp="1"/>
          </p:cNvSpPr>
          <p:nvPr>
            <p:ph type="dt" sz="half" idx="10"/>
          </p:nvPr>
        </p:nvSpPr>
        <p:spPr/>
        <p:txBody>
          <a:bodyPr/>
          <a:lstStyle/>
          <a:p>
            <a:fld id="{A3518641-3DC2-4FDE-A7C3-A837FBA3D6E8}" type="datetimeFigureOut">
              <a:rPr lang="tr-TR" smtClean="0"/>
              <a:t>25.06.2026</a:t>
            </a:fld>
            <a:endParaRPr lang="tr-TR"/>
          </a:p>
        </p:txBody>
      </p:sp>
      <p:sp>
        <p:nvSpPr>
          <p:cNvPr id="4" name="Alt Bilgi Yer Tutucusu 3">
            <a:extLst>
              <a:ext uri="{FF2B5EF4-FFF2-40B4-BE49-F238E27FC236}">
                <a16:creationId xmlns:a16="http://schemas.microsoft.com/office/drawing/2014/main" id="{ADB79452-032D-D2FF-C22D-BD05590D93D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FEF24E4-1689-DB56-C4EA-699C23054B76}"/>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1869966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568CE5D-5E89-0F77-9041-9CC18EB3C1A0}"/>
              </a:ext>
            </a:extLst>
          </p:cNvPr>
          <p:cNvSpPr>
            <a:spLocks noGrp="1"/>
          </p:cNvSpPr>
          <p:nvPr>
            <p:ph type="dt" sz="half" idx="10"/>
          </p:nvPr>
        </p:nvSpPr>
        <p:spPr/>
        <p:txBody>
          <a:bodyPr/>
          <a:lstStyle/>
          <a:p>
            <a:fld id="{A3518641-3DC2-4FDE-A7C3-A837FBA3D6E8}" type="datetimeFigureOut">
              <a:rPr lang="tr-TR" smtClean="0"/>
              <a:t>25.06.2026</a:t>
            </a:fld>
            <a:endParaRPr lang="tr-TR"/>
          </a:p>
        </p:txBody>
      </p:sp>
      <p:sp>
        <p:nvSpPr>
          <p:cNvPr id="3" name="Alt Bilgi Yer Tutucusu 2">
            <a:extLst>
              <a:ext uri="{FF2B5EF4-FFF2-40B4-BE49-F238E27FC236}">
                <a16:creationId xmlns:a16="http://schemas.microsoft.com/office/drawing/2014/main" id="{87425017-AFAB-88E9-8E05-A38923ED532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686E839-3407-8988-783D-47515BD6F50A}"/>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2775366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205FA7-0FD4-9C76-C496-64EE61C94CF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4EDF812-C791-7952-EC89-7D640268D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FF33595-2B8E-81C7-E575-58CFAE7E8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C55534C-4534-E10F-C35E-E56B69477759}"/>
              </a:ext>
            </a:extLst>
          </p:cNvPr>
          <p:cNvSpPr>
            <a:spLocks noGrp="1"/>
          </p:cNvSpPr>
          <p:nvPr>
            <p:ph type="dt" sz="half" idx="10"/>
          </p:nvPr>
        </p:nvSpPr>
        <p:spPr/>
        <p:txBody>
          <a:bodyPr/>
          <a:lstStyle/>
          <a:p>
            <a:fld id="{A3518641-3DC2-4FDE-A7C3-A837FBA3D6E8}" type="datetimeFigureOut">
              <a:rPr lang="tr-TR" smtClean="0"/>
              <a:t>25.06.2026</a:t>
            </a:fld>
            <a:endParaRPr lang="tr-TR"/>
          </a:p>
        </p:txBody>
      </p:sp>
      <p:sp>
        <p:nvSpPr>
          <p:cNvPr id="6" name="Alt Bilgi Yer Tutucusu 5">
            <a:extLst>
              <a:ext uri="{FF2B5EF4-FFF2-40B4-BE49-F238E27FC236}">
                <a16:creationId xmlns:a16="http://schemas.microsoft.com/office/drawing/2014/main" id="{F34B669D-95B1-D80E-A214-1155CDA7B7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8BA84C5-0BF1-41C8-E0D1-8922F820CC06}"/>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361348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E66603-00C2-D304-0F49-DBD968F615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C40F2B9-BED7-A6AC-DA50-3E4CCB2B4C7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A4DF1A-A84F-0FDA-F40D-297E054F65FA}"/>
              </a:ext>
            </a:extLst>
          </p:cNvPr>
          <p:cNvSpPr>
            <a:spLocks noGrp="1"/>
          </p:cNvSpPr>
          <p:nvPr>
            <p:ph type="dt" sz="half" idx="10"/>
          </p:nvPr>
        </p:nvSpPr>
        <p:spPr/>
        <p:txBody>
          <a:bodyPr/>
          <a:lstStyle/>
          <a:p>
            <a:fld id="{BD690D86-E4F3-47A9-909E-6E10B582C4B6}" type="datetime1">
              <a:rPr lang="tr-TR" smtClean="0"/>
              <a:t>25.06.2026</a:t>
            </a:fld>
            <a:endParaRPr lang="tr-TR"/>
          </a:p>
        </p:txBody>
      </p:sp>
      <p:sp>
        <p:nvSpPr>
          <p:cNvPr id="5" name="Alt Bilgi Yer Tutucusu 4">
            <a:extLst>
              <a:ext uri="{FF2B5EF4-FFF2-40B4-BE49-F238E27FC236}">
                <a16:creationId xmlns:a16="http://schemas.microsoft.com/office/drawing/2014/main" id="{BCD19252-AB5E-6EA3-E0B8-149FBD2590E6}"/>
              </a:ext>
            </a:extLst>
          </p:cNvPr>
          <p:cNvSpPr>
            <a:spLocks noGrp="1"/>
          </p:cNvSpPr>
          <p:nvPr>
            <p:ph type="ftr" sz="quarter" idx="11"/>
          </p:nvPr>
        </p:nvSpPr>
        <p:spPr/>
        <p:txBody>
          <a:bodyPr/>
          <a:lstStyle/>
          <a:p>
            <a:r>
              <a:rPr lang="tr-TR"/>
              <a:t>Öğretim elemanı</a:t>
            </a:r>
          </a:p>
        </p:txBody>
      </p:sp>
      <p:sp>
        <p:nvSpPr>
          <p:cNvPr id="6" name="Slayt Numarası Yer Tutucusu 5">
            <a:extLst>
              <a:ext uri="{FF2B5EF4-FFF2-40B4-BE49-F238E27FC236}">
                <a16:creationId xmlns:a16="http://schemas.microsoft.com/office/drawing/2014/main" id="{3811AD6A-7A64-D226-07AA-B81D27F290F4}"/>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736434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5CD60B-B77B-BCC5-61C6-3ED9A00BF2F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9697742-523F-D85C-114C-DA464EDEAA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5617908-7BCF-3739-9A82-7EB8F10DE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060CE51-AD79-409B-DC03-9AA6FD27A198}"/>
              </a:ext>
            </a:extLst>
          </p:cNvPr>
          <p:cNvSpPr>
            <a:spLocks noGrp="1"/>
          </p:cNvSpPr>
          <p:nvPr>
            <p:ph type="dt" sz="half" idx="10"/>
          </p:nvPr>
        </p:nvSpPr>
        <p:spPr/>
        <p:txBody>
          <a:bodyPr/>
          <a:lstStyle/>
          <a:p>
            <a:fld id="{A3518641-3DC2-4FDE-A7C3-A837FBA3D6E8}" type="datetimeFigureOut">
              <a:rPr lang="tr-TR" smtClean="0"/>
              <a:t>25.06.2026</a:t>
            </a:fld>
            <a:endParaRPr lang="tr-TR"/>
          </a:p>
        </p:txBody>
      </p:sp>
      <p:sp>
        <p:nvSpPr>
          <p:cNvPr id="6" name="Alt Bilgi Yer Tutucusu 5">
            <a:extLst>
              <a:ext uri="{FF2B5EF4-FFF2-40B4-BE49-F238E27FC236}">
                <a16:creationId xmlns:a16="http://schemas.microsoft.com/office/drawing/2014/main" id="{0EF05653-3957-BF56-FB90-2AB31CBAD99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94FDD86-E92B-A8A2-7DC4-9BB98FC9D594}"/>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2800545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A3106D-E665-028D-ED5B-B08B8B769A4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71C2C65-99FE-F9EE-F026-9D2B2405E16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73A877F-3573-2751-0561-546A738F9879}"/>
              </a:ext>
            </a:extLst>
          </p:cNvPr>
          <p:cNvSpPr>
            <a:spLocks noGrp="1"/>
          </p:cNvSpPr>
          <p:nvPr>
            <p:ph type="dt" sz="half" idx="10"/>
          </p:nvPr>
        </p:nvSpPr>
        <p:spPr/>
        <p:txBody>
          <a:bodyPr/>
          <a:lstStyle/>
          <a:p>
            <a:fld id="{A3518641-3DC2-4FDE-A7C3-A837FBA3D6E8}" type="datetimeFigureOut">
              <a:rPr lang="tr-TR" smtClean="0"/>
              <a:t>25.06.2026</a:t>
            </a:fld>
            <a:endParaRPr lang="tr-TR"/>
          </a:p>
        </p:txBody>
      </p:sp>
      <p:sp>
        <p:nvSpPr>
          <p:cNvPr id="5" name="Alt Bilgi Yer Tutucusu 4">
            <a:extLst>
              <a:ext uri="{FF2B5EF4-FFF2-40B4-BE49-F238E27FC236}">
                <a16:creationId xmlns:a16="http://schemas.microsoft.com/office/drawing/2014/main" id="{48F6D856-9200-DC5A-EE21-1AC20D566D1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4B5CE31-C758-CE15-77D8-1DA746B38C46}"/>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3143342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04110B2-4CAE-A572-F077-DD3E9FF6B8C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802D4A9-0FB5-8F7F-AE3A-041DF2ECBBD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A6699DA-4364-C8E9-98C5-6CE1D0F3DE5F}"/>
              </a:ext>
            </a:extLst>
          </p:cNvPr>
          <p:cNvSpPr>
            <a:spLocks noGrp="1"/>
          </p:cNvSpPr>
          <p:nvPr>
            <p:ph type="dt" sz="half" idx="10"/>
          </p:nvPr>
        </p:nvSpPr>
        <p:spPr/>
        <p:txBody>
          <a:bodyPr/>
          <a:lstStyle/>
          <a:p>
            <a:fld id="{A3518641-3DC2-4FDE-A7C3-A837FBA3D6E8}" type="datetimeFigureOut">
              <a:rPr lang="tr-TR" smtClean="0"/>
              <a:t>25.06.2026</a:t>
            </a:fld>
            <a:endParaRPr lang="tr-TR"/>
          </a:p>
        </p:txBody>
      </p:sp>
      <p:sp>
        <p:nvSpPr>
          <p:cNvPr id="5" name="Alt Bilgi Yer Tutucusu 4">
            <a:extLst>
              <a:ext uri="{FF2B5EF4-FFF2-40B4-BE49-F238E27FC236}">
                <a16:creationId xmlns:a16="http://schemas.microsoft.com/office/drawing/2014/main" id="{150371E0-DFDE-95E1-1D1D-95BBDFDAF86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48D49F3-1C9B-C23D-F70D-A90D4C3D5C49}"/>
              </a:ext>
            </a:extLst>
          </p:cNvPr>
          <p:cNvSpPr>
            <a:spLocks noGrp="1"/>
          </p:cNvSpPr>
          <p:nvPr>
            <p:ph type="sldNum" sz="quarter" idx="12"/>
          </p:nvPr>
        </p:nvSpPr>
        <p:spPr/>
        <p:txBody>
          <a:bodyPr/>
          <a:lstStyle/>
          <a:p>
            <a:fld id="{103B77E9-3C67-4C35-BBFC-711811075755}" type="slidenum">
              <a:rPr lang="tr-TR" smtClean="0"/>
              <a:t>‹#›</a:t>
            </a:fld>
            <a:endParaRPr lang="tr-TR"/>
          </a:p>
        </p:txBody>
      </p:sp>
    </p:spTree>
    <p:extLst>
      <p:ext uri="{BB962C8B-B14F-4D97-AF65-F5344CB8AC3E}">
        <p14:creationId xmlns:p14="http://schemas.microsoft.com/office/powerpoint/2010/main" val="335278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FFA3E6-C620-28D2-3955-B214AA55736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1E0D841-1A1A-E8E0-5FD6-C3EC3087F4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514C637-476D-F3D1-DE9D-2D701735F418}"/>
              </a:ext>
            </a:extLst>
          </p:cNvPr>
          <p:cNvSpPr>
            <a:spLocks noGrp="1"/>
          </p:cNvSpPr>
          <p:nvPr>
            <p:ph type="dt" sz="half" idx="10"/>
          </p:nvPr>
        </p:nvSpPr>
        <p:spPr/>
        <p:txBody>
          <a:bodyPr/>
          <a:lstStyle/>
          <a:p>
            <a:fld id="{48519CC4-FED9-449D-BCEC-9104E45EF66F}" type="datetime1">
              <a:rPr lang="tr-TR" smtClean="0"/>
              <a:t>25.06.2026</a:t>
            </a:fld>
            <a:endParaRPr lang="tr-TR"/>
          </a:p>
        </p:txBody>
      </p:sp>
      <p:sp>
        <p:nvSpPr>
          <p:cNvPr id="5" name="Alt Bilgi Yer Tutucusu 4">
            <a:extLst>
              <a:ext uri="{FF2B5EF4-FFF2-40B4-BE49-F238E27FC236}">
                <a16:creationId xmlns:a16="http://schemas.microsoft.com/office/drawing/2014/main" id="{5656D0AB-3513-3F58-ECB2-3D3C040DFAE8}"/>
              </a:ext>
            </a:extLst>
          </p:cNvPr>
          <p:cNvSpPr>
            <a:spLocks noGrp="1"/>
          </p:cNvSpPr>
          <p:nvPr>
            <p:ph type="ftr" sz="quarter" idx="11"/>
          </p:nvPr>
        </p:nvSpPr>
        <p:spPr/>
        <p:txBody>
          <a:bodyPr/>
          <a:lstStyle/>
          <a:p>
            <a:r>
              <a:rPr lang="tr-TR"/>
              <a:t>Öğretim elemanı</a:t>
            </a:r>
          </a:p>
        </p:txBody>
      </p:sp>
      <p:sp>
        <p:nvSpPr>
          <p:cNvPr id="6" name="Slayt Numarası Yer Tutucusu 5">
            <a:extLst>
              <a:ext uri="{FF2B5EF4-FFF2-40B4-BE49-F238E27FC236}">
                <a16:creationId xmlns:a16="http://schemas.microsoft.com/office/drawing/2014/main" id="{61FE0E90-8D99-5294-EBBB-49EE9A40E53E}"/>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369110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BB2CBE-DC94-8057-739F-D4F1AC7FAFF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D876134-D3D6-B384-2C25-BF339A5EBC8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B81846B-0935-EB88-BE32-4AADF3BB96A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EA9E647-15D9-3529-A510-CB332E1DED06}"/>
              </a:ext>
            </a:extLst>
          </p:cNvPr>
          <p:cNvSpPr>
            <a:spLocks noGrp="1"/>
          </p:cNvSpPr>
          <p:nvPr>
            <p:ph type="dt" sz="half" idx="10"/>
          </p:nvPr>
        </p:nvSpPr>
        <p:spPr/>
        <p:txBody>
          <a:bodyPr/>
          <a:lstStyle/>
          <a:p>
            <a:fld id="{167E88C6-7C08-4873-BD38-E8952F2790FA}" type="datetime1">
              <a:rPr lang="tr-TR" smtClean="0"/>
              <a:t>25.06.2026</a:t>
            </a:fld>
            <a:endParaRPr lang="tr-TR"/>
          </a:p>
        </p:txBody>
      </p:sp>
      <p:sp>
        <p:nvSpPr>
          <p:cNvPr id="6" name="Alt Bilgi Yer Tutucusu 5">
            <a:extLst>
              <a:ext uri="{FF2B5EF4-FFF2-40B4-BE49-F238E27FC236}">
                <a16:creationId xmlns:a16="http://schemas.microsoft.com/office/drawing/2014/main" id="{36E11F2B-5AFF-0685-481D-7845E8D35880}"/>
              </a:ext>
            </a:extLst>
          </p:cNvPr>
          <p:cNvSpPr>
            <a:spLocks noGrp="1"/>
          </p:cNvSpPr>
          <p:nvPr>
            <p:ph type="ftr" sz="quarter" idx="11"/>
          </p:nvPr>
        </p:nvSpPr>
        <p:spPr/>
        <p:txBody>
          <a:bodyPr/>
          <a:lstStyle/>
          <a:p>
            <a:r>
              <a:rPr lang="tr-TR"/>
              <a:t>Öğretim elemanı</a:t>
            </a:r>
          </a:p>
        </p:txBody>
      </p:sp>
      <p:sp>
        <p:nvSpPr>
          <p:cNvPr id="7" name="Slayt Numarası Yer Tutucusu 6">
            <a:extLst>
              <a:ext uri="{FF2B5EF4-FFF2-40B4-BE49-F238E27FC236}">
                <a16:creationId xmlns:a16="http://schemas.microsoft.com/office/drawing/2014/main" id="{E1029C08-CF4B-53F5-98E5-D8D3505F210A}"/>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127892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851378-62E5-FD11-7D3D-6395E44E254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9620259-66F4-680B-EF21-0F38AAAA7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F2E9394-47E0-600B-B2C5-7AF7BC4940A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AD5C2BC-7A56-033A-613C-9950B355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4B5B5C0-C876-AD3E-BBA6-1431ABB3E45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50D5FFB-C8B6-E2C6-6972-35E2F1E40F80}"/>
              </a:ext>
            </a:extLst>
          </p:cNvPr>
          <p:cNvSpPr>
            <a:spLocks noGrp="1"/>
          </p:cNvSpPr>
          <p:nvPr>
            <p:ph type="dt" sz="half" idx="10"/>
          </p:nvPr>
        </p:nvSpPr>
        <p:spPr/>
        <p:txBody>
          <a:bodyPr/>
          <a:lstStyle/>
          <a:p>
            <a:fld id="{57BC05CB-9D74-4EB3-B932-F2415694B02B}" type="datetime1">
              <a:rPr lang="tr-TR" smtClean="0"/>
              <a:t>25.06.2026</a:t>
            </a:fld>
            <a:endParaRPr lang="tr-TR"/>
          </a:p>
        </p:txBody>
      </p:sp>
      <p:sp>
        <p:nvSpPr>
          <p:cNvPr id="8" name="Alt Bilgi Yer Tutucusu 7">
            <a:extLst>
              <a:ext uri="{FF2B5EF4-FFF2-40B4-BE49-F238E27FC236}">
                <a16:creationId xmlns:a16="http://schemas.microsoft.com/office/drawing/2014/main" id="{1FE20207-F2AE-B89E-4947-CC05F51B1274}"/>
              </a:ext>
            </a:extLst>
          </p:cNvPr>
          <p:cNvSpPr>
            <a:spLocks noGrp="1"/>
          </p:cNvSpPr>
          <p:nvPr>
            <p:ph type="ftr" sz="quarter" idx="11"/>
          </p:nvPr>
        </p:nvSpPr>
        <p:spPr/>
        <p:txBody>
          <a:bodyPr/>
          <a:lstStyle/>
          <a:p>
            <a:r>
              <a:rPr lang="tr-TR"/>
              <a:t>Öğretim elemanı</a:t>
            </a:r>
          </a:p>
        </p:txBody>
      </p:sp>
      <p:sp>
        <p:nvSpPr>
          <p:cNvPr id="9" name="Slayt Numarası Yer Tutucusu 8">
            <a:extLst>
              <a:ext uri="{FF2B5EF4-FFF2-40B4-BE49-F238E27FC236}">
                <a16:creationId xmlns:a16="http://schemas.microsoft.com/office/drawing/2014/main" id="{4DBE0AC6-BFA3-19CE-89AD-1311EE3E8403}"/>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90052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46B43B-B12F-4ADD-0B7C-C87FD8D8A1F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7294FEE-7A8A-BBC0-C3F2-417A23838C92}"/>
              </a:ext>
            </a:extLst>
          </p:cNvPr>
          <p:cNvSpPr>
            <a:spLocks noGrp="1"/>
          </p:cNvSpPr>
          <p:nvPr>
            <p:ph type="dt" sz="half" idx="10"/>
          </p:nvPr>
        </p:nvSpPr>
        <p:spPr/>
        <p:txBody>
          <a:bodyPr/>
          <a:lstStyle/>
          <a:p>
            <a:fld id="{161EA6FF-6278-4042-A2D2-2EB48B45FDC2}" type="datetime1">
              <a:rPr lang="tr-TR" smtClean="0"/>
              <a:t>25.06.2026</a:t>
            </a:fld>
            <a:endParaRPr lang="tr-TR"/>
          </a:p>
        </p:txBody>
      </p:sp>
      <p:sp>
        <p:nvSpPr>
          <p:cNvPr id="4" name="Alt Bilgi Yer Tutucusu 3">
            <a:extLst>
              <a:ext uri="{FF2B5EF4-FFF2-40B4-BE49-F238E27FC236}">
                <a16:creationId xmlns:a16="http://schemas.microsoft.com/office/drawing/2014/main" id="{FCD0CA0E-BED6-C6FD-BEF0-18F6AC68AEE1}"/>
              </a:ext>
            </a:extLst>
          </p:cNvPr>
          <p:cNvSpPr>
            <a:spLocks noGrp="1"/>
          </p:cNvSpPr>
          <p:nvPr>
            <p:ph type="ftr" sz="quarter" idx="11"/>
          </p:nvPr>
        </p:nvSpPr>
        <p:spPr/>
        <p:txBody>
          <a:bodyPr/>
          <a:lstStyle/>
          <a:p>
            <a:r>
              <a:rPr lang="tr-TR"/>
              <a:t>Öğretim elemanı</a:t>
            </a:r>
          </a:p>
        </p:txBody>
      </p:sp>
      <p:sp>
        <p:nvSpPr>
          <p:cNvPr id="5" name="Slayt Numarası Yer Tutucusu 4">
            <a:extLst>
              <a:ext uri="{FF2B5EF4-FFF2-40B4-BE49-F238E27FC236}">
                <a16:creationId xmlns:a16="http://schemas.microsoft.com/office/drawing/2014/main" id="{029496F7-A38F-385C-0B03-AEAB847A54DE}"/>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359397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459AEC1-9127-AE52-9601-3ED7209FDA11}"/>
              </a:ext>
            </a:extLst>
          </p:cNvPr>
          <p:cNvSpPr>
            <a:spLocks noGrp="1"/>
          </p:cNvSpPr>
          <p:nvPr>
            <p:ph type="dt" sz="half" idx="10"/>
          </p:nvPr>
        </p:nvSpPr>
        <p:spPr/>
        <p:txBody>
          <a:bodyPr/>
          <a:lstStyle/>
          <a:p>
            <a:fld id="{2B6FA50D-93F4-4D4C-9F56-C634CE3364E7}" type="datetime1">
              <a:rPr lang="tr-TR" smtClean="0"/>
              <a:t>25.06.2026</a:t>
            </a:fld>
            <a:endParaRPr lang="tr-TR"/>
          </a:p>
        </p:txBody>
      </p:sp>
      <p:sp>
        <p:nvSpPr>
          <p:cNvPr id="3" name="Alt Bilgi Yer Tutucusu 2">
            <a:extLst>
              <a:ext uri="{FF2B5EF4-FFF2-40B4-BE49-F238E27FC236}">
                <a16:creationId xmlns:a16="http://schemas.microsoft.com/office/drawing/2014/main" id="{594F2669-6387-1FDA-CD98-18E841C08091}"/>
              </a:ext>
            </a:extLst>
          </p:cNvPr>
          <p:cNvSpPr>
            <a:spLocks noGrp="1"/>
          </p:cNvSpPr>
          <p:nvPr>
            <p:ph type="ftr" sz="quarter" idx="11"/>
          </p:nvPr>
        </p:nvSpPr>
        <p:spPr/>
        <p:txBody>
          <a:bodyPr/>
          <a:lstStyle/>
          <a:p>
            <a:r>
              <a:rPr lang="tr-TR"/>
              <a:t>Öğretim elemanı</a:t>
            </a:r>
          </a:p>
        </p:txBody>
      </p:sp>
      <p:sp>
        <p:nvSpPr>
          <p:cNvPr id="4" name="Slayt Numarası Yer Tutucusu 3">
            <a:extLst>
              <a:ext uri="{FF2B5EF4-FFF2-40B4-BE49-F238E27FC236}">
                <a16:creationId xmlns:a16="http://schemas.microsoft.com/office/drawing/2014/main" id="{321AF9F5-AD89-2C62-88AD-481C8B8C72C2}"/>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2877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691C1B-918B-B1F8-4ECE-83551E5D0E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C95D609-431F-E148-54C1-97EC5DB95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E71A3DE-E8B2-105E-EC91-EFBB268FD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43D87BB-DEBB-E6BF-C830-9033600FCAA1}"/>
              </a:ext>
            </a:extLst>
          </p:cNvPr>
          <p:cNvSpPr>
            <a:spLocks noGrp="1"/>
          </p:cNvSpPr>
          <p:nvPr>
            <p:ph type="dt" sz="half" idx="10"/>
          </p:nvPr>
        </p:nvSpPr>
        <p:spPr/>
        <p:txBody>
          <a:bodyPr/>
          <a:lstStyle/>
          <a:p>
            <a:fld id="{E700030C-6F07-469E-90FE-15247EC78970}" type="datetime1">
              <a:rPr lang="tr-TR" smtClean="0"/>
              <a:t>25.06.2026</a:t>
            </a:fld>
            <a:endParaRPr lang="tr-TR"/>
          </a:p>
        </p:txBody>
      </p:sp>
      <p:sp>
        <p:nvSpPr>
          <p:cNvPr id="6" name="Alt Bilgi Yer Tutucusu 5">
            <a:extLst>
              <a:ext uri="{FF2B5EF4-FFF2-40B4-BE49-F238E27FC236}">
                <a16:creationId xmlns:a16="http://schemas.microsoft.com/office/drawing/2014/main" id="{BBA4F310-FE9D-CC16-70B4-D041ACAAAB3F}"/>
              </a:ext>
            </a:extLst>
          </p:cNvPr>
          <p:cNvSpPr>
            <a:spLocks noGrp="1"/>
          </p:cNvSpPr>
          <p:nvPr>
            <p:ph type="ftr" sz="quarter" idx="11"/>
          </p:nvPr>
        </p:nvSpPr>
        <p:spPr/>
        <p:txBody>
          <a:bodyPr/>
          <a:lstStyle/>
          <a:p>
            <a:r>
              <a:rPr lang="tr-TR"/>
              <a:t>Öğretim elemanı</a:t>
            </a:r>
          </a:p>
        </p:txBody>
      </p:sp>
      <p:sp>
        <p:nvSpPr>
          <p:cNvPr id="7" name="Slayt Numarası Yer Tutucusu 6">
            <a:extLst>
              <a:ext uri="{FF2B5EF4-FFF2-40B4-BE49-F238E27FC236}">
                <a16:creationId xmlns:a16="http://schemas.microsoft.com/office/drawing/2014/main" id="{E8B96A9E-9BEE-E670-968F-07F2C388028E}"/>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418539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11DA66-4CCE-0CB4-CEDC-B5AA1A2F125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018BCED-8DE2-E630-5E15-A3245F1DC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7C6CEDD-56D7-BC1D-BDDF-2E1B2B31A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4875058-3196-77D7-17DB-F7178CD53811}"/>
              </a:ext>
            </a:extLst>
          </p:cNvPr>
          <p:cNvSpPr>
            <a:spLocks noGrp="1"/>
          </p:cNvSpPr>
          <p:nvPr>
            <p:ph type="dt" sz="half" idx="10"/>
          </p:nvPr>
        </p:nvSpPr>
        <p:spPr/>
        <p:txBody>
          <a:bodyPr/>
          <a:lstStyle/>
          <a:p>
            <a:fld id="{74CE3729-A6D0-495D-9E61-3AF7C98C397D}" type="datetime1">
              <a:rPr lang="tr-TR" smtClean="0"/>
              <a:t>25.06.2026</a:t>
            </a:fld>
            <a:endParaRPr lang="tr-TR"/>
          </a:p>
        </p:txBody>
      </p:sp>
      <p:sp>
        <p:nvSpPr>
          <p:cNvPr id="6" name="Alt Bilgi Yer Tutucusu 5">
            <a:extLst>
              <a:ext uri="{FF2B5EF4-FFF2-40B4-BE49-F238E27FC236}">
                <a16:creationId xmlns:a16="http://schemas.microsoft.com/office/drawing/2014/main" id="{944AB686-4DE8-EDCC-5632-54208EEDB0D8}"/>
              </a:ext>
            </a:extLst>
          </p:cNvPr>
          <p:cNvSpPr>
            <a:spLocks noGrp="1"/>
          </p:cNvSpPr>
          <p:nvPr>
            <p:ph type="ftr" sz="quarter" idx="11"/>
          </p:nvPr>
        </p:nvSpPr>
        <p:spPr/>
        <p:txBody>
          <a:bodyPr/>
          <a:lstStyle/>
          <a:p>
            <a:r>
              <a:rPr lang="tr-TR"/>
              <a:t>Öğretim elemanı</a:t>
            </a:r>
          </a:p>
        </p:txBody>
      </p:sp>
      <p:sp>
        <p:nvSpPr>
          <p:cNvPr id="7" name="Slayt Numarası Yer Tutucusu 6">
            <a:extLst>
              <a:ext uri="{FF2B5EF4-FFF2-40B4-BE49-F238E27FC236}">
                <a16:creationId xmlns:a16="http://schemas.microsoft.com/office/drawing/2014/main" id="{7D545446-2DBC-404F-F411-E91F31B68AC6}"/>
              </a:ext>
            </a:extLst>
          </p:cNvPr>
          <p:cNvSpPr>
            <a:spLocks noGrp="1"/>
          </p:cNvSpPr>
          <p:nvPr>
            <p:ph type="sldNum" sz="quarter" idx="12"/>
          </p:nvPr>
        </p:nvSpPr>
        <p:spPr/>
        <p:txBody>
          <a:bodyPr/>
          <a:lstStyle/>
          <a:p>
            <a:fld id="{98D1A948-F723-44D0-9112-FAEB9D266EE7}" type="slidenum">
              <a:rPr lang="tr-TR" smtClean="0"/>
              <a:t>‹#›</a:t>
            </a:fld>
            <a:endParaRPr lang="tr-TR"/>
          </a:p>
        </p:txBody>
      </p:sp>
    </p:spTree>
    <p:extLst>
      <p:ext uri="{BB962C8B-B14F-4D97-AF65-F5344CB8AC3E}">
        <p14:creationId xmlns:p14="http://schemas.microsoft.com/office/powerpoint/2010/main" val="307513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B320-C01A-B5BA-12FD-ACB20B5D204D}"/>
              </a:ext>
            </a:extLst>
          </p:cNvPr>
          <p:cNvSpPr>
            <a:spLocks noGrp="1"/>
          </p:cNvSpPr>
          <p:nvPr>
            <p:ph type="title"/>
          </p:nvPr>
        </p:nvSpPr>
        <p:spPr>
          <a:xfrm>
            <a:off x="1188720" y="365125"/>
            <a:ext cx="10165080" cy="1325563"/>
          </a:xfrm>
          <a:prstGeom prst="rect">
            <a:avLst/>
          </a:prstGeom>
        </p:spPr>
        <p:txBody>
          <a:bodyPr vert="horz" lIns="91440" tIns="45720" rIns="91440" bIns="45720" rtlCol="0" anchor="ctr">
            <a:normAutofit/>
          </a:bodyPr>
          <a:lstStyle/>
          <a:p>
            <a:r>
              <a:rPr lang="tr-TR" dirty="0"/>
              <a:t>Örnek: Yaratıcı Drama Nedir?</a:t>
            </a:r>
          </a:p>
        </p:txBody>
      </p:sp>
      <p:sp>
        <p:nvSpPr>
          <p:cNvPr id="3" name="Metin Yer Tutucusu 2">
            <a:extLst>
              <a:ext uri="{FF2B5EF4-FFF2-40B4-BE49-F238E27FC236}">
                <a16:creationId xmlns:a16="http://schemas.microsoft.com/office/drawing/2014/main" id="{A8128440-113F-0F80-D1AC-FA752BE18606}"/>
              </a:ext>
            </a:extLst>
          </p:cNvPr>
          <p:cNvSpPr>
            <a:spLocks noGrp="1"/>
          </p:cNvSpPr>
          <p:nvPr>
            <p:ph type="body" idx="1"/>
          </p:nvPr>
        </p:nvSpPr>
        <p:spPr>
          <a:xfrm>
            <a:off x="1188718" y="1825625"/>
            <a:ext cx="10165081" cy="4351338"/>
          </a:xfrm>
          <a:prstGeom prst="rect">
            <a:avLst/>
          </a:prstGeom>
          <a:ln w="38100">
            <a:solidFill>
              <a:srgbClr val="FF0000"/>
            </a:solidFill>
          </a:ln>
        </p:spPr>
        <p:txBody>
          <a:bodyPr vert="horz" lIns="91440" tIns="45720" rIns="91440" bIns="45720" rtlCol="0">
            <a:normAutofit/>
          </a:bodyPr>
          <a:lstStyle/>
          <a:p>
            <a:pPr algn="just" rtl="0">
              <a:lnSpc>
                <a:spcPct val="150000"/>
              </a:lnSpc>
            </a:pPr>
            <a:r>
              <a:rPr lang="tr-TR" dirty="0"/>
              <a:t>Öğrencinin yaratıcılığını geliştiren, onu yetiştiren ve hayata hazırlayan drama, eğitimde hem bir alanı hem bir dersi hem de bir öğretim yöntemini ifade etmektedir.</a:t>
            </a:r>
          </a:p>
        </p:txBody>
      </p:sp>
      <p:sp>
        <p:nvSpPr>
          <p:cNvPr id="4" name="Veri Yer Tutucusu 3">
            <a:extLst>
              <a:ext uri="{FF2B5EF4-FFF2-40B4-BE49-F238E27FC236}">
                <a16:creationId xmlns:a16="http://schemas.microsoft.com/office/drawing/2014/main" id="{6831AEE0-5E25-4FE1-CF64-2294D1C6C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F3AAA5-FDBF-4123-A916-9B2C93523EBE}" type="datetime1">
              <a:rPr lang="tr-TR" smtClean="0"/>
              <a:t>25.06.2026</a:t>
            </a:fld>
            <a:endParaRPr lang="tr-TR"/>
          </a:p>
        </p:txBody>
      </p:sp>
      <p:sp>
        <p:nvSpPr>
          <p:cNvPr id="5" name="Alt Bilgi Yer Tutucusu 4">
            <a:extLst>
              <a:ext uri="{FF2B5EF4-FFF2-40B4-BE49-F238E27FC236}">
                <a16:creationId xmlns:a16="http://schemas.microsoft.com/office/drawing/2014/main" id="{1F9C75FE-F87C-1F36-7D66-0644FA4FF8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tr-TR"/>
              <a:t>Öğretim elemanı</a:t>
            </a:r>
          </a:p>
        </p:txBody>
      </p:sp>
      <p:sp>
        <p:nvSpPr>
          <p:cNvPr id="6" name="Slayt Numarası Yer Tutucusu 5">
            <a:extLst>
              <a:ext uri="{FF2B5EF4-FFF2-40B4-BE49-F238E27FC236}">
                <a16:creationId xmlns:a16="http://schemas.microsoft.com/office/drawing/2014/main" id="{FBDA2A62-1CBE-7898-AB5C-1903001AE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D1A948-F723-44D0-9112-FAEB9D266EE7}" type="slidenum">
              <a:rPr lang="tr-TR" smtClean="0"/>
              <a:t>‹#›</a:t>
            </a:fld>
            <a:endParaRPr lang="tr-TR"/>
          </a:p>
        </p:txBody>
      </p:sp>
      <p:pic>
        <p:nvPicPr>
          <p:cNvPr id="7" name="Resim 6">
            <a:extLst>
              <a:ext uri="{FF2B5EF4-FFF2-40B4-BE49-F238E27FC236}">
                <a16:creationId xmlns:a16="http://schemas.microsoft.com/office/drawing/2014/main" id="{722D2BD5-3696-0BBF-09CA-69AB4753533B}"/>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4884" y="99980"/>
            <a:ext cx="885781" cy="915004"/>
          </a:xfrm>
          <a:prstGeom prst="rect">
            <a:avLst/>
          </a:prstGeom>
          <a:noFill/>
        </p:spPr>
      </p:pic>
    </p:spTree>
    <p:extLst>
      <p:ext uri="{BB962C8B-B14F-4D97-AF65-F5344CB8AC3E}">
        <p14:creationId xmlns:p14="http://schemas.microsoft.com/office/powerpoint/2010/main" val="889275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just"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5D34CA6-FDA0-E955-66CA-DB52D022F3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Kaynaklar</a:t>
            </a:r>
          </a:p>
        </p:txBody>
      </p:sp>
      <p:sp>
        <p:nvSpPr>
          <p:cNvPr id="3" name="Metin Yer Tutucusu 2">
            <a:extLst>
              <a:ext uri="{FF2B5EF4-FFF2-40B4-BE49-F238E27FC236}">
                <a16:creationId xmlns:a16="http://schemas.microsoft.com/office/drawing/2014/main" id="{EC7EB061-EB1F-DC63-13F9-FE0326806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4"/>
            <a:r>
              <a:rPr lang="tr-TR" dirty="0"/>
              <a:t>Beşinci düzey</a:t>
            </a:r>
          </a:p>
        </p:txBody>
      </p:sp>
      <p:sp>
        <p:nvSpPr>
          <p:cNvPr id="4" name="Veri Yer Tutucusu 3">
            <a:extLst>
              <a:ext uri="{FF2B5EF4-FFF2-40B4-BE49-F238E27FC236}">
                <a16:creationId xmlns:a16="http://schemas.microsoft.com/office/drawing/2014/main" id="{71847DA7-9457-2F13-92E2-D3127D3F2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18641-3DC2-4FDE-A7C3-A837FBA3D6E8}" type="datetimeFigureOut">
              <a:rPr lang="tr-TR" smtClean="0"/>
              <a:t>25.06.2026</a:t>
            </a:fld>
            <a:endParaRPr lang="tr-TR"/>
          </a:p>
        </p:txBody>
      </p:sp>
      <p:sp>
        <p:nvSpPr>
          <p:cNvPr id="5" name="Alt Bilgi Yer Tutucusu 4">
            <a:extLst>
              <a:ext uri="{FF2B5EF4-FFF2-40B4-BE49-F238E27FC236}">
                <a16:creationId xmlns:a16="http://schemas.microsoft.com/office/drawing/2014/main" id="{436D99CD-621F-DB9D-2CD9-9C432FFE9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A3F08739-1DC1-C634-E855-9B80C65B4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3B77E9-3C67-4C35-BBFC-711811075755}" type="slidenum">
              <a:rPr lang="tr-TR" smtClean="0"/>
              <a:t>‹#›</a:t>
            </a:fld>
            <a:endParaRPr lang="tr-TR"/>
          </a:p>
        </p:txBody>
      </p:sp>
    </p:spTree>
    <p:extLst>
      <p:ext uri="{BB962C8B-B14F-4D97-AF65-F5344CB8AC3E}">
        <p14:creationId xmlns:p14="http://schemas.microsoft.com/office/powerpoint/2010/main" val="3959728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112.gov.tr/" TargetMode="External"/><Relationship Id="rId2" Type="http://schemas.openxmlformats.org/officeDocument/2006/relationships/hyperlink" Target="https://acilafet.saglik.gov.tr/" TargetMode="External"/><Relationship Id="rId1" Type="http://schemas.openxmlformats.org/officeDocument/2006/relationships/slideLayout" Target="../slideLayouts/slideLayout2.xml"/><Relationship Id="rId4" Type="http://schemas.openxmlformats.org/officeDocument/2006/relationships/hyperlink" Target="https://cankiriiasb.saglik.gov.tr/TR-264748/telsiz-kullanim-talimati.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65487D-5BCD-F4CC-009E-7744BFF3DC20}"/>
              </a:ext>
            </a:extLst>
          </p:cNvPr>
          <p:cNvSpPr>
            <a:spLocks noGrp="1"/>
          </p:cNvSpPr>
          <p:nvPr>
            <p:ph type="ctrTitle"/>
          </p:nvPr>
        </p:nvSpPr>
        <p:spPr/>
        <p:txBody>
          <a:bodyPr/>
          <a:lstStyle/>
          <a:p>
            <a:r>
              <a:rPr lang="tr-TR" dirty="0">
                <a:latin typeface="Times New Roman" panose="02020603050405020304" pitchFamily="18" charset="0"/>
                <a:cs typeface="Times New Roman" panose="02020603050405020304" pitchFamily="18" charset="0"/>
              </a:rPr>
              <a:t>Ambulans Ekipmanları Dersi</a:t>
            </a:r>
            <a:endParaRPr lang="tr-TR" dirty="0"/>
          </a:p>
        </p:txBody>
      </p:sp>
      <p:sp>
        <p:nvSpPr>
          <p:cNvPr id="3" name="Alt Başlık 2">
            <a:extLst>
              <a:ext uri="{FF2B5EF4-FFF2-40B4-BE49-F238E27FC236}">
                <a16:creationId xmlns:a16="http://schemas.microsoft.com/office/drawing/2014/main" id="{6A3BE055-7531-60B0-E21B-FEE6BCB91065}"/>
              </a:ext>
            </a:extLst>
          </p:cNvPr>
          <p:cNvSpPr>
            <a:spLocks noGrp="1"/>
          </p:cNvSpPr>
          <p:nvPr>
            <p:ph type="subTitle" idx="1"/>
          </p:nvPr>
        </p:nvSpPr>
        <p:spPr>
          <a:xfrm>
            <a:off x="1524000" y="3670618"/>
            <a:ext cx="9144000" cy="1655762"/>
          </a:xfrm>
          <a:ln>
            <a:solidFill>
              <a:schemeClr val="bg1"/>
            </a:solidFill>
          </a:ln>
        </p:spPr>
        <p:txBody>
          <a:bodyPr>
            <a:normAutofit fontScale="92500"/>
          </a:bodyPr>
          <a:lstStyle/>
          <a:p>
            <a:r>
              <a:rPr lang="tr-TR" sz="3600" dirty="0"/>
              <a:t>11.HAFTA</a:t>
            </a:r>
          </a:p>
          <a:p>
            <a:r>
              <a:rPr lang="tr-TR" sz="3600" dirty="0"/>
              <a:t>Haberleşme Ekipmanları</a:t>
            </a:r>
          </a:p>
        </p:txBody>
      </p:sp>
    </p:spTree>
    <p:extLst>
      <p:ext uri="{BB962C8B-B14F-4D97-AF65-F5344CB8AC3E}">
        <p14:creationId xmlns:p14="http://schemas.microsoft.com/office/powerpoint/2010/main" val="4058074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0F80B14-7F35-49E8-8BCE-2679E5B3F5AE}"/>
              </a:ext>
            </a:extLst>
          </p:cNvPr>
          <p:cNvPicPr>
            <a:picLocks noChangeAspect="1"/>
          </p:cNvPicPr>
          <p:nvPr/>
        </p:nvPicPr>
        <p:blipFill>
          <a:blip r:embed="rId2"/>
          <a:stretch>
            <a:fillRect/>
          </a:stretch>
        </p:blipFill>
        <p:spPr>
          <a:xfrm>
            <a:off x="1219200" y="766762"/>
            <a:ext cx="9753600" cy="5324475"/>
          </a:xfrm>
          <a:prstGeom prst="rect">
            <a:avLst/>
          </a:prstGeom>
        </p:spPr>
      </p:pic>
      <p:sp>
        <p:nvSpPr>
          <p:cNvPr id="4" name="Metin kutusu 3">
            <a:extLst>
              <a:ext uri="{FF2B5EF4-FFF2-40B4-BE49-F238E27FC236}">
                <a16:creationId xmlns:a16="http://schemas.microsoft.com/office/drawing/2014/main" id="{432C6FE9-7233-4738-B86C-3BF197CC751C}"/>
              </a:ext>
            </a:extLst>
          </p:cNvPr>
          <p:cNvSpPr txBox="1"/>
          <p:nvPr/>
        </p:nvSpPr>
        <p:spPr>
          <a:xfrm>
            <a:off x="3599328" y="6028483"/>
            <a:ext cx="4993341" cy="646331"/>
          </a:xfrm>
          <a:prstGeom prst="rect">
            <a:avLst/>
          </a:prstGeom>
          <a:solidFill>
            <a:srgbClr val="FFFF00"/>
          </a:solidFill>
        </p:spPr>
        <p:txBody>
          <a:bodyPr wrap="square" rtlCol="0">
            <a:spAutoFit/>
          </a:bodyPr>
          <a:lstStyle/>
          <a:p>
            <a:pPr algn="ctr"/>
            <a:r>
              <a:rPr lang="tr-TR" dirty="0"/>
              <a:t>Gelecekte Ambulans Haberleşme Sistemi</a:t>
            </a:r>
          </a:p>
          <a:p>
            <a:pPr algn="ctr"/>
            <a:r>
              <a:rPr lang="tr-TR" dirty="0"/>
              <a:t>Yapay zeka destekli görseli</a:t>
            </a:r>
          </a:p>
        </p:txBody>
      </p:sp>
    </p:spTree>
    <p:extLst>
      <p:ext uri="{BB962C8B-B14F-4D97-AF65-F5344CB8AC3E}">
        <p14:creationId xmlns:p14="http://schemas.microsoft.com/office/powerpoint/2010/main" val="173116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2B38AA-B24F-023E-52CB-38119C42AA0B}"/>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E2AC4610-C018-DEF8-B0E1-91A61AAB7D2E}"/>
              </a:ext>
            </a:extLst>
          </p:cNvPr>
          <p:cNvSpPr>
            <a:spLocks noGrp="1"/>
          </p:cNvSpPr>
          <p:nvPr>
            <p:ph idx="1"/>
          </p:nvPr>
        </p:nvSpPr>
        <p:spPr/>
        <p:txBody>
          <a:bodyPr>
            <a:normAutofit/>
          </a:bodyPr>
          <a:lstStyle/>
          <a:p>
            <a:r>
              <a:rPr lang="tr-TR" sz="1200"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https://acilafet.saglik.gov.tr/</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tr-TR" sz="12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https://www.112.gov.tr/</a:t>
            </a:r>
            <a:endParaRPr lang="tr-TR" sz="1200" dirty="0">
              <a:latin typeface="Times New Roman" panose="02020603050405020304" pitchFamily="18" charset="0"/>
              <a:ea typeface="Calibri" panose="020F0502020204030204" pitchFamily="34" charset="0"/>
              <a:cs typeface="Times New Roman" panose="02020603050405020304" pitchFamily="18" charset="0"/>
            </a:endParaRPr>
          </a:p>
          <a:p>
            <a:r>
              <a:rPr lang="tr-TR" sz="1200">
                <a:effectLst/>
                <a:latin typeface="Times New Roman" panose="02020603050405020304" pitchFamily="18" charset="0"/>
                <a:ea typeface="Calibri" panose="020F0502020204030204" pitchFamily="34" charset="0"/>
                <a:cs typeface="Times New Roman" panose="02020603050405020304" pitchFamily="18" charset="0"/>
              </a:rPr>
              <a:t>https://www.icisleri.gov.tr/tum-acil-numaralar-112de-toplandi</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tr-TR" sz="1200"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https://cankiriiasb.saglik.gov.tr/TR-264748/telsiz-kullanim-talimati.html</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tr-TR" sz="1200" b="0" i="0" dirty="0">
                <a:effectLst/>
                <a:latin typeface="Times New Roman" panose="02020603050405020304" pitchFamily="18" charset="0"/>
                <a:cs typeface="Times New Roman" panose="02020603050405020304" pitchFamily="18" charset="0"/>
              </a:rPr>
              <a:t>Koçak, H., Sarı, B., Usta, G., &amp; Aslan, R. (2021). Acil Yardım ve Afet Yönetimi Mesleki Beceri Uygulama Rehberi. https://ayayder.org/icerik/ayay-mesleki-beceri-uygulama-rehberi</a:t>
            </a:r>
            <a:endParaRPr lang="tr-TR"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Slayt Numarası Yer Tutucusu 5">
            <a:extLst>
              <a:ext uri="{FF2B5EF4-FFF2-40B4-BE49-F238E27FC236}">
                <a16:creationId xmlns:a16="http://schemas.microsoft.com/office/drawing/2014/main" id="{42FDE5D5-0EF5-52EE-99D5-FF53B628784F}"/>
              </a:ext>
            </a:extLst>
          </p:cNvPr>
          <p:cNvSpPr>
            <a:spLocks noGrp="1"/>
          </p:cNvSpPr>
          <p:nvPr>
            <p:ph type="sldNum" sz="quarter" idx="12"/>
          </p:nvPr>
        </p:nvSpPr>
        <p:spPr/>
        <p:txBody>
          <a:bodyPr/>
          <a:lstStyle/>
          <a:p>
            <a:fld id="{98D1A948-F723-44D0-9112-FAEB9D266EE7}" type="slidenum">
              <a:rPr lang="tr-TR" smtClean="0"/>
              <a:t>11</a:t>
            </a:fld>
            <a:endParaRPr lang="tr-TR"/>
          </a:p>
        </p:txBody>
      </p:sp>
    </p:spTree>
    <p:extLst>
      <p:ext uri="{BB962C8B-B14F-4D97-AF65-F5344CB8AC3E}">
        <p14:creationId xmlns:p14="http://schemas.microsoft.com/office/powerpoint/2010/main" val="2831725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6D8EC20-82C3-82C7-B882-344F5E19DBE7}"/>
              </a:ext>
            </a:extLst>
          </p:cNvPr>
          <p:cNvSpPr txBox="1"/>
          <p:nvPr/>
        </p:nvSpPr>
        <p:spPr>
          <a:xfrm>
            <a:off x="3047189" y="3244334"/>
            <a:ext cx="6515100" cy="1107996"/>
          </a:xfrm>
          <a:prstGeom prst="rect">
            <a:avLst/>
          </a:prstGeom>
          <a:noFill/>
        </p:spPr>
        <p:txBody>
          <a:bodyPr wrap="square">
            <a:spAutoFit/>
          </a:bodyPr>
          <a:lstStyle/>
          <a:p>
            <a:r>
              <a:rPr lang="tr-TR" sz="6600" dirty="0">
                <a:solidFill>
                  <a:srgbClr val="FF0000"/>
                </a:solidFill>
                <a:latin typeface="Arial" panose="020B0604020202020204" pitchFamily="34" charset="0"/>
                <a:cs typeface="Arial" panose="020B0604020202020204" pitchFamily="34" charset="0"/>
              </a:rPr>
              <a:t>TEŞEKKÜRLER</a:t>
            </a:r>
          </a:p>
        </p:txBody>
      </p:sp>
      <p:pic>
        <p:nvPicPr>
          <p:cNvPr id="6" name="Resim 5">
            <a:extLst>
              <a:ext uri="{FF2B5EF4-FFF2-40B4-BE49-F238E27FC236}">
                <a16:creationId xmlns:a16="http://schemas.microsoft.com/office/drawing/2014/main" id="{AE451C86-62C0-1BD8-BBCC-001DC7CFFF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4924" y="161784"/>
            <a:ext cx="883212" cy="877892"/>
          </a:xfrm>
          <a:prstGeom prst="rect">
            <a:avLst/>
          </a:prstGeom>
          <a:noFill/>
        </p:spPr>
      </p:pic>
    </p:spTree>
    <p:extLst>
      <p:ext uri="{BB962C8B-B14F-4D97-AF65-F5344CB8AC3E}">
        <p14:creationId xmlns:p14="http://schemas.microsoft.com/office/powerpoint/2010/main" val="349886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08C2FF9-301A-447F-8CA5-7992CC5DF43F}"/>
              </a:ext>
            </a:extLst>
          </p:cNvPr>
          <p:cNvSpPr txBox="1"/>
          <p:nvPr/>
        </p:nvSpPr>
        <p:spPr>
          <a:xfrm>
            <a:off x="1017270" y="817245"/>
            <a:ext cx="10367010" cy="5859553"/>
          </a:xfrm>
          <a:prstGeom prst="rect">
            <a:avLst/>
          </a:prstGeom>
          <a:noFill/>
        </p:spPr>
        <p:txBody>
          <a:bodyPr wrap="square">
            <a:spAutoFit/>
          </a:bodyPr>
          <a:lstStyle/>
          <a:p>
            <a:pPr algn="just">
              <a:lnSpc>
                <a:spcPct val="150000"/>
              </a:lnSpc>
            </a:pPr>
            <a:r>
              <a:rPr lang="tr-TR" dirty="0">
                <a:latin typeface="Times New Roman" panose="02020603050405020304" pitchFamily="18" charset="0"/>
                <a:cs typeface="Times New Roman" panose="02020603050405020304" pitchFamily="18" charset="0"/>
              </a:rPr>
              <a:t>112 Acil Çağrı Merkezi, acil durum yönetiminde ve hayat kurtarma zincirinde kritik bir role sahiptir. Bu merkezin temel önemini şu maddelerle özetleyebiliriz:</a:t>
            </a:r>
          </a:p>
          <a:p>
            <a:pPr algn="just">
              <a:lnSpc>
                <a:spcPct val="150000"/>
              </a:lnSpc>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Tek Numara ile Kolay Erişim:</a:t>
            </a:r>
            <a:r>
              <a:rPr lang="tr-TR" dirty="0">
                <a:latin typeface="Times New Roman" panose="02020603050405020304" pitchFamily="18" charset="0"/>
                <a:cs typeface="Times New Roman" panose="02020603050405020304" pitchFamily="18" charset="0"/>
              </a:rPr>
              <a:t> Sağlık, itfaiye, emniyet, jandarma ve AFAD gibi farklı acil durum hizmetlerine tek bir numara (112) üzerinden ulaşılmasını sağlayarak kriz anındaki panik ve kafa karışıklığını önler.</a:t>
            </a:r>
          </a:p>
          <a:p>
            <a:pPr algn="just">
              <a:lnSpc>
                <a:spcPct val="150000"/>
              </a:lnSpc>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Hızlı ve Koordineli Müdahale:</a:t>
            </a:r>
            <a:r>
              <a:rPr lang="tr-TR" dirty="0">
                <a:latin typeface="Times New Roman" panose="02020603050405020304" pitchFamily="18" charset="0"/>
                <a:cs typeface="Times New Roman" panose="02020603050405020304" pitchFamily="18" charset="0"/>
              </a:rPr>
              <a:t> İhbarlar tek bir merkezde toplandığı için, birden fazla kurumu ilgilendiren olaylarda (örneğin trafik kazaları veya doğal afetler) ambulans, itfaiye ve emniyet ekipleri aynı anda ve koordineli bir şekilde olay yerine sevk edilir.</a:t>
            </a:r>
          </a:p>
          <a:p>
            <a:pPr algn="just">
              <a:lnSpc>
                <a:spcPct val="150000"/>
              </a:lnSpc>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Asılsız İhbarların Süzülmesi:</a:t>
            </a:r>
            <a:r>
              <a:rPr lang="tr-TR" dirty="0">
                <a:latin typeface="Times New Roman" panose="02020603050405020304" pitchFamily="18" charset="0"/>
                <a:cs typeface="Times New Roman" panose="02020603050405020304" pitchFamily="18" charset="0"/>
              </a:rPr>
              <a:t> Çağrı karşılama personeli, acil olmayan veya asılsız olan çağrıları ilk aşamada eleyerek sahada görev yapan uzman ekiplerin (</a:t>
            </a:r>
            <a:r>
              <a:rPr lang="tr-TR" dirty="0" err="1">
                <a:latin typeface="Times New Roman" panose="02020603050405020304" pitchFamily="18" charset="0"/>
                <a:cs typeface="Times New Roman" panose="02020603050405020304" pitchFamily="18" charset="0"/>
              </a:rPr>
              <a:t>paramedikler</a:t>
            </a:r>
            <a:r>
              <a:rPr lang="tr-TR" dirty="0">
                <a:latin typeface="Times New Roman" panose="02020603050405020304" pitchFamily="18" charset="0"/>
                <a:cs typeface="Times New Roman" panose="02020603050405020304" pitchFamily="18" charset="0"/>
              </a:rPr>
              <a:t>, itfaiyeciler vb.) gereksiz yere meşgul edilmesini önler ve iş yükünü optimize eder.</a:t>
            </a:r>
          </a:p>
          <a:p>
            <a:pPr algn="just">
              <a:lnSpc>
                <a:spcPct val="150000"/>
              </a:lnSpc>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Zaman Kaybının Önlenmesi:</a:t>
            </a:r>
            <a:r>
              <a:rPr lang="tr-TR" dirty="0">
                <a:latin typeface="Times New Roman" panose="02020603050405020304" pitchFamily="18" charset="0"/>
                <a:cs typeface="Times New Roman" panose="02020603050405020304" pitchFamily="18" charset="0"/>
              </a:rPr>
              <a:t> Gelişmiş teknolojik altyapı sayesinde çağrıyı yapan kişinin konum tespiti hızlıca yapılabilir. Bu durum, adres tarif etmekte zorlanılan kriz anlarında ekiplerin olay yerine ulaşma süresini minimuma indirir.</a:t>
            </a:r>
          </a:p>
        </p:txBody>
      </p:sp>
    </p:spTree>
    <p:extLst>
      <p:ext uri="{BB962C8B-B14F-4D97-AF65-F5344CB8AC3E}">
        <p14:creationId xmlns:p14="http://schemas.microsoft.com/office/powerpoint/2010/main" val="91706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a:extLst>
              <a:ext uri="{FF2B5EF4-FFF2-40B4-BE49-F238E27FC236}">
                <a16:creationId xmlns:a16="http://schemas.microsoft.com/office/drawing/2014/main" id="{1D8E51D6-D4AC-42E8-9683-C078315BFFD6}"/>
              </a:ext>
            </a:extLst>
          </p:cNvPr>
          <p:cNvGraphicFramePr>
            <a:graphicFrameLocks noGrp="1"/>
          </p:cNvGraphicFramePr>
          <p:nvPr/>
        </p:nvGraphicFramePr>
        <p:xfrm>
          <a:off x="2294965" y="1099484"/>
          <a:ext cx="7593108" cy="5498539"/>
        </p:xfrm>
        <a:graphic>
          <a:graphicData uri="http://schemas.openxmlformats.org/drawingml/2006/table">
            <a:tbl>
              <a:tblPr>
                <a:tableStyleId>{1FECB4D8-DB02-4DC6-A0A2-4F2EBAE1DC90}</a:tableStyleId>
              </a:tblPr>
              <a:tblGrid>
                <a:gridCol w="2531036">
                  <a:extLst>
                    <a:ext uri="{9D8B030D-6E8A-4147-A177-3AD203B41FA5}">
                      <a16:colId xmlns:a16="http://schemas.microsoft.com/office/drawing/2014/main" val="2656204151"/>
                    </a:ext>
                  </a:extLst>
                </a:gridCol>
                <a:gridCol w="2531036">
                  <a:extLst>
                    <a:ext uri="{9D8B030D-6E8A-4147-A177-3AD203B41FA5}">
                      <a16:colId xmlns:a16="http://schemas.microsoft.com/office/drawing/2014/main" val="3222887279"/>
                    </a:ext>
                  </a:extLst>
                </a:gridCol>
                <a:gridCol w="2531036">
                  <a:extLst>
                    <a:ext uri="{9D8B030D-6E8A-4147-A177-3AD203B41FA5}">
                      <a16:colId xmlns:a16="http://schemas.microsoft.com/office/drawing/2014/main" val="1769145196"/>
                    </a:ext>
                  </a:extLst>
                </a:gridCol>
              </a:tblGrid>
              <a:tr h="222682">
                <a:tc>
                  <a:txBody>
                    <a:bodyPr/>
                    <a:lstStyle/>
                    <a:p>
                      <a:pPr rtl="0"/>
                      <a:r>
                        <a:rPr lang="tr-TR" sz="1050" b="1">
                          <a:solidFill>
                            <a:srgbClr val="1F1F1F"/>
                          </a:solidFill>
                          <a:effectLst/>
                          <a:latin typeface="Times New Roman" panose="02020603050405020304" pitchFamily="18" charset="0"/>
                          <a:cs typeface="Times New Roman" panose="02020603050405020304" pitchFamily="18" charset="0"/>
                        </a:rPr>
                        <a:t>Haberleşme Başlığı</a:t>
                      </a:r>
                      <a:endParaRPr lang="tr-TR" sz="1050">
                        <a:solidFill>
                          <a:srgbClr val="1F1F1F"/>
                        </a:solidFill>
                        <a:effectLst/>
                        <a:latin typeface="Times New Roman" panose="02020603050405020304" pitchFamily="18" charset="0"/>
                        <a:cs typeface="Times New Roman" panose="02020603050405020304" pitchFamily="18" charset="0"/>
                      </a:endParaRPr>
                    </a:p>
                  </a:txBody>
                  <a:tcPr marL="40667" marR="40667" marT="27111" marB="27111" anchor="ctr"/>
                </a:tc>
                <a:tc>
                  <a:txBody>
                    <a:bodyPr/>
                    <a:lstStyle/>
                    <a:p>
                      <a:pPr rtl="0"/>
                      <a:r>
                        <a:rPr lang="tr-TR" sz="1050" b="1">
                          <a:solidFill>
                            <a:srgbClr val="1F1F1F"/>
                          </a:solidFill>
                          <a:effectLst/>
                          <a:latin typeface="Times New Roman" panose="02020603050405020304" pitchFamily="18" charset="0"/>
                          <a:cs typeface="Times New Roman" panose="02020603050405020304" pitchFamily="18" charset="0"/>
                        </a:rPr>
                        <a:t>İşleyiş ve Süreç</a:t>
                      </a:r>
                      <a:endParaRPr lang="tr-TR" sz="1050">
                        <a:solidFill>
                          <a:srgbClr val="1F1F1F"/>
                        </a:solidFill>
                        <a:effectLst/>
                        <a:latin typeface="Times New Roman" panose="02020603050405020304" pitchFamily="18" charset="0"/>
                        <a:cs typeface="Times New Roman" panose="02020603050405020304" pitchFamily="18" charset="0"/>
                      </a:endParaRPr>
                    </a:p>
                  </a:txBody>
                  <a:tcPr marL="40667" marR="40667" marT="27111" marB="27111" anchor="ctr"/>
                </a:tc>
                <a:tc>
                  <a:txBody>
                    <a:bodyPr/>
                    <a:lstStyle/>
                    <a:p>
                      <a:pPr rtl="0"/>
                      <a:r>
                        <a:rPr lang="tr-TR" sz="1050" b="1">
                          <a:solidFill>
                            <a:srgbClr val="1F1F1F"/>
                          </a:solidFill>
                          <a:effectLst/>
                          <a:latin typeface="Times New Roman" panose="02020603050405020304" pitchFamily="18" charset="0"/>
                          <a:cs typeface="Times New Roman" panose="02020603050405020304" pitchFamily="18" charset="0"/>
                        </a:rPr>
                        <a:t>Sağladığı Fayda ve Önemi</a:t>
                      </a:r>
                      <a:endParaRPr lang="tr-TR" sz="1050">
                        <a:solidFill>
                          <a:srgbClr val="1F1F1F"/>
                        </a:solidFill>
                        <a:effectLst/>
                        <a:latin typeface="Times New Roman" panose="02020603050405020304" pitchFamily="18" charset="0"/>
                        <a:cs typeface="Times New Roman" panose="02020603050405020304" pitchFamily="18" charset="0"/>
                      </a:endParaRPr>
                    </a:p>
                  </a:txBody>
                  <a:tcPr marL="40667" marR="40667" marT="27111" marB="27111" anchor="ctr"/>
                </a:tc>
                <a:extLst>
                  <a:ext uri="{0D108BD9-81ED-4DB2-BD59-A6C34878D82A}">
                    <a16:rowId xmlns:a16="http://schemas.microsoft.com/office/drawing/2014/main" val="1464260361"/>
                  </a:ext>
                </a:extLst>
              </a:tr>
              <a:tr h="1147670">
                <a:tc>
                  <a:txBody>
                    <a:bodyPr/>
                    <a:lstStyle/>
                    <a:p>
                      <a:pPr rtl="0"/>
                      <a:r>
                        <a:rPr lang="tr-TR" sz="1050" b="1">
                          <a:solidFill>
                            <a:srgbClr val="1F1F1F"/>
                          </a:solidFill>
                          <a:effectLst/>
                          <a:latin typeface="Times New Roman" panose="02020603050405020304" pitchFamily="18" charset="0"/>
                          <a:cs typeface="Times New Roman" panose="02020603050405020304" pitchFamily="18" charset="0"/>
                        </a:rPr>
                        <a:t>1. "Altın Saatler" ve Zaman Yönetimi</a:t>
                      </a:r>
                      <a:endParaRPr lang="tr-TR" sz="1050">
                        <a:solidFill>
                          <a:srgbClr val="1F1F1F"/>
                        </a:solidFill>
                        <a:effectLst/>
                        <a:latin typeface="Times New Roman" panose="02020603050405020304" pitchFamily="18" charset="0"/>
                        <a:cs typeface="Times New Roman" panose="02020603050405020304" pitchFamily="18" charset="0"/>
                      </a:endParaRPr>
                    </a:p>
                  </a:txBody>
                  <a:tcPr marL="40667" marR="40667" marT="27111" marB="27111" anchor="ctr"/>
                </a:tc>
                <a:tc>
                  <a:txBody>
                    <a:bodyPr/>
                    <a:lstStyle/>
                    <a:p>
                      <a:pPr rtl="0"/>
                      <a:r>
                        <a:rPr lang="tr-TR" sz="1050" b="1" dirty="0">
                          <a:solidFill>
                            <a:srgbClr val="1F1F1F"/>
                          </a:solidFill>
                          <a:effectLst/>
                          <a:latin typeface="Times New Roman" panose="02020603050405020304" pitchFamily="18" charset="0"/>
                          <a:cs typeface="Times New Roman" panose="02020603050405020304" pitchFamily="18" charset="0"/>
                        </a:rPr>
                        <a:t>Hızlı Reaksiyon:</a:t>
                      </a:r>
                      <a:r>
                        <a:rPr lang="tr-TR" sz="1050" dirty="0">
                          <a:solidFill>
                            <a:srgbClr val="1F1F1F"/>
                          </a:solidFill>
                          <a:effectLst/>
                          <a:latin typeface="Times New Roman" panose="02020603050405020304" pitchFamily="18" charset="0"/>
                          <a:cs typeface="Times New Roman" panose="02020603050405020304" pitchFamily="18" charset="0"/>
                        </a:rPr>
                        <a:t> Adres ve öncelik bilgisinin saniyeler içinde ekibe iletilmesi.</a:t>
                      </a:r>
                    </a:p>
                    <a:p>
                      <a:pPr rtl="0"/>
                      <a:br>
                        <a:rPr lang="tr-TR" sz="1050" dirty="0">
                          <a:solidFill>
                            <a:srgbClr val="1F1F1F"/>
                          </a:solidFill>
                          <a:effectLst/>
                          <a:latin typeface="Times New Roman" panose="02020603050405020304" pitchFamily="18" charset="0"/>
                          <a:cs typeface="Times New Roman" panose="02020603050405020304" pitchFamily="18" charset="0"/>
                        </a:rPr>
                      </a:br>
                      <a:r>
                        <a:rPr lang="tr-TR" sz="1050" b="1" dirty="0">
                          <a:solidFill>
                            <a:srgbClr val="1F1F1F"/>
                          </a:solidFill>
                          <a:effectLst/>
                          <a:latin typeface="Times New Roman" panose="02020603050405020304" pitchFamily="18" charset="0"/>
                          <a:cs typeface="Times New Roman" panose="02020603050405020304" pitchFamily="18" charset="0"/>
                        </a:rPr>
                        <a:t>Navigasyon:</a:t>
                      </a:r>
                      <a:r>
                        <a:rPr lang="tr-TR" sz="1050" dirty="0">
                          <a:solidFill>
                            <a:srgbClr val="1F1F1F"/>
                          </a:solidFill>
                          <a:effectLst/>
                          <a:latin typeface="Times New Roman" panose="02020603050405020304" pitchFamily="18" charset="0"/>
                          <a:cs typeface="Times New Roman" panose="02020603050405020304" pitchFamily="18" charset="0"/>
                        </a:rPr>
                        <a:t> </a:t>
                      </a:r>
                      <a:r>
                        <a:rPr lang="tr-TR" sz="1050" dirty="0" err="1">
                          <a:solidFill>
                            <a:srgbClr val="1F1F1F"/>
                          </a:solidFill>
                          <a:effectLst/>
                          <a:latin typeface="Times New Roman" panose="02020603050405020304" pitchFamily="18" charset="0"/>
                          <a:cs typeface="Times New Roman" panose="02020603050405020304" pitchFamily="18" charset="0"/>
                        </a:rPr>
                        <a:t>KKM'nin</a:t>
                      </a:r>
                      <a:r>
                        <a:rPr lang="tr-TR" sz="1050" dirty="0">
                          <a:solidFill>
                            <a:srgbClr val="1F1F1F"/>
                          </a:solidFill>
                          <a:effectLst/>
                          <a:latin typeface="Times New Roman" panose="02020603050405020304" pitchFamily="18" charset="0"/>
                          <a:cs typeface="Times New Roman" panose="02020603050405020304" pitchFamily="18" charset="0"/>
                        </a:rPr>
                        <a:t> trafik durumuna göre ekibi en hızlı rotaya yönlendirmesi.</a:t>
                      </a:r>
                    </a:p>
                  </a:txBody>
                  <a:tcPr marL="40667" marR="40667" marT="27111" marB="27111" anchor="ctr"/>
                </a:tc>
                <a:tc>
                  <a:txBody>
                    <a:bodyPr/>
                    <a:lstStyle/>
                    <a:p>
                      <a:pPr rtl="0"/>
                      <a:r>
                        <a:rPr lang="tr-TR" sz="1050" b="1" dirty="0">
                          <a:solidFill>
                            <a:srgbClr val="1F1F1F"/>
                          </a:solidFill>
                          <a:effectLst/>
                          <a:latin typeface="Times New Roman" panose="02020603050405020304" pitchFamily="18" charset="0"/>
                          <a:cs typeface="Times New Roman" panose="02020603050405020304" pitchFamily="18" charset="0"/>
                        </a:rPr>
                        <a:t>Zaman = Hayat:</a:t>
                      </a:r>
                      <a:r>
                        <a:rPr lang="tr-TR" sz="1050" dirty="0">
                          <a:solidFill>
                            <a:srgbClr val="1F1F1F"/>
                          </a:solidFill>
                          <a:effectLst/>
                          <a:latin typeface="Times New Roman" panose="02020603050405020304" pitchFamily="18" charset="0"/>
                          <a:cs typeface="Times New Roman" panose="02020603050405020304" pitchFamily="18" charset="0"/>
                        </a:rPr>
                        <a:t> Müdahaledeki gecikmeler önlenir. Hastaya ulaşım süresi kısalır ve yaşama şansı artar.</a:t>
                      </a:r>
                    </a:p>
                  </a:txBody>
                  <a:tcPr marL="40667" marR="40667" marT="27111" marB="27111" anchor="ctr"/>
                </a:tc>
                <a:extLst>
                  <a:ext uri="{0D108BD9-81ED-4DB2-BD59-A6C34878D82A}">
                    <a16:rowId xmlns:a16="http://schemas.microsoft.com/office/drawing/2014/main" val="2647317281"/>
                  </a:ext>
                </a:extLst>
              </a:tr>
              <a:tr h="839341">
                <a:tc>
                  <a:txBody>
                    <a:bodyPr/>
                    <a:lstStyle/>
                    <a:p>
                      <a:pPr rtl="0"/>
                      <a:r>
                        <a:rPr lang="tr-TR" sz="1050" b="1" dirty="0">
                          <a:solidFill>
                            <a:srgbClr val="1F1F1F"/>
                          </a:solidFill>
                          <a:effectLst/>
                          <a:latin typeface="Times New Roman" panose="02020603050405020304" pitchFamily="18" charset="0"/>
                          <a:cs typeface="Times New Roman" panose="02020603050405020304" pitchFamily="18" charset="0"/>
                        </a:rPr>
                        <a:t>2. Doğru Kaynak Yönetimi (</a:t>
                      </a:r>
                      <a:r>
                        <a:rPr lang="tr-TR" sz="1050" b="1" dirty="0" err="1">
                          <a:solidFill>
                            <a:srgbClr val="1F1F1F"/>
                          </a:solidFill>
                          <a:effectLst/>
                          <a:latin typeface="Times New Roman" panose="02020603050405020304" pitchFamily="18" charset="0"/>
                          <a:cs typeface="Times New Roman" panose="02020603050405020304" pitchFamily="18" charset="0"/>
                        </a:rPr>
                        <a:t>Triage</a:t>
                      </a:r>
                      <a:r>
                        <a:rPr lang="tr-TR" sz="1050" b="1" dirty="0">
                          <a:solidFill>
                            <a:srgbClr val="1F1F1F"/>
                          </a:solidFill>
                          <a:effectLst/>
                          <a:latin typeface="Times New Roman" panose="02020603050405020304" pitchFamily="18" charset="0"/>
                          <a:cs typeface="Times New Roman" panose="02020603050405020304" pitchFamily="18" charset="0"/>
                        </a:rPr>
                        <a:t>)</a:t>
                      </a:r>
                      <a:endParaRPr lang="tr-TR" sz="1050" dirty="0">
                        <a:solidFill>
                          <a:srgbClr val="1F1F1F"/>
                        </a:solidFill>
                        <a:effectLst/>
                        <a:latin typeface="Times New Roman" panose="02020603050405020304" pitchFamily="18" charset="0"/>
                        <a:cs typeface="Times New Roman" panose="02020603050405020304" pitchFamily="18" charset="0"/>
                      </a:endParaRPr>
                    </a:p>
                  </a:txBody>
                  <a:tcPr marL="40667" marR="40667" marT="27111" marB="27111" anchor="ctr"/>
                </a:tc>
                <a:tc>
                  <a:txBody>
                    <a:bodyPr/>
                    <a:lstStyle/>
                    <a:p>
                      <a:pPr rtl="0"/>
                      <a:r>
                        <a:rPr lang="tr-TR" sz="1050" b="1" dirty="0">
                          <a:solidFill>
                            <a:srgbClr val="1F1F1F"/>
                          </a:solidFill>
                          <a:effectLst/>
                          <a:latin typeface="Times New Roman" panose="02020603050405020304" pitchFamily="18" charset="0"/>
                          <a:cs typeface="Times New Roman" panose="02020603050405020304" pitchFamily="18" charset="0"/>
                        </a:rPr>
                        <a:t>Doğru Ekip:</a:t>
                      </a:r>
                      <a:r>
                        <a:rPr lang="tr-TR" sz="1050" dirty="0">
                          <a:solidFill>
                            <a:srgbClr val="1F1F1F"/>
                          </a:solidFill>
                          <a:effectLst/>
                          <a:latin typeface="Times New Roman" panose="02020603050405020304" pitchFamily="18" charset="0"/>
                          <a:cs typeface="Times New Roman" panose="02020603050405020304" pitchFamily="18" charset="0"/>
                        </a:rPr>
                        <a:t> Vakanın türüne göre (Doktorlu veya Paramedik) en uygun ekibin seçilmesi.</a:t>
                      </a:r>
                    </a:p>
                    <a:p>
                      <a:pPr rtl="0"/>
                      <a:br>
                        <a:rPr lang="tr-TR" sz="1050" dirty="0">
                          <a:solidFill>
                            <a:srgbClr val="1F1F1F"/>
                          </a:solidFill>
                          <a:effectLst/>
                          <a:latin typeface="Times New Roman" panose="02020603050405020304" pitchFamily="18" charset="0"/>
                          <a:cs typeface="Times New Roman" panose="02020603050405020304" pitchFamily="18" charset="0"/>
                        </a:rPr>
                      </a:br>
                      <a:r>
                        <a:rPr lang="tr-TR" sz="1050" b="1" dirty="0">
                          <a:solidFill>
                            <a:srgbClr val="1F1F1F"/>
                          </a:solidFill>
                          <a:effectLst/>
                          <a:latin typeface="Times New Roman" panose="02020603050405020304" pitchFamily="18" charset="0"/>
                          <a:cs typeface="Times New Roman" panose="02020603050405020304" pitchFamily="18" charset="0"/>
                        </a:rPr>
                        <a:t>Elem:</a:t>
                      </a:r>
                      <a:r>
                        <a:rPr lang="tr-TR" sz="1050" dirty="0">
                          <a:solidFill>
                            <a:srgbClr val="1F1F1F"/>
                          </a:solidFill>
                          <a:effectLst/>
                          <a:latin typeface="Times New Roman" panose="02020603050405020304" pitchFamily="18" charset="0"/>
                          <a:cs typeface="Times New Roman" panose="02020603050405020304" pitchFamily="18" charset="0"/>
                        </a:rPr>
                        <a:t> Asılsız ihbarların süzülmesi.</a:t>
                      </a:r>
                    </a:p>
                  </a:txBody>
                  <a:tcPr marL="40667" marR="40667" marT="27111" marB="27111" anchor="ctr"/>
                </a:tc>
                <a:tc>
                  <a:txBody>
                    <a:bodyPr/>
                    <a:lstStyle/>
                    <a:p>
                      <a:pPr rtl="0"/>
                      <a:r>
                        <a:rPr lang="tr-TR" sz="1050" b="1">
                          <a:solidFill>
                            <a:srgbClr val="1F1F1F"/>
                          </a:solidFill>
                          <a:effectLst/>
                          <a:latin typeface="Times New Roman" panose="02020603050405020304" pitchFamily="18" charset="0"/>
                          <a:cs typeface="Times New Roman" panose="02020603050405020304" pitchFamily="18" charset="0"/>
                        </a:rPr>
                        <a:t>Verimlilik:</a:t>
                      </a:r>
                      <a:r>
                        <a:rPr lang="tr-TR" sz="1050">
                          <a:solidFill>
                            <a:srgbClr val="1F1F1F"/>
                          </a:solidFill>
                          <a:effectLst/>
                          <a:latin typeface="Times New Roman" panose="02020603050405020304" pitchFamily="18" charset="0"/>
                          <a:cs typeface="Times New Roman" panose="02020603050405020304" pitchFamily="18" charset="0"/>
                        </a:rPr>
                        <a:t> Sınırlı sayıdaki ambulans en verimli şekilde kullanılır. Gerçek acil vakalara kaynak ayrılması sağlanır.</a:t>
                      </a:r>
                    </a:p>
                  </a:txBody>
                  <a:tcPr marL="40667" marR="40667" marT="27111" marB="27111" anchor="ctr"/>
                </a:tc>
                <a:extLst>
                  <a:ext uri="{0D108BD9-81ED-4DB2-BD59-A6C34878D82A}">
                    <a16:rowId xmlns:a16="http://schemas.microsoft.com/office/drawing/2014/main" val="2481349745"/>
                  </a:ext>
                </a:extLst>
              </a:tr>
              <a:tr h="1147670">
                <a:tc>
                  <a:txBody>
                    <a:bodyPr/>
                    <a:lstStyle/>
                    <a:p>
                      <a:pPr rtl="0"/>
                      <a:r>
                        <a:rPr lang="es-ES" sz="1050" b="1">
                          <a:solidFill>
                            <a:srgbClr val="1F1F1F"/>
                          </a:solidFill>
                          <a:effectLst/>
                          <a:latin typeface="Times New Roman" panose="02020603050405020304" pitchFamily="18" charset="0"/>
                          <a:cs typeface="Times New Roman" panose="02020603050405020304" pitchFamily="18" charset="0"/>
                        </a:rPr>
                        <a:t>3. Hastane Entegrasyonu ve Hazırlık</a:t>
                      </a:r>
                      <a:endParaRPr lang="es-ES" sz="1050">
                        <a:solidFill>
                          <a:srgbClr val="1F1F1F"/>
                        </a:solidFill>
                        <a:effectLst/>
                        <a:latin typeface="Times New Roman" panose="02020603050405020304" pitchFamily="18" charset="0"/>
                        <a:cs typeface="Times New Roman" panose="02020603050405020304" pitchFamily="18" charset="0"/>
                      </a:endParaRPr>
                    </a:p>
                  </a:txBody>
                  <a:tcPr marL="40667" marR="40667" marT="27111" marB="27111" anchor="ctr"/>
                </a:tc>
                <a:tc>
                  <a:txBody>
                    <a:bodyPr/>
                    <a:lstStyle/>
                    <a:p>
                      <a:pPr rtl="0"/>
                      <a:r>
                        <a:rPr lang="tr-TR" sz="1050" b="1">
                          <a:solidFill>
                            <a:srgbClr val="1F1F1F"/>
                          </a:solidFill>
                          <a:effectLst/>
                          <a:latin typeface="Times New Roman" panose="02020603050405020304" pitchFamily="18" charset="0"/>
                          <a:cs typeface="Times New Roman" panose="02020603050405020304" pitchFamily="18" charset="0"/>
                        </a:rPr>
                        <a:t>Ön Bildirim:</a:t>
                      </a:r>
                      <a:r>
                        <a:rPr lang="tr-TR" sz="1050">
                          <a:solidFill>
                            <a:srgbClr val="1F1F1F"/>
                          </a:solidFill>
                          <a:effectLst/>
                          <a:latin typeface="Times New Roman" panose="02020603050405020304" pitchFamily="18" charset="0"/>
                          <a:cs typeface="Times New Roman" panose="02020603050405020304" pitchFamily="18" charset="0"/>
                        </a:rPr>
                        <a:t> Ekip yoldayken telsiz/tablet ile hastanın durumunu hastaneye bildirir.</a:t>
                      </a:r>
                    </a:p>
                    <a:p>
                      <a:pPr rtl="0"/>
                      <a:br>
                        <a:rPr lang="tr-TR" sz="1050">
                          <a:solidFill>
                            <a:srgbClr val="1F1F1F"/>
                          </a:solidFill>
                          <a:effectLst/>
                          <a:latin typeface="Times New Roman" panose="02020603050405020304" pitchFamily="18" charset="0"/>
                          <a:cs typeface="Times New Roman" panose="02020603050405020304" pitchFamily="18" charset="0"/>
                        </a:rPr>
                      </a:br>
                      <a:r>
                        <a:rPr lang="tr-TR" sz="1050" b="1">
                          <a:solidFill>
                            <a:srgbClr val="1F1F1F"/>
                          </a:solidFill>
                          <a:effectLst/>
                          <a:latin typeface="Times New Roman" panose="02020603050405020304" pitchFamily="18" charset="0"/>
                          <a:cs typeface="Times New Roman" panose="02020603050405020304" pitchFamily="18" charset="0"/>
                        </a:rPr>
                        <a:t>Hazırlık:</a:t>
                      </a:r>
                      <a:r>
                        <a:rPr lang="tr-TR" sz="1050">
                          <a:solidFill>
                            <a:srgbClr val="1F1F1F"/>
                          </a:solidFill>
                          <a:effectLst/>
                          <a:latin typeface="Times New Roman" panose="02020603050405020304" pitchFamily="18" charset="0"/>
                          <a:cs typeface="Times New Roman" panose="02020603050405020304" pitchFamily="18" charset="0"/>
                        </a:rPr>
                        <a:t> Hastane, hasta gelmeden gerekli donanımı (travma odası, anjiyo vb.) hazırlar.</a:t>
                      </a:r>
                    </a:p>
                  </a:txBody>
                  <a:tcPr marL="40667" marR="40667" marT="27111" marB="27111" anchor="ctr"/>
                </a:tc>
                <a:tc>
                  <a:txBody>
                    <a:bodyPr/>
                    <a:lstStyle/>
                    <a:p>
                      <a:pPr rtl="0"/>
                      <a:r>
                        <a:rPr lang="tr-TR" sz="1050" b="1">
                          <a:solidFill>
                            <a:srgbClr val="1F1F1F"/>
                          </a:solidFill>
                          <a:effectLst/>
                          <a:latin typeface="Times New Roman" panose="02020603050405020304" pitchFamily="18" charset="0"/>
                          <a:cs typeface="Times New Roman" panose="02020603050405020304" pitchFamily="18" charset="0"/>
                        </a:rPr>
                        <a:t>Kesintisiz Tedavi:</a:t>
                      </a:r>
                      <a:r>
                        <a:rPr lang="tr-TR" sz="1050">
                          <a:solidFill>
                            <a:srgbClr val="1F1F1F"/>
                          </a:solidFill>
                          <a:effectLst/>
                          <a:latin typeface="Times New Roman" panose="02020603050405020304" pitchFamily="18" charset="0"/>
                          <a:cs typeface="Times New Roman" panose="02020603050405020304" pitchFamily="18" charset="0"/>
                        </a:rPr>
                        <a:t> Hasta kapıdan girdiği anda beklemeden müdahale başlar. Tedavi süreci hızlanır.</a:t>
                      </a:r>
                    </a:p>
                  </a:txBody>
                  <a:tcPr marL="40667" marR="40667" marT="27111" marB="27111" anchor="ctr"/>
                </a:tc>
                <a:extLst>
                  <a:ext uri="{0D108BD9-81ED-4DB2-BD59-A6C34878D82A}">
                    <a16:rowId xmlns:a16="http://schemas.microsoft.com/office/drawing/2014/main" val="2400684360"/>
                  </a:ext>
                </a:extLst>
              </a:tr>
              <a:tr h="1147670">
                <a:tc>
                  <a:txBody>
                    <a:bodyPr/>
                    <a:lstStyle/>
                    <a:p>
                      <a:pPr rtl="0"/>
                      <a:r>
                        <a:rPr lang="tr-TR" sz="1050" b="1">
                          <a:solidFill>
                            <a:srgbClr val="1F1F1F"/>
                          </a:solidFill>
                          <a:effectLst/>
                          <a:latin typeface="Times New Roman" panose="02020603050405020304" pitchFamily="18" charset="0"/>
                          <a:cs typeface="Times New Roman" panose="02020603050405020304" pitchFamily="18" charset="0"/>
                        </a:rPr>
                        <a:t>4. Can ve Olay Yeri Güvenliği</a:t>
                      </a:r>
                      <a:endParaRPr lang="tr-TR" sz="1050">
                        <a:solidFill>
                          <a:srgbClr val="1F1F1F"/>
                        </a:solidFill>
                        <a:effectLst/>
                        <a:latin typeface="Times New Roman" panose="02020603050405020304" pitchFamily="18" charset="0"/>
                        <a:cs typeface="Times New Roman" panose="02020603050405020304" pitchFamily="18" charset="0"/>
                      </a:endParaRPr>
                    </a:p>
                  </a:txBody>
                  <a:tcPr marL="40667" marR="40667" marT="27111" marB="27111" anchor="ctr"/>
                </a:tc>
                <a:tc>
                  <a:txBody>
                    <a:bodyPr/>
                    <a:lstStyle/>
                    <a:p>
                      <a:pPr rtl="0"/>
                      <a:r>
                        <a:rPr lang="tr-TR" sz="1050" b="1">
                          <a:solidFill>
                            <a:srgbClr val="1F1F1F"/>
                          </a:solidFill>
                          <a:effectLst/>
                          <a:latin typeface="Times New Roman" panose="02020603050405020304" pitchFamily="18" charset="0"/>
                          <a:cs typeface="Times New Roman" panose="02020603050405020304" pitchFamily="18" charset="0"/>
                        </a:rPr>
                        <a:t>Güvenlik Teyidi:</a:t>
                      </a:r>
                      <a:r>
                        <a:rPr lang="tr-TR" sz="1050">
                          <a:solidFill>
                            <a:srgbClr val="1F1F1F"/>
                          </a:solidFill>
                          <a:effectLst/>
                          <a:latin typeface="Times New Roman" panose="02020603050405020304" pitchFamily="18" charset="0"/>
                          <a:cs typeface="Times New Roman" panose="02020603050405020304" pitchFamily="18" charset="0"/>
                        </a:rPr>
                        <a:t> Polis/Jandarma "alan güvenli" demeden ambulansın tehlikeli bölgeye girmemesi.</a:t>
                      </a:r>
                    </a:p>
                    <a:p>
                      <a:pPr rtl="0"/>
                      <a:br>
                        <a:rPr lang="tr-TR" sz="1050">
                          <a:solidFill>
                            <a:srgbClr val="1F1F1F"/>
                          </a:solidFill>
                          <a:effectLst/>
                          <a:latin typeface="Times New Roman" panose="02020603050405020304" pitchFamily="18" charset="0"/>
                          <a:cs typeface="Times New Roman" panose="02020603050405020304" pitchFamily="18" charset="0"/>
                        </a:rPr>
                      </a:br>
                      <a:r>
                        <a:rPr lang="tr-TR" sz="1050" b="1">
                          <a:solidFill>
                            <a:srgbClr val="1F1F1F"/>
                          </a:solidFill>
                          <a:effectLst/>
                          <a:latin typeface="Times New Roman" panose="02020603050405020304" pitchFamily="18" charset="0"/>
                          <a:cs typeface="Times New Roman" panose="02020603050405020304" pitchFamily="18" charset="0"/>
                        </a:rPr>
                        <a:t>Koordinasyon:</a:t>
                      </a:r>
                      <a:r>
                        <a:rPr lang="tr-TR" sz="1050">
                          <a:solidFill>
                            <a:srgbClr val="1F1F1F"/>
                          </a:solidFill>
                          <a:effectLst/>
                          <a:latin typeface="Times New Roman" panose="02020603050405020304" pitchFamily="18" charset="0"/>
                          <a:cs typeface="Times New Roman" panose="02020603050405020304" pitchFamily="18" charset="0"/>
                        </a:rPr>
                        <a:t> İtfaiye ve AFAD ile ortak hareket edilmesi.</a:t>
                      </a:r>
                    </a:p>
                  </a:txBody>
                  <a:tcPr marL="40667" marR="40667" marT="27111" marB="27111" anchor="ctr"/>
                </a:tc>
                <a:tc>
                  <a:txBody>
                    <a:bodyPr/>
                    <a:lstStyle/>
                    <a:p>
                      <a:pPr rtl="0"/>
                      <a:r>
                        <a:rPr lang="tr-TR" sz="1050" b="1">
                          <a:solidFill>
                            <a:srgbClr val="1F1F1F"/>
                          </a:solidFill>
                          <a:effectLst/>
                          <a:latin typeface="Times New Roman" panose="02020603050405020304" pitchFamily="18" charset="0"/>
                          <a:cs typeface="Times New Roman" panose="02020603050405020304" pitchFamily="18" charset="0"/>
                        </a:rPr>
                        <a:t>Personel Güvenliği:</a:t>
                      </a:r>
                      <a:r>
                        <a:rPr lang="tr-TR" sz="1050">
                          <a:solidFill>
                            <a:srgbClr val="1F1F1F"/>
                          </a:solidFill>
                          <a:effectLst/>
                          <a:latin typeface="Times New Roman" panose="02020603050405020304" pitchFamily="18" charset="0"/>
                          <a:cs typeface="Times New Roman" panose="02020603050405020304" pitchFamily="18" charset="0"/>
                        </a:rPr>
                        <a:t> Sağlık personelinin hayatı korunur. Riskli durumlarda (çatışma, yangın) güvenli çalışma ortamı sağlanır.</a:t>
                      </a:r>
                    </a:p>
                  </a:txBody>
                  <a:tcPr marL="40667" marR="40667" marT="27111" marB="27111" anchor="ctr"/>
                </a:tc>
                <a:extLst>
                  <a:ext uri="{0D108BD9-81ED-4DB2-BD59-A6C34878D82A}">
                    <a16:rowId xmlns:a16="http://schemas.microsoft.com/office/drawing/2014/main" val="3875008644"/>
                  </a:ext>
                </a:extLst>
              </a:tr>
              <a:tr h="993506">
                <a:tc>
                  <a:txBody>
                    <a:bodyPr/>
                    <a:lstStyle/>
                    <a:p>
                      <a:pPr rtl="0"/>
                      <a:r>
                        <a:rPr lang="es-ES" sz="1050" b="1" dirty="0">
                          <a:solidFill>
                            <a:srgbClr val="1F1F1F"/>
                          </a:solidFill>
                          <a:effectLst/>
                          <a:latin typeface="Times New Roman" panose="02020603050405020304" pitchFamily="18" charset="0"/>
                          <a:cs typeface="Times New Roman" panose="02020603050405020304" pitchFamily="18" charset="0"/>
                        </a:rPr>
                        <a:t>5. Yasal ve Tıbbi Kayıt</a:t>
                      </a:r>
                      <a:endParaRPr lang="es-ES" sz="1050" dirty="0">
                        <a:solidFill>
                          <a:srgbClr val="1F1F1F"/>
                        </a:solidFill>
                        <a:effectLst/>
                        <a:latin typeface="Times New Roman" panose="02020603050405020304" pitchFamily="18" charset="0"/>
                        <a:cs typeface="Times New Roman" panose="02020603050405020304" pitchFamily="18" charset="0"/>
                      </a:endParaRPr>
                    </a:p>
                  </a:txBody>
                  <a:tcPr marL="40667" marR="40667" marT="27111" marB="27111" anchor="ctr"/>
                </a:tc>
                <a:tc>
                  <a:txBody>
                    <a:bodyPr/>
                    <a:lstStyle/>
                    <a:p>
                      <a:pPr rtl="0"/>
                      <a:r>
                        <a:rPr lang="tr-TR" sz="1050" b="1">
                          <a:solidFill>
                            <a:srgbClr val="1F1F1F"/>
                          </a:solidFill>
                          <a:effectLst/>
                          <a:latin typeface="Times New Roman" panose="02020603050405020304" pitchFamily="18" charset="0"/>
                          <a:cs typeface="Times New Roman" panose="02020603050405020304" pitchFamily="18" charset="0"/>
                        </a:rPr>
                        <a:t>Kayıt:</a:t>
                      </a:r>
                      <a:r>
                        <a:rPr lang="tr-TR" sz="1050">
                          <a:solidFill>
                            <a:srgbClr val="1F1F1F"/>
                          </a:solidFill>
                          <a:effectLst/>
                          <a:latin typeface="Times New Roman" panose="02020603050405020304" pitchFamily="18" charset="0"/>
                          <a:cs typeface="Times New Roman" panose="02020603050405020304" pitchFamily="18" charset="0"/>
                        </a:rPr>
                        <a:t> Tüm telsiz ve telefon görüşmelerinin kayıt altına alınması.</a:t>
                      </a:r>
                    </a:p>
                    <a:p>
                      <a:pPr rtl="0"/>
                      <a:br>
                        <a:rPr lang="tr-TR" sz="1050">
                          <a:solidFill>
                            <a:srgbClr val="1F1F1F"/>
                          </a:solidFill>
                          <a:effectLst/>
                          <a:latin typeface="Times New Roman" panose="02020603050405020304" pitchFamily="18" charset="0"/>
                          <a:cs typeface="Times New Roman" panose="02020603050405020304" pitchFamily="18" charset="0"/>
                        </a:rPr>
                      </a:br>
                      <a:r>
                        <a:rPr lang="tr-TR" sz="1050" b="1">
                          <a:solidFill>
                            <a:srgbClr val="1F1F1F"/>
                          </a:solidFill>
                          <a:effectLst/>
                          <a:latin typeface="Times New Roman" panose="02020603050405020304" pitchFamily="18" charset="0"/>
                          <a:cs typeface="Times New Roman" panose="02020603050405020304" pitchFamily="18" charset="0"/>
                        </a:rPr>
                        <a:t>Tele-Tıp:</a:t>
                      </a:r>
                      <a:r>
                        <a:rPr lang="tr-TR" sz="1050">
                          <a:solidFill>
                            <a:srgbClr val="1F1F1F"/>
                          </a:solidFill>
                          <a:effectLst/>
                          <a:latin typeface="Times New Roman" panose="02020603050405020304" pitchFamily="18" charset="0"/>
                          <a:cs typeface="Times New Roman" panose="02020603050405020304" pitchFamily="18" charset="0"/>
                        </a:rPr>
                        <a:t> Danışman hekimden tedavi onayı alınması.</a:t>
                      </a:r>
                    </a:p>
                  </a:txBody>
                  <a:tcPr marL="40667" marR="40667" marT="27111" marB="27111" anchor="ctr"/>
                </a:tc>
                <a:tc>
                  <a:txBody>
                    <a:bodyPr/>
                    <a:lstStyle/>
                    <a:p>
                      <a:pPr rtl="0"/>
                      <a:r>
                        <a:rPr lang="tr-TR" sz="1050" b="1" dirty="0">
                          <a:solidFill>
                            <a:srgbClr val="1F1F1F"/>
                          </a:solidFill>
                          <a:effectLst/>
                          <a:latin typeface="Times New Roman" panose="02020603050405020304" pitchFamily="18" charset="0"/>
                          <a:cs typeface="Times New Roman" panose="02020603050405020304" pitchFamily="18" charset="0"/>
                        </a:rPr>
                        <a:t>Hukuki ve Tıbbi Güvence:</a:t>
                      </a:r>
                      <a:r>
                        <a:rPr lang="tr-TR" sz="1050" dirty="0">
                          <a:solidFill>
                            <a:srgbClr val="1F1F1F"/>
                          </a:solidFill>
                          <a:effectLst/>
                          <a:latin typeface="Times New Roman" panose="02020603050405020304" pitchFamily="18" charset="0"/>
                          <a:cs typeface="Times New Roman" panose="02020603050405020304" pitchFamily="18" charset="0"/>
                        </a:rPr>
                        <a:t> Olası davalarda müdahale zamanları kanıtlanır. Kararsız kalınan durumlarda tıbbi uzman desteği sağlanır.</a:t>
                      </a:r>
                    </a:p>
                  </a:txBody>
                  <a:tcPr marL="40667" marR="40667" marT="27111" marB="27111" anchor="ctr"/>
                </a:tc>
                <a:extLst>
                  <a:ext uri="{0D108BD9-81ED-4DB2-BD59-A6C34878D82A}">
                    <a16:rowId xmlns:a16="http://schemas.microsoft.com/office/drawing/2014/main" val="1006329437"/>
                  </a:ext>
                </a:extLst>
              </a:tr>
            </a:tbl>
          </a:graphicData>
        </a:graphic>
      </p:graphicFrame>
      <p:sp>
        <p:nvSpPr>
          <p:cNvPr id="8" name="Metin kutusu 7">
            <a:extLst>
              <a:ext uri="{FF2B5EF4-FFF2-40B4-BE49-F238E27FC236}">
                <a16:creationId xmlns:a16="http://schemas.microsoft.com/office/drawing/2014/main" id="{8B1EA259-775E-4A7E-AE8E-303D46571C1D}"/>
              </a:ext>
            </a:extLst>
          </p:cNvPr>
          <p:cNvSpPr txBox="1"/>
          <p:nvPr/>
        </p:nvSpPr>
        <p:spPr>
          <a:xfrm>
            <a:off x="3043519" y="393558"/>
            <a:ext cx="6096000" cy="369332"/>
          </a:xfrm>
          <a:prstGeom prst="rect">
            <a:avLst/>
          </a:prstGeom>
          <a:solidFill>
            <a:srgbClr val="FFC000"/>
          </a:solidFill>
        </p:spPr>
        <p:txBody>
          <a:bodyPr wrap="square">
            <a:spAutoFit/>
          </a:bodyPr>
          <a:lstStyle/>
          <a:p>
            <a:pPr algn="just"/>
            <a:r>
              <a:rPr lang="tr-TR" dirty="0">
                <a:latin typeface="Times New Roman" panose="02020603050405020304" pitchFamily="18" charset="0"/>
                <a:cs typeface="Times New Roman" panose="02020603050405020304" pitchFamily="18" charset="0"/>
              </a:rPr>
              <a:t>112 Acil Sağlık Hizmetlerinde Haberleşmenin Kritik Önemi</a:t>
            </a:r>
          </a:p>
        </p:txBody>
      </p:sp>
    </p:spTree>
    <p:extLst>
      <p:ext uri="{BB962C8B-B14F-4D97-AF65-F5344CB8AC3E}">
        <p14:creationId xmlns:p14="http://schemas.microsoft.com/office/powerpoint/2010/main" val="184799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E036062-770C-49D7-A215-9B7B688A1D0F}"/>
              </a:ext>
            </a:extLst>
          </p:cNvPr>
          <p:cNvSpPr txBox="1"/>
          <p:nvPr/>
        </p:nvSpPr>
        <p:spPr>
          <a:xfrm>
            <a:off x="4614065" y="159360"/>
            <a:ext cx="2008094" cy="369332"/>
          </a:xfrm>
          <a:prstGeom prst="rect">
            <a:avLst/>
          </a:prstGeom>
          <a:solidFill>
            <a:schemeClr val="accent5">
              <a:lumMod val="20000"/>
              <a:lumOff val="80000"/>
            </a:schemeClr>
          </a:solidFill>
        </p:spPr>
        <p:txBody>
          <a:bodyPr wrap="square" rtlCol="0">
            <a:spAutoFit/>
          </a:bodyPr>
          <a:lstStyle/>
          <a:p>
            <a:pPr algn="ctr"/>
            <a:r>
              <a:rPr lang="tr-TR" dirty="0"/>
              <a:t>Sabit Telsiz</a:t>
            </a:r>
          </a:p>
        </p:txBody>
      </p:sp>
      <p:sp>
        <p:nvSpPr>
          <p:cNvPr id="6" name="Rectangle 2">
            <a:extLst>
              <a:ext uri="{FF2B5EF4-FFF2-40B4-BE49-F238E27FC236}">
                <a16:creationId xmlns:a16="http://schemas.microsoft.com/office/drawing/2014/main" id="{042AD8D1-BA76-48DF-B8D8-194457FB2B02}"/>
              </a:ext>
            </a:extLst>
          </p:cNvPr>
          <p:cNvSpPr>
            <a:spLocks noChangeArrowheads="1"/>
          </p:cNvSpPr>
          <p:nvPr/>
        </p:nvSpPr>
        <p:spPr bwMode="auto">
          <a:xfrm>
            <a:off x="134815" y="1001509"/>
            <a:ext cx="11922369" cy="485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tr-TR" altLang="tr-T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Sabit telsiz cihazları, özellikle afet yönetimi, acil sağlık hizmetleri, arama kurtarma koordinasyonu ve kurumsal operasyonlarda kesintisiz iletişimin ana omurgasını oluşturur. Portatif (el) telsizlerine kıyasla sahip oldukları avantajlar ve sağladıkları kritik önem şu şekildedir:</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tr-TR" altLang="tr-T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Yüksek Çıkış Gücü ve Geniş Kapsama Alanı:</a:t>
            </a:r>
            <a:r>
              <a:rPr kumimoji="0" lang="tr-TR" altLang="tr-T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Sabit telsizler, el telsizlerine göre çok daha yüksek bir çıkış gücü ile çalışır. Bu yüksek güç, sinyallerin coğrafi engelleri aşarak çok daha uzak mesafelerdeki istasyonlara ve sahadaki ekiplere kesintisiz bir şekilde ulaşmasını sağlar.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Kesintisiz Enerji ve Güvenilirlik:</a:t>
            </a:r>
            <a:r>
              <a:rPr kumimoji="0" lang="tr-TR" altLang="tr-T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Doğrudan şebeke elektriğine (veya komuta merkezlerindeki kesintisiz güç kaynaklarına/akü sistemlerine) bağlı oldukları için batarya bitme riskleri yoktur. Afet ve kriz anlarında günlerce sürebilecek operasyonlarda iletişimin sürekliliğini garanti altına alır.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Yüksek Kazançlı Harici Anten Kullanımı:</a:t>
            </a:r>
            <a:r>
              <a:rPr kumimoji="0" lang="tr-TR" altLang="tr-T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Bina çatılarına veya yüksek kulelere kurulan büyük, kazançlı harici antenlerle (UHF/VHF) entegre çalışırlar. Bu mimari, hem sinyal alma hem de sinyal gönderme kapasitesini maksimuma çıkararak coğrafi kör noktaları minimuma indirir.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Komuta ve Kontrol Merkezi Yönetimi:</a:t>
            </a:r>
            <a:r>
              <a:rPr kumimoji="0" lang="tr-TR" altLang="tr-T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Acil çağrı merkezleri, hastane koordinasyon birimleri veya arama kurtarma kriz masaları gibi stratejik noktalarda ana istasyon görevi görürler. Sahadaki tüm mobil ve portatif telsiz kullanıcılarını tek bir merkezden dinleme, yönlendirme ve koordine etme imkanı tanır.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Zorlu Şartlara Dayanıklılık ve </a:t>
            </a:r>
            <a:r>
              <a:rPr kumimoji="0" lang="tr-TR" altLang="tr-TR"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Stabilite</a:t>
            </a:r>
            <a:r>
              <a:rPr kumimoji="0" lang="tr-TR" altLang="tr-T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tr-TR" altLang="tr-T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Mobil cihazlar gibi düşme, kaybolma veya sahadaki fiziksel darbelerden etkilenmezler. Korunaklı merkezlerde konuşlandırıldıkları için en zorlu iklim ve çevre koşullarında bile operasyonel kalırlar.</a:t>
            </a:r>
          </a:p>
          <a:p>
            <a:pPr marL="0" marR="0" lvl="0" indent="0" algn="l" defTabSz="914400" rtl="0" eaLnBrk="0" fontAlgn="base" latinLnBrk="0" hangingPunct="0">
              <a:lnSpc>
                <a:spcPct val="150000"/>
              </a:lnSpc>
              <a:spcBef>
                <a:spcPct val="0"/>
              </a:spcBef>
              <a:spcAft>
                <a:spcPct val="0"/>
              </a:spcAft>
              <a:buClrTx/>
              <a:buSzTx/>
              <a:buFontTx/>
              <a:buNone/>
              <a:tabLst/>
            </a:pPr>
            <a:r>
              <a:rPr kumimoji="0" lang="tr-TR" altLang="tr-T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Özellikle GSM şebekelerinin ve internet altyapısının çöktüğü büyük ölçekli afetlerde, sabit telsiz sistemleri kriz merkezleri ile lojistik üsler arasındaki bağı koruyan en güvenilir iletişim kanalıdır.</a:t>
            </a:r>
          </a:p>
        </p:txBody>
      </p:sp>
    </p:spTree>
    <p:extLst>
      <p:ext uri="{BB962C8B-B14F-4D97-AF65-F5344CB8AC3E}">
        <p14:creationId xmlns:p14="http://schemas.microsoft.com/office/powerpoint/2010/main" val="337363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8539383-5B20-4B66-A38C-BD4300C28A7B}"/>
              </a:ext>
            </a:extLst>
          </p:cNvPr>
          <p:cNvPicPr>
            <a:picLocks noChangeAspect="1"/>
          </p:cNvPicPr>
          <p:nvPr/>
        </p:nvPicPr>
        <p:blipFill>
          <a:blip r:embed="rId2"/>
          <a:stretch>
            <a:fillRect/>
          </a:stretch>
        </p:blipFill>
        <p:spPr>
          <a:xfrm>
            <a:off x="1219200" y="506786"/>
            <a:ext cx="9753600" cy="5324475"/>
          </a:xfrm>
          <a:prstGeom prst="rect">
            <a:avLst/>
          </a:prstGeom>
        </p:spPr>
      </p:pic>
      <p:sp>
        <p:nvSpPr>
          <p:cNvPr id="4" name="Metin kutusu 3">
            <a:extLst>
              <a:ext uri="{FF2B5EF4-FFF2-40B4-BE49-F238E27FC236}">
                <a16:creationId xmlns:a16="http://schemas.microsoft.com/office/drawing/2014/main" id="{254F4795-8F87-42A9-9CF1-AA6DADB9D86D}"/>
              </a:ext>
            </a:extLst>
          </p:cNvPr>
          <p:cNvSpPr txBox="1"/>
          <p:nvPr/>
        </p:nvSpPr>
        <p:spPr>
          <a:xfrm>
            <a:off x="2133599" y="5981882"/>
            <a:ext cx="2061883" cy="369332"/>
          </a:xfrm>
          <a:prstGeom prst="rect">
            <a:avLst/>
          </a:prstGeom>
          <a:solidFill>
            <a:schemeClr val="accent5">
              <a:lumMod val="20000"/>
              <a:lumOff val="80000"/>
            </a:schemeClr>
          </a:solidFill>
        </p:spPr>
        <p:txBody>
          <a:bodyPr wrap="square" rtlCol="0">
            <a:spAutoFit/>
          </a:bodyPr>
          <a:lstStyle/>
          <a:p>
            <a:pPr algn="ctr"/>
            <a:r>
              <a:rPr lang="tr-TR" dirty="0"/>
              <a:t>Araç Telsizi</a:t>
            </a:r>
          </a:p>
        </p:txBody>
      </p:sp>
      <p:cxnSp>
        <p:nvCxnSpPr>
          <p:cNvPr id="6" name="Düz Ok Bağlayıcısı 5">
            <a:extLst>
              <a:ext uri="{FF2B5EF4-FFF2-40B4-BE49-F238E27FC236}">
                <a16:creationId xmlns:a16="http://schemas.microsoft.com/office/drawing/2014/main" id="{7A4F8D4A-8BD5-404E-8660-63E8B30200A1}"/>
              </a:ext>
            </a:extLst>
          </p:cNvPr>
          <p:cNvCxnSpPr>
            <a:cxnSpLocks/>
          </p:cNvCxnSpPr>
          <p:nvPr/>
        </p:nvCxnSpPr>
        <p:spPr>
          <a:xfrm flipH="1">
            <a:off x="3469341" y="2456329"/>
            <a:ext cx="2223247" cy="35255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Düz Ok Bağlayıcısı 8">
            <a:extLst>
              <a:ext uri="{FF2B5EF4-FFF2-40B4-BE49-F238E27FC236}">
                <a16:creationId xmlns:a16="http://schemas.microsoft.com/office/drawing/2014/main" id="{073F8AA0-5895-434A-B684-1E110D45E5C9}"/>
              </a:ext>
            </a:extLst>
          </p:cNvPr>
          <p:cNvCxnSpPr/>
          <p:nvPr/>
        </p:nvCxnSpPr>
        <p:spPr>
          <a:xfrm flipH="1">
            <a:off x="6481482" y="3980329"/>
            <a:ext cx="645459" cy="20015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Metin kutusu 9">
            <a:extLst>
              <a:ext uri="{FF2B5EF4-FFF2-40B4-BE49-F238E27FC236}">
                <a16:creationId xmlns:a16="http://schemas.microsoft.com/office/drawing/2014/main" id="{12B32F15-600E-4406-9C56-C1B4DE163FAE}"/>
              </a:ext>
            </a:extLst>
          </p:cNvPr>
          <p:cNvSpPr txBox="1"/>
          <p:nvPr/>
        </p:nvSpPr>
        <p:spPr>
          <a:xfrm>
            <a:off x="5239869" y="5981882"/>
            <a:ext cx="2061883" cy="369332"/>
          </a:xfrm>
          <a:prstGeom prst="rect">
            <a:avLst/>
          </a:prstGeom>
          <a:solidFill>
            <a:schemeClr val="accent5">
              <a:lumMod val="20000"/>
              <a:lumOff val="80000"/>
            </a:schemeClr>
          </a:solidFill>
        </p:spPr>
        <p:txBody>
          <a:bodyPr wrap="square" rtlCol="0">
            <a:spAutoFit/>
          </a:bodyPr>
          <a:lstStyle/>
          <a:p>
            <a:pPr algn="ctr"/>
            <a:r>
              <a:rPr lang="tr-TR" dirty="0"/>
              <a:t>El Telsizi</a:t>
            </a:r>
          </a:p>
        </p:txBody>
      </p:sp>
      <p:cxnSp>
        <p:nvCxnSpPr>
          <p:cNvPr id="12" name="Düz Ok Bağlayıcısı 11">
            <a:extLst>
              <a:ext uri="{FF2B5EF4-FFF2-40B4-BE49-F238E27FC236}">
                <a16:creationId xmlns:a16="http://schemas.microsoft.com/office/drawing/2014/main" id="{5CE6499B-3A93-42D5-AB6B-AA8073FCB9E5}"/>
              </a:ext>
            </a:extLst>
          </p:cNvPr>
          <p:cNvCxnSpPr/>
          <p:nvPr/>
        </p:nvCxnSpPr>
        <p:spPr>
          <a:xfrm flipH="1">
            <a:off x="8758518" y="4329953"/>
            <a:ext cx="62753" cy="16519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Metin kutusu 12">
            <a:extLst>
              <a:ext uri="{FF2B5EF4-FFF2-40B4-BE49-F238E27FC236}">
                <a16:creationId xmlns:a16="http://schemas.microsoft.com/office/drawing/2014/main" id="{B93D5683-DBA9-4ECB-87AD-C9A5C7823599}"/>
              </a:ext>
            </a:extLst>
          </p:cNvPr>
          <p:cNvSpPr txBox="1"/>
          <p:nvPr/>
        </p:nvSpPr>
        <p:spPr>
          <a:xfrm>
            <a:off x="7758952" y="5981882"/>
            <a:ext cx="2061883" cy="369332"/>
          </a:xfrm>
          <a:prstGeom prst="rect">
            <a:avLst/>
          </a:prstGeom>
          <a:solidFill>
            <a:schemeClr val="accent5">
              <a:lumMod val="20000"/>
              <a:lumOff val="80000"/>
            </a:schemeClr>
          </a:solidFill>
        </p:spPr>
        <p:txBody>
          <a:bodyPr wrap="square" rtlCol="0">
            <a:spAutoFit/>
          </a:bodyPr>
          <a:lstStyle/>
          <a:p>
            <a:pPr algn="ctr"/>
            <a:r>
              <a:rPr lang="tr-TR" dirty="0"/>
              <a:t>Navigasyon Sistemi</a:t>
            </a:r>
          </a:p>
        </p:txBody>
      </p:sp>
    </p:spTree>
    <p:extLst>
      <p:ext uri="{BB962C8B-B14F-4D97-AF65-F5344CB8AC3E}">
        <p14:creationId xmlns:p14="http://schemas.microsoft.com/office/powerpoint/2010/main" val="325198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FBBDDCFC-FF1B-44A6-B11E-0B01E6191926}"/>
              </a:ext>
            </a:extLst>
          </p:cNvPr>
          <p:cNvSpPr txBox="1"/>
          <p:nvPr/>
        </p:nvSpPr>
        <p:spPr>
          <a:xfrm>
            <a:off x="4775200" y="654759"/>
            <a:ext cx="7028873" cy="5047536"/>
          </a:xfrm>
          <a:prstGeom prst="rect">
            <a:avLst/>
          </a:prstGeom>
          <a:noFill/>
        </p:spPr>
        <p:txBody>
          <a:bodyPr wrap="square">
            <a:spAutoFit/>
          </a:bodyPr>
          <a:lstStyle/>
          <a:p>
            <a:pPr algn="just"/>
            <a:r>
              <a:rPr lang="tr-TR" sz="1400" dirty="0">
                <a:latin typeface="Times New Roman" panose="02020603050405020304" pitchFamily="18" charset="0"/>
                <a:cs typeface="Times New Roman" panose="02020603050405020304" pitchFamily="18" charset="0"/>
              </a:rPr>
              <a:t>Ambulanslarda haberleşme, ekibin can güvenliği, vakanın hızlı yönlendirilmesi ve hastaneye bilgi aktarımı için en kritik unsurdur. Sistem temel olarak 112 Komuta Kontrol Merkezi (KKM) ile kesintisiz iletişim üzerine kuruludur.</a:t>
            </a:r>
          </a:p>
          <a:p>
            <a:pPr algn="just"/>
            <a:endParaRPr lang="tr-TR" sz="1400" dirty="0">
              <a:latin typeface="Times New Roman" panose="02020603050405020304" pitchFamily="18" charset="0"/>
              <a:cs typeface="Times New Roman" panose="02020603050405020304" pitchFamily="18" charset="0"/>
            </a:endParaRPr>
          </a:p>
          <a:p>
            <a:pPr algn="just"/>
            <a:r>
              <a:rPr lang="tr-TR" sz="1400" dirty="0">
                <a:latin typeface="Times New Roman" panose="02020603050405020304" pitchFamily="18" charset="0"/>
                <a:cs typeface="Times New Roman" panose="02020603050405020304" pitchFamily="18" charset="0"/>
              </a:rPr>
              <a:t>Ambulanslardaki haberleşme ekipmanlarını üç ana başlıkta toplayabiliriz:</a:t>
            </a:r>
          </a:p>
          <a:p>
            <a:pPr algn="just"/>
            <a:endParaRPr lang="tr-TR" sz="1400" dirty="0">
              <a:latin typeface="Times New Roman" panose="02020603050405020304" pitchFamily="18" charset="0"/>
              <a:cs typeface="Times New Roman" panose="02020603050405020304" pitchFamily="18" charset="0"/>
            </a:endParaRPr>
          </a:p>
          <a:p>
            <a:pPr marL="342900" indent="-342900" algn="just">
              <a:buAutoNum type="arabicPeriod"/>
            </a:pPr>
            <a:r>
              <a:rPr lang="sv-SE" sz="1400" b="1" dirty="0">
                <a:latin typeface="Times New Roman" panose="02020603050405020304" pitchFamily="18" charset="0"/>
                <a:cs typeface="Times New Roman" panose="02020603050405020304" pitchFamily="18" charset="0"/>
              </a:rPr>
              <a:t>Telsiz Sistemleri (Ana Haberleşme)</a:t>
            </a:r>
            <a:endParaRPr lang="tr-TR" sz="1400" b="1" dirty="0">
              <a:latin typeface="Times New Roman" panose="02020603050405020304" pitchFamily="18" charset="0"/>
              <a:cs typeface="Times New Roman" panose="02020603050405020304" pitchFamily="18" charset="0"/>
            </a:endParaRPr>
          </a:p>
          <a:p>
            <a:pPr algn="just"/>
            <a:r>
              <a:rPr lang="tr-TR" sz="1400" dirty="0">
                <a:latin typeface="Times New Roman" panose="02020603050405020304" pitchFamily="18" charset="0"/>
                <a:cs typeface="Times New Roman" panose="02020603050405020304" pitchFamily="18" charset="0"/>
              </a:rPr>
              <a:t>Ambulanslarda iki tür telsiz bulunur. Türkiye'de 112 sisteminde genellikle ASELSAN'ın geliştirdiği kriptolu ve sayısal (dijital) sistemler (APCO25 veya TETRA) kullanılmaktadır.</a:t>
            </a:r>
          </a:p>
          <a:p>
            <a:pPr algn="just"/>
            <a:endParaRPr lang="tr-TR" sz="1400" dirty="0">
              <a:latin typeface="Times New Roman" panose="02020603050405020304" pitchFamily="18" charset="0"/>
              <a:cs typeface="Times New Roman" panose="02020603050405020304" pitchFamily="18" charset="0"/>
            </a:endParaRPr>
          </a:p>
          <a:p>
            <a:pPr algn="just"/>
            <a:r>
              <a:rPr lang="tr-TR" sz="1400" b="1" dirty="0">
                <a:latin typeface="Times New Roman" panose="02020603050405020304" pitchFamily="18" charset="0"/>
                <a:cs typeface="Times New Roman" panose="02020603050405020304" pitchFamily="18" charset="0"/>
              </a:rPr>
              <a:t>Araç Telsizi (Sabit Telsiz):</a:t>
            </a:r>
            <a:endParaRPr lang="tr-TR" sz="14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Ambulansın ön konsoluna monte edilmiştir.</a:t>
            </a:r>
          </a:p>
          <a:p>
            <a:pPr algn="just">
              <a:buFont typeface="Arial" panose="020B0604020202020204" pitchFamily="34" charset="0"/>
              <a:buChar char="•"/>
            </a:pPr>
            <a:r>
              <a:rPr lang="tr-TR" sz="1400" b="1" dirty="0">
                <a:latin typeface="Times New Roman" panose="02020603050405020304" pitchFamily="18" charset="0"/>
                <a:cs typeface="Times New Roman" panose="02020603050405020304" pitchFamily="18" charset="0"/>
              </a:rPr>
              <a:t>Gücü:</a:t>
            </a:r>
            <a:r>
              <a:rPr lang="tr-TR" sz="1400" dirty="0">
                <a:latin typeface="Times New Roman" panose="02020603050405020304" pitchFamily="18" charset="0"/>
                <a:cs typeface="Times New Roman" panose="02020603050405020304" pitchFamily="18" charset="0"/>
              </a:rPr>
              <a:t> El telsizine göre çok daha yüksektir (genelde 15-25 </a:t>
            </a:r>
            <a:r>
              <a:rPr lang="tr-TR" sz="1400" dirty="0" err="1">
                <a:latin typeface="Times New Roman" panose="02020603050405020304" pitchFamily="18" charset="0"/>
                <a:cs typeface="Times New Roman" panose="02020603050405020304" pitchFamily="18" charset="0"/>
              </a:rPr>
              <a:t>Watt</a:t>
            </a:r>
            <a:r>
              <a:rPr lang="tr-TR" sz="1400" dirty="0">
                <a:latin typeface="Times New Roman" panose="02020603050405020304" pitchFamily="18" charset="0"/>
                <a:cs typeface="Times New Roman" panose="02020603050405020304" pitchFamily="18" charset="0"/>
              </a:rPr>
              <a:t> ve üzeri), bu sayede çekim gücü ve mesafesi çok daha fazladır.</a:t>
            </a:r>
          </a:p>
          <a:p>
            <a:pPr algn="just">
              <a:buFont typeface="Arial" panose="020B0604020202020204" pitchFamily="34" charset="0"/>
              <a:buChar char="•"/>
            </a:pPr>
            <a:r>
              <a:rPr lang="tr-TR" sz="1400" b="1" dirty="0">
                <a:latin typeface="Times New Roman" panose="02020603050405020304" pitchFamily="18" charset="0"/>
                <a:cs typeface="Times New Roman" panose="02020603050405020304" pitchFamily="18" charset="0"/>
              </a:rPr>
              <a:t>Kullanımı:</a:t>
            </a:r>
            <a:r>
              <a:rPr lang="tr-TR" sz="1400" dirty="0">
                <a:latin typeface="Times New Roman" panose="02020603050405020304" pitchFamily="18" charset="0"/>
                <a:cs typeface="Times New Roman" panose="02020603050405020304" pitchFamily="18" charset="0"/>
              </a:rPr>
              <a:t> Seyir halindeyken veya uzak mesafelerden komuta merkeziyle konuşmak için kullanılır.</a:t>
            </a:r>
          </a:p>
          <a:p>
            <a:pPr algn="just">
              <a:buFont typeface="Arial" panose="020B0604020202020204" pitchFamily="34" charset="0"/>
              <a:buChar char="•"/>
            </a:pPr>
            <a:endParaRPr lang="tr-TR" sz="1400" dirty="0">
              <a:latin typeface="Times New Roman" panose="02020603050405020304" pitchFamily="18" charset="0"/>
              <a:cs typeface="Times New Roman" panose="02020603050405020304" pitchFamily="18" charset="0"/>
            </a:endParaRPr>
          </a:p>
          <a:p>
            <a:pPr algn="just"/>
            <a:r>
              <a:rPr lang="tr-TR" sz="1400" b="1" dirty="0">
                <a:latin typeface="Times New Roman" panose="02020603050405020304" pitchFamily="18" charset="0"/>
                <a:cs typeface="Times New Roman" panose="02020603050405020304" pitchFamily="18" charset="0"/>
              </a:rPr>
              <a:t>El Telsizi (Portatif Telsiz):</a:t>
            </a:r>
            <a:endParaRPr lang="tr-TR" sz="14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Ekip araçtan inip hastanın yanına (eve, olay yerine) gittiğinde kullanılır.</a:t>
            </a:r>
          </a:p>
          <a:p>
            <a:pPr algn="just">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Belde taşınır, şarj edilebilir bataryalıdır.</a:t>
            </a:r>
          </a:p>
          <a:p>
            <a:pPr algn="just">
              <a:buFont typeface="Arial" panose="020B0604020202020204" pitchFamily="34" charset="0"/>
              <a:buChar char="•"/>
            </a:pPr>
            <a:r>
              <a:rPr lang="tr-TR" sz="1400" b="1" dirty="0">
                <a:latin typeface="Times New Roman" panose="02020603050405020304" pitchFamily="18" charset="0"/>
                <a:cs typeface="Times New Roman" panose="02020603050405020304" pitchFamily="18" charset="0"/>
              </a:rPr>
              <a:t>Özelliği:</a:t>
            </a:r>
            <a:r>
              <a:rPr lang="tr-TR" sz="1400" dirty="0">
                <a:latin typeface="Times New Roman" panose="02020603050405020304" pitchFamily="18" charset="0"/>
                <a:cs typeface="Times New Roman" panose="02020603050405020304" pitchFamily="18" charset="0"/>
              </a:rPr>
              <a:t> Araç telsizi üzerinden aktarma (röle) yaparak merkeze ulaşabilir veya yakın mesafede kendi gücüyle çalışır.</a:t>
            </a:r>
          </a:p>
          <a:p>
            <a:pPr marL="342900" indent="-342900" algn="just">
              <a:buAutoNum type="arabicPeriod"/>
            </a:pPr>
            <a:endParaRPr lang="tr-TR" sz="1400" dirty="0">
              <a:latin typeface="Times New Roman" panose="02020603050405020304" pitchFamily="18" charset="0"/>
              <a:cs typeface="Times New Roman" panose="02020603050405020304" pitchFamily="18" charset="0"/>
            </a:endParaRPr>
          </a:p>
        </p:txBody>
      </p:sp>
      <p:pic>
        <p:nvPicPr>
          <p:cNvPr id="10" name="Resim 9">
            <a:extLst>
              <a:ext uri="{FF2B5EF4-FFF2-40B4-BE49-F238E27FC236}">
                <a16:creationId xmlns:a16="http://schemas.microsoft.com/office/drawing/2014/main" id="{99008F61-A3C8-4AD1-B122-A65B195DD3FB}"/>
              </a:ext>
            </a:extLst>
          </p:cNvPr>
          <p:cNvPicPr>
            <a:picLocks noChangeAspect="1"/>
          </p:cNvPicPr>
          <p:nvPr/>
        </p:nvPicPr>
        <p:blipFill>
          <a:blip r:embed="rId2"/>
          <a:stretch>
            <a:fillRect/>
          </a:stretch>
        </p:blipFill>
        <p:spPr>
          <a:xfrm>
            <a:off x="387927" y="1344737"/>
            <a:ext cx="3833091" cy="3452136"/>
          </a:xfrm>
          <a:prstGeom prst="rect">
            <a:avLst/>
          </a:prstGeom>
        </p:spPr>
      </p:pic>
    </p:spTree>
    <p:extLst>
      <p:ext uri="{BB962C8B-B14F-4D97-AF65-F5344CB8AC3E}">
        <p14:creationId xmlns:p14="http://schemas.microsoft.com/office/powerpoint/2010/main" val="244901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A799095-5816-40DD-AE33-C8ED443C29F9}"/>
              </a:ext>
            </a:extLst>
          </p:cNvPr>
          <p:cNvSpPr txBox="1"/>
          <p:nvPr/>
        </p:nvSpPr>
        <p:spPr>
          <a:xfrm>
            <a:off x="5486401" y="905232"/>
            <a:ext cx="6096000" cy="5047536"/>
          </a:xfrm>
          <a:prstGeom prst="rect">
            <a:avLst/>
          </a:prstGeom>
          <a:noFill/>
        </p:spPr>
        <p:txBody>
          <a:bodyPr wrap="square">
            <a:spAutoFit/>
          </a:bodyPr>
          <a:lstStyle/>
          <a:p>
            <a:pPr algn="just"/>
            <a:r>
              <a:rPr lang="tr-TR" sz="1600" b="1" dirty="0">
                <a:latin typeface="Times New Roman" panose="02020603050405020304" pitchFamily="18" charset="0"/>
                <a:cs typeface="Times New Roman" panose="02020603050405020304" pitchFamily="18" charset="0"/>
              </a:rPr>
              <a:t>2. Dijital Veri ve Navigasyon Sistemleri</a:t>
            </a:r>
          </a:p>
          <a:p>
            <a:pPr algn="just"/>
            <a:endParaRPr lang="tr-TR" sz="1600" dirty="0">
              <a:latin typeface="Times New Roman" panose="02020603050405020304" pitchFamily="18" charset="0"/>
              <a:cs typeface="Times New Roman" panose="02020603050405020304" pitchFamily="18" charset="0"/>
            </a:endParaRPr>
          </a:p>
          <a:p>
            <a:pPr algn="just"/>
            <a:r>
              <a:rPr lang="tr-TR" sz="1600" dirty="0">
                <a:latin typeface="Times New Roman" panose="02020603050405020304" pitchFamily="18" charset="0"/>
                <a:cs typeface="Times New Roman" panose="02020603050405020304" pitchFamily="18" charset="0"/>
              </a:rPr>
              <a:t>Günümüzde sesli iletişimin yerini büyük oranda dijital veri terminalleri almıştır.</a:t>
            </a:r>
          </a:p>
          <a:p>
            <a:pPr algn="just"/>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Tablet / Mobil Veri Terminali:</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Komuta merkezi, vaka bilgilerini (adres, hasta şikayeti, yaş vb.) bu tablete "dijital vaka formu" olarak gönderir.</a:t>
            </a:r>
          </a:p>
          <a:p>
            <a:pPr marL="285750" indent="-285750"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Ekip, "Vakaya Çıktım", "Olay Yerine Vardım", "Hastaneye Dönüyorum" gibi durum bildirimlerini tek tuşla bu ekrandan yapar.</a:t>
            </a:r>
          </a:p>
          <a:p>
            <a:pPr marL="285750" indent="-285750"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Navigasyon (GPS) Entegrasyonu:</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Tablete gelen vaka adresi, otomatik olarak </a:t>
            </a:r>
            <a:r>
              <a:rPr lang="tr-TR" sz="1600" dirty="0" err="1">
                <a:latin typeface="Times New Roman" panose="02020603050405020304" pitchFamily="18" charset="0"/>
                <a:cs typeface="Times New Roman" panose="02020603050405020304" pitchFamily="18" charset="0"/>
              </a:rPr>
              <a:t>navigasyona</a:t>
            </a:r>
            <a:r>
              <a:rPr lang="tr-TR" sz="1600" dirty="0">
                <a:latin typeface="Times New Roman" panose="02020603050405020304" pitchFamily="18" charset="0"/>
                <a:cs typeface="Times New Roman" panose="02020603050405020304" pitchFamily="18" charset="0"/>
              </a:rPr>
              <a:t> aktarılır ve ekibe en kısa rotayı çizer.</a:t>
            </a:r>
          </a:p>
          <a:p>
            <a:pPr marL="285750" indent="-285750"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Araç Takip Sistemi:</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Ambulansın anlık konumu, hızı ve sirenin açık olup olmadığı komuta merkezi haritasında canlı olarak görülür.</a:t>
            </a:r>
          </a:p>
          <a:p>
            <a:pPr algn="just"/>
            <a:endParaRPr lang="tr-TR" dirty="0">
              <a:latin typeface="Times New Roman" panose="02020603050405020304" pitchFamily="18" charset="0"/>
              <a:cs typeface="Times New Roman" panose="02020603050405020304" pitchFamily="18" charset="0"/>
            </a:endParaRPr>
          </a:p>
        </p:txBody>
      </p:sp>
      <p:sp>
        <p:nvSpPr>
          <p:cNvPr id="8" name="AutoShape 6" descr=" resmi">
            <a:extLst>
              <a:ext uri="{FF2B5EF4-FFF2-40B4-BE49-F238E27FC236}">
                <a16:creationId xmlns:a16="http://schemas.microsoft.com/office/drawing/2014/main" id="{76D0DBA9-4779-4677-B30D-A1031A2BBD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Resim 8">
            <a:extLst>
              <a:ext uri="{FF2B5EF4-FFF2-40B4-BE49-F238E27FC236}">
                <a16:creationId xmlns:a16="http://schemas.microsoft.com/office/drawing/2014/main" id="{09193BD1-7479-4E46-88FE-92A01276FA67}"/>
              </a:ext>
            </a:extLst>
          </p:cNvPr>
          <p:cNvPicPr>
            <a:picLocks noChangeAspect="1"/>
          </p:cNvPicPr>
          <p:nvPr/>
        </p:nvPicPr>
        <p:blipFill>
          <a:blip r:embed="rId2"/>
          <a:stretch>
            <a:fillRect/>
          </a:stretch>
        </p:blipFill>
        <p:spPr>
          <a:xfrm>
            <a:off x="981693" y="1451610"/>
            <a:ext cx="3769601" cy="3877627"/>
          </a:xfrm>
          <a:prstGeom prst="rect">
            <a:avLst/>
          </a:prstGeom>
        </p:spPr>
      </p:pic>
    </p:spTree>
    <p:extLst>
      <p:ext uri="{BB962C8B-B14F-4D97-AF65-F5344CB8AC3E}">
        <p14:creationId xmlns:p14="http://schemas.microsoft.com/office/powerpoint/2010/main" val="355601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9CBB955-919F-4302-9DD7-0F181B9439E9}"/>
              </a:ext>
            </a:extLst>
          </p:cNvPr>
          <p:cNvSpPr txBox="1"/>
          <p:nvPr/>
        </p:nvSpPr>
        <p:spPr>
          <a:xfrm>
            <a:off x="5880847" y="761110"/>
            <a:ext cx="6096000" cy="4524315"/>
          </a:xfrm>
          <a:prstGeom prst="rect">
            <a:avLst/>
          </a:prstGeom>
          <a:noFill/>
        </p:spPr>
        <p:txBody>
          <a:bodyPr wrap="square">
            <a:spAutoFit/>
          </a:bodyPr>
          <a:lstStyle/>
          <a:p>
            <a:pPr algn="just"/>
            <a:r>
              <a:rPr lang="tr-TR" sz="1600" b="1" dirty="0">
                <a:latin typeface="Times New Roman" panose="02020603050405020304" pitchFamily="18" charset="0"/>
                <a:cs typeface="Times New Roman" panose="02020603050405020304" pitchFamily="18" charset="0"/>
              </a:rPr>
              <a:t>3. Sesli Uyarı ve Anons Sistemi (Siren)</a:t>
            </a:r>
          </a:p>
          <a:p>
            <a:pPr algn="just"/>
            <a:endParaRPr lang="tr-TR" sz="1600" dirty="0">
              <a:latin typeface="Times New Roman" panose="02020603050405020304" pitchFamily="18" charset="0"/>
              <a:cs typeface="Times New Roman" panose="02020603050405020304" pitchFamily="18" charset="0"/>
            </a:endParaRPr>
          </a:p>
          <a:p>
            <a:pPr algn="just"/>
            <a:r>
              <a:rPr lang="tr-TR" sz="1600" dirty="0">
                <a:latin typeface="Times New Roman" panose="02020603050405020304" pitchFamily="18" charset="0"/>
                <a:cs typeface="Times New Roman" panose="02020603050405020304" pitchFamily="18" charset="0"/>
              </a:rPr>
              <a:t>Dışarıdaki trafiği ve yayaları uyarmak için kullanılan sistemdir.</a:t>
            </a:r>
          </a:p>
          <a:p>
            <a:pPr algn="just"/>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Siren ve Anons Cihazı:</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Sürücü panelinden kontrol edilir. "Yol ver", "Yolu aç" gibi anlık sesli uyarılar yapmak için mandallı bir mikrofonu vardır.</a:t>
            </a:r>
          </a:p>
          <a:p>
            <a:pPr marL="285750" indent="-285750"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Farklı siren </a:t>
            </a:r>
            <a:r>
              <a:rPr lang="tr-TR" sz="1600" dirty="0" err="1">
                <a:latin typeface="Times New Roman" panose="02020603050405020304" pitchFamily="18" charset="0"/>
                <a:cs typeface="Times New Roman" panose="02020603050405020304" pitchFamily="18" charset="0"/>
              </a:rPr>
              <a:t>modları</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Wail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Yelp</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Hi-Lo</a:t>
            </a:r>
            <a:r>
              <a:rPr lang="tr-TR" sz="1600" dirty="0">
                <a:latin typeface="Times New Roman" panose="02020603050405020304" pitchFamily="18" charset="0"/>
                <a:cs typeface="Times New Roman" panose="02020603050405020304" pitchFamily="18" charset="0"/>
              </a:rPr>
              <a:t>) buradan seçilir.</a:t>
            </a:r>
          </a:p>
          <a:p>
            <a:pPr algn="just"/>
            <a:endParaRPr lang="tr-TR" sz="1600"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Ek. </a:t>
            </a:r>
            <a:r>
              <a:rPr lang="de-DE" sz="1600" b="1" dirty="0">
                <a:latin typeface="Times New Roman" panose="02020603050405020304" pitchFamily="18" charset="0"/>
                <a:cs typeface="Times New Roman" panose="02020603050405020304" pitchFamily="18" charset="0"/>
              </a:rPr>
              <a:t> </a:t>
            </a:r>
            <a:r>
              <a:rPr lang="de-DE" sz="1600" b="1" dirty="0" err="1">
                <a:latin typeface="Times New Roman" panose="02020603050405020304" pitchFamily="18" charset="0"/>
                <a:cs typeface="Times New Roman" panose="02020603050405020304" pitchFamily="18" charset="0"/>
              </a:rPr>
              <a:t>Yedek</a:t>
            </a:r>
            <a:r>
              <a:rPr lang="de-DE" sz="1600" b="1" dirty="0">
                <a:latin typeface="Times New Roman" panose="02020603050405020304" pitchFamily="18" charset="0"/>
                <a:cs typeface="Times New Roman" panose="02020603050405020304" pitchFamily="18" charset="0"/>
              </a:rPr>
              <a:t> </a:t>
            </a:r>
            <a:r>
              <a:rPr lang="de-DE" sz="1600" b="1" dirty="0" err="1">
                <a:latin typeface="Times New Roman" panose="02020603050405020304" pitchFamily="18" charset="0"/>
                <a:cs typeface="Times New Roman" panose="02020603050405020304" pitchFamily="18" charset="0"/>
              </a:rPr>
              <a:t>Haberleşme</a:t>
            </a:r>
            <a:r>
              <a:rPr lang="de-DE" sz="1600" b="1" dirty="0">
                <a:latin typeface="Times New Roman" panose="02020603050405020304" pitchFamily="18" charset="0"/>
                <a:cs typeface="Times New Roman" panose="02020603050405020304" pitchFamily="18" charset="0"/>
              </a:rPr>
              <a:t> (GSM </a:t>
            </a:r>
            <a:r>
              <a:rPr lang="de-DE" sz="1600" b="1" dirty="0" err="1">
                <a:latin typeface="Times New Roman" panose="02020603050405020304" pitchFamily="18" charset="0"/>
                <a:cs typeface="Times New Roman" panose="02020603050405020304" pitchFamily="18" charset="0"/>
              </a:rPr>
              <a:t>ve</a:t>
            </a:r>
            <a:r>
              <a:rPr lang="de-DE" sz="1600" b="1" dirty="0">
                <a:latin typeface="Times New Roman" panose="02020603050405020304" pitchFamily="18" charset="0"/>
                <a:cs typeface="Times New Roman" panose="02020603050405020304" pitchFamily="18" charset="0"/>
              </a:rPr>
              <a:t> </a:t>
            </a:r>
            <a:r>
              <a:rPr lang="de-DE" sz="1600" b="1" dirty="0" err="1">
                <a:latin typeface="Times New Roman" panose="02020603050405020304" pitchFamily="18" charset="0"/>
                <a:cs typeface="Times New Roman" panose="02020603050405020304" pitchFamily="18" charset="0"/>
              </a:rPr>
              <a:t>Uydu</a:t>
            </a:r>
            <a:r>
              <a:rPr lang="de-DE" sz="1600" b="1" dirty="0">
                <a:latin typeface="Times New Roman" panose="02020603050405020304" pitchFamily="18" charset="0"/>
                <a:cs typeface="Times New Roman" panose="02020603050405020304" pitchFamily="18" charset="0"/>
              </a:rPr>
              <a:t>)</a:t>
            </a:r>
            <a:endParaRPr lang="tr-TR" sz="1600" b="1" dirty="0">
              <a:latin typeface="Times New Roman" panose="02020603050405020304" pitchFamily="18" charset="0"/>
              <a:cs typeface="Times New Roman" panose="02020603050405020304" pitchFamily="18" charset="0"/>
            </a:endParaRP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Kurumsal Cep Telefonu:</a:t>
            </a:r>
            <a:r>
              <a:rPr lang="tr-TR" sz="1600" dirty="0">
                <a:latin typeface="Times New Roman" panose="02020603050405020304" pitchFamily="18" charset="0"/>
                <a:cs typeface="Times New Roman" panose="02020603050405020304" pitchFamily="18" charset="0"/>
              </a:rPr>
              <a:t> Telsizin çekmediği kör noktalarda veya hastanedeki doktorla özel (mahrem) bir durum görüşülecekse kullanılır.</a:t>
            </a:r>
          </a:p>
          <a:p>
            <a:pPr algn="just"/>
            <a:endParaRPr lang="tr-TR" sz="1600" b="1" dirty="0">
              <a:latin typeface="Times New Roman" panose="02020603050405020304" pitchFamily="18" charset="0"/>
              <a:cs typeface="Times New Roman" panose="02020603050405020304" pitchFamily="18" charset="0"/>
            </a:endParaRPr>
          </a:p>
          <a:p>
            <a:pPr algn="just"/>
            <a:r>
              <a:rPr lang="tr-TR" sz="1600" b="1" dirty="0">
                <a:latin typeface="Times New Roman" panose="02020603050405020304" pitchFamily="18" charset="0"/>
                <a:cs typeface="Times New Roman" panose="02020603050405020304" pitchFamily="18" charset="0"/>
              </a:rPr>
              <a:t>Uydu Telefonu (Afet Durumları):</a:t>
            </a:r>
            <a:r>
              <a:rPr lang="tr-TR" sz="1600" dirty="0">
                <a:latin typeface="Times New Roman" panose="02020603050405020304" pitchFamily="18" charset="0"/>
                <a:cs typeface="Times New Roman" panose="02020603050405020304" pitchFamily="18" charset="0"/>
              </a:rPr>
              <a:t> Her ambulansta bulunmaz; genellikle UMKE araçlarında veya afet bölgesi ambulanslarında, GSM ve telsiz altyapısının çöktüğü durumlar için bulunur.</a:t>
            </a:r>
          </a:p>
        </p:txBody>
      </p:sp>
      <p:sp>
        <p:nvSpPr>
          <p:cNvPr id="4" name="AutoShape 2">
            <a:extLst>
              <a:ext uri="{FF2B5EF4-FFF2-40B4-BE49-F238E27FC236}">
                <a16:creationId xmlns:a16="http://schemas.microsoft.com/office/drawing/2014/main" id="{16A0E037-6D81-4753-BD90-09844C4C1FA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a:extLst>
              <a:ext uri="{FF2B5EF4-FFF2-40B4-BE49-F238E27FC236}">
                <a16:creationId xmlns:a16="http://schemas.microsoft.com/office/drawing/2014/main" id="{CA20181C-AF65-44E8-87C7-EBFE198A290A}"/>
              </a:ext>
            </a:extLst>
          </p:cNvPr>
          <p:cNvPicPr>
            <a:picLocks noChangeAspect="1"/>
          </p:cNvPicPr>
          <p:nvPr/>
        </p:nvPicPr>
        <p:blipFill>
          <a:blip r:embed="rId2"/>
          <a:stretch>
            <a:fillRect/>
          </a:stretch>
        </p:blipFill>
        <p:spPr>
          <a:xfrm>
            <a:off x="868680" y="1402622"/>
            <a:ext cx="4841838" cy="3882803"/>
          </a:xfrm>
          <a:prstGeom prst="rect">
            <a:avLst/>
          </a:prstGeom>
        </p:spPr>
      </p:pic>
    </p:spTree>
    <p:extLst>
      <p:ext uri="{BB962C8B-B14F-4D97-AF65-F5344CB8AC3E}">
        <p14:creationId xmlns:p14="http://schemas.microsoft.com/office/powerpoint/2010/main" val="208326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3FC3285-F30E-42D6-8247-A64F3F403A0F}"/>
              </a:ext>
            </a:extLst>
          </p:cNvPr>
          <p:cNvPicPr>
            <a:picLocks noChangeAspect="1"/>
          </p:cNvPicPr>
          <p:nvPr/>
        </p:nvPicPr>
        <p:blipFill>
          <a:blip r:embed="rId2"/>
          <a:stretch>
            <a:fillRect/>
          </a:stretch>
        </p:blipFill>
        <p:spPr>
          <a:xfrm>
            <a:off x="1219199" y="766762"/>
            <a:ext cx="9753600" cy="5324475"/>
          </a:xfrm>
          <a:prstGeom prst="rect">
            <a:avLst/>
          </a:prstGeom>
        </p:spPr>
      </p:pic>
      <p:sp>
        <p:nvSpPr>
          <p:cNvPr id="4" name="Metin kutusu 3">
            <a:extLst>
              <a:ext uri="{FF2B5EF4-FFF2-40B4-BE49-F238E27FC236}">
                <a16:creationId xmlns:a16="http://schemas.microsoft.com/office/drawing/2014/main" id="{20BEA73E-289B-419D-9DBB-ADABA0C88F2B}"/>
              </a:ext>
            </a:extLst>
          </p:cNvPr>
          <p:cNvSpPr txBox="1"/>
          <p:nvPr/>
        </p:nvSpPr>
        <p:spPr>
          <a:xfrm>
            <a:off x="3599328" y="6028483"/>
            <a:ext cx="4993341" cy="646331"/>
          </a:xfrm>
          <a:prstGeom prst="rect">
            <a:avLst/>
          </a:prstGeom>
          <a:solidFill>
            <a:srgbClr val="FFFF00"/>
          </a:solidFill>
        </p:spPr>
        <p:txBody>
          <a:bodyPr wrap="square" rtlCol="0">
            <a:spAutoFit/>
          </a:bodyPr>
          <a:lstStyle/>
          <a:p>
            <a:pPr algn="ctr"/>
            <a:r>
              <a:rPr lang="tr-TR" dirty="0"/>
              <a:t>Gelecekte Ambulans Haberleşme Sistemi</a:t>
            </a:r>
          </a:p>
          <a:p>
            <a:pPr algn="ctr"/>
            <a:r>
              <a:rPr lang="tr-TR" dirty="0"/>
              <a:t>Yapay zeka destekli görseli</a:t>
            </a:r>
          </a:p>
        </p:txBody>
      </p:sp>
    </p:spTree>
    <p:extLst>
      <p:ext uri="{BB962C8B-B14F-4D97-AF65-F5344CB8AC3E}">
        <p14:creationId xmlns:p14="http://schemas.microsoft.com/office/powerpoint/2010/main" val="158139052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TotalTime>
  <Words>1239</Words>
  <Application>Microsoft Office PowerPoint</Application>
  <PresentationFormat>Geniş ekran</PresentationFormat>
  <Paragraphs>100</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12</vt:i4>
      </vt:variant>
    </vt:vector>
  </HeadingPairs>
  <TitlesOfParts>
    <vt:vector size="18" baseType="lpstr">
      <vt:lpstr>Aptos</vt:lpstr>
      <vt:lpstr>Aptos Display</vt:lpstr>
      <vt:lpstr>Arial</vt:lpstr>
      <vt:lpstr>Times New Roman</vt:lpstr>
      <vt:lpstr>Office Teması</vt:lpstr>
      <vt:lpstr>Özel Tasarım</vt:lpstr>
      <vt:lpstr>Ambulans Ekipmanları Dersi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Ambulans Ekipmanları Dersi</dc:title>
  <dc:creator>EÖ</dc:creator>
  <cp:lastModifiedBy>YUSUF UYAN</cp:lastModifiedBy>
  <cp:revision>19</cp:revision>
  <dcterms:created xsi:type="dcterms:W3CDTF">2026-04-02T07:47:59Z</dcterms:created>
  <dcterms:modified xsi:type="dcterms:W3CDTF">2026-06-25T11:54:33Z</dcterms:modified>
</cp:coreProperties>
</file>