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8" r:id="rId11"/>
    <p:sldId id="265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710" autoAdjust="0"/>
  </p:normalViewPr>
  <p:slideViewPr>
    <p:cSldViewPr snapToGrid="0">
      <p:cViewPr varScale="1">
        <p:scale>
          <a:sx n="81" d="100"/>
          <a:sy n="81" d="100"/>
        </p:scale>
        <p:origin x="85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29.06.2026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29.06.2026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29.06.2026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SİBER GÜVENLİK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HAFTA 11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Aydın, H. (2022). Yönetim bilgi sistemlerinde (</a:t>
            </a:r>
            <a:r>
              <a:rPr lang="tr-TR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ybs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) siber güvenliğin önemi.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Bilgisayar Bilimleri ve Teknolojileri Dergisi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3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(2), 38-45.</a:t>
            </a:r>
          </a:p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Durdu, A., &amp; Eren, A. (2021). ISO 27001 Bilgi Güvenliği Yönetim Sistemi Yazılım Tasarımı.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Bilişim Teknolojileri Dergisi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14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(3), 255-266.</a:t>
            </a:r>
          </a:p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Of, M. (2019). Siber Güvenlik Üzerine Bir Araştırma: Yazılım Güvenliği.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Bayburt Üniversitesi Fen Bilimleri Dergisi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(2), 254-260.</a:t>
            </a:r>
          </a:p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Yıldırım, E. Y. (2018). Bilişim sistemlerine yönelik siber saldırılar ve siber güvenliğin sağlanması.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Mesleki Bilimler Dergisi (MBD)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7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(2), 24-33.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236327A8-312C-44C0-95CB-7D4DBBA01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9F8CCAAB-7389-4B39-A5C0-CE1CAC29A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ALP/ysurmelioglu@kastamonu.edu.tr</a:t>
            </a:r>
          </a:p>
        </p:txBody>
      </p:sp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Bilişim Sistemlerine Yönelik Tehditler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ECFE3-8E08-29DC-717C-FDDC26AC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Bilişim Sistemlerini Hedef Alan Tehditler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5315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Kötü Niyetli Yazılım (</a:t>
            </a:r>
            <a:r>
              <a:rPr lang="tr-TR" dirty="0" err="1"/>
              <a:t>Rootkit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Rootkit</a:t>
            </a:r>
            <a:r>
              <a:rPr lang="tr-TR" dirty="0"/>
              <a:t>, saldırganların bir sisteme yetkisiz erişim sağlamasına ve sistem üzerinde ayrıcalıklı denetim elde etmesine olanak tanıyan kötü amaçlı yazılım türüdür. </a:t>
            </a:r>
          </a:p>
          <a:p>
            <a:r>
              <a:rPr lang="tr-TR" dirty="0"/>
              <a:t>Genellikle işletim sisteminin çekirdek veya yönetici yetkisi düzeyinde çalışarak zararlı işlemleri, dosyaları ve ağ bağlantılarını gizler.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146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F21411-CC20-1EDC-B019-36002D366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Botnet</a:t>
            </a:r>
            <a:r>
              <a:rPr lang="tr-TR" dirty="0"/>
              <a:t> Saldırıları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AF6EBC-B0AD-1BF7-A21E-BCA228DB5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Botnet</a:t>
            </a:r>
            <a:r>
              <a:rPr lang="tr-TR" dirty="0"/>
              <a:t>, kötü amaçlı yazılımlarla ele geçirilen çok sayıda bilgisayarın veya internete bağlı cihazın, kullanıcıların bilgisi dışında saldırgan tarafından uzaktan kontrol edildiği bir ağ yapısıdır.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546322-2117-7BF5-3094-0B71443E6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54D836-DB8A-42C8-6B7E-8B682DC72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302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F9D6F7-22D0-6490-1F9D-BDCF64E73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Aygıt Arasındaki Saldırıları (</a:t>
            </a:r>
            <a:r>
              <a:rPr lang="tr-TR" dirty="0" err="1"/>
              <a:t>IoT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FBBE60-3E43-3FF3-7E34-0BC74288A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Bu saldırılar, internete bağlı cihazlarda bulunan güvenlik açıklarından yararlanılarak cihazlara veya bağlı oldukları sistemlere yetkisiz erişim sağlanmasını amaçlar. </a:t>
            </a:r>
          </a:p>
          <a:p>
            <a:r>
              <a:rPr lang="tr-TR" dirty="0"/>
              <a:t>Güvenlik kameraları, akıllı ev sistemleri, </a:t>
            </a:r>
            <a:r>
              <a:rPr lang="tr-TR" dirty="0" err="1"/>
              <a:t>sensörler</a:t>
            </a:r>
            <a:r>
              <a:rPr lang="tr-TR" dirty="0"/>
              <a:t> ve benzeri </a:t>
            </a:r>
            <a:r>
              <a:rPr lang="tr-TR" dirty="0" err="1"/>
              <a:t>IoT</a:t>
            </a:r>
            <a:r>
              <a:rPr lang="tr-TR" dirty="0"/>
              <a:t> cihazları; zayıf parolalar, güncel olmayan yazılımlar ve yetersiz güvenlik yapılandırmaları nedeniyle saldırılara açık hâle gelebilir.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3EA28B-B8B6-8069-841D-D6691644C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9BD4906-54E6-C0E8-F2B1-EFCA88D15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8982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FABAFA-E8FA-16C6-EC4D-08B598529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Supply</a:t>
            </a:r>
            <a:r>
              <a:rPr lang="tr-TR" dirty="0"/>
              <a:t> </a:t>
            </a:r>
            <a:r>
              <a:rPr lang="tr-TR" dirty="0" err="1"/>
              <a:t>Chain</a:t>
            </a:r>
            <a:r>
              <a:rPr lang="tr-TR" dirty="0"/>
              <a:t> </a:t>
            </a:r>
            <a:r>
              <a:rPr lang="tr-TR" dirty="0" err="1"/>
              <a:t>Attacks</a:t>
            </a:r>
            <a:r>
              <a:rPr lang="tr-TR" dirty="0"/>
              <a:t> (Tedarik Zinciri Saldırıları)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EA5FD5-E5B8-6F36-CDA4-73CF31892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saldırılarda saldırganlar, hedef kuruluşun sistemlerine doğrudan saldırmak yerine, kuruluşa ürün veya hizmet sağlayan tedarikçileri hedef alır.</a:t>
            </a:r>
          </a:p>
          <a:p>
            <a:r>
              <a:rPr lang="tr-TR" dirty="0"/>
              <a:t>Tedarikçinin yazılım, donanım ya da hizmet altyapısındaki güvenlik açıklarından yararlanılarak asıl hedefin sistemlerine erişilmesi veya bu sistemlere zararlı bileşenlerin yerleştirilmesi amaçlanır.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68C1D27-BA44-C66A-CE58-7C732EDC8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F12BD71-D4A6-F666-16EF-273817045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7AAE1704-61B1-47B8-B6DC-1A350AB7D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370880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46F82E-9A20-E9CF-9614-1D5400D37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APT (Advanced </a:t>
            </a:r>
            <a:r>
              <a:rPr lang="tr-TR" dirty="0" err="1"/>
              <a:t>Persistent</a:t>
            </a:r>
            <a:r>
              <a:rPr lang="tr-TR" dirty="0"/>
              <a:t> </a:t>
            </a:r>
            <a:r>
              <a:rPr lang="tr-TR" dirty="0" err="1"/>
              <a:t>Threat</a:t>
            </a:r>
            <a:r>
              <a:rPr lang="tr-TR" dirty="0"/>
              <a:t>/ Gelişmiş Kalıcı Tehdit) Saldırıları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34BB17-C4C1-88FD-91B6-02F9A18F0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APT saldırıları, saldırganların hedef sisteme veya ağa yetkisiz erişim sağladıktan sonra uzun süre fark edilmeden varlıklarını sürdürdükleri, planlı ve hedef odaklı saldırılardır. </a:t>
            </a:r>
          </a:p>
          <a:p>
            <a:r>
              <a:rPr lang="tr-TR" dirty="0"/>
              <a:t>Bu saldırılarda temel amaç; hassas verileri ele geçirmek, sistemleri sürekli izlemek, kritik altyapılara zarar vermek veya kurumsal faaliyetleri sekteye uğratmak olabilir.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B70C00-5AF7-1338-9A71-2C4E4C221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0383B3-9CB7-E608-C782-1356BD435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520CB48C-DEB0-42E4-8B3D-A2373E979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22326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4EFC2D-ECEC-8E8C-8D2D-1649C874B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GPS Aldatma Saldırıları (GPS </a:t>
            </a:r>
            <a:r>
              <a:rPr lang="tr-TR" dirty="0" err="1"/>
              <a:t>Spoofing</a:t>
            </a:r>
            <a:r>
              <a:rPr lang="tr-TR" dirty="0"/>
              <a:t> </a:t>
            </a:r>
            <a:r>
              <a:rPr lang="tr-TR" dirty="0" err="1"/>
              <a:t>Attacks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433753-07B5-CA08-ADA5-655D94AA4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GPS sinyallerinin manipüle edilerek cihazlara sahte konum bilgisi gönderilmesidir. Bu saldırılar; </a:t>
            </a:r>
            <a:r>
              <a:rPr lang="tr-TR" dirty="0" err="1"/>
              <a:t>navigasyon</a:t>
            </a:r>
            <a:r>
              <a:rPr lang="tr-TR" dirty="0"/>
              <a:t>, otonom araçlar, uçuş ve gemi sistemleri gibi kritik alanlarda ciddi güvenlik riskleri oluşturabilir.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ED18E0-8B04-7B6E-647C-0102D04C8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CB0AF24-5300-0626-F40D-F423BBD3F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581CEDCE-56DE-412E-B076-CC2F502E0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1194423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AA21C4A-BF98-43F2-B684-CC2C6715B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GPS Aldatma Saldırıları </a:t>
            </a:r>
            <a:br>
              <a:rPr lang="tr-TR" dirty="0"/>
            </a:br>
            <a:r>
              <a:rPr lang="tr-TR" dirty="0"/>
              <a:t>(GPS </a:t>
            </a:r>
            <a:r>
              <a:rPr lang="tr-TR" dirty="0" err="1"/>
              <a:t>Spoofing</a:t>
            </a:r>
            <a:r>
              <a:rPr lang="tr-TR" dirty="0"/>
              <a:t> </a:t>
            </a:r>
            <a:r>
              <a:rPr lang="tr-TR" dirty="0" err="1"/>
              <a:t>Attacks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5421526-2284-4948-BB3D-4F38EAF04D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GPS Aldatma Saldırılarının Amaçları nelerdir?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FB45EE9-141C-4D71-8EEF-EA973365F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9C2DFA1-80E7-4E31-8332-F5FE3A201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Yeşim ALP</a:t>
            </a:r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C16057A-25DA-414C-B5DA-3A39B86AD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36936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489</Words>
  <Application>Microsoft Office PowerPoint</Application>
  <PresentationFormat>Geniş ekran</PresentationFormat>
  <Paragraphs>52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Office Teması</vt:lpstr>
      <vt:lpstr>Özel Tasarım</vt:lpstr>
      <vt:lpstr>SİBER GÜVENLİK</vt:lpstr>
      <vt:lpstr>Bilişim Sistemlerine Yönelik Tehditler</vt:lpstr>
      <vt:lpstr>Kötü Niyetli Yazılım (Rootkit)</vt:lpstr>
      <vt:lpstr>Botnet Saldırıları</vt:lpstr>
      <vt:lpstr>Aygıt Arasındaki Saldırıları (IoT)</vt:lpstr>
      <vt:lpstr>Supply Chain Attacks (Tedarik Zinciri Saldırıları)</vt:lpstr>
      <vt:lpstr>APT (Advanced Persistent Threat/ Gelişmiş Kalıcı Tehdit) Saldırıları</vt:lpstr>
      <vt:lpstr>GPS Aldatma Saldırıları (GPS Spoofing Attacks)</vt:lpstr>
      <vt:lpstr>GPS Aldatma Saldırıları  (GPS Spoofing Attacks)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SİBER GÜVENLİK</dc:title>
  <dc:creator>EÖ</dc:creator>
  <cp:lastModifiedBy>YS</cp:lastModifiedBy>
  <cp:revision>10</cp:revision>
  <dcterms:created xsi:type="dcterms:W3CDTF">2026-04-02T07:47:59Z</dcterms:created>
  <dcterms:modified xsi:type="dcterms:W3CDTF">2026-06-29T10:35:19Z</dcterms:modified>
</cp:coreProperties>
</file>