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66" r:id="rId6"/>
    <p:sldId id="269" r:id="rId7"/>
    <p:sldId id="272" r:id="rId8"/>
    <p:sldId id="274" r:id="rId9"/>
    <p:sldId id="275" r:id="rId10"/>
    <p:sldId id="276" r:id="rId11"/>
    <p:sldId id="277" r:id="rId12"/>
    <p:sldId id="280" r:id="rId13"/>
    <p:sldId id="27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74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FA3006C-25B6-4033-8CE8-15CD7EB5982C}" type="datetimeFigureOut">
              <a:rPr lang="tr-TR" smtClean="0"/>
              <a:t>14.05.2026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6E02FEE-81A5-4902-914D-4E36BBF058EF}" type="slidenum">
              <a:rPr lang="tr-TR" smtClean="0"/>
              <a:t>‹#›</a:t>
            </a:fld>
            <a:endParaRPr lang="tr-TR"/>
          </a:p>
        </p:txBody>
      </p:sp>
    </p:spTree>
    <p:extLst>
      <p:ext uri="{BB962C8B-B14F-4D97-AF65-F5344CB8AC3E}">
        <p14:creationId xmlns:p14="http://schemas.microsoft.com/office/powerpoint/2010/main" val="2950101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FA3006C-25B6-4033-8CE8-15CD7EB5982C}" type="datetimeFigureOut">
              <a:rPr lang="tr-TR" smtClean="0"/>
              <a:t>14.05.2026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6E02FEE-81A5-4902-914D-4E36BBF058EF}" type="slidenum">
              <a:rPr lang="tr-TR" smtClean="0"/>
              <a:t>‹#›</a:t>
            </a:fld>
            <a:endParaRPr lang="tr-TR"/>
          </a:p>
        </p:txBody>
      </p:sp>
    </p:spTree>
    <p:extLst>
      <p:ext uri="{BB962C8B-B14F-4D97-AF65-F5344CB8AC3E}">
        <p14:creationId xmlns:p14="http://schemas.microsoft.com/office/powerpoint/2010/main" val="2407362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FA3006C-25B6-4033-8CE8-15CD7EB5982C}" type="datetimeFigureOut">
              <a:rPr lang="tr-TR" smtClean="0"/>
              <a:t>14.05.2026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6E02FEE-81A5-4902-914D-4E36BBF058EF}" type="slidenum">
              <a:rPr lang="tr-TR" smtClean="0"/>
              <a:t>‹#›</a:t>
            </a:fld>
            <a:endParaRPr lang="tr-TR"/>
          </a:p>
        </p:txBody>
      </p:sp>
    </p:spTree>
    <p:extLst>
      <p:ext uri="{BB962C8B-B14F-4D97-AF65-F5344CB8AC3E}">
        <p14:creationId xmlns:p14="http://schemas.microsoft.com/office/powerpoint/2010/main" val="4189049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FA3006C-25B6-4033-8CE8-15CD7EB5982C}" type="datetimeFigureOut">
              <a:rPr lang="tr-TR" smtClean="0"/>
              <a:t>14.05.2026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6E02FEE-81A5-4902-914D-4E36BBF058EF}" type="slidenum">
              <a:rPr lang="tr-TR" smtClean="0"/>
              <a:t>‹#›</a:t>
            </a:fld>
            <a:endParaRPr lang="tr-TR"/>
          </a:p>
        </p:txBody>
      </p:sp>
    </p:spTree>
    <p:extLst>
      <p:ext uri="{BB962C8B-B14F-4D97-AF65-F5344CB8AC3E}">
        <p14:creationId xmlns:p14="http://schemas.microsoft.com/office/powerpoint/2010/main" val="3448348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FA3006C-25B6-4033-8CE8-15CD7EB5982C}" type="datetimeFigureOut">
              <a:rPr lang="tr-TR" smtClean="0"/>
              <a:t>14.05.2026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6E02FEE-81A5-4902-914D-4E36BBF058EF}" type="slidenum">
              <a:rPr lang="tr-TR" smtClean="0"/>
              <a:t>‹#›</a:t>
            </a:fld>
            <a:endParaRPr lang="tr-TR"/>
          </a:p>
        </p:txBody>
      </p:sp>
    </p:spTree>
    <p:extLst>
      <p:ext uri="{BB962C8B-B14F-4D97-AF65-F5344CB8AC3E}">
        <p14:creationId xmlns:p14="http://schemas.microsoft.com/office/powerpoint/2010/main" val="1311592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FA3006C-25B6-4033-8CE8-15CD7EB5982C}" type="datetimeFigureOut">
              <a:rPr lang="tr-TR" smtClean="0"/>
              <a:t>14.05.2026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6E02FEE-81A5-4902-914D-4E36BBF058EF}" type="slidenum">
              <a:rPr lang="tr-TR" smtClean="0"/>
              <a:t>‹#›</a:t>
            </a:fld>
            <a:endParaRPr lang="tr-TR"/>
          </a:p>
        </p:txBody>
      </p:sp>
    </p:spTree>
    <p:extLst>
      <p:ext uri="{BB962C8B-B14F-4D97-AF65-F5344CB8AC3E}">
        <p14:creationId xmlns:p14="http://schemas.microsoft.com/office/powerpoint/2010/main" val="4028344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FA3006C-25B6-4033-8CE8-15CD7EB5982C}" type="datetimeFigureOut">
              <a:rPr lang="tr-TR" smtClean="0"/>
              <a:t>14.05.2026</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6E02FEE-81A5-4902-914D-4E36BBF058EF}" type="slidenum">
              <a:rPr lang="tr-TR" smtClean="0"/>
              <a:t>‹#›</a:t>
            </a:fld>
            <a:endParaRPr lang="tr-TR"/>
          </a:p>
        </p:txBody>
      </p:sp>
    </p:spTree>
    <p:extLst>
      <p:ext uri="{BB962C8B-B14F-4D97-AF65-F5344CB8AC3E}">
        <p14:creationId xmlns:p14="http://schemas.microsoft.com/office/powerpoint/2010/main" val="628081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FA3006C-25B6-4033-8CE8-15CD7EB5982C}" type="datetimeFigureOut">
              <a:rPr lang="tr-TR" smtClean="0"/>
              <a:t>14.05.2026</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6E02FEE-81A5-4902-914D-4E36BBF058EF}" type="slidenum">
              <a:rPr lang="tr-TR" smtClean="0"/>
              <a:t>‹#›</a:t>
            </a:fld>
            <a:endParaRPr lang="tr-TR"/>
          </a:p>
        </p:txBody>
      </p:sp>
    </p:spTree>
    <p:extLst>
      <p:ext uri="{BB962C8B-B14F-4D97-AF65-F5344CB8AC3E}">
        <p14:creationId xmlns:p14="http://schemas.microsoft.com/office/powerpoint/2010/main" val="1699828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FA3006C-25B6-4033-8CE8-15CD7EB5982C}" type="datetimeFigureOut">
              <a:rPr lang="tr-TR" smtClean="0"/>
              <a:t>14.05.2026</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6E02FEE-81A5-4902-914D-4E36BBF058EF}" type="slidenum">
              <a:rPr lang="tr-TR" smtClean="0"/>
              <a:t>‹#›</a:t>
            </a:fld>
            <a:endParaRPr lang="tr-TR"/>
          </a:p>
        </p:txBody>
      </p:sp>
    </p:spTree>
    <p:extLst>
      <p:ext uri="{BB962C8B-B14F-4D97-AF65-F5344CB8AC3E}">
        <p14:creationId xmlns:p14="http://schemas.microsoft.com/office/powerpoint/2010/main" val="977523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FA3006C-25B6-4033-8CE8-15CD7EB5982C}" type="datetimeFigureOut">
              <a:rPr lang="tr-TR" smtClean="0"/>
              <a:t>14.05.2026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6E02FEE-81A5-4902-914D-4E36BBF058EF}" type="slidenum">
              <a:rPr lang="tr-TR" smtClean="0"/>
              <a:t>‹#›</a:t>
            </a:fld>
            <a:endParaRPr lang="tr-TR"/>
          </a:p>
        </p:txBody>
      </p:sp>
    </p:spTree>
    <p:extLst>
      <p:ext uri="{BB962C8B-B14F-4D97-AF65-F5344CB8AC3E}">
        <p14:creationId xmlns:p14="http://schemas.microsoft.com/office/powerpoint/2010/main" val="2610969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FA3006C-25B6-4033-8CE8-15CD7EB5982C}" type="datetimeFigureOut">
              <a:rPr lang="tr-TR" smtClean="0"/>
              <a:t>14.05.2026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6E02FEE-81A5-4902-914D-4E36BBF058EF}" type="slidenum">
              <a:rPr lang="tr-TR" smtClean="0"/>
              <a:t>‹#›</a:t>
            </a:fld>
            <a:endParaRPr lang="tr-TR"/>
          </a:p>
        </p:txBody>
      </p:sp>
    </p:spTree>
    <p:extLst>
      <p:ext uri="{BB962C8B-B14F-4D97-AF65-F5344CB8AC3E}">
        <p14:creationId xmlns:p14="http://schemas.microsoft.com/office/powerpoint/2010/main" val="2537142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A3006C-25B6-4033-8CE8-15CD7EB5982C}" type="datetimeFigureOut">
              <a:rPr lang="tr-TR" smtClean="0"/>
              <a:t>14.05.2026</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E02FEE-81A5-4902-914D-4E36BBF058EF}" type="slidenum">
              <a:rPr lang="tr-TR" smtClean="0"/>
              <a:t>‹#›</a:t>
            </a:fld>
            <a:endParaRPr lang="tr-TR"/>
          </a:p>
        </p:txBody>
      </p:sp>
    </p:spTree>
    <p:extLst>
      <p:ext uri="{BB962C8B-B14F-4D97-AF65-F5344CB8AC3E}">
        <p14:creationId xmlns:p14="http://schemas.microsoft.com/office/powerpoint/2010/main" val="24680183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894944" y="1392706"/>
            <a:ext cx="10480793" cy="2387600"/>
          </a:xfrm>
        </p:spPr>
        <p:txBody>
          <a:bodyPr>
            <a:normAutofit fontScale="90000"/>
          </a:bodyPr>
          <a:lstStyle/>
          <a:p>
            <a:r>
              <a:rPr lang="tr-TR" dirty="0" err="1"/>
              <a:t>Yenidoğanda</a:t>
            </a:r>
            <a:r>
              <a:rPr lang="tr-TR" dirty="0"/>
              <a:t> sık görülen </a:t>
            </a:r>
            <a:r>
              <a:rPr lang="tr-TR" dirty="0" err="1"/>
              <a:t>üriner</a:t>
            </a:r>
            <a:r>
              <a:rPr lang="tr-TR" dirty="0"/>
              <a:t> sistem ve </a:t>
            </a:r>
            <a:r>
              <a:rPr lang="tr-TR" dirty="0" err="1"/>
              <a:t>gastrointestinal</a:t>
            </a:r>
            <a:r>
              <a:rPr lang="tr-TR" dirty="0"/>
              <a:t> sistem sorunları ve bakımı</a:t>
            </a:r>
          </a:p>
        </p:txBody>
      </p:sp>
      <p:sp>
        <p:nvSpPr>
          <p:cNvPr id="3" name="Alt Başlık 2"/>
          <p:cNvSpPr>
            <a:spLocks noGrp="1"/>
          </p:cNvSpPr>
          <p:nvPr>
            <p:ph type="subTitle" idx="1"/>
          </p:nvPr>
        </p:nvSpPr>
        <p:spPr>
          <a:xfrm>
            <a:off x="3270082" y="4073829"/>
            <a:ext cx="5461518" cy="1655762"/>
          </a:xfrm>
        </p:spPr>
        <p:txBody>
          <a:bodyPr/>
          <a:lstStyle/>
          <a:p>
            <a:r>
              <a:rPr lang="tr-TR" dirty="0"/>
              <a:t>DR. ÖĞR. ÜYESİ GAMZE KAŞ ALAY</a:t>
            </a:r>
          </a:p>
        </p:txBody>
      </p:sp>
    </p:spTree>
    <p:extLst>
      <p:ext uri="{BB962C8B-B14F-4D97-AF65-F5344CB8AC3E}">
        <p14:creationId xmlns:p14="http://schemas.microsoft.com/office/powerpoint/2010/main" val="31620259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927" y="223935"/>
            <a:ext cx="11101873" cy="5953028"/>
          </a:xfrm>
        </p:spPr>
        <p:txBody>
          <a:bodyPr/>
          <a:lstStyle/>
          <a:p>
            <a:pPr marL="0" indent="0">
              <a:buNone/>
            </a:pPr>
            <a:r>
              <a:rPr lang="tr-TR" sz="4000" b="1" dirty="0" err="1" smtClean="0">
                <a:solidFill>
                  <a:srgbClr val="0070C0"/>
                </a:solidFill>
              </a:rPr>
              <a:t>Fimozis</a:t>
            </a:r>
            <a:endParaRPr lang="tr-TR" sz="4000" b="1" dirty="0">
              <a:solidFill>
                <a:srgbClr val="0070C0"/>
              </a:solidFill>
            </a:endParaRPr>
          </a:p>
          <a:p>
            <a:endParaRPr lang="tr-TR" dirty="0"/>
          </a:p>
          <a:p>
            <a:pPr algn="just"/>
            <a:r>
              <a:rPr lang="tr-TR" dirty="0"/>
              <a:t>Sünnet derisinin idrar geçişini sınırlayacak kadar dar ve geriye doğru çekilememesidir. </a:t>
            </a:r>
          </a:p>
          <a:p>
            <a:pPr algn="just"/>
            <a:r>
              <a:rPr lang="tr-TR" dirty="0"/>
              <a:t>Fizik muayene ve basit gözlem ile belirlenir.</a:t>
            </a:r>
          </a:p>
          <a:p>
            <a:pPr algn="just"/>
            <a:r>
              <a:rPr lang="tr-TR" dirty="0"/>
              <a:t>Bebek idrarını güçlükle ve damla damla yapar. </a:t>
            </a:r>
          </a:p>
          <a:p>
            <a:pPr algn="just"/>
            <a:r>
              <a:rPr lang="tr-TR" dirty="0"/>
              <a:t>Tedavisi </a:t>
            </a:r>
            <a:r>
              <a:rPr lang="tr-TR" dirty="0" smtClean="0"/>
              <a:t>sünnet ameliyatıdır.</a:t>
            </a:r>
            <a:endParaRPr lang="tr-TR" dirty="0"/>
          </a:p>
          <a:p>
            <a:endParaRPr lang="tr-TR" dirty="0"/>
          </a:p>
        </p:txBody>
      </p:sp>
    </p:spTree>
    <p:extLst>
      <p:ext uri="{BB962C8B-B14F-4D97-AF65-F5344CB8AC3E}">
        <p14:creationId xmlns:p14="http://schemas.microsoft.com/office/powerpoint/2010/main" val="2483585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3265" y="233265"/>
            <a:ext cx="11120535" cy="5943698"/>
          </a:xfrm>
        </p:spPr>
        <p:txBody>
          <a:bodyPr>
            <a:normAutofit/>
          </a:bodyPr>
          <a:lstStyle/>
          <a:p>
            <a:pPr marL="0" indent="0">
              <a:buNone/>
            </a:pPr>
            <a:r>
              <a:rPr lang="tr-TR" sz="4000" b="1" dirty="0" smtClean="0">
                <a:solidFill>
                  <a:srgbClr val="0070C0"/>
                </a:solidFill>
              </a:rPr>
              <a:t>Mesane </a:t>
            </a:r>
            <a:r>
              <a:rPr lang="tr-TR" sz="4000" b="1" dirty="0" err="1" smtClean="0">
                <a:solidFill>
                  <a:srgbClr val="0070C0"/>
                </a:solidFill>
              </a:rPr>
              <a:t>Ektrofisi</a:t>
            </a:r>
            <a:endParaRPr lang="tr-TR" sz="4000" b="1" dirty="0" smtClean="0">
              <a:solidFill>
                <a:srgbClr val="0070C0"/>
              </a:solidFill>
            </a:endParaRPr>
          </a:p>
          <a:p>
            <a:pPr marL="457200" indent="-457200">
              <a:buFont typeface="Arial" panose="020B0604020202090204" pitchFamily="34" charset="0"/>
              <a:buChar char="•"/>
            </a:pPr>
            <a:r>
              <a:rPr lang="tr-TR" dirty="0"/>
              <a:t>Alt </a:t>
            </a:r>
            <a:r>
              <a:rPr lang="tr-TR" dirty="0" err="1"/>
              <a:t>üriner</a:t>
            </a:r>
            <a:r>
              <a:rPr lang="tr-TR" dirty="0"/>
              <a:t> sistem anomalisidir. Erkeklerde sıktır. </a:t>
            </a:r>
          </a:p>
          <a:p>
            <a:pPr marL="457200" indent="-457200">
              <a:buFont typeface="Arial" panose="020B0604020202090204" pitchFamily="34" charset="0"/>
              <a:buChar char="•"/>
            </a:pPr>
            <a:r>
              <a:rPr lang="tr-TR" dirty="0"/>
              <a:t>Bu anomaliye </a:t>
            </a:r>
            <a:r>
              <a:rPr lang="tr-TR" dirty="0" err="1"/>
              <a:t>vajen</a:t>
            </a:r>
            <a:r>
              <a:rPr lang="tr-TR" dirty="0"/>
              <a:t> yokluğu, </a:t>
            </a:r>
            <a:r>
              <a:rPr lang="tr-TR" dirty="0" err="1"/>
              <a:t>epispadias</a:t>
            </a:r>
            <a:r>
              <a:rPr lang="tr-TR" dirty="0"/>
              <a:t> ve inmemiş testis eşlik edebilir.</a:t>
            </a:r>
          </a:p>
          <a:p>
            <a:pPr marL="457200" indent="-457200">
              <a:buFont typeface="Arial" panose="020B0604020202090204" pitchFamily="34" charset="0"/>
              <a:buChar char="•"/>
            </a:pPr>
            <a:r>
              <a:rPr lang="tr-TR" dirty="0"/>
              <a:t>Karın ve mesane ön duvarı gelişmediği için mesane açıktadır. </a:t>
            </a:r>
            <a:r>
              <a:rPr lang="tr-TR" dirty="0" err="1"/>
              <a:t>Üreterlerden</a:t>
            </a:r>
            <a:r>
              <a:rPr lang="tr-TR" dirty="0"/>
              <a:t> gelen idrar sürekli olarak dışarıya boşalır.</a:t>
            </a:r>
          </a:p>
          <a:p>
            <a:pPr marL="457200" indent="-457200">
              <a:buFont typeface="Arial" panose="020B0604020202090204" pitchFamily="34" charset="0"/>
              <a:buChar char="•"/>
            </a:pPr>
            <a:r>
              <a:rPr lang="tr-TR" dirty="0"/>
              <a:t>Doğumdan önce USG ile belirlenir.</a:t>
            </a:r>
          </a:p>
          <a:p>
            <a:pPr marL="457200" indent="-457200">
              <a:buFont typeface="Arial" panose="020B0604020202090204" pitchFamily="34" charset="0"/>
              <a:buChar char="•"/>
            </a:pPr>
            <a:r>
              <a:rPr lang="tr-TR" dirty="0"/>
              <a:t>Tedavi: cerrahi.</a:t>
            </a:r>
          </a:p>
          <a:p>
            <a:pPr marL="0" indent="0">
              <a:buNone/>
            </a:pPr>
            <a:endParaRPr lang="tr-TR" sz="4000" b="1" dirty="0">
              <a:solidFill>
                <a:srgbClr val="0070C0"/>
              </a:solidFill>
            </a:endParaRPr>
          </a:p>
        </p:txBody>
      </p:sp>
    </p:spTree>
    <p:extLst>
      <p:ext uri="{BB962C8B-B14F-4D97-AF65-F5344CB8AC3E}">
        <p14:creationId xmlns:p14="http://schemas.microsoft.com/office/powerpoint/2010/main" val="3232779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19878" y="363894"/>
            <a:ext cx="10933922" cy="5813069"/>
          </a:xfrm>
        </p:spPr>
        <p:txBody>
          <a:bodyPr>
            <a:normAutofit/>
          </a:bodyPr>
          <a:lstStyle/>
          <a:p>
            <a:pPr marL="0" indent="0">
              <a:buNone/>
            </a:pPr>
            <a:r>
              <a:rPr lang="tr-TR" sz="4000" b="1" dirty="0" err="1" smtClean="0">
                <a:solidFill>
                  <a:srgbClr val="0070C0"/>
                </a:solidFill>
              </a:rPr>
              <a:t>Pilor</a:t>
            </a:r>
            <a:r>
              <a:rPr lang="tr-TR" sz="4000" b="1" dirty="0" smtClean="0">
                <a:solidFill>
                  <a:srgbClr val="0070C0"/>
                </a:solidFill>
              </a:rPr>
              <a:t> </a:t>
            </a:r>
            <a:r>
              <a:rPr lang="tr-TR" sz="4000" b="1" dirty="0" err="1" smtClean="0">
                <a:solidFill>
                  <a:srgbClr val="0070C0"/>
                </a:solidFill>
              </a:rPr>
              <a:t>Atrezisi</a:t>
            </a:r>
            <a:endParaRPr lang="tr-TR" sz="4000" b="1" dirty="0" smtClean="0">
              <a:solidFill>
                <a:srgbClr val="0070C0"/>
              </a:solidFill>
            </a:endParaRPr>
          </a:p>
          <a:p>
            <a:pPr algn="just"/>
            <a:r>
              <a:rPr lang="tr-TR" sz="2400" dirty="0" err="1"/>
              <a:t>Pilor</a:t>
            </a:r>
            <a:r>
              <a:rPr lang="tr-TR" sz="2400" dirty="0"/>
              <a:t> </a:t>
            </a:r>
            <a:r>
              <a:rPr lang="tr-TR" sz="2400" dirty="0" err="1"/>
              <a:t>atrezisi</a:t>
            </a:r>
            <a:r>
              <a:rPr lang="tr-TR" sz="2400" dirty="0"/>
              <a:t> mide ile </a:t>
            </a:r>
            <a:r>
              <a:rPr lang="tr-TR" sz="2400" dirty="0" err="1"/>
              <a:t>duodenum</a:t>
            </a:r>
            <a:r>
              <a:rPr lang="tr-TR" sz="2400" dirty="0"/>
              <a:t> arasındaki bağlantının </a:t>
            </a:r>
            <a:r>
              <a:rPr lang="tr-TR" sz="2400" dirty="0" err="1"/>
              <a:t>konjenital</a:t>
            </a:r>
            <a:r>
              <a:rPr lang="tr-TR" sz="2400" dirty="0"/>
              <a:t> olarak olmamasıdır. </a:t>
            </a:r>
            <a:endParaRPr lang="tr-TR" sz="2400" dirty="0" smtClean="0"/>
          </a:p>
          <a:p>
            <a:pPr algn="just"/>
            <a:r>
              <a:rPr lang="tr-TR" sz="2400" dirty="0"/>
              <a:t>Kesin tanı radyolojik (direkt </a:t>
            </a:r>
            <a:r>
              <a:rPr lang="tr-TR" sz="2400" dirty="0" err="1"/>
              <a:t>grafi</a:t>
            </a:r>
            <a:r>
              <a:rPr lang="tr-TR" sz="2400" dirty="0"/>
              <a:t>, baryumlu pasaj </a:t>
            </a:r>
            <a:r>
              <a:rPr lang="tr-TR" sz="2400" dirty="0" err="1"/>
              <a:t>grafisi</a:t>
            </a:r>
            <a:r>
              <a:rPr lang="tr-TR" sz="2400" dirty="0"/>
              <a:t>) inceleme ile konulmaktadır. </a:t>
            </a:r>
            <a:endParaRPr lang="tr-TR" sz="2400" dirty="0" smtClean="0"/>
          </a:p>
          <a:p>
            <a:pPr algn="just"/>
            <a:r>
              <a:rPr lang="tr-TR" sz="2400" dirty="0" smtClean="0"/>
              <a:t>Tedavi </a:t>
            </a:r>
            <a:r>
              <a:rPr lang="tr-TR" sz="2400" dirty="0"/>
              <a:t>cerrahi olup, </a:t>
            </a:r>
            <a:r>
              <a:rPr lang="tr-TR" sz="2400" dirty="0" err="1"/>
              <a:t>atrezinin</a:t>
            </a:r>
            <a:r>
              <a:rPr lang="tr-TR" sz="2400" dirty="0"/>
              <a:t> tipine göre </a:t>
            </a:r>
            <a:r>
              <a:rPr lang="tr-TR" sz="2400" dirty="0" err="1"/>
              <a:t>pilorostomi</a:t>
            </a:r>
            <a:r>
              <a:rPr lang="tr-TR" sz="2400" dirty="0"/>
              <a:t> ya </a:t>
            </a:r>
            <a:r>
              <a:rPr lang="tr-TR" sz="2400" dirty="0" smtClean="0"/>
              <a:t>da </a:t>
            </a:r>
            <a:r>
              <a:rPr lang="tr-TR" sz="2400" dirty="0" err="1" smtClean="0"/>
              <a:t>gastroduodenostomi</a:t>
            </a:r>
            <a:r>
              <a:rPr lang="tr-TR" sz="2400" dirty="0" smtClean="0"/>
              <a:t> uygulanmaktadır.</a:t>
            </a:r>
            <a:endParaRPr lang="tr-TR" sz="2400" b="1" dirty="0">
              <a:solidFill>
                <a:srgbClr val="0070C0"/>
              </a:solidFill>
            </a:endParaRPr>
          </a:p>
        </p:txBody>
      </p:sp>
    </p:spTree>
    <p:extLst>
      <p:ext uri="{BB962C8B-B14F-4D97-AF65-F5344CB8AC3E}">
        <p14:creationId xmlns:p14="http://schemas.microsoft.com/office/powerpoint/2010/main" val="41102021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1-Dağoğlu T, </a:t>
            </a:r>
            <a:r>
              <a:rPr lang="tr-TR" dirty="0" err="1"/>
              <a:t>Görak</a:t>
            </a:r>
            <a:r>
              <a:rPr lang="tr-TR" dirty="0"/>
              <a:t> G (2002). Temel </a:t>
            </a:r>
            <a:r>
              <a:rPr lang="tr-TR" dirty="0" err="1"/>
              <a:t>Neonatoloji</a:t>
            </a:r>
            <a:r>
              <a:rPr lang="tr-TR" dirty="0"/>
              <a:t> ve Hemşirelik İlkeleri. 2- Törüner E.K, </a:t>
            </a:r>
            <a:r>
              <a:rPr lang="tr-TR" dirty="0" err="1"/>
              <a:t>Büyükgönenç</a:t>
            </a:r>
            <a:r>
              <a:rPr lang="tr-TR" dirty="0"/>
              <a:t> L.(2012). Çocuk Sağlığı Temel Hemşirelik Yaklaşımları. Göktuğ Yayıncılık. 3-Yiğit R.(2009). Çocukluk Dönemlerinde Büyüme ve </a:t>
            </a:r>
            <a:r>
              <a:rPr lang="tr-TR" dirty="0" err="1"/>
              <a:t>Gelişme.Sistem</a:t>
            </a:r>
            <a:r>
              <a:rPr lang="tr-TR" dirty="0"/>
              <a:t> Ofset, Ankara. 4- Çavuşoğlu H (2015). Çocuk Sağlığı ve Hastalıkları Hemşireliği. 1-2 cilt. Sistem </a:t>
            </a:r>
            <a:r>
              <a:rPr lang="tr-TR" dirty="0" err="1"/>
              <a:t>Ofset,Ankara</a:t>
            </a:r>
            <a:r>
              <a:rPr lang="tr-TR" dirty="0"/>
              <a:t>. 5.Savaşer S, Yıldız S (2009).Hemşireler için Çocuk Sağlığı ve Hastalıkları Öğrenim Rehberi. İstanbul Medikal Yayıncılık., İstanbul 6. Marilyn J </a:t>
            </a:r>
            <a:r>
              <a:rPr lang="tr-TR" dirty="0" err="1"/>
              <a:t>Hockenberry</a:t>
            </a:r>
            <a:r>
              <a:rPr lang="tr-TR" dirty="0"/>
              <a:t>, David Wilson, </a:t>
            </a:r>
            <a:r>
              <a:rPr lang="tr-TR" dirty="0" err="1"/>
              <a:t>Catherine</a:t>
            </a:r>
            <a:r>
              <a:rPr lang="tr-TR" dirty="0"/>
              <a:t> Jackson (Editor). </a:t>
            </a:r>
            <a:r>
              <a:rPr lang="tr-TR" dirty="0" err="1"/>
              <a:t>Wong's</a:t>
            </a:r>
            <a:r>
              <a:rPr lang="tr-TR" dirty="0"/>
              <a:t> </a:t>
            </a:r>
            <a:r>
              <a:rPr lang="tr-TR" dirty="0" err="1"/>
              <a:t>Nursing</a:t>
            </a:r>
            <a:r>
              <a:rPr lang="tr-TR" dirty="0"/>
              <a:t> </a:t>
            </a:r>
            <a:r>
              <a:rPr lang="tr-TR" dirty="0" err="1"/>
              <a:t>Care</a:t>
            </a:r>
            <a:r>
              <a:rPr lang="tr-TR" dirty="0"/>
              <a:t> of </a:t>
            </a:r>
            <a:r>
              <a:rPr lang="tr-TR" dirty="0" err="1"/>
              <a:t>Infants</a:t>
            </a:r>
            <a:r>
              <a:rPr lang="tr-TR" dirty="0"/>
              <a:t> </a:t>
            </a:r>
            <a:r>
              <a:rPr lang="tr-TR" dirty="0" err="1"/>
              <a:t>and</a:t>
            </a:r>
            <a:r>
              <a:rPr lang="tr-TR" dirty="0"/>
              <a:t> </a:t>
            </a:r>
            <a:r>
              <a:rPr lang="tr-TR" dirty="0" err="1"/>
              <a:t>Children</a:t>
            </a:r>
            <a:r>
              <a:rPr lang="tr-TR" dirty="0"/>
              <a:t> (</a:t>
            </a:r>
            <a:r>
              <a:rPr lang="tr-TR" dirty="0" err="1"/>
              <a:t>Mosby</a:t>
            </a:r>
            <a:r>
              <a:rPr lang="tr-TR" dirty="0"/>
              <a:t>) – </a:t>
            </a:r>
            <a:r>
              <a:rPr lang="tr-TR" dirty="0" err="1"/>
              <a:t>Hardcover</a:t>
            </a:r>
            <a:r>
              <a:rPr lang="tr-TR" dirty="0"/>
              <a:t> (2006). 7- </a:t>
            </a:r>
            <a:r>
              <a:rPr lang="tr-TR" dirty="0" err="1"/>
              <a:t>Conk</a:t>
            </a:r>
            <a:r>
              <a:rPr lang="tr-TR" dirty="0"/>
              <a:t> Z, </a:t>
            </a:r>
            <a:r>
              <a:rPr lang="tr-TR" dirty="0" err="1"/>
              <a:t>Başbakkal</a:t>
            </a:r>
            <a:r>
              <a:rPr lang="tr-TR" dirty="0"/>
              <a:t> Z, Bal Yılmaz H, </a:t>
            </a:r>
            <a:r>
              <a:rPr lang="tr-TR" dirty="0" err="1"/>
              <a:t>Bolışık</a:t>
            </a:r>
            <a:r>
              <a:rPr lang="tr-TR" dirty="0"/>
              <a:t> B. editörler. (2013). Pediatri Hemşireliği. Akademisyen Kitabevi.</a:t>
            </a:r>
            <a:endParaRPr lang="tr-TR" dirty="0"/>
          </a:p>
        </p:txBody>
      </p:sp>
    </p:spTree>
    <p:extLst>
      <p:ext uri="{BB962C8B-B14F-4D97-AF65-F5344CB8AC3E}">
        <p14:creationId xmlns:p14="http://schemas.microsoft.com/office/powerpoint/2010/main" val="3114896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47530" y="-63938"/>
            <a:ext cx="10515600" cy="1325563"/>
          </a:xfrm>
          <a:solidFill>
            <a:srgbClr val="00B0F0"/>
          </a:solidFill>
        </p:spPr>
        <p:txBody>
          <a:bodyPr/>
          <a:lstStyle/>
          <a:p>
            <a:pPr algn="ctr"/>
            <a:r>
              <a:rPr lang="tr-TR" dirty="0" smtClean="0"/>
              <a:t>Yarık Dudak ve Yarık Damak</a:t>
            </a:r>
            <a:endParaRPr lang="tr-TR" dirty="0"/>
          </a:p>
        </p:txBody>
      </p:sp>
      <p:sp>
        <p:nvSpPr>
          <p:cNvPr id="3" name="İçerik Yer Tutucusu 2"/>
          <p:cNvSpPr>
            <a:spLocks noGrp="1"/>
          </p:cNvSpPr>
          <p:nvPr>
            <p:ph idx="1"/>
          </p:nvPr>
        </p:nvSpPr>
        <p:spPr>
          <a:xfrm>
            <a:off x="139959" y="1343608"/>
            <a:ext cx="7193901" cy="5402425"/>
          </a:xfrm>
        </p:spPr>
        <p:txBody>
          <a:bodyPr>
            <a:normAutofit fontScale="70000" lnSpcReduction="20000"/>
          </a:bodyPr>
          <a:lstStyle/>
          <a:p>
            <a:r>
              <a:rPr lang="tr-TR" dirty="0"/>
              <a:t>Yarık damak, </a:t>
            </a:r>
            <a:r>
              <a:rPr lang="tr-TR" dirty="0" smtClean="0"/>
              <a:t>damak </a:t>
            </a:r>
            <a:r>
              <a:rPr lang="tr-TR" dirty="0"/>
              <a:t>tabakasının </a:t>
            </a:r>
            <a:r>
              <a:rPr lang="tr-TR" dirty="0" err="1"/>
              <a:t>embryonik</a:t>
            </a:r>
            <a:r>
              <a:rPr lang="tr-TR" dirty="0"/>
              <a:t> gelişim sırasında birleşmesindeki başarısızlık sonucu oluşur. </a:t>
            </a:r>
            <a:endParaRPr lang="tr-TR" dirty="0" smtClean="0"/>
          </a:p>
          <a:p>
            <a:r>
              <a:rPr lang="tr-TR" dirty="0" smtClean="0"/>
              <a:t>Yarık </a:t>
            </a:r>
            <a:r>
              <a:rPr lang="tr-TR" dirty="0"/>
              <a:t>dudak ise primitif ağız boşluğunu çevreleyen </a:t>
            </a:r>
            <a:r>
              <a:rPr lang="tr-TR" dirty="0" err="1"/>
              <a:t>embryonik</a:t>
            </a:r>
            <a:r>
              <a:rPr lang="tr-TR" dirty="0"/>
              <a:t> yapıların birleşmesindeki başarısızlıkla gelişir</a:t>
            </a:r>
            <a:r>
              <a:rPr lang="tr-TR" dirty="0" smtClean="0"/>
              <a:t>.</a:t>
            </a:r>
          </a:p>
          <a:p>
            <a:r>
              <a:rPr lang="tr-TR" dirty="0" err="1" smtClean="0"/>
              <a:t>İnsidansı</a:t>
            </a:r>
            <a:r>
              <a:rPr lang="tr-TR" dirty="0" smtClean="0"/>
              <a:t> </a:t>
            </a:r>
            <a:r>
              <a:rPr lang="tr-TR" dirty="0"/>
              <a:t>her </a:t>
            </a:r>
            <a:r>
              <a:rPr lang="tr-TR" dirty="0" smtClean="0"/>
              <a:t>700-1000 </a:t>
            </a:r>
            <a:r>
              <a:rPr lang="tr-TR" dirty="0"/>
              <a:t>canlı doğumda birdir. </a:t>
            </a:r>
            <a:endParaRPr lang="tr-TR" dirty="0" smtClean="0"/>
          </a:p>
          <a:p>
            <a:pPr marL="0" indent="0">
              <a:buNone/>
            </a:pPr>
            <a:r>
              <a:rPr lang="tr-TR" b="1" dirty="0" smtClean="0"/>
              <a:t>Klinik </a:t>
            </a:r>
            <a:r>
              <a:rPr lang="tr-TR" b="1" dirty="0"/>
              <a:t>bulgular </a:t>
            </a:r>
            <a:r>
              <a:rPr lang="tr-TR" dirty="0"/>
              <a:t>sadece dudak yarığı, dudak ve damak yarığı ile birlikte veya izole damak yarığı şeklinde görülebilir. </a:t>
            </a:r>
            <a:endParaRPr lang="tr-TR" dirty="0" smtClean="0"/>
          </a:p>
          <a:p>
            <a:r>
              <a:rPr lang="tr-TR" dirty="0" smtClean="0"/>
              <a:t>En </a:t>
            </a:r>
            <a:r>
              <a:rPr lang="tr-TR" dirty="0"/>
              <a:t>sık görünme şekli dudak ve damağın birlikte yarık olmasıdır. </a:t>
            </a:r>
            <a:endParaRPr lang="tr-TR" dirty="0" smtClean="0"/>
          </a:p>
          <a:p>
            <a:r>
              <a:rPr lang="tr-TR" dirty="0" smtClean="0"/>
              <a:t>Tüm </a:t>
            </a:r>
            <a:r>
              <a:rPr lang="tr-TR" dirty="0"/>
              <a:t>yarık tipleri dudak, burun, kaslar ve damağın normal anatomik gelişimini bozar. </a:t>
            </a:r>
            <a:endParaRPr lang="tr-TR" dirty="0" smtClean="0"/>
          </a:p>
          <a:p>
            <a:r>
              <a:rPr lang="tr-TR" dirty="0" smtClean="0"/>
              <a:t>Yarık </a:t>
            </a:r>
            <a:r>
              <a:rPr lang="tr-TR" dirty="0"/>
              <a:t>dudakta dudağın kırmızı iç kısmından burun içine uzanan tam bir açıklık olabilir. </a:t>
            </a:r>
            <a:endParaRPr lang="tr-TR" dirty="0" smtClean="0"/>
          </a:p>
          <a:p>
            <a:r>
              <a:rPr lang="tr-TR" dirty="0" smtClean="0"/>
              <a:t>Dudak </a:t>
            </a:r>
            <a:r>
              <a:rPr lang="tr-TR" dirty="0"/>
              <a:t>yarığı olmadığı durumlarda ağız ve burun boşluğunda olan tek ya da çift taraflı damak yarığını belirlemek daha zordur. </a:t>
            </a:r>
            <a:endParaRPr lang="tr-TR" dirty="0" smtClean="0"/>
          </a:p>
          <a:p>
            <a:r>
              <a:rPr lang="tr-TR" dirty="0"/>
              <a:t>Y</a:t>
            </a:r>
            <a:r>
              <a:rPr lang="tr-TR" dirty="0" smtClean="0"/>
              <a:t>arık </a:t>
            </a:r>
            <a:r>
              <a:rPr lang="tr-TR" dirty="0"/>
              <a:t>dudak ve damak doğumda açıkça görülür. </a:t>
            </a:r>
            <a:endParaRPr lang="tr-TR" dirty="0" smtClean="0"/>
          </a:p>
          <a:p>
            <a:r>
              <a:rPr lang="tr-TR" dirty="0" smtClean="0"/>
              <a:t>IU yaşamda </a:t>
            </a:r>
            <a:r>
              <a:rPr lang="tr-TR" dirty="0"/>
              <a:t>ultrasonografi ile teşhis edilebilir. Yarık damak doğumda tanılanmadığında bebeğin </a:t>
            </a:r>
            <a:r>
              <a:rPr lang="tr-TR" dirty="0" smtClean="0"/>
              <a:t>beslenme </a:t>
            </a:r>
            <a:r>
              <a:rPr lang="tr-TR" dirty="0"/>
              <a:t>sırasında </a:t>
            </a:r>
            <a:r>
              <a:rPr lang="tr-TR" dirty="0" smtClean="0"/>
              <a:t>anne sütünün </a:t>
            </a:r>
            <a:r>
              <a:rPr lang="tr-TR" dirty="0"/>
              <a:t>burnundan gelmesi yarık damağın ilk işareti olabilir.</a:t>
            </a:r>
          </a:p>
          <a:p>
            <a:endParaRPr lang="tr-TR" dirty="0"/>
          </a:p>
        </p:txBody>
      </p:sp>
    </p:spTree>
    <p:extLst>
      <p:ext uri="{BB962C8B-B14F-4D97-AF65-F5344CB8AC3E}">
        <p14:creationId xmlns:p14="http://schemas.microsoft.com/office/powerpoint/2010/main" val="34551725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4604" y="317241"/>
            <a:ext cx="11728580" cy="6372808"/>
          </a:xfrm>
        </p:spPr>
        <p:txBody>
          <a:bodyPr/>
          <a:lstStyle/>
          <a:p>
            <a:r>
              <a:rPr lang="tr-TR" b="1" dirty="0"/>
              <a:t>Tedavide, </a:t>
            </a:r>
            <a:r>
              <a:rPr lang="tr-TR" dirty="0" err="1"/>
              <a:t>multidisiplinar</a:t>
            </a:r>
            <a:r>
              <a:rPr lang="tr-TR" dirty="0"/>
              <a:t> bir ekip sorumludur. Bu ekipte </a:t>
            </a:r>
            <a:r>
              <a:rPr lang="tr-TR" dirty="0" err="1"/>
              <a:t>pediatrist</a:t>
            </a:r>
            <a:r>
              <a:rPr lang="tr-TR" dirty="0"/>
              <a:t>, plastik cerrah, </a:t>
            </a:r>
            <a:r>
              <a:rPr lang="tr-TR" dirty="0" smtClean="0"/>
              <a:t>çene </a:t>
            </a:r>
            <a:r>
              <a:rPr lang="tr-TR" dirty="0"/>
              <a:t>cerrahı, </a:t>
            </a:r>
            <a:r>
              <a:rPr lang="tr-TR" dirty="0" smtClean="0"/>
              <a:t>KBB uzmanı</a:t>
            </a:r>
            <a:r>
              <a:rPr lang="tr-TR" dirty="0"/>
              <a:t>, </a:t>
            </a:r>
            <a:r>
              <a:rPr lang="tr-TR" dirty="0" err="1"/>
              <a:t>odyolog</a:t>
            </a:r>
            <a:r>
              <a:rPr lang="tr-TR" dirty="0"/>
              <a:t>, hemşire ve </a:t>
            </a:r>
            <a:r>
              <a:rPr lang="tr-TR" dirty="0" smtClean="0"/>
              <a:t>sosyal hizmet uzmanı </a:t>
            </a:r>
            <a:r>
              <a:rPr lang="tr-TR" dirty="0"/>
              <a:t>yer alır.</a:t>
            </a:r>
          </a:p>
          <a:p>
            <a:r>
              <a:rPr lang="tr-TR" dirty="0"/>
              <a:t>Yarık dudak onarımı </a:t>
            </a:r>
            <a:r>
              <a:rPr lang="tr-TR" dirty="0" smtClean="0"/>
              <a:t>3-6 </a:t>
            </a:r>
            <a:r>
              <a:rPr lang="tr-TR" dirty="0"/>
              <a:t>ay arasında, yarık damak onarımı ise </a:t>
            </a:r>
            <a:r>
              <a:rPr lang="tr-TR" dirty="0" smtClean="0"/>
              <a:t>9-12 </a:t>
            </a:r>
            <a:r>
              <a:rPr lang="tr-TR" dirty="0"/>
              <a:t>ay arasında yapılması önerilir. </a:t>
            </a:r>
            <a:endParaRPr lang="tr-TR" dirty="0" smtClean="0"/>
          </a:p>
          <a:p>
            <a:r>
              <a:rPr lang="tr-TR" dirty="0" smtClean="0"/>
              <a:t>Konuşma </a:t>
            </a:r>
            <a:r>
              <a:rPr lang="tr-TR" dirty="0"/>
              <a:t>gelişiminin normal olarak sürdürülmesi için onarımın 12 aydan önce yapılması önemlidir. Ayrıca anestezinin güvenli bir şekilde uygulanabilmesi için bebeğin yeterli kilo alımının olması gerekir. Cerrahi onarım genel olarak yeni doğanın kilosunun en az 4500 gram üzerinde olduğu durumlarda yapılır.</a:t>
            </a:r>
          </a:p>
          <a:p>
            <a:endParaRPr lang="tr-TR" dirty="0"/>
          </a:p>
        </p:txBody>
      </p:sp>
    </p:spTree>
    <p:extLst>
      <p:ext uri="{BB962C8B-B14F-4D97-AF65-F5344CB8AC3E}">
        <p14:creationId xmlns:p14="http://schemas.microsoft.com/office/powerpoint/2010/main" val="24884948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3070" y="0"/>
            <a:ext cx="11905860" cy="1325563"/>
          </a:xfrm>
          <a:solidFill>
            <a:srgbClr val="00B0F0"/>
          </a:solidFill>
        </p:spPr>
        <p:txBody>
          <a:bodyPr/>
          <a:lstStyle/>
          <a:p>
            <a:r>
              <a:rPr lang="tr-TR" dirty="0" smtClean="0"/>
              <a:t>ÖZOFAGUS ATREZİSİ VE TRAKEAÖZOFAGEAL FİSTÜL</a:t>
            </a:r>
            <a:endParaRPr lang="tr-TR" dirty="0"/>
          </a:p>
        </p:txBody>
      </p:sp>
      <p:sp>
        <p:nvSpPr>
          <p:cNvPr id="3" name="İçerik Yer Tutucusu 2"/>
          <p:cNvSpPr>
            <a:spLocks noGrp="1"/>
          </p:cNvSpPr>
          <p:nvPr>
            <p:ph idx="1"/>
          </p:nvPr>
        </p:nvSpPr>
        <p:spPr>
          <a:xfrm>
            <a:off x="143070" y="1688842"/>
            <a:ext cx="11905860" cy="5010538"/>
          </a:xfrm>
        </p:spPr>
        <p:txBody>
          <a:bodyPr>
            <a:normAutofit/>
          </a:bodyPr>
          <a:lstStyle/>
          <a:p>
            <a:r>
              <a:rPr lang="tr-TR" dirty="0" err="1"/>
              <a:t>Özafagus</a:t>
            </a:r>
            <a:r>
              <a:rPr lang="tr-TR" dirty="0"/>
              <a:t> </a:t>
            </a:r>
            <a:r>
              <a:rPr lang="tr-TR" dirty="0" err="1"/>
              <a:t>atresisi</a:t>
            </a:r>
            <a:r>
              <a:rPr lang="tr-TR" dirty="0"/>
              <a:t>, </a:t>
            </a:r>
            <a:r>
              <a:rPr lang="tr-TR" dirty="0" err="1" smtClean="0"/>
              <a:t>Özafagus</a:t>
            </a:r>
            <a:r>
              <a:rPr lang="tr-TR" dirty="0"/>
              <a:t> </a:t>
            </a:r>
            <a:r>
              <a:rPr lang="tr-TR" dirty="0" smtClean="0"/>
              <a:t>(yemek borusu)’un </a:t>
            </a:r>
            <a:r>
              <a:rPr lang="tr-TR" dirty="0"/>
              <a:t>gelişimini tamamlayamadığı ve sıklıkla </a:t>
            </a:r>
            <a:r>
              <a:rPr lang="tr-TR" dirty="0" err="1"/>
              <a:t>trachea</a:t>
            </a:r>
            <a:r>
              <a:rPr lang="tr-TR" dirty="0"/>
              <a:t> ile </a:t>
            </a:r>
            <a:r>
              <a:rPr lang="tr-TR" dirty="0" err="1"/>
              <a:t>Özafagus'un</a:t>
            </a:r>
            <a:r>
              <a:rPr lang="tr-TR" dirty="0"/>
              <a:t> </a:t>
            </a:r>
            <a:r>
              <a:rPr lang="tr-TR" dirty="0" err="1"/>
              <a:t>proksimal</a:t>
            </a:r>
            <a:r>
              <a:rPr lang="tr-TR" dirty="0"/>
              <a:t> ve veya </a:t>
            </a:r>
            <a:r>
              <a:rPr lang="tr-TR" dirty="0" err="1"/>
              <a:t>distal</a:t>
            </a:r>
            <a:r>
              <a:rPr lang="tr-TR" dirty="0"/>
              <a:t> </a:t>
            </a:r>
            <a:r>
              <a:rPr lang="tr-TR" dirty="0" err="1"/>
              <a:t>segmentleri</a:t>
            </a:r>
            <a:r>
              <a:rPr lang="tr-TR" dirty="0"/>
              <a:t> arasında anormal bir bağlantısının olduğu </a:t>
            </a:r>
            <a:r>
              <a:rPr lang="tr-TR" dirty="0" err="1"/>
              <a:t>konjenital</a:t>
            </a:r>
            <a:r>
              <a:rPr lang="tr-TR" dirty="0"/>
              <a:t> bir anomalidir. </a:t>
            </a:r>
            <a:endParaRPr lang="tr-TR" dirty="0" smtClean="0"/>
          </a:p>
          <a:p>
            <a:r>
              <a:rPr lang="tr-TR" dirty="0" err="1" smtClean="0"/>
              <a:t>Özafagus</a:t>
            </a:r>
            <a:r>
              <a:rPr lang="tr-TR" dirty="0" smtClean="0"/>
              <a:t> </a:t>
            </a:r>
            <a:r>
              <a:rPr lang="tr-TR" dirty="0" err="1"/>
              <a:t>atresisi</a:t>
            </a:r>
            <a:r>
              <a:rPr lang="tr-TR" dirty="0"/>
              <a:t> ile birlikte olabilen bu bağlantı </a:t>
            </a:r>
            <a:r>
              <a:rPr lang="tr-TR" dirty="0" err="1"/>
              <a:t>tracheo-özafagial</a:t>
            </a:r>
            <a:r>
              <a:rPr lang="tr-TR" dirty="0"/>
              <a:t> fistül olarak tanımlanmaktadır. </a:t>
            </a:r>
            <a:endParaRPr lang="tr-TR" dirty="0" smtClean="0"/>
          </a:p>
          <a:p>
            <a:r>
              <a:rPr lang="tr-TR" dirty="0" err="1" smtClean="0"/>
              <a:t>Özafagus</a:t>
            </a:r>
            <a:r>
              <a:rPr lang="tr-TR" dirty="0" smtClean="0"/>
              <a:t> </a:t>
            </a:r>
            <a:r>
              <a:rPr lang="tr-TR" dirty="0" err="1"/>
              <a:t>atresi</a:t>
            </a:r>
            <a:r>
              <a:rPr lang="tr-TR" dirty="0"/>
              <a:t> ile birlikte TÖV olabilir veya olmayabilir. </a:t>
            </a:r>
            <a:endParaRPr lang="tr-TR" dirty="0" smtClean="0"/>
          </a:p>
          <a:p>
            <a:r>
              <a:rPr lang="tr-TR" dirty="0" err="1" smtClean="0"/>
              <a:t>Özafagus</a:t>
            </a:r>
            <a:r>
              <a:rPr lang="tr-TR" dirty="0" smtClean="0"/>
              <a:t> </a:t>
            </a:r>
            <a:r>
              <a:rPr lang="tr-TR" dirty="0" err="1"/>
              <a:t>atresi</a:t>
            </a:r>
            <a:r>
              <a:rPr lang="tr-TR" dirty="0"/>
              <a:t>, </a:t>
            </a:r>
            <a:r>
              <a:rPr lang="tr-TR" dirty="0" err="1"/>
              <a:t>embriyonik</a:t>
            </a:r>
            <a:r>
              <a:rPr lang="tr-TR" dirty="0"/>
              <a:t> dönemde gebeliğin yaklaşık 4. ila 5. haftasında </a:t>
            </a:r>
            <a:r>
              <a:rPr lang="tr-TR" dirty="0" err="1"/>
              <a:t>Özafagus</a:t>
            </a:r>
            <a:r>
              <a:rPr lang="tr-TR" dirty="0"/>
              <a:t> ve </a:t>
            </a:r>
            <a:r>
              <a:rPr lang="tr-TR" dirty="0" err="1"/>
              <a:t>tracheanın</a:t>
            </a:r>
            <a:r>
              <a:rPr lang="tr-TR" dirty="0"/>
              <a:t> gelişmesi sırasında ayrımın tam olmaması sonucu gelişir. </a:t>
            </a:r>
            <a:endParaRPr lang="tr-TR" dirty="0" smtClean="0"/>
          </a:p>
          <a:p>
            <a:r>
              <a:rPr lang="tr-TR" dirty="0" smtClean="0"/>
              <a:t>Ortalama 2.500-4.500 </a:t>
            </a:r>
            <a:r>
              <a:rPr lang="tr-TR" dirty="0"/>
              <a:t>doğumda bir olarak görülür. Genellikle diğer </a:t>
            </a:r>
            <a:r>
              <a:rPr lang="tr-TR" dirty="0" err="1"/>
              <a:t>konjenital</a:t>
            </a:r>
            <a:r>
              <a:rPr lang="tr-TR" dirty="0"/>
              <a:t> </a:t>
            </a:r>
            <a:r>
              <a:rPr lang="tr-TR" dirty="0" err="1"/>
              <a:t>malformasyonlarla</a:t>
            </a:r>
            <a:r>
              <a:rPr lang="tr-TR" dirty="0"/>
              <a:t> birlikte ortaya çıkar.</a:t>
            </a:r>
          </a:p>
          <a:p>
            <a:endParaRPr lang="tr-TR" dirty="0"/>
          </a:p>
        </p:txBody>
      </p:sp>
    </p:spTree>
    <p:extLst>
      <p:ext uri="{BB962C8B-B14F-4D97-AF65-F5344CB8AC3E}">
        <p14:creationId xmlns:p14="http://schemas.microsoft.com/office/powerpoint/2010/main" val="29242995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Belirti ve Bulgular</a:t>
            </a:r>
            <a:endParaRPr lang="tr-TR" dirty="0"/>
          </a:p>
        </p:txBody>
      </p:sp>
      <p:sp>
        <p:nvSpPr>
          <p:cNvPr id="3" name="İçerik Yer Tutucusu 2"/>
          <p:cNvSpPr>
            <a:spLocks noGrp="1"/>
          </p:cNvSpPr>
          <p:nvPr>
            <p:ph idx="1"/>
          </p:nvPr>
        </p:nvSpPr>
        <p:spPr>
          <a:xfrm>
            <a:off x="261255" y="1433738"/>
            <a:ext cx="11346025" cy="4603167"/>
          </a:xfrm>
        </p:spPr>
        <p:txBody>
          <a:bodyPr>
            <a:normAutofit fontScale="92500" lnSpcReduction="10000"/>
          </a:bodyPr>
          <a:lstStyle/>
          <a:p>
            <a:r>
              <a:rPr lang="tr-TR" dirty="0" smtClean="0"/>
              <a:t>Doğumdan </a:t>
            </a:r>
            <a:r>
              <a:rPr lang="tr-TR" dirty="0"/>
              <a:t>sonra solunum sıkıntısıyla birlikte aşırı tükürük birikimi, öksürük ve boğulma görülür. </a:t>
            </a:r>
            <a:endParaRPr lang="tr-TR" dirty="0" smtClean="0"/>
          </a:p>
          <a:p>
            <a:r>
              <a:rPr lang="tr-TR" dirty="0" err="1" smtClean="0"/>
              <a:t>Yenidoğan</a:t>
            </a:r>
            <a:r>
              <a:rPr lang="tr-TR" dirty="0" smtClean="0"/>
              <a:t> </a:t>
            </a:r>
            <a:r>
              <a:rPr lang="tr-TR" dirty="0"/>
              <a:t>beslenirken öksürür, öğürür ve besinler ağzından ve burnundan geri </a:t>
            </a:r>
            <a:r>
              <a:rPr lang="tr-TR" dirty="0" smtClean="0"/>
              <a:t>gelir.</a:t>
            </a:r>
          </a:p>
          <a:p>
            <a:r>
              <a:rPr lang="tr-TR" dirty="0" err="1" smtClean="0"/>
              <a:t>Yenidoğanda</a:t>
            </a:r>
            <a:r>
              <a:rPr lang="tr-TR" dirty="0" smtClean="0"/>
              <a:t> </a:t>
            </a:r>
            <a:r>
              <a:rPr lang="tr-TR" dirty="0"/>
              <a:t>solunum sıkıntısı ve </a:t>
            </a:r>
            <a:r>
              <a:rPr lang="tr-TR" dirty="0" err="1"/>
              <a:t>siyanoz</a:t>
            </a:r>
            <a:r>
              <a:rPr lang="tr-TR" dirty="0"/>
              <a:t> </a:t>
            </a:r>
            <a:r>
              <a:rPr lang="tr-TR" dirty="0" smtClean="0"/>
              <a:t>görülür.</a:t>
            </a:r>
          </a:p>
          <a:p>
            <a:r>
              <a:rPr lang="tr-TR" dirty="0" smtClean="0"/>
              <a:t>Solunumla </a:t>
            </a:r>
            <a:r>
              <a:rPr lang="tr-TR" dirty="0"/>
              <a:t>alınan hava, fistül aracılığıyla </a:t>
            </a:r>
            <a:r>
              <a:rPr lang="tr-TR" dirty="0" err="1" smtClean="0"/>
              <a:t>trakea</a:t>
            </a:r>
            <a:r>
              <a:rPr lang="tr-TR" dirty="0" smtClean="0"/>
              <a:t> </a:t>
            </a:r>
            <a:r>
              <a:rPr lang="tr-TR" dirty="0"/>
              <a:t>yerine </a:t>
            </a:r>
            <a:r>
              <a:rPr lang="tr-TR" dirty="0" err="1"/>
              <a:t>özefagus</a:t>
            </a:r>
            <a:r>
              <a:rPr lang="tr-TR" dirty="0"/>
              <a:t> ya da mideye girdiğinden midede </a:t>
            </a:r>
            <a:r>
              <a:rPr lang="tr-TR" dirty="0" err="1"/>
              <a:t>distansiyon</a:t>
            </a:r>
            <a:r>
              <a:rPr lang="tr-TR" dirty="0"/>
              <a:t> oluşur. </a:t>
            </a:r>
            <a:endParaRPr lang="tr-TR" dirty="0" smtClean="0"/>
          </a:p>
          <a:p>
            <a:r>
              <a:rPr lang="tr-TR" dirty="0" smtClean="0"/>
              <a:t>Bebeğin </a:t>
            </a:r>
            <a:r>
              <a:rPr lang="tr-TR" dirty="0"/>
              <a:t>ağlaması da </a:t>
            </a:r>
            <a:r>
              <a:rPr lang="tr-TR" dirty="0" err="1"/>
              <a:t>distansiyonu</a:t>
            </a:r>
            <a:r>
              <a:rPr lang="tr-TR" dirty="0"/>
              <a:t> ve solunum sıkıntısını artırır. </a:t>
            </a:r>
            <a:endParaRPr lang="tr-TR" dirty="0" smtClean="0"/>
          </a:p>
          <a:p>
            <a:r>
              <a:rPr lang="tr-TR" dirty="0" smtClean="0"/>
              <a:t>Ayrıca </a:t>
            </a:r>
            <a:r>
              <a:rPr lang="tr-TR" dirty="0" err="1" smtClean="0"/>
              <a:t>yenidoğanın</a:t>
            </a:r>
            <a:r>
              <a:rPr lang="tr-TR" dirty="0" smtClean="0"/>
              <a:t> </a:t>
            </a:r>
            <a:r>
              <a:rPr lang="tr-TR" dirty="0"/>
              <a:t>aldığı besin maddeleri </a:t>
            </a:r>
            <a:r>
              <a:rPr lang="tr-TR" dirty="0" smtClean="0"/>
              <a:t>veya </a:t>
            </a:r>
            <a:r>
              <a:rPr lang="tr-TR" dirty="0"/>
              <a:t>mide </a:t>
            </a:r>
            <a:r>
              <a:rPr lang="tr-TR" dirty="0" err="1"/>
              <a:t>sekresyonları</a:t>
            </a:r>
            <a:r>
              <a:rPr lang="tr-TR" dirty="0"/>
              <a:t> fistül yolu ile akciğere geçer ve </a:t>
            </a:r>
            <a:r>
              <a:rPr lang="tr-TR" dirty="0" err="1" smtClean="0"/>
              <a:t>pnömoni</a:t>
            </a:r>
            <a:r>
              <a:rPr lang="tr-TR" dirty="0" smtClean="0"/>
              <a:t> </a:t>
            </a:r>
            <a:r>
              <a:rPr lang="tr-TR" dirty="0"/>
              <a:t>gelişir</a:t>
            </a:r>
            <a:r>
              <a:rPr lang="tr-TR" dirty="0" smtClean="0"/>
              <a:t>.</a:t>
            </a:r>
          </a:p>
          <a:p>
            <a:r>
              <a:rPr lang="tr-TR" dirty="0" smtClean="0"/>
              <a:t>Tedavisi cerrahidir.</a:t>
            </a:r>
            <a:endParaRPr lang="tr-TR" dirty="0"/>
          </a:p>
          <a:p>
            <a:endParaRPr lang="tr-TR" dirty="0"/>
          </a:p>
        </p:txBody>
      </p:sp>
    </p:spTree>
    <p:extLst>
      <p:ext uri="{BB962C8B-B14F-4D97-AF65-F5344CB8AC3E}">
        <p14:creationId xmlns:p14="http://schemas.microsoft.com/office/powerpoint/2010/main" val="13751622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2192000" cy="1325563"/>
          </a:xfrm>
          <a:solidFill>
            <a:srgbClr val="00B0F0"/>
          </a:solidFill>
        </p:spPr>
        <p:txBody>
          <a:bodyPr/>
          <a:lstStyle/>
          <a:p>
            <a:pPr algn="ctr"/>
            <a:r>
              <a:rPr lang="tr-TR" dirty="0" smtClean="0"/>
              <a:t>HİRSCHSPRUNG HASTALIĞI</a:t>
            </a:r>
            <a:endParaRPr lang="tr-TR" dirty="0"/>
          </a:p>
        </p:txBody>
      </p:sp>
      <p:sp>
        <p:nvSpPr>
          <p:cNvPr id="6" name="Dikdörtgen 5"/>
          <p:cNvSpPr/>
          <p:nvPr/>
        </p:nvSpPr>
        <p:spPr>
          <a:xfrm>
            <a:off x="369651" y="1600459"/>
            <a:ext cx="11330937" cy="2677656"/>
          </a:xfrm>
          <a:prstGeom prst="rect">
            <a:avLst/>
          </a:prstGeom>
        </p:spPr>
        <p:txBody>
          <a:bodyPr wrap="square">
            <a:spAutoFit/>
          </a:bodyPr>
          <a:lstStyle/>
          <a:p>
            <a:pPr marL="285750" indent="-285750">
              <a:buFont typeface="Arial" panose="020B0604020202020204" pitchFamily="34" charset="0"/>
              <a:buChar char="•"/>
            </a:pPr>
            <a:r>
              <a:rPr lang="tr-TR" sz="2400" dirty="0"/>
              <a:t>Kalın bağırsağın bir ya da birkaç </a:t>
            </a:r>
            <a:r>
              <a:rPr lang="tr-TR" sz="2400" dirty="0" err="1"/>
              <a:t>segmentinde</a:t>
            </a:r>
            <a:r>
              <a:rPr lang="tr-TR" sz="2400" dirty="0"/>
              <a:t> gangliyon hücrelerinin bulunmamasına bağlı </a:t>
            </a:r>
            <a:r>
              <a:rPr lang="tr-TR" sz="2400" dirty="0" err="1">
                <a:solidFill>
                  <a:srgbClr val="7030A0"/>
                </a:solidFill>
              </a:rPr>
              <a:t>peristaltizm</a:t>
            </a:r>
            <a:r>
              <a:rPr lang="tr-TR" sz="2400" dirty="0">
                <a:solidFill>
                  <a:srgbClr val="7030A0"/>
                </a:solidFill>
              </a:rPr>
              <a:t> bozukluğu ve buna bağlı gelişen </a:t>
            </a:r>
            <a:r>
              <a:rPr lang="tr-TR" sz="2400" dirty="0" smtClean="0">
                <a:solidFill>
                  <a:srgbClr val="7030A0"/>
                </a:solidFill>
              </a:rPr>
              <a:t>tıkanıklık</a:t>
            </a:r>
            <a:r>
              <a:rPr lang="tr-TR" sz="2400" dirty="0" smtClean="0"/>
              <a:t> vardır.</a:t>
            </a:r>
            <a:endParaRPr lang="tr-TR" sz="2400" dirty="0"/>
          </a:p>
          <a:p>
            <a:pPr marL="285750" indent="-285750">
              <a:buFont typeface="Arial" panose="020B0604020202020204" pitchFamily="34" charset="0"/>
              <a:buChar char="•"/>
            </a:pPr>
            <a:r>
              <a:rPr lang="tr-TR" sz="2400" dirty="0">
                <a:solidFill>
                  <a:srgbClr val="FF0000"/>
                </a:solidFill>
              </a:rPr>
              <a:t>İlk belirti YD doğum sonrası ilk 48 saatte </a:t>
            </a:r>
            <a:r>
              <a:rPr lang="tr-TR" sz="2400" dirty="0" err="1">
                <a:solidFill>
                  <a:srgbClr val="FF0000"/>
                </a:solidFill>
              </a:rPr>
              <a:t>mekonyumunu</a:t>
            </a:r>
            <a:r>
              <a:rPr lang="tr-TR" sz="2400" dirty="0">
                <a:solidFill>
                  <a:srgbClr val="FF0000"/>
                </a:solidFill>
              </a:rPr>
              <a:t> yapmaması. </a:t>
            </a:r>
            <a:r>
              <a:rPr lang="tr-TR" sz="2400" dirty="0" err="1"/>
              <a:t>Abdominal</a:t>
            </a:r>
            <a:r>
              <a:rPr lang="tr-TR" sz="2400" dirty="0"/>
              <a:t> </a:t>
            </a:r>
            <a:r>
              <a:rPr lang="tr-TR" sz="2400" dirty="0" err="1"/>
              <a:t>distansiyon</a:t>
            </a:r>
            <a:r>
              <a:rPr lang="tr-TR" sz="2400" dirty="0"/>
              <a:t> ve </a:t>
            </a:r>
            <a:r>
              <a:rPr lang="tr-TR" sz="2400" dirty="0" err="1"/>
              <a:t>safralı</a:t>
            </a:r>
            <a:r>
              <a:rPr lang="tr-TR" sz="2400" dirty="0"/>
              <a:t> kusma. Yetersiz kilo alımı, </a:t>
            </a:r>
            <a:r>
              <a:rPr lang="tr-TR" sz="2400" dirty="0" err="1"/>
              <a:t>malnutrisyon</a:t>
            </a:r>
            <a:r>
              <a:rPr lang="tr-TR" sz="2400" dirty="0"/>
              <a:t>, kronik kabızlık.</a:t>
            </a:r>
          </a:p>
          <a:p>
            <a:pPr marL="285750" indent="-285750">
              <a:buFont typeface="Arial" panose="020B0604020202020204" pitchFamily="34" charset="0"/>
              <a:buChar char="•"/>
            </a:pPr>
            <a:r>
              <a:rPr lang="tr-TR" sz="2400" b="1" dirty="0"/>
              <a:t>Tanı: </a:t>
            </a:r>
            <a:r>
              <a:rPr lang="tr-TR" sz="2400" dirty="0" err="1"/>
              <a:t>Rektal</a:t>
            </a:r>
            <a:r>
              <a:rPr lang="tr-TR" sz="2400" dirty="0"/>
              <a:t> muayene, Baryumlu lavman ile hangi bölgede </a:t>
            </a:r>
            <a:r>
              <a:rPr lang="tr-TR" sz="2400" dirty="0" err="1"/>
              <a:t>ganglion</a:t>
            </a:r>
            <a:r>
              <a:rPr lang="tr-TR" sz="2400" dirty="0"/>
              <a:t> eksikliği belirlenir, biyopsi yapılır.</a:t>
            </a:r>
          </a:p>
          <a:p>
            <a:pPr marL="285750" indent="-285750">
              <a:buFont typeface="Arial" panose="020B0604020202020204" pitchFamily="34" charset="0"/>
              <a:buChar char="•"/>
            </a:pPr>
            <a:r>
              <a:rPr lang="tr-TR" sz="2400" b="1" dirty="0"/>
              <a:t>Tedavi: </a:t>
            </a:r>
            <a:r>
              <a:rPr lang="tr-TR" sz="2400" dirty="0"/>
              <a:t>Cerrahi ile bölge alınır. Tutulan </a:t>
            </a:r>
            <a:r>
              <a:rPr lang="tr-TR" sz="2400" dirty="0" err="1"/>
              <a:t>segmentin</a:t>
            </a:r>
            <a:r>
              <a:rPr lang="tr-TR" sz="2400" dirty="0"/>
              <a:t> boyutuna göre </a:t>
            </a:r>
            <a:r>
              <a:rPr lang="tr-TR" sz="2400" dirty="0" err="1"/>
              <a:t>kolostomi</a:t>
            </a:r>
            <a:r>
              <a:rPr lang="tr-TR" sz="2400" dirty="0"/>
              <a:t> açılabilir.</a:t>
            </a:r>
          </a:p>
        </p:txBody>
      </p:sp>
    </p:spTree>
    <p:extLst>
      <p:ext uri="{BB962C8B-B14F-4D97-AF65-F5344CB8AC3E}">
        <p14:creationId xmlns:p14="http://schemas.microsoft.com/office/powerpoint/2010/main" val="35208922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ctr">
              <a:buNone/>
            </a:pPr>
            <a:r>
              <a:rPr lang="tr-TR" sz="4400" dirty="0" smtClean="0"/>
              <a:t>YENİDOĞANIN ÜRİNER SİSTEM HASTALIKLARI</a:t>
            </a:r>
            <a:endParaRPr lang="tr-TR" sz="4400" dirty="0"/>
          </a:p>
        </p:txBody>
      </p:sp>
    </p:spTree>
    <p:extLst>
      <p:ext uri="{BB962C8B-B14F-4D97-AF65-F5344CB8AC3E}">
        <p14:creationId xmlns:p14="http://schemas.microsoft.com/office/powerpoint/2010/main" val="1769175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50167" y="0"/>
            <a:ext cx="10515600" cy="1325563"/>
          </a:xfrm>
        </p:spPr>
        <p:txBody>
          <a:bodyPr/>
          <a:lstStyle/>
          <a:p>
            <a:pPr algn="ctr"/>
            <a:r>
              <a:rPr lang="tr-TR" b="1" dirty="0" smtClean="0"/>
              <a:t>GENİTOÜRİNER ANOMALİLER</a:t>
            </a:r>
            <a:endParaRPr lang="tr-TR" b="1" dirty="0"/>
          </a:p>
        </p:txBody>
      </p:sp>
      <p:sp>
        <p:nvSpPr>
          <p:cNvPr id="3" name="İçerik Yer Tutucusu 2"/>
          <p:cNvSpPr>
            <a:spLocks noGrp="1"/>
          </p:cNvSpPr>
          <p:nvPr>
            <p:ph idx="1"/>
          </p:nvPr>
        </p:nvSpPr>
        <p:spPr>
          <a:xfrm>
            <a:off x="0" y="1772816"/>
            <a:ext cx="11974749" cy="4572000"/>
          </a:xfrm>
        </p:spPr>
        <p:txBody>
          <a:bodyPr>
            <a:normAutofit/>
          </a:bodyPr>
          <a:lstStyle/>
          <a:p>
            <a:pPr marL="0" indent="0">
              <a:buNone/>
            </a:pPr>
            <a:r>
              <a:rPr lang="tr-TR" sz="4000" b="1" dirty="0" err="1" smtClean="0">
                <a:solidFill>
                  <a:srgbClr val="0070C0"/>
                </a:solidFill>
              </a:rPr>
              <a:t>Hipospadias</a:t>
            </a:r>
            <a:r>
              <a:rPr lang="tr-TR" sz="4000" b="1" dirty="0" smtClean="0">
                <a:solidFill>
                  <a:srgbClr val="0070C0"/>
                </a:solidFill>
              </a:rPr>
              <a:t> ve </a:t>
            </a:r>
            <a:r>
              <a:rPr lang="tr-TR" sz="4000" b="1" dirty="0" err="1" smtClean="0">
                <a:solidFill>
                  <a:srgbClr val="0070C0"/>
                </a:solidFill>
              </a:rPr>
              <a:t>Epispadias</a:t>
            </a:r>
            <a:endParaRPr lang="tr-TR" sz="4000" b="1" dirty="0" smtClean="0">
              <a:solidFill>
                <a:srgbClr val="0070C0"/>
              </a:solidFill>
            </a:endParaRPr>
          </a:p>
          <a:p>
            <a:r>
              <a:rPr lang="tr-TR" b="1" dirty="0" err="1">
                <a:solidFill>
                  <a:srgbClr val="FF0000"/>
                </a:solidFill>
              </a:rPr>
              <a:t>Epispadias</a:t>
            </a:r>
            <a:r>
              <a:rPr lang="tr-TR" b="1" dirty="0">
                <a:solidFill>
                  <a:srgbClr val="FF0000"/>
                </a:solidFill>
              </a:rPr>
              <a:t>: </a:t>
            </a:r>
            <a:r>
              <a:rPr lang="tr-TR" dirty="0" err="1"/>
              <a:t>Üretra</a:t>
            </a:r>
            <a:r>
              <a:rPr lang="tr-TR" dirty="0"/>
              <a:t> penisin </a:t>
            </a:r>
            <a:r>
              <a:rPr lang="tr-TR" dirty="0" err="1"/>
              <a:t>dorsal</a:t>
            </a:r>
            <a:r>
              <a:rPr lang="tr-TR" dirty="0"/>
              <a:t> yüzüne açılır. Daha az görülür.</a:t>
            </a:r>
          </a:p>
          <a:p>
            <a:endParaRPr lang="tr-TR" dirty="0"/>
          </a:p>
          <a:p>
            <a:r>
              <a:rPr lang="tr-TR" b="1" dirty="0" err="1">
                <a:solidFill>
                  <a:srgbClr val="FF0000"/>
                </a:solidFill>
              </a:rPr>
              <a:t>Hipospadias</a:t>
            </a:r>
            <a:r>
              <a:rPr lang="tr-TR" b="1" dirty="0">
                <a:solidFill>
                  <a:srgbClr val="FF0000"/>
                </a:solidFill>
              </a:rPr>
              <a:t>: </a:t>
            </a:r>
            <a:r>
              <a:rPr lang="tr-TR" dirty="0" err="1"/>
              <a:t>Üretral</a:t>
            </a:r>
            <a:r>
              <a:rPr lang="tr-TR" dirty="0"/>
              <a:t> açıklık penisin ön yüzünde çeşitli pozisyonlarda bulunabilir. 3-6 yaştan önce onarılması gerekir.</a:t>
            </a:r>
          </a:p>
          <a:p>
            <a:r>
              <a:rPr lang="tr-TR" dirty="0"/>
              <a:t>Bu çocuklarda sünnet derisi operasyon için kullanılacağından sünnet ettirilmemelidir.</a:t>
            </a:r>
          </a:p>
          <a:p>
            <a:r>
              <a:rPr lang="tr-TR" dirty="0"/>
              <a:t>Ameliyat sonrası basınca neden olmamak için </a:t>
            </a:r>
            <a:r>
              <a:rPr lang="tr-TR" dirty="0" err="1"/>
              <a:t>üriner</a:t>
            </a:r>
            <a:r>
              <a:rPr lang="tr-TR" dirty="0"/>
              <a:t> </a:t>
            </a:r>
            <a:r>
              <a:rPr lang="tr-TR" dirty="0" err="1"/>
              <a:t>katater</a:t>
            </a:r>
            <a:r>
              <a:rPr lang="tr-TR" dirty="0"/>
              <a:t> takılır.</a:t>
            </a:r>
          </a:p>
          <a:p>
            <a:endParaRPr lang="tr-TR" dirty="0"/>
          </a:p>
        </p:txBody>
      </p:sp>
    </p:spTree>
    <p:extLst>
      <p:ext uri="{BB962C8B-B14F-4D97-AF65-F5344CB8AC3E}">
        <p14:creationId xmlns:p14="http://schemas.microsoft.com/office/powerpoint/2010/main" val="2306491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89249" y="270588"/>
            <a:ext cx="11064551" cy="5906375"/>
          </a:xfrm>
        </p:spPr>
        <p:txBody>
          <a:bodyPr>
            <a:normAutofit/>
          </a:bodyPr>
          <a:lstStyle/>
          <a:p>
            <a:pPr marL="0" indent="0">
              <a:buNone/>
            </a:pPr>
            <a:r>
              <a:rPr lang="tr-TR" sz="4000" b="1" dirty="0" smtClean="0">
                <a:solidFill>
                  <a:srgbClr val="0070C0"/>
                </a:solidFill>
              </a:rPr>
              <a:t>İnmemiş Testis-</a:t>
            </a:r>
            <a:r>
              <a:rPr lang="tr-TR" sz="4000" b="1" dirty="0" err="1" smtClean="0">
                <a:solidFill>
                  <a:srgbClr val="0070C0"/>
                </a:solidFill>
              </a:rPr>
              <a:t>kriptorşidizm</a:t>
            </a:r>
            <a:endParaRPr lang="tr-TR" sz="4000" b="1" dirty="0" smtClean="0">
              <a:solidFill>
                <a:srgbClr val="0070C0"/>
              </a:solidFill>
            </a:endParaRPr>
          </a:p>
          <a:p>
            <a:pPr marL="457200" indent="-457200" algn="just">
              <a:buFont typeface="Arial" panose="020B0604020202090204" pitchFamily="34" charset="0"/>
              <a:buChar char="•"/>
            </a:pPr>
            <a:r>
              <a:rPr lang="tr-TR" dirty="0"/>
              <a:t>Doğumda bir ya da iki testisin </a:t>
            </a:r>
            <a:r>
              <a:rPr lang="tr-TR" dirty="0" err="1"/>
              <a:t>inguinal</a:t>
            </a:r>
            <a:r>
              <a:rPr lang="tr-TR" dirty="0"/>
              <a:t> kanaldan </a:t>
            </a:r>
            <a:r>
              <a:rPr lang="tr-TR" dirty="0" err="1"/>
              <a:t>skrotuma</a:t>
            </a:r>
            <a:r>
              <a:rPr lang="tr-TR" dirty="0"/>
              <a:t> inmemesidir. </a:t>
            </a:r>
          </a:p>
          <a:p>
            <a:pPr marL="457200" indent="-457200" algn="just">
              <a:buFont typeface="Arial" panose="020B0604020202090204" pitchFamily="34" charset="0"/>
              <a:buChar char="•"/>
            </a:pPr>
            <a:r>
              <a:rPr lang="tr-TR" dirty="0"/>
              <a:t>Normalde testisler 7-9. ayda </a:t>
            </a:r>
            <a:r>
              <a:rPr lang="tr-TR" dirty="0" err="1"/>
              <a:t>skrotuma</a:t>
            </a:r>
            <a:r>
              <a:rPr lang="tr-TR" dirty="0"/>
              <a:t> iner.</a:t>
            </a:r>
          </a:p>
          <a:p>
            <a:pPr marL="457200" indent="-457200" algn="just">
              <a:buFont typeface="Arial" panose="020B0604020202090204" pitchFamily="34" charset="0"/>
              <a:buChar char="•"/>
            </a:pPr>
            <a:r>
              <a:rPr lang="tr-TR" dirty="0"/>
              <a:t>Fizik muayene ile tanı konur.</a:t>
            </a:r>
          </a:p>
          <a:p>
            <a:pPr marL="457200" indent="-457200" algn="just">
              <a:buFont typeface="Arial" panose="020B0604020202090204" pitchFamily="34" charset="0"/>
              <a:buChar char="•"/>
            </a:pPr>
            <a:r>
              <a:rPr lang="tr-TR" dirty="0"/>
              <a:t>Tedavi edilmezse testisler </a:t>
            </a:r>
            <a:r>
              <a:rPr lang="tr-TR" dirty="0" err="1"/>
              <a:t>atrofiye</a:t>
            </a:r>
            <a:r>
              <a:rPr lang="tr-TR" dirty="0"/>
              <a:t> uğrar ve </a:t>
            </a:r>
            <a:r>
              <a:rPr lang="tr-TR" dirty="0" err="1"/>
              <a:t>infertilite</a:t>
            </a:r>
            <a:r>
              <a:rPr lang="tr-TR" dirty="0"/>
              <a:t> görülür.</a:t>
            </a:r>
          </a:p>
          <a:p>
            <a:pPr marL="457200" indent="-457200" algn="just">
              <a:buFont typeface="Arial" panose="020B0604020202090204" pitchFamily="34" charset="0"/>
              <a:buChar char="•"/>
            </a:pPr>
            <a:r>
              <a:rPr lang="tr-TR" dirty="0"/>
              <a:t>Genelde 15 ay içinde testisler </a:t>
            </a:r>
            <a:r>
              <a:rPr lang="tr-TR" dirty="0" err="1"/>
              <a:t>skrotuma</a:t>
            </a:r>
            <a:r>
              <a:rPr lang="tr-TR" dirty="0"/>
              <a:t> iner, inmemişse cerrahi uygulanır.</a:t>
            </a:r>
          </a:p>
          <a:p>
            <a:pPr marL="0" indent="0">
              <a:buNone/>
            </a:pPr>
            <a:endParaRPr lang="tr-TR" sz="4400" b="1" dirty="0">
              <a:solidFill>
                <a:srgbClr val="0070C0"/>
              </a:solidFill>
            </a:endParaRPr>
          </a:p>
        </p:txBody>
      </p:sp>
    </p:spTree>
    <p:extLst>
      <p:ext uri="{BB962C8B-B14F-4D97-AF65-F5344CB8AC3E}">
        <p14:creationId xmlns:p14="http://schemas.microsoft.com/office/powerpoint/2010/main" val="294573755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501</TotalTime>
  <Words>886</Words>
  <Application>Microsoft Office PowerPoint</Application>
  <PresentationFormat>Geniş ekran</PresentationFormat>
  <Paragraphs>67</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Yenidoğanda sık görülen üriner sistem ve gastrointestinal sistem sorunları ve bakımı</vt:lpstr>
      <vt:lpstr>Yarık Dudak ve Yarık Damak</vt:lpstr>
      <vt:lpstr>PowerPoint Sunusu</vt:lpstr>
      <vt:lpstr>ÖZOFAGUS ATREZİSİ VE TRAKEAÖZOFAGEAL FİSTÜL</vt:lpstr>
      <vt:lpstr>Belirti ve Bulgular</vt:lpstr>
      <vt:lpstr>HİRSCHSPRUNG HASTALIĞI</vt:lpstr>
      <vt:lpstr>PowerPoint Sunusu</vt:lpstr>
      <vt:lpstr>GENİTOÜRİNER ANOMALİLER</vt:lpstr>
      <vt:lpstr>PowerPoint Sunusu</vt:lpstr>
      <vt:lpstr>PowerPoint Sunusu</vt:lpstr>
      <vt:lpstr>PowerPoint Sunusu</vt:lpstr>
      <vt:lpstr>PowerPoint Sunusu</vt:lpstr>
      <vt:lpstr>KAYNAKLAR</vt:lpstr>
    </vt:vector>
  </TitlesOfParts>
  <Company>Kastamonu Univertsity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Yenidoğanda sık görülen üriner sistem ve gastrointestinal sistem sorunları ve bakımı</dc:title>
  <dc:creator>Yazar</dc:creator>
  <cp:lastModifiedBy>Yazar</cp:lastModifiedBy>
  <cp:revision>44</cp:revision>
  <dcterms:created xsi:type="dcterms:W3CDTF">2025-11-17T08:32:31Z</dcterms:created>
  <dcterms:modified xsi:type="dcterms:W3CDTF">2026-05-14T11:26:25Z</dcterms:modified>
</cp:coreProperties>
</file>