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68" r:id="rId4"/>
    <p:sldId id="301" r:id="rId5"/>
    <p:sldId id="324" r:id="rId6"/>
    <p:sldId id="325" r:id="rId7"/>
    <p:sldId id="302" r:id="rId8"/>
    <p:sldId id="303" r:id="rId9"/>
    <p:sldId id="304" r:id="rId10"/>
    <p:sldId id="305" r:id="rId11"/>
    <p:sldId id="309" r:id="rId12"/>
    <p:sldId id="307" r:id="rId13"/>
    <p:sldId id="310" r:id="rId14"/>
    <p:sldId id="312" r:id="rId15"/>
    <p:sldId id="313" r:id="rId16"/>
    <p:sldId id="311" r:id="rId17"/>
    <p:sldId id="314" r:id="rId18"/>
    <p:sldId id="315" r:id="rId19"/>
    <p:sldId id="316" r:id="rId20"/>
    <p:sldId id="318" r:id="rId21"/>
    <p:sldId id="317" r:id="rId22"/>
    <p:sldId id="308" r:id="rId23"/>
    <p:sldId id="319" r:id="rId24"/>
    <p:sldId id="320" r:id="rId25"/>
    <p:sldId id="321" r:id="rId26"/>
    <p:sldId id="323" r:id="rId27"/>
    <p:sldId id="322" r:id="rId28"/>
    <p:sldId id="287" r:id="rId29"/>
    <p:sldId id="259" r:id="rId30"/>
    <p:sldId id="32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üler Demir" initials="GD" lastIdx="1" clrIdx="0">
    <p:extLst>
      <p:ext uri="{19B8F6BF-5375-455C-9EA6-DF929625EA0E}">
        <p15:presenceInfo xmlns:p15="http://schemas.microsoft.com/office/powerpoint/2012/main" userId="51ad5cf4d18398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8" autoAdjust="0"/>
    <p:restoredTop sz="94660"/>
  </p:normalViewPr>
  <p:slideViewPr>
    <p:cSldViewPr snapToGrid="0">
      <p:cViewPr varScale="1">
        <p:scale>
          <a:sx n="69" d="100"/>
          <a:sy n="69"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ER DEMIR" userId="fd11c474-b5f6-4369-b88b-5b53ab0cabe3" providerId="ADAL" clId="{ABC063AB-5257-4E58-825C-32B6FAD1B10F}"/>
    <pc:docChg chg="addSld modSld">
      <pc:chgData name="GULER DEMIR" userId="fd11c474-b5f6-4369-b88b-5b53ab0cabe3" providerId="ADAL" clId="{ABC063AB-5257-4E58-825C-32B6FAD1B10F}" dt="2026-05-14T16:20:43.045" v="66" actId="14100"/>
      <pc:docMkLst>
        <pc:docMk/>
      </pc:docMkLst>
      <pc:sldChg chg="modSp mod">
        <pc:chgData name="GULER DEMIR" userId="fd11c474-b5f6-4369-b88b-5b53ab0cabe3" providerId="ADAL" clId="{ABC063AB-5257-4E58-825C-32B6FAD1B10F}" dt="2026-05-14T15:09:31.343" v="56" actId="14100"/>
        <pc:sldMkLst>
          <pc:docMk/>
          <pc:sldMk cId="951358384" sldId="256"/>
        </pc:sldMkLst>
        <pc:spChg chg="mod">
          <ac:chgData name="GULER DEMIR" userId="fd11c474-b5f6-4369-b88b-5b53ab0cabe3" providerId="ADAL" clId="{ABC063AB-5257-4E58-825C-32B6FAD1B10F}" dt="2026-05-14T15:09:31.343" v="56" actId="14100"/>
          <ac:spMkLst>
            <pc:docMk/>
            <pc:sldMk cId="951358384" sldId="256"/>
            <ac:spMk id="2" creationId="{00000000-0000-0000-0000-000000000000}"/>
          </ac:spMkLst>
        </pc:spChg>
      </pc:sldChg>
      <pc:sldChg chg="modSp mod">
        <pc:chgData name="GULER DEMIR" userId="fd11c474-b5f6-4369-b88b-5b53ab0cabe3" providerId="ADAL" clId="{ABC063AB-5257-4E58-825C-32B6FAD1B10F}" dt="2026-05-14T16:20:43.045" v="66" actId="14100"/>
        <pc:sldMkLst>
          <pc:docMk/>
          <pc:sldMk cId="2053632720" sldId="259"/>
        </pc:sldMkLst>
        <pc:spChg chg="mod">
          <ac:chgData name="GULER DEMIR" userId="fd11c474-b5f6-4369-b88b-5b53ab0cabe3" providerId="ADAL" clId="{ABC063AB-5257-4E58-825C-32B6FAD1B10F}" dt="2026-05-14T16:20:43.045" v="66" actId="14100"/>
          <ac:spMkLst>
            <pc:docMk/>
            <pc:sldMk cId="2053632720" sldId="259"/>
            <ac:spMk id="3" creationId="{00000000-0000-0000-0000-000000000000}"/>
          </ac:spMkLst>
        </pc:spChg>
      </pc:sldChg>
      <pc:sldChg chg="modSp mod">
        <pc:chgData name="GULER DEMIR" userId="fd11c474-b5f6-4369-b88b-5b53ab0cabe3" providerId="ADAL" clId="{ABC063AB-5257-4E58-825C-32B6FAD1B10F}" dt="2026-05-14T15:01:23.972" v="50" actId="20577"/>
        <pc:sldMkLst>
          <pc:docMk/>
          <pc:sldMk cId="2993312993" sldId="287"/>
        </pc:sldMkLst>
        <pc:spChg chg="mod">
          <ac:chgData name="GULER DEMIR" userId="fd11c474-b5f6-4369-b88b-5b53ab0cabe3" providerId="ADAL" clId="{ABC063AB-5257-4E58-825C-32B6FAD1B10F}" dt="2026-05-14T15:01:23.972" v="50" actId="20577"/>
          <ac:spMkLst>
            <pc:docMk/>
            <pc:sldMk cId="2993312993" sldId="287"/>
            <ac:spMk id="3" creationId="{B8220ED5-3E48-8977-88BA-EE54F5206141}"/>
          </ac:spMkLst>
        </pc:spChg>
      </pc:sldChg>
      <pc:sldChg chg="modSp mod">
        <pc:chgData name="GULER DEMIR" userId="fd11c474-b5f6-4369-b88b-5b53ab0cabe3" providerId="ADAL" clId="{ABC063AB-5257-4E58-825C-32B6FAD1B10F}" dt="2026-05-14T15:00:29.187" v="30" actId="20577"/>
        <pc:sldMkLst>
          <pc:docMk/>
          <pc:sldMk cId="1497389262" sldId="289"/>
        </pc:sldMkLst>
        <pc:spChg chg="mod">
          <ac:chgData name="GULER DEMIR" userId="fd11c474-b5f6-4369-b88b-5b53ab0cabe3" providerId="ADAL" clId="{ABC063AB-5257-4E58-825C-32B6FAD1B10F}" dt="2026-05-14T15:00:29.187" v="30" actId="20577"/>
          <ac:spMkLst>
            <pc:docMk/>
            <pc:sldMk cId="1497389262" sldId="289"/>
            <ac:spMk id="3" creationId="{7FC17C9F-157F-D631-C5BF-63FD6CD26138}"/>
          </ac:spMkLst>
        </pc:spChg>
      </pc:sldChg>
      <pc:sldChg chg="modSp mod">
        <pc:chgData name="GULER DEMIR" userId="fd11c474-b5f6-4369-b88b-5b53ab0cabe3" providerId="ADAL" clId="{ABC063AB-5257-4E58-825C-32B6FAD1B10F}" dt="2026-05-14T14:57:17.662" v="9" actId="20577"/>
        <pc:sldMkLst>
          <pc:docMk/>
          <pc:sldMk cId="3543097275" sldId="305"/>
        </pc:sldMkLst>
        <pc:spChg chg="mod">
          <ac:chgData name="GULER DEMIR" userId="fd11c474-b5f6-4369-b88b-5b53ab0cabe3" providerId="ADAL" clId="{ABC063AB-5257-4E58-825C-32B6FAD1B10F}" dt="2026-05-14T14:57:17.662" v="9" actId="20577"/>
          <ac:spMkLst>
            <pc:docMk/>
            <pc:sldMk cId="3543097275" sldId="305"/>
            <ac:spMk id="3" creationId="{81790626-9A8C-1C0C-F0D9-568EB74DB9A0}"/>
          </ac:spMkLst>
        </pc:spChg>
      </pc:sldChg>
      <pc:sldChg chg="modSp mod">
        <pc:chgData name="GULER DEMIR" userId="fd11c474-b5f6-4369-b88b-5b53ab0cabe3" providerId="ADAL" clId="{ABC063AB-5257-4E58-825C-32B6FAD1B10F}" dt="2026-05-14T14:58:03.760" v="18" actId="20577"/>
        <pc:sldMkLst>
          <pc:docMk/>
          <pc:sldMk cId="176541202" sldId="310"/>
        </pc:sldMkLst>
        <pc:spChg chg="mod">
          <ac:chgData name="GULER DEMIR" userId="fd11c474-b5f6-4369-b88b-5b53ab0cabe3" providerId="ADAL" clId="{ABC063AB-5257-4E58-825C-32B6FAD1B10F}" dt="2026-05-14T14:58:03.760" v="18" actId="20577"/>
          <ac:spMkLst>
            <pc:docMk/>
            <pc:sldMk cId="176541202" sldId="310"/>
            <ac:spMk id="3" creationId="{69E32A6A-555E-E00F-3A60-57F179D165A2}"/>
          </ac:spMkLst>
        </pc:spChg>
      </pc:sldChg>
      <pc:sldChg chg="modSp mod">
        <pc:chgData name="GULER DEMIR" userId="fd11c474-b5f6-4369-b88b-5b53ab0cabe3" providerId="ADAL" clId="{ABC063AB-5257-4E58-825C-32B6FAD1B10F}" dt="2026-05-14T15:00:59.294" v="40" actId="20577"/>
        <pc:sldMkLst>
          <pc:docMk/>
          <pc:sldMk cId="3396512245" sldId="312"/>
        </pc:sldMkLst>
        <pc:spChg chg="mod">
          <ac:chgData name="GULER DEMIR" userId="fd11c474-b5f6-4369-b88b-5b53ab0cabe3" providerId="ADAL" clId="{ABC063AB-5257-4E58-825C-32B6FAD1B10F}" dt="2026-05-14T15:00:59.294" v="40" actId="20577"/>
          <ac:spMkLst>
            <pc:docMk/>
            <pc:sldMk cId="3396512245" sldId="312"/>
            <ac:spMk id="3" creationId="{A2E3C33D-C757-3D71-F617-57A939FA68FE}"/>
          </ac:spMkLst>
        </pc:spChg>
      </pc:sldChg>
      <pc:sldChg chg="modSp mod">
        <pc:chgData name="GULER DEMIR" userId="fd11c474-b5f6-4369-b88b-5b53ab0cabe3" providerId="ADAL" clId="{ABC063AB-5257-4E58-825C-32B6FAD1B10F}" dt="2026-05-14T14:58:37.341" v="20" actId="1076"/>
        <pc:sldMkLst>
          <pc:docMk/>
          <pc:sldMk cId="3931679195" sldId="313"/>
        </pc:sldMkLst>
        <pc:picChg chg="mod">
          <ac:chgData name="GULER DEMIR" userId="fd11c474-b5f6-4369-b88b-5b53ab0cabe3" providerId="ADAL" clId="{ABC063AB-5257-4E58-825C-32B6FAD1B10F}" dt="2026-05-14T14:58:37.341" v="20" actId="1076"/>
          <ac:picMkLst>
            <pc:docMk/>
            <pc:sldMk cId="3931679195" sldId="313"/>
            <ac:picMk id="5" creationId="{C52DFE56-4E2B-F10C-4333-0596D7D8CF68}"/>
          </ac:picMkLst>
        </pc:picChg>
      </pc:sldChg>
      <pc:sldChg chg="modSp add mod">
        <pc:chgData name="GULER DEMIR" userId="fd11c474-b5f6-4369-b88b-5b53ab0cabe3" providerId="ADAL" clId="{ABC063AB-5257-4E58-825C-32B6FAD1B10F}" dt="2026-05-14T16:20:31.795" v="65" actId="255"/>
        <pc:sldMkLst>
          <pc:docMk/>
          <pc:sldMk cId="695178794" sldId="326"/>
        </pc:sldMkLst>
        <pc:spChg chg="mod">
          <ac:chgData name="GULER DEMIR" userId="fd11c474-b5f6-4369-b88b-5b53ab0cabe3" providerId="ADAL" clId="{ABC063AB-5257-4E58-825C-32B6FAD1B10F}" dt="2026-05-14T16:20:31.795" v="65" actId="255"/>
          <ac:spMkLst>
            <pc:docMk/>
            <pc:sldMk cId="695178794" sldId="32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ourweekmba.com/likerts-management-system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liffsnotes.com/study-guides/principles-of-management/the-evolution-of-management-thought/behavioral-management-theory" TargetMode="External"/><Relationship Id="rId2" Type="http://schemas.openxmlformats.org/officeDocument/2006/relationships/hyperlink" Target="https://switcheducation.com/wp-content/uploads/2017/06/SEB_LYO_McGregor_Thinker.pdf" TargetMode="External"/><Relationship Id="rId1" Type="http://schemas.openxmlformats.org/officeDocument/2006/relationships/slideLayout" Target="../slideLayouts/slideLayout2.xml"/><Relationship Id="rId5" Type="http://schemas.openxmlformats.org/officeDocument/2006/relationships/hyperlink" Target="https://www.leadershipsuccess.co/leadership-styles/lewins-leadership-styles" TargetMode="External"/><Relationship Id="rId4" Type="http://schemas.openxmlformats.org/officeDocument/2006/relationships/hyperlink" Target="https://www.simplypsychology.org/maslow.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5869/itobiad.273166" TargetMode="External"/><Relationship Id="rId2" Type="http://schemas.openxmlformats.org/officeDocument/2006/relationships/hyperlink" Target="https://doi.org/10.1501/Egifak_0000000030"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224952289_Schools_of_Management_Thought" TargetMode="External"/><Relationship Id="rId5" Type="http://schemas.openxmlformats.org/officeDocument/2006/relationships/hyperlink" Target="https://www.business.com/articles/management-theory-of-elton-mayo/" TargetMode="External"/><Relationship Id="rId4" Type="http://schemas.openxmlformats.org/officeDocument/2006/relationships/hyperlink" Target="https://www.researchgate.net/publication/389637163_Classical_Perspective_on_Likerts_Systems_Theo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reamstime.com/illustration/teamwork.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eamstime.com/group-diverse-people-holding-tall-stack-colorful-books-teamwork-education-concept-collaboratively-symbolizing-positive-image38184293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16207" y="722225"/>
            <a:ext cx="8459805" cy="2807108"/>
          </a:xfrm>
        </p:spPr>
        <p:txBody>
          <a:bodyPr/>
          <a:lstStyle/>
          <a:p>
            <a:pPr algn="ctr"/>
            <a:r>
              <a:rPr lang="tr-TR" sz="2800" b="1" dirty="0">
                <a:solidFill>
                  <a:schemeClr val="tx1"/>
                </a:solidFill>
              </a:rPr>
              <a:t>BİLGİ VE BELGE MERKEZLERİ YÖNETİMİ</a:t>
            </a:r>
            <a:br>
              <a:rPr lang="tr-TR" sz="2800" b="1" dirty="0">
                <a:solidFill>
                  <a:schemeClr val="tx1"/>
                </a:solidFill>
              </a:rPr>
            </a:br>
            <a:r>
              <a:rPr lang="tr-TR" sz="2800" b="1" dirty="0">
                <a:solidFill>
                  <a:schemeClr val="tx1"/>
                </a:solidFill>
              </a:rPr>
              <a:t>4. HAFTA</a:t>
            </a:r>
            <a:br>
              <a:rPr lang="tr-TR" sz="2800" b="1" dirty="0">
                <a:solidFill>
                  <a:schemeClr val="tx1"/>
                </a:solidFill>
              </a:rPr>
            </a:br>
            <a:br>
              <a:rPr lang="tr-TR" sz="2800" b="1" dirty="0">
                <a:solidFill>
                  <a:schemeClr val="tx1"/>
                </a:solidFill>
              </a:rPr>
            </a:br>
            <a:r>
              <a:rPr lang="tr-TR" sz="2800" b="1" dirty="0">
                <a:solidFill>
                  <a:schemeClr val="tx1"/>
                </a:solidFill>
              </a:rPr>
              <a:t>Yönetim Düşünce Okulları ve Kuramları Analizi: </a:t>
            </a:r>
            <a:br>
              <a:rPr lang="tr-TR" sz="2800" b="1" dirty="0">
                <a:solidFill>
                  <a:schemeClr val="tx1"/>
                </a:solidFill>
              </a:rPr>
            </a:br>
            <a:r>
              <a:rPr lang="tr-TR" sz="2800" b="1" dirty="0">
                <a:solidFill>
                  <a:schemeClr val="tx1"/>
                </a:solidFill>
              </a:rPr>
              <a:t>Neo-Klasik Yönetim Okulları (1930-1960)</a:t>
            </a:r>
            <a:endParaRPr lang="en-US" sz="28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B3B02-CF27-9D34-862D-703FED711DD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161D60E-E807-B9EE-FB97-1060BAA3E590}"/>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 Kavramlar ve Güçlü Yönler</a:t>
            </a:r>
            <a:endParaRPr lang="en-US" sz="2000" b="1" dirty="0"/>
          </a:p>
        </p:txBody>
      </p:sp>
      <p:sp>
        <p:nvSpPr>
          <p:cNvPr id="3" name="İçerik Yer Tutucusu 2">
            <a:extLst>
              <a:ext uri="{FF2B5EF4-FFF2-40B4-BE49-F238E27FC236}">
                <a16:creationId xmlns:a16="http://schemas.microsoft.com/office/drawing/2014/main" id="{81790626-9A8C-1C0C-F0D9-568EB74DB9A0}"/>
              </a:ext>
            </a:extLst>
          </p:cNvPr>
          <p:cNvSpPr>
            <a:spLocks noGrp="1"/>
          </p:cNvSpPr>
          <p:nvPr>
            <p:ph idx="1"/>
          </p:nvPr>
        </p:nvSpPr>
        <p:spPr>
          <a:xfrm>
            <a:off x="820928" y="750405"/>
            <a:ext cx="9438005" cy="4777560"/>
          </a:xfrm>
        </p:spPr>
        <p:txBody>
          <a:bodyPr>
            <a:noAutofit/>
          </a:bodyPr>
          <a:lstStyle/>
          <a:p>
            <a:pPr algn="just"/>
            <a:r>
              <a:rPr lang="tr-TR" sz="1700" b="1" u="sng" dirty="0"/>
              <a:t>Ana Kavramlar</a:t>
            </a:r>
            <a:r>
              <a:rPr lang="tr-TR" sz="1700" b="1" dirty="0"/>
              <a:t>:  </a:t>
            </a:r>
          </a:p>
          <a:p>
            <a:pPr lvl="1" algn="just">
              <a:buFont typeface="Wingdings" panose="05000000000000000000" pitchFamily="2" charset="2"/>
              <a:buChar char="v"/>
            </a:pPr>
            <a:r>
              <a:rPr lang="tr-TR" sz="1700" b="1" u="sng" dirty="0"/>
              <a:t>İnsanların Motivasyonu</a:t>
            </a:r>
            <a:r>
              <a:rPr lang="tr-TR" sz="1700" b="1" dirty="0"/>
              <a:t>: Abraham Maslow’un </a:t>
            </a:r>
            <a:r>
              <a:rPr lang="tr-TR" sz="1700" b="1" dirty="0">
                <a:highlight>
                  <a:srgbClr val="00FFFF"/>
                </a:highlight>
              </a:rPr>
              <a:t>İhtiyaçlar Hiyerarşisi</a:t>
            </a:r>
            <a:r>
              <a:rPr lang="tr-TR" sz="1700" b="1" dirty="0"/>
              <a:t> gibi kuramlarla çalışanların gereksinimleri dikkate alınır.  </a:t>
            </a:r>
          </a:p>
          <a:p>
            <a:pPr lvl="1" algn="just">
              <a:buFont typeface="Wingdings" panose="05000000000000000000" pitchFamily="2" charset="2"/>
              <a:buChar char="v"/>
            </a:pPr>
            <a:r>
              <a:rPr lang="tr-TR" sz="1700" b="1" u="sng" dirty="0"/>
              <a:t>Sosyal Dinamikler:</a:t>
            </a:r>
            <a:r>
              <a:rPr lang="tr-TR" sz="1700" b="1" dirty="0"/>
              <a:t> İş yerinde grup davranışları, normlar ve iletişim ön plana çıkar.  </a:t>
            </a:r>
          </a:p>
          <a:p>
            <a:pPr lvl="1" algn="just">
              <a:buFont typeface="Wingdings" panose="05000000000000000000" pitchFamily="2" charset="2"/>
              <a:buChar char="v"/>
            </a:pPr>
            <a:r>
              <a:rPr lang="tr-TR" sz="1700" b="1" u="sng" dirty="0"/>
              <a:t>Katılımcı ve Demokratik Yönetim:</a:t>
            </a:r>
            <a:r>
              <a:rPr lang="tr-TR" sz="1700" b="1" dirty="0"/>
              <a:t> Çalışanların fikir ve katılımıyla karar alma desteklenir.</a:t>
            </a:r>
          </a:p>
          <a:p>
            <a:pPr algn="just"/>
            <a:r>
              <a:rPr lang="tr-TR" sz="1700" b="1" u="sng" dirty="0"/>
              <a:t>Güçlü Yönleri</a:t>
            </a:r>
            <a:r>
              <a:rPr lang="tr-TR" sz="1700" b="1" dirty="0"/>
              <a:t>:  </a:t>
            </a:r>
          </a:p>
          <a:p>
            <a:pPr lvl="1" algn="just">
              <a:buFont typeface="Wingdings" panose="05000000000000000000" pitchFamily="2" charset="2"/>
              <a:buChar char="v"/>
            </a:pPr>
            <a:r>
              <a:rPr lang="tr-TR" sz="1700" b="1" dirty="0"/>
              <a:t>Çalışanların memnuniyetini ve verimliliğini artırır.  </a:t>
            </a:r>
          </a:p>
          <a:p>
            <a:pPr lvl="1" algn="just">
              <a:buFont typeface="Wingdings" panose="05000000000000000000" pitchFamily="2" charset="2"/>
              <a:buChar char="v"/>
            </a:pPr>
            <a:r>
              <a:rPr lang="tr-TR" sz="1700" b="1" dirty="0"/>
              <a:t>İnsan ögesine vurgu yaparak, çalışanların motivasyonunu ve bağlılığını güçlendirir.</a:t>
            </a:r>
          </a:p>
          <a:p>
            <a:pPr lvl="1" algn="just">
              <a:buFont typeface="Wingdings" panose="05000000000000000000" pitchFamily="2" charset="2"/>
              <a:buChar char="v"/>
            </a:pPr>
            <a:r>
              <a:rPr lang="tr-TR" sz="1700" b="1" dirty="0"/>
              <a:t>Çalışan bağlılığını ve motivasyonunu artırır.  </a:t>
            </a:r>
          </a:p>
          <a:p>
            <a:pPr lvl="1" algn="just">
              <a:buFont typeface="Wingdings" panose="05000000000000000000" pitchFamily="2" charset="2"/>
              <a:buChar char="v"/>
            </a:pPr>
            <a:r>
              <a:rPr lang="tr-TR" sz="1700" b="1" dirty="0"/>
              <a:t>İş ortamında iletişimi ve ekip çalışmasını güçlendirir.  </a:t>
            </a:r>
          </a:p>
          <a:p>
            <a:pPr lvl="1" algn="just">
              <a:buFont typeface="Wingdings" panose="05000000000000000000" pitchFamily="2" charset="2"/>
              <a:buChar char="v"/>
            </a:pPr>
            <a:r>
              <a:rPr lang="tr-TR" sz="1700" b="1" dirty="0"/>
              <a:t>İşyerinde daha sağlıklı ve pozitif bir kültür oluşturur </a:t>
            </a:r>
            <a:r>
              <a:rPr lang="tr-TR" sz="1500" b="1" dirty="0"/>
              <a:t>(</a:t>
            </a:r>
            <a:r>
              <a:rPr lang="nb-NO" sz="1500" b="1" dirty="0"/>
              <a:t>Adigun ve Okunade, 2024</a:t>
            </a:r>
            <a:r>
              <a:rPr lang="tr-TR" sz="1500" b="1" dirty="0"/>
              <a:t>; </a:t>
            </a:r>
            <a:r>
              <a:rPr lang="tr-TR" sz="1500" b="1" dirty="0" err="1"/>
              <a:t>Peek</a:t>
            </a:r>
            <a:r>
              <a:rPr lang="tr-TR" sz="1500" b="1" dirty="0"/>
              <a:t>, 2025</a:t>
            </a:r>
            <a:r>
              <a:rPr lang="nb-NO" sz="1500" b="1" dirty="0"/>
              <a:t>).</a:t>
            </a:r>
            <a:endParaRPr lang="tr-TR" sz="1500" b="1" dirty="0"/>
          </a:p>
        </p:txBody>
      </p:sp>
    </p:spTree>
    <p:extLst>
      <p:ext uri="{BB962C8B-B14F-4D97-AF65-F5344CB8AC3E}">
        <p14:creationId xmlns:p14="http://schemas.microsoft.com/office/powerpoint/2010/main" val="354309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15E8A-1ECF-C153-7825-60EF337B132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29B310F-20A6-4FF2-E8CE-18E3D8687C7F}"/>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 Sınırlamaları</a:t>
            </a:r>
            <a:endParaRPr lang="en-US" sz="2000" b="1" dirty="0"/>
          </a:p>
        </p:txBody>
      </p:sp>
      <p:sp>
        <p:nvSpPr>
          <p:cNvPr id="3" name="İçerik Yer Tutucusu 2">
            <a:extLst>
              <a:ext uri="{FF2B5EF4-FFF2-40B4-BE49-F238E27FC236}">
                <a16:creationId xmlns:a16="http://schemas.microsoft.com/office/drawing/2014/main" id="{7B80980E-98EA-9A04-E7A6-02E18DA1137D}"/>
              </a:ext>
            </a:extLst>
          </p:cNvPr>
          <p:cNvSpPr>
            <a:spLocks noGrp="1"/>
          </p:cNvSpPr>
          <p:nvPr>
            <p:ph idx="1"/>
          </p:nvPr>
        </p:nvSpPr>
        <p:spPr>
          <a:xfrm>
            <a:off x="820928" y="750405"/>
            <a:ext cx="9438005" cy="3101159"/>
          </a:xfrm>
        </p:spPr>
        <p:txBody>
          <a:bodyPr>
            <a:noAutofit/>
          </a:bodyPr>
          <a:lstStyle/>
          <a:p>
            <a:pPr lvl="1" algn="just"/>
            <a:r>
              <a:rPr lang="tr-TR" sz="2000" b="1" dirty="0"/>
              <a:t>Sadece insan ögesine; psikolojik ve sosyal faktörlere odaklanır.</a:t>
            </a:r>
          </a:p>
          <a:p>
            <a:pPr lvl="1" algn="just"/>
            <a:r>
              <a:rPr lang="tr-TR" sz="2000" b="1" dirty="0"/>
              <a:t>Yapısal ve teknolojik bileşenleri göz ardı edebilir. </a:t>
            </a:r>
          </a:p>
          <a:p>
            <a:pPr lvl="1" algn="just"/>
            <a:r>
              <a:rPr lang="tr-TR" sz="2000" b="1" dirty="0"/>
              <a:t>İnsan davranışlarının karmaşıklığını tam anlamıyla açıklayamayabilir.  </a:t>
            </a:r>
          </a:p>
          <a:p>
            <a:pPr lvl="1" algn="just"/>
            <a:r>
              <a:rPr lang="tr-TR" sz="2000" b="1" dirty="0"/>
              <a:t>Çok yönlü, kompleks organizasyon sorunlarını yalnızca insan ilişkileriyle çözmek yetersiz kalabilir.</a:t>
            </a:r>
          </a:p>
          <a:p>
            <a:pPr lvl="1" algn="just"/>
            <a:r>
              <a:rPr lang="tr-TR" sz="2000" b="1" dirty="0"/>
              <a:t>İnsan davranışlarının karmaşık ve öngörülemez olduğunu göz önüne almalıdır </a:t>
            </a:r>
            <a:r>
              <a:rPr lang="tr-TR" sz="1500" b="1" dirty="0"/>
              <a:t>(</a:t>
            </a:r>
            <a:r>
              <a:rPr lang="nb-NO" sz="1500" b="1" dirty="0"/>
              <a:t>Adigun ve Okunade, 2024</a:t>
            </a:r>
            <a:r>
              <a:rPr lang="tr-TR" sz="1500" b="1" dirty="0"/>
              <a:t>, </a:t>
            </a:r>
            <a:r>
              <a:rPr lang="tr-TR" sz="1500" b="1" dirty="0" err="1"/>
              <a:t>Peek</a:t>
            </a:r>
            <a:r>
              <a:rPr lang="tr-TR" sz="1500" b="1" dirty="0"/>
              <a:t>, 2025</a:t>
            </a:r>
            <a:r>
              <a:rPr lang="nb-NO" sz="1500" b="1" dirty="0"/>
              <a:t>). </a:t>
            </a:r>
            <a:endParaRPr lang="tr-TR" sz="1500" b="1" dirty="0"/>
          </a:p>
        </p:txBody>
      </p:sp>
    </p:spTree>
    <p:extLst>
      <p:ext uri="{BB962C8B-B14F-4D97-AF65-F5344CB8AC3E}">
        <p14:creationId xmlns:p14="http://schemas.microsoft.com/office/powerpoint/2010/main" val="426469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8695B-A7EF-EAAB-D423-5CB3CF96FB0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B9558D9-3353-4DEF-47BD-8005DA8DBFDF}"/>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 Elton Mayo (1880-1949)</a:t>
            </a:r>
            <a:endParaRPr lang="en-US" sz="2000" b="1" dirty="0"/>
          </a:p>
        </p:txBody>
      </p:sp>
      <p:sp>
        <p:nvSpPr>
          <p:cNvPr id="3" name="İçerik Yer Tutucusu 2">
            <a:extLst>
              <a:ext uri="{FF2B5EF4-FFF2-40B4-BE49-F238E27FC236}">
                <a16:creationId xmlns:a16="http://schemas.microsoft.com/office/drawing/2014/main" id="{EFFDF11B-B8AC-532C-3835-8DA8B0DD2466}"/>
              </a:ext>
            </a:extLst>
          </p:cNvPr>
          <p:cNvSpPr>
            <a:spLocks noGrp="1"/>
          </p:cNvSpPr>
          <p:nvPr>
            <p:ph idx="1"/>
          </p:nvPr>
        </p:nvSpPr>
        <p:spPr>
          <a:xfrm>
            <a:off x="820928" y="750405"/>
            <a:ext cx="9438005" cy="4985378"/>
          </a:xfrm>
        </p:spPr>
        <p:txBody>
          <a:bodyPr>
            <a:noAutofit/>
          </a:bodyPr>
          <a:lstStyle/>
          <a:p>
            <a:pPr algn="just"/>
            <a:r>
              <a:rPr lang="tr-TR" sz="1600" b="1" u="sng" dirty="0"/>
              <a:t>Elton </a:t>
            </a:r>
            <a:r>
              <a:rPr lang="tr-TR" sz="1600" b="1" u="sng" dirty="0" err="1"/>
              <a:t>Mayo’nun</a:t>
            </a:r>
            <a:r>
              <a:rPr lang="tr-TR" sz="1600" b="1" u="sng" dirty="0"/>
              <a:t> İnsan İlişkileri Kuramı</a:t>
            </a:r>
            <a:r>
              <a:rPr lang="tr-TR" sz="1600" b="1" dirty="0"/>
              <a:t>:</a:t>
            </a:r>
          </a:p>
          <a:p>
            <a:pPr lvl="1" algn="just">
              <a:buFont typeface="Wingdings" panose="05000000000000000000" pitchFamily="2" charset="2"/>
              <a:buChar char="v"/>
            </a:pPr>
            <a:r>
              <a:rPr lang="tr-TR" b="1" u="sng" dirty="0"/>
              <a:t>Kimdir?</a:t>
            </a:r>
            <a:r>
              <a:rPr lang="tr-TR" b="1" dirty="0"/>
              <a:t> Avustralyalı akademisyen ve Harvard Business </a:t>
            </a:r>
            <a:r>
              <a:rPr lang="tr-TR" b="1" dirty="0" err="1"/>
              <a:t>School’da</a:t>
            </a:r>
            <a:r>
              <a:rPr lang="tr-TR" b="1" dirty="0"/>
              <a:t> öğretim üyesi (1920’ler).  </a:t>
            </a:r>
          </a:p>
          <a:p>
            <a:pPr lvl="1" algn="just">
              <a:buFont typeface="Wingdings" panose="05000000000000000000" pitchFamily="2" charset="2"/>
              <a:buChar char="v"/>
            </a:pPr>
            <a:r>
              <a:rPr lang="tr-TR" b="1" dirty="0"/>
              <a:t>İnsan ilişkileri ve işyeri psikolojisi alanında öncü.</a:t>
            </a:r>
          </a:p>
          <a:p>
            <a:pPr lvl="1" algn="just">
              <a:buFont typeface="Wingdings" panose="05000000000000000000" pitchFamily="2" charset="2"/>
              <a:buChar char="v"/>
            </a:pPr>
            <a:r>
              <a:rPr lang="tr-TR" b="1" dirty="0"/>
              <a:t>«İnsan İlişkileri Hareketi’nin kurucusu” ve “bilimin ışığında çalışan motivasyonunu anlama” yolunun öncüsü</a:t>
            </a:r>
          </a:p>
          <a:p>
            <a:pPr algn="just"/>
            <a:r>
              <a:rPr lang="tr-TR" sz="1600" b="1" u="sng" dirty="0"/>
              <a:t>Sosyal Dinamikler ve Grup Normları</a:t>
            </a:r>
            <a:r>
              <a:rPr lang="tr-TR" sz="1600" b="1" dirty="0"/>
              <a:t>:  </a:t>
            </a:r>
          </a:p>
          <a:p>
            <a:pPr lvl="1" algn="just">
              <a:buFont typeface="Wingdings" panose="05000000000000000000" pitchFamily="2" charset="2"/>
              <a:buChar char="v"/>
            </a:pPr>
            <a:r>
              <a:rPr lang="tr-TR" b="1" dirty="0"/>
              <a:t>Çalışanlar, grup kurallarına ve normlara uyum sağlayarak motivasyon sağlarlar.  </a:t>
            </a:r>
          </a:p>
          <a:p>
            <a:pPr lvl="1" algn="just">
              <a:buFont typeface="Wingdings" panose="05000000000000000000" pitchFamily="2" charset="2"/>
              <a:buChar char="v"/>
            </a:pPr>
            <a:r>
              <a:rPr lang="tr-TR" b="1" dirty="0"/>
              <a:t>İşbirliği ve Takım Çalışması (Yüksek uyum ve pozitif grup normları, performansı artırır).</a:t>
            </a:r>
          </a:p>
          <a:p>
            <a:pPr lvl="1" algn="just">
              <a:buFont typeface="Wingdings" panose="05000000000000000000" pitchFamily="2" charset="2"/>
              <a:buChar char="v"/>
            </a:pPr>
            <a:r>
              <a:rPr lang="tr-TR" b="1" dirty="0"/>
              <a:t>Grup Normları (Bir grubun kabul ettiği davranış standartları)</a:t>
            </a:r>
          </a:p>
          <a:p>
            <a:pPr lvl="1" algn="just">
              <a:buFont typeface="Wingdings" panose="05000000000000000000" pitchFamily="2" charset="2"/>
              <a:buChar char="v"/>
            </a:pPr>
            <a:r>
              <a:rPr lang="tr-TR" b="1" dirty="0"/>
              <a:t>Grup Birliği ve Dayanışma (</a:t>
            </a:r>
            <a:r>
              <a:rPr lang="tr-TR" b="1" dirty="0" err="1"/>
              <a:t>Cohesiveness</a:t>
            </a:r>
            <a:r>
              <a:rPr lang="tr-TR" b="1" dirty="0"/>
              <a:t>) (Bir grubun uyumu ve birlikte çalışma derecesi)</a:t>
            </a:r>
          </a:p>
          <a:p>
            <a:pPr lvl="1" algn="just">
              <a:buFont typeface="Wingdings" panose="05000000000000000000" pitchFamily="2" charset="2"/>
              <a:buChar char="v"/>
            </a:pPr>
            <a:r>
              <a:rPr lang="tr-TR" b="1" dirty="0" err="1"/>
              <a:t>Hawthorne</a:t>
            </a:r>
            <a:r>
              <a:rPr lang="tr-TR" b="1" dirty="0"/>
              <a:t> Etkisi (İnsanlar gözlemlendiğinde performanslarının artması)</a:t>
            </a:r>
          </a:p>
          <a:p>
            <a:pPr lvl="1" algn="just">
              <a:buFont typeface="Wingdings" panose="05000000000000000000" pitchFamily="2" charset="2"/>
              <a:buChar char="v"/>
            </a:pPr>
            <a:r>
              <a:rPr lang="tr-TR" b="1" dirty="0"/>
              <a:t>Sosyal Bağlar ve Takdir (Çalışanların kendilerini değerli ve bağlı hissetmesi performansı artırır) </a:t>
            </a:r>
            <a:r>
              <a:rPr lang="tr-TR" sz="1500" b="1" dirty="0"/>
              <a:t>(</a:t>
            </a:r>
            <a:r>
              <a:rPr lang="en-US" sz="1500" b="1" dirty="0"/>
              <a:t>Peek, </a:t>
            </a:r>
            <a:r>
              <a:rPr lang="tr-TR" sz="1500" b="1" dirty="0"/>
              <a:t>2025). </a:t>
            </a:r>
          </a:p>
        </p:txBody>
      </p:sp>
    </p:spTree>
    <p:extLst>
      <p:ext uri="{BB962C8B-B14F-4D97-AF65-F5344CB8AC3E}">
        <p14:creationId xmlns:p14="http://schemas.microsoft.com/office/powerpoint/2010/main" val="78060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BADA7-75E2-ECC5-B7E6-84C8E6C38FA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2D43B6C-9A9D-DA23-B729-BDF0242EDCA1}"/>
              </a:ext>
            </a:extLst>
          </p:cNvPr>
          <p:cNvSpPr>
            <a:spLocks noGrp="1"/>
          </p:cNvSpPr>
          <p:nvPr>
            <p:ph type="title"/>
          </p:nvPr>
        </p:nvSpPr>
        <p:spPr>
          <a:xfrm>
            <a:off x="1565814" y="213691"/>
            <a:ext cx="8025848" cy="700710"/>
          </a:xfrm>
        </p:spPr>
        <p:txBody>
          <a:bodyPr>
            <a:normAutofit/>
          </a:bodyPr>
          <a:lstStyle/>
          <a:p>
            <a:pPr algn="ctr"/>
            <a:r>
              <a:rPr lang="tr-TR" sz="2000" b="1" dirty="0">
                <a:solidFill>
                  <a:schemeClr val="tx1"/>
                </a:solidFill>
              </a:rPr>
              <a:t>Neoklasik Yönetim Yaklaşımı: Abraham Maslow (1908-1970)</a:t>
            </a:r>
            <a:endParaRPr lang="en-US" sz="2000" b="1" dirty="0"/>
          </a:p>
        </p:txBody>
      </p:sp>
      <p:sp>
        <p:nvSpPr>
          <p:cNvPr id="3" name="İçerik Yer Tutucusu 2">
            <a:extLst>
              <a:ext uri="{FF2B5EF4-FFF2-40B4-BE49-F238E27FC236}">
                <a16:creationId xmlns:a16="http://schemas.microsoft.com/office/drawing/2014/main" id="{69E32A6A-555E-E00F-3A60-57F179D165A2}"/>
              </a:ext>
            </a:extLst>
          </p:cNvPr>
          <p:cNvSpPr>
            <a:spLocks noGrp="1"/>
          </p:cNvSpPr>
          <p:nvPr>
            <p:ph idx="1"/>
          </p:nvPr>
        </p:nvSpPr>
        <p:spPr>
          <a:xfrm>
            <a:off x="819979" y="810039"/>
            <a:ext cx="9438005" cy="5237921"/>
          </a:xfrm>
        </p:spPr>
        <p:txBody>
          <a:bodyPr>
            <a:noAutofit/>
          </a:bodyPr>
          <a:lstStyle/>
          <a:p>
            <a:pPr algn="just"/>
            <a:r>
              <a:rPr lang="tr-TR" b="1" dirty="0"/>
              <a:t>Neoklasik yöntem, çalışanları üretmeye neyin motive ettiğini ve gereksinimlerinin çıktıyı artırmak için nasıl karşılanabileceğini inceleyen motivasyon kuramlarına da yeni bir vurgu yapmıştır. </a:t>
            </a:r>
          </a:p>
          <a:p>
            <a:pPr algn="just"/>
            <a:r>
              <a:rPr lang="tr-TR" b="1" dirty="0"/>
              <a:t>Bu alandaki en bilinen katkı, insan isteklerinin en temel fizyolojik taleplerden güvenlik, saygı, sevgi ve aidiyete ve nihayetinde kendini gerçekleştirmeye doğru sıralandığını belirten Abraham Maslow’un «</a:t>
            </a:r>
            <a:r>
              <a:rPr lang="tr-TR" b="1" u="sng" dirty="0"/>
              <a:t>İhtiyaçlar </a:t>
            </a:r>
            <a:r>
              <a:rPr lang="tr-TR" b="1" u="sng" dirty="0" err="1"/>
              <a:t>Hiyerarşisi</a:t>
            </a:r>
            <a:r>
              <a:rPr lang="tr-TR" b="1" dirty="0" err="1"/>
              <a:t>»dir</a:t>
            </a:r>
            <a:r>
              <a:rPr lang="tr-TR" b="1" dirty="0"/>
              <a:t>. </a:t>
            </a:r>
          </a:p>
          <a:p>
            <a:pPr algn="just"/>
            <a:r>
              <a:rPr lang="tr-TR" b="1" dirty="0"/>
              <a:t>Daha düşük seviyedeki psikolojik istekler karşılandığında, insanlar daha yüksek seviyedeki psikolojik talepler tarafından yönlendirilir. Bu nedenle, yöneticiler çalışanları etkili bir şekilde motive etmek ve iş tatminini artırmak için bu benzersiz gereksinimleri tanımalı ve bunlara yanıt vermelidir </a:t>
            </a:r>
            <a:r>
              <a:rPr lang="tr-TR" sz="1500" b="1" dirty="0"/>
              <a:t>(</a:t>
            </a:r>
            <a:r>
              <a:rPr lang="en-US" sz="1500" b="1" dirty="0"/>
              <a:t>Adigun </a:t>
            </a:r>
            <a:r>
              <a:rPr lang="en-US" sz="1500" b="1" dirty="0" err="1"/>
              <a:t>ve</a:t>
            </a:r>
            <a:r>
              <a:rPr lang="en-US" sz="1500" b="1" dirty="0"/>
              <a:t> </a:t>
            </a:r>
            <a:r>
              <a:rPr lang="en-US" sz="1500" b="1" dirty="0" err="1"/>
              <a:t>Okunade</a:t>
            </a:r>
            <a:r>
              <a:rPr lang="en-US" sz="1500" b="1" dirty="0"/>
              <a:t>, 2024</a:t>
            </a:r>
            <a:r>
              <a:rPr lang="tr-TR" sz="1500" b="1" dirty="0"/>
              <a:t>, s. 500</a:t>
            </a:r>
            <a:r>
              <a:rPr lang="en-US" sz="1500" b="1" dirty="0"/>
              <a:t>). </a:t>
            </a:r>
            <a:endParaRPr lang="tr-TR" sz="1500" b="1" dirty="0"/>
          </a:p>
          <a:p>
            <a:pPr algn="just"/>
            <a:r>
              <a:rPr lang="tr-TR" b="1" dirty="0"/>
              <a:t>Pratisyen bir psikolog olan Abraham Maslow’un kuramının üç varsayımı vardır:</a:t>
            </a:r>
          </a:p>
          <a:p>
            <a:pPr lvl="1" algn="just">
              <a:buFont typeface="Wingdings" panose="05000000000000000000" pitchFamily="2" charset="2"/>
              <a:buChar char="v"/>
            </a:pPr>
            <a:r>
              <a:rPr lang="tr-TR" b="1" dirty="0"/>
              <a:t>İnsan gereksinimleri asla tam olarak karşılanmaz.</a:t>
            </a:r>
          </a:p>
          <a:p>
            <a:pPr lvl="1" algn="just">
              <a:buFont typeface="Wingdings" panose="05000000000000000000" pitchFamily="2" charset="2"/>
              <a:buChar char="v"/>
            </a:pPr>
            <a:r>
              <a:rPr lang="tr-TR" b="1" dirty="0"/>
              <a:t>İnsan davranışı amaçlıdır ve tatmin gereksinim tarafından motive edilir.</a:t>
            </a:r>
          </a:p>
          <a:p>
            <a:pPr lvl="1" algn="just">
              <a:buFont typeface="Wingdings" panose="05000000000000000000" pitchFamily="2" charset="2"/>
              <a:buChar char="v"/>
            </a:pPr>
            <a:r>
              <a:rPr lang="tr-TR" b="1" dirty="0"/>
              <a:t>Gereksinimler, en düşükten en yükseğe doğru bir hiyerarşik önem yapısına göre sınıflandırılabilir </a:t>
            </a:r>
            <a:r>
              <a:rPr lang="tr-TR" sz="1500" b="1" dirty="0"/>
              <a:t>(</a:t>
            </a:r>
            <a:r>
              <a:rPr lang="tr-TR" sz="1500" b="1" dirty="0" err="1"/>
              <a:t>CliffsNotes</a:t>
            </a:r>
            <a:r>
              <a:rPr lang="tr-TR" sz="1500" b="1" dirty="0"/>
              <a:t>, </a:t>
            </a:r>
            <a:r>
              <a:rPr lang="tr-TR" sz="1500" b="1" dirty="0" err="1"/>
              <a:t>t.y</a:t>
            </a:r>
            <a:r>
              <a:rPr lang="tr-TR" sz="1500" b="1" dirty="0"/>
              <a:t>.). </a:t>
            </a:r>
          </a:p>
        </p:txBody>
      </p:sp>
    </p:spTree>
    <p:extLst>
      <p:ext uri="{BB962C8B-B14F-4D97-AF65-F5344CB8AC3E}">
        <p14:creationId xmlns:p14="http://schemas.microsoft.com/office/powerpoint/2010/main" val="17654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A7371-8BCD-552B-6C59-2760DDC1333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077F032-D780-A66E-A9F5-EAA924C6E370}"/>
              </a:ext>
            </a:extLst>
          </p:cNvPr>
          <p:cNvSpPr>
            <a:spLocks noGrp="1"/>
          </p:cNvSpPr>
          <p:nvPr>
            <p:ph type="title"/>
          </p:nvPr>
        </p:nvSpPr>
        <p:spPr>
          <a:xfrm>
            <a:off x="1565814" y="213691"/>
            <a:ext cx="8025848" cy="700710"/>
          </a:xfrm>
        </p:spPr>
        <p:txBody>
          <a:bodyPr>
            <a:normAutofit/>
          </a:bodyPr>
          <a:lstStyle/>
          <a:p>
            <a:pPr algn="ctr"/>
            <a:r>
              <a:rPr lang="tr-TR" sz="2000" b="1" dirty="0">
                <a:solidFill>
                  <a:schemeClr val="tx1"/>
                </a:solidFill>
              </a:rPr>
              <a:t>Neoklasik Yönetim Yaklaşımı: Abraham Maslow (1908-1970)</a:t>
            </a:r>
            <a:endParaRPr lang="en-US" sz="2000" b="1" dirty="0"/>
          </a:p>
        </p:txBody>
      </p:sp>
      <p:sp>
        <p:nvSpPr>
          <p:cNvPr id="3" name="İçerik Yer Tutucusu 2">
            <a:extLst>
              <a:ext uri="{FF2B5EF4-FFF2-40B4-BE49-F238E27FC236}">
                <a16:creationId xmlns:a16="http://schemas.microsoft.com/office/drawing/2014/main" id="{A2E3C33D-C757-3D71-F617-57A939FA68FE}"/>
              </a:ext>
            </a:extLst>
          </p:cNvPr>
          <p:cNvSpPr>
            <a:spLocks noGrp="1"/>
          </p:cNvSpPr>
          <p:nvPr>
            <p:ph idx="1"/>
          </p:nvPr>
        </p:nvSpPr>
        <p:spPr>
          <a:xfrm>
            <a:off x="844826" y="854766"/>
            <a:ext cx="9438005" cy="4811744"/>
          </a:xfrm>
        </p:spPr>
        <p:txBody>
          <a:bodyPr>
            <a:noAutofit/>
          </a:bodyPr>
          <a:lstStyle/>
          <a:p>
            <a:pPr marL="0" indent="0" algn="just">
              <a:buNone/>
            </a:pPr>
            <a:r>
              <a:rPr lang="tr-TR" sz="1700" b="1" u="sng" dirty="0"/>
              <a:t>Maslow, ihtiyaçlar hiyerarşisini beş özel alana ayırmıştır:</a:t>
            </a:r>
          </a:p>
          <a:p>
            <a:pPr algn="just">
              <a:buFont typeface="+mj-lt"/>
              <a:buAutoNum type="arabicParenR"/>
            </a:pPr>
            <a:r>
              <a:rPr lang="tr-TR" sz="1700" b="1" u="sng" dirty="0"/>
              <a:t>Fizyolojik gereksinimler</a:t>
            </a:r>
            <a:r>
              <a:rPr lang="tr-TR" sz="1700" b="1" dirty="0"/>
              <a:t>: Maslow, yiyecek ve içecek gibi temel insan refahını sürdürmek için gerekli olan tüm fiziksel gereksinimleri bu kategoriye dahil etmiştir. Ancak gereksinim karşılandıktan sonra artık bir motivasyon kaynağı değildir.</a:t>
            </a:r>
          </a:p>
          <a:p>
            <a:pPr algn="just">
              <a:buFont typeface="+mj-lt"/>
              <a:buAutoNum type="arabicParenR"/>
            </a:pPr>
            <a:r>
              <a:rPr lang="tr-TR" sz="1700" b="1" u="sng" dirty="0"/>
              <a:t>Güvenlik gereksinimi</a:t>
            </a:r>
            <a:r>
              <a:rPr lang="tr-TR" sz="1700" b="1" dirty="0"/>
              <a:t>: Temel güvenlik, istikrar, korunma ve korkudan uzak olma gereksinimini içerir. Bir bireyin tüm bu gereksinimlerinin genel olarak karşılanması normal bir durumdur. Aksi takdirde, birincil motivasyon kaynakları durumuna gelirler.</a:t>
            </a:r>
          </a:p>
          <a:p>
            <a:pPr algn="just">
              <a:buFont typeface="+mj-lt"/>
              <a:buAutoNum type="arabicParenR"/>
            </a:pPr>
            <a:r>
              <a:rPr lang="tr-TR" sz="1700" b="1" u="sng" dirty="0"/>
              <a:t>Aidiyet ve sevgi gereksinimi</a:t>
            </a:r>
            <a:r>
              <a:rPr lang="tr-TR" sz="1700" b="1" dirty="0"/>
              <a:t>: Fiziksel ve güvenlik gereksinimleri karşılandıktan ve artık motivasyon kaynağı olmaktan çıktıktan sonra, aidiyet ve sevgi gereksinimi birincil motivasyon kaynağı olarak ortaya çıkar. Birey, önemli diğerleriyle anlamlı ilişkiler kurmaya çalışır.</a:t>
            </a:r>
          </a:p>
          <a:p>
            <a:pPr algn="just">
              <a:buFont typeface="+mj-lt"/>
              <a:buAutoNum type="arabicParenR"/>
            </a:pPr>
            <a:r>
              <a:rPr lang="tr-TR" sz="1700" b="1" u="sng" dirty="0"/>
              <a:t>Saygı gereksinimi</a:t>
            </a:r>
            <a:r>
              <a:rPr lang="tr-TR" sz="1700" b="1" dirty="0"/>
              <a:t>: Birey özgüven geliştirmelidir ve statü, itibar, şöhret ve şan elde etmek ister.</a:t>
            </a:r>
          </a:p>
          <a:p>
            <a:pPr algn="just">
              <a:buFont typeface="+mj-lt"/>
              <a:buAutoNum type="arabicParenR"/>
            </a:pPr>
            <a:r>
              <a:rPr lang="tr-TR" sz="1700" b="1" u="sng" dirty="0"/>
              <a:t>Kendini gerçekleştirme gereksinimi</a:t>
            </a:r>
            <a:r>
              <a:rPr lang="tr-TR" sz="1700" b="1" dirty="0"/>
              <a:t>: Hiyerarşideki önceki tüm gereksinimlerin karşılandığı varsayıldığında, birey kendini bulma gereksinimini hisseder </a:t>
            </a:r>
            <a:r>
              <a:rPr lang="tr-TR" sz="1500" b="1" dirty="0"/>
              <a:t>(</a:t>
            </a:r>
            <a:r>
              <a:rPr lang="tr-TR" sz="1500" b="1" dirty="0" err="1"/>
              <a:t>CliffsNotes</a:t>
            </a:r>
            <a:r>
              <a:rPr lang="tr-TR" sz="1500" b="1" dirty="0"/>
              <a:t>, </a:t>
            </a:r>
            <a:r>
              <a:rPr lang="tr-TR" sz="1500" b="1" dirty="0" err="1"/>
              <a:t>t.y</a:t>
            </a:r>
            <a:r>
              <a:rPr lang="tr-TR" sz="1500" b="1" dirty="0"/>
              <a:t>.).</a:t>
            </a:r>
          </a:p>
        </p:txBody>
      </p:sp>
    </p:spTree>
    <p:extLst>
      <p:ext uri="{BB962C8B-B14F-4D97-AF65-F5344CB8AC3E}">
        <p14:creationId xmlns:p14="http://schemas.microsoft.com/office/powerpoint/2010/main" val="339651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92369-6092-698D-6F02-E8A72654C6C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FB19A1C-3042-1BC1-D44B-5F2B2CB7BEC5}"/>
              </a:ext>
            </a:extLst>
          </p:cNvPr>
          <p:cNvSpPr>
            <a:spLocks noGrp="1"/>
          </p:cNvSpPr>
          <p:nvPr>
            <p:ph type="title"/>
          </p:nvPr>
        </p:nvSpPr>
        <p:spPr>
          <a:xfrm>
            <a:off x="1565814" y="213691"/>
            <a:ext cx="8025848" cy="700710"/>
          </a:xfrm>
        </p:spPr>
        <p:txBody>
          <a:bodyPr>
            <a:normAutofit/>
          </a:bodyPr>
          <a:lstStyle/>
          <a:p>
            <a:pPr algn="ctr"/>
            <a:r>
              <a:rPr lang="tr-TR" sz="2000" b="1" dirty="0">
                <a:solidFill>
                  <a:schemeClr val="tx1"/>
                </a:solidFill>
              </a:rPr>
              <a:t>Neoklasik Yönetim Yaklaşımı: Abraham Maslow (1908-1970)</a:t>
            </a:r>
            <a:endParaRPr lang="en-US" sz="2000" b="1" dirty="0"/>
          </a:p>
        </p:txBody>
      </p:sp>
      <p:sp>
        <p:nvSpPr>
          <p:cNvPr id="3" name="İçerik Yer Tutucusu 2">
            <a:extLst>
              <a:ext uri="{FF2B5EF4-FFF2-40B4-BE49-F238E27FC236}">
                <a16:creationId xmlns:a16="http://schemas.microsoft.com/office/drawing/2014/main" id="{AD2431F2-F69F-BA6A-97C8-E263D07001A9}"/>
              </a:ext>
            </a:extLst>
          </p:cNvPr>
          <p:cNvSpPr>
            <a:spLocks noGrp="1"/>
          </p:cNvSpPr>
          <p:nvPr>
            <p:ph idx="1"/>
          </p:nvPr>
        </p:nvSpPr>
        <p:spPr>
          <a:xfrm>
            <a:off x="844826" y="854766"/>
            <a:ext cx="9438005" cy="1058518"/>
          </a:xfrm>
        </p:spPr>
        <p:txBody>
          <a:bodyPr>
            <a:noAutofit/>
          </a:bodyPr>
          <a:lstStyle/>
          <a:p>
            <a:pPr marL="0" indent="0" algn="just">
              <a:buNone/>
            </a:pPr>
            <a:r>
              <a:rPr lang="tr-TR" sz="1500" b="1" dirty="0"/>
              <a:t>Maslow’a göre, daha yüksek seviyedeki motivasyonlar belirginleşmeden önce daha düşük seviyedeki gereksinimlerin karşılanması gerekir. Ancak modern araştırmalar, gereksinimlerin aynı anda takip edilebileceğini ve hiyerarşinin başlangıçta önerilenden daha esnek olduğunu göstermektedir </a:t>
            </a:r>
            <a:r>
              <a:rPr lang="tr-TR" sz="1400" b="1" dirty="0"/>
              <a:t>(</a:t>
            </a:r>
            <a:r>
              <a:rPr lang="tr-TR" sz="1400" b="1" dirty="0" err="1"/>
              <a:t>Guy</a:t>
            </a:r>
            <a:r>
              <a:rPr lang="tr-TR" sz="1400" b="1" dirty="0"/>
              <a:t>-Evans, 2025).</a:t>
            </a:r>
          </a:p>
        </p:txBody>
      </p:sp>
      <p:pic>
        <p:nvPicPr>
          <p:cNvPr id="5" name="Resim 4">
            <a:extLst>
              <a:ext uri="{FF2B5EF4-FFF2-40B4-BE49-F238E27FC236}">
                <a16:creationId xmlns:a16="http://schemas.microsoft.com/office/drawing/2014/main" id="{C52DFE56-4E2B-F10C-4333-0596D7D8CF68}"/>
              </a:ext>
            </a:extLst>
          </p:cNvPr>
          <p:cNvPicPr>
            <a:picLocks noChangeAspect="1"/>
          </p:cNvPicPr>
          <p:nvPr/>
        </p:nvPicPr>
        <p:blipFill>
          <a:blip r:embed="rId2"/>
          <a:stretch>
            <a:fillRect/>
          </a:stretch>
        </p:blipFill>
        <p:spPr>
          <a:xfrm>
            <a:off x="2272123" y="1881730"/>
            <a:ext cx="6248446" cy="4457514"/>
          </a:xfrm>
          <a:prstGeom prst="rect">
            <a:avLst/>
          </a:prstGeom>
        </p:spPr>
      </p:pic>
      <p:sp>
        <p:nvSpPr>
          <p:cNvPr id="7" name="Metin kutusu 6">
            <a:extLst>
              <a:ext uri="{FF2B5EF4-FFF2-40B4-BE49-F238E27FC236}">
                <a16:creationId xmlns:a16="http://schemas.microsoft.com/office/drawing/2014/main" id="{15CF6F9D-E433-76CC-A87C-AF2CE6C7AC59}"/>
              </a:ext>
            </a:extLst>
          </p:cNvPr>
          <p:cNvSpPr txBox="1"/>
          <p:nvPr/>
        </p:nvSpPr>
        <p:spPr>
          <a:xfrm>
            <a:off x="4837029" y="6216134"/>
            <a:ext cx="1453598" cy="246221"/>
          </a:xfrm>
          <a:prstGeom prst="rect">
            <a:avLst/>
          </a:prstGeom>
          <a:noFill/>
        </p:spPr>
        <p:txBody>
          <a:bodyPr wrap="square">
            <a:spAutoFit/>
          </a:bodyPr>
          <a:lstStyle/>
          <a:p>
            <a:r>
              <a:rPr lang="tr-TR" sz="1000" b="1" dirty="0"/>
              <a:t>(</a:t>
            </a:r>
            <a:r>
              <a:rPr lang="tr-TR" sz="1000" b="1" dirty="0" err="1"/>
              <a:t>Guy</a:t>
            </a:r>
            <a:r>
              <a:rPr lang="tr-TR" sz="1000" b="1" dirty="0"/>
              <a:t>-Evans, 2025).</a:t>
            </a:r>
          </a:p>
        </p:txBody>
      </p:sp>
    </p:spTree>
    <p:extLst>
      <p:ext uri="{BB962C8B-B14F-4D97-AF65-F5344CB8AC3E}">
        <p14:creationId xmlns:p14="http://schemas.microsoft.com/office/powerpoint/2010/main" val="393167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1855-961E-6DF6-5774-A4D7F2817B9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4DA24F1-B38E-04BB-78A2-1BC9C4B92844}"/>
              </a:ext>
            </a:extLst>
          </p:cNvPr>
          <p:cNvSpPr>
            <a:spLocks noGrp="1"/>
          </p:cNvSpPr>
          <p:nvPr>
            <p:ph type="title"/>
          </p:nvPr>
        </p:nvSpPr>
        <p:spPr>
          <a:xfrm>
            <a:off x="1565814" y="213691"/>
            <a:ext cx="8025848" cy="467139"/>
          </a:xfrm>
        </p:spPr>
        <p:txBody>
          <a:bodyPr>
            <a:normAutofit/>
          </a:bodyPr>
          <a:lstStyle/>
          <a:p>
            <a:pPr algn="ctr"/>
            <a:r>
              <a:rPr lang="tr-TR" sz="2000" b="1" dirty="0">
                <a:solidFill>
                  <a:schemeClr val="tx1"/>
                </a:solidFill>
              </a:rPr>
              <a:t>Neoklasik Yönetim Yaklaşımı: Douglas McGregor (1906-1964) </a:t>
            </a:r>
            <a:endParaRPr lang="en-US" sz="2000" b="1" dirty="0"/>
          </a:p>
        </p:txBody>
      </p:sp>
      <p:sp>
        <p:nvSpPr>
          <p:cNvPr id="3" name="İçerik Yer Tutucusu 2">
            <a:extLst>
              <a:ext uri="{FF2B5EF4-FFF2-40B4-BE49-F238E27FC236}">
                <a16:creationId xmlns:a16="http://schemas.microsoft.com/office/drawing/2014/main" id="{1AB702ED-C563-FB0B-68FC-0D95C5E96768}"/>
              </a:ext>
            </a:extLst>
          </p:cNvPr>
          <p:cNvSpPr>
            <a:spLocks noGrp="1"/>
          </p:cNvSpPr>
          <p:nvPr>
            <p:ph idx="1"/>
          </p:nvPr>
        </p:nvSpPr>
        <p:spPr>
          <a:xfrm>
            <a:off x="964096" y="810040"/>
            <a:ext cx="9438005" cy="4995016"/>
          </a:xfrm>
        </p:spPr>
        <p:txBody>
          <a:bodyPr>
            <a:noAutofit/>
          </a:bodyPr>
          <a:lstStyle/>
          <a:p>
            <a:pPr algn="just"/>
            <a:r>
              <a:rPr lang="tr-TR" b="1" dirty="0"/>
              <a:t>Douglas McGregor, hem </a:t>
            </a:r>
            <a:r>
              <a:rPr lang="tr-TR" b="1" dirty="0" err="1"/>
              <a:t>Hawthorne</a:t>
            </a:r>
            <a:r>
              <a:rPr lang="tr-TR" b="1" dirty="0"/>
              <a:t> çalışmalarından hem de Maslow'dan büyük ölçüde etkilenmiştir. </a:t>
            </a:r>
          </a:p>
          <a:p>
            <a:pPr algn="just"/>
            <a:r>
              <a:rPr lang="tr-TR" b="1" u="sng" dirty="0"/>
              <a:t>İki temel yönetici türü olduğuna inanmaktadır:</a:t>
            </a:r>
          </a:p>
          <a:p>
            <a:pPr lvl="1" algn="just"/>
            <a:r>
              <a:rPr lang="tr-TR" b="1" dirty="0"/>
              <a:t>Birinci tür olan «</a:t>
            </a:r>
            <a:r>
              <a:rPr lang="tr-TR" b="1" u="sng" dirty="0"/>
              <a:t>Teori X</a:t>
            </a:r>
            <a:r>
              <a:rPr lang="tr-TR" b="1" dirty="0"/>
              <a:t>» yöneticisi, çalışanlara karşı olumsuz bir bakış açısına sahiptir ve onların tembel, güvenilmez ve sorumluluk üstlenemeyeceklerini varsayar. </a:t>
            </a:r>
          </a:p>
          <a:p>
            <a:pPr lvl="1" algn="just"/>
            <a:r>
              <a:rPr lang="tr-TR" b="1" dirty="0"/>
              <a:t>Diğer yandan, «</a:t>
            </a:r>
            <a:r>
              <a:rPr lang="tr-TR" b="1" u="sng" dirty="0"/>
              <a:t>Teori Y</a:t>
            </a:r>
            <a:r>
              <a:rPr lang="tr-TR" b="1" dirty="0"/>
              <a:t>» yöneticisi, çalışanların yalnızca güvenilir ve sorumluluk üstlenebilecek kapasitede olduklarını değil, aynı zamanda yüksek motivasyon seviyelerine sahip olduklarını da varsayar.</a:t>
            </a:r>
          </a:p>
          <a:p>
            <a:pPr algn="just"/>
            <a:r>
              <a:rPr lang="tr-TR" b="1" dirty="0"/>
              <a:t>McGregor'un fikrinin önemli bir yönü, her iki varsayımı da benimseyen yöneticilerin kendi kendini gerçekleştiren kehanetler yaratabileceklerine olan inancıydı; yani bu yöneticiler, davranışlarıyla astlarının yöneticinin ilk beklentilerini doğrulayacak şekilde hareket ettiği durumlar yaratırlar.</a:t>
            </a:r>
          </a:p>
          <a:p>
            <a:pPr algn="just"/>
            <a:r>
              <a:rPr lang="tr-TR" b="1" dirty="0"/>
              <a:t>Bu kuramcılar, bir grup olarak, insanların maddi ödüller için değil, içsel tatmin için çalıştıklarını keşfettiler ve odak noktasını, bir organizasyonun performansında bireylerin rolüne kaydırdılar </a:t>
            </a:r>
            <a:r>
              <a:rPr lang="tr-TR" sz="1500" b="1" dirty="0"/>
              <a:t>(</a:t>
            </a:r>
            <a:r>
              <a:rPr lang="tr-TR" sz="1500" b="1" dirty="0" err="1"/>
              <a:t>CliffsNotes</a:t>
            </a:r>
            <a:r>
              <a:rPr lang="tr-TR" sz="1500" b="1" dirty="0"/>
              <a:t>, </a:t>
            </a:r>
            <a:r>
              <a:rPr lang="tr-TR" sz="1500" b="1" dirty="0" err="1"/>
              <a:t>t.y</a:t>
            </a:r>
            <a:r>
              <a:rPr lang="tr-TR" sz="1500" b="1" dirty="0"/>
              <a:t>.). </a:t>
            </a:r>
          </a:p>
        </p:txBody>
      </p:sp>
    </p:spTree>
    <p:extLst>
      <p:ext uri="{BB962C8B-B14F-4D97-AF65-F5344CB8AC3E}">
        <p14:creationId xmlns:p14="http://schemas.microsoft.com/office/powerpoint/2010/main" val="304830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52B9-6718-4EC4-C352-444D665E469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BC44CCB-5666-EFE0-1018-FA20CFD0D1B2}"/>
              </a:ext>
            </a:extLst>
          </p:cNvPr>
          <p:cNvSpPr>
            <a:spLocks noGrp="1"/>
          </p:cNvSpPr>
          <p:nvPr>
            <p:ph type="title"/>
          </p:nvPr>
        </p:nvSpPr>
        <p:spPr>
          <a:xfrm>
            <a:off x="1565814" y="213691"/>
            <a:ext cx="8025848" cy="467139"/>
          </a:xfrm>
        </p:spPr>
        <p:txBody>
          <a:bodyPr>
            <a:normAutofit/>
          </a:bodyPr>
          <a:lstStyle/>
          <a:p>
            <a:pPr algn="ctr"/>
            <a:r>
              <a:rPr lang="tr-TR" sz="2000" b="1" dirty="0">
                <a:solidFill>
                  <a:schemeClr val="tx1"/>
                </a:solidFill>
              </a:rPr>
              <a:t>Neoklasik Yönetim Yaklaşımı: Douglas McGregor (1906-1964) </a:t>
            </a:r>
            <a:endParaRPr lang="en-US" sz="2000" b="1" dirty="0"/>
          </a:p>
        </p:txBody>
      </p:sp>
      <p:sp>
        <p:nvSpPr>
          <p:cNvPr id="3" name="İçerik Yer Tutucusu 2">
            <a:extLst>
              <a:ext uri="{FF2B5EF4-FFF2-40B4-BE49-F238E27FC236}">
                <a16:creationId xmlns:a16="http://schemas.microsoft.com/office/drawing/2014/main" id="{E08FFA27-A04E-5285-75F1-4578E5A07704}"/>
              </a:ext>
            </a:extLst>
          </p:cNvPr>
          <p:cNvSpPr>
            <a:spLocks noGrp="1"/>
          </p:cNvSpPr>
          <p:nvPr>
            <p:ph idx="1"/>
          </p:nvPr>
        </p:nvSpPr>
        <p:spPr>
          <a:xfrm>
            <a:off x="964096" y="810039"/>
            <a:ext cx="9438005" cy="5237921"/>
          </a:xfrm>
        </p:spPr>
        <p:txBody>
          <a:bodyPr>
            <a:noAutofit/>
          </a:bodyPr>
          <a:lstStyle/>
          <a:p>
            <a:pPr algn="just"/>
            <a:r>
              <a:rPr lang="tr-TR" sz="1600" b="1" u="sng" dirty="0"/>
              <a:t>X ve Y Teorisi de denilen bu yaklaşıma göre</a:t>
            </a:r>
            <a:r>
              <a:rPr lang="tr-TR" sz="1600" b="1" dirty="0"/>
              <a:t>; </a:t>
            </a:r>
          </a:p>
          <a:p>
            <a:pPr algn="just"/>
            <a:r>
              <a:rPr lang="tr-TR" sz="1600" b="1" u="sng" dirty="0"/>
              <a:t>Teori X</a:t>
            </a:r>
            <a:r>
              <a:rPr lang="tr-TR" sz="1600" b="1" dirty="0"/>
              <a:t>, çalışanların temelde tembel ve sorumsuz olduklarını, sürekli denetim ve baskı altında çalışmaları gerektiğini varsayar. Bu yaklaşımda, yöneticiler sıkı denetim ve cezalar kullanarak işleri denetlemeye çalışır.  </a:t>
            </a:r>
          </a:p>
          <a:p>
            <a:pPr algn="just"/>
            <a:r>
              <a:rPr lang="tr-TR" sz="1600" b="1" u="sng" dirty="0"/>
              <a:t>Teori Y</a:t>
            </a:r>
            <a:r>
              <a:rPr lang="tr-TR" sz="1600" b="1" dirty="0"/>
              <a:t> ise, çalışanların doğal olarak sorumluluk sahibi, yaratıcı ve kendilerini geliştirmek isteyen kişiler olduğunu kabul eder. Bu yaklaşımda, yöneticiler çalışanlara güvenip, onları motive etmek ve katılımcı bir ortam oluşturmak ister.  </a:t>
            </a:r>
          </a:p>
          <a:p>
            <a:pPr algn="just"/>
            <a:r>
              <a:rPr lang="tr-TR" sz="1600" b="1" dirty="0"/>
              <a:t>McGregor, X ve Y teorisinin sadece iki ayrı yaklaşım olmadığını, aslında birer uç nokta olduğunu ve yönetim tarzlarının bu iki teori arasında bir </a:t>
            </a:r>
            <a:r>
              <a:rPr lang="tr-TR" sz="1600" b="1" dirty="0" err="1"/>
              <a:t>continuum</a:t>
            </a:r>
            <a:r>
              <a:rPr lang="tr-TR" sz="1600" b="1" dirty="0"/>
              <a:t> (doğrusal olmayan bir çizgi) şeklinde değişebileceğini savunur.  </a:t>
            </a:r>
          </a:p>
          <a:p>
            <a:pPr algn="just"/>
            <a:r>
              <a:rPr lang="tr-TR" sz="1600" b="1" dirty="0"/>
              <a:t>Yani, bir yöneticinin davranışları ve tutumu, duruma göre X veya Y arasında değişebilir. Bir zamanlar sıkı denetim ve disiplin gerekiyorsa X yaklaşımı, başka zamanlarda ise çalışanlara güvenip onları motive etmek gerekiyorsa Y yaklaşımı kullanılabilir.  </a:t>
            </a:r>
          </a:p>
          <a:p>
            <a:pPr algn="just"/>
            <a:r>
              <a:rPr lang="tr-TR" sz="1600" b="1" dirty="0"/>
              <a:t>Ayrıca, McGregor’a göre, iyi bir yönetici hem çalışanlara güvenip onları motive etmeyi hem de durumlara uygun esnek yönetim tarzları kullanmayı başarabilir. Yani, X ve Y teorisini tamamen karşıt olarak görmek yerine, her ikisinin de uygun koşullarda kullanılabileceğini ve zamanla bir tarzdan diğerine geçiş yapılabileceğini düşünür.</a:t>
            </a:r>
            <a:endParaRPr lang="tr-TR" b="1" dirty="0"/>
          </a:p>
        </p:txBody>
      </p:sp>
    </p:spTree>
    <p:extLst>
      <p:ext uri="{BB962C8B-B14F-4D97-AF65-F5344CB8AC3E}">
        <p14:creationId xmlns:p14="http://schemas.microsoft.com/office/powerpoint/2010/main" val="68085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3714B-FC52-23B3-3F6E-2A0C1D3499B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61BE53C-113E-181E-BBA9-9D3F17E211F3}"/>
              </a:ext>
            </a:extLst>
          </p:cNvPr>
          <p:cNvSpPr>
            <a:spLocks noGrp="1"/>
          </p:cNvSpPr>
          <p:nvPr>
            <p:ph type="title"/>
          </p:nvPr>
        </p:nvSpPr>
        <p:spPr>
          <a:xfrm>
            <a:off x="1565814" y="213691"/>
            <a:ext cx="8025848" cy="467139"/>
          </a:xfrm>
        </p:spPr>
        <p:txBody>
          <a:bodyPr>
            <a:normAutofit/>
          </a:bodyPr>
          <a:lstStyle/>
          <a:p>
            <a:pPr algn="ctr"/>
            <a:r>
              <a:rPr lang="tr-TR" sz="2000" b="1" dirty="0">
                <a:solidFill>
                  <a:schemeClr val="tx1"/>
                </a:solidFill>
              </a:rPr>
              <a:t>Neoklasik Yönetim Yaklaşımı: Douglas McGregor (1906-1964) </a:t>
            </a:r>
            <a:endParaRPr lang="en-US" sz="2000" b="1" dirty="0"/>
          </a:p>
        </p:txBody>
      </p:sp>
      <p:sp>
        <p:nvSpPr>
          <p:cNvPr id="3" name="İçerik Yer Tutucusu 2">
            <a:extLst>
              <a:ext uri="{FF2B5EF4-FFF2-40B4-BE49-F238E27FC236}">
                <a16:creationId xmlns:a16="http://schemas.microsoft.com/office/drawing/2014/main" id="{56C63509-FB52-D035-8D6C-392C87B06F16}"/>
              </a:ext>
            </a:extLst>
          </p:cNvPr>
          <p:cNvSpPr>
            <a:spLocks noGrp="1"/>
          </p:cNvSpPr>
          <p:nvPr>
            <p:ph idx="1"/>
          </p:nvPr>
        </p:nvSpPr>
        <p:spPr>
          <a:xfrm>
            <a:off x="964096" y="810039"/>
            <a:ext cx="9438005" cy="5237921"/>
          </a:xfrm>
        </p:spPr>
        <p:txBody>
          <a:bodyPr>
            <a:noAutofit/>
          </a:bodyPr>
          <a:lstStyle/>
          <a:p>
            <a:pPr algn="just"/>
            <a:r>
              <a:rPr lang="tr-TR" sz="1450" b="1" dirty="0"/>
              <a:t>Teori X, insanların temel olarak işi sevmediklerini ve mümkünse kaçacaklarını varsayar. Bu yüzden, insanları işi yapmaya zorlamak, denetlemek ve tehdit etmek gerekir. Ayrıca, insanlar genellikle yönlendirilmek ister, sorumluluktan kaçar, az hırslıdır ve güvende olmak isterler.  </a:t>
            </a:r>
          </a:p>
          <a:p>
            <a:pPr algn="just"/>
            <a:r>
              <a:rPr lang="tr-TR" sz="1450" b="1" u="sng" dirty="0">
                <a:highlight>
                  <a:srgbClr val="00FFFF"/>
                </a:highlight>
              </a:rPr>
              <a:t>Havuç ve Sopa (</a:t>
            </a:r>
            <a:r>
              <a:rPr lang="tr-TR" sz="1450" b="1" u="sng" dirty="0" err="1">
                <a:highlight>
                  <a:srgbClr val="00FFFF"/>
                </a:highlight>
              </a:rPr>
              <a:t>Carrot</a:t>
            </a:r>
            <a:r>
              <a:rPr lang="tr-TR" sz="1450" b="1" u="sng" dirty="0">
                <a:highlight>
                  <a:srgbClr val="00FFFF"/>
                </a:highlight>
              </a:rPr>
              <a:t> </a:t>
            </a:r>
            <a:r>
              <a:rPr lang="tr-TR" sz="1450" b="1" u="sng" dirty="0" err="1">
                <a:highlight>
                  <a:srgbClr val="00FFFF"/>
                </a:highlight>
              </a:rPr>
              <a:t>and</a:t>
            </a:r>
            <a:r>
              <a:rPr lang="tr-TR" sz="1450" b="1" u="sng" dirty="0">
                <a:highlight>
                  <a:srgbClr val="00FFFF"/>
                </a:highlight>
              </a:rPr>
              <a:t> </a:t>
            </a:r>
            <a:r>
              <a:rPr lang="tr-TR" sz="1450" b="1" u="sng" dirty="0" err="1">
                <a:highlight>
                  <a:srgbClr val="00FFFF"/>
                </a:highlight>
              </a:rPr>
              <a:t>stick</a:t>
            </a:r>
            <a:r>
              <a:rPr lang="tr-TR" sz="1450" b="1" u="sng" dirty="0">
                <a:highlight>
                  <a:srgbClr val="00FFFF"/>
                </a:highlight>
              </a:rPr>
              <a:t>) </a:t>
            </a:r>
            <a:r>
              <a:rPr lang="tr-TR" sz="1450" b="1" dirty="0"/>
              <a:t>: Bu yaklaşımda, yöneticiler sıkı denetim uygular ve çalışanları ya ödüllendirir ya da cezalandırır. Bu tarz yönetim, güvensizlik ve hoşnutsuzluk yaratabilir. Ödüller (havuç) ve cezalar (sopa) kullanarak çalışanları motive etmeye dayanır.  </a:t>
            </a:r>
          </a:p>
          <a:p>
            <a:pPr algn="just"/>
            <a:r>
              <a:rPr lang="tr-TR" sz="1450" b="1" dirty="0"/>
              <a:t>Ancak, McGregor bu yaklaşımın her zaman işe yaramayacağını, çünkü insanların özellikle sosyal gereksinimlerinin ve egolarının önemli olduğunu kabul eder.</a:t>
            </a:r>
          </a:p>
          <a:p>
            <a:pPr algn="just"/>
            <a:r>
              <a:rPr lang="tr-TR" sz="1450" b="1" dirty="0"/>
              <a:t>Teori Y, insanların işten zevk aldığına, kendilerini motive edebildiğine, sorumluluk alabildiğine ve yaratıcı olduğuna inanır. Yöneticiler, bireysel ve kurumsal hedefleri uyumlu duruma getiren destekleyici ortamlar yaratmalıdır. McGregor, katı denetimden (X Teorisi) uzaklaşarak daha güven dolu ve motive edici bir yaklaşıma geçilmesini önermiştir.</a:t>
            </a:r>
          </a:p>
          <a:p>
            <a:pPr algn="just"/>
            <a:r>
              <a:rPr lang="tr-TR" sz="1450" b="1" dirty="0"/>
              <a:t>McGregor ölmeden önce, X ve Y teorilerine yöneltilen, birbirleriyle uyumsuz oldukları yönündeki eleştirileri ele alan daha ileri bir teori geliştirmeye başladı. Bu teorinin bir parçası olarak öne sürdüğü fikirler arasında ömür boyu istihdam, çalışanlara (hem çalışma ortamının içinde hem de dışında) ilgi, fikir birliğine dayalı karar alma ve kaliteye bağlılık yer alıyordu. Buna geçici olarak </a:t>
            </a:r>
            <a:r>
              <a:rPr lang="tr-TR" sz="1450" b="1" u="sng" dirty="0"/>
              <a:t>Z Teorisi </a:t>
            </a:r>
            <a:r>
              <a:rPr lang="tr-TR" sz="1450" b="1" dirty="0"/>
              <a:t>adını verdi. Yaygın olarak yayınlanmadan önce McGregor öldü ve fikirleri kayboldu (</a:t>
            </a:r>
            <a:r>
              <a:rPr lang="tr-TR" sz="1450" b="1" dirty="0" err="1"/>
              <a:t>Chartered</a:t>
            </a:r>
            <a:r>
              <a:rPr lang="tr-TR" sz="1450" b="1" dirty="0"/>
              <a:t> Management </a:t>
            </a:r>
            <a:r>
              <a:rPr lang="tr-TR" sz="1450" b="1" dirty="0" err="1"/>
              <a:t>Institute</a:t>
            </a:r>
            <a:r>
              <a:rPr lang="tr-TR" sz="1450" b="1" dirty="0"/>
              <a:t>, 2015). </a:t>
            </a:r>
          </a:p>
        </p:txBody>
      </p:sp>
    </p:spTree>
    <p:extLst>
      <p:ext uri="{BB962C8B-B14F-4D97-AF65-F5344CB8AC3E}">
        <p14:creationId xmlns:p14="http://schemas.microsoft.com/office/powerpoint/2010/main" val="111979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E74FA-DEF0-C261-4072-254DF3C1B3B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D8CE51D-57BE-3CA8-EBCE-36ECF26890F0}"/>
              </a:ext>
            </a:extLst>
          </p:cNvPr>
          <p:cNvSpPr>
            <a:spLocks noGrp="1"/>
          </p:cNvSpPr>
          <p:nvPr>
            <p:ph type="title"/>
          </p:nvPr>
        </p:nvSpPr>
        <p:spPr>
          <a:xfrm>
            <a:off x="1565814" y="213691"/>
            <a:ext cx="8025848" cy="467139"/>
          </a:xfrm>
        </p:spPr>
        <p:txBody>
          <a:bodyPr>
            <a:normAutofit/>
          </a:bodyPr>
          <a:lstStyle/>
          <a:p>
            <a:pPr algn="ctr"/>
            <a:r>
              <a:rPr lang="tr-TR" sz="2000" b="1" dirty="0">
                <a:solidFill>
                  <a:schemeClr val="tx1"/>
                </a:solidFill>
              </a:rPr>
              <a:t>Neoklasik Yönetim Yaklaşımı: </a:t>
            </a:r>
            <a:r>
              <a:rPr lang="tr-TR" sz="2000" b="1" dirty="0" err="1">
                <a:solidFill>
                  <a:schemeClr val="tx1"/>
                </a:solidFill>
              </a:rPr>
              <a:t>Rensis</a:t>
            </a:r>
            <a:r>
              <a:rPr lang="tr-TR" sz="2000" b="1" dirty="0">
                <a:solidFill>
                  <a:schemeClr val="tx1"/>
                </a:solidFill>
              </a:rPr>
              <a:t> </a:t>
            </a:r>
            <a:r>
              <a:rPr lang="tr-TR" sz="2000" b="1" dirty="0" err="1">
                <a:solidFill>
                  <a:schemeClr val="tx1"/>
                </a:solidFill>
              </a:rPr>
              <a:t>Likert</a:t>
            </a:r>
            <a:r>
              <a:rPr lang="tr-TR" sz="2000" b="1" dirty="0">
                <a:solidFill>
                  <a:schemeClr val="tx1"/>
                </a:solidFill>
              </a:rPr>
              <a:t> (1903-1981)</a:t>
            </a:r>
            <a:endParaRPr lang="en-US" sz="2000" b="1" dirty="0"/>
          </a:p>
        </p:txBody>
      </p:sp>
      <p:sp>
        <p:nvSpPr>
          <p:cNvPr id="3" name="İçerik Yer Tutucusu 2">
            <a:extLst>
              <a:ext uri="{FF2B5EF4-FFF2-40B4-BE49-F238E27FC236}">
                <a16:creationId xmlns:a16="http://schemas.microsoft.com/office/drawing/2014/main" id="{47F73568-2287-9264-D6E8-EDF68005DA92}"/>
              </a:ext>
            </a:extLst>
          </p:cNvPr>
          <p:cNvSpPr>
            <a:spLocks noGrp="1"/>
          </p:cNvSpPr>
          <p:nvPr>
            <p:ph idx="1"/>
          </p:nvPr>
        </p:nvSpPr>
        <p:spPr>
          <a:xfrm>
            <a:off x="964096" y="810040"/>
            <a:ext cx="9438005" cy="4801052"/>
          </a:xfrm>
        </p:spPr>
        <p:txBody>
          <a:bodyPr>
            <a:noAutofit/>
          </a:bodyPr>
          <a:lstStyle/>
          <a:p>
            <a:pPr algn="just"/>
            <a:r>
              <a:rPr lang="tr-TR" b="1" u="sng" dirty="0" err="1"/>
              <a:t>Rensis</a:t>
            </a:r>
            <a:r>
              <a:rPr lang="tr-TR" b="1" u="sng" dirty="0"/>
              <a:t> </a:t>
            </a:r>
            <a:r>
              <a:rPr lang="tr-TR" b="1" u="sng" dirty="0" err="1"/>
              <a:t>Likert</a:t>
            </a:r>
            <a:r>
              <a:rPr lang="tr-TR" b="1" dirty="0"/>
              <a:t>, birden fazla soruya verilen yanıtlara dayanan psikometrik olarak sağlam bir ölçek olan </a:t>
            </a:r>
            <a:r>
              <a:rPr lang="tr-TR" b="1" dirty="0" err="1"/>
              <a:t>Likert</a:t>
            </a:r>
            <a:r>
              <a:rPr lang="tr-TR" b="1" dirty="0"/>
              <a:t> ölçeğini geliştirmesiyle tanınan Amerikalı bir sosyal psikologdur.</a:t>
            </a:r>
          </a:p>
          <a:p>
            <a:pPr algn="just"/>
            <a:r>
              <a:rPr lang="tr-TR" b="1" dirty="0"/>
              <a:t>Ölçek, kamuoyu araştırmalarından kişilik testlerine kadar insanların duygu ve düşüncelerini ölçen bir yöntem durumuna gelmiştir. </a:t>
            </a:r>
          </a:p>
          <a:p>
            <a:pPr algn="just"/>
            <a:r>
              <a:rPr lang="tr-TR" b="1" dirty="0" err="1"/>
              <a:t>Likert</a:t>
            </a:r>
            <a:r>
              <a:rPr lang="tr-TR" b="1" dirty="0"/>
              <a:t>, aynı zamanda, yöneticilerin çalışanlarla nasıl etkileşim kurduğunu anlamak için bir sistem geliştiren bir yönetim düşünürüdür </a:t>
            </a:r>
            <a:r>
              <a:rPr lang="tr-TR" sz="1500" b="1" dirty="0"/>
              <a:t>(Öztürk, 2025).</a:t>
            </a:r>
          </a:p>
          <a:p>
            <a:pPr algn="just"/>
            <a:r>
              <a:rPr lang="tr-TR" b="1" dirty="0" err="1"/>
              <a:t>Likert</a:t>
            </a:r>
            <a:r>
              <a:rPr lang="tr-TR" b="1" dirty="0"/>
              <a:t> ve arkadaşları bir örgütün sahip olduğu en önemli kaynakların sermaye ve insan olduğunu kabul ederek, bunların etkin ve verimli bir şekilde yönetilmesi gerektiğine işaret etmişlerdir. </a:t>
            </a:r>
          </a:p>
          <a:p>
            <a:pPr algn="just"/>
            <a:r>
              <a:rPr lang="tr-TR" b="1" dirty="0" err="1"/>
              <a:t>Likert</a:t>
            </a:r>
            <a:r>
              <a:rPr lang="tr-TR" b="1" dirty="0"/>
              <a:t>, 200’den fazla örgütün yöneticileri üzerinde yaptığı performans özellikleri konulu anket ile örgütlerin sahip olabilecekleri yönetim sistemlerinin ve buna bağlı olarak liderlik yaklaşımlarının dört grup altında (Sistem 1’den Sistem 4’e kadar) toplanabileceğini ortaya koymaktadır </a:t>
            </a:r>
            <a:r>
              <a:rPr lang="tr-TR" sz="1500" b="1" dirty="0"/>
              <a:t>(Bakan ve Bulut, 2011, s. 157).</a:t>
            </a:r>
          </a:p>
        </p:txBody>
      </p:sp>
    </p:spTree>
    <p:extLst>
      <p:ext uri="{BB962C8B-B14F-4D97-AF65-F5344CB8AC3E}">
        <p14:creationId xmlns:p14="http://schemas.microsoft.com/office/powerpoint/2010/main" val="402463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7826-6C80-63D1-4804-1FE4915CE18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012D5E7-EBA5-E55E-0988-F80FDBD22514}"/>
              </a:ext>
            </a:extLst>
          </p:cNvPr>
          <p:cNvSpPr>
            <a:spLocks noGrp="1"/>
          </p:cNvSpPr>
          <p:nvPr>
            <p:ph type="title"/>
          </p:nvPr>
        </p:nvSpPr>
        <p:spPr>
          <a:xfrm>
            <a:off x="1898373" y="249387"/>
            <a:ext cx="6531131" cy="576409"/>
          </a:xfrm>
        </p:spPr>
        <p:txBody>
          <a:bodyPr>
            <a:normAutofit/>
          </a:bodyPr>
          <a:lstStyle/>
          <a:p>
            <a:pPr algn="ctr"/>
            <a:r>
              <a:rPr lang="tr-TR" sz="2800" b="1" dirty="0">
                <a:solidFill>
                  <a:schemeClr val="tx1"/>
                </a:solidFill>
              </a:rPr>
              <a:t>KAPSAM</a:t>
            </a:r>
            <a:endParaRPr lang="en-US" sz="2800" b="1" dirty="0"/>
          </a:p>
        </p:txBody>
      </p:sp>
      <p:sp>
        <p:nvSpPr>
          <p:cNvPr id="3" name="İçerik Yer Tutucusu 2">
            <a:extLst>
              <a:ext uri="{FF2B5EF4-FFF2-40B4-BE49-F238E27FC236}">
                <a16:creationId xmlns:a16="http://schemas.microsoft.com/office/drawing/2014/main" id="{7FC17C9F-157F-D631-C5BF-63FD6CD26138}"/>
              </a:ext>
            </a:extLst>
          </p:cNvPr>
          <p:cNvSpPr>
            <a:spLocks noGrp="1"/>
          </p:cNvSpPr>
          <p:nvPr>
            <p:ph idx="1"/>
          </p:nvPr>
        </p:nvSpPr>
        <p:spPr>
          <a:xfrm>
            <a:off x="1058517" y="825796"/>
            <a:ext cx="9235110" cy="5301678"/>
          </a:xfrm>
        </p:spPr>
        <p:txBody>
          <a:bodyPr>
            <a:noAutofit/>
          </a:bodyPr>
          <a:lstStyle/>
          <a:p>
            <a:pPr algn="just"/>
            <a:r>
              <a:rPr lang="tr-TR" sz="1500" b="1" dirty="0"/>
              <a:t>Giriş</a:t>
            </a:r>
          </a:p>
          <a:p>
            <a:pPr algn="just"/>
            <a:r>
              <a:rPr lang="tr-TR" sz="1500" b="1" dirty="0"/>
              <a:t>Neoklasik Yönetim Düşüncesinin Doğuşu ve Amaçları</a:t>
            </a:r>
          </a:p>
          <a:p>
            <a:pPr algn="just"/>
            <a:r>
              <a:rPr lang="tr-TR" sz="1500" b="1" dirty="0"/>
              <a:t>Klasik ve Neoklasik Yaklaşımların Temel Farkları</a:t>
            </a:r>
          </a:p>
          <a:p>
            <a:pPr algn="just"/>
            <a:r>
              <a:rPr lang="tr-TR" sz="1500" b="1" dirty="0" err="1"/>
              <a:t>Hawthorne</a:t>
            </a:r>
            <a:r>
              <a:rPr lang="tr-TR" sz="1500" b="1" dirty="0"/>
              <a:t> Araştırmaları ve İnsan Ögesi</a:t>
            </a:r>
          </a:p>
          <a:p>
            <a:pPr algn="just"/>
            <a:r>
              <a:rPr lang="tr-TR" sz="1500" b="1" dirty="0"/>
              <a:t>İnsan İlişkileri ve Davranışsal Yaklaşımlar</a:t>
            </a:r>
          </a:p>
          <a:p>
            <a:pPr algn="just"/>
            <a:r>
              <a:rPr lang="tr-TR" sz="1500" b="1" dirty="0"/>
              <a:t>Temel Kuramcılar ve Katkıları</a:t>
            </a:r>
          </a:p>
          <a:p>
            <a:pPr lvl="1" algn="just">
              <a:buFont typeface="Wingdings" panose="05000000000000000000" pitchFamily="2" charset="2"/>
              <a:buChar char="v"/>
            </a:pPr>
            <a:r>
              <a:rPr lang="tr-TR" sz="1500" b="1" dirty="0"/>
              <a:t>Elton Mayo ve İnsan İlişkileri Kuramı</a:t>
            </a:r>
          </a:p>
          <a:p>
            <a:pPr lvl="1" algn="just">
              <a:buFont typeface="Wingdings" panose="05000000000000000000" pitchFamily="2" charset="2"/>
              <a:buChar char="v"/>
            </a:pPr>
            <a:r>
              <a:rPr lang="tr-TR" sz="1500" b="1" dirty="0"/>
              <a:t>Abraham Maslow ve İhtiyaçlar Hiyerarşisi</a:t>
            </a:r>
          </a:p>
          <a:p>
            <a:pPr lvl="1" algn="just">
              <a:buFont typeface="Wingdings" panose="05000000000000000000" pitchFamily="2" charset="2"/>
              <a:buChar char="v"/>
            </a:pPr>
            <a:r>
              <a:rPr lang="tr-TR" sz="1500" b="1" dirty="0"/>
              <a:t>Douglas McGregor ve X-Y Kuramları</a:t>
            </a:r>
          </a:p>
          <a:p>
            <a:pPr lvl="1" algn="just">
              <a:buFont typeface="Wingdings" panose="05000000000000000000" pitchFamily="2" charset="2"/>
              <a:buChar char="v"/>
            </a:pPr>
            <a:r>
              <a:rPr lang="tr-TR" sz="1500" b="1" dirty="0" err="1"/>
              <a:t>Rensis</a:t>
            </a:r>
            <a:r>
              <a:rPr lang="tr-TR" sz="1500" b="1" dirty="0"/>
              <a:t> </a:t>
            </a:r>
            <a:r>
              <a:rPr lang="tr-TR" sz="1500" b="1" dirty="0" err="1"/>
              <a:t>Likert</a:t>
            </a:r>
            <a:r>
              <a:rPr lang="tr-TR" sz="1500" b="1" dirty="0"/>
              <a:t> ve Yönetim Sistemleri</a:t>
            </a:r>
          </a:p>
          <a:p>
            <a:pPr lvl="1" algn="just">
              <a:buFont typeface="Wingdings" panose="05000000000000000000" pitchFamily="2" charset="2"/>
              <a:buChar char="v"/>
            </a:pPr>
            <a:r>
              <a:rPr lang="tr-TR" sz="1500" b="1" dirty="0"/>
              <a:t>Chris </a:t>
            </a:r>
            <a:r>
              <a:rPr lang="tr-TR" sz="1500" b="1" dirty="0" err="1"/>
              <a:t>Argyris</a:t>
            </a:r>
            <a:r>
              <a:rPr lang="tr-TR" sz="1500" b="1" dirty="0"/>
              <a:t> ve Olgunlaşma Kuramı</a:t>
            </a:r>
          </a:p>
          <a:p>
            <a:pPr lvl="1" algn="just">
              <a:buFont typeface="Wingdings" panose="05000000000000000000" pitchFamily="2" charset="2"/>
              <a:buChar char="v"/>
            </a:pPr>
            <a:r>
              <a:rPr lang="tr-TR" sz="1500" b="1" dirty="0"/>
              <a:t>Kurt Lewin ve Liderlik Tarzları</a:t>
            </a:r>
          </a:p>
          <a:p>
            <a:pPr algn="just"/>
            <a:r>
              <a:rPr lang="tr-TR" sz="1500" b="1" dirty="0"/>
              <a:t>Neoklasik Yönetim Yaklaşımının Günümüzdeki Yansımaları ve Eleştiriler</a:t>
            </a:r>
          </a:p>
          <a:p>
            <a:pPr algn="just"/>
            <a:r>
              <a:rPr lang="tr-TR" sz="1500" b="1" dirty="0"/>
              <a:t>Sonuç ve Değerlendirme</a:t>
            </a:r>
          </a:p>
          <a:p>
            <a:pPr algn="just"/>
            <a:r>
              <a:rPr lang="tr-TR" sz="1500" b="1" dirty="0"/>
              <a:t>Kaynakça</a:t>
            </a:r>
          </a:p>
        </p:txBody>
      </p:sp>
    </p:spTree>
    <p:extLst>
      <p:ext uri="{BB962C8B-B14F-4D97-AF65-F5344CB8AC3E}">
        <p14:creationId xmlns:p14="http://schemas.microsoft.com/office/powerpoint/2010/main" val="14973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C15D-746F-1184-83FF-2524070F7C0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F77EEE1-3357-2563-0126-6F609A7796E6}"/>
              </a:ext>
            </a:extLst>
          </p:cNvPr>
          <p:cNvSpPr>
            <a:spLocks noGrp="1"/>
          </p:cNvSpPr>
          <p:nvPr>
            <p:ph type="title"/>
          </p:nvPr>
        </p:nvSpPr>
        <p:spPr>
          <a:xfrm>
            <a:off x="1565814" y="213691"/>
            <a:ext cx="8025848" cy="467139"/>
          </a:xfrm>
        </p:spPr>
        <p:txBody>
          <a:bodyPr>
            <a:normAutofit/>
          </a:bodyPr>
          <a:lstStyle/>
          <a:p>
            <a:pPr algn="ctr"/>
            <a:r>
              <a:rPr lang="tr-TR" sz="2000" b="1" dirty="0">
                <a:solidFill>
                  <a:schemeClr val="tx1"/>
                </a:solidFill>
              </a:rPr>
              <a:t>Neoklasik Yönetim Yaklaşımı: </a:t>
            </a:r>
            <a:r>
              <a:rPr lang="tr-TR" sz="2000" b="1" dirty="0" err="1">
                <a:solidFill>
                  <a:schemeClr val="tx1"/>
                </a:solidFill>
              </a:rPr>
              <a:t>Rensis</a:t>
            </a:r>
            <a:r>
              <a:rPr lang="tr-TR" sz="2000" b="1" dirty="0">
                <a:solidFill>
                  <a:schemeClr val="tx1"/>
                </a:solidFill>
              </a:rPr>
              <a:t> </a:t>
            </a:r>
            <a:r>
              <a:rPr lang="tr-TR" sz="2000" b="1" dirty="0" err="1">
                <a:solidFill>
                  <a:schemeClr val="tx1"/>
                </a:solidFill>
              </a:rPr>
              <a:t>Likert</a:t>
            </a:r>
            <a:r>
              <a:rPr lang="tr-TR" sz="2000" b="1" dirty="0">
                <a:solidFill>
                  <a:schemeClr val="tx1"/>
                </a:solidFill>
              </a:rPr>
              <a:t> (1903-1981)</a:t>
            </a:r>
            <a:endParaRPr lang="en-US" sz="2000" b="1" dirty="0"/>
          </a:p>
        </p:txBody>
      </p:sp>
      <p:sp>
        <p:nvSpPr>
          <p:cNvPr id="3" name="İçerik Yer Tutucusu 2">
            <a:extLst>
              <a:ext uri="{FF2B5EF4-FFF2-40B4-BE49-F238E27FC236}">
                <a16:creationId xmlns:a16="http://schemas.microsoft.com/office/drawing/2014/main" id="{CE98826A-8F50-4E3A-57FF-5EE5ABDBA8F4}"/>
              </a:ext>
            </a:extLst>
          </p:cNvPr>
          <p:cNvSpPr>
            <a:spLocks noGrp="1"/>
          </p:cNvSpPr>
          <p:nvPr>
            <p:ph idx="1"/>
          </p:nvPr>
        </p:nvSpPr>
        <p:spPr>
          <a:xfrm>
            <a:off x="964096" y="810039"/>
            <a:ext cx="9438005" cy="5237921"/>
          </a:xfrm>
        </p:spPr>
        <p:txBody>
          <a:bodyPr>
            <a:noAutofit/>
          </a:bodyPr>
          <a:lstStyle/>
          <a:p>
            <a:pPr algn="just"/>
            <a:r>
              <a:rPr lang="tr-TR" sz="1400" b="1" u="sng" dirty="0"/>
              <a:t>Sistemler" (</a:t>
            </a:r>
            <a:r>
              <a:rPr lang="tr-TR" sz="1400" b="1" u="sng" dirty="0" err="1"/>
              <a:t>systems</a:t>
            </a:r>
            <a:r>
              <a:rPr lang="tr-TR" sz="1400" b="1" u="sng" dirty="0"/>
              <a:t>) olarak adlandırılan dört tür yönetim stili tanımlamıştır:</a:t>
            </a:r>
          </a:p>
          <a:p>
            <a:pPr lvl="1" algn="just"/>
            <a:r>
              <a:rPr lang="tr-TR" sz="1400" b="1" dirty="0"/>
              <a:t>1. </a:t>
            </a:r>
            <a:r>
              <a:rPr lang="tr-TR" sz="1400" b="1" u="sng" dirty="0"/>
              <a:t>Sistem 1: Sömürücü Otokratik (</a:t>
            </a:r>
            <a:r>
              <a:rPr lang="tr-TR" sz="1400" b="1" u="sng" dirty="0" err="1"/>
              <a:t>Exploitative</a:t>
            </a:r>
            <a:r>
              <a:rPr lang="tr-TR" sz="1400" b="1" u="sng" dirty="0"/>
              <a:t> </a:t>
            </a:r>
            <a:r>
              <a:rPr lang="tr-TR" sz="1400" b="1" u="sng" dirty="0" err="1"/>
              <a:t>Autocratic</a:t>
            </a:r>
            <a:r>
              <a:rPr lang="tr-TR" sz="1400" b="1" dirty="0"/>
              <a:t>): Yöneticiler çalışanlara güvenmez, kesin emirler verir ve kararları tek başlarına alırlar.</a:t>
            </a:r>
          </a:p>
          <a:p>
            <a:pPr lvl="1" algn="just"/>
            <a:r>
              <a:rPr lang="tr-TR" sz="1400" b="1" dirty="0"/>
              <a:t>2. </a:t>
            </a:r>
            <a:r>
              <a:rPr lang="tr-TR" sz="1400" b="1" u="sng" dirty="0"/>
              <a:t>Sistem 2: İyiliksever Otokratik (</a:t>
            </a:r>
            <a:r>
              <a:rPr lang="en-US" sz="1400" b="1" u="sng" dirty="0"/>
              <a:t>Benevolent Autocratic</a:t>
            </a:r>
            <a:r>
              <a:rPr lang="tr-TR" sz="1400" b="1" dirty="0"/>
              <a:t>): Yöneticiler hâlâ en fazla güce sahip olsalar da daha naziktirler ve bazen çalışanları dinlerler.</a:t>
            </a:r>
          </a:p>
          <a:p>
            <a:pPr lvl="1" algn="just"/>
            <a:r>
              <a:rPr lang="tr-TR" sz="1400" b="1" dirty="0"/>
              <a:t>3. </a:t>
            </a:r>
            <a:r>
              <a:rPr lang="tr-TR" sz="1400" b="1" u="sng" dirty="0"/>
              <a:t>Sistem: Katılımcı (</a:t>
            </a:r>
            <a:r>
              <a:rPr lang="en-US" sz="1400" b="1" u="sng" dirty="0"/>
              <a:t>Participative</a:t>
            </a:r>
            <a:r>
              <a:rPr lang="tr-TR" sz="1400" b="1" dirty="0"/>
              <a:t>): Yöneticiler, çalışanları karar alma süreçlerine dahil eder ancak denetimi yine de ellerinde tutarlar.</a:t>
            </a:r>
          </a:p>
          <a:p>
            <a:pPr lvl="1" algn="just"/>
            <a:r>
              <a:rPr lang="tr-TR" sz="1400" b="1" dirty="0"/>
              <a:t>4. </a:t>
            </a:r>
            <a:r>
              <a:rPr lang="tr-TR" sz="1400" b="1" u="sng" dirty="0"/>
              <a:t>Sistem 4: Demokratik (</a:t>
            </a:r>
            <a:r>
              <a:rPr lang="en-US" sz="1400" b="1" u="sng" dirty="0"/>
              <a:t>Democratic</a:t>
            </a:r>
            <a:r>
              <a:rPr lang="tr-TR" sz="1400" b="1" dirty="0"/>
              <a:t>): Yöneticiler gücü paylaşır, ekip çalışmasını teşvik eder ve çalışanların çok fazla söz hakkı vardır.</a:t>
            </a:r>
          </a:p>
          <a:p>
            <a:pPr algn="just"/>
            <a:r>
              <a:rPr lang="tr-TR" sz="1400" b="1" dirty="0"/>
              <a:t>Çalışanların sosyal ve duygusal gereksinimlerine odaklanan «neoklasik yönetim yaklaşımı» bağlamında, </a:t>
            </a:r>
            <a:r>
              <a:rPr lang="tr-TR" sz="1400" b="1" dirty="0" err="1"/>
              <a:t>Likert'in</a:t>
            </a:r>
            <a:r>
              <a:rPr lang="tr-TR" sz="1400" b="1" dirty="0"/>
              <a:t> Sistem 4'ü, çalışan katılımını, güveni ve demokratik liderliği vurguladığı için bu görüşle en yakından örtüşmektedir. </a:t>
            </a:r>
          </a:p>
          <a:p>
            <a:pPr algn="just"/>
            <a:r>
              <a:rPr lang="tr-TR" sz="1400" b="1" dirty="0"/>
              <a:t>Daha önceki sistemler (1 ve 2) daha otoriterdir ve verimliliği ve sıkı denetimi önceliklendiren geleneksel, klasik yönetim tarzlarına benzer.</a:t>
            </a:r>
          </a:p>
          <a:p>
            <a:pPr algn="just"/>
            <a:r>
              <a:rPr lang="tr-TR" sz="1400" b="1" dirty="0"/>
              <a:t>Özetle, </a:t>
            </a:r>
            <a:r>
              <a:rPr lang="tr-TR" sz="1400" b="1" dirty="0" err="1"/>
              <a:t>Rensis</a:t>
            </a:r>
            <a:r>
              <a:rPr lang="tr-TR" sz="1400" b="1" dirty="0"/>
              <a:t> </a:t>
            </a:r>
            <a:r>
              <a:rPr lang="tr-TR" sz="1400" b="1" dirty="0" err="1"/>
              <a:t>Likert'in</a:t>
            </a:r>
            <a:r>
              <a:rPr lang="tr-TR" sz="1400" b="1" dirty="0"/>
              <a:t> katkıları, daha iyi yönetimin çalışanlara güvenmeyi, katılımlarını teşvik etmeyi ve gücü paylaşmayı içerdiğini görmemize yardımcı oluyor; bunlar modern, insan merkezli yönetimin merkezinde yer alan fikirlerdir. İlk iki tarz, eski moda, otoriter yaklaşımlara benzerken, son ikisi daha yeni, daha demokratik ve çalışan dostu fikirleri yansıtmaktadır (Öztürk, 2025).</a:t>
            </a:r>
          </a:p>
        </p:txBody>
      </p:sp>
    </p:spTree>
    <p:extLst>
      <p:ext uri="{BB962C8B-B14F-4D97-AF65-F5344CB8AC3E}">
        <p14:creationId xmlns:p14="http://schemas.microsoft.com/office/powerpoint/2010/main" val="400787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311D1-ECD9-28B9-35C0-4B38EF75D71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E39E2D0-AB93-7CEC-A3ED-399B5C887B35}"/>
              </a:ext>
            </a:extLst>
          </p:cNvPr>
          <p:cNvSpPr>
            <a:spLocks noGrp="1"/>
          </p:cNvSpPr>
          <p:nvPr>
            <p:ph type="title"/>
          </p:nvPr>
        </p:nvSpPr>
        <p:spPr>
          <a:xfrm>
            <a:off x="1565814" y="213691"/>
            <a:ext cx="8025848" cy="467139"/>
          </a:xfrm>
        </p:spPr>
        <p:txBody>
          <a:bodyPr>
            <a:normAutofit/>
          </a:bodyPr>
          <a:lstStyle/>
          <a:p>
            <a:pPr algn="ctr"/>
            <a:r>
              <a:rPr lang="tr-TR" sz="2000" b="1" dirty="0">
                <a:solidFill>
                  <a:schemeClr val="tx1"/>
                </a:solidFill>
              </a:rPr>
              <a:t>Neoklasik Yönetim Yaklaşımı: </a:t>
            </a:r>
            <a:r>
              <a:rPr lang="tr-TR" sz="2000" b="1" dirty="0" err="1">
                <a:solidFill>
                  <a:schemeClr val="tx1"/>
                </a:solidFill>
              </a:rPr>
              <a:t>Rensis</a:t>
            </a:r>
            <a:r>
              <a:rPr lang="tr-TR" sz="2000" b="1" dirty="0">
                <a:solidFill>
                  <a:schemeClr val="tx1"/>
                </a:solidFill>
              </a:rPr>
              <a:t> </a:t>
            </a:r>
            <a:r>
              <a:rPr lang="tr-TR" sz="2000" b="1" dirty="0" err="1">
                <a:solidFill>
                  <a:schemeClr val="tx1"/>
                </a:solidFill>
              </a:rPr>
              <a:t>Likert</a:t>
            </a:r>
            <a:r>
              <a:rPr lang="tr-TR" sz="2000" b="1" dirty="0">
                <a:solidFill>
                  <a:schemeClr val="tx1"/>
                </a:solidFill>
              </a:rPr>
              <a:t> (1903-1981)</a:t>
            </a:r>
            <a:endParaRPr lang="en-US" sz="2000" b="1" dirty="0"/>
          </a:p>
        </p:txBody>
      </p:sp>
      <p:sp>
        <p:nvSpPr>
          <p:cNvPr id="3" name="İçerik Yer Tutucusu 2">
            <a:extLst>
              <a:ext uri="{FF2B5EF4-FFF2-40B4-BE49-F238E27FC236}">
                <a16:creationId xmlns:a16="http://schemas.microsoft.com/office/drawing/2014/main" id="{13E383F4-63D7-DE58-4750-887A66881881}"/>
              </a:ext>
            </a:extLst>
          </p:cNvPr>
          <p:cNvSpPr>
            <a:spLocks noGrp="1"/>
          </p:cNvSpPr>
          <p:nvPr>
            <p:ph idx="1"/>
          </p:nvPr>
        </p:nvSpPr>
        <p:spPr>
          <a:xfrm>
            <a:off x="949187" y="680830"/>
            <a:ext cx="9438005" cy="2022613"/>
          </a:xfrm>
        </p:spPr>
        <p:txBody>
          <a:bodyPr>
            <a:noAutofit/>
          </a:bodyPr>
          <a:lstStyle/>
          <a:p>
            <a:pPr algn="just"/>
            <a:r>
              <a:rPr lang="tr-TR" sz="1500" b="1" dirty="0" err="1"/>
              <a:t>Rensis</a:t>
            </a:r>
            <a:r>
              <a:rPr lang="tr-TR" sz="1500" b="1" dirty="0"/>
              <a:t> </a:t>
            </a:r>
            <a:r>
              <a:rPr lang="tr-TR" sz="1500" b="1" dirty="0" err="1"/>
              <a:t>Likert’in</a:t>
            </a:r>
            <a:r>
              <a:rPr lang="tr-TR" sz="1500" b="1" dirty="0"/>
              <a:t> yönetiminde yapılan bu araştırma sonucunda iş merkezli (</a:t>
            </a:r>
            <a:r>
              <a:rPr lang="tr-TR" sz="1500" b="1" dirty="0" err="1"/>
              <a:t>task</a:t>
            </a:r>
            <a:r>
              <a:rPr lang="tr-TR" sz="1500" b="1" dirty="0"/>
              <a:t> </a:t>
            </a:r>
            <a:r>
              <a:rPr lang="tr-TR" sz="1500" b="1" dirty="0" err="1"/>
              <a:t>oriented</a:t>
            </a:r>
            <a:r>
              <a:rPr lang="tr-TR" sz="1500" b="1" dirty="0"/>
              <a:t>) ve birey merkezli (</a:t>
            </a:r>
            <a:r>
              <a:rPr lang="tr-TR" sz="1500" b="1" dirty="0" err="1"/>
              <a:t>employee</a:t>
            </a:r>
            <a:r>
              <a:rPr lang="tr-TR" sz="1500" b="1" dirty="0"/>
              <a:t> </a:t>
            </a:r>
            <a:r>
              <a:rPr lang="tr-TR" sz="1500" b="1" dirty="0" err="1"/>
              <a:t>oriented</a:t>
            </a:r>
            <a:r>
              <a:rPr lang="tr-TR" sz="1500" b="1" dirty="0"/>
              <a:t>) olmak üzere iki temel liderlik davranışı ortaya çıkmıştır: </a:t>
            </a:r>
            <a:r>
              <a:rPr lang="tr-TR" sz="1500" b="1" u="sng" dirty="0"/>
              <a:t>«İş merkezli”</a:t>
            </a:r>
            <a:r>
              <a:rPr lang="tr-TR" sz="1500" b="1" dirty="0"/>
              <a:t> davranış sergileyen liderler, örgüt ve örgüt amaçlarının gerçekleştirilmesine önem vererek, grup üyelerini (izleyicilerini) yakın denetim altında tutarlar ve onların yaptıkları işleri ne oranda başardıklarını değerlendirirler. Genellikle “cezalandırma” ve “makama” dayanan bir otorite anlayışına sahiptirler. “</a:t>
            </a:r>
            <a:r>
              <a:rPr lang="tr-TR" sz="1500" b="1" u="sng" dirty="0"/>
              <a:t>Birey merkezli</a:t>
            </a:r>
            <a:r>
              <a:rPr lang="tr-TR" sz="1500" b="1" dirty="0"/>
              <a:t>” davranış sergileyen lider” ise, örgüt çalışanlarını örgütün en önemli ve vazgeçilmez ögeleri olarak görür. Bu liderler, astlarıyla ya da izleyenleriyle “birey” olarak ilgilenirler </a:t>
            </a:r>
            <a:r>
              <a:rPr lang="tr-TR" sz="1400" b="1" dirty="0"/>
              <a:t>(Bakan ve Bulut, 2011, s. 155).</a:t>
            </a:r>
          </a:p>
        </p:txBody>
      </p:sp>
      <p:pic>
        <p:nvPicPr>
          <p:cNvPr id="4" name="Resim 3">
            <a:extLst>
              <a:ext uri="{FF2B5EF4-FFF2-40B4-BE49-F238E27FC236}">
                <a16:creationId xmlns:a16="http://schemas.microsoft.com/office/drawing/2014/main" id="{58E77E7E-585D-7E2C-4F37-E363A6782DEB}"/>
              </a:ext>
            </a:extLst>
          </p:cNvPr>
          <p:cNvPicPr>
            <a:picLocks noChangeAspect="1"/>
          </p:cNvPicPr>
          <p:nvPr/>
        </p:nvPicPr>
        <p:blipFill>
          <a:blip r:embed="rId2"/>
          <a:stretch>
            <a:fillRect/>
          </a:stretch>
        </p:blipFill>
        <p:spPr>
          <a:xfrm>
            <a:off x="1440715" y="2703443"/>
            <a:ext cx="8895981" cy="3677479"/>
          </a:xfrm>
          <a:prstGeom prst="rect">
            <a:avLst/>
          </a:prstGeom>
        </p:spPr>
      </p:pic>
      <p:sp>
        <p:nvSpPr>
          <p:cNvPr id="6" name="Metin kutusu 5">
            <a:extLst>
              <a:ext uri="{FF2B5EF4-FFF2-40B4-BE49-F238E27FC236}">
                <a16:creationId xmlns:a16="http://schemas.microsoft.com/office/drawing/2014/main" id="{8D15C863-C69C-9E72-2A96-CFFFB0441F3B}"/>
              </a:ext>
            </a:extLst>
          </p:cNvPr>
          <p:cNvSpPr txBox="1"/>
          <p:nvPr/>
        </p:nvSpPr>
        <p:spPr>
          <a:xfrm>
            <a:off x="4218747" y="6380922"/>
            <a:ext cx="3535846" cy="246221"/>
          </a:xfrm>
          <a:prstGeom prst="rect">
            <a:avLst/>
          </a:prstGeom>
          <a:noFill/>
        </p:spPr>
        <p:txBody>
          <a:bodyPr wrap="square">
            <a:spAutoFit/>
          </a:bodyPr>
          <a:lstStyle/>
          <a:p>
            <a:r>
              <a:rPr lang="tr-TR" sz="1000" dirty="0">
                <a:hlinkClick r:id="rId3"/>
              </a:rPr>
              <a:t>https://fourweekmba.com/likerts-management-systems/</a:t>
            </a:r>
            <a:endParaRPr lang="tr-TR" sz="1000" dirty="0"/>
          </a:p>
        </p:txBody>
      </p:sp>
    </p:spTree>
    <p:extLst>
      <p:ext uri="{BB962C8B-B14F-4D97-AF65-F5344CB8AC3E}">
        <p14:creationId xmlns:p14="http://schemas.microsoft.com/office/powerpoint/2010/main" val="610319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67FD-1A4A-2F89-22EC-939A73660C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D4E37E6-B6F5-51E6-A6D1-1E36FAE3DDE7}"/>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 Chris </a:t>
            </a:r>
            <a:r>
              <a:rPr lang="tr-TR" sz="2000" b="1" dirty="0" err="1">
                <a:solidFill>
                  <a:schemeClr val="tx1"/>
                </a:solidFill>
              </a:rPr>
              <a:t>Argyris</a:t>
            </a:r>
            <a:endParaRPr lang="en-US" sz="2000" b="1" dirty="0">
              <a:solidFill>
                <a:schemeClr val="tx1"/>
              </a:solidFill>
            </a:endParaRPr>
          </a:p>
        </p:txBody>
      </p:sp>
      <p:sp>
        <p:nvSpPr>
          <p:cNvPr id="3" name="İçerik Yer Tutucusu 2">
            <a:extLst>
              <a:ext uri="{FF2B5EF4-FFF2-40B4-BE49-F238E27FC236}">
                <a16:creationId xmlns:a16="http://schemas.microsoft.com/office/drawing/2014/main" id="{C49BC086-2D55-61D4-FD84-8820A94CD680}"/>
              </a:ext>
            </a:extLst>
          </p:cNvPr>
          <p:cNvSpPr>
            <a:spLocks noGrp="1"/>
          </p:cNvSpPr>
          <p:nvPr>
            <p:ph idx="1"/>
          </p:nvPr>
        </p:nvSpPr>
        <p:spPr>
          <a:xfrm>
            <a:off x="820928" y="750403"/>
            <a:ext cx="9438005" cy="5570883"/>
          </a:xfrm>
        </p:spPr>
        <p:txBody>
          <a:bodyPr>
            <a:noAutofit/>
          </a:bodyPr>
          <a:lstStyle/>
          <a:p>
            <a:pPr algn="just"/>
            <a:r>
              <a:rPr lang="tr-TR" sz="1500" b="1" u="sng" dirty="0"/>
              <a:t>Eleştiri ve Temel Görüşleri</a:t>
            </a:r>
            <a:r>
              <a:rPr lang="tr-TR" sz="1500" b="1" dirty="0"/>
              <a:t>:  </a:t>
            </a:r>
          </a:p>
          <a:p>
            <a:pPr lvl="1" algn="just">
              <a:buFont typeface="Wingdings" panose="05000000000000000000" pitchFamily="2" charset="2"/>
              <a:buChar char="v"/>
            </a:pPr>
            <a:r>
              <a:rPr lang="tr-TR" sz="1500" b="1" dirty="0" err="1"/>
              <a:t>Arygris</a:t>
            </a:r>
            <a:r>
              <a:rPr lang="tr-TR" sz="1500" b="1" dirty="0"/>
              <a:t>, klasik yönetim kuramlarını eleştirerek, bu kuramların işbölümü, yetki, sorumluluk, komuta birliği ilkesi ve denetim alanı gibi ögelerin çalışanların olgunlaşmasını engellediğini savunur. Ona göre, bu ögeler çalışanların kendilerini geliştirmelerini ve olgunlaşmalarını olumsuz etkiler.</a:t>
            </a:r>
          </a:p>
          <a:p>
            <a:pPr algn="just"/>
            <a:r>
              <a:rPr lang="tr-TR" sz="1500" b="1" u="sng" dirty="0"/>
              <a:t>Olgunlaşma Kuramı</a:t>
            </a:r>
            <a:r>
              <a:rPr lang="tr-TR" sz="1500" b="1" dirty="0"/>
              <a:t>:  </a:t>
            </a:r>
          </a:p>
          <a:p>
            <a:pPr lvl="1" algn="just">
              <a:buFont typeface="Wingdings" panose="05000000000000000000" pitchFamily="2" charset="2"/>
              <a:buChar char="v"/>
            </a:pPr>
            <a:r>
              <a:rPr lang="tr-TR" sz="1500" b="1" dirty="0" err="1"/>
              <a:t>Arygris'in</a:t>
            </a:r>
            <a:r>
              <a:rPr lang="tr-TR" sz="1500" b="1" dirty="0"/>
              <a:t> temel kuramı, bireylerin doğuştan gelen potansiyellerinin zamanla olgunlaşması gerektiğine dayanır. Ancak, klasik yönetim uygulamaları, işin monoton ve rutin duruma gelmesi, yetki ve sorumlulukların merkeziyetçi olması ve otoriter denetim biçimleri nedeniyle çalışanların olgunlaşmasını engeller.  </a:t>
            </a:r>
          </a:p>
          <a:p>
            <a:pPr lvl="1" algn="just">
              <a:buFont typeface="Wingdings" panose="05000000000000000000" pitchFamily="2" charset="2"/>
              <a:buChar char="v"/>
            </a:pPr>
            <a:r>
              <a:rPr lang="tr-TR" sz="1500" b="1" dirty="0"/>
              <a:t>Olgunlaşma, kişinin psikososyal gelişimi ve potansiyelinin ortaya çıkmasıdır. Olgun olmayan kişiler pasif, bağımlı, sınırlı davranışlar sergilerken, olgun kişiler bağımsız, derin ilgili, uzun dönemli bakış açısına sahip ve kendine duyarlı olurlar.</a:t>
            </a:r>
          </a:p>
          <a:p>
            <a:pPr algn="just"/>
            <a:r>
              <a:rPr lang="tr-TR" sz="1500" b="1" u="sng" dirty="0" err="1"/>
              <a:t>Arygris’e</a:t>
            </a:r>
            <a:r>
              <a:rPr lang="tr-TR" sz="1500" b="1" u="sng" dirty="0"/>
              <a:t> Göre Klasik Yönetim Kuramlarının Eksiklikleri</a:t>
            </a:r>
            <a:r>
              <a:rPr lang="tr-TR" sz="1500" b="1" dirty="0"/>
              <a:t>:  </a:t>
            </a:r>
          </a:p>
          <a:p>
            <a:pPr lvl="1" algn="just">
              <a:buFont typeface="Wingdings" panose="05000000000000000000" pitchFamily="2" charset="2"/>
              <a:buChar char="v"/>
            </a:pPr>
            <a:r>
              <a:rPr lang="tr-TR" sz="1500" b="1" dirty="0"/>
              <a:t>İşbölümünün sıkıcı ve tekrarcı olması  </a:t>
            </a:r>
          </a:p>
          <a:p>
            <a:pPr lvl="1" algn="just">
              <a:buFont typeface="Wingdings" panose="05000000000000000000" pitchFamily="2" charset="2"/>
              <a:buChar char="v"/>
            </a:pPr>
            <a:r>
              <a:rPr lang="tr-TR" sz="1500" b="1" dirty="0"/>
              <a:t>Yetki ve sorumluluğun en üstteki kişilerde toplanması  </a:t>
            </a:r>
          </a:p>
          <a:p>
            <a:pPr lvl="1" algn="just">
              <a:buFont typeface="Wingdings" panose="05000000000000000000" pitchFamily="2" charset="2"/>
              <a:buChar char="v"/>
            </a:pPr>
            <a:r>
              <a:rPr lang="tr-TR" sz="1500" b="1" dirty="0"/>
              <a:t>Komuta birliği ilkesiyle her şeyin denetlenmesi  </a:t>
            </a:r>
          </a:p>
          <a:p>
            <a:pPr lvl="1" algn="just">
              <a:buFont typeface="Wingdings" panose="05000000000000000000" pitchFamily="2" charset="2"/>
              <a:buChar char="v"/>
            </a:pPr>
            <a:r>
              <a:rPr lang="tr-TR" sz="1500" b="1" dirty="0"/>
              <a:t>Denetim alanı sorunu ve alt kademelerin kendi kendini denetleyememesi, çalışanların olgunlaşmasını engeller </a:t>
            </a:r>
            <a:r>
              <a:rPr lang="tr-TR" sz="1400" b="1" dirty="0"/>
              <a:t>(Öztürk, 2016).</a:t>
            </a:r>
          </a:p>
        </p:txBody>
      </p:sp>
    </p:spTree>
    <p:extLst>
      <p:ext uri="{BB962C8B-B14F-4D97-AF65-F5344CB8AC3E}">
        <p14:creationId xmlns:p14="http://schemas.microsoft.com/office/powerpoint/2010/main" val="306910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D700-1C13-67B7-CFC2-258308989D2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44A11A5-EF7F-2B9D-4E27-F09210C65587}"/>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 Chris </a:t>
            </a:r>
            <a:r>
              <a:rPr lang="tr-TR" sz="2000" b="1" dirty="0" err="1">
                <a:solidFill>
                  <a:schemeClr val="tx1"/>
                </a:solidFill>
              </a:rPr>
              <a:t>Argyris</a:t>
            </a:r>
            <a:endParaRPr lang="en-US" sz="2000" b="1" dirty="0"/>
          </a:p>
        </p:txBody>
      </p:sp>
      <p:sp>
        <p:nvSpPr>
          <p:cNvPr id="3" name="İçerik Yer Tutucusu 2">
            <a:extLst>
              <a:ext uri="{FF2B5EF4-FFF2-40B4-BE49-F238E27FC236}">
                <a16:creationId xmlns:a16="http://schemas.microsoft.com/office/drawing/2014/main" id="{B2AD6EA7-055B-6453-62D2-B262DDDE95F1}"/>
              </a:ext>
            </a:extLst>
          </p:cNvPr>
          <p:cNvSpPr>
            <a:spLocks noGrp="1"/>
          </p:cNvSpPr>
          <p:nvPr>
            <p:ph idx="1"/>
          </p:nvPr>
        </p:nvSpPr>
        <p:spPr>
          <a:xfrm>
            <a:off x="820928" y="750405"/>
            <a:ext cx="9438005" cy="4999232"/>
          </a:xfrm>
        </p:spPr>
        <p:txBody>
          <a:bodyPr>
            <a:noAutofit/>
          </a:bodyPr>
          <a:lstStyle/>
          <a:p>
            <a:pPr algn="just"/>
            <a:r>
              <a:rPr lang="tr-TR" sz="1600" b="1" u="sng" dirty="0" err="1"/>
              <a:t>Arygris’in</a:t>
            </a:r>
            <a:r>
              <a:rPr lang="tr-TR" sz="1600" b="1" u="sng" dirty="0"/>
              <a:t> Çözüm Önerileri:  </a:t>
            </a:r>
          </a:p>
          <a:p>
            <a:pPr lvl="1" algn="just"/>
            <a:r>
              <a:rPr lang="tr-TR" b="1" dirty="0"/>
              <a:t>Çalışanlara kendi kendilerini denetleme ve karar alma yeteneği kazandırmak  </a:t>
            </a:r>
          </a:p>
          <a:p>
            <a:pPr lvl="1" algn="just"/>
            <a:r>
              <a:rPr lang="tr-TR" b="1" dirty="0"/>
              <a:t>Çalışanlara daha fazla sorumluluk vermek  </a:t>
            </a:r>
          </a:p>
          <a:p>
            <a:pPr lvl="1" algn="just"/>
            <a:r>
              <a:rPr lang="tr-TR" b="1" dirty="0"/>
              <a:t>Çalışanların gelişimini ve olgunlaşmasını desteklemek için uygun ortamlar sağlamak</a:t>
            </a:r>
          </a:p>
          <a:p>
            <a:pPr algn="just"/>
            <a:r>
              <a:rPr lang="tr-TR" sz="1600" b="1" u="sng" dirty="0"/>
              <a:t>Neo-Klasik ve Durumsal Liderlik Yaklaşımlarıyla İlişki:  </a:t>
            </a:r>
          </a:p>
          <a:p>
            <a:pPr lvl="1" algn="just"/>
            <a:r>
              <a:rPr lang="tr-TR" b="1" dirty="0" err="1"/>
              <a:t>Arygris’in</a:t>
            </a:r>
            <a:r>
              <a:rPr lang="tr-TR" b="1" dirty="0"/>
              <a:t> olgunlaşma kuramı, durumsal liderlik yaklaşımlarını (</a:t>
            </a:r>
            <a:r>
              <a:rPr lang="tr-TR" b="1" dirty="0" err="1"/>
              <a:t>Fiedler</a:t>
            </a:r>
            <a:r>
              <a:rPr lang="tr-TR" b="1" dirty="0"/>
              <a:t>, </a:t>
            </a:r>
            <a:r>
              <a:rPr lang="tr-TR" b="1" dirty="0" err="1"/>
              <a:t>Hersey-Blanchard</a:t>
            </a:r>
            <a:r>
              <a:rPr lang="tr-TR" b="1" dirty="0"/>
              <a:t>, Reddin vb.) destekleyici biçimde, çalışanların olgunluk seviyesinin artırılmasına ve bu sayede örgütsel etkinliğin sağlanmasına katkı sağlar.  </a:t>
            </a:r>
          </a:p>
          <a:p>
            <a:pPr lvl="1" algn="just"/>
            <a:r>
              <a:rPr lang="tr-TR" b="1" dirty="0"/>
              <a:t>Özellikle, destekleyici ve katılımcı liderlik tarzları, çalışanların olgunlaşmasına ve gelişimine uygun ortamlar sağlar.</a:t>
            </a:r>
          </a:p>
          <a:p>
            <a:pPr algn="just"/>
            <a:r>
              <a:rPr lang="tr-TR" sz="1600" b="1" u="sng" dirty="0"/>
              <a:t>Genel Sonuç:  </a:t>
            </a:r>
          </a:p>
          <a:p>
            <a:pPr lvl="1" algn="just"/>
            <a:r>
              <a:rPr lang="tr-TR" b="1" dirty="0" err="1"/>
              <a:t>Arygris’e</a:t>
            </a:r>
            <a:r>
              <a:rPr lang="tr-TR" b="1" dirty="0"/>
              <a:t> göre, klasik yönetim anlayışındaki yapısal sorunlar çalışanların olgunlaşmasını engellerken, çalışanların gelişimini teşvik eden yaklaşımlar (özellikle durumsal ve katılımcı liderlik tarzları) ile çalışanların olgunlaşması sağlanabilir. Bu da örgütsel başarının ve bireysel gelişimin anahtarıdır </a:t>
            </a:r>
            <a:r>
              <a:rPr lang="tr-TR" sz="1400" b="1" dirty="0"/>
              <a:t>(Öztürk, 2016).</a:t>
            </a:r>
          </a:p>
        </p:txBody>
      </p:sp>
    </p:spTree>
    <p:extLst>
      <p:ext uri="{BB962C8B-B14F-4D97-AF65-F5344CB8AC3E}">
        <p14:creationId xmlns:p14="http://schemas.microsoft.com/office/powerpoint/2010/main" val="317805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4494-7387-A07E-231F-48C2D346064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1A0D271-BFF2-3931-EBEB-838D7A468A27}"/>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 Kurt Lewin</a:t>
            </a:r>
            <a:endParaRPr lang="en-US" sz="2000" b="1" dirty="0"/>
          </a:p>
        </p:txBody>
      </p:sp>
      <p:sp>
        <p:nvSpPr>
          <p:cNvPr id="3" name="İçerik Yer Tutucusu 2">
            <a:extLst>
              <a:ext uri="{FF2B5EF4-FFF2-40B4-BE49-F238E27FC236}">
                <a16:creationId xmlns:a16="http://schemas.microsoft.com/office/drawing/2014/main" id="{0DC60F9C-A89D-2569-283F-55B5DA37E2D6}"/>
              </a:ext>
            </a:extLst>
          </p:cNvPr>
          <p:cNvSpPr>
            <a:spLocks noGrp="1"/>
          </p:cNvSpPr>
          <p:nvPr>
            <p:ph idx="1"/>
          </p:nvPr>
        </p:nvSpPr>
        <p:spPr>
          <a:xfrm>
            <a:off x="820928" y="750405"/>
            <a:ext cx="9438005" cy="5096214"/>
          </a:xfrm>
        </p:spPr>
        <p:txBody>
          <a:bodyPr>
            <a:noAutofit/>
          </a:bodyPr>
          <a:lstStyle/>
          <a:p>
            <a:pPr algn="just"/>
            <a:r>
              <a:rPr lang="tr-TR" sz="1600" b="1" dirty="0"/>
              <a:t>Kurt Lewin, klasik yönetim anlayışlarının genellikle insan davranışlarını ve psikolojisini yeterince dikkate almadığını görerek, insanı ve toplumu yönetimin merkezine koyar. Ona göre, bireylerin ve grupların psikolojik dinamikleri, yönetim ve organizasyon başarısında belirleyici faktörlerdir. Yaklaşımı aşağıdaki gibidir:</a:t>
            </a:r>
          </a:p>
          <a:p>
            <a:pPr lvl="1" algn="just">
              <a:buFont typeface="Wingdings" panose="05000000000000000000" pitchFamily="2" charset="2"/>
              <a:buChar char="v"/>
            </a:pPr>
            <a:r>
              <a:rPr lang="tr-TR" b="1" u="sng" dirty="0"/>
              <a:t>Alan Kuramı ve Çevre</a:t>
            </a:r>
            <a:r>
              <a:rPr lang="tr-TR" b="1" dirty="0"/>
              <a:t>: Lewin’in "Alan Kuramı« (</a:t>
            </a:r>
            <a:r>
              <a:rPr lang="tr-TR" b="1" dirty="0" err="1"/>
              <a:t>Field</a:t>
            </a:r>
            <a:r>
              <a:rPr lang="tr-TR" b="1" dirty="0"/>
              <a:t> </a:t>
            </a:r>
            <a:r>
              <a:rPr lang="tr-TR" b="1" dirty="0" err="1"/>
              <a:t>Theory</a:t>
            </a:r>
            <a:r>
              <a:rPr lang="tr-TR" b="1" dirty="0"/>
              <a:t>), bireyin davranışını anlayabilmek için "Yaşam Alanı" (Life </a:t>
            </a:r>
            <a:r>
              <a:rPr lang="tr-TR" b="1" dirty="0" err="1"/>
              <a:t>Field</a:t>
            </a:r>
            <a:r>
              <a:rPr lang="tr-TR" b="1" dirty="0"/>
              <a:t>) kavramını kullanır. Bu alan, bireyin içinde bulunduğu psikolojik ve fiziksel çevreyle etkileşimini temsil eder. Yönetimde de, bireylerin davranışlarını ve kararlarını anlamak için bu çevrelerin dinamiklerini ve güçlerini analiz etmek önemlidir.</a:t>
            </a:r>
          </a:p>
          <a:p>
            <a:pPr lvl="1" algn="just">
              <a:buFont typeface="Wingdings" panose="05000000000000000000" pitchFamily="2" charset="2"/>
              <a:buChar char="v"/>
            </a:pPr>
            <a:r>
              <a:rPr lang="tr-TR" b="1" u="sng" dirty="0"/>
              <a:t>Güç ve Çatışma Dinamikleri:</a:t>
            </a:r>
            <a:r>
              <a:rPr lang="tr-TR" b="1" dirty="0"/>
              <a:t> Lewin’e göre, organizasyonlarda güç ve çatışma, davranışların şekillenmesinde temel rol oynar. Bu açıdan, yöneticilerin ve liderlerin, çalışanların psikolojik güçlerini ve çatışmalarını anlaması gerekir. Bu, klasik yönetim anlayışlarının ötesinde, insanların motivasyonlarını ve dirençlerini dikkate alan bir yaklaşımdır.</a:t>
            </a:r>
          </a:p>
          <a:p>
            <a:pPr lvl="1" algn="just">
              <a:buFont typeface="Wingdings" panose="05000000000000000000" pitchFamily="2" charset="2"/>
              <a:buChar char="v"/>
            </a:pPr>
            <a:r>
              <a:rPr lang="tr-TR" b="1" u="sng" dirty="0"/>
              <a:t>Karar ve Değişim Süreçleri</a:t>
            </a:r>
            <a:r>
              <a:rPr lang="tr-TR" b="1" dirty="0"/>
              <a:t>: Lewin, değişimi "Durgunlukların kırılması" veya "Dönüşüm" aşamasıyla açıklar. Bu süreçte, bireylerin ve grupların mevcut durumdan yeni duruma geçişi, psikolojik güçlerin ve çevresel etmenlerin doğru yönetilmesini gerektirir. Bu, yönetimde değişim ve inovasyonun psikolojik boyutunu vurgular </a:t>
            </a:r>
            <a:r>
              <a:rPr lang="tr-TR" sz="1400" b="1" dirty="0"/>
              <a:t>(Öner ve Eren Gümüş, 2000). </a:t>
            </a:r>
          </a:p>
        </p:txBody>
      </p:sp>
    </p:spTree>
    <p:extLst>
      <p:ext uri="{BB962C8B-B14F-4D97-AF65-F5344CB8AC3E}">
        <p14:creationId xmlns:p14="http://schemas.microsoft.com/office/powerpoint/2010/main" val="370709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E0347-5BB5-8175-E98A-616FFA9DAB0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4871F71-41F1-B4DD-C750-36D3124F5A3A}"/>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 Kurt Lewin</a:t>
            </a:r>
            <a:endParaRPr lang="en-US" sz="2000" b="1" dirty="0"/>
          </a:p>
        </p:txBody>
      </p:sp>
      <p:sp>
        <p:nvSpPr>
          <p:cNvPr id="3" name="İçerik Yer Tutucusu 2">
            <a:extLst>
              <a:ext uri="{FF2B5EF4-FFF2-40B4-BE49-F238E27FC236}">
                <a16:creationId xmlns:a16="http://schemas.microsoft.com/office/drawing/2014/main" id="{774C5705-0778-B663-19E6-F3CFA2DE9DD8}"/>
              </a:ext>
            </a:extLst>
          </p:cNvPr>
          <p:cNvSpPr>
            <a:spLocks noGrp="1"/>
          </p:cNvSpPr>
          <p:nvPr>
            <p:ph idx="1"/>
          </p:nvPr>
        </p:nvSpPr>
        <p:spPr>
          <a:xfrm>
            <a:off x="820928" y="750405"/>
            <a:ext cx="9438005" cy="4389631"/>
          </a:xfrm>
        </p:spPr>
        <p:txBody>
          <a:bodyPr>
            <a:noAutofit/>
          </a:bodyPr>
          <a:lstStyle/>
          <a:p>
            <a:pPr algn="just"/>
            <a:r>
              <a:rPr lang="tr-TR" b="1" u="sng" dirty="0"/>
              <a:t>İnsan Odaklı ve Katılımcı Yönetim</a:t>
            </a:r>
            <a:r>
              <a:rPr lang="tr-TR" b="1" dirty="0"/>
              <a:t>: Lewin’in yönetim anlayışı, çalışanların psikolojik gereksinimlerine ve motivasyonlarına önem verir. </a:t>
            </a:r>
          </a:p>
          <a:p>
            <a:pPr lvl="1" algn="just">
              <a:buFont typeface="Wingdings" panose="05000000000000000000" pitchFamily="2" charset="2"/>
              <a:buChar char="v"/>
            </a:pPr>
            <a:r>
              <a:rPr lang="tr-TR" b="1" dirty="0"/>
              <a:t>Liderlikte, katılım ve iletişim temel ögelerdir. </a:t>
            </a:r>
          </a:p>
          <a:p>
            <a:pPr lvl="1" algn="just">
              <a:buFont typeface="Wingdings" panose="05000000000000000000" pitchFamily="2" charset="2"/>
              <a:buChar char="v"/>
            </a:pPr>
            <a:r>
              <a:rPr lang="tr-TR" b="1" dirty="0"/>
              <a:t>Bu da, neoklasik yönetimin insan ilişkileri ve insan odaklı yaklaşımını yansıtır </a:t>
            </a:r>
            <a:r>
              <a:rPr lang="tr-TR" sz="1400" b="1" dirty="0"/>
              <a:t>(Öner ve Eren Gümüş, 2000). </a:t>
            </a:r>
          </a:p>
          <a:p>
            <a:pPr algn="just"/>
            <a:r>
              <a:rPr lang="tr-TR" b="1" u="sng" dirty="0"/>
              <a:t>Kurt Lewin’in Çalışmaları</a:t>
            </a:r>
            <a:r>
              <a:rPr lang="tr-TR" b="1" dirty="0"/>
              <a:t>: Kurt Lewin maske yapımı işinde çalışan çocuklar üzerinde çalışma yaparak, önderlik biçimleri, grup ilişkileri ve verimliliği üzerindeki etkilerini incelemiştir. </a:t>
            </a:r>
          </a:p>
          <a:p>
            <a:pPr lvl="1" algn="just">
              <a:buFont typeface="Wingdings" panose="05000000000000000000" pitchFamily="2" charset="2"/>
              <a:buChar char="v"/>
            </a:pPr>
            <a:r>
              <a:rPr lang="tr-TR" b="1" dirty="0"/>
              <a:t>«Otoriter», «katılımcı» ve «ekstrem demokratik» [</a:t>
            </a:r>
            <a:r>
              <a:rPr lang="tr-TR" b="1" dirty="0" err="1"/>
              <a:t>Laissez-faire</a:t>
            </a:r>
            <a:r>
              <a:rPr lang="tr-TR" b="1" dirty="0"/>
              <a:t>] olarak ayırdığı üç ayrı önder grup oluşturmuştur. </a:t>
            </a:r>
          </a:p>
          <a:p>
            <a:pPr algn="just"/>
            <a:r>
              <a:rPr lang="tr-TR" b="1" dirty="0"/>
              <a:t>Sonuç olarak, katılımcılığın, duygusal destek ve yakınlaşmanın iş görenler üzerindeki pozitif psikolojik etkisi olduğu; bu etkiyle verimlilik ve kalitenin yükseleceği saptanmıştır </a:t>
            </a:r>
            <a:r>
              <a:rPr lang="tr-TR" sz="1400" b="1" dirty="0"/>
              <a:t>(Ekinci, 2019, s. 28).</a:t>
            </a:r>
          </a:p>
        </p:txBody>
      </p:sp>
    </p:spTree>
    <p:extLst>
      <p:ext uri="{BB962C8B-B14F-4D97-AF65-F5344CB8AC3E}">
        <p14:creationId xmlns:p14="http://schemas.microsoft.com/office/powerpoint/2010/main" val="96187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904D-3488-1437-CA77-57AA025D573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16C7858-E13B-777D-6178-A365426CAA89}"/>
              </a:ext>
            </a:extLst>
          </p:cNvPr>
          <p:cNvSpPr>
            <a:spLocks noGrp="1"/>
          </p:cNvSpPr>
          <p:nvPr>
            <p:ph type="title"/>
          </p:nvPr>
        </p:nvSpPr>
        <p:spPr>
          <a:xfrm>
            <a:off x="859735" y="184327"/>
            <a:ext cx="9110335" cy="456291"/>
          </a:xfrm>
        </p:spPr>
        <p:txBody>
          <a:bodyPr>
            <a:normAutofit fontScale="90000"/>
          </a:bodyPr>
          <a:lstStyle/>
          <a:p>
            <a:pPr algn="ctr"/>
            <a:r>
              <a:rPr lang="tr-TR" sz="2000" b="1" dirty="0">
                <a:solidFill>
                  <a:schemeClr val="tx1"/>
                </a:solidFill>
              </a:rPr>
              <a:t>Neoklasik Yönetim Yaklaşımı: Kurt Lewin’in üç farklı liderlik tarzı:</a:t>
            </a:r>
            <a:br>
              <a:rPr lang="tr-TR" sz="2000" b="1" dirty="0">
                <a:solidFill>
                  <a:schemeClr val="tx1"/>
                </a:solidFill>
              </a:rPr>
            </a:br>
            <a:endParaRPr lang="en-US" sz="2000" b="1" dirty="0"/>
          </a:p>
        </p:txBody>
      </p:sp>
      <p:sp>
        <p:nvSpPr>
          <p:cNvPr id="3" name="İçerik Yer Tutucusu 2">
            <a:extLst>
              <a:ext uri="{FF2B5EF4-FFF2-40B4-BE49-F238E27FC236}">
                <a16:creationId xmlns:a16="http://schemas.microsoft.com/office/drawing/2014/main" id="{2B19B618-37DF-D287-72FC-1101D2479D62}"/>
              </a:ext>
            </a:extLst>
          </p:cNvPr>
          <p:cNvSpPr>
            <a:spLocks noGrp="1"/>
          </p:cNvSpPr>
          <p:nvPr>
            <p:ph idx="1"/>
          </p:nvPr>
        </p:nvSpPr>
        <p:spPr>
          <a:xfrm>
            <a:off x="820928" y="750405"/>
            <a:ext cx="9438005" cy="5151632"/>
          </a:xfrm>
        </p:spPr>
        <p:txBody>
          <a:bodyPr>
            <a:noAutofit/>
          </a:bodyPr>
          <a:lstStyle/>
          <a:p>
            <a:pPr marL="0" indent="0" algn="just">
              <a:buNone/>
            </a:pPr>
            <a:r>
              <a:rPr lang="tr-TR" sz="1500" b="1" dirty="0"/>
              <a:t>Sosyal psikolog Kurt Lewin, 1939'da bir liderin karar alma biçimiyle ilgili üç liderlik stili tanımladı. Bu üç stil, bir liderin karar alma süreci üzerindeki denetim düzeyini ve ekibini ne ölçüde dahil ettiğini tanımlar.</a:t>
            </a:r>
          </a:p>
          <a:p>
            <a:pPr algn="just"/>
            <a:r>
              <a:rPr lang="tr-TR" sz="1500" b="1" u="sng" dirty="0"/>
              <a:t>Otokratik (otoriter) liderlik</a:t>
            </a:r>
            <a:r>
              <a:rPr lang="tr-TR" sz="1500" b="1" dirty="0"/>
              <a:t>: Lider tek başına karar verir ve çalışanlardan hiç fikir almadan işleri yürütür. Bu tarz, acil durumlarda veya deneyimsiz çalışanlarla kullanılır. Ama uzun dönemli çalışanların motivasyonunu olumsuz etkileyebilir.</a:t>
            </a:r>
          </a:p>
          <a:p>
            <a:pPr algn="just"/>
            <a:r>
              <a:rPr lang="tr-TR" sz="1500" b="1" u="sng" dirty="0"/>
              <a:t>Demokratik (katılımcı) liderlik</a:t>
            </a:r>
            <a:r>
              <a:rPr lang="tr-TR" sz="1500" b="1" dirty="0"/>
              <a:t>: Lider çalışanların fikirlerini alır ve kararları birlikte verirler. Bu tarz, grup performansını artırır çünkü çalışanlar kendilerini önemli hisseder. Ama karar almak biraz zaman alabilir.</a:t>
            </a:r>
          </a:p>
          <a:p>
            <a:pPr algn="just"/>
            <a:r>
              <a:rPr lang="tr-TR" sz="1500" b="1" u="sng" dirty="0" err="1"/>
              <a:t>Laissez-faire</a:t>
            </a:r>
            <a:r>
              <a:rPr lang="tr-TR" sz="1500" b="1" u="sng" dirty="0"/>
              <a:t> (bırakın yapsınlar anlamına gelen ve serbest piyasa ekonomisini temsil eden) liderlik</a:t>
            </a:r>
            <a:r>
              <a:rPr lang="tr-TR" sz="1500" b="1" dirty="0"/>
              <a:t>: Lider, çalışanlara çok fazla özgürlük tanır. Çalışanlar kendi başlarına kararlar alır ve işleri yapar. Bu tarz, çok yetenekli ve motivasyonu olan çalışanlar için uygundur. Ancak, çalışanlar yeterince yetenekli değilse veya yönlendirilmezse, performans düşebilir.</a:t>
            </a:r>
          </a:p>
          <a:p>
            <a:pPr algn="just"/>
            <a:r>
              <a:rPr lang="tr-TR" sz="1500" b="1" u="sng" dirty="0"/>
              <a:t>Özetle,</a:t>
            </a:r>
          </a:p>
          <a:p>
            <a:pPr lvl="1" algn="just">
              <a:buFont typeface="Wingdings" panose="05000000000000000000" pitchFamily="2" charset="2"/>
              <a:buChar char="v"/>
            </a:pPr>
            <a:r>
              <a:rPr lang="tr-TR" sz="1500" b="1" dirty="0"/>
              <a:t>Otokratik: Lider tek başına karar verir, çalışanlar takip eder.  </a:t>
            </a:r>
          </a:p>
          <a:p>
            <a:pPr lvl="1" algn="just">
              <a:buFont typeface="Wingdings" panose="05000000000000000000" pitchFamily="2" charset="2"/>
              <a:buChar char="v"/>
            </a:pPr>
            <a:r>
              <a:rPr lang="tr-TR" sz="1500" b="1" dirty="0"/>
              <a:t>Demokratik: Çalışanların fikri alınır, kararlar birlikte verilir.  </a:t>
            </a:r>
          </a:p>
          <a:p>
            <a:pPr lvl="1" algn="just">
              <a:buFont typeface="Wingdings" panose="05000000000000000000" pitchFamily="2" charset="2"/>
              <a:buChar char="v"/>
            </a:pPr>
            <a:r>
              <a:rPr lang="tr-TR" sz="1500" b="1" dirty="0" err="1"/>
              <a:t>Laissez-faire</a:t>
            </a:r>
            <a:r>
              <a:rPr lang="tr-TR" sz="1500" b="1" dirty="0"/>
              <a:t>: Çalışanlara çok özgürlük verilir, kendi kendine çalışırlar </a:t>
            </a:r>
            <a:r>
              <a:rPr lang="tr-TR" sz="1400" b="1" dirty="0"/>
              <a:t>(</a:t>
            </a:r>
            <a:r>
              <a:rPr lang="tr-TR" sz="1400" b="1" dirty="0" err="1"/>
              <a:t>Leadership</a:t>
            </a:r>
            <a:r>
              <a:rPr lang="tr-TR" sz="1400" b="1" dirty="0"/>
              <a:t> </a:t>
            </a:r>
            <a:r>
              <a:rPr lang="tr-TR" sz="1400" b="1" dirty="0" err="1"/>
              <a:t>Success</a:t>
            </a:r>
            <a:r>
              <a:rPr lang="tr-TR" sz="1400" b="1" dirty="0"/>
              <a:t>, 2025). </a:t>
            </a:r>
          </a:p>
        </p:txBody>
      </p:sp>
    </p:spTree>
    <p:extLst>
      <p:ext uri="{BB962C8B-B14F-4D97-AF65-F5344CB8AC3E}">
        <p14:creationId xmlns:p14="http://schemas.microsoft.com/office/powerpoint/2010/main" val="137173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CB48-4CA8-1BDF-05D7-E8D2F578C2B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C056CCA-715A-C0F2-5278-150181D6FC5A}"/>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 Kurt Lewin</a:t>
            </a:r>
            <a:endParaRPr lang="en-US" sz="2000" b="1" dirty="0"/>
          </a:p>
        </p:txBody>
      </p:sp>
      <p:sp>
        <p:nvSpPr>
          <p:cNvPr id="3" name="İçerik Yer Tutucusu 2">
            <a:extLst>
              <a:ext uri="{FF2B5EF4-FFF2-40B4-BE49-F238E27FC236}">
                <a16:creationId xmlns:a16="http://schemas.microsoft.com/office/drawing/2014/main" id="{76A8E646-3C1C-02A7-DC1C-461843BF0F4F}"/>
              </a:ext>
            </a:extLst>
          </p:cNvPr>
          <p:cNvSpPr>
            <a:spLocks noGrp="1"/>
          </p:cNvSpPr>
          <p:nvPr>
            <p:ph idx="1"/>
          </p:nvPr>
        </p:nvSpPr>
        <p:spPr>
          <a:xfrm>
            <a:off x="820928" y="750405"/>
            <a:ext cx="9438005" cy="5096214"/>
          </a:xfrm>
        </p:spPr>
        <p:txBody>
          <a:bodyPr>
            <a:noAutofit/>
          </a:bodyPr>
          <a:lstStyle/>
          <a:p>
            <a:pPr algn="just"/>
            <a:r>
              <a:rPr lang="tr-TR" b="1" dirty="0"/>
              <a:t>Sonuç olarak, Kurt Lewin’in neoklasik yönetim anlayışı:</a:t>
            </a:r>
          </a:p>
          <a:p>
            <a:pPr lvl="1" algn="just"/>
            <a:r>
              <a:rPr lang="tr-TR" b="1" dirty="0"/>
              <a:t>İnsan ve psikolojik faktörlerin yönetimin temel ögeleri olduğunu,</a:t>
            </a:r>
          </a:p>
          <a:p>
            <a:pPr lvl="1" algn="just"/>
            <a:r>
              <a:rPr lang="tr-TR" b="1" dirty="0"/>
              <a:t>Çevre ve güç dinamiklerinin davranışları şekillendirdiğini,</a:t>
            </a:r>
          </a:p>
          <a:p>
            <a:pPr lvl="1" algn="just"/>
            <a:r>
              <a:rPr lang="tr-TR" b="1" dirty="0"/>
              <a:t>Katılımcı ve değişime açık yönetim yaklaşımlarını benimsediğini,</a:t>
            </a:r>
          </a:p>
          <a:p>
            <a:pPr lvl="1" algn="just"/>
            <a:r>
              <a:rPr lang="tr-TR" b="1" dirty="0"/>
              <a:t>Bireylerin psikolojik gereksinim ve motivasyonlarını dikkate alan, bütünsel ve insancıl bir yönetim anlayışını temsil eder.</a:t>
            </a:r>
          </a:p>
          <a:p>
            <a:pPr algn="just"/>
            <a:r>
              <a:rPr lang="tr-TR" b="1" dirty="0"/>
              <a:t>Bu anlayış, klasik yönetim anlayışlarının mekanik ve kurumsal odaklı yaklaşımının boşluklarını tamamlar nitelikte olup, günümüzde de insan odaklı yönetim ve organizasyon psikolojisinin temel kuramsal altyapısını oluşturur </a:t>
            </a:r>
            <a:r>
              <a:rPr lang="tr-TR" sz="1400" b="1" dirty="0"/>
              <a:t>(Öner ve Eren Gümüş, 2000). </a:t>
            </a:r>
          </a:p>
          <a:p>
            <a:pPr marL="0" indent="0" algn="just">
              <a:buNone/>
            </a:pPr>
            <a:r>
              <a:rPr lang="tr-TR" b="1" u="sng" dirty="0"/>
              <a:t>Sonuç:</a:t>
            </a:r>
          </a:p>
          <a:p>
            <a:pPr marL="0" indent="0" algn="just">
              <a:buNone/>
            </a:pPr>
            <a:r>
              <a:rPr lang="tr-TR" b="1" dirty="0"/>
              <a:t>Neoklasik yönetim yaklaşımları, klasik yaklaşımın mekanik ve yapısal odaklılığını aşarak, insan ögesi ve sosyal ilişkilere önem verir. Bu yaklaşım, çalışanların motivasyonunu ve katılımını artırmak için önemli bir adımdır, ancak yapısal ve teknolojik ögelerle bütünleşmesi gerekir </a:t>
            </a:r>
            <a:r>
              <a:rPr lang="tr-TR" sz="1400" b="1" dirty="0"/>
              <a:t>(</a:t>
            </a:r>
            <a:r>
              <a:rPr lang="nb-NO" sz="1400" b="1" dirty="0"/>
              <a:t>Adigun ve Okunade, 2024). </a:t>
            </a:r>
            <a:endParaRPr lang="tr-TR" sz="1400" b="1" dirty="0"/>
          </a:p>
        </p:txBody>
      </p:sp>
    </p:spTree>
    <p:extLst>
      <p:ext uri="{BB962C8B-B14F-4D97-AF65-F5344CB8AC3E}">
        <p14:creationId xmlns:p14="http://schemas.microsoft.com/office/powerpoint/2010/main" val="356812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C880-5DDF-5FD2-5644-F95ED28A45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5203C4-3EB4-4007-D87E-EC61788EB36B}"/>
              </a:ext>
            </a:extLst>
          </p:cNvPr>
          <p:cNvSpPr>
            <a:spLocks noGrp="1"/>
          </p:cNvSpPr>
          <p:nvPr>
            <p:ph type="title"/>
          </p:nvPr>
        </p:nvSpPr>
        <p:spPr>
          <a:xfrm>
            <a:off x="667499" y="234478"/>
            <a:ext cx="10215849" cy="575561"/>
          </a:xfrm>
        </p:spPr>
        <p:txBody>
          <a:bodyPr>
            <a:normAutofit/>
          </a:bodyPr>
          <a:lstStyle/>
          <a:p>
            <a:pPr algn="ctr"/>
            <a:r>
              <a:rPr lang="tr-TR" sz="2800" b="1" dirty="0">
                <a:solidFill>
                  <a:schemeClr val="tx1"/>
                </a:solidFill>
              </a:rPr>
              <a:t>SONUÇ VE DEĞERLENDİRME</a:t>
            </a:r>
            <a:endParaRPr lang="en-US" sz="2800" b="1" dirty="0"/>
          </a:p>
        </p:txBody>
      </p:sp>
      <p:sp>
        <p:nvSpPr>
          <p:cNvPr id="3" name="İçerik Yer Tutucusu 2">
            <a:extLst>
              <a:ext uri="{FF2B5EF4-FFF2-40B4-BE49-F238E27FC236}">
                <a16:creationId xmlns:a16="http://schemas.microsoft.com/office/drawing/2014/main" id="{B8220ED5-3E48-8977-88BA-EE54F5206141}"/>
              </a:ext>
            </a:extLst>
          </p:cNvPr>
          <p:cNvSpPr>
            <a:spLocks noGrp="1"/>
          </p:cNvSpPr>
          <p:nvPr>
            <p:ph idx="1"/>
          </p:nvPr>
        </p:nvSpPr>
        <p:spPr>
          <a:xfrm>
            <a:off x="865653" y="810040"/>
            <a:ext cx="9438005" cy="4562060"/>
          </a:xfrm>
        </p:spPr>
        <p:txBody>
          <a:bodyPr>
            <a:noAutofit/>
          </a:bodyPr>
          <a:lstStyle/>
          <a:p>
            <a:pPr marL="0" indent="0" algn="just">
              <a:buNone/>
            </a:pPr>
            <a:r>
              <a:rPr lang="tr-TR" b="1" dirty="0"/>
              <a:t>Bu dersin sonunda, neoklasik yönetim düşünce okullarının klasik yaklaşımların sınırlarını aşarak, insan ve sosyal dinamikleri ön plana çıkaran bir anlayış geliştirdiği görülmüştür. </a:t>
            </a:r>
          </a:p>
          <a:p>
            <a:pPr marL="0" indent="0" algn="just">
              <a:buNone/>
            </a:pPr>
            <a:r>
              <a:rPr lang="tr-TR" b="1" dirty="0"/>
              <a:t>Öğrencilerin, bu yaklaşımların örgütlerde motivasyon, liderlik, grup dinamikleri ve değişim yönetimi konularına sağladığı katkıları kavraması amaçlanmıştır. </a:t>
            </a:r>
          </a:p>
          <a:p>
            <a:pPr marL="0" indent="0" algn="just">
              <a:buNone/>
            </a:pPr>
            <a:r>
              <a:rPr lang="tr-TR" b="1" dirty="0"/>
              <a:t>Ayrıca, Elton </a:t>
            </a:r>
            <a:r>
              <a:rPr lang="tr-TR" b="1" dirty="0" err="1"/>
              <a:t>Mayo’nun</a:t>
            </a:r>
            <a:r>
              <a:rPr lang="tr-TR" b="1" dirty="0"/>
              <a:t> </a:t>
            </a:r>
            <a:r>
              <a:rPr lang="tr-TR" b="1" dirty="0" err="1"/>
              <a:t>Hawthorne</a:t>
            </a:r>
            <a:r>
              <a:rPr lang="tr-TR" b="1" dirty="0"/>
              <a:t> etkisi, </a:t>
            </a:r>
            <a:r>
              <a:rPr lang="tr-TR" b="1"/>
              <a:t>Maslow’un ihtiyaçlar </a:t>
            </a:r>
            <a:r>
              <a:rPr lang="tr-TR" b="1" dirty="0"/>
              <a:t>hiyerarşisi, McGregor’un X ve Y kuramları, </a:t>
            </a:r>
            <a:r>
              <a:rPr lang="tr-TR" b="1" dirty="0" err="1"/>
              <a:t>Likert’in</a:t>
            </a:r>
            <a:r>
              <a:rPr lang="tr-TR" b="1" dirty="0"/>
              <a:t> yönetim sistemleri ve Lewin’in liderlik tarzları gibi temel kavramlar aracılığıyla, insan ögesinin örgütsel başarıdaki merkezi rolü anlaşılmıştır. </a:t>
            </a:r>
          </a:p>
          <a:p>
            <a:pPr marL="0" indent="0" algn="just">
              <a:buNone/>
            </a:pPr>
            <a:r>
              <a:rPr lang="tr-TR" b="1" dirty="0"/>
              <a:t>Bununla birlikte, neoklasik yaklaşımın sınırlamaları da değerlendirilmiş ve yapısal ile teknolojik ögelerle bütünleşmesi gerektiği sonucuna varılmıştır. </a:t>
            </a:r>
          </a:p>
          <a:p>
            <a:pPr marL="0" indent="0" algn="just">
              <a:buNone/>
            </a:pPr>
            <a:r>
              <a:rPr lang="tr-TR" b="1" dirty="0"/>
              <a:t>Günümüzde, bu yaklaşımların, örgütlerin insani ve sosyal boyutunu güçlendiren, katılımı ve motivasyonu artıran temel ilkeler olarak önemli bir referans oluşturduğu kabul edilmektedir.</a:t>
            </a:r>
            <a:endParaRPr lang="tr-TR" sz="1600" b="1" dirty="0"/>
          </a:p>
        </p:txBody>
      </p:sp>
    </p:spTree>
    <p:extLst>
      <p:ext uri="{BB962C8B-B14F-4D97-AF65-F5344CB8AC3E}">
        <p14:creationId xmlns:p14="http://schemas.microsoft.com/office/powerpoint/2010/main" val="2993312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172" y="132735"/>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711747" y="835741"/>
            <a:ext cx="9421196" cy="5218695"/>
          </a:xfrm>
        </p:spPr>
        <p:txBody>
          <a:bodyPr>
            <a:noAutofit/>
          </a:bodyPr>
          <a:lstStyle/>
          <a:p>
            <a:pPr algn="just"/>
            <a:r>
              <a:rPr lang="de-DE" sz="1400" b="1" dirty="0"/>
              <a:t>Adigun</a:t>
            </a:r>
            <a:r>
              <a:rPr lang="tr-TR" sz="1400" b="1" dirty="0"/>
              <a:t>, U. O. ve </a:t>
            </a:r>
            <a:r>
              <a:rPr lang="de-DE" sz="1400" b="1" dirty="0" err="1"/>
              <a:t>Okunade</a:t>
            </a:r>
            <a:r>
              <a:rPr lang="tr-TR" sz="1400" b="1" dirty="0"/>
              <a:t>, I. O. (2024). </a:t>
            </a:r>
            <a:r>
              <a:rPr lang="en-US" sz="1400" b="1" dirty="0"/>
              <a:t>Human relations in management:</a:t>
            </a:r>
            <a:r>
              <a:rPr lang="tr-TR" sz="1400" b="1" dirty="0"/>
              <a:t> </a:t>
            </a:r>
            <a:r>
              <a:rPr lang="en-US" sz="1400" b="1" dirty="0"/>
              <a:t>A critical analysis of neo-classical theory</a:t>
            </a:r>
            <a:r>
              <a:rPr lang="tr-TR" sz="1400" b="1" dirty="0"/>
              <a:t>. </a:t>
            </a:r>
            <a:r>
              <a:rPr lang="en-US" sz="1400" b="1" i="1" dirty="0"/>
              <a:t>RUDN Journal of Public Administration</a:t>
            </a:r>
            <a:r>
              <a:rPr lang="tr-TR" sz="1400" b="1" dirty="0"/>
              <a:t>, 11(4), 495–505.</a:t>
            </a:r>
          </a:p>
          <a:p>
            <a:pPr algn="just"/>
            <a:r>
              <a:rPr lang="tr-TR" sz="1400" b="1" dirty="0"/>
              <a:t>Bakan, İ. ve Bulut, Y. (2011). Yöneticilerin uyguladıkları liderlik yaklaşımlarına yönelik algılamaları: </a:t>
            </a:r>
            <a:r>
              <a:rPr lang="tr-TR" sz="1400" b="1" dirty="0" err="1"/>
              <a:t>Likert’in</a:t>
            </a:r>
            <a:r>
              <a:rPr lang="tr-TR" sz="1400" b="1" dirty="0"/>
              <a:t> Yönetim Sistemleri Yaklaşımı’na dayalı bir alan çalışması. </a:t>
            </a:r>
            <a:r>
              <a:rPr lang="tr-TR" sz="1400" b="1" i="1" dirty="0"/>
              <a:t>İstanbul Üniversitesi Siyasal Bilgiler Fakültesi Dergisi,</a:t>
            </a:r>
            <a:r>
              <a:rPr lang="tr-TR" sz="1400" b="1" dirty="0"/>
              <a:t>(31), 151-176.</a:t>
            </a:r>
          </a:p>
          <a:p>
            <a:pPr algn="just"/>
            <a:r>
              <a:rPr lang="tr-TR" sz="1400" b="1" dirty="0" err="1"/>
              <a:t>Chartered</a:t>
            </a:r>
            <a:r>
              <a:rPr lang="tr-TR" sz="1400" b="1" dirty="0"/>
              <a:t> Management </a:t>
            </a:r>
            <a:r>
              <a:rPr lang="tr-TR" sz="1400" b="1" dirty="0" err="1"/>
              <a:t>Institute</a:t>
            </a:r>
            <a:r>
              <a:rPr lang="tr-TR" sz="1400" b="1" dirty="0"/>
              <a:t> (2015). </a:t>
            </a:r>
            <a:r>
              <a:rPr lang="en-US" sz="1400" b="1" i="1" dirty="0"/>
              <a:t>Douglas </a:t>
            </a:r>
            <a:r>
              <a:rPr lang="en-US" sz="1400" b="1" i="1" dirty="0" err="1"/>
              <a:t>Mcgregor</a:t>
            </a:r>
            <a:r>
              <a:rPr lang="en-US" sz="1400" b="1" i="1" dirty="0"/>
              <a:t>:</a:t>
            </a:r>
            <a:r>
              <a:rPr lang="tr-TR" sz="1400" b="1" i="1" dirty="0"/>
              <a:t> </a:t>
            </a:r>
            <a:r>
              <a:rPr lang="en-US" sz="1400" b="1" i="1" dirty="0"/>
              <a:t>Theory X </a:t>
            </a:r>
            <a:r>
              <a:rPr lang="tr-TR" sz="1400" b="1" i="1" dirty="0"/>
              <a:t>a</a:t>
            </a:r>
            <a:r>
              <a:rPr lang="en-US" sz="1400" b="1" i="1" dirty="0" err="1"/>
              <a:t>nd</a:t>
            </a:r>
            <a:r>
              <a:rPr lang="en-US" sz="1400" b="1" i="1" dirty="0"/>
              <a:t> Theory Y.</a:t>
            </a:r>
            <a:r>
              <a:rPr lang="tr-TR" sz="1400" b="1" i="1" dirty="0"/>
              <a:t> </a:t>
            </a:r>
            <a:r>
              <a:rPr lang="tr-TR" sz="1400" b="1" dirty="0">
                <a:hlinkClick r:id="rId2"/>
              </a:rPr>
              <a:t>https://switcheducation.com/wp-content/uploads/2017/06/SEB_LYO_McGregor_Thinker.pdf</a:t>
            </a:r>
            <a:endParaRPr lang="tr-TR" sz="1400" b="1" dirty="0"/>
          </a:p>
          <a:p>
            <a:pPr algn="just"/>
            <a:r>
              <a:rPr lang="tr-TR" sz="1400" b="1" dirty="0" err="1"/>
              <a:t>CliffsNotes</a:t>
            </a:r>
            <a:r>
              <a:rPr lang="tr-TR" sz="1400" b="1" dirty="0"/>
              <a:t> (</a:t>
            </a:r>
            <a:r>
              <a:rPr lang="tr-TR" sz="1400" b="1" dirty="0" err="1"/>
              <a:t>t.y</a:t>
            </a:r>
            <a:r>
              <a:rPr lang="tr-TR" sz="1400" b="1" dirty="0"/>
              <a:t>.). </a:t>
            </a:r>
            <a:r>
              <a:rPr lang="tr-TR" sz="1400" b="1" i="1" dirty="0" err="1"/>
              <a:t>Behavioral</a:t>
            </a:r>
            <a:r>
              <a:rPr lang="tr-TR" sz="1400" b="1" i="1" dirty="0"/>
              <a:t> </a:t>
            </a:r>
            <a:r>
              <a:rPr lang="tr-TR" sz="1400" b="1" i="1" dirty="0" err="1"/>
              <a:t>management</a:t>
            </a:r>
            <a:r>
              <a:rPr lang="tr-TR" sz="1400" b="1" i="1" dirty="0"/>
              <a:t> </a:t>
            </a:r>
            <a:r>
              <a:rPr lang="tr-TR" sz="1400" b="1" i="1" dirty="0" err="1"/>
              <a:t>theory</a:t>
            </a:r>
            <a:r>
              <a:rPr lang="tr-TR" sz="1400" b="1" dirty="0"/>
              <a:t>. </a:t>
            </a:r>
            <a:r>
              <a:rPr lang="tr-TR" sz="1400" b="1" dirty="0">
                <a:hlinkClick r:id="rId3"/>
              </a:rPr>
              <a:t>https://www.cliffsnotes.com/study-guides/principles-of-management/the-evolution-of-management-thought/behavioral-management-theory</a:t>
            </a:r>
            <a:endParaRPr lang="tr-TR" sz="1400" b="1" dirty="0"/>
          </a:p>
          <a:p>
            <a:pPr algn="just"/>
            <a:r>
              <a:rPr lang="tr-TR" sz="1400" b="1" dirty="0"/>
              <a:t>Ekinci, N. (2019). Klasik, neoklasik teori, sistem ve durumsallık yaklaşımları ile bunların karşılaştırılması ve toplam kalite yönetimi içerisindeki yerlerinin değerlendirilmesi. </a:t>
            </a:r>
            <a:r>
              <a:rPr lang="tr-TR" sz="1400" b="1" i="1" dirty="0"/>
              <a:t>Avrasya Sosyal ve Ekonomi Araştırmaları Dergisi</a:t>
            </a:r>
            <a:r>
              <a:rPr lang="tr-TR" sz="1400" b="1" dirty="0"/>
              <a:t>, 6(11), </a:t>
            </a:r>
            <a:r>
              <a:rPr lang="en-US" sz="1400" b="1" dirty="0"/>
              <a:t>16-38</a:t>
            </a:r>
            <a:r>
              <a:rPr lang="tr-TR" sz="1400" b="1" dirty="0"/>
              <a:t>.</a:t>
            </a:r>
          </a:p>
          <a:p>
            <a:pPr algn="just"/>
            <a:r>
              <a:rPr lang="tr-TR" sz="1400" b="1" dirty="0" err="1"/>
              <a:t>Guy</a:t>
            </a:r>
            <a:r>
              <a:rPr lang="tr-TR" sz="1400" b="1" dirty="0"/>
              <a:t>-Evans, O. (2025, 3 Ağustos). </a:t>
            </a:r>
            <a:r>
              <a:rPr lang="tr-TR" sz="1400" b="1" i="1" dirty="0" err="1"/>
              <a:t>Maslow’s</a:t>
            </a:r>
            <a:r>
              <a:rPr lang="tr-TR" sz="1400" b="1" i="1" dirty="0"/>
              <a:t> </a:t>
            </a:r>
            <a:r>
              <a:rPr lang="tr-TR" sz="1400" b="1" i="1" dirty="0" err="1"/>
              <a:t>hierarchy</a:t>
            </a:r>
            <a:r>
              <a:rPr lang="tr-TR" sz="1400" b="1" i="1" dirty="0"/>
              <a:t> of </a:t>
            </a:r>
            <a:r>
              <a:rPr lang="tr-TR" sz="1400" b="1" i="1" dirty="0" err="1"/>
              <a:t>needs</a:t>
            </a:r>
            <a:r>
              <a:rPr lang="tr-TR" sz="1400" b="1" i="1" dirty="0"/>
              <a:t>.</a:t>
            </a:r>
            <a:r>
              <a:rPr lang="tr-TR" sz="1400" b="1" dirty="0"/>
              <a:t> </a:t>
            </a:r>
            <a:r>
              <a:rPr lang="tr-TR" sz="1400" b="1" dirty="0">
                <a:hlinkClick r:id="rId4"/>
              </a:rPr>
              <a:t>https://www.simplypsychology.org/maslow.html</a:t>
            </a:r>
            <a:endParaRPr lang="tr-TR" sz="1400" b="1" dirty="0"/>
          </a:p>
          <a:p>
            <a:pPr algn="just"/>
            <a:r>
              <a:rPr lang="tr-TR" sz="1400" b="1" dirty="0"/>
              <a:t>Hussain, N., </a:t>
            </a:r>
            <a:r>
              <a:rPr lang="tr-TR" sz="1400" b="1" dirty="0" err="1"/>
              <a:t>Haque</a:t>
            </a:r>
            <a:r>
              <a:rPr lang="tr-TR" sz="1400" b="1" dirty="0"/>
              <a:t>, A. ve </a:t>
            </a:r>
            <a:r>
              <a:rPr lang="tr-TR" sz="1400" b="1" dirty="0" err="1"/>
              <a:t>Baloch</a:t>
            </a:r>
            <a:r>
              <a:rPr lang="tr-TR" sz="1400" b="1" dirty="0"/>
              <a:t>, A. (2019). </a:t>
            </a:r>
            <a:r>
              <a:rPr lang="en-US" sz="1400" b="1" dirty="0"/>
              <a:t>Management </a:t>
            </a:r>
            <a:r>
              <a:rPr lang="tr-TR" sz="1400" b="1" dirty="0"/>
              <a:t>t</a:t>
            </a:r>
            <a:r>
              <a:rPr lang="en-US" sz="1400" b="1" dirty="0" err="1"/>
              <a:t>heories</a:t>
            </a:r>
            <a:r>
              <a:rPr lang="en-US" sz="1400" b="1" dirty="0"/>
              <a:t>: The contribution of contemporary</a:t>
            </a:r>
            <a:r>
              <a:rPr lang="tr-TR" sz="1400" b="1" dirty="0"/>
              <a:t> </a:t>
            </a:r>
            <a:r>
              <a:rPr lang="en-US" sz="1400" b="1" dirty="0"/>
              <a:t>management theorists in</a:t>
            </a:r>
            <a:r>
              <a:rPr lang="tr-TR" sz="1400" b="1" dirty="0"/>
              <a:t> </a:t>
            </a:r>
            <a:r>
              <a:rPr lang="en-US" sz="1400" b="1" dirty="0"/>
              <a:t>tackling contemporary</a:t>
            </a:r>
            <a:r>
              <a:rPr lang="tr-TR" sz="1400" b="1" dirty="0"/>
              <a:t> </a:t>
            </a:r>
            <a:r>
              <a:rPr lang="en-US" sz="1400" b="1" dirty="0"/>
              <a:t>management challenges</a:t>
            </a:r>
            <a:r>
              <a:rPr lang="tr-TR" sz="1400" b="1" dirty="0"/>
              <a:t>. </a:t>
            </a:r>
            <a:r>
              <a:rPr lang="en-US" sz="1400" b="1" i="1" dirty="0"/>
              <a:t>Journal of Yasar University</a:t>
            </a:r>
            <a:r>
              <a:rPr lang="tr-TR" sz="1400" b="1" i="1" dirty="0"/>
              <a:t>,</a:t>
            </a:r>
            <a:r>
              <a:rPr lang="tr-TR" sz="1400" b="1" dirty="0"/>
              <a:t>14</a:t>
            </a:r>
            <a:r>
              <a:rPr lang="en-US" sz="1400" b="1" dirty="0"/>
              <a:t> (Special Issue), 156-169</a:t>
            </a:r>
            <a:r>
              <a:rPr lang="tr-TR" sz="1400" b="1" dirty="0"/>
              <a:t>.</a:t>
            </a:r>
          </a:p>
          <a:p>
            <a:pPr algn="just"/>
            <a:r>
              <a:rPr lang="tr-TR" sz="1400" b="1" dirty="0" err="1"/>
              <a:t>Leadership</a:t>
            </a:r>
            <a:r>
              <a:rPr lang="tr-TR" sz="1400" b="1" dirty="0"/>
              <a:t> </a:t>
            </a:r>
            <a:r>
              <a:rPr lang="tr-TR" sz="1400" b="1" dirty="0" err="1"/>
              <a:t>Success</a:t>
            </a:r>
            <a:r>
              <a:rPr lang="tr-TR" sz="1400" b="1" dirty="0"/>
              <a:t> (2025). </a:t>
            </a:r>
            <a:r>
              <a:rPr lang="en-US" sz="1400" b="1" dirty="0"/>
              <a:t>Leadership </a:t>
            </a:r>
            <a:r>
              <a:rPr lang="tr-TR" sz="1400" b="1" dirty="0" err="1"/>
              <a:t>st</a:t>
            </a:r>
            <a:r>
              <a:rPr lang="en-US" sz="1400" b="1" dirty="0" err="1"/>
              <a:t>yles</a:t>
            </a:r>
            <a:r>
              <a:rPr lang="en-US" sz="1400" b="1" dirty="0"/>
              <a:t> - Kurt Lewin leadership style</a:t>
            </a:r>
            <a:r>
              <a:rPr lang="tr-TR" sz="1400" b="1" dirty="0"/>
              <a:t>. </a:t>
            </a:r>
            <a:r>
              <a:rPr lang="tr-TR" sz="1400" b="1" dirty="0">
                <a:hlinkClick r:id="rId5"/>
              </a:rPr>
              <a:t>https://www.leadershipsuccess.co/leadership-styles/lewins-leadership-styles</a:t>
            </a:r>
            <a:endParaRPr lang="tr-TR" sz="1400" b="1" dirty="0"/>
          </a:p>
        </p:txBody>
      </p:sp>
    </p:spTree>
    <p:extLst>
      <p:ext uri="{BB962C8B-B14F-4D97-AF65-F5344CB8AC3E}">
        <p14:creationId xmlns:p14="http://schemas.microsoft.com/office/powerpoint/2010/main" val="205363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667500" y="209631"/>
            <a:ext cx="9744860" cy="762000"/>
          </a:xfrm>
        </p:spPr>
        <p:txBody>
          <a:bodyPr>
            <a:normAutofit/>
          </a:bodyPr>
          <a:lstStyle/>
          <a:p>
            <a:pPr algn="ctr"/>
            <a:r>
              <a:rPr lang="tr-TR" b="1" dirty="0">
                <a:solidFill>
                  <a:schemeClr val="tx1"/>
                </a:solidFill>
              </a:rPr>
              <a:t>GİRİŞ</a:t>
            </a:r>
            <a:endParaRPr lang="en-US"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820927" y="879102"/>
            <a:ext cx="9438005" cy="4572511"/>
          </a:xfrm>
        </p:spPr>
        <p:txBody>
          <a:bodyPr>
            <a:noAutofit/>
          </a:bodyPr>
          <a:lstStyle/>
          <a:p>
            <a:pPr marL="0" indent="0" algn="just">
              <a:buNone/>
            </a:pPr>
            <a:r>
              <a:rPr lang="tr-TR" sz="1700" b="1" dirty="0"/>
              <a:t>Bu dersin temel amacı, yönetim biliminin gelişim sürecinde önemli bir dönüm noktası olan neoklasik yönetim düşünce okullarını detaylı biçimde incelemektir. </a:t>
            </a:r>
          </a:p>
          <a:p>
            <a:pPr marL="0" indent="0" algn="just">
              <a:buNone/>
            </a:pPr>
            <a:r>
              <a:rPr lang="tr-TR" sz="1700" b="1" dirty="0"/>
              <a:t>Öğrencilere, klasik yönetim anlayışının mekanik ve yapısal odaklı yaklaşımlarının eleştirisi sonucunda ortaya çıkan bu yeni yaklaşımın temel ilkeleri, kuramcıları ve uygulama alanlarındaki katkıları aktarılacaktır. </a:t>
            </a:r>
          </a:p>
          <a:p>
            <a:pPr marL="0" indent="0" algn="just">
              <a:buNone/>
            </a:pPr>
            <a:r>
              <a:rPr lang="tr-TR" sz="1700" b="1" dirty="0"/>
              <a:t>Ders kapsamında, neoklasik düşüncenin insan ögesini, sosyal ilişkileri ve psikolojik gereksinimleri ön plana çıkaran yaklaşımlarını anlamak amaçlanmaktadır. </a:t>
            </a:r>
          </a:p>
          <a:p>
            <a:pPr marL="0" indent="0" algn="just">
              <a:buNone/>
            </a:pPr>
            <a:r>
              <a:rPr lang="tr-TR" sz="1700" b="1" dirty="0"/>
              <a:t>Aynı zamanda, </a:t>
            </a:r>
            <a:r>
              <a:rPr lang="tr-TR" sz="1700" b="1" dirty="0" err="1"/>
              <a:t>Hawthorne</a:t>
            </a:r>
            <a:r>
              <a:rPr lang="tr-TR" sz="1700" b="1" dirty="0"/>
              <a:t> çalışmalarından başlayarak, Elton Mayo, Maslow, McGregor, </a:t>
            </a:r>
            <a:r>
              <a:rPr lang="tr-TR" sz="1700" b="1" dirty="0" err="1"/>
              <a:t>Likert</a:t>
            </a:r>
            <a:r>
              <a:rPr lang="tr-TR" sz="1700" b="1" dirty="0"/>
              <a:t>, </a:t>
            </a:r>
            <a:r>
              <a:rPr lang="tr-TR" sz="1700" b="1" dirty="0" err="1"/>
              <a:t>Argyris</a:t>
            </a:r>
            <a:r>
              <a:rPr lang="tr-TR" sz="1700" b="1" dirty="0"/>
              <a:t> ve Lewin gibi öncü isimlerin kuramları ve bu kuramların örgütsel davranışlara etkileri detaylandırılacaktır. </a:t>
            </a:r>
          </a:p>
          <a:p>
            <a:pPr marL="0" indent="0" algn="just">
              <a:buNone/>
            </a:pPr>
            <a:r>
              <a:rPr lang="tr-TR" sz="1700" b="1" dirty="0"/>
              <a:t>Bu süreçte, neoklasik yaklaşımın klasik kuramlardan farkları, temel ilkeleri ve yönetim uygulamalarına yansımaları üzerinde durulacaktır. </a:t>
            </a:r>
          </a:p>
          <a:p>
            <a:pPr marL="0" indent="0" algn="just">
              <a:buNone/>
            </a:pPr>
            <a:r>
              <a:rPr lang="tr-TR" sz="1700" b="1" dirty="0"/>
              <a:t>Bu dersin temel amacı, öğrencilerin insan odaklı yönetim anlayışını kavrayarak, günümüz örgüt yönetiminde bu yaklaşımların yerini ve önemini irdelemelerini sağlamaktır.</a:t>
            </a:r>
          </a:p>
        </p:txBody>
      </p:sp>
    </p:spTree>
    <p:extLst>
      <p:ext uri="{BB962C8B-B14F-4D97-AF65-F5344CB8AC3E}">
        <p14:creationId xmlns:p14="http://schemas.microsoft.com/office/powerpoint/2010/main" val="408861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172" y="132735"/>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711747" y="835741"/>
            <a:ext cx="9421196" cy="5043255"/>
          </a:xfrm>
        </p:spPr>
        <p:txBody>
          <a:bodyPr>
            <a:noAutofit/>
          </a:bodyPr>
          <a:lstStyle/>
          <a:p>
            <a:pPr algn="just"/>
            <a:r>
              <a:rPr lang="tr-TR" sz="1400" b="1" dirty="0"/>
              <a:t>Öner, U. ve Eren Gümüş, A. (2000). Kurt Lewin ve Alan Kuramı Lewin’in çocuk psikolojisi. </a:t>
            </a:r>
            <a:r>
              <a:rPr lang="tr-TR" sz="1400" b="1" i="1" dirty="0"/>
              <a:t>Ankara </a:t>
            </a:r>
            <a:r>
              <a:rPr lang="tr-TR" sz="1400" b="1" i="1" dirty="0" err="1"/>
              <a:t>University</a:t>
            </a:r>
            <a:r>
              <a:rPr lang="tr-TR" sz="1400" b="1" i="1" dirty="0"/>
              <a:t> </a:t>
            </a:r>
            <a:r>
              <a:rPr lang="tr-TR" sz="1400" b="1" i="1" dirty="0" err="1"/>
              <a:t>Journal</a:t>
            </a:r>
            <a:r>
              <a:rPr lang="tr-TR" sz="1400" b="1" i="1" dirty="0"/>
              <a:t> of </a:t>
            </a:r>
            <a:r>
              <a:rPr lang="tr-TR" sz="1400" b="1" i="1" dirty="0" err="1"/>
              <a:t>Faculty</a:t>
            </a:r>
            <a:r>
              <a:rPr lang="tr-TR" sz="1400" b="1" i="1" dirty="0"/>
              <a:t> of </a:t>
            </a:r>
            <a:r>
              <a:rPr lang="tr-TR" sz="1400" b="1" i="1" dirty="0" err="1"/>
              <a:t>Educational</a:t>
            </a:r>
            <a:r>
              <a:rPr lang="tr-TR" sz="1400" b="1" i="1" dirty="0"/>
              <a:t> </a:t>
            </a:r>
            <a:r>
              <a:rPr lang="tr-TR" sz="1400" b="1" i="1" dirty="0" err="1"/>
              <a:t>Sciences</a:t>
            </a:r>
            <a:r>
              <a:rPr lang="tr-TR" sz="1400" b="1" i="1" dirty="0"/>
              <a:t> (JFES)</a:t>
            </a:r>
            <a:r>
              <a:rPr lang="tr-TR" sz="1400" b="1" dirty="0"/>
              <a:t>, 33(1), 9-27. </a:t>
            </a:r>
            <a:r>
              <a:rPr lang="tr-TR" sz="1400" b="1" dirty="0">
                <a:hlinkClick r:id="rId2"/>
              </a:rPr>
              <a:t>https://doi.org/10.1501/Egifak_0000000030</a:t>
            </a:r>
            <a:endParaRPr lang="tr-TR" sz="1400" b="1" dirty="0"/>
          </a:p>
          <a:p>
            <a:pPr algn="just"/>
            <a:r>
              <a:rPr lang="tr-TR" sz="1400" b="1" dirty="0"/>
              <a:t>Öztürk, C. (2016). </a:t>
            </a:r>
            <a:r>
              <a:rPr lang="tr-TR" sz="1400" b="1" dirty="0" err="1"/>
              <a:t>Argyris’in</a:t>
            </a:r>
            <a:r>
              <a:rPr lang="tr-TR" sz="1400" b="1" dirty="0"/>
              <a:t> Olgunlaşma Teorisine liderlikte durumsallık yaklaşımlarından çözüm arayışları</a:t>
            </a:r>
            <a:r>
              <a:rPr lang="tr-TR" sz="1400" b="1" i="1" dirty="0"/>
              <a:t>. İnsan ve Toplum Bilimleri Araştırmaları Dergisi</a:t>
            </a:r>
            <a:r>
              <a:rPr lang="tr-TR" sz="1400" b="1" dirty="0"/>
              <a:t>, 5(8), 3085-3098. </a:t>
            </a:r>
            <a:r>
              <a:rPr lang="tr-TR" sz="1400" b="1" dirty="0">
                <a:hlinkClick r:id="rId3"/>
              </a:rPr>
              <a:t>https://doi.org/10.15869/itobiad.273166</a:t>
            </a:r>
            <a:endParaRPr lang="tr-TR" sz="1400" b="1" dirty="0"/>
          </a:p>
          <a:p>
            <a:pPr algn="just"/>
            <a:r>
              <a:rPr lang="tr-TR" sz="1400" b="1" dirty="0"/>
              <a:t>Öztürk, C. (2025).</a:t>
            </a:r>
            <a:r>
              <a:rPr lang="en-US" sz="1400" b="1" dirty="0"/>
              <a:t> </a:t>
            </a:r>
            <a:r>
              <a:rPr lang="tr-TR" sz="1400" b="1" dirty="0"/>
              <a:t>C</a:t>
            </a:r>
            <a:r>
              <a:rPr lang="en-US" sz="1400" b="1" dirty="0" err="1"/>
              <a:t>lassical</a:t>
            </a:r>
            <a:r>
              <a:rPr lang="en-US" sz="1400" b="1" dirty="0"/>
              <a:t> perspective on Likert's Systems Theory</a:t>
            </a:r>
            <a:r>
              <a:rPr lang="tr-TR" sz="1400" b="1" dirty="0"/>
              <a:t>. </a:t>
            </a:r>
            <a:r>
              <a:rPr lang="en-US" sz="1400" b="1" i="1" dirty="0"/>
              <a:t>IV. International </a:t>
            </a:r>
            <a:r>
              <a:rPr lang="en-US" sz="1400" b="1" i="1" dirty="0" err="1"/>
              <a:t>Ordu</a:t>
            </a:r>
            <a:r>
              <a:rPr lang="en-US" sz="1400" b="1" i="1" dirty="0"/>
              <a:t> Scientific Research Congress</a:t>
            </a:r>
            <a:r>
              <a:rPr lang="tr-TR" sz="1400" b="1" dirty="0"/>
              <a:t>, </a:t>
            </a:r>
            <a:r>
              <a:rPr lang="en-US" sz="1400" b="1" dirty="0"/>
              <a:t>February 14-16, 2025, </a:t>
            </a:r>
            <a:r>
              <a:rPr lang="en-US" sz="1400" b="1" dirty="0" err="1"/>
              <a:t>Ordu</a:t>
            </a:r>
            <a:r>
              <a:rPr lang="en-US" sz="1400" b="1" dirty="0"/>
              <a:t>, Türkiye</a:t>
            </a:r>
            <a:r>
              <a:rPr lang="tr-TR" sz="1400" b="1" dirty="0"/>
              <a:t>, </a:t>
            </a:r>
            <a:r>
              <a:rPr lang="en-US" sz="1400" b="1" dirty="0"/>
              <a:t>Conference Book</a:t>
            </a:r>
            <a:r>
              <a:rPr lang="tr-TR" sz="1400" b="1" dirty="0"/>
              <a:t>. </a:t>
            </a:r>
            <a:r>
              <a:rPr lang="tr-TR" sz="1400" b="1" dirty="0">
                <a:hlinkClick r:id="rId4"/>
              </a:rPr>
              <a:t>https://www.researchgate.net/publication/389637163_Classical_Perspective_on_Likerts_Systems_Theory</a:t>
            </a:r>
            <a:endParaRPr lang="tr-TR" sz="1400" b="1" dirty="0"/>
          </a:p>
          <a:p>
            <a:pPr algn="just"/>
            <a:r>
              <a:rPr lang="en-US" sz="1400" b="1" dirty="0"/>
              <a:t>Peek, S</a:t>
            </a:r>
            <a:r>
              <a:rPr lang="tr-TR" sz="1400" b="1" dirty="0"/>
              <a:t>. (2025, 20 Ağustos). </a:t>
            </a:r>
            <a:r>
              <a:rPr lang="en-US" sz="1400" b="1" i="1" dirty="0"/>
              <a:t>Elton Mayo’s human relations theory: Definition &amp; </a:t>
            </a:r>
            <a:r>
              <a:rPr lang="tr-TR" sz="1400" b="1" i="1" dirty="0"/>
              <a:t>l</a:t>
            </a:r>
            <a:r>
              <a:rPr lang="en-US" sz="1400" b="1" i="1" dirty="0" err="1"/>
              <a:t>egacy</a:t>
            </a:r>
            <a:r>
              <a:rPr lang="tr-TR" sz="1400" b="1" dirty="0"/>
              <a:t>. </a:t>
            </a:r>
            <a:r>
              <a:rPr lang="tr-TR" sz="1400" b="1" dirty="0">
                <a:hlinkClick r:id="rId5"/>
              </a:rPr>
              <a:t>https://www.business.com/articles/management-theory-of-elton-mayo/</a:t>
            </a:r>
            <a:endParaRPr lang="tr-TR" sz="1400" b="1" dirty="0"/>
          </a:p>
          <a:p>
            <a:pPr algn="just"/>
            <a:r>
              <a:rPr lang="tr-TR" sz="1400" b="1" dirty="0" err="1"/>
              <a:t>Sarker</a:t>
            </a:r>
            <a:r>
              <a:rPr lang="tr-TR" sz="1400" b="1" dirty="0"/>
              <a:t>, S. I. ve </a:t>
            </a:r>
            <a:r>
              <a:rPr lang="tr-TR" sz="1400" b="1" dirty="0" err="1"/>
              <a:t>Khan</a:t>
            </a:r>
            <a:r>
              <a:rPr lang="tr-TR" sz="1400" b="1" dirty="0"/>
              <a:t>, M. R. A. </a:t>
            </a:r>
            <a:r>
              <a:rPr lang="en-US" sz="1400" b="1" dirty="0"/>
              <a:t>(2013). Classical and neoclassical approaches of management: An overview. </a:t>
            </a:r>
            <a:r>
              <a:rPr lang="en-US" sz="1400" b="1" i="1" dirty="0"/>
              <a:t>IOSR Journal of Business and Management</a:t>
            </a:r>
            <a:r>
              <a:rPr lang="en-US" sz="1400" b="1" dirty="0"/>
              <a:t>. 14</a:t>
            </a:r>
            <a:r>
              <a:rPr lang="tr-TR" sz="1400" b="1" dirty="0"/>
              <a:t>(6),</a:t>
            </a:r>
            <a:r>
              <a:rPr lang="en-US" sz="1400" b="1" dirty="0"/>
              <a:t> 1-05. </a:t>
            </a:r>
            <a:r>
              <a:rPr lang="tr-TR" sz="1400" b="1" dirty="0"/>
              <a:t>DOI: </a:t>
            </a:r>
            <a:r>
              <a:rPr lang="en-US" sz="1400" b="1" dirty="0"/>
              <a:t>10.9790/487X-1460105. </a:t>
            </a:r>
            <a:endParaRPr lang="tr-TR" sz="1400" b="1" dirty="0"/>
          </a:p>
          <a:p>
            <a:pPr algn="just"/>
            <a:r>
              <a:rPr lang="en-US" sz="1400" b="1" dirty="0"/>
              <a:t>Sridhar, M S. </a:t>
            </a:r>
            <a:r>
              <a:rPr lang="tr-TR" sz="1400" b="1" dirty="0"/>
              <a:t>(2016). </a:t>
            </a:r>
            <a:r>
              <a:rPr lang="en-US" sz="1400" b="1" i="1" dirty="0"/>
              <a:t>Schools of management thought</a:t>
            </a:r>
            <a:r>
              <a:rPr lang="en-US" sz="1400" b="1" dirty="0"/>
              <a:t>. </a:t>
            </a:r>
            <a:r>
              <a:rPr lang="en-US" sz="1400" b="1" dirty="0">
                <a:hlinkClick r:id="rId6"/>
              </a:rPr>
              <a:t>https://www.researchgate.net/publication/224952289_Schools_of_Management_Thought</a:t>
            </a:r>
            <a:endParaRPr lang="tr-TR" sz="1400" b="1" dirty="0"/>
          </a:p>
          <a:p>
            <a:pPr algn="just"/>
            <a:r>
              <a:rPr lang="tr-TR" sz="1400" b="1" dirty="0"/>
              <a:t>Seçtim, H. ve Erkul, H. (2020). Yönetim yaklaşımları üzerine kuramsal bir değerlendirme. </a:t>
            </a:r>
            <a:r>
              <a:rPr lang="tr-TR" sz="1400" b="1" i="1" dirty="0"/>
              <a:t>Management </a:t>
            </a:r>
            <a:r>
              <a:rPr lang="tr-TR" sz="1400" b="1" i="1" dirty="0" err="1"/>
              <a:t>and</a:t>
            </a:r>
            <a:r>
              <a:rPr lang="tr-TR" sz="1400" b="1" i="1" dirty="0"/>
              <a:t> </a:t>
            </a:r>
            <a:r>
              <a:rPr lang="tr-TR" sz="1400" b="1" i="1" dirty="0" err="1"/>
              <a:t>Political</a:t>
            </a:r>
            <a:r>
              <a:rPr lang="tr-TR" sz="1400" b="1" i="1" dirty="0"/>
              <a:t> </a:t>
            </a:r>
            <a:r>
              <a:rPr lang="tr-TR" sz="1400" b="1" i="1" dirty="0" err="1"/>
              <a:t>Sciences</a:t>
            </a:r>
            <a:r>
              <a:rPr lang="tr-TR" sz="1400" b="1" i="1" dirty="0"/>
              <a:t> </a:t>
            </a:r>
            <a:r>
              <a:rPr lang="tr-TR" sz="1400" b="1" i="1" dirty="0" err="1"/>
              <a:t>Review</a:t>
            </a:r>
            <a:r>
              <a:rPr lang="tr-TR" sz="1400" b="1" dirty="0"/>
              <a:t>, 2(1), 18-50.</a:t>
            </a:r>
          </a:p>
        </p:txBody>
      </p:sp>
    </p:spTree>
    <p:extLst>
      <p:ext uri="{BB962C8B-B14F-4D97-AF65-F5344CB8AC3E}">
        <p14:creationId xmlns:p14="http://schemas.microsoft.com/office/powerpoint/2010/main" val="69517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Neoklasik Yönetim Düşünce Okulları</a:t>
            </a:r>
            <a:endParaRPr lang="en-US" sz="2400" b="1" dirty="0"/>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820928" y="750404"/>
            <a:ext cx="9438005" cy="5237921"/>
          </a:xfrm>
        </p:spPr>
        <p:txBody>
          <a:bodyPr>
            <a:noAutofit/>
          </a:bodyPr>
          <a:lstStyle/>
          <a:p>
            <a:pPr algn="just"/>
            <a:r>
              <a:rPr lang="tr-TR" sz="1700" b="1" dirty="0"/>
              <a:t>Neoklasik düşünce okulu, geleneksel ya da klasik düşünce okullarının eleştirisi sonucunda doğmuş; kuram ve ilkelerinin çelişkili olduğunu, yalnızca parasal ödüller yoluyla motivasyona odaklandığını ve zaman faktörünü hesaba katmadan işlemleri yürütmeye yönelik yaklaşımlar önerdiğini savunmuştur.</a:t>
            </a:r>
          </a:p>
          <a:p>
            <a:pPr algn="just"/>
            <a:r>
              <a:rPr lang="tr-TR" sz="1700" b="1" dirty="0"/>
              <a:t>Gelenekselciler tarafından yoğun olarak vurgulanan fizyolojik ve mekanik özellikler, insanı daha çok odağa alan, çalışanların dürtülerine, zaman gereksinimlerine, tutum ve davranışsal yönlerine daha çok dikkat eden neoklasik okuldan tepkiler almıştır.</a:t>
            </a:r>
          </a:p>
          <a:p>
            <a:pPr algn="just"/>
            <a:r>
              <a:rPr lang="tr-TR" sz="1700" b="1" i="1" u="sng" dirty="0"/>
              <a:t>İnsan ilişkileri okulu</a:t>
            </a:r>
            <a:r>
              <a:rPr lang="tr-TR" sz="1700" b="1" i="1" dirty="0"/>
              <a:t> (h</a:t>
            </a:r>
            <a:r>
              <a:rPr lang="en-US" sz="1700" b="1" i="1" dirty="0" err="1"/>
              <a:t>uman</a:t>
            </a:r>
            <a:r>
              <a:rPr lang="en-US" sz="1700" b="1" i="1" dirty="0"/>
              <a:t> relations school</a:t>
            </a:r>
            <a:r>
              <a:rPr lang="tr-TR" sz="1700" b="1" i="1" dirty="0"/>
              <a:t>) </a:t>
            </a:r>
            <a:r>
              <a:rPr lang="tr-TR" sz="1700" b="1" dirty="0"/>
              <a:t>ve </a:t>
            </a:r>
            <a:r>
              <a:rPr lang="tr-TR" sz="1700" b="1" i="1" u="sng" dirty="0"/>
              <a:t>davranış okulu </a:t>
            </a:r>
            <a:r>
              <a:rPr lang="tr-TR" sz="1700" b="1" i="1" dirty="0"/>
              <a:t>(b</a:t>
            </a:r>
            <a:r>
              <a:rPr lang="en-US" sz="1700" b="1" i="1" dirty="0" err="1"/>
              <a:t>ehavioural</a:t>
            </a:r>
            <a:r>
              <a:rPr lang="en-US" sz="1700" b="1" i="1" dirty="0"/>
              <a:t> </a:t>
            </a:r>
            <a:r>
              <a:rPr lang="en-US" sz="1700" b="1" i="1" dirty="0" err="1"/>
              <a:t>schoo</a:t>
            </a:r>
            <a:r>
              <a:rPr lang="tr-TR" sz="1700" b="1" i="1" dirty="0"/>
              <a:t>l)</a:t>
            </a:r>
            <a:r>
              <a:rPr lang="tr-TR" sz="1700" b="1" dirty="0"/>
              <a:t>, neoklasik kuram altında oluşmuştur </a:t>
            </a:r>
            <a:r>
              <a:rPr lang="tr-TR" sz="1500" b="1" dirty="0"/>
              <a:t>(</a:t>
            </a:r>
            <a:r>
              <a:rPr lang="en-US" sz="1500" b="1" dirty="0"/>
              <a:t>Hussain, Haque </a:t>
            </a:r>
            <a:r>
              <a:rPr lang="en-US" sz="1500" b="1" dirty="0" err="1"/>
              <a:t>ve</a:t>
            </a:r>
            <a:r>
              <a:rPr lang="en-US" sz="1500" b="1" dirty="0"/>
              <a:t> Baloch, 2019</a:t>
            </a:r>
            <a:r>
              <a:rPr lang="tr-TR" sz="1500" b="1" dirty="0"/>
              <a:t>, s. 159</a:t>
            </a:r>
            <a:r>
              <a:rPr lang="en-US" sz="1500" b="1" dirty="0"/>
              <a:t>).</a:t>
            </a:r>
            <a:r>
              <a:rPr lang="tr-TR" sz="1500" b="1" dirty="0"/>
              <a:t> </a:t>
            </a:r>
            <a:r>
              <a:rPr lang="tr-TR" sz="1700" b="1" dirty="0"/>
              <a:t>Bu iki önemli grup, 1920'ler ve 1930'larda ortaya çıkmıştır. </a:t>
            </a:r>
          </a:p>
          <a:p>
            <a:pPr algn="just"/>
            <a:r>
              <a:rPr lang="tr-TR" sz="1700" b="1" dirty="0"/>
              <a:t>Neoklasik kuramdan önceki dönemden sıklıkla anılan iki kişinin adı Robert </a:t>
            </a:r>
            <a:r>
              <a:rPr lang="tr-TR" sz="1700" b="1" dirty="0" err="1"/>
              <a:t>Owen</a:t>
            </a:r>
            <a:r>
              <a:rPr lang="tr-TR" sz="1700" b="1" dirty="0"/>
              <a:t> ve Andrew </a:t>
            </a:r>
            <a:r>
              <a:rPr lang="tr-TR" sz="1700" b="1" dirty="0" err="1"/>
              <a:t>Ure'dir</a:t>
            </a:r>
            <a:r>
              <a:rPr lang="tr-TR" sz="1700" b="1" dirty="0"/>
              <a:t>. Genç </a:t>
            </a:r>
            <a:r>
              <a:rPr lang="tr-TR" sz="1700" b="1" dirty="0" err="1"/>
              <a:t>Galli</a:t>
            </a:r>
            <a:r>
              <a:rPr lang="tr-TR" sz="1700" b="1" dirty="0"/>
              <a:t> fabrika sahibi Robert </a:t>
            </a:r>
            <a:r>
              <a:rPr lang="tr-TR" sz="1700" b="1" dirty="0" err="1"/>
              <a:t>Owen</a:t>
            </a:r>
            <a:r>
              <a:rPr lang="tr-TR" sz="1700" b="1" dirty="0"/>
              <a:t>, 1800'lü yılların başlarında çalışanların insan gereksinimlerini vurgulayan ilk kişiydi. Andrew </a:t>
            </a:r>
            <a:r>
              <a:rPr lang="tr-TR" sz="1700" b="1" dirty="0" err="1"/>
              <a:t>Ure</a:t>
            </a:r>
            <a:r>
              <a:rPr lang="tr-TR" sz="1700" b="1" dirty="0"/>
              <a:t>, 1835'te yayınlanan "Üretim Felsefesi" adlı kitabında insan ögesini ele aldı. </a:t>
            </a:r>
          </a:p>
          <a:p>
            <a:pPr algn="just"/>
            <a:r>
              <a:rPr lang="tr-TR" sz="1700" b="1" dirty="0"/>
              <a:t>1940'lar ve 1950'lerdeki insan ilişkileri hareketi, işletme organizasyonları hakkındaki birçok bilgi boşluğunu doldurdu, ancak yönetim kuramındaki büyük boşlukları doldurmaya veya yeni ve uygulanabilir bir yönetim kuramı oluşturmaya pek yardımcı olmadı </a:t>
            </a:r>
            <a:r>
              <a:rPr lang="tr-TR" sz="1500" b="1" dirty="0"/>
              <a:t>(</a:t>
            </a:r>
            <a:r>
              <a:rPr lang="en-US" sz="1500" b="1" dirty="0"/>
              <a:t>Sridhar, </a:t>
            </a:r>
            <a:r>
              <a:rPr lang="tr-TR" sz="1500" b="1" dirty="0"/>
              <a:t>2016, s. 8).</a:t>
            </a:r>
          </a:p>
        </p:txBody>
      </p:sp>
    </p:spTree>
    <p:extLst>
      <p:ext uri="{BB962C8B-B14F-4D97-AF65-F5344CB8AC3E}">
        <p14:creationId xmlns:p14="http://schemas.microsoft.com/office/powerpoint/2010/main" val="233262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8CC98-F2CE-471B-B8EA-CDDE2D51725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F1493B5-34F2-A19B-524F-4207F17A0CB7}"/>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Neoklasik Yönetim Düşünce Okulları</a:t>
            </a:r>
            <a:endParaRPr lang="en-US" sz="2400" b="1" dirty="0"/>
          </a:p>
        </p:txBody>
      </p:sp>
      <p:sp>
        <p:nvSpPr>
          <p:cNvPr id="3" name="İçerik Yer Tutucusu 2">
            <a:extLst>
              <a:ext uri="{FF2B5EF4-FFF2-40B4-BE49-F238E27FC236}">
                <a16:creationId xmlns:a16="http://schemas.microsoft.com/office/drawing/2014/main" id="{17B5C829-33EB-06E7-7FFB-FA254DF322EE}"/>
              </a:ext>
            </a:extLst>
          </p:cNvPr>
          <p:cNvSpPr>
            <a:spLocks noGrp="1"/>
          </p:cNvSpPr>
          <p:nvPr>
            <p:ph idx="1"/>
          </p:nvPr>
        </p:nvSpPr>
        <p:spPr>
          <a:xfrm>
            <a:off x="820928" y="750404"/>
            <a:ext cx="9438005" cy="5237921"/>
          </a:xfrm>
        </p:spPr>
        <p:txBody>
          <a:bodyPr>
            <a:noAutofit/>
          </a:bodyPr>
          <a:lstStyle/>
          <a:p>
            <a:pPr algn="just"/>
            <a:r>
              <a:rPr lang="tr-TR" sz="1700" b="1" dirty="0"/>
              <a:t>İnsan ilişkileri okulu, çalışanların sadece ekonomik değil, aynı zamanda psikolojik gereksinimlerinin de önemli olduğunu ve işyerinde iyi ilişkilerin verimi artırdığını savunan bir yaklaşımdır. </a:t>
            </a:r>
          </a:p>
          <a:p>
            <a:pPr algn="just"/>
            <a:r>
              <a:rPr lang="tr-TR" sz="1700" b="1" dirty="0"/>
              <a:t>Elton Mayo liderliğindeki bu okul, </a:t>
            </a:r>
            <a:r>
              <a:rPr lang="tr-TR" sz="1700" b="1" dirty="0" err="1"/>
              <a:t>Hawthorne</a:t>
            </a:r>
            <a:r>
              <a:rPr lang="tr-TR" sz="1700" b="1" dirty="0"/>
              <a:t> deneyiyle ortaya çıkmış ve çalışanların moral ve duygularının performansı etkilediğini göstermiştir. </a:t>
            </a:r>
          </a:p>
          <a:p>
            <a:pPr algn="just"/>
            <a:r>
              <a:rPr lang="tr-TR" sz="1700" b="1" dirty="0"/>
              <a:t>Bu yaklaşıma göre, iş ortamında çalışanların moralini yüksek tutmak, onların kendilerini değerli ve kabul görmüş hissetmelerini sağlamak, üretkenliği artırır. Ayrıca, çalışanların birbirleriyle kurduğu sosyal ilişkiler ve grup normları, işteki davranışları ve performansı önemli ölçüde etkiler. Bu nedenle, yöneticilerin sadece ekonomik ödüllerle değil, çalışanların sosyal ve duygusal gereksinimlerine de önem vermesi gerekir </a:t>
            </a:r>
            <a:r>
              <a:rPr lang="tr-TR" sz="1500" b="1" dirty="0"/>
              <a:t>(</a:t>
            </a:r>
            <a:r>
              <a:rPr lang="en-US" sz="1500" b="1" dirty="0"/>
              <a:t>Sridhar, </a:t>
            </a:r>
            <a:r>
              <a:rPr lang="tr-TR" sz="1500" b="1" dirty="0"/>
              <a:t>2016, </a:t>
            </a:r>
            <a:r>
              <a:rPr lang="tr-TR" sz="1500" b="1" dirty="0" err="1"/>
              <a:t>ss</a:t>
            </a:r>
            <a:r>
              <a:rPr lang="tr-TR" sz="1500" b="1" dirty="0"/>
              <a:t>. 8-10).</a:t>
            </a:r>
          </a:p>
          <a:p>
            <a:pPr algn="just"/>
            <a:r>
              <a:rPr lang="tr-TR" sz="1700" b="1" dirty="0"/>
              <a:t>İnsan davranışlarına odaklanan modern davranışsal okul, </a:t>
            </a:r>
            <a:r>
              <a:rPr lang="tr-TR" sz="1700" b="1" dirty="0" err="1"/>
              <a:t>Hawthorne</a:t>
            </a:r>
            <a:r>
              <a:rPr lang="tr-TR" sz="1700" b="1" dirty="0"/>
              <a:t> deneylerinden sonra gelişmiş ve çalışanların duygusal gereksinimlerinin, ekonomik hedeflere ulaşmak için kullanıldığını savunur. Bu yaklaşım, daha esnek örgüt yapıları ve çalışanların yeteneklerine uygun işler önerir. Davranışsal okul, klasik yönetim kuramının mekanik ve insan ruhunu görmezden gelen yaklaşımlarına karşı çıkarak, motivasyon, katılım ve grup kararlarına önem verir. Bu sayede, çalışanların gereksinimlerini dikkate alan, daha insancıl ve verimli yönetim yaklaşımları geliştirilmiştir</a:t>
            </a:r>
            <a:r>
              <a:rPr lang="tr-TR" sz="2000" b="1" dirty="0"/>
              <a:t> </a:t>
            </a:r>
            <a:r>
              <a:rPr lang="tr-TR" sz="1500" b="1" dirty="0"/>
              <a:t>(</a:t>
            </a:r>
            <a:r>
              <a:rPr lang="en-US" sz="1500" b="1" dirty="0"/>
              <a:t>Sridhar, </a:t>
            </a:r>
            <a:r>
              <a:rPr lang="tr-TR" sz="1500" b="1" dirty="0"/>
              <a:t>2016, s. 11).</a:t>
            </a:r>
          </a:p>
        </p:txBody>
      </p:sp>
    </p:spTree>
    <p:extLst>
      <p:ext uri="{BB962C8B-B14F-4D97-AF65-F5344CB8AC3E}">
        <p14:creationId xmlns:p14="http://schemas.microsoft.com/office/powerpoint/2010/main" val="5546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941F3-85E8-7307-D396-0D41E32B939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063D025-D3E5-87B5-683D-65EB2BC004A9}"/>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Neoklasik Yönetim Düşünce Okulları</a:t>
            </a:r>
            <a:endParaRPr lang="en-US" sz="2400" b="1" dirty="0"/>
          </a:p>
        </p:txBody>
      </p:sp>
      <p:sp>
        <p:nvSpPr>
          <p:cNvPr id="3" name="İçerik Yer Tutucusu 2">
            <a:extLst>
              <a:ext uri="{FF2B5EF4-FFF2-40B4-BE49-F238E27FC236}">
                <a16:creationId xmlns:a16="http://schemas.microsoft.com/office/drawing/2014/main" id="{566C7254-B465-E00F-327A-6CBABB729791}"/>
              </a:ext>
            </a:extLst>
          </p:cNvPr>
          <p:cNvSpPr>
            <a:spLocks noGrp="1"/>
          </p:cNvSpPr>
          <p:nvPr>
            <p:ph idx="1"/>
          </p:nvPr>
        </p:nvSpPr>
        <p:spPr>
          <a:xfrm>
            <a:off x="820928" y="750405"/>
            <a:ext cx="9438005" cy="2330726"/>
          </a:xfrm>
        </p:spPr>
        <p:txBody>
          <a:bodyPr>
            <a:noAutofit/>
          </a:bodyPr>
          <a:lstStyle/>
          <a:p>
            <a:pPr algn="just"/>
            <a:r>
              <a:rPr lang="tr-TR" sz="1700" b="1" dirty="0"/>
              <a:t>Neoklasik yaklaşım, 1920'lerde </a:t>
            </a:r>
            <a:r>
              <a:rPr lang="tr-TR" sz="1700" b="1" dirty="0" err="1"/>
              <a:t>Hawthorne</a:t>
            </a:r>
            <a:r>
              <a:rPr lang="tr-TR" sz="1700" b="1" dirty="0"/>
              <a:t> çalışmalarıyla başlamış; klasik kuramın sınırlamalarından doğmuştur. </a:t>
            </a:r>
          </a:p>
          <a:p>
            <a:pPr algn="just"/>
            <a:r>
              <a:rPr lang="tr-TR" sz="1700" b="1" dirty="0"/>
              <a:t>Klasik yaklaşımda, dikkat işlere ve makinelere odaklanmıştır. Bir süre sonra işçiler, sosyal ve psikolojik tatmin sağlamadığı için bu yaklaşıma direnmişlerdir. Bu nedenle, dikkat yönetimin insani yönüne kaymıştır. George Elton Mayo (1890-1949), neoklasik kuramın kurucusu olarak kabul edilir. Mayo, 1927-1932 yılları arasında Western </a:t>
            </a:r>
            <a:r>
              <a:rPr lang="tr-TR" sz="1700" b="1" dirty="0" err="1"/>
              <a:t>Electric</a:t>
            </a:r>
            <a:r>
              <a:rPr lang="tr-TR" sz="1700" b="1" dirty="0"/>
              <a:t> </a:t>
            </a:r>
            <a:r>
              <a:rPr lang="tr-TR" sz="1700" b="1" dirty="0" err="1"/>
              <a:t>Company'de</a:t>
            </a:r>
            <a:r>
              <a:rPr lang="tr-TR" sz="1700" b="1" dirty="0"/>
              <a:t> (ABD) ünlü </a:t>
            </a:r>
            <a:r>
              <a:rPr lang="tr-TR" sz="1700" b="1" dirty="0" err="1"/>
              <a:t>Hawthorne</a:t>
            </a:r>
            <a:r>
              <a:rPr lang="tr-TR" sz="1700" b="1" dirty="0"/>
              <a:t> </a:t>
            </a:r>
            <a:r>
              <a:rPr lang="tr-TR" sz="1700" b="1" dirty="0" err="1"/>
              <a:t>Deneyleri'ni</a:t>
            </a:r>
            <a:r>
              <a:rPr lang="tr-TR" sz="1700" b="1" dirty="0"/>
              <a:t> gerçekleştiren ekibin lideridir </a:t>
            </a:r>
            <a:r>
              <a:rPr lang="tr-TR" sz="1500" b="1" dirty="0"/>
              <a:t>(</a:t>
            </a:r>
            <a:r>
              <a:rPr lang="tr-TR" sz="1500" b="1" dirty="0" err="1"/>
              <a:t>Sarker</a:t>
            </a:r>
            <a:r>
              <a:rPr lang="tr-TR" sz="1500" b="1" dirty="0"/>
              <a:t> ve </a:t>
            </a:r>
            <a:r>
              <a:rPr lang="tr-TR" sz="1500" b="1" dirty="0" err="1"/>
              <a:t>Khan</a:t>
            </a:r>
            <a:r>
              <a:rPr lang="tr-TR" sz="1500" b="1" dirty="0"/>
              <a:t>, </a:t>
            </a:r>
            <a:r>
              <a:rPr lang="en-US" sz="1500" b="1" dirty="0"/>
              <a:t>2013</a:t>
            </a:r>
            <a:r>
              <a:rPr lang="tr-TR" sz="1500" b="1" dirty="0"/>
              <a:t>, s. 3</a:t>
            </a:r>
            <a:r>
              <a:rPr lang="en-US" sz="1500" b="1" dirty="0"/>
              <a:t>).</a:t>
            </a:r>
            <a:endParaRPr lang="tr-TR" sz="1500" b="1" dirty="0"/>
          </a:p>
        </p:txBody>
      </p:sp>
      <p:pic>
        <p:nvPicPr>
          <p:cNvPr id="4" name="Resim 3">
            <a:extLst>
              <a:ext uri="{FF2B5EF4-FFF2-40B4-BE49-F238E27FC236}">
                <a16:creationId xmlns:a16="http://schemas.microsoft.com/office/drawing/2014/main" id="{9E845165-70A6-7BBE-6040-9ABC6E5017FA}"/>
              </a:ext>
            </a:extLst>
          </p:cNvPr>
          <p:cNvPicPr>
            <a:picLocks noChangeAspect="1"/>
          </p:cNvPicPr>
          <p:nvPr/>
        </p:nvPicPr>
        <p:blipFill>
          <a:blip r:embed="rId2"/>
          <a:stretch>
            <a:fillRect/>
          </a:stretch>
        </p:blipFill>
        <p:spPr>
          <a:xfrm>
            <a:off x="3429000" y="2986708"/>
            <a:ext cx="5218044" cy="2683566"/>
          </a:xfrm>
          <a:prstGeom prst="rect">
            <a:avLst/>
          </a:prstGeom>
        </p:spPr>
      </p:pic>
      <p:sp>
        <p:nvSpPr>
          <p:cNvPr id="6" name="Metin kutusu 5">
            <a:extLst>
              <a:ext uri="{FF2B5EF4-FFF2-40B4-BE49-F238E27FC236}">
                <a16:creationId xmlns:a16="http://schemas.microsoft.com/office/drawing/2014/main" id="{E8D6A778-0D89-0780-235D-530CF5F5DC51}"/>
              </a:ext>
            </a:extLst>
          </p:cNvPr>
          <p:cNvSpPr txBox="1"/>
          <p:nvPr/>
        </p:nvSpPr>
        <p:spPr>
          <a:xfrm>
            <a:off x="4211706" y="5861374"/>
            <a:ext cx="3933411" cy="246221"/>
          </a:xfrm>
          <a:prstGeom prst="rect">
            <a:avLst/>
          </a:prstGeom>
          <a:noFill/>
        </p:spPr>
        <p:txBody>
          <a:bodyPr wrap="square">
            <a:spAutoFit/>
          </a:bodyPr>
          <a:lstStyle/>
          <a:p>
            <a:r>
              <a:rPr lang="tr-TR" sz="1000" dirty="0">
                <a:hlinkClick r:id="rId3"/>
              </a:rPr>
              <a:t>https://www.dreamstime.com/illustration/teamwork.html</a:t>
            </a:r>
            <a:endParaRPr lang="tr-TR" sz="1000" dirty="0"/>
          </a:p>
        </p:txBody>
      </p:sp>
    </p:spTree>
    <p:extLst>
      <p:ext uri="{BB962C8B-B14F-4D97-AF65-F5344CB8AC3E}">
        <p14:creationId xmlns:p14="http://schemas.microsoft.com/office/powerpoint/2010/main" val="7070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30807-F29C-76DD-00D5-2E640C0F70F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6AE6C14-4A87-5936-CCFA-7B598672CD3F}"/>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Neoklasik Yönetim Düşünce Okulları</a:t>
            </a:r>
            <a:endParaRPr lang="en-US" sz="2400" b="1" dirty="0"/>
          </a:p>
        </p:txBody>
      </p:sp>
      <p:sp>
        <p:nvSpPr>
          <p:cNvPr id="3" name="İçerik Yer Tutucusu 2">
            <a:extLst>
              <a:ext uri="{FF2B5EF4-FFF2-40B4-BE49-F238E27FC236}">
                <a16:creationId xmlns:a16="http://schemas.microsoft.com/office/drawing/2014/main" id="{1C85C24D-D912-BC1E-E210-84476B57ED57}"/>
              </a:ext>
            </a:extLst>
          </p:cNvPr>
          <p:cNvSpPr>
            <a:spLocks noGrp="1"/>
          </p:cNvSpPr>
          <p:nvPr>
            <p:ph idx="1"/>
          </p:nvPr>
        </p:nvSpPr>
        <p:spPr>
          <a:xfrm>
            <a:off x="820928" y="750404"/>
            <a:ext cx="9438005" cy="5237921"/>
          </a:xfrm>
        </p:spPr>
        <p:txBody>
          <a:bodyPr>
            <a:noAutofit/>
          </a:bodyPr>
          <a:lstStyle/>
          <a:p>
            <a:pPr algn="just"/>
            <a:r>
              <a:rPr lang="tr-TR" sz="1700" b="1" u="sng" dirty="0"/>
              <a:t>Klasik Yönetim Yaklaşımı </a:t>
            </a:r>
            <a:r>
              <a:rPr lang="tr-TR" sz="1700" b="1" dirty="0"/>
              <a:t>(1930’lara kadar), örgütsel yapı ve işleyişte tek ve öncü kuram olarak kabul edilmiş; yönetim ve örgütleme alanında temel referans olmuştur.</a:t>
            </a:r>
          </a:p>
          <a:p>
            <a:pPr algn="just"/>
            <a:r>
              <a:rPr lang="tr-TR" sz="1700" b="1" u="sng" dirty="0"/>
              <a:t>1929 Dünya Ekonomik Krizi </a:t>
            </a:r>
            <a:r>
              <a:rPr lang="tr-TR" sz="1700" b="1" dirty="0"/>
              <a:t>ve hızlı ekonomik, teknolojik gelişmelerle birlikte klasik kuram yetersiz kalmıştır. Bu sorunlar örgütsel ve yönetsel problemlerin artmasına neden olmuştur.</a:t>
            </a:r>
          </a:p>
          <a:p>
            <a:pPr algn="just"/>
            <a:r>
              <a:rPr lang="tr-TR" sz="1700" b="1" dirty="0"/>
              <a:t>Yeni bir yaklaşım olarak Neo-Klasik yaklaşım geliştirilmiş; Harvard Üniversitesi’nden </a:t>
            </a:r>
            <a:r>
              <a:rPr lang="tr-TR" sz="1700" b="1" u="sng" dirty="0" err="1"/>
              <a:t>Hawthorne</a:t>
            </a:r>
            <a:r>
              <a:rPr lang="tr-TR" sz="1700" b="1" u="sng" dirty="0"/>
              <a:t> Araştırmaları</a:t>
            </a:r>
            <a:r>
              <a:rPr lang="tr-TR" sz="1700" b="1" dirty="0"/>
              <a:t> (1924-1930) bu yaklaşımın temelini oluşturmuştur.</a:t>
            </a:r>
          </a:p>
          <a:p>
            <a:pPr marL="0" indent="0" algn="just">
              <a:buNone/>
            </a:pPr>
            <a:r>
              <a:rPr lang="tr-TR" sz="1700" b="1" u="sng" dirty="0" err="1"/>
              <a:t>Hawthorne</a:t>
            </a:r>
            <a:r>
              <a:rPr lang="tr-TR" sz="1700" b="1" u="sng" dirty="0"/>
              <a:t> Araştırmaları ve İnsan Ögesi:</a:t>
            </a:r>
            <a:r>
              <a:rPr lang="tr-TR" sz="1700" b="1" dirty="0"/>
              <a:t>  </a:t>
            </a:r>
          </a:p>
          <a:p>
            <a:pPr algn="just"/>
            <a:r>
              <a:rPr lang="tr-TR" sz="1700" b="1" dirty="0"/>
              <a:t>Araştırmalar, örgütlerde “insan” ögesini teknik ve maddi ögelerin ötesinde ele almıştır.  </a:t>
            </a:r>
          </a:p>
          <a:p>
            <a:pPr algn="just"/>
            <a:r>
              <a:rPr lang="tr-TR" sz="1700" b="1" dirty="0"/>
              <a:t>İnsanlar makine gibi değil, güdüleri, inançları, gereksinimleri ve tutumları olan varlıklar olarak görülmeye başlanmıştır.</a:t>
            </a:r>
          </a:p>
          <a:p>
            <a:pPr marL="0" indent="0" algn="just">
              <a:buNone/>
            </a:pPr>
            <a:r>
              <a:rPr lang="tr-TR" sz="1700" b="1" u="sng" dirty="0"/>
              <a:t>Neo-Klasik Yaklaşımın Temel Varsayımı</a:t>
            </a:r>
            <a:r>
              <a:rPr lang="tr-TR" sz="1700" b="1" dirty="0"/>
              <a:t>: </a:t>
            </a:r>
          </a:p>
          <a:p>
            <a:pPr algn="just"/>
            <a:r>
              <a:rPr lang="tr-TR" sz="1700" b="1" dirty="0"/>
              <a:t>İş doyumunun sağlanması, üretkenliği ve örgütsel verimliliği artırmak amaçlanır.  </a:t>
            </a:r>
          </a:p>
          <a:p>
            <a:pPr algn="just"/>
            <a:r>
              <a:rPr lang="tr-TR" sz="1700" b="1" dirty="0"/>
              <a:t>İnsanların araç değil, örgütlerin aktif ve değerli ögeleri olduğu kabul edilir </a:t>
            </a:r>
            <a:r>
              <a:rPr lang="tr-TR" sz="1500" b="1" dirty="0"/>
              <a:t>(Seçtim ve Erkul, 2020, </a:t>
            </a:r>
            <a:r>
              <a:rPr lang="tr-TR" sz="1500" b="1" dirty="0" err="1"/>
              <a:t>ss</a:t>
            </a:r>
            <a:r>
              <a:rPr lang="tr-TR" sz="1500" b="1" dirty="0"/>
              <a:t>. 26-27). </a:t>
            </a:r>
          </a:p>
        </p:txBody>
      </p:sp>
    </p:spTree>
    <p:extLst>
      <p:ext uri="{BB962C8B-B14F-4D97-AF65-F5344CB8AC3E}">
        <p14:creationId xmlns:p14="http://schemas.microsoft.com/office/powerpoint/2010/main" val="332816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C431-C50C-B484-88C3-08DC55F1686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955B5C4-D3AF-9CBA-0F29-611283B0BC6E}"/>
              </a:ext>
            </a:extLst>
          </p:cNvPr>
          <p:cNvSpPr>
            <a:spLocks noGrp="1"/>
          </p:cNvSpPr>
          <p:nvPr>
            <p:ph type="title"/>
          </p:nvPr>
        </p:nvSpPr>
        <p:spPr>
          <a:xfrm>
            <a:off x="1451113" y="184327"/>
            <a:ext cx="8518957" cy="456291"/>
          </a:xfrm>
        </p:spPr>
        <p:txBody>
          <a:bodyPr>
            <a:normAutofit fontScale="90000"/>
          </a:bodyPr>
          <a:lstStyle/>
          <a:p>
            <a:pPr algn="ctr"/>
            <a:r>
              <a:rPr lang="tr-TR" sz="2400" b="1" dirty="0">
                <a:solidFill>
                  <a:schemeClr val="tx1"/>
                </a:solidFill>
              </a:rPr>
              <a:t>Neoklasik Yönetim Düşünce Okulları</a:t>
            </a:r>
            <a:endParaRPr lang="en-US" sz="2400" b="1" dirty="0"/>
          </a:p>
        </p:txBody>
      </p:sp>
      <p:sp>
        <p:nvSpPr>
          <p:cNvPr id="3" name="İçerik Yer Tutucusu 2">
            <a:extLst>
              <a:ext uri="{FF2B5EF4-FFF2-40B4-BE49-F238E27FC236}">
                <a16:creationId xmlns:a16="http://schemas.microsoft.com/office/drawing/2014/main" id="{AABD1182-FB20-2DB3-2995-DE39E0321254}"/>
              </a:ext>
            </a:extLst>
          </p:cNvPr>
          <p:cNvSpPr>
            <a:spLocks noGrp="1"/>
          </p:cNvSpPr>
          <p:nvPr>
            <p:ph idx="1"/>
          </p:nvPr>
        </p:nvSpPr>
        <p:spPr>
          <a:xfrm>
            <a:off x="820928" y="750404"/>
            <a:ext cx="9438005" cy="3076161"/>
          </a:xfrm>
        </p:spPr>
        <p:txBody>
          <a:bodyPr>
            <a:noAutofit/>
          </a:bodyPr>
          <a:lstStyle/>
          <a:p>
            <a:pPr marL="0" indent="0" algn="just">
              <a:buNone/>
            </a:pPr>
            <a:r>
              <a:rPr lang="tr-TR" sz="1500" b="1" u="sng" dirty="0"/>
              <a:t>İnsan İlişkileri ve Davranışsal Yaklaşımlar:</a:t>
            </a:r>
            <a:r>
              <a:rPr lang="tr-TR" sz="1500" b="1" dirty="0"/>
              <a:t>  </a:t>
            </a:r>
          </a:p>
          <a:p>
            <a:pPr algn="just"/>
            <a:r>
              <a:rPr lang="tr-TR" sz="1500" b="1" dirty="0"/>
              <a:t>Bu yaklaşım, klasik yönetim anlayışının devamı olarak başlamış ve “Davranışsal Yönetim” veya “İnsan İlişkileri Yaklaşımı” olarak adlandırılmıştır.  </a:t>
            </a:r>
          </a:p>
          <a:p>
            <a:pPr algn="just"/>
            <a:r>
              <a:rPr lang="tr-TR" sz="1500" b="1" dirty="0"/>
              <a:t> En önemli temsilcileri arasında Elton Mayo, Maslow, McGregor, </a:t>
            </a:r>
            <a:r>
              <a:rPr lang="tr-TR" sz="1500" b="1" dirty="0" err="1"/>
              <a:t>Likert</a:t>
            </a:r>
            <a:r>
              <a:rPr lang="tr-TR" sz="1500" b="1" dirty="0"/>
              <a:t>, </a:t>
            </a:r>
            <a:r>
              <a:rPr lang="tr-TR" sz="1500" b="1" dirty="0" err="1"/>
              <a:t>Argyris</a:t>
            </a:r>
            <a:r>
              <a:rPr lang="tr-TR" sz="1500" b="1" dirty="0"/>
              <a:t> ve Lewin bulunmaktadır.</a:t>
            </a:r>
          </a:p>
          <a:p>
            <a:pPr marL="0" indent="0" algn="just">
              <a:buNone/>
            </a:pPr>
            <a:r>
              <a:rPr lang="tr-TR" sz="1500" b="1" u="sng" dirty="0"/>
              <a:t>Temel Felsefe ve Katkılar:  </a:t>
            </a:r>
          </a:p>
          <a:p>
            <a:pPr algn="just"/>
            <a:r>
              <a:rPr lang="tr-TR" sz="1500" b="1" dirty="0"/>
              <a:t>İnsan davranışları, motivasyon ve liderlik konularında çeşitli modeller geliştirilmiş ve örgütlerde insan ögesinin önemi vurgulanmıştır.  </a:t>
            </a:r>
          </a:p>
          <a:p>
            <a:pPr algn="just"/>
            <a:r>
              <a:rPr lang="tr-TR" sz="1500" b="1" dirty="0"/>
              <a:t>Bu modeller, örgütlerde iş doyumu ve verimliliğin artırılmasında temel rol oynamıştır </a:t>
            </a:r>
            <a:r>
              <a:rPr lang="tr-TR" sz="1400" b="1" dirty="0"/>
              <a:t>(Seçtim ve Erkul, 2020, s. 27).</a:t>
            </a:r>
          </a:p>
        </p:txBody>
      </p:sp>
      <p:pic>
        <p:nvPicPr>
          <p:cNvPr id="4" name="Resim 3">
            <a:extLst>
              <a:ext uri="{FF2B5EF4-FFF2-40B4-BE49-F238E27FC236}">
                <a16:creationId xmlns:a16="http://schemas.microsoft.com/office/drawing/2014/main" id="{2223BD8F-6834-B9CD-AC7E-6C91F810F975}"/>
              </a:ext>
            </a:extLst>
          </p:cNvPr>
          <p:cNvPicPr>
            <a:picLocks noChangeAspect="1"/>
          </p:cNvPicPr>
          <p:nvPr/>
        </p:nvPicPr>
        <p:blipFill>
          <a:blip r:embed="rId2"/>
          <a:stretch>
            <a:fillRect/>
          </a:stretch>
        </p:blipFill>
        <p:spPr>
          <a:xfrm>
            <a:off x="3377335" y="3652631"/>
            <a:ext cx="4801225" cy="2107096"/>
          </a:xfrm>
          <a:prstGeom prst="rect">
            <a:avLst/>
          </a:prstGeom>
        </p:spPr>
      </p:pic>
      <p:sp>
        <p:nvSpPr>
          <p:cNvPr id="6" name="Metin kutusu 5">
            <a:extLst>
              <a:ext uri="{FF2B5EF4-FFF2-40B4-BE49-F238E27FC236}">
                <a16:creationId xmlns:a16="http://schemas.microsoft.com/office/drawing/2014/main" id="{3105B061-C64E-F412-5E06-18BFFFBAF0C8}"/>
              </a:ext>
            </a:extLst>
          </p:cNvPr>
          <p:cNvSpPr txBox="1"/>
          <p:nvPr/>
        </p:nvSpPr>
        <p:spPr>
          <a:xfrm>
            <a:off x="1321904" y="5513506"/>
            <a:ext cx="10257183" cy="246221"/>
          </a:xfrm>
          <a:prstGeom prst="rect">
            <a:avLst/>
          </a:prstGeom>
          <a:noFill/>
        </p:spPr>
        <p:txBody>
          <a:bodyPr wrap="square">
            <a:spAutoFit/>
          </a:bodyPr>
          <a:lstStyle/>
          <a:p>
            <a:r>
              <a:rPr lang="tr-TR" sz="1000" dirty="0">
                <a:hlinkClick r:id="rId3"/>
              </a:rPr>
              <a:t>https://www.dreamstime.com/group-diverse-people-holding-tall-stack-colorful-books-teamwork-education-concept-collaboratively-symbolizing-positiv</a:t>
            </a:r>
            <a:endParaRPr lang="tr-TR" sz="1000" dirty="0"/>
          </a:p>
        </p:txBody>
      </p:sp>
    </p:spTree>
    <p:extLst>
      <p:ext uri="{BB962C8B-B14F-4D97-AF65-F5344CB8AC3E}">
        <p14:creationId xmlns:p14="http://schemas.microsoft.com/office/powerpoint/2010/main" val="4577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C5BB1-FEA4-C3F3-3ECF-EB5F8A46E89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7BB10BE-069A-CD77-737E-8B427182E99E}"/>
              </a:ext>
            </a:extLst>
          </p:cNvPr>
          <p:cNvSpPr>
            <a:spLocks noGrp="1"/>
          </p:cNvSpPr>
          <p:nvPr>
            <p:ph type="title"/>
          </p:nvPr>
        </p:nvSpPr>
        <p:spPr>
          <a:xfrm>
            <a:off x="859735" y="184327"/>
            <a:ext cx="9110335" cy="456291"/>
          </a:xfrm>
        </p:spPr>
        <p:txBody>
          <a:bodyPr>
            <a:normAutofit/>
          </a:bodyPr>
          <a:lstStyle/>
          <a:p>
            <a:pPr algn="ctr"/>
            <a:r>
              <a:rPr lang="tr-TR" sz="2000" b="1" dirty="0">
                <a:solidFill>
                  <a:schemeClr val="tx1"/>
                </a:solidFill>
              </a:rPr>
              <a:t>Neoklasik Yönetim Yaklaşımının Klasik Yaklaşımdan Farkı ve Özellikleri</a:t>
            </a:r>
            <a:endParaRPr lang="en-US" sz="2000" b="1" dirty="0"/>
          </a:p>
        </p:txBody>
      </p:sp>
      <p:sp>
        <p:nvSpPr>
          <p:cNvPr id="3" name="İçerik Yer Tutucusu 2">
            <a:extLst>
              <a:ext uri="{FF2B5EF4-FFF2-40B4-BE49-F238E27FC236}">
                <a16:creationId xmlns:a16="http://schemas.microsoft.com/office/drawing/2014/main" id="{49ED16C0-33CE-77EB-5FE0-A11DE7930A0B}"/>
              </a:ext>
            </a:extLst>
          </p:cNvPr>
          <p:cNvSpPr>
            <a:spLocks noGrp="1"/>
          </p:cNvSpPr>
          <p:nvPr>
            <p:ph idx="1"/>
          </p:nvPr>
        </p:nvSpPr>
        <p:spPr>
          <a:xfrm>
            <a:off x="820928" y="750405"/>
            <a:ext cx="9438005" cy="4791414"/>
          </a:xfrm>
        </p:spPr>
        <p:txBody>
          <a:bodyPr>
            <a:noAutofit/>
          </a:bodyPr>
          <a:lstStyle/>
          <a:p>
            <a:pPr algn="just"/>
            <a:r>
              <a:rPr lang="tr-TR" b="1" u="sng" dirty="0">
                <a:highlight>
                  <a:srgbClr val="00FF00"/>
                </a:highlight>
              </a:rPr>
              <a:t>Klasik yaklaşım</a:t>
            </a:r>
            <a:r>
              <a:rPr lang="tr-TR" b="1" dirty="0">
                <a:highlight>
                  <a:srgbClr val="00FF00"/>
                </a:highlight>
              </a:rPr>
              <a:t>, makineler ve yapısal düzen üzerine odaklanır; çalışanları sadece üretim araçları gibi görür.  </a:t>
            </a:r>
          </a:p>
          <a:p>
            <a:pPr algn="just"/>
            <a:r>
              <a:rPr lang="tr-TR" b="1" u="sng" dirty="0">
                <a:highlight>
                  <a:srgbClr val="00FFFF"/>
                </a:highlight>
              </a:rPr>
              <a:t>Neoklasik yaklaşım</a:t>
            </a:r>
            <a:r>
              <a:rPr lang="tr-TR" b="1" dirty="0">
                <a:highlight>
                  <a:srgbClr val="00FFFF"/>
                </a:highlight>
              </a:rPr>
              <a:t> ise, insan ögesini ve sosyal ilişkileri ön plana çıkarır; çalışanların psikolojik ve sosyal gereksinimlerine önem verir.</a:t>
            </a:r>
          </a:p>
          <a:p>
            <a:pPr marL="0" indent="0" algn="just">
              <a:buNone/>
            </a:pPr>
            <a:r>
              <a:rPr lang="tr-TR" b="1" u="sng" dirty="0"/>
              <a:t>Temel İlkeleri</a:t>
            </a:r>
            <a:r>
              <a:rPr lang="tr-TR" b="1" dirty="0"/>
              <a:t>:  </a:t>
            </a:r>
          </a:p>
          <a:p>
            <a:pPr algn="just"/>
            <a:r>
              <a:rPr lang="tr-TR" b="1" u="sng" dirty="0"/>
              <a:t>İnsan Odaklılık:</a:t>
            </a:r>
            <a:r>
              <a:rPr lang="tr-TR" b="1" dirty="0"/>
              <a:t> Bireylerin farklı duyguları, gereksinimleri ve motivasyonları olduğu kabul edilir.  </a:t>
            </a:r>
          </a:p>
          <a:p>
            <a:pPr algn="just"/>
            <a:r>
              <a:rPr lang="tr-TR" b="1" u="sng" dirty="0"/>
              <a:t>Gruplar ve Sosyal Etkileşimler:</a:t>
            </a:r>
            <a:r>
              <a:rPr lang="tr-TR" b="1" dirty="0"/>
              <a:t> Resmi ve gayri resmi  grupların çalışan davranışları üzerinde etkili olduğu vurgulanır. İş yeri, resmi ve gayri resmi bileşenlere sahip bir sosyal yapı olarak görülür. Olası en iyi kurumsal işleyişi elde etmek için yöneticilerin grup dinamiklerini anlamaları ve gayri resmi grupları resmi yapılarla nasıl birleştireceklerini bulmaları gerekir.</a:t>
            </a:r>
          </a:p>
          <a:p>
            <a:pPr algn="just"/>
            <a:r>
              <a:rPr lang="tr-TR" b="1" u="sng" dirty="0"/>
              <a:t>Katılımcı Yönetim:</a:t>
            </a:r>
            <a:r>
              <a:rPr lang="tr-TR" b="1" dirty="0"/>
              <a:t> Çalışanların karar süreçlerine katılımı önemsenir, bu da çalışan motivasyonunu artırır </a:t>
            </a:r>
            <a:r>
              <a:rPr lang="tr-TR" sz="1500" b="1" dirty="0"/>
              <a:t>(</a:t>
            </a:r>
            <a:r>
              <a:rPr lang="nb-NO" sz="1500" b="1" dirty="0"/>
              <a:t>Adigun ve Okunade, 2024). </a:t>
            </a:r>
            <a:endParaRPr lang="tr-TR" sz="1500" b="1" dirty="0"/>
          </a:p>
        </p:txBody>
      </p:sp>
    </p:spTree>
    <p:extLst>
      <p:ext uri="{BB962C8B-B14F-4D97-AF65-F5344CB8AC3E}">
        <p14:creationId xmlns:p14="http://schemas.microsoft.com/office/powerpoint/2010/main" val="2658554949"/>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10373</TotalTime>
  <Words>4722</Words>
  <Application>Microsoft Office PowerPoint</Application>
  <PresentationFormat>Geniş ekran</PresentationFormat>
  <Paragraphs>228</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Trebuchet MS</vt:lpstr>
      <vt:lpstr>Wingdings</vt:lpstr>
      <vt:lpstr>Wingdings 3</vt:lpstr>
      <vt:lpstr>Yüzeyler</vt:lpstr>
      <vt:lpstr>BİLGİ VE BELGE MERKEZLERİ YÖNETİMİ 4. HAFTA  Yönetim Düşünce Okulları ve Kuramları Analizi:  Neo-Klasik Yönetim Okulları (1930-1960)</vt:lpstr>
      <vt:lpstr>KAPSAM</vt:lpstr>
      <vt:lpstr>GİRİŞ</vt:lpstr>
      <vt:lpstr>Neoklasik Yönetim Düşünce Okulları</vt:lpstr>
      <vt:lpstr>Neoklasik Yönetim Düşünce Okulları</vt:lpstr>
      <vt:lpstr>Neoklasik Yönetim Düşünce Okulları</vt:lpstr>
      <vt:lpstr>Neoklasik Yönetim Düşünce Okulları</vt:lpstr>
      <vt:lpstr>Neoklasik Yönetim Düşünce Okulları</vt:lpstr>
      <vt:lpstr>Neoklasik Yönetim Yaklaşımının Klasik Yaklaşımdan Farkı ve Özellikleri</vt:lpstr>
      <vt:lpstr>Neoklasik Yönetim Yaklaşım: Kavramlar ve Güçlü Yönler</vt:lpstr>
      <vt:lpstr>Neoklasik Yönetim Yaklaşımı: Sınırlamaları</vt:lpstr>
      <vt:lpstr>Neoklasik Yönetim Yaklaşımı: Elton Mayo (1880-1949)</vt:lpstr>
      <vt:lpstr>Neoklasik Yönetim Yaklaşımı: Abraham Maslow (1908-1970)</vt:lpstr>
      <vt:lpstr>Neoklasik Yönetim Yaklaşımı: Abraham Maslow (1908-1970)</vt:lpstr>
      <vt:lpstr>Neoklasik Yönetim Yaklaşımı: Abraham Maslow (1908-1970)</vt:lpstr>
      <vt:lpstr>Neoklasik Yönetim Yaklaşımı: Douglas McGregor (1906-1964) </vt:lpstr>
      <vt:lpstr>Neoklasik Yönetim Yaklaşımı: Douglas McGregor (1906-1964) </vt:lpstr>
      <vt:lpstr>Neoklasik Yönetim Yaklaşımı: Douglas McGregor (1906-1964) </vt:lpstr>
      <vt:lpstr>Neoklasik Yönetim Yaklaşımı: Rensis Likert (1903-1981)</vt:lpstr>
      <vt:lpstr>Neoklasik Yönetim Yaklaşımı: Rensis Likert (1903-1981)</vt:lpstr>
      <vt:lpstr>Neoklasik Yönetim Yaklaşımı: Rensis Likert (1903-1981)</vt:lpstr>
      <vt:lpstr>Neoklasik Yönetim Yaklaşımı: Chris Argyris</vt:lpstr>
      <vt:lpstr>Neoklasik Yönetim Yaklaşımı: Chris Argyris</vt:lpstr>
      <vt:lpstr>Neoklasik Yönetim Yaklaşımı: Kurt Lewin</vt:lpstr>
      <vt:lpstr>Neoklasik Yönetim Yaklaşımı: Kurt Lewin</vt:lpstr>
      <vt:lpstr>Neoklasik Yönetim Yaklaşımı: Kurt Lewin’in üç farklı liderlik tarzı: </vt:lpstr>
      <vt:lpstr>Neoklasik Yönetim Yaklaşımı: Kurt Lewin</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Yazar</cp:lastModifiedBy>
  <cp:revision>30</cp:revision>
  <dcterms:created xsi:type="dcterms:W3CDTF">2025-07-04T07:41:44Z</dcterms:created>
  <dcterms:modified xsi:type="dcterms:W3CDTF">2026-05-14T16:20:49Z</dcterms:modified>
</cp:coreProperties>
</file>