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00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12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928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066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984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4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603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84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95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38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10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2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04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8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60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13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3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47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27A00C-5A41-4D56-AF4A-292E23E1E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6138" y="1321130"/>
            <a:ext cx="3059723" cy="1041713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2.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9B70ADD-1B61-4534-971B-B171A59E42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0487" y="3159795"/>
            <a:ext cx="4351023" cy="538410"/>
          </a:xfrm>
        </p:spPr>
        <p:txBody>
          <a:bodyPr/>
          <a:lstStyle/>
          <a:p>
            <a:r>
              <a:rPr lang="tr-TR" sz="2400" b="1" dirty="0">
                <a:cs typeface="Times New Roman" panose="02020603050405020304" pitchFamily="18" charset="0"/>
              </a:rPr>
              <a:t>ARAŞTIRMANIN PLANLAMASI</a:t>
            </a: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865429CC-3322-4980-AC50-3EC497D638E1}"/>
              </a:ext>
            </a:extLst>
          </p:cNvPr>
          <p:cNvSpPr txBox="1">
            <a:spLocks/>
          </p:cNvSpPr>
          <p:nvPr/>
        </p:nvSpPr>
        <p:spPr>
          <a:xfrm>
            <a:off x="3907005" y="4998460"/>
            <a:ext cx="4351023" cy="538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cs typeface="Times New Roman" panose="02020603050405020304" pitchFamily="18" charset="0"/>
              </a:rPr>
              <a:t>ÖĞR. GÖR. SELAMİ KARAKAŞ</a:t>
            </a:r>
          </a:p>
        </p:txBody>
      </p:sp>
    </p:spTree>
    <p:extLst>
      <p:ext uri="{BB962C8B-B14F-4D97-AF65-F5344CB8AC3E}">
        <p14:creationId xmlns:p14="http://schemas.microsoft.com/office/powerpoint/2010/main" val="2139845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Kaynakça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b="0" i="0" dirty="0">
                <a:solidFill>
                  <a:srgbClr val="333333"/>
                </a:solidFill>
                <a:effectLst/>
              </a:rPr>
              <a:t>Okumuş, Prof. A. (2021). Bilimsel Araştırma </a:t>
            </a:r>
            <a:r>
              <a:rPr lang="tr-TR" sz="2800" dirty="0">
                <a:solidFill>
                  <a:srgbClr val="333333"/>
                </a:solidFill>
              </a:rPr>
              <a:t>T</a:t>
            </a:r>
            <a:r>
              <a:rPr lang="tr-TR" sz="2800" b="0" i="0" dirty="0">
                <a:solidFill>
                  <a:srgbClr val="333333"/>
                </a:solidFill>
                <a:effectLst/>
              </a:rPr>
              <a:t>eknikleri. İstanbul Üniversitesi </a:t>
            </a:r>
            <a:r>
              <a:rPr lang="tr-TR" sz="2800" b="0" i="0" dirty="0" err="1">
                <a:solidFill>
                  <a:srgbClr val="333333"/>
                </a:solidFill>
                <a:effectLst/>
              </a:rPr>
              <a:t>Açıköğretim</a:t>
            </a:r>
            <a:r>
              <a:rPr lang="tr-TR" sz="2800" b="0" i="0" dirty="0">
                <a:solidFill>
                  <a:srgbClr val="333333"/>
                </a:solidFill>
                <a:effectLst/>
              </a:rPr>
              <a:t> Fakültesi</a:t>
            </a:r>
          </a:p>
        </p:txBody>
      </p:sp>
    </p:spTree>
    <p:extLst>
      <p:ext uri="{BB962C8B-B14F-4D97-AF65-F5344CB8AC3E}">
        <p14:creationId xmlns:p14="http://schemas.microsoft.com/office/powerpoint/2010/main" val="151678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/>
              <a:t>İlk olarak konunun belirlenmesi gerekir. A</a:t>
            </a:r>
            <a:r>
              <a:rPr lang="tr-TR" sz="2800" b="0" i="0" u="none" strike="noStrike" baseline="0" dirty="0"/>
              <a:t>raştırmanın niteliği, içeriği, önemi ve geçmişi saptanmaya çalışılır. Bu aşamada büyük ölçüde bir literatür çalışması yapılması gerekir.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b="0" i="0" u="none" strike="noStrike" baseline="0" dirty="0"/>
              <a:t>Konuyu seçerken, o konunun bir soruna çözüm ya da yenilik getirir nitelikte olması, çevre ve toplumun ilgisini çekmesi beklenir.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91747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/>
              <a:t>Araştırma konusunu belirlerken,</a:t>
            </a:r>
          </a:p>
          <a:p>
            <a:pPr algn="just"/>
            <a:endParaRPr lang="tr-TR" sz="28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/>
              <a:t>İlgi çekici ve ilginin sürekliliği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 err="1"/>
              <a:t>Araştırılabilirliği</a:t>
            </a:r>
            <a:endParaRPr lang="tr-TR" sz="28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/>
              <a:t>Bilime olan katkısı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/>
              <a:t>Araştırmacının konu üzerindeki ön bilgisi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/>
              <a:t>Araştırmacının yöntem bilgisi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/>
              <a:t>Konunun mevcut bilgi yeterliliği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dirty="0"/>
              <a:t>Konu ile ilgili verilere ulaşılabilirlik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sz="2800" dirty="0"/>
          </a:p>
          <a:p>
            <a:pPr algn="just"/>
            <a:r>
              <a:rPr lang="tr-TR" sz="2800" dirty="0"/>
              <a:t>maddelerinin bilinmesi gerekir.</a:t>
            </a:r>
          </a:p>
        </p:txBody>
      </p:sp>
    </p:spTree>
    <p:extLst>
      <p:ext uri="{BB962C8B-B14F-4D97-AF65-F5344CB8AC3E}">
        <p14:creationId xmlns:p14="http://schemas.microsoft.com/office/powerpoint/2010/main" val="213375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6599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i="0" u="none" strike="noStrike" baseline="0" dirty="0"/>
              <a:t>Araştırma Problemi ve Sorusunun Seçimi</a:t>
            </a:r>
          </a:p>
          <a:p>
            <a:pPr algn="just"/>
            <a:endParaRPr lang="tr-TR" sz="2800" b="1" dirty="0"/>
          </a:p>
          <a:p>
            <a:pPr algn="just"/>
            <a:r>
              <a:rPr lang="tr-TR" sz="2800" b="0" i="0" u="none" strike="noStrike" baseline="0" dirty="0"/>
              <a:t>Yol gösterici nitelikte olduğundan araştırmanın en önemli aşamasıdır. Hipotezlerin doğru kurulması, örneklem ve </a:t>
            </a:r>
            <a:r>
              <a:rPr lang="tr-TR" sz="2800" b="0" i="0" u="none" strike="noStrike" baseline="0" dirty="0" err="1"/>
              <a:t>anakütlenin</a:t>
            </a:r>
            <a:r>
              <a:rPr lang="tr-TR" sz="2800" b="0" i="0" u="none" strike="noStrike" baseline="0" dirty="0"/>
              <a:t> doğru belirlenmesi, doğru ölçme araçlarının geliştirilip analizlerin yapılması için araştırma problemi ve sorusu açık, net ve anlaşılır bir şekilde ifade edilebilmeli ve bu ifadeler değişkenler arasındaki ilişkiyi yansıtmalıdır.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26318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6599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i="0" u="none" strike="noStrike" baseline="0" dirty="0"/>
              <a:t>Araştırma Amaçlarının Belirlenmesi</a:t>
            </a:r>
          </a:p>
          <a:p>
            <a:pPr algn="just"/>
            <a:endParaRPr lang="tr-TR" sz="2800" b="1" dirty="0"/>
          </a:p>
          <a:p>
            <a:pPr algn="just"/>
            <a:r>
              <a:rPr lang="tr-TR" sz="2800" dirty="0"/>
              <a:t>A</a:t>
            </a:r>
            <a:r>
              <a:rPr lang="tr-TR" sz="2800" b="0" i="0" u="none" strike="noStrike" baseline="0" dirty="0"/>
              <a:t>raştırma amacının kapsamı, konunun boyutu, içeriğinin geniş olması, zaman ve maliyet açısından araştırmacıya yüklediği külfet ile getirileri açısından optimum düzeyde tutulması gerekir.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44967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65993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i="0" u="none" strike="noStrike" baseline="0" dirty="0"/>
              <a:t>Araştırma Modelinin Oluşturulması</a:t>
            </a:r>
          </a:p>
          <a:p>
            <a:pPr algn="just"/>
            <a:endParaRPr lang="tr-TR" sz="2800" b="1" dirty="0"/>
          </a:p>
          <a:p>
            <a:pPr algn="just"/>
            <a:r>
              <a:rPr lang="tr-TR" sz="2800" b="0" i="0" u="none" strike="noStrike" baseline="0" dirty="0"/>
              <a:t>Araştırma modeli, bir araştırmada verilerin toplanması ve çözümlenmesini tüm ana hatlarıyla gösteren bir plandır. Bir model, yapılan tüm çalışmaların araştırmayla ilgili ekonomik olmasını sağlar.</a:t>
            </a:r>
          </a:p>
          <a:p>
            <a:pPr algn="just"/>
            <a:r>
              <a:rPr lang="tr-TR" sz="2800" b="0" i="0" u="none" strike="noStrike" baseline="0" dirty="0"/>
              <a:t>Araştırma modeli sözlü, sayısal, sembolik veya geometrik olarak gösterilebilir.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28671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65993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0" i="0" u="none" strike="noStrike" baseline="0" dirty="0"/>
              <a:t>Araştırma modelleri farklı başlıklar altında incelenebilmektedir. Bunlar;</a:t>
            </a:r>
          </a:p>
          <a:p>
            <a:pPr algn="just"/>
            <a:endParaRPr lang="tr-TR" sz="2800" b="0" i="0" u="none" strike="noStrike" baseline="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b="1" u="none" strike="noStrike" baseline="0" dirty="0"/>
              <a:t>Sözel modeller, </a:t>
            </a:r>
            <a:r>
              <a:rPr lang="tr-TR" sz="2800" b="0" i="0" u="none" strike="noStrike" baseline="0" dirty="0"/>
              <a:t>değişkenler arasındaki ilişkinin yazılı olarak ifade edildiği modellerdir.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sz="2800" b="0" i="0" u="none" strike="noStrike" baseline="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b="1" i="1" u="none" strike="noStrike" baseline="0" dirty="0"/>
              <a:t>Grafiksel modeller</a:t>
            </a:r>
            <a:r>
              <a:rPr lang="tr-TR" sz="2800" b="1" i="0" u="none" strike="noStrike" baseline="0" dirty="0"/>
              <a:t>, </a:t>
            </a:r>
            <a:r>
              <a:rPr lang="tr-TR" sz="2800" b="0" i="0" u="none" strike="noStrike" baseline="0" dirty="0"/>
              <a:t>değişkenler arasındaki ilişkinin görsel resimler ile ifade edildiği modellerdir.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sz="2800" b="0" i="0" u="none" strike="noStrike" baseline="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800" b="1" i="1" u="none" strike="noStrike" baseline="0" dirty="0"/>
              <a:t>Matematiksel modeller</a:t>
            </a:r>
            <a:r>
              <a:rPr lang="tr-TR" sz="2800" b="1" i="0" u="none" strike="noStrike" baseline="0" dirty="0"/>
              <a:t>, </a:t>
            </a:r>
            <a:r>
              <a:rPr lang="tr-TR" sz="2800" b="0" i="0" u="none" strike="noStrike" baseline="0" dirty="0"/>
              <a:t>değişkenler arasındaki ilişkinin denklemler şeklinde ifade edildiği modellerdir.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29166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6599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i="0" u="none" strike="noStrike" baseline="0" dirty="0"/>
              <a:t>Hipotezlerin Belirlenmesi</a:t>
            </a:r>
          </a:p>
          <a:p>
            <a:pPr algn="just"/>
            <a:endParaRPr lang="tr-TR" sz="2800" b="1" dirty="0"/>
          </a:p>
          <a:p>
            <a:pPr algn="just"/>
            <a:r>
              <a:rPr lang="tr-TR" sz="2800" dirty="0"/>
              <a:t>S</a:t>
            </a:r>
            <a:r>
              <a:rPr lang="tr-TR" sz="2800" b="0" i="0" u="none" strike="noStrike" baseline="0" dirty="0"/>
              <a:t>orunun yanıtına ilişkin bilgiye dayalı tahminlere denir. Hipotez, araştırma problemini bilimsel olarak incelenebilir bir şekle dönüştürür.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63382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65993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i="0" u="none" strike="noStrike" baseline="0" dirty="0"/>
              <a:t>Hipotez Çeşitleri</a:t>
            </a:r>
          </a:p>
          <a:p>
            <a:pPr algn="just"/>
            <a:endParaRPr lang="tr-TR" sz="2800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800" b="1" i="1" u="none" strike="noStrike" baseline="0" dirty="0"/>
              <a:t>Alternatif hipotez</a:t>
            </a:r>
            <a:r>
              <a:rPr lang="tr-TR" sz="2800" b="1" i="0" u="none" strike="noStrike" baseline="0" dirty="0"/>
              <a:t>; </a:t>
            </a:r>
            <a:r>
              <a:rPr lang="tr-TR" sz="2800" b="0" i="0" u="none" strike="noStrike" baseline="0" dirty="0"/>
              <a:t>araştırmacının varsayımını ifade eder.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2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800" b="1" i="1" u="none" strike="noStrike" baseline="0" dirty="0"/>
              <a:t>Yokluk hipotezi;</a:t>
            </a:r>
            <a:r>
              <a:rPr lang="tr-TR" sz="2800" b="1" i="0" u="none" strike="noStrike" baseline="0" dirty="0"/>
              <a:t> </a:t>
            </a:r>
            <a:r>
              <a:rPr lang="tr-TR" sz="2800" b="0" i="1" strike="noStrike" baseline="0" dirty="0"/>
              <a:t>“anlamlı bir ilişki yok”</a:t>
            </a:r>
            <a:r>
              <a:rPr lang="tr-TR" sz="2800" b="0" i="0" u="none" strike="noStrike" baseline="0" dirty="0"/>
              <a:t> şeklinde alternatif hipotezin yokluk durumunu ifade eder.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3811314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</TotalTime>
  <Words>330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Wingdings</vt:lpstr>
      <vt:lpstr>Wingdings 3</vt:lpstr>
      <vt:lpstr>Duman</vt:lpstr>
      <vt:lpstr>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SELAMI KARAKAS</dc:creator>
  <cp:lastModifiedBy>SELAMI KARAKAS</cp:lastModifiedBy>
  <cp:revision>32</cp:revision>
  <dcterms:created xsi:type="dcterms:W3CDTF">2026-06-18T10:15:39Z</dcterms:created>
  <dcterms:modified xsi:type="dcterms:W3CDTF">2026-06-28T05:30:39Z</dcterms:modified>
</cp:coreProperties>
</file>