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92" r:id="rId3"/>
    <p:sldId id="293" r:id="rId4"/>
    <p:sldId id="294" r:id="rId5"/>
    <p:sldId id="295" r:id="rId6"/>
    <p:sldId id="296" r:id="rId7"/>
    <p:sldId id="297" r:id="rId8"/>
    <p:sldId id="298" r:id="rId9"/>
    <p:sldId id="299"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362741" y="1348032"/>
            <a:ext cx="3466514" cy="1041713"/>
          </a:xfrm>
        </p:spPr>
        <p:txBody>
          <a:bodyPr>
            <a:normAutofit fontScale="90000"/>
          </a:bodyPr>
          <a:lstStyle/>
          <a:p>
            <a:r>
              <a:rPr lang="tr-TR" sz="6000" dirty="0"/>
              <a:t>13.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4362741" y="3155692"/>
            <a:ext cx="3466514" cy="538410"/>
          </a:xfrm>
        </p:spPr>
        <p:txBody>
          <a:bodyPr>
            <a:noAutofit/>
          </a:bodyPr>
          <a:lstStyle/>
          <a:p>
            <a:r>
              <a:rPr lang="es-ES" sz="2400" b="1" i="0" u="none" strike="noStrike" baseline="0" dirty="0"/>
              <a:t>RAPOR HAZIRLANMASI</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20486" y="4971558"/>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latin typeface="+mn-lt"/>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dirty="0"/>
              <a:t>Raporlama, araştırma sürecinin son aşamasını oluşturur. Problem ve amaç belirlendikten, veriler toplandıktan ve analiz edildikten sonra elde edilen bulgular düzenlenerek araştırmayı özetleyen bir rapor hazırlanır. Araştırma sonuçları genellikle sözlü sunumlarla paylaşılmakla birlikte, çalışmanın amacı, yöntemi, uygulama süreci ve sonuçlarını içeren yazılı bir raporun da hazırlanması beklenir. Bu rapor, araştırmanın tüm aşamalarını kısaca açıklayarak elde edilen bilgilerin sistemli bir şekilde sunulmasını sağlar.</a:t>
            </a:r>
          </a:p>
        </p:txBody>
      </p:sp>
    </p:spTree>
    <p:extLst>
      <p:ext uri="{BB962C8B-B14F-4D97-AF65-F5344CB8AC3E}">
        <p14:creationId xmlns:p14="http://schemas.microsoft.com/office/powerpoint/2010/main" val="294742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Araştırma raporunun kapsamı ve içeriği, hedef okuyucu kitlesine göre belirlenir. Raporda özet ve temel bulguların başlangıçta sunulması, okuyucuların aradıkları bilgilere hızlı ulaşmasını sağlar ve özellikle yöneticilerin zamanını daha verimli kullanmalarına yardımcı olur.</a:t>
            </a:r>
          </a:p>
        </p:txBody>
      </p:sp>
    </p:spTree>
    <p:extLst>
      <p:ext uri="{BB962C8B-B14F-4D97-AF65-F5344CB8AC3E}">
        <p14:creationId xmlns:p14="http://schemas.microsoft.com/office/powerpoint/2010/main" val="4061076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dirty="0"/>
              <a:t>Araştırma sonuçlarının açık, anlaşılır ve düzenli bir şekilde sunulabilmesi için rapor yazımında belirli kurallar kullanılmaktadır. Bu kurallar, elde edilen bulguların okuyucular tarafından doğru yorumlanmasına ve araştırmanın bilimsel bir formatta paylaşılmasına yardımcı olur. Genel olarak bir araştırma raporu; başlık, özet, giriş, yöntem, bulgular, tartışma, sonuç ve öneriler ile kaynakça bölümlerinden oluşan sistematik bir yapıya sahiptir.</a:t>
            </a:r>
          </a:p>
        </p:txBody>
      </p:sp>
    </p:spTree>
    <p:extLst>
      <p:ext uri="{BB962C8B-B14F-4D97-AF65-F5344CB8AC3E}">
        <p14:creationId xmlns:p14="http://schemas.microsoft.com/office/powerpoint/2010/main" val="2200683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dirty="0"/>
              <a:t>Araştırma raporlarında kullanılan bilgi ve görüşlerin hangi kaynaklardan elde edildiğinin açık bir şekilde belirtilmesi gerekir. Başka kaynaklardan doğrudan alınan ifadeler veya yararlanılan fikirler uygun biçimde kaynak gösterilerek sunulmalıdır. Kaynak gösterme; araştırmanın bilimsel güvenilirliğini artırır, araştırmacının özgün katkısını ortaya koyar, bilgilerin doğrulanmasına olanak sağlar ve gelecekte benzer çalışmalar yapacak araştırmacılara rehberlik eder.</a:t>
            </a:r>
          </a:p>
        </p:txBody>
      </p:sp>
    </p:spTree>
    <p:extLst>
      <p:ext uri="{BB962C8B-B14F-4D97-AF65-F5344CB8AC3E}">
        <p14:creationId xmlns:p14="http://schemas.microsoft.com/office/powerpoint/2010/main" val="164366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dirty="0"/>
              <a:t>Araştırma raporlarında kaynak gösterme, kullanılan bilgilerin kaynağını belirtmek amacıyla farklı yöntemlerle yapılabilir. En yaygın kaynak gösterme yöntemleri; dipnot kullanımı, metin içinde kaynak gösterme ve doğrudan alıntı yapma şeklindedir. Bu yöntemler, bilimsel etik kurallarına uygun hareket edilmesini ve yararlanılan kaynakların açıkça belirtilmesini sağlar.</a:t>
            </a:r>
          </a:p>
        </p:txBody>
      </p:sp>
    </p:spTree>
    <p:extLst>
      <p:ext uri="{BB962C8B-B14F-4D97-AF65-F5344CB8AC3E}">
        <p14:creationId xmlns:p14="http://schemas.microsoft.com/office/powerpoint/2010/main" val="1758298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b="1" dirty="0"/>
              <a:t>Metin içinde kaynak gösterme yöntemi, </a:t>
            </a:r>
            <a:r>
              <a:rPr lang="tr-TR" sz="2800" dirty="0"/>
              <a:t>Harvard yöntemi olarak da bilinmekte ve 1960’lı yıllardan itibaren yaygın olarak kullanılmaktadır. Bu yönteme benzer şekilde APA ve MLA gibi farklı kaynak gösterme sistemleri de bulunmaktadır. Metin içi kaynak gösterme yönteminde, yararlanılan kaynaklar yazar soyadı ve yayın yılı kullanılarak doğrudan metin içerisinde veya cümle sonunda parantez içinde belirtilir. Ayrıca çalışmanın sonunda, kullanılan kaynakların ayrıntılı künyelerine kaynakça bölümünde yer verilir.</a:t>
            </a:r>
          </a:p>
        </p:txBody>
      </p:sp>
    </p:spTree>
    <p:extLst>
      <p:ext uri="{BB962C8B-B14F-4D97-AF65-F5344CB8AC3E}">
        <p14:creationId xmlns:p14="http://schemas.microsoft.com/office/powerpoint/2010/main" val="1051936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b="1" dirty="0"/>
              <a:t>Dipnot yöntemi, </a:t>
            </a:r>
            <a:r>
              <a:rPr lang="tr-TR" sz="2800" dirty="0"/>
              <a:t>kaynak gösteriminin sayfa altında numaralandırılarak yapıldığı geleneksel bir kaynak gösterme sistemidir. Bu yöntemde metin içerisinde ilgili yere bir numara verilir ve kaynağın künyesi sayfanın alt kısmında belirtilir. Dipnotlar yalnızca kaynak göstermek amacıyla değil, aynı zamanda ek açıklamalar, farklı görüşler, hatırlatmalar veya kavramların açıklanması için de kullanılabilir. Böylece metnin akıcılığı korunurken, okuyucuya ihtiyaç duyduğu ayrıntılı bilgiler sayfa altında sunulmuş olur.</a:t>
            </a:r>
          </a:p>
        </p:txBody>
      </p:sp>
    </p:spTree>
    <p:extLst>
      <p:ext uri="{BB962C8B-B14F-4D97-AF65-F5344CB8AC3E}">
        <p14:creationId xmlns:p14="http://schemas.microsoft.com/office/powerpoint/2010/main" val="2831686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b="1" dirty="0"/>
              <a:t>Doğrudan aktarma,</a:t>
            </a:r>
            <a:r>
              <a:rPr lang="tr-TR" sz="2800" dirty="0"/>
              <a:t> bir kaynaktaki bilginin veya ifadenin içerik ve biçim değiştirilmeden olduğu gibi aktarılmasıdır. Alıntı 40 kelimeden az ise metin içinde tırnak işareti kullanılarak verilirken, 40 kelimeden uzun alıntılar blok halinde, soldan içeride olacak şekilde ayrı bir paragraf olarak yazılır. Alıntı sırasında metinden çıkarılan kısımlar varsa bu boşluklar üç nokta (...) ile gösterilir. Bilimsel ya da mesleki çalışmalarda yapılan tüm alıntıların mutlaka kaynak gösterilmesi zorunludur; aksi durum akademik etik ihlali olarak kabul edilir ve ciddi sonuçlar doğurur.</a:t>
            </a:r>
          </a:p>
        </p:txBody>
      </p:sp>
    </p:spTree>
    <p:extLst>
      <p:ext uri="{BB962C8B-B14F-4D97-AF65-F5344CB8AC3E}">
        <p14:creationId xmlns:p14="http://schemas.microsoft.com/office/powerpoint/2010/main" val="368253749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844</TotalTime>
  <Words>534</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Duman</vt:lpstr>
      <vt:lpstr>13.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113</cp:revision>
  <dcterms:created xsi:type="dcterms:W3CDTF">2026-06-18T10:15:39Z</dcterms:created>
  <dcterms:modified xsi:type="dcterms:W3CDTF">2026-06-28T05:46:50Z</dcterms:modified>
</cp:coreProperties>
</file>