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a:xfrm>
            <a:off x="2416500" y="329307"/>
            <a:ext cx="4973915" cy="309201"/>
          </a:xfrm>
        </p:spPr>
        <p:txBody>
          <a:bodyPr/>
          <a:lstStyle/>
          <a:p>
            <a:endParaRPr lang="tr-TR"/>
          </a:p>
        </p:txBody>
      </p:sp>
      <p:sp>
        <p:nvSpPr>
          <p:cNvPr id="6" name="Slide Number Placeholder 5"/>
          <p:cNvSpPr>
            <a:spLocks noGrp="1"/>
          </p:cNvSpPr>
          <p:nvPr>
            <p:ph type="sldNum" sz="quarter" idx="12"/>
          </p:nvPr>
        </p:nvSpPr>
        <p:spPr>
          <a:xfrm>
            <a:off x="1437664" y="798973"/>
            <a:ext cx="811019" cy="503578"/>
          </a:xfrm>
        </p:spPr>
        <p:txBody>
          <a:bodyPr/>
          <a:lstStyle/>
          <a:p>
            <a:fld id="{74FE63E5-1DFA-485B-B584-E53EEBAAC277}" type="slidenum">
              <a:rPr lang="tr-TR" smtClean="0"/>
              <a:t>‹#›</a:t>
            </a:fld>
            <a:endParaRPr lang="tr-T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53697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E63E5-1DFA-485B-B584-E53EEBAAC277}" type="slidenum">
              <a:rPr lang="tr-TR" smtClean="0"/>
              <a:t>‹#›</a:t>
            </a:fld>
            <a:endParaRPr lang="tr-T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53544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E63E5-1DFA-485B-B584-E53EEBAAC277}" type="slidenum">
              <a:rPr lang="tr-TR" smtClean="0"/>
              <a:t>‹#›</a:t>
            </a:fld>
            <a:endParaRPr lang="tr-T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88790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E63E5-1DFA-485B-B584-E53EEBAAC277}" type="slidenum">
              <a:rPr lang="tr-TR" smtClean="0"/>
              <a:t>‹#›</a:t>
            </a:fld>
            <a:endParaRPr lang="tr-T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49614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E63E5-1DFA-485B-B584-E53EEBAAC277}" type="slidenum">
              <a:rPr lang="tr-TR" smtClean="0"/>
              <a:t>‹#›</a:t>
            </a:fld>
            <a:endParaRPr lang="tr-T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99274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0BA856E-5058-478C-8963-AE8C07AEAC89}" type="datetimeFigureOut">
              <a:rPr lang="tr-TR" smtClean="0"/>
              <a:t>5.05.2026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4FE63E5-1DFA-485B-B584-E53EEBAAC277}" type="slidenum">
              <a:rPr lang="tr-TR" smtClean="0"/>
              <a:t>‹#›</a:t>
            </a:fld>
            <a:endParaRPr lang="tr-T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59613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0BA856E-5058-478C-8963-AE8C07AEAC89}" type="datetimeFigureOut">
              <a:rPr lang="tr-TR" smtClean="0"/>
              <a:t>5.05.2026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4FE63E5-1DFA-485B-B584-E53EEBAAC277}" type="slidenum">
              <a:rPr lang="tr-TR" smtClean="0"/>
              <a:t>‹#›</a:t>
            </a:fld>
            <a:endParaRPr lang="tr-T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27985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D0BA856E-5058-478C-8963-AE8C07AEAC89}" type="datetimeFigureOut">
              <a:rPr lang="tr-TR" smtClean="0"/>
              <a:t>5.05.2026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4FE63E5-1DFA-485B-B584-E53EEBAAC277}" type="slidenum">
              <a:rPr lang="tr-TR" smtClean="0"/>
              <a:t>‹#›</a:t>
            </a:fld>
            <a:endParaRPr lang="tr-T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76360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BA856E-5058-478C-8963-AE8C07AEAC89}" type="datetimeFigureOut">
              <a:rPr lang="tr-TR" smtClean="0"/>
              <a:t>5.05.2026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4FE63E5-1DFA-485B-B584-E53EEBAAC277}" type="slidenum">
              <a:rPr lang="tr-TR" smtClean="0"/>
              <a:t>‹#›</a:t>
            </a:fld>
            <a:endParaRPr lang="tr-TR"/>
          </a:p>
        </p:txBody>
      </p:sp>
    </p:spTree>
    <p:extLst>
      <p:ext uri="{BB962C8B-B14F-4D97-AF65-F5344CB8AC3E}">
        <p14:creationId xmlns:p14="http://schemas.microsoft.com/office/powerpoint/2010/main" val="2717784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D0BA856E-5058-478C-8963-AE8C07AEAC89}" type="datetimeFigureOut">
              <a:rPr lang="tr-TR" smtClean="0"/>
              <a:t>5.05.2026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4FE63E5-1DFA-485B-B584-E53EEBAAC277}" type="slidenum">
              <a:rPr lang="tr-TR" smtClean="0"/>
              <a:t>‹#›</a:t>
            </a:fld>
            <a:endParaRPr lang="tr-T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23324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D0BA856E-5058-478C-8963-AE8C07AEAC89}" type="datetimeFigureOut">
              <a:rPr lang="tr-TR" smtClean="0"/>
              <a:t>5.05.2026</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tr-TR"/>
          </a:p>
        </p:txBody>
      </p:sp>
      <p:sp>
        <p:nvSpPr>
          <p:cNvPr id="7" name="Slide Number Placeholder 6"/>
          <p:cNvSpPr>
            <a:spLocks noGrp="1"/>
          </p:cNvSpPr>
          <p:nvPr>
            <p:ph type="sldNum" sz="quarter" idx="12"/>
          </p:nvPr>
        </p:nvSpPr>
        <p:spPr/>
        <p:txBody>
          <a:bodyPr/>
          <a:lstStyle/>
          <a:p>
            <a:fld id="{74FE63E5-1DFA-485B-B584-E53EEBAAC277}" type="slidenum">
              <a:rPr lang="tr-TR" smtClean="0"/>
              <a:t>‹#›</a:t>
            </a:fld>
            <a:endParaRPr lang="tr-T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65355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D0BA856E-5058-478C-8963-AE8C07AEAC89}" type="datetimeFigureOut">
              <a:rPr lang="tr-TR" smtClean="0"/>
              <a:t>5.05.2026</a:t>
            </a:fld>
            <a:endParaRPr lang="tr-T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74FE63E5-1DFA-485B-B584-E53EEBAAC277}" type="slidenum">
              <a:rPr lang="tr-TR" smtClean="0"/>
              <a:t>‹#›</a:t>
            </a:fld>
            <a:endParaRPr lang="tr-T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43474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DED151-54A5-F2CD-A420-F2589A933870}"/>
              </a:ext>
            </a:extLst>
          </p:cNvPr>
          <p:cNvSpPr>
            <a:spLocks noGrp="1"/>
          </p:cNvSpPr>
          <p:nvPr>
            <p:ph type="ctrTitle"/>
          </p:nvPr>
        </p:nvSpPr>
        <p:spPr>
          <a:xfrm>
            <a:off x="634180" y="1248696"/>
            <a:ext cx="10923639" cy="2180303"/>
          </a:xfrm>
        </p:spPr>
        <p:txBody>
          <a:bodyPr>
            <a:normAutofit fontScale="90000"/>
          </a:bodyPr>
          <a:lstStyle/>
          <a:p>
            <a:pPr algn="ctr"/>
            <a:r>
              <a:rPr lang="tr-TR" dirty="0"/>
              <a:t>T.C. </a:t>
            </a:r>
            <a:br>
              <a:rPr lang="tr-TR" dirty="0"/>
            </a:br>
            <a:r>
              <a:rPr lang="tr-TR" dirty="0"/>
              <a:t>KASTAMONU ÜNİVERSİTESİ</a:t>
            </a:r>
            <a:br>
              <a:rPr lang="tr-TR" dirty="0"/>
            </a:br>
            <a:r>
              <a:rPr lang="tr-TR" dirty="0"/>
              <a:t>TURİZM FAKÜLTESİ</a:t>
            </a:r>
          </a:p>
        </p:txBody>
      </p:sp>
      <p:sp>
        <p:nvSpPr>
          <p:cNvPr id="3" name="Alt Başlık 2">
            <a:extLst>
              <a:ext uri="{FF2B5EF4-FFF2-40B4-BE49-F238E27FC236}">
                <a16:creationId xmlns:a16="http://schemas.microsoft.com/office/drawing/2014/main" id="{33865A34-AF2B-F547-72AE-2A02686BECD5}"/>
              </a:ext>
            </a:extLst>
          </p:cNvPr>
          <p:cNvSpPr>
            <a:spLocks noGrp="1"/>
          </p:cNvSpPr>
          <p:nvPr>
            <p:ph type="subTitle" idx="1"/>
          </p:nvPr>
        </p:nvSpPr>
        <p:spPr>
          <a:xfrm>
            <a:off x="1777464" y="4052313"/>
            <a:ext cx="8637072" cy="977621"/>
          </a:xfrm>
        </p:spPr>
        <p:txBody>
          <a:bodyPr/>
          <a:lstStyle/>
          <a:p>
            <a:pPr algn="ctr"/>
            <a:r>
              <a:rPr lang="tr-TR" dirty="0"/>
              <a:t>GASTRONOMİ VE MUTFAK SANATLARI BÖLÜMÜ</a:t>
            </a:r>
          </a:p>
          <a:p>
            <a:pPr algn="ctr"/>
            <a:r>
              <a:rPr lang="tr-TR" dirty="0"/>
              <a:t>SATIN ALMA VE ÜRÜN BELİRLEME DERSİ</a:t>
            </a:r>
          </a:p>
        </p:txBody>
      </p:sp>
    </p:spTree>
    <p:extLst>
      <p:ext uri="{BB962C8B-B14F-4D97-AF65-F5344CB8AC3E}">
        <p14:creationId xmlns:p14="http://schemas.microsoft.com/office/powerpoint/2010/main" val="37102302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13D360-D6E6-8B69-4903-1B0235A3E45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0B23A2A-351A-801A-118A-44D01F51C0B7}"/>
              </a:ext>
            </a:extLst>
          </p:cNvPr>
          <p:cNvSpPr>
            <a:spLocks noGrp="1"/>
          </p:cNvSpPr>
          <p:nvPr>
            <p:ph idx="1"/>
          </p:nvPr>
        </p:nvSpPr>
        <p:spPr/>
        <p:txBody>
          <a:bodyPr>
            <a:normAutofit/>
          </a:bodyPr>
          <a:lstStyle/>
          <a:p>
            <a:r>
              <a:rPr lang="tr-TR" b="1" dirty="0"/>
              <a:t>Tedarik Zinciri Dirençliliği</a:t>
            </a:r>
            <a:endParaRPr lang="tr-TR" dirty="0"/>
          </a:p>
          <a:p>
            <a:r>
              <a:rPr lang="tr-TR" dirty="0"/>
              <a:t>Tedarik zinciri dirençliliği (</a:t>
            </a:r>
            <a:r>
              <a:rPr lang="tr-TR" dirty="0" err="1"/>
              <a:t>resilience</a:t>
            </a:r>
            <a:r>
              <a:rPr lang="tr-TR" dirty="0"/>
              <a:t>), tedarik zincirinin olası bir iç veya dış kaynaklı risk karşısında hedeflerini yerine getirebilme yeteneğini ortaya koymaktadır.</a:t>
            </a:r>
          </a:p>
          <a:p>
            <a:r>
              <a:rPr lang="tr-TR" b="1" dirty="0"/>
              <a:t>Tedarik Zinciri Çevikliği</a:t>
            </a:r>
          </a:p>
          <a:p>
            <a:r>
              <a:rPr lang="tr-TR" dirty="0"/>
              <a:t>Tedarik zinciri çevikliği, zincirin tepkiselliği ile bir kavramdır. Tedarik zincirinin </a:t>
            </a:r>
            <a:r>
              <a:rPr lang="fi-FI" dirty="0"/>
              <a:t>kısa dönemli, meydana gelmesi tahmin</a:t>
            </a:r>
            <a:r>
              <a:rPr lang="tr-TR" dirty="0"/>
              <a:t> edilemeyen değişikliklere hızlı bir şekilde, kabul edilebilir maliyetle karşılık verme becerisini ifade etmektedir.</a:t>
            </a:r>
          </a:p>
        </p:txBody>
      </p:sp>
    </p:spTree>
    <p:extLst>
      <p:ext uri="{BB962C8B-B14F-4D97-AF65-F5344CB8AC3E}">
        <p14:creationId xmlns:p14="http://schemas.microsoft.com/office/powerpoint/2010/main" val="9268145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7862045-1015-1366-14A6-4FB603627A2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A25B2B3-2431-0D63-0106-79B1C1D76256}"/>
              </a:ext>
            </a:extLst>
          </p:cNvPr>
          <p:cNvSpPr>
            <a:spLocks noGrp="1"/>
          </p:cNvSpPr>
          <p:nvPr>
            <p:ph idx="1"/>
          </p:nvPr>
        </p:nvSpPr>
        <p:spPr/>
        <p:txBody>
          <a:bodyPr>
            <a:normAutofit/>
          </a:bodyPr>
          <a:lstStyle/>
          <a:p>
            <a:r>
              <a:rPr lang="tr-TR" b="1" dirty="0"/>
              <a:t>Tedarik Zinciri Sağlamlığı</a:t>
            </a:r>
          </a:p>
          <a:p>
            <a:r>
              <a:rPr lang="tr-TR" dirty="0"/>
              <a:t>Tedarik zinciri sağlamlığı, zincirin direnç kapasitesini ortaya koymaktadır. Sağlamlık ve dirençlilik arasındaki temel fark şu şekilde açıklanabilir:</a:t>
            </a:r>
          </a:p>
          <a:p>
            <a:r>
              <a:rPr lang="tr-TR" dirty="0"/>
              <a:t>Sağlamlık, bozulmalara karşı tedarik zincirinin operasyonlarına aynı şekilde devam edebilme yeteneğini tanımlarken dirençlilik bozulmalara karşı tedarik zinciri yapısının ne kadar hızlı bir şekilde </a:t>
            </a:r>
            <a:r>
              <a:rPr lang="tr-TR"/>
              <a:t>eski durumuna dönebildiğini </a:t>
            </a:r>
            <a:r>
              <a:rPr lang="tr-TR" dirty="0"/>
              <a:t>ifade etmektedir.</a:t>
            </a:r>
          </a:p>
        </p:txBody>
      </p:sp>
    </p:spTree>
    <p:extLst>
      <p:ext uri="{BB962C8B-B14F-4D97-AF65-F5344CB8AC3E}">
        <p14:creationId xmlns:p14="http://schemas.microsoft.com/office/powerpoint/2010/main" val="4136239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BA0A82E-6D98-A61F-4769-5602BD05AFC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02E2C1C-ABCF-7042-03FC-EA908D01D37F}"/>
              </a:ext>
            </a:extLst>
          </p:cNvPr>
          <p:cNvSpPr>
            <a:spLocks noGrp="1"/>
          </p:cNvSpPr>
          <p:nvPr>
            <p:ph idx="1"/>
          </p:nvPr>
        </p:nvSpPr>
        <p:spPr/>
        <p:txBody>
          <a:bodyPr>
            <a:normAutofit/>
          </a:bodyPr>
          <a:lstStyle/>
          <a:p>
            <a:r>
              <a:rPr lang="tr-TR" b="1" dirty="0"/>
              <a:t>TEDARİK ZİNCİRİ RİSKLERİ</a:t>
            </a:r>
          </a:p>
          <a:p>
            <a:r>
              <a:rPr lang="tr-TR" dirty="0"/>
              <a:t>Geleneksel ileri tedarik zincirleri, hammaddenin elde edilmesinden bitmiş ürünlerin son müşteriye ulaştırılmasına kadarki süreçten sorumludur. Tedarik zinciri riskleri; talebin karşılanamamasına, teslimatlarda gecikmelere, yanlış veya hasar görmüş teslimatlara neden olduğundan maddi kayıplara yol açmakta ve müşteri hizmet düzeylerini düşürmektedir.</a:t>
            </a:r>
          </a:p>
        </p:txBody>
      </p:sp>
    </p:spTree>
    <p:extLst>
      <p:ext uri="{BB962C8B-B14F-4D97-AF65-F5344CB8AC3E}">
        <p14:creationId xmlns:p14="http://schemas.microsoft.com/office/powerpoint/2010/main" val="3717451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F59CD3-0186-5EA9-A8B7-2556C79BE34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703B182-419C-ACF4-E803-A739D3D2FE9A}"/>
              </a:ext>
            </a:extLst>
          </p:cNvPr>
          <p:cNvSpPr>
            <a:spLocks noGrp="1"/>
          </p:cNvSpPr>
          <p:nvPr>
            <p:ph idx="1"/>
          </p:nvPr>
        </p:nvSpPr>
        <p:spPr/>
        <p:txBody>
          <a:bodyPr/>
          <a:lstStyle/>
          <a:p>
            <a:r>
              <a:rPr lang="tr-TR" dirty="0"/>
              <a:t>Tedarik zinciri üyeleri arasındaki bilgi, ürün ve fon akışının bozulmasına (</a:t>
            </a:r>
            <a:r>
              <a:rPr lang="tr-TR" dirty="0" err="1"/>
              <a:t>disruption</a:t>
            </a:r>
            <a:r>
              <a:rPr lang="tr-TR" dirty="0"/>
              <a:t>) yol açan her türlü risk </a:t>
            </a:r>
            <a:r>
              <a:rPr lang="tr-TR" i="1" dirty="0"/>
              <a:t>tedarik zinciri riski </a:t>
            </a:r>
            <a:r>
              <a:rPr lang="tr-TR" dirty="0"/>
              <a:t>olarak nitelendirilmektedir.</a:t>
            </a:r>
          </a:p>
          <a:p>
            <a:r>
              <a:rPr lang="tr-TR" dirty="0"/>
              <a:t>Tedarik zinciri riskleri;</a:t>
            </a:r>
          </a:p>
          <a:p>
            <a:pPr lvl="1"/>
            <a:r>
              <a:rPr lang="tr-TR" dirty="0"/>
              <a:t>Dış kaynaklı riskler</a:t>
            </a:r>
          </a:p>
          <a:p>
            <a:pPr lvl="1"/>
            <a:r>
              <a:rPr lang="tr-TR" dirty="0"/>
              <a:t>İç kaynaklı riskler</a:t>
            </a:r>
          </a:p>
        </p:txBody>
      </p:sp>
    </p:spTree>
    <p:extLst>
      <p:ext uri="{BB962C8B-B14F-4D97-AF65-F5344CB8AC3E}">
        <p14:creationId xmlns:p14="http://schemas.microsoft.com/office/powerpoint/2010/main" val="2079084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946B27-9A63-184A-6C79-FB61A22D7D1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C602AA4-14A8-D3DD-D9E6-C1C2D56AD585}"/>
              </a:ext>
            </a:extLst>
          </p:cNvPr>
          <p:cNvSpPr>
            <a:spLocks noGrp="1"/>
          </p:cNvSpPr>
          <p:nvPr>
            <p:ph idx="1"/>
          </p:nvPr>
        </p:nvSpPr>
        <p:spPr/>
        <p:txBody>
          <a:bodyPr/>
          <a:lstStyle/>
          <a:p>
            <a:r>
              <a:rPr lang="tr-TR" b="1" dirty="0"/>
              <a:t>Dış Kaynaklı Riskler</a:t>
            </a:r>
          </a:p>
          <a:p>
            <a:r>
              <a:rPr lang="tr-TR" dirty="0"/>
              <a:t>Dış kaynaklı riskler; tedarik zincirinin etkileyemediği ya da ihmal edilecek kadar az etkisinin olduğu dışarıdan gelen pazar fiyatları, rakiplerin durumu, tedarikçiden temin edilen hammadde, malzeme ve/veya yarı mamullerin kalitesi, politika ve yasalar, savaşlar, doğal afetler, salgınlar gibi risklerdir.</a:t>
            </a:r>
          </a:p>
        </p:txBody>
      </p:sp>
    </p:spTree>
    <p:extLst>
      <p:ext uri="{BB962C8B-B14F-4D97-AF65-F5344CB8AC3E}">
        <p14:creationId xmlns:p14="http://schemas.microsoft.com/office/powerpoint/2010/main" val="854089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57046C-7EF8-C357-B45A-EC43D634219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C43B03B-DCC2-28B3-E7B2-8A09243BEB62}"/>
              </a:ext>
            </a:extLst>
          </p:cNvPr>
          <p:cNvSpPr>
            <a:spLocks noGrp="1"/>
          </p:cNvSpPr>
          <p:nvPr>
            <p:ph idx="1"/>
          </p:nvPr>
        </p:nvSpPr>
        <p:spPr/>
        <p:txBody>
          <a:bodyPr/>
          <a:lstStyle/>
          <a:p>
            <a:r>
              <a:rPr lang="tr-TR" b="1" dirty="0"/>
              <a:t>İç Kaynaklı Riskler</a:t>
            </a:r>
          </a:p>
          <a:p>
            <a:r>
              <a:rPr lang="tr-TR" dirty="0"/>
              <a:t>İç kaynaklı risklere organizasyonun üzerinde kontrol gücüne sahip olduğu kapasite yetersizliği, aşırı stok, geciken teslimatlar, yanlış tahmin, kazalar, çalışan hataları, bilgi gecikmeleri gibi örnekler verilebilir.</a:t>
            </a:r>
          </a:p>
        </p:txBody>
      </p:sp>
    </p:spTree>
    <p:extLst>
      <p:ext uri="{BB962C8B-B14F-4D97-AF65-F5344CB8AC3E}">
        <p14:creationId xmlns:p14="http://schemas.microsoft.com/office/powerpoint/2010/main" val="2464914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71EF541-3050-A86E-DBFB-64E826C22CE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71F3411-CD02-C1AB-B037-2488C487DAAB}"/>
              </a:ext>
            </a:extLst>
          </p:cNvPr>
          <p:cNvSpPr>
            <a:spLocks noGrp="1"/>
          </p:cNvSpPr>
          <p:nvPr>
            <p:ph idx="1"/>
          </p:nvPr>
        </p:nvSpPr>
        <p:spPr/>
        <p:txBody>
          <a:bodyPr/>
          <a:lstStyle/>
          <a:p>
            <a:r>
              <a:rPr lang="tr-TR" b="1" dirty="0"/>
              <a:t>TEDARİK ZİNCİRİ RİSK YÖNETİMİ</a:t>
            </a:r>
          </a:p>
          <a:p>
            <a:r>
              <a:rPr lang="tr-TR" dirty="0"/>
              <a:t>Tedarik zincirinde başarılı bir risk yönetimi için dikkate alınabilecek temel ilkeler aşağıda sıralanmaktadır:</a:t>
            </a:r>
          </a:p>
          <a:p>
            <a:r>
              <a:rPr lang="tr-TR" dirty="0"/>
              <a:t>Diğer tedarik zinciri üyelerinin riski kontrol etmesi beklenmeden dâhili olarak kontrol faaliyetleri başlatılmalıdır.</a:t>
            </a:r>
          </a:p>
          <a:p>
            <a:r>
              <a:rPr lang="tr-TR" dirty="0"/>
              <a:t>Tesis lokasyonu, tedarik kaynağı, taşıma modu vb. unsurlarda çeşitlendirmeye gidilmelidir.</a:t>
            </a:r>
          </a:p>
        </p:txBody>
      </p:sp>
    </p:spTree>
    <p:extLst>
      <p:ext uri="{BB962C8B-B14F-4D97-AF65-F5344CB8AC3E}">
        <p14:creationId xmlns:p14="http://schemas.microsoft.com/office/powerpoint/2010/main" val="391328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9C75710-511F-FB43-7F96-553DF3F4D85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4CC4F01-EC67-D901-F483-6456F2EFD8FC}"/>
              </a:ext>
            </a:extLst>
          </p:cNvPr>
          <p:cNvSpPr>
            <a:spLocks noGrp="1"/>
          </p:cNvSpPr>
          <p:nvPr>
            <p:ph idx="1"/>
          </p:nvPr>
        </p:nvSpPr>
        <p:spPr/>
        <p:txBody>
          <a:bodyPr/>
          <a:lstStyle/>
          <a:p>
            <a:r>
              <a:rPr lang="tr-TR" dirty="0"/>
              <a:t>Tedarik zincirinin bozulmalara karşı sağlamlığını en zayıf halka belirlemektedir.</a:t>
            </a:r>
          </a:p>
          <a:p>
            <a:r>
              <a:rPr lang="tr-TR" dirty="0"/>
              <a:t>Olay gerçekleştikten sonra problemleri çözmeye çalışmaktansa önleyici tedbirler alınması (proaktif yaklaşım) tercih edilmelidir.</a:t>
            </a:r>
          </a:p>
          <a:p>
            <a:r>
              <a:rPr lang="tr-TR" dirty="0"/>
              <a:t>Tedarik zincirinde etkinlik ve yalınlık sağlamaya yönelik yaklaşımların, kırılganlığı artırıcı etkisi göz önünde bulundurulmalıdır.</a:t>
            </a:r>
          </a:p>
        </p:txBody>
      </p:sp>
    </p:spTree>
    <p:extLst>
      <p:ext uri="{BB962C8B-B14F-4D97-AF65-F5344CB8AC3E}">
        <p14:creationId xmlns:p14="http://schemas.microsoft.com/office/powerpoint/2010/main" val="1830402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B34DA7-DF74-5273-1C5F-576D4C02D24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727825D-FDBC-8617-CD10-DD73956A99D1}"/>
              </a:ext>
            </a:extLst>
          </p:cNvPr>
          <p:cNvSpPr>
            <a:spLocks noGrp="1"/>
          </p:cNvSpPr>
          <p:nvPr>
            <p:ph idx="1"/>
          </p:nvPr>
        </p:nvSpPr>
        <p:spPr/>
        <p:txBody>
          <a:bodyPr>
            <a:normAutofit fontScale="92500" lnSpcReduction="10000"/>
          </a:bodyPr>
          <a:lstStyle/>
          <a:p>
            <a:r>
              <a:rPr lang="tr-TR" b="1" dirty="0"/>
              <a:t>Tedarik Zinciri Risklerinin Belirlenmesi</a:t>
            </a:r>
          </a:p>
          <a:p>
            <a:r>
              <a:rPr lang="tr-TR" dirty="0"/>
              <a:t>Tedarik zinciri risklerinin belirlenmesinde dikkate alınması gereken temel adımlar aşağıda sıralanmıştır:</a:t>
            </a:r>
          </a:p>
          <a:p>
            <a:r>
              <a:rPr lang="tr-TR" dirty="0"/>
              <a:t>1. Bütün tedarik zinciri sürecinin tanımlanması</a:t>
            </a:r>
          </a:p>
          <a:p>
            <a:r>
              <a:rPr lang="tr-TR" dirty="0"/>
              <a:t>2. Operasyonlar göz önünde bulundurularak tedarik zincirinin belirli parçalara bölünmesi</a:t>
            </a:r>
          </a:p>
          <a:p>
            <a:r>
              <a:rPr lang="tr-TR" dirty="0"/>
              <a:t>3. Her bir operasyonun ayrıntılarının sistematik olarak gözden geçirilmesi</a:t>
            </a:r>
          </a:p>
          <a:p>
            <a:r>
              <a:rPr lang="tr-TR" dirty="0"/>
              <a:t>4. Her bir operasyona dair risklerin ve niteliklerinin belirlenmesi</a:t>
            </a:r>
          </a:p>
          <a:p>
            <a:r>
              <a:rPr lang="tr-TR" dirty="0"/>
              <a:t>5. Belirlenen risklerden tedarik zinciri için önemli olanların tanımlanması</a:t>
            </a:r>
          </a:p>
        </p:txBody>
      </p:sp>
    </p:spTree>
    <p:extLst>
      <p:ext uri="{BB962C8B-B14F-4D97-AF65-F5344CB8AC3E}">
        <p14:creationId xmlns:p14="http://schemas.microsoft.com/office/powerpoint/2010/main" val="2094034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8EB543-8B10-D157-70DB-AA796CED7F0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DE38377-45D1-CCDC-DA3B-71B680252560}"/>
              </a:ext>
            </a:extLst>
          </p:cNvPr>
          <p:cNvSpPr>
            <a:spLocks noGrp="1"/>
          </p:cNvSpPr>
          <p:nvPr>
            <p:ph idx="1"/>
          </p:nvPr>
        </p:nvSpPr>
        <p:spPr/>
        <p:txBody>
          <a:bodyPr>
            <a:normAutofit/>
          </a:bodyPr>
          <a:lstStyle/>
          <a:p>
            <a:r>
              <a:rPr lang="tr-TR" b="1" dirty="0"/>
              <a:t>Risk Matrisi</a:t>
            </a:r>
          </a:p>
          <a:p>
            <a:r>
              <a:rPr lang="tr-TR" dirty="0"/>
              <a:t>Risk matrisleri tedarik zinciri boyunca bir operasyon, organizasyon, proje ya da tedarik zincirinin bütünü için genellikle olumsuz risklerin değerlendirilmesinde faydalı bir araç sağlamaktadır. Matrislerin risk analizinde kullanılmasıyla yöneticilerin riske karşı ne yapılacağına karar vermesinde yardımcı olmak üzere olayların olasılık ve etkilerinin kombinasyonları dikkate alınarak risklerin önem düzeyi ve önceliği ortaya konmaktadır.</a:t>
            </a:r>
          </a:p>
        </p:txBody>
      </p:sp>
    </p:spTree>
    <p:extLst>
      <p:ext uri="{BB962C8B-B14F-4D97-AF65-F5344CB8AC3E}">
        <p14:creationId xmlns:p14="http://schemas.microsoft.com/office/powerpoint/2010/main" val="602631216"/>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12</TotalTime>
  <Words>514</Words>
  <Application>Microsoft Office PowerPoint</Application>
  <PresentationFormat>Geniş ekran</PresentationFormat>
  <Paragraphs>36</Paragraphs>
  <Slides>11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11</vt:i4>
      </vt:variant>
    </vt:vector>
  </HeadingPairs>
  <TitlesOfParts>
    <vt:vector size="14" baseType="lpstr">
      <vt:lpstr>Arial</vt:lpstr>
      <vt:lpstr>Gill Sans MT</vt:lpstr>
      <vt:lpstr>Galeri</vt:lpstr>
      <vt:lpstr>T.C.  KASTAMONU ÜNİVERSİTESİ TURİZM FAKÜLTESİ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PC</dc:creator>
  <cp:lastModifiedBy>PC</cp:lastModifiedBy>
  <cp:revision>5</cp:revision>
  <dcterms:created xsi:type="dcterms:W3CDTF">2026-05-05T19:00:29Z</dcterms:created>
  <dcterms:modified xsi:type="dcterms:W3CDTF">2026-05-05T20:32:27Z</dcterms:modified>
</cp:coreProperties>
</file>