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sldIdLst>
    <p:sldId id="351"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Lst>
  <p:sldSz cx="12192000" cy="6858000"/>
  <p:notesSz cx="12192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58"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00989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5326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F15528-21DE-4FAA-801E-634DDDAF4B2B}"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1521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78312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43593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9302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651744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88107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6228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0" i="0">
                <a:solidFill>
                  <a:srgbClr val="3A3838"/>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09933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0" i="0">
                <a:solidFill>
                  <a:srgbClr val="3A3838"/>
                </a:solidFill>
                <a:latin typeface="Carlito"/>
                <a:cs typeface="Carlito"/>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05955" y="1734058"/>
            <a:ext cx="3899534" cy="3564254"/>
          </a:xfrm>
          <a:prstGeom prst="rect">
            <a:avLst/>
          </a:prstGeom>
        </p:spPr>
        <p:txBody>
          <a:bodyPr wrap="square" lIns="0" tIns="0" rIns="0" bIns="0">
            <a:spAutoFit/>
          </a:bodyPr>
          <a:lstStyle>
            <a:lvl1pPr>
              <a:defRPr sz="2400" b="1" i="0">
                <a:solidFill>
                  <a:srgbClr val="C00000"/>
                </a:solidFill>
                <a:latin typeface="Carlito"/>
                <a:cs typeface="Carlit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36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963128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916830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35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26561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29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97605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406200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446435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11/24/2022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26753493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MESLEK HASTALIKLARI </a:t>
            </a:r>
            <a:endParaRPr lang="tr-TR" dirty="0"/>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341547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31520" y="1318259"/>
              <a:ext cx="8718550" cy="4508500"/>
            </a:xfrm>
            <a:custGeom>
              <a:avLst/>
              <a:gdLst/>
              <a:ahLst/>
              <a:cxnLst/>
              <a:rect l="l" t="t" r="r" b="b"/>
              <a:pathLst>
                <a:path w="8718550" h="4508500">
                  <a:moveTo>
                    <a:pt x="8718042" y="302133"/>
                  </a:moveTo>
                  <a:lnTo>
                    <a:pt x="8717280" y="292709"/>
                  </a:lnTo>
                  <a:lnTo>
                    <a:pt x="8717280" y="251714"/>
                  </a:lnTo>
                  <a:lnTo>
                    <a:pt x="8713216" y="206463"/>
                  </a:lnTo>
                  <a:lnTo>
                    <a:pt x="8701532" y="163868"/>
                  </a:lnTo>
                  <a:lnTo>
                    <a:pt x="8682914" y="124650"/>
                  </a:lnTo>
                  <a:lnTo>
                    <a:pt x="8658085" y="89522"/>
                  </a:lnTo>
                  <a:lnTo>
                    <a:pt x="8627758" y="59194"/>
                  </a:lnTo>
                  <a:lnTo>
                    <a:pt x="8592629" y="34366"/>
                  </a:lnTo>
                  <a:lnTo>
                    <a:pt x="8553412" y="15748"/>
                  </a:lnTo>
                  <a:lnTo>
                    <a:pt x="8510816" y="4064"/>
                  </a:lnTo>
                  <a:lnTo>
                    <a:pt x="8465566" y="0"/>
                  </a:lnTo>
                  <a:lnTo>
                    <a:pt x="251675" y="0"/>
                  </a:lnTo>
                  <a:lnTo>
                    <a:pt x="206438" y="4064"/>
                  </a:lnTo>
                  <a:lnTo>
                    <a:pt x="163855" y="15748"/>
                  </a:lnTo>
                  <a:lnTo>
                    <a:pt x="124650" y="34366"/>
                  </a:lnTo>
                  <a:lnTo>
                    <a:pt x="89522" y="59194"/>
                  </a:lnTo>
                  <a:lnTo>
                    <a:pt x="59182" y="89522"/>
                  </a:lnTo>
                  <a:lnTo>
                    <a:pt x="34353" y="124650"/>
                  </a:lnTo>
                  <a:lnTo>
                    <a:pt x="15735" y="163868"/>
                  </a:lnTo>
                  <a:lnTo>
                    <a:pt x="4051" y="206463"/>
                  </a:lnTo>
                  <a:lnTo>
                    <a:pt x="0" y="251714"/>
                  </a:lnTo>
                  <a:lnTo>
                    <a:pt x="0" y="4256278"/>
                  </a:lnTo>
                  <a:lnTo>
                    <a:pt x="4051" y="4301528"/>
                  </a:lnTo>
                  <a:lnTo>
                    <a:pt x="15735" y="4344124"/>
                  </a:lnTo>
                  <a:lnTo>
                    <a:pt x="34353" y="4383329"/>
                  </a:lnTo>
                  <a:lnTo>
                    <a:pt x="59182" y="4418469"/>
                  </a:lnTo>
                  <a:lnTo>
                    <a:pt x="89522" y="4448797"/>
                  </a:lnTo>
                  <a:lnTo>
                    <a:pt x="124650" y="4473638"/>
                  </a:lnTo>
                  <a:lnTo>
                    <a:pt x="163855" y="4492256"/>
                  </a:lnTo>
                  <a:lnTo>
                    <a:pt x="206438" y="4503940"/>
                  </a:lnTo>
                  <a:lnTo>
                    <a:pt x="251675" y="4507992"/>
                  </a:lnTo>
                  <a:lnTo>
                    <a:pt x="8465566" y="4507992"/>
                  </a:lnTo>
                  <a:lnTo>
                    <a:pt x="8510816" y="4503940"/>
                  </a:lnTo>
                  <a:lnTo>
                    <a:pt x="8553412" y="4492256"/>
                  </a:lnTo>
                  <a:lnTo>
                    <a:pt x="8592629" y="4473638"/>
                  </a:lnTo>
                  <a:lnTo>
                    <a:pt x="8627758" y="4448797"/>
                  </a:lnTo>
                  <a:lnTo>
                    <a:pt x="8658085" y="4418469"/>
                  </a:lnTo>
                  <a:lnTo>
                    <a:pt x="8682914" y="4383329"/>
                  </a:lnTo>
                  <a:lnTo>
                    <a:pt x="8701532" y="4344124"/>
                  </a:lnTo>
                  <a:lnTo>
                    <a:pt x="8713216" y="4301528"/>
                  </a:lnTo>
                  <a:lnTo>
                    <a:pt x="8717280" y="4256278"/>
                  </a:lnTo>
                  <a:lnTo>
                    <a:pt x="8717280" y="4210723"/>
                  </a:lnTo>
                  <a:lnTo>
                    <a:pt x="8718042" y="4201287"/>
                  </a:lnTo>
                  <a:lnTo>
                    <a:pt x="8718042" y="302133"/>
                  </a:lnTo>
                  <a:close/>
                </a:path>
              </a:pathLst>
            </a:custGeom>
            <a:solidFill>
              <a:srgbClr val="DEEBF7"/>
            </a:solidFill>
          </p:spPr>
          <p:txBody>
            <a:bodyPr wrap="square" lIns="0" tIns="0" rIns="0" bIns="0" rtlCol="0"/>
            <a:lstStyle/>
            <a:p>
              <a:endParaRPr/>
            </a:p>
          </p:txBody>
        </p:sp>
        <p:sp>
          <p:nvSpPr>
            <p:cNvPr id="4" name="object 4"/>
            <p:cNvSpPr/>
            <p:nvPr/>
          </p:nvSpPr>
          <p:spPr>
            <a:xfrm>
              <a:off x="802386" y="1319022"/>
              <a:ext cx="8647430" cy="4502150"/>
            </a:xfrm>
            <a:custGeom>
              <a:avLst/>
              <a:gdLst/>
              <a:ahLst/>
              <a:cxnLst/>
              <a:rect l="l" t="t" r="r" b="b"/>
              <a:pathLst>
                <a:path w="8647430" h="4502150">
                  <a:moveTo>
                    <a:pt x="0" y="301370"/>
                  </a:moveTo>
                  <a:lnTo>
                    <a:pt x="3944" y="252504"/>
                  </a:lnTo>
                  <a:lnTo>
                    <a:pt x="15365" y="206142"/>
                  </a:lnTo>
                  <a:lnTo>
                    <a:pt x="33641" y="162905"/>
                  </a:lnTo>
                  <a:lnTo>
                    <a:pt x="58152" y="123416"/>
                  </a:lnTo>
                  <a:lnTo>
                    <a:pt x="88277" y="88296"/>
                  </a:lnTo>
                  <a:lnTo>
                    <a:pt x="123397" y="58168"/>
                  </a:lnTo>
                  <a:lnTo>
                    <a:pt x="162890" y="33652"/>
                  </a:lnTo>
                  <a:lnTo>
                    <a:pt x="206137" y="15371"/>
                  </a:lnTo>
                  <a:lnTo>
                    <a:pt x="252517" y="3946"/>
                  </a:lnTo>
                  <a:lnTo>
                    <a:pt x="301409" y="0"/>
                  </a:lnTo>
                  <a:lnTo>
                    <a:pt x="8345805" y="0"/>
                  </a:lnTo>
                  <a:lnTo>
                    <a:pt x="8394671" y="3946"/>
                  </a:lnTo>
                  <a:lnTo>
                    <a:pt x="8441033" y="15371"/>
                  </a:lnTo>
                  <a:lnTo>
                    <a:pt x="8484270" y="33652"/>
                  </a:lnTo>
                  <a:lnTo>
                    <a:pt x="8523759" y="58168"/>
                  </a:lnTo>
                  <a:lnTo>
                    <a:pt x="8558879" y="88296"/>
                  </a:lnTo>
                  <a:lnTo>
                    <a:pt x="8589007" y="123416"/>
                  </a:lnTo>
                  <a:lnTo>
                    <a:pt x="8613523" y="162905"/>
                  </a:lnTo>
                  <a:lnTo>
                    <a:pt x="8631804" y="206142"/>
                  </a:lnTo>
                  <a:lnTo>
                    <a:pt x="8643229" y="252504"/>
                  </a:lnTo>
                  <a:lnTo>
                    <a:pt x="8647176" y="301370"/>
                  </a:lnTo>
                  <a:lnTo>
                    <a:pt x="8647176" y="4200525"/>
                  </a:lnTo>
                  <a:lnTo>
                    <a:pt x="8643229" y="4249406"/>
                  </a:lnTo>
                  <a:lnTo>
                    <a:pt x="8631804" y="4295778"/>
                  </a:lnTo>
                  <a:lnTo>
                    <a:pt x="8613523" y="4339018"/>
                  </a:lnTo>
                  <a:lnTo>
                    <a:pt x="8589007" y="4378506"/>
                  </a:lnTo>
                  <a:lnTo>
                    <a:pt x="8558879" y="4413623"/>
                  </a:lnTo>
                  <a:lnTo>
                    <a:pt x="8523759" y="4443746"/>
                  </a:lnTo>
                  <a:lnTo>
                    <a:pt x="8484270" y="4468255"/>
                  </a:lnTo>
                  <a:lnTo>
                    <a:pt x="8441033" y="4486531"/>
                  </a:lnTo>
                  <a:lnTo>
                    <a:pt x="8394671" y="4497951"/>
                  </a:lnTo>
                  <a:lnTo>
                    <a:pt x="8345805" y="4501896"/>
                  </a:lnTo>
                  <a:lnTo>
                    <a:pt x="301409" y="4501896"/>
                  </a:lnTo>
                  <a:lnTo>
                    <a:pt x="252517" y="4497951"/>
                  </a:lnTo>
                  <a:lnTo>
                    <a:pt x="206137" y="4486531"/>
                  </a:lnTo>
                  <a:lnTo>
                    <a:pt x="162890" y="4468255"/>
                  </a:lnTo>
                  <a:lnTo>
                    <a:pt x="123397" y="4443746"/>
                  </a:lnTo>
                  <a:lnTo>
                    <a:pt x="88277" y="4413623"/>
                  </a:lnTo>
                  <a:lnTo>
                    <a:pt x="58152" y="4378506"/>
                  </a:lnTo>
                  <a:lnTo>
                    <a:pt x="33641" y="4339018"/>
                  </a:lnTo>
                  <a:lnTo>
                    <a:pt x="15365" y="4295778"/>
                  </a:lnTo>
                  <a:lnTo>
                    <a:pt x="3944" y="4249406"/>
                  </a:lnTo>
                  <a:lnTo>
                    <a:pt x="0" y="4200525"/>
                  </a:lnTo>
                  <a:lnTo>
                    <a:pt x="0" y="301370"/>
                  </a:lnTo>
                  <a:close/>
                </a:path>
              </a:pathLst>
            </a:custGeom>
            <a:ln w="28956">
              <a:solidFill>
                <a:srgbClr val="DEEBF7"/>
              </a:solidFill>
            </a:ln>
          </p:spPr>
          <p:txBody>
            <a:bodyPr wrap="square" lIns="0" tIns="0" rIns="0" bIns="0" rtlCol="0"/>
            <a:lstStyle/>
            <a:p>
              <a:endParaRPr/>
            </a:p>
          </p:txBody>
        </p:sp>
        <p:sp>
          <p:nvSpPr>
            <p:cNvPr id="5" name="object 5"/>
            <p:cNvSpPr/>
            <p:nvPr/>
          </p:nvSpPr>
          <p:spPr>
            <a:xfrm>
              <a:off x="937260" y="1821179"/>
              <a:ext cx="8031480" cy="3416935"/>
            </a:xfrm>
            <a:custGeom>
              <a:avLst/>
              <a:gdLst/>
              <a:ahLst/>
              <a:cxnLst/>
              <a:rect l="l" t="t" r="r" b="b"/>
              <a:pathLst>
                <a:path w="8031480" h="3416935">
                  <a:moveTo>
                    <a:pt x="8031480" y="0"/>
                  </a:moveTo>
                  <a:lnTo>
                    <a:pt x="0" y="0"/>
                  </a:lnTo>
                  <a:lnTo>
                    <a:pt x="0" y="3416808"/>
                  </a:lnTo>
                  <a:lnTo>
                    <a:pt x="8031480" y="3416808"/>
                  </a:lnTo>
                  <a:lnTo>
                    <a:pt x="8031480" y="0"/>
                  </a:lnTo>
                  <a:close/>
                </a:path>
              </a:pathLst>
            </a:custGeom>
            <a:solidFill>
              <a:srgbClr val="DEEBF7"/>
            </a:solidFill>
          </p:spPr>
          <p:txBody>
            <a:bodyPr wrap="square" lIns="0" tIns="0" rIns="0" bIns="0" rtlCol="0"/>
            <a:lstStyle/>
            <a:p>
              <a:endParaRPr/>
            </a:p>
          </p:txBody>
        </p:sp>
        <p:sp>
          <p:nvSpPr>
            <p:cNvPr id="6" name="object 6"/>
            <p:cNvSpPr/>
            <p:nvPr/>
          </p:nvSpPr>
          <p:spPr>
            <a:xfrm>
              <a:off x="1028204" y="2047239"/>
              <a:ext cx="240791"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28204" y="3144520"/>
              <a:ext cx="240791" cy="2346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28204" y="4241800"/>
              <a:ext cx="240791" cy="234695"/>
            </a:xfrm>
            <a:prstGeom prst="rect">
              <a:avLst/>
            </a:prstGeom>
            <a:blipFill>
              <a:blip r:embed="rId2" cstate="print"/>
              <a:stretch>
                <a:fillRect/>
              </a:stretch>
            </a:blipFill>
          </p:spPr>
          <p:txBody>
            <a:bodyPr wrap="square" lIns="0" tIns="0" rIns="0" bIns="0" rtlCol="0"/>
            <a:lstStyle/>
            <a:p>
              <a:endParaRPr/>
            </a:p>
          </p:txBody>
        </p:sp>
      </p:grpSp>
      <p:sp>
        <p:nvSpPr>
          <p:cNvPr id="9" name="object 9"/>
          <p:cNvSpPr txBox="1"/>
          <p:nvPr/>
        </p:nvSpPr>
        <p:spPr>
          <a:xfrm>
            <a:off x="1358646" y="1779269"/>
            <a:ext cx="7425055" cy="3317875"/>
          </a:xfrm>
          <a:prstGeom prst="rect">
            <a:avLst/>
          </a:prstGeom>
        </p:spPr>
        <p:txBody>
          <a:bodyPr vert="horz" wrap="square" lIns="0" tIns="195580" rIns="0" bIns="0" rtlCol="0">
            <a:spAutoFit/>
          </a:bodyPr>
          <a:lstStyle/>
          <a:p>
            <a:pPr marL="12700">
              <a:lnSpc>
                <a:spcPct val="100000"/>
              </a:lnSpc>
              <a:spcBef>
                <a:spcPts val="1540"/>
              </a:spcBef>
            </a:pPr>
            <a:r>
              <a:rPr sz="2400" spc="-15" dirty="0">
                <a:solidFill>
                  <a:srgbClr val="3A3838"/>
                </a:solidFill>
                <a:latin typeface="Carlito"/>
                <a:cs typeface="Carlito"/>
              </a:rPr>
              <a:t>Dünyada </a:t>
            </a:r>
            <a:r>
              <a:rPr sz="2400" spc="-5" dirty="0">
                <a:solidFill>
                  <a:srgbClr val="3A3838"/>
                </a:solidFill>
                <a:latin typeface="Carlito"/>
                <a:cs typeface="Carlito"/>
              </a:rPr>
              <a:t>her </a:t>
            </a:r>
            <a:r>
              <a:rPr sz="2400" dirty="0">
                <a:solidFill>
                  <a:srgbClr val="3A3838"/>
                </a:solidFill>
                <a:latin typeface="Carlito"/>
                <a:cs typeface="Carlito"/>
              </a:rPr>
              <a:t>yıl </a:t>
            </a:r>
            <a:r>
              <a:rPr sz="2400" spc="-10" dirty="0">
                <a:solidFill>
                  <a:srgbClr val="3A3838"/>
                </a:solidFill>
                <a:latin typeface="Carlito"/>
                <a:cs typeface="Carlito"/>
              </a:rPr>
              <a:t>görülen </a:t>
            </a:r>
            <a:r>
              <a:rPr sz="2400" dirty="0">
                <a:solidFill>
                  <a:srgbClr val="3A3838"/>
                </a:solidFill>
                <a:latin typeface="Carlito"/>
                <a:cs typeface="Carlito"/>
              </a:rPr>
              <a:t>49 </a:t>
            </a:r>
            <a:r>
              <a:rPr sz="2400" spc="-5" dirty="0">
                <a:solidFill>
                  <a:srgbClr val="3A3838"/>
                </a:solidFill>
                <a:latin typeface="Carlito"/>
                <a:cs typeface="Carlito"/>
              </a:rPr>
              <a:t>milyon </a:t>
            </a:r>
            <a:r>
              <a:rPr sz="2400" spc="-10" dirty="0">
                <a:solidFill>
                  <a:srgbClr val="3A3838"/>
                </a:solidFill>
                <a:latin typeface="Carlito"/>
                <a:cs typeface="Carlito"/>
              </a:rPr>
              <a:t>kanser hastalığı</a:t>
            </a:r>
            <a:r>
              <a:rPr sz="2400" spc="-40" dirty="0">
                <a:solidFill>
                  <a:srgbClr val="3A3838"/>
                </a:solidFill>
                <a:latin typeface="Carlito"/>
                <a:cs typeface="Carlito"/>
              </a:rPr>
              <a:t> </a:t>
            </a:r>
            <a:r>
              <a:rPr sz="2400" spc="-10" dirty="0">
                <a:solidFill>
                  <a:srgbClr val="3A3838"/>
                </a:solidFill>
                <a:latin typeface="Carlito"/>
                <a:cs typeface="Carlito"/>
              </a:rPr>
              <a:t>vakasının</a:t>
            </a:r>
            <a:endParaRPr sz="2400">
              <a:latin typeface="Carlito"/>
              <a:cs typeface="Carlito"/>
            </a:endParaRPr>
          </a:p>
          <a:p>
            <a:pPr marL="12700">
              <a:lnSpc>
                <a:spcPct val="100000"/>
              </a:lnSpc>
              <a:spcBef>
                <a:spcPts val="1440"/>
              </a:spcBef>
            </a:pPr>
            <a:r>
              <a:rPr sz="2400" b="1" spc="-25" dirty="0">
                <a:solidFill>
                  <a:srgbClr val="3A3838"/>
                </a:solidFill>
                <a:latin typeface="Carlito"/>
                <a:cs typeface="Carlito"/>
              </a:rPr>
              <a:t>%20</a:t>
            </a:r>
            <a:r>
              <a:rPr sz="2400" spc="-25" dirty="0">
                <a:solidFill>
                  <a:srgbClr val="3A3838"/>
                </a:solidFill>
                <a:latin typeface="Carlito"/>
                <a:cs typeface="Carlito"/>
              </a:rPr>
              <a:t>’si,</a:t>
            </a:r>
            <a:endParaRPr sz="2400">
              <a:latin typeface="Carlito"/>
              <a:cs typeface="Carlito"/>
            </a:endParaRPr>
          </a:p>
          <a:p>
            <a:pPr marL="12700">
              <a:lnSpc>
                <a:spcPct val="100000"/>
              </a:lnSpc>
              <a:spcBef>
                <a:spcPts val="1440"/>
              </a:spcBef>
            </a:pPr>
            <a:r>
              <a:rPr sz="2400" spc="-15" dirty="0">
                <a:solidFill>
                  <a:srgbClr val="3A3838"/>
                </a:solidFill>
                <a:latin typeface="Carlito"/>
                <a:cs typeface="Carlito"/>
              </a:rPr>
              <a:t>Dünyada </a:t>
            </a:r>
            <a:r>
              <a:rPr sz="2400" spc="-5" dirty="0">
                <a:solidFill>
                  <a:srgbClr val="3A3838"/>
                </a:solidFill>
                <a:latin typeface="Carlito"/>
                <a:cs typeface="Carlito"/>
              </a:rPr>
              <a:t>her </a:t>
            </a:r>
            <a:r>
              <a:rPr sz="2400" dirty="0">
                <a:solidFill>
                  <a:srgbClr val="3A3838"/>
                </a:solidFill>
                <a:latin typeface="Carlito"/>
                <a:cs typeface="Carlito"/>
              </a:rPr>
              <a:t>yıl </a:t>
            </a:r>
            <a:r>
              <a:rPr sz="2400" spc="-5" dirty="0">
                <a:solidFill>
                  <a:srgbClr val="3A3838"/>
                </a:solidFill>
                <a:latin typeface="Carlito"/>
                <a:cs typeface="Carlito"/>
              </a:rPr>
              <a:t>görülen 119 milyon </a:t>
            </a:r>
            <a:r>
              <a:rPr sz="2400" spc="-15" dirty="0">
                <a:solidFill>
                  <a:srgbClr val="3A3838"/>
                </a:solidFill>
                <a:latin typeface="Carlito"/>
                <a:cs typeface="Carlito"/>
              </a:rPr>
              <a:t>kardiyovasküler </a:t>
            </a:r>
            <a:r>
              <a:rPr sz="2400" spc="-10" dirty="0">
                <a:solidFill>
                  <a:srgbClr val="3A3838"/>
                </a:solidFill>
                <a:latin typeface="Carlito"/>
                <a:cs typeface="Carlito"/>
              </a:rPr>
              <a:t>hastalık</a:t>
            </a:r>
            <a:endParaRPr sz="2400">
              <a:latin typeface="Carlito"/>
              <a:cs typeface="Carlito"/>
            </a:endParaRPr>
          </a:p>
          <a:p>
            <a:pPr marL="12700">
              <a:lnSpc>
                <a:spcPct val="100000"/>
              </a:lnSpc>
              <a:spcBef>
                <a:spcPts val="1440"/>
              </a:spcBef>
            </a:pPr>
            <a:r>
              <a:rPr sz="2400" spc="-10" dirty="0">
                <a:solidFill>
                  <a:srgbClr val="3A3838"/>
                </a:solidFill>
                <a:latin typeface="Carlito"/>
                <a:cs typeface="Carlito"/>
              </a:rPr>
              <a:t>vakasının</a:t>
            </a:r>
            <a:r>
              <a:rPr sz="2400" spc="-5" dirty="0">
                <a:solidFill>
                  <a:srgbClr val="3A3838"/>
                </a:solidFill>
                <a:latin typeface="Carlito"/>
                <a:cs typeface="Carlito"/>
              </a:rPr>
              <a:t> </a:t>
            </a:r>
            <a:r>
              <a:rPr sz="2400" b="1" dirty="0">
                <a:solidFill>
                  <a:srgbClr val="3A3838"/>
                </a:solidFill>
                <a:latin typeface="Carlito"/>
                <a:cs typeface="Carlito"/>
              </a:rPr>
              <a:t>%31</a:t>
            </a:r>
            <a:r>
              <a:rPr sz="2400" dirty="0">
                <a:solidFill>
                  <a:srgbClr val="3A3838"/>
                </a:solidFill>
                <a:latin typeface="Carlito"/>
                <a:cs typeface="Carlito"/>
              </a:rPr>
              <a:t>’i,</a:t>
            </a:r>
            <a:endParaRPr sz="2400">
              <a:latin typeface="Carlito"/>
              <a:cs typeface="Carlito"/>
            </a:endParaRPr>
          </a:p>
          <a:p>
            <a:pPr marL="12700">
              <a:lnSpc>
                <a:spcPct val="100000"/>
              </a:lnSpc>
              <a:spcBef>
                <a:spcPts val="1440"/>
              </a:spcBef>
            </a:pPr>
            <a:r>
              <a:rPr sz="2400" spc="-15" dirty="0">
                <a:solidFill>
                  <a:srgbClr val="3A3838"/>
                </a:solidFill>
                <a:latin typeface="Carlito"/>
                <a:cs typeface="Carlito"/>
              </a:rPr>
              <a:t>Dünyada </a:t>
            </a:r>
            <a:r>
              <a:rPr sz="2400" spc="-5" dirty="0">
                <a:solidFill>
                  <a:srgbClr val="3A3838"/>
                </a:solidFill>
                <a:latin typeface="Carlito"/>
                <a:cs typeface="Carlito"/>
              </a:rPr>
              <a:t>her </a:t>
            </a:r>
            <a:r>
              <a:rPr sz="2400" dirty="0">
                <a:solidFill>
                  <a:srgbClr val="3A3838"/>
                </a:solidFill>
                <a:latin typeface="Carlito"/>
                <a:cs typeface="Carlito"/>
              </a:rPr>
              <a:t>yıl </a:t>
            </a:r>
            <a:r>
              <a:rPr sz="2400" spc="-5" dirty="0">
                <a:solidFill>
                  <a:srgbClr val="3A3838"/>
                </a:solidFill>
                <a:latin typeface="Carlito"/>
                <a:cs typeface="Carlito"/>
              </a:rPr>
              <a:t>görülen </a:t>
            </a:r>
            <a:r>
              <a:rPr sz="2400" dirty="0">
                <a:solidFill>
                  <a:srgbClr val="3A3838"/>
                </a:solidFill>
                <a:latin typeface="Carlito"/>
                <a:cs typeface="Carlito"/>
              </a:rPr>
              <a:t>32 </a:t>
            </a:r>
            <a:r>
              <a:rPr sz="2400" spc="-5" dirty="0">
                <a:solidFill>
                  <a:srgbClr val="3A3838"/>
                </a:solidFill>
                <a:latin typeface="Carlito"/>
                <a:cs typeface="Carlito"/>
              </a:rPr>
              <a:t>milyon </a:t>
            </a:r>
            <a:r>
              <a:rPr sz="2400" spc="-10" dirty="0">
                <a:solidFill>
                  <a:srgbClr val="3A3838"/>
                </a:solidFill>
                <a:latin typeface="Carlito"/>
                <a:cs typeface="Carlito"/>
              </a:rPr>
              <a:t>kronik obstrüktif</a:t>
            </a:r>
            <a:r>
              <a:rPr sz="2400" spc="-55" dirty="0">
                <a:solidFill>
                  <a:srgbClr val="3A3838"/>
                </a:solidFill>
                <a:latin typeface="Carlito"/>
                <a:cs typeface="Carlito"/>
              </a:rPr>
              <a:t> </a:t>
            </a:r>
            <a:r>
              <a:rPr sz="2400" spc="-15" dirty="0">
                <a:solidFill>
                  <a:srgbClr val="3A3838"/>
                </a:solidFill>
                <a:latin typeface="Carlito"/>
                <a:cs typeface="Carlito"/>
              </a:rPr>
              <a:t>akciğer</a:t>
            </a:r>
            <a:endParaRPr sz="2400">
              <a:latin typeface="Carlito"/>
              <a:cs typeface="Carlito"/>
            </a:endParaRPr>
          </a:p>
          <a:p>
            <a:pPr marL="12700">
              <a:lnSpc>
                <a:spcPct val="100000"/>
              </a:lnSpc>
              <a:spcBef>
                <a:spcPts val="1445"/>
              </a:spcBef>
            </a:pPr>
            <a:r>
              <a:rPr sz="2400" spc="-10" dirty="0">
                <a:solidFill>
                  <a:srgbClr val="3A3838"/>
                </a:solidFill>
                <a:latin typeface="Carlito"/>
                <a:cs typeface="Carlito"/>
              </a:rPr>
              <a:t>hastalığı vakasının</a:t>
            </a:r>
            <a:r>
              <a:rPr sz="2400" spc="-20" dirty="0">
                <a:solidFill>
                  <a:srgbClr val="3A3838"/>
                </a:solidFill>
                <a:latin typeface="Carlito"/>
                <a:cs typeface="Carlito"/>
              </a:rPr>
              <a:t> </a:t>
            </a:r>
            <a:r>
              <a:rPr sz="2400" b="1" dirty="0">
                <a:solidFill>
                  <a:srgbClr val="3A3838"/>
                </a:solidFill>
                <a:latin typeface="Carlito"/>
                <a:cs typeface="Carlito"/>
              </a:rPr>
              <a:t>%35</a:t>
            </a:r>
            <a:r>
              <a:rPr sz="2400" dirty="0">
                <a:solidFill>
                  <a:srgbClr val="3A3838"/>
                </a:solidFill>
                <a:latin typeface="Carlito"/>
                <a:cs typeface="Carlito"/>
              </a:rPr>
              <a:t>’i,</a:t>
            </a:r>
            <a:endParaRPr sz="2400">
              <a:latin typeface="Carlito"/>
              <a:cs typeface="Carlito"/>
            </a:endParaRPr>
          </a:p>
        </p:txBody>
      </p:sp>
      <p:sp>
        <p:nvSpPr>
          <p:cNvPr id="10" name="object 10"/>
          <p:cNvSpPr txBox="1">
            <a:spLocks noGrp="1"/>
          </p:cNvSpPr>
          <p:nvPr>
            <p:ph type="title"/>
          </p:nvPr>
        </p:nvSpPr>
        <p:spPr>
          <a:xfrm>
            <a:off x="753872" y="611250"/>
            <a:ext cx="762825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Hastalığının </a:t>
            </a:r>
            <a:r>
              <a:rPr sz="2800" b="1" spc="-20" dirty="0">
                <a:solidFill>
                  <a:srgbClr val="404040"/>
                </a:solidFill>
                <a:latin typeface="Carlito"/>
                <a:cs typeface="Carlito"/>
              </a:rPr>
              <a:t>Kronik </a:t>
            </a:r>
            <a:r>
              <a:rPr sz="2800" b="1" spc="-10" dirty="0">
                <a:solidFill>
                  <a:srgbClr val="404040"/>
                </a:solidFill>
                <a:latin typeface="Carlito"/>
                <a:cs typeface="Carlito"/>
              </a:rPr>
              <a:t>Hastalıklar </a:t>
            </a:r>
            <a:r>
              <a:rPr sz="2800" b="1" spc="-5" dirty="0">
                <a:solidFill>
                  <a:srgbClr val="404040"/>
                </a:solidFill>
                <a:latin typeface="Carlito"/>
                <a:cs typeface="Carlito"/>
              </a:rPr>
              <a:t>İçindeki</a:t>
            </a:r>
            <a:r>
              <a:rPr sz="2800" b="1" spc="210" dirty="0">
                <a:solidFill>
                  <a:srgbClr val="404040"/>
                </a:solidFill>
                <a:latin typeface="Carlito"/>
                <a:cs typeface="Carlito"/>
              </a:rPr>
              <a:t> </a:t>
            </a:r>
            <a:r>
              <a:rPr sz="2800" b="1" spc="-40" dirty="0">
                <a:solidFill>
                  <a:srgbClr val="404040"/>
                </a:solidFill>
                <a:latin typeface="Carlito"/>
                <a:cs typeface="Carlito"/>
              </a:rPr>
              <a:t>Yükü</a:t>
            </a:r>
            <a:endParaRPr sz="2800">
              <a:latin typeface="Carlito"/>
              <a:cs typeface="Carlito"/>
            </a:endParaRPr>
          </a:p>
        </p:txBody>
      </p:sp>
      <p:grpSp>
        <p:nvGrpSpPr>
          <p:cNvPr id="11" name="object 11"/>
          <p:cNvGrpSpPr/>
          <p:nvPr/>
        </p:nvGrpSpPr>
        <p:grpSpPr>
          <a:xfrm>
            <a:off x="9713976" y="1199388"/>
            <a:ext cx="1690370" cy="4630420"/>
            <a:chOff x="9713976" y="1199388"/>
            <a:chExt cx="1690370" cy="4630420"/>
          </a:xfrm>
        </p:grpSpPr>
        <p:sp>
          <p:nvSpPr>
            <p:cNvPr id="12" name="object 12"/>
            <p:cNvSpPr/>
            <p:nvPr/>
          </p:nvSpPr>
          <p:spPr>
            <a:xfrm>
              <a:off x="9806940" y="2766060"/>
              <a:ext cx="1571244" cy="1510283"/>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9713976" y="1199388"/>
              <a:ext cx="1690116" cy="1548384"/>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9832848" y="4294632"/>
              <a:ext cx="1571244" cy="1534668"/>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31520" y="946403"/>
              <a:ext cx="8718550" cy="4508500"/>
            </a:xfrm>
            <a:custGeom>
              <a:avLst/>
              <a:gdLst/>
              <a:ahLst/>
              <a:cxnLst/>
              <a:rect l="l" t="t" r="r" b="b"/>
              <a:pathLst>
                <a:path w="8718550" h="4508500">
                  <a:moveTo>
                    <a:pt x="8718042" y="302133"/>
                  </a:moveTo>
                  <a:lnTo>
                    <a:pt x="8717280" y="292709"/>
                  </a:lnTo>
                  <a:lnTo>
                    <a:pt x="8717280" y="251714"/>
                  </a:lnTo>
                  <a:lnTo>
                    <a:pt x="8713216" y="206463"/>
                  </a:lnTo>
                  <a:lnTo>
                    <a:pt x="8701532" y="163868"/>
                  </a:lnTo>
                  <a:lnTo>
                    <a:pt x="8682914" y="124650"/>
                  </a:lnTo>
                  <a:lnTo>
                    <a:pt x="8658085" y="89522"/>
                  </a:lnTo>
                  <a:lnTo>
                    <a:pt x="8627758" y="59194"/>
                  </a:lnTo>
                  <a:lnTo>
                    <a:pt x="8592629" y="34366"/>
                  </a:lnTo>
                  <a:lnTo>
                    <a:pt x="8553412" y="15748"/>
                  </a:lnTo>
                  <a:lnTo>
                    <a:pt x="8510816" y="4064"/>
                  </a:lnTo>
                  <a:lnTo>
                    <a:pt x="8465566" y="0"/>
                  </a:lnTo>
                  <a:lnTo>
                    <a:pt x="251675" y="0"/>
                  </a:lnTo>
                  <a:lnTo>
                    <a:pt x="206438" y="4064"/>
                  </a:lnTo>
                  <a:lnTo>
                    <a:pt x="163855" y="15748"/>
                  </a:lnTo>
                  <a:lnTo>
                    <a:pt x="124650" y="34366"/>
                  </a:lnTo>
                  <a:lnTo>
                    <a:pt x="89522" y="59194"/>
                  </a:lnTo>
                  <a:lnTo>
                    <a:pt x="59182" y="89522"/>
                  </a:lnTo>
                  <a:lnTo>
                    <a:pt x="34353" y="124650"/>
                  </a:lnTo>
                  <a:lnTo>
                    <a:pt x="15735" y="163868"/>
                  </a:lnTo>
                  <a:lnTo>
                    <a:pt x="4051" y="206463"/>
                  </a:lnTo>
                  <a:lnTo>
                    <a:pt x="0" y="251714"/>
                  </a:lnTo>
                  <a:lnTo>
                    <a:pt x="0" y="4256278"/>
                  </a:lnTo>
                  <a:lnTo>
                    <a:pt x="4051" y="4301541"/>
                  </a:lnTo>
                  <a:lnTo>
                    <a:pt x="15735" y="4344136"/>
                  </a:lnTo>
                  <a:lnTo>
                    <a:pt x="34353" y="4383354"/>
                  </a:lnTo>
                  <a:lnTo>
                    <a:pt x="59182" y="4418482"/>
                  </a:lnTo>
                  <a:lnTo>
                    <a:pt x="89522" y="4448810"/>
                  </a:lnTo>
                  <a:lnTo>
                    <a:pt x="124650" y="4473638"/>
                  </a:lnTo>
                  <a:lnTo>
                    <a:pt x="163855" y="4492256"/>
                  </a:lnTo>
                  <a:lnTo>
                    <a:pt x="206438" y="4503940"/>
                  </a:lnTo>
                  <a:lnTo>
                    <a:pt x="251675" y="4507992"/>
                  </a:lnTo>
                  <a:lnTo>
                    <a:pt x="8465566" y="4507992"/>
                  </a:lnTo>
                  <a:lnTo>
                    <a:pt x="8510816" y="4503940"/>
                  </a:lnTo>
                  <a:lnTo>
                    <a:pt x="8553412" y="4492256"/>
                  </a:lnTo>
                  <a:lnTo>
                    <a:pt x="8592629" y="4473638"/>
                  </a:lnTo>
                  <a:lnTo>
                    <a:pt x="8627758" y="4448810"/>
                  </a:lnTo>
                  <a:lnTo>
                    <a:pt x="8658085" y="4418482"/>
                  </a:lnTo>
                  <a:lnTo>
                    <a:pt x="8682914" y="4383354"/>
                  </a:lnTo>
                  <a:lnTo>
                    <a:pt x="8701532" y="4344136"/>
                  </a:lnTo>
                  <a:lnTo>
                    <a:pt x="8713216" y="4301541"/>
                  </a:lnTo>
                  <a:lnTo>
                    <a:pt x="8717280" y="4256278"/>
                  </a:lnTo>
                  <a:lnTo>
                    <a:pt x="8717280" y="4210723"/>
                  </a:lnTo>
                  <a:lnTo>
                    <a:pt x="8718042" y="4201287"/>
                  </a:lnTo>
                  <a:lnTo>
                    <a:pt x="8718042" y="302133"/>
                  </a:lnTo>
                  <a:close/>
                </a:path>
              </a:pathLst>
            </a:custGeom>
            <a:solidFill>
              <a:srgbClr val="DEEBF7"/>
            </a:solidFill>
          </p:spPr>
          <p:txBody>
            <a:bodyPr wrap="square" lIns="0" tIns="0" rIns="0" bIns="0" rtlCol="0"/>
            <a:lstStyle/>
            <a:p>
              <a:endParaRPr/>
            </a:p>
          </p:txBody>
        </p:sp>
        <p:sp>
          <p:nvSpPr>
            <p:cNvPr id="4" name="object 4"/>
            <p:cNvSpPr/>
            <p:nvPr/>
          </p:nvSpPr>
          <p:spPr>
            <a:xfrm>
              <a:off x="802386" y="947166"/>
              <a:ext cx="8647430" cy="4502150"/>
            </a:xfrm>
            <a:custGeom>
              <a:avLst/>
              <a:gdLst/>
              <a:ahLst/>
              <a:cxnLst/>
              <a:rect l="l" t="t" r="r" b="b"/>
              <a:pathLst>
                <a:path w="8647430" h="4502150">
                  <a:moveTo>
                    <a:pt x="0" y="301371"/>
                  </a:moveTo>
                  <a:lnTo>
                    <a:pt x="3944" y="252504"/>
                  </a:lnTo>
                  <a:lnTo>
                    <a:pt x="15365" y="206142"/>
                  </a:lnTo>
                  <a:lnTo>
                    <a:pt x="33641" y="162905"/>
                  </a:lnTo>
                  <a:lnTo>
                    <a:pt x="58152" y="123416"/>
                  </a:lnTo>
                  <a:lnTo>
                    <a:pt x="88277" y="88296"/>
                  </a:lnTo>
                  <a:lnTo>
                    <a:pt x="123397" y="58168"/>
                  </a:lnTo>
                  <a:lnTo>
                    <a:pt x="162890" y="33652"/>
                  </a:lnTo>
                  <a:lnTo>
                    <a:pt x="206137" y="15371"/>
                  </a:lnTo>
                  <a:lnTo>
                    <a:pt x="252517" y="3946"/>
                  </a:lnTo>
                  <a:lnTo>
                    <a:pt x="301409" y="0"/>
                  </a:lnTo>
                  <a:lnTo>
                    <a:pt x="8345805" y="0"/>
                  </a:lnTo>
                  <a:lnTo>
                    <a:pt x="8394671" y="3946"/>
                  </a:lnTo>
                  <a:lnTo>
                    <a:pt x="8441033" y="15371"/>
                  </a:lnTo>
                  <a:lnTo>
                    <a:pt x="8484270" y="33652"/>
                  </a:lnTo>
                  <a:lnTo>
                    <a:pt x="8523759" y="58168"/>
                  </a:lnTo>
                  <a:lnTo>
                    <a:pt x="8558879" y="88296"/>
                  </a:lnTo>
                  <a:lnTo>
                    <a:pt x="8589007" y="123416"/>
                  </a:lnTo>
                  <a:lnTo>
                    <a:pt x="8613523" y="162905"/>
                  </a:lnTo>
                  <a:lnTo>
                    <a:pt x="8631804" y="206142"/>
                  </a:lnTo>
                  <a:lnTo>
                    <a:pt x="8643229" y="252504"/>
                  </a:lnTo>
                  <a:lnTo>
                    <a:pt x="8647176" y="301371"/>
                  </a:lnTo>
                  <a:lnTo>
                    <a:pt x="8647176" y="4200525"/>
                  </a:lnTo>
                  <a:lnTo>
                    <a:pt x="8643229" y="4249391"/>
                  </a:lnTo>
                  <a:lnTo>
                    <a:pt x="8631804" y="4295753"/>
                  </a:lnTo>
                  <a:lnTo>
                    <a:pt x="8613523" y="4338990"/>
                  </a:lnTo>
                  <a:lnTo>
                    <a:pt x="8589007" y="4378479"/>
                  </a:lnTo>
                  <a:lnTo>
                    <a:pt x="8558879" y="4413599"/>
                  </a:lnTo>
                  <a:lnTo>
                    <a:pt x="8523759" y="4443727"/>
                  </a:lnTo>
                  <a:lnTo>
                    <a:pt x="8484270" y="4468243"/>
                  </a:lnTo>
                  <a:lnTo>
                    <a:pt x="8441033" y="4486524"/>
                  </a:lnTo>
                  <a:lnTo>
                    <a:pt x="8394671" y="4497949"/>
                  </a:lnTo>
                  <a:lnTo>
                    <a:pt x="8345805" y="4501896"/>
                  </a:lnTo>
                  <a:lnTo>
                    <a:pt x="301409" y="4501896"/>
                  </a:lnTo>
                  <a:lnTo>
                    <a:pt x="252517" y="4497949"/>
                  </a:lnTo>
                  <a:lnTo>
                    <a:pt x="206137" y="4486524"/>
                  </a:lnTo>
                  <a:lnTo>
                    <a:pt x="162890" y="4468243"/>
                  </a:lnTo>
                  <a:lnTo>
                    <a:pt x="123397" y="4443727"/>
                  </a:lnTo>
                  <a:lnTo>
                    <a:pt x="88277" y="4413599"/>
                  </a:lnTo>
                  <a:lnTo>
                    <a:pt x="58152" y="4378479"/>
                  </a:lnTo>
                  <a:lnTo>
                    <a:pt x="33641" y="4338990"/>
                  </a:lnTo>
                  <a:lnTo>
                    <a:pt x="15365" y="4295753"/>
                  </a:lnTo>
                  <a:lnTo>
                    <a:pt x="3944" y="4249391"/>
                  </a:lnTo>
                  <a:lnTo>
                    <a:pt x="0" y="4200525"/>
                  </a:lnTo>
                  <a:lnTo>
                    <a:pt x="0" y="301371"/>
                  </a:lnTo>
                  <a:close/>
                </a:path>
              </a:pathLst>
            </a:custGeom>
            <a:ln w="28956">
              <a:solidFill>
                <a:srgbClr val="DEEBF7"/>
              </a:solidFill>
            </a:ln>
          </p:spPr>
          <p:txBody>
            <a:bodyPr wrap="square" lIns="0" tIns="0" rIns="0" bIns="0" rtlCol="0"/>
            <a:lstStyle/>
            <a:p>
              <a:endParaRPr/>
            </a:p>
          </p:txBody>
        </p:sp>
        <p:sp>
          <p:nvSpPr>
            <p:cNvPr id="5" name="object 5"/>
            <p:cNvSpPr/>
            <p:nvPr/>
          </p:nvSpPr>
          <p:spPr>
            <a:xfrm>
              <a:off x="1074419" y="1833372"/>
              <a:ext cx="8171815" cy="2862580"/>
            </a:xfrm>
            <a:custGeom>
              <a:avLst/>
              <a:gdLst/>
              <a:ahLst/>
              <a:cxnLst/>
              <a:rect l="l" t="t" r="r" b="b"/>
              <a:pathLst>
                <a:path w="8171815" h="2862579">
                  <a:moveTo>
                    <a:pt x="8171688" y="0"/>
                  </a:moveTo>
                  <a:lnTo>
                    <a:pt x="0" y="0"/>
                  </a:lnTo>
                  <a:lnTo>
                    <a:pt x="0" y="2862072"/>
                  </a:lnTo>
                  <a:lnTo>
                    <a:pt x="8171688" y="2862072"/>
                  </a:lnTo>
                  <a:lnTo>
                    <a:pt x="8171688" y="0"/>
                  </a:lnTo>
                  <a:close/>
                </a:path>
              </a:pathLst>
            </a:custGeom>
            <a:solidFill>
              <a:srgbClr val="DEEBF7"/>
            </a:solidFill>
          </p:spPr>
          <p:txBody>
            <a:bodyPr wrap="square" lIns="0" tIns="0" rIns="0" bIns="0" rtlCol="0"/>
            <a:lstStyle/>
            <a:p>
              <a:endParaRPr/>
            </a:p>
          </p:txBody>
        </p:sp>
        <p:sp>
          <p:nvSpPr>
            <p:cNvPr id="6" name="object 6"/>
            <p:cNvSpPr/>
            <p:nvPr/>
          </p:nvSpPr>
          <p:spPr>
            <a:xfrm>
              <a:off x="1165961" y="2058542"/>
              <a:ext cx="240791"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65961" y="2607182"/>
              <a:ext cx="240791" cy="2346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65961" y="3704463"/>
              <a:ext cx="240791" cy="234695"/>
            </a:xfrm>
            <a:prstGeom prst="rect">
              <a:avLst/>
            </a:prstGeom>
            <a:blipFill>
              <a:blip r:embed="rId2" cstate="print"/>
              <a:stretch>
                <a:fillRect/>
              </a:stretch>
            </a:blipFill>
          </p:spPr>
          <p:txBody>
            <a:bodyPr wrap="square" lIns="0" tIns="0" rIns="0" bIns="0" rtlCol="0"/>
            <a:lstStyle/>
            <a:p>
              <a:endParaRPr/>
            </a:p>
          </p:txBody>
        </p:sp>
      </p:grpSp>
      <p:sp>
        <p:nvSpPr>
          <p:cNvPr id="9" name="object 9"/>
          <p:cNvSpPr txBox="1">
            <a:spLocks noGrp="1"/>
          </p:cNvSpPr>
          <p:nvPr>
            <p:ph type="title"/>
          </p:nvPr>
        </p:nvSpPr>
        <p:spPr>
          <a:xfrm>
            <a:off x="1153464" y="1789510"/>
            <a:ext cx="7984490" cy="2770505"/>
          </a:xfrm>
          <a:prstGeom prst="rect">
            <a:avLst/>
          </a:prstGeom>
        </p:spPr>
        <p:txBody>
          <a:bodyPr vert="horz" wrap="square" lIns="0" tIns="13335" rIns="0" bIns="0" rtlCol="0">
            <a:spAutoFit/>
          </a:bodyPr>
          <a:lstStyle/>
          <a:p>
            <a:pPr marL="354965" marR="540385">
              <a:lnSpc>
                <a:spcPct val="150000"/>
              </a:lnSpc>
              <a:spcBef>
                <a:spcPts val="105"/>
              </a:spcBef>
            </a:pPr>
            <a:r>
              <a:rPr sz="2400" spc="-15" dirty="0"/>
              <a:t>Dünyada </a:t>
            </a:r>
            <a:r>
              <a:rPr sz="2400" spc="-5" dirty="0"/>
              <a:t>her </a:t>
            </a:r>
            <a:r>
              <a:rPr sz="2400" dirty="0"/>
              <a:t>yıl </a:t>
            </a:r>
            <a:r>
              <a:rPr sz="2400" spc="-5" dirty="0"/>
              <a:t>görülen </a:t>
            </a:r>
            <a:r>
              <a:rPr sz="2400" dirty="0"/>
              <a:t>11 </a:t>
            </a:r>
            <a:r>
              <a:rPr sz="2400" spc="-5" dirty="0"/>
              <a:t>milyon astım </a:t>
            </a:r>
            <a:r>
              <a:rPr sz="2400" spc="-10" dirty="0"/>
              <a:t>vakasının </a:t>
            </a:r>
            <a:r>
              <a:rPr sz="2400" b="1" spc="-15" dirty="0">
                <a:latin typeface="Carlito"/>
                <a:cs typeface="Carlito"/>
              </a:rPr>
              <a:t>%44</a:t>
            </a:r>
            <a:r>
              <a:rPr sz="2400" spc="-15" dirty="0"/>
              <a:t>’ü,  Dünyada </a:t>
            </a:r>
            <a:r>
              <a:rPr sz="2400" spc="-5" dirty="0"/>
              <a:t>her </a:t>
            </a:r>
            <a:r>
              <a:rPr sz="2400" dirty="0"/>
              <a:t>yıl </a:t>
            </a:r>
            <a:r>
              <a:rPr sz="2400" spc="-10" dirty="0"/>
              <a:t>görülen </a:t>
            </a:r>
            <a:r>
              <a:rPr sz="2400" dirty="0"/>
              <a:t>23 </a:t>
            </a:r>
            <a:r>
              <a:rPr sz="2400" spc="-5" dirty="0"/>
              <a:t>milyon </a:t>
            </a:r>
            <a:r>
              <a:rPr sz="2400" spc="-15" dirty="0"/>
              <a:t>kas ve iskelet </a:t>
            </a:r>
            <a:r>
              <a:rPr sz="2400" spc="-10" dirty="0"/>
              <a:t>sistemi  hastalığı vakasının</a:t>
            </a:r>
            <a:r>
              <a:rPr sz="2400" spc="-20" dirty="0"/>
              <a:t> </a:t>
            </a:r>
            <a:r>
              <a:rPr sz="2400" b="1" spc="-25" dirty="0">
                <a:latin typeface="Carlito"/>
                <a:cs typeface="Carlito"/>
              </a:rPr>
              <a:t>%22</a:t>
            </a:r>
            <a:r>
              <a:rPr sz="2400" spc="-25" dirty="0"/>
              <a:t>’si,</a:t>
            </a:r>
            <a:endParaRPr sz="2400">
              <a:latin typeface="Carlito"/>
              <a:cs typeface="Carlito"/>
            </a:endParaRPr>
          </a:p>
          <a:p>
            <a:pPr marL="12700" marR="5080" indent="342265">
              <a:lnSpc>
                <a:spcPct val="150000"/>
              </a:lnSpc>
            </a:pPr>
            <a:r>
              <a:rPr sz="2400" spc="-15" dirty="0"/>
              <a:t>Dünyada </a:t>
            </a:r>
            <a:r>
              <a:rPr sz="2400" spc="-5" dirty="0"/>
              <a:t>her </a:t>
            </a:r>
            <a:r>
              <a:rPr sz="2400" dirty="0"/>
              <a:t>yıl </a:t>
            </a:r>
            <a:r>
              <a:rPr sz="2400" spc="-10" dirty="0"/>
              <a:t>görülen </a:t>
            </a:r>
            <a:r>
              <a:rPr sz="2400" dirty="0"/>
              <a:t>8 </a:t>
            </a:r>
            <a:r>
              <a:rPr sz="2400" spc="-5" dirty="0"/>
              <a:t>milyon </a:t>
            </a:r>
            <a:r>
              <a:rPr sz="2400" spc="-15" dirty="0"/>
              <a:t>depresyon </a:t>
            </a:r>
            <a:r>
              <a:rPr sz="2400" spc="-10" dirty="0"/>
              <a:t>vakasının </a:t>
            </a:r>
            <a:r>
              <a:rPr sz="2400" b="1" dirty="0">
                <a:latin typeface="Carlito"/>
                <a:cs typeface="Carlito"/>
              </a:rPr>
              <a:t>%11</a:t>
            </a:r>
            <a:r>
              <a:rPr sz="2400" dirty="0"/>
              <a:t>’i,*  Meslek</a:t>
            </a:r>
            <a:r>
              <a:rPr sz="2400" spc="-15" dirty="0"/>
              <a:t> </a:t>
            </a:r>
            <a:r>
              <a:rPr sz="2400" spc="-25" dirty="0"/>
              <a:t>Hastalığıdır.</a:t>
            </a:r>
            <a:endParaRPr sz="2400">
              <a:latin typeface="Carlito"/>
              <a:cs typeface="Carlito"/>
            </a:endParaRPr>
          </a:p>
        </p:txBody>
      </p:sp>
      <p:grpSp>
        <p:nvGrpSpPr>
          <p:cNvPr id="10" name="object 10"/>
          <p:cNvGrpSpPr/>
          <p:nvPr/>
        </p:nvGrpSpPr>
        <p:grpSpPr>
          <a:xfrm>
            <a:off x="9861804" y="946403"/>
            <a:ext cx="1546860" cy="4502150"/>
            <a:chOff x="9861804" y="946403"/>
            <a:chExt cx="1546860" cy="4502150"/>
          </a:xfrm>
        </p:grpSpPr>
        <p:sp>
          <p:nvSpPr>
            <p:cNvPr id="11" name="object 11"/>
            <p:cNvSpPr/>
            <p:nvPr/>
          </p:nvSpPr>
          <p:spPr>
            <a:xfrm>
              <a:off x="9861804" y="946403"/>
              <a:ext cx="1467611" cy="143560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9861804" y="2368295"/>
              <a:ext cx="1546859" cy="153923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61804" y="3893819"/>
              <a:ext cx="1499616" cy="1554480"/>
            </a:xfrm>
            <a:prstGeom prst="rect">
              <a:avLst/>
            </a:prstGeom>
            <a:blipFill>
              <a:blip r:embed="rId5" cstate="print"/>
              <a:stretch>
                <a:fillRect/>
              </a:stretch>
            </a:blipFill>
          </p:spPr>
          <p:txBody>
            <a:bodyPr wrap="square" lIns="0" tIns="0" rIns="0" bIns="0" rtlCol="0"/>
            <a:lstStyle/>
            <a:p>
              <a:endParaRPr/>
            </a:p>
          </p:txBody>
        </p:sp>
      </p:grpSp>
      <p:sp>
        <p:nvSpPr>
          <p:cNvPr id="14" name="object 14"/>
          <p:cNvSpPr txBox="1"/>
          <p:nvPr/>
        </p:nvSpPr>
        <p:spPr>
          <a:xfrm>
            <a:off x="810564" y="5967171"/>
            <a:ext cx="957580" cy="208279"/>
          </a:xfrm>
          <a:prstGeom prst="rect">
            <a:avLst/>
          </a:prstGeom>
        </p:spPr>
        <p:txBody>
          <a:bodyPr vert="horz" wrap="square" lIns="0" tIns="12700" rIns="0" bIns="0" rtlCol="0">
            <a:spAutoFit/>
          </a:bodyPr>
          <a:lstStyle/>
          <a:p>
            <a:pPr marL="12700">
              <a:lnSpc>
                <a:spcPct val="100000"/>
              </a:lnSpc>
              <a:spcBef>
                <a:spcPts val="100"/>
              </a:spcBef>
            </a:pPr>
            <a:r>
              <a:rPr sz="1200" i="1" spc="-10" dirty="0">
                <a:latin typeface="Carlito"/>
                <a:cs typeface="Carlito"/>
              </a:rPr>
              <a:t>*Kaynak:</a:t>
            </a:r>
            <a:r>
              <a:rPr sz="1200" i="1" spc="-35" dirty="0">
                <a:latin typeface="Carlito"/>
                <a:cs typeface="Carlito"/>
              </a:rPr>
              <a:t> </a:t>
            </a:r>
            <a:r>
              <a:rPr sz="1200" i="1" spc="-5" dirty="0">
                <a:latin typeface="Carlito"/>
                <a:cs typeface="Carlito"/>
              </a:rPr>
              <a:t>WHO</a:t>
            </a:r>
            <a:endParaRPr sz="1200">
              <a:latin typeface="Carlito"/>
              <a:cs typeface="Carli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31520" y="946403"/>
              <a:ext cx="7991475" cy="4508500"/>
            </a:xfrm>
            <a:custGeom>
              <a:avLst/>
              <a:gdLst/>
              <a:ahLst/>
              <a:cxnLst/>
              <a:rect l="l" t="t" r="r" b="b"/>
              <a:pathLst>
                <a:path w="7991475" h="4508500">
                  <a:moveTo>
                    <a:pt x="7991094" y="302133"/>
                  </a:moveTo>
                  <a:lnTo>
                    <a:pt x="7990332" y="292709"/>
                  </a:lnTo>
                  <a:lnTo>
                    <a:pt x="7990332" y="251714"/>
                  </a:lnTo>
                  <a:lnTo>
                    <a:pt x="7986268" y="206463"/>
                  </a:lnTo>
                  <a:lnTo>
                    <a:pt x="7974584" y="163868"/>
                  </a:lnTo>
                  <a:lnTo>
                    <a:pt x="7955966" y="124650"/>
                  </a:lnTo>
                  <a:lnTo>
                    <a:pt x="7931137" y="89522"/>
                  </a:lnTo>
                  <a:lnTo>
                    <a:pt x="7900810" y="59194"/>
                  </a:lnTo>
                  <a:lnTo>
                    <a:pt x="7865681" y="34366"/>
                  </a:lnTo>
                  <a:lnTo>
                    <a:pt x="7826464" y="15748"/>
                  </a:lnTo>
                  <a:lnTo>
                    <a:pt x="7783868" y="4064"/>
                  </a:lnTo>
                  <a:lnTo>
                    <a:pt x="7738618" y="0"/>
                  </a:lnTo>
                  <a:lnTo>
                    <a:pt x="251675" y="0"/>
                  </a:lnTo>
                  <a:lnTo>
                    <a:pt x="206438" y="4064"/>
                  </a:lnTo>
                  <a:lnTo>
                    <a:pt x="163855" y="15748"/>
                  </a:lnTo>
                  <a:lnTo>
                    <a:pt x="124650" y="34366"/>
                  </a:lnTo>
                  <a:lnTo>
                    <a:pt x="89522" y="59194"/>
                  </a:lnTo>
                  <a:lnTo>
                    <a:pt x="59182" y="89522"/>
                  </a:lnTo>
                  <a:lnTo>
                    <a:pt x="34353" y="124650"/>
                  </a:lnTo>
                  <a:lnTo>
                    <a:pt x="15735" y="163868"/>
                  </a:lnTo>
                  <a:lnTo>
                    <a:pt x="4051" y="206463"/>
                  </a:lnTo>
                  <a:lnTo>
                    <a:pt x="0" y="251714"/>
                  </a:lnTo>
                  <a:lnTo>
                    <a:pt x="0" y="4256278"/>
                  </a:lnTo>
                  <a:lnTo>
                    <a:pt x="4051" y="4301541"/>
                  </a:lnTo>
                  <a:lnTo>
                    <a:pt x="15735" y="4344136"/>
                  </a:lnTo>
                  <a:lnTo>
                    <a:pt x="34353" y="4383354"/>
                  </a:lnTo>
                  <a:lnTo>
                    <a:pt x="59182" y="4418482"/>
                  </a:lnTo>
                  <a:lnTo>
                    <a:pt x="89522" y="4448810"/>
                  </a:lnTo>
                  <a:lnTo>
                    <a:pt x="124650" y="4473638"/>
                  </a:lnTo>
                  <a:lnTo>
                    <a:pt x="163855" y="4492256"/>
                  </a:lnTo>
                  <a:lnTo>
                    <a:pt x="206438" y="4503940"/>
                  </a:lnTo>
                  <a:lnTo>
                    <a:pt x="251675" y="4507992"/>
                  </a:lnTo>
                  <a:lnTo>
                    <a:pt x="7738618" y="4507992"/>
                  </a:lnTo>
                  <a:lnTo>
                    <a:pt x="7783868" y="4503940"/>
                  </a:lnTo>
                  <a:lnTo>
                    <a:pt x="7826464" y="4492256"/>
                  </a:lnTo>
                  <a:lnTo>
                    <a:pt x="7865681" y="4473638"/>
                  </a:lnTo>
                  <a:lnTo>
                    <a:pt x="7900810" y="4448810"/>
                  </a:lnTo>
                  <a:lnTo>
                    <a:pt x="7931137" y="4418482"/>
                  </a:lnTo>
                  <a:lnTo>
                    <a:pt x="7955966" y="4383354"/>
                  </a:lnTo>
                  <a:lnTo>
                    <a:pt x="7974584" y="4344136"/>
                  </a:lnTo>
                  <a:lnTo>
                    <a:pt x="7986268" y="4301541"/>
                  </a:lnTo>
                  <a:lnTo>
                    <a:pt x="7990332" y="4256278"/>
                  </a:lnTo>
                  <a:lnTo>
                    <a:pt x="7990332" y="4210723"/>
                  </a:lnTo>
                  <a:lnTo>
                    <a:pt x="7991094" y="4201287"/>
                  </a:lnTo>
                  <a:lnTo>
                    <a:pt x="7991094" y="302133"/>
                  </a:lnTo>
                  <a:close/>
                </a:path>
              </a:pathLst>
            </a:custGeom>
            <a:solidFill>
              <a:srgbClr val="DEEBF7"/>
            </a:solidFill>
          </p:spPr>
          <p:txBody>
            <a:bodyPr wrap="square" lIns="0" tIns="0" rIns="0" bIns="0" rtlCol="0"/>
            <a:lstStyle/>
            <a:p>
              <a:endParaRPr/>
            </a:p>
          </p:txBody>
        </p:sp>
        <p:sp>
          <p:nvSpPr>
            <p:cNvPr id="4" name="object 4"/>
            <p:cNvSpPr/>
            <p:nvPr/>
          </p:nvSpPr>
          <p:spPr>
            <a:xfrm>
              <a:off x="796290" y="947166"/>
              <a:ext cx="7926705" cy="4502150"/>
            </a:xfrm>
            <a:custGeom>
              <a:avLst/>
              <a:gdLst/>
              <a:ahLst/>
              <a:cxnLst/>
              <a:rect l="l" t="t" r="r" b="b"/>
              <a:pathLst>
                <a:path w="7926705" h="4502150">
                  <a:moveTo>
                    <a:pt x="0" y="301371"/>
                  </a:moveTo>
                  <a:lnTo>
                    <a:pt x="3944" y="252504"/>
                  </a:lnTo>
                  <a:lnTo>
                    <a:pt x="15365" y="206142"/>
                  </a:lnTo>
                  <a:lnTo>
                    <a:pt x="33640" y="162905"/>
                  </a:lnTo>
                  <a:lnTo>
                    <a:pt x="58151" y="123416"/>
                  </a:lnTo>
                  <a:lnTo>
                    <a:pt x="88276" y="88296"/>
                  </a:lnTo>
                  <a:lnTo>
                    <a:pt x="123394" y="58168"/>
                  </a:lnTo>
                  <a:lnTo>
                    <a:pt x="162886" y="33652"/>
                  </a:lnTo>
                  <a:lnTo>
                    <a:pt x="206130" y="15371"/>
                  </a:lnTo>
                  <a:lnTo>
                    <a:pt x="252507" y="3946"/>
                  </a:lnTo>
                  <a:lnTo>
                    <a:pt x="301396" y="0"/>
                  </a:lnTo>
                  <a:lnTo>
                    <a:pt x="7624953" y="0"/>
                  </a:lnTo>
                  <a:lnTo>
                    <a:pt x="7673819" y="3946"/>
                  </a:lnTo>
                  <a:lnTo>
                    <a:pt x="7720181" y="15371"/>
                  </a:lnTo>
                  <a:lnTo>
                    <a:pt x="7763418" y="33652"/>
                  </a:lnTo>
                  <a:lnTo>
                    <a:pt x="7802907" y="58168"/>
                  </a:lnTo>
                  <a:lnTo>
                    <a:pt x="7838027" y="88296"/>
                  </a:lnTo>
                  <a:lnTo>
                    <a:pt x="7868155" y="123416"/>
                  </a:lnTo>
                  <a:lnTo>
                    <a:pt x="7892671" y="162905"/>
                  </a:lnTo>
                  <a:lnTo>
                    <a:pt x="7910952" y="206142"/>
                  </a:lnTo>
                  <a:lnTo>
                    <a:pt x="7922377" y="252504"/>
                  </a:lnTo>
                  <a:lnTo>
                    <a:pt x="7926324" y="301371"/>
                  </a:lnTo>
                  <a:lnTo>
                    <a:pt x="7926324" y="4200525"/>
                  </a:lnTo>
                  <a:lnTo>
                    <a:pt x="7922377" y="4249391"/>
                  </a:lnTo>
                  <a:lnTo>
                    <a:pt x="7910952" y="4295753"/>
                  </a:lnTo>
                  <a:lnTo>
                    <a:pt x="7892671" y="4338990"/>
                  </a:lnTo>
                  <a:lnTo>
                    <a:pt x="7868155" y="4378479"/>
                  </a:lnTo>
                  <a:lnTo>
                    <a:pt x="7838027" y="4413599"/>
                  </a:lnTo>
                  <a:lnTo>
                    <a:pt x="7802907" y="4443727"/>
                  </a:lnTo>
                  <a:lnTo>
                    <a:pt x="7763418" y="4468243"/>
                  </a:lnTo>
                  <a:lnTo>
                    <a:pt x="7720181" y="4486524"/>
                  </a:lnTo>
                  <a:lnTo>
                    <a:pt x="7673819" y="4497949"/>
                  </a:lnTo>
                  <a:lnTo>
                    <a:pt x="7624953" y="4501896"/>
                  </a:lnTo>
                  <a:lnTo>
                    <a:pt x="301396" y="4501896"/>
                  </a:lnTo>
                  <a:lnTo>
                    <a:pt x="252507" y="4497949"/>
                  </a:lnTo>
                  <a:lnTo>
                    <a:pt x="206130" y="4486524"/>
                  </a:lnTo>
                  <a:lnTo>
                    <a:pt x="162886" y="4468243"/>
                  </a:lnTo>
                  <a:lnTo>
                    <a:pt x="123394" y="4443727"/>
                  </a:lnTo>
                  <a:lnTo>
                    <a:pt x="88276" y="4413599"/>
                  </a:lnTo>
                  <a:lnTo>
                    <a:pt x="58151" y="4378479"/>
                  </a:lnTo>
                  <a:lnTo>
                    <a:pt x="33640" y="4338990"/>
                  </a:lnTo>
                  <a:lnTo>
                    <a:pt x="15365" y="4295753"/>
                  </a:lnTo>
                  <a:lnTo>
                    <a:pt x="3944" y="4249391"/>
                  </a:lnTo>
                  <a:lnTo>
                    <a:pt x="0" y="4200525"/>
                  </a:lnTo>
                  <a:lnTo>
                    <a:pt x="0" y="301371"/>
                  </a:lnTo>
                  <a:close/>
                </a:path>
              </a:pathLst>
            </a:custGeom>
            <a:ln w="28956">
              <a:solidFill>
                <a:srgbClr val="DEEBF7"/>
              </a:solidFill>
            </a:ln>
          </p:spPr>
          <p:txBody>
            <a:bodyPr wrap="square" lIns="0" tIns="0" rIns="0" bIns="0" rtlCol="0"/>
            <a:lstStyle/>
            <a:p>
              <a:endParaRPr/>
            </a:p>
          </p:txBody>
        </p:sp>
        <p:sp>
          <p:nvSpPr>
            <p:cNvPr id="5" name="object 5"/>
            <p:cNvSpPr/>
            <p:nvPr/>
          </p:nvSpPr>
          <p:spPr>
            <a:xfrm>
              <a:off x="918972" y="1216152"/>
              <a:ext cx="7362825" cy="3970020"/>
            </a:xfrm>
            <a:custGeom>
              <a:avLst/>
              <a:gdLst/>
              <a:ahLst/>
              <a:cxnLst/>
              <a:rect l="l" t="t" r="r" b="b"/>
              <a:pathLst>
                <a:path w="7362825" h="3970020">
                  <a:moveTo>
                    <a:pt x="7362444" y="0"/>
                  </a:moveTo>
                  <a:lnTo>
                    <a:pt x="0" y="0"/>
                  </a:lnTo>
                  <a:lnTo>
                    <a:pt x="0" y="3970020"/>
                  </a:lnTo>
                  <a:lnTo>
                    <a:pt x="7362444" y="3970020"/>
                  </a:lnTo>
                  <a:lnTo>
                    <a:pt x="7362444" y="0"/>
                  </a:lnTo>
                  <a:close/>
                </a:path>
              </a:pathLst>
            </a:custGeom>
            <a:solidFill>
              <a:srgbClr val="DEEBF7"/>
            </a:solidFill>
          </p:spPr>
          <p:txBody>
            <a:bodyPr wrap="square" lIns="0" tIns="0" rIns="0" bIns="0" rtlCol="0"/>
            <a:lstStyle/>
            <a:p>
              <a:endParaRPr/>
            </a:p>
          </p:txBody>
        </p:sp>
        <p:sp>
          <p:nvSpPr>
            <p:cNvPr id="6" name="object 6"/>
            <p:cNvSpPr/>
            <p:nvPr/>
          </p:nvSpPr>
          <p:spPr>
            <a:xfrm>
              <a:off x="1011123" y="1442085"/>
              <a:ext cx="240791"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11123" y="1990725"/>
              <a:ext cx="240791" cy="2346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11123" y="2539364"/>
              <a:ext cx="240791" cy="2346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011123" y="3088004"/>
              <a:ext cx="240791" cy="234696"/>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011123" y="3636645"/>
              <a:ext cx="240791" cy="234695"/>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011123" y="4185284"/>
              <a:ext cx="240791" cy="234695"/>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1011123" y="4733925"/>
              <a:ext cx="240791" cy="234695"/>
            </a:xfrm>
            <a:prstGeom prst="rect">
              <a:avLst/>
            </a:prstGeom>
            <a:blipFill>
              <a:blip r:embed="rId2" cstate="print"/>
              <a:stretch>
                <a:fillRect/>
              </a:stretch>
            </a:blipFill>
          </p:spPr>
          <p:txBody>
            <a:bodyPr wrap="square" lIns="0" tIns="0" rIns="0" bIns="0" rtlCol="0"/>
            <a:lstStyle/>
            <a:p>
              <a:endParaRPr/>
            </a:p>
          </p:txBody>
        </p:sp>
      </p:grpSp>
      <p:sp>
        <p:nvSpPr>
          <p:cNvPr id="13" name="object 13"/>
          <p:cNvSpPr txBox="1"/>
          <p:nvPr/>
        </p:nvSpPr>
        <p:spPr>
          <a:xfrm>
            <a:off x="1341500" y="1172926"/>
            <a:ext cx="6749415" cy="3867785"/>
          </a:xfrm>
          <a:prstGeom prst="rect">
            <a:avLst/>
          </a:prstGeom>
        </p:spPr>
        <p:txBody>
          <a:bodyPr vert="horz" wrap="square" lIns="0" tIns="196215" rIns="0" bIns="0" rtlCol="0">
            <a:spAutoFit/>
          </a:bodyPr>
          <a:lstStyle/>
          <a:p>
            <a:pPr marL="12700">
              <a:lnSpc>
                <a:spcPct val="100000"/>
              </a:lnSpc>
              <a:spcBef>
                <a:spcPts val="1545"/>
              </a:spcBef>
            </a:pPr>
            <a:r>
              <a:rPr sz="2400" spc="-10" dirty="0">
                <a:solidFill>
                  <a:srgbClr val="3A3838"/>
                </a:solidFill>
                <a:latin typeface="Carlito"/>
                <a:cs typeface="Carlito"/>
              </a:rPr>
              <a:t>Asbestosis </a:t>
            </a:r>
            <a:r>
              <a:rPr sz="2400" spc="-15" dirty="0">
                <a:solidFill>
                  <a:srgbClr val="3A3838"/>
                </a:solidFill>
                <a:latin typeface="Carlito"/>
                <a:cs typeface="Carlito"/>
              </a:rPr>
              <a:t>ve </a:t>
            </a:r>
            <a:r>
              <a:rPr sz="2400" spc="-20" dirty="0">
                <a:solidFill>
                  <a:srgbClr val="3A3838"/>
                </a:solidFill>
                <a:latin typeface="Carlito"/>
                <a:cs typeface="Carlito"/>
              </a:rPr>
              <a:t>kömür </a:t>
            </a:r>
            <a:r>
              <a:rPr sz="2400" dirty="0">
                <a:solidFill>
                  <a:srgbClr val="3A3838"/>
                </a:solidFill>
                <a:latin typeface="Carlito"/>
                <a:cs typeface="Carlito"/>
              </a:rPr>
              <a:t>işçisi </a:t>
            </a:r>
            <a:r>
              <a:rPr sz="2400" spc="-15" dirty="0">
                <a:solidFill>
                  <a:srgbClr val="3A3838"/>
                </a:solidFill>
                <a:latin typeface="Carlito"/>
                <a:cs typeface="Carlito"/>
              </a:rPr>
              <a:t>pnömokonyozlarının</a:t>
            </a:r>
            <a:r>
              <a:rPr sz="2400" spc="-20" dirty="0">
                <a:solidFill>
                  <a:srgbClr val="3A3838"/>
                </a:solidFill>
                <a:latin typeface="Carlito"/>
                <a:cs typeface="Carlito"/>
              </a:rPr>
              <a:t> </a:t>
            </a:r>
            <a:r>
              <a:rPr sz="2400" b="1" spc="-20" dirty="0">
                <a:solidFill>
                  <a:srgbClr val="3A3838"/>
                </a:solidFill>
                <a:latin typeface="Carlito"/>
                <a:cs typeface="Carlito"/>
              </a:rPr>
              <a:t>%100</a:t>
            </a:r>
            <a:r>
              <a:rPr sz="2400" spc="-20" dirty="0">
                <a:solidFill>
                  <a:srgbClr val="3A3838"/>
                </a:solidFill>
                <a:latin typeface="Carlito"/>
                <a:cs typeface="Carlito"/>
              </a:rPr>
              <a:t>’ü</a:t>
            </a:r>
            <a:endParaRPr sz="2400">
              <a:latin typeface="Carlito"/>
              <a:cs typeface="Carlito"/>
            </a:endParaRPr>
          </a:p>
          <a:p>
            <a:pPr marL="12700">
              <a:lnSpc>
                <a:spcPct val="100000"/>
              </a:lnSpc>
              <a:spcBef>
                <a:spcPts val="1440"/>
              </a:spcBef>
            </a:pPr>
            <a:r>
              <a:rPr sz="2400" dirty="0">
                <a:solidFill>
                  <a:srgbClr val="3A3838"/>
                </a:solidFill>
                <a:latin typeface="Carlito"/>
                <a:cs typeface="Carlito"/>
              </a:rPr>
              <a:t>Bel ağrılarının</a:t>
            </a:r>
            <a:r>
              <a:rPr sz="2400" spc="-20" dirty="0">
                <a:solidFill>
                  <a:srgbClr val="3A3838"/>
                </a:solidFill>
                <a:latin typeface="Carlito"/>
                <a:cs typeface="Carlito"/>
              </a:rPr>
              <a:t> </a:t>
            </a:r>
            <a:r>
              <a:rPr sz="2400" b="1" spc="-25" dirty="0">
                <a:solidFill>
                  <a:srgbClr val="3A3838"/>
                </a:solidFill>
                <a:latin typeface="Carlito"/>
                <a:cs typeface="Carlito"/>
              </a:rPr>
              <a:t>%37</a:t>
            </a:r>
            <a:r>
              <a:rPr sz="2400" spc="-25" dirty="0">
                <a:solidFill>
                  <a:srgbClr val="3A3838"/>
                </a:solidFill>
                <a:latin typeface="Carlito"/>
                <a:cs typeface="Carlito"/>
              </a:rPr>
              <a:t>’si,</a:t>
            </a:r>
            <a:endParaRPr sz="2400">
              <a:latin typeface="Carlito"/>
              <a:cs typeface="Carlito"/>
            </a:endParaRPr>
          </a:p>
          <a:p>
            <a:pPr marL="12700">
              <a:lnSpc>
                <a:spcPct val="100000"/>
              </a:lnSpc>
              <a:spcBef>
                <a:spcPts val="1440"/>
              </a:spcBef>
            </a:pPr>
            <a:r>
              <a:rPr sz="2400" spc="-5" dirty="0">
                <a:solidFill>
                  <a:srgbClr val="3A3838"/>
                </a:solidFill>
                <a:latin typeface="Carlito"/>
                <a:cs typeface="Carlito"/>
              </a:rPr>
              <a:t>İşitme </a:t>
            </a:r>
            <a:r>
              <a:rPr sz="2400" spc="-10" dirty="0">
                <a:solidFill>
                  <a:srgbClr val="3A3838"/>
                </a:solidFill>
                <a:latin typeface="Carlito"/>
                <a:cs typeface="Carlito"/>
              </a:rPr>
              <a:t>kayıplarının</a:t>
            </a:r>
            <a:r>
              <a:rPr sz="2400" spc="-55" dirty="0">
                <a:solidFill>
                  <a:srgbClr val="3A3838"/>
                </a:solidFill>
                <a:latin typeface="Carlito"/>
                <a:cs typeface="Carlito"/>
              </a:rPr>
              <a:t> </a:t>
            </a:r>
            <a:r>
              <a:rPr sz="2400" b="1" spc="-25" dirty="0">
                <a:solidFill>
                  <a:srgbClr val="3A3838"/>
                </a:solidFill>
                <a:latin typeface="Carlito"/>
                <a:cs typeface="Carlito"/>
              </a:rPr>
              <a:t>%16</a:t>
            </a:r>
            <a:r>
              <a:rPr sz="2400" spc="-25" dirty="0">
                <a:solidFill>
                  <a:srgbClr val="3A3838"/>
                </a:solidFill>
                <a:latin typeface="Carlito"/>
                <a:cs typeface="Carlito"/>
              </a:rPr>
              <a:t>’sı,</a:t>
            </a:r>
            <a:endParaRPr sz="2400">
              <a:latin typeface="Carlito"/>
              <a:cs typeface="Carlito"/>
            </a:endParaRPr>
          </a:p>
          <a:p>
            <a:pPr marL="12700" marR="3637279">
              <a:lnSpc>
                <a:spcPct val="150000"/>
              </a:lnSpc>
              <a:spcBef>
                <a:spcPts val="5"/>
              </a:spcBef>
            </a:pPr>
            <a:r>
              <a:rPr sz="2400" spc="-35" dirty="0">
                <a:solidFill>
                  <a:srgbClr val="3A3838"/>
                </a:solidFill>
                <a:latin typeface="Carlito"/>
                <a:cs typeface="Carlito"/>
              </a:rPr>
              <a:t>KOAH </a:t>
            </a:r>
            <a:r>
              <a:rPr sz="2400" spc="-5" dirty="0">
                <a:solidFill>
                  <a:srgbClr val="3A3838"/>
                </a:solidFill>
                <a:latin typeface="Carlito"/>
                <a:cs typeface="Carlito"/>
              </a:rPr>
              <a:t>hastalığının</a:t>
            </a:r>
            <a:r>
              <a:rPr sz="2400" spc="-80" dirty="0">
                <a:solidFill>
                  <a:srgbClr val="3A3838"/>
                </a:solidFill>
                <a:latin typeface="Carlito"/>
                <a:cs typeface="Carlito"/>
              </a:rPr>
              <a:t> </a:t>
            </a:r>
            <a:r>
              <a:rPr sz="2400" b="1" spc="-15" dirty="0">
                <a:solidFill>
                  <a:srgbClr val="3A3838"/>
                </a:solidFill>
                <a:latin typeface="Carlito"/>
                <a:cs typeface="Carlito"/>
              </a:rPr>
              <a:t>%13</a:t>
            </a:r>
            <a:r>
              <a:rPr sz="2400" spc="-15" dirty="0">
                <a:solidFill>
                  <a:srgbClr val="3A3838"/>
                </a:solidFill>
                <a:latin typeface="Carlito"/>
                <a:cs typeface="Carlito"/>
              </a:rPr>
              <a:t>’ü,  </a:t>
            </a:r>
            <a:r>
              <a:rPr sz="2400" spc="-5" dirty="0">
                <a:solidFill>
                  <a:srgbClr val="3A3838"/>
                </a:solidFill>
                <a:latin typeface="Carlito"/>
                <a:cs typeface="Carlito"/>
              </a:rPr>
              <a:t>Astım hastalığının</a:t>
            </a:r>
            <a:r>
              <a:rPr sz="2400" spc="-100" dirty="0">
                <a:solidFill>
                  <a:srgbClr val="3A3838"/>
                </a:solidFill>
                <a:latin typeface="Carlito"/>
                <a:cs typeface="Carlito"/>
              </a:rPr>
              <a:t> </a:t>
            </a:r>
            <a:r>
              <a:rPr sz="2400" b="1" dirty="0">
                <a:solidFill>
                  <a:srgbClr val="3A3838"/>
                </a:solidFill>
                <a:latin typeface="Carlito"/>
                <a:cs typeface="Carlito"/>
              </a:rPr>
              <a:t>%11</a:t>
            </a:r>
            <a:r>
              <a:rPr sz="2400" dirty="0">
                <a:solidFill>
                  <a:srgbClr val="3A3838"/>
                </a:solidFill>
                <a:latin typeface="Carlito"/>
                <a:cs typeface="Carlito"/>
              </a:rPr>
              <a:t>’i,</a:t>
            </a:r>
            <a:endParaRPr sz="2400">
              <a:latin typeface="Carlito"/>
              <a:cs typeface="Carlito"/>
            </a:endParaRPr>
          </a:p>
          <a:p>
            <a:pPr marL="12700">
              <a:lnSpc>
                <a:spcPct val="100000"/>
              </a:lnSpc>
              <a:spcBef>
                <a:spcPts val="1440"/>
              </a:spcBef>
            </a:pPr>
            <a:r>
              <a:rPr sz="2400" spc="-15" dirty="0">
                <a:solidFill>
                  <a:srgbClr val="3A3838"/>
                </a:solidFill>
                <a:latin typeface="Carlito"/>
                <a:cs typeface="Carlito"/>
              </a:rPr>
              <a:t>Akciğer </a:t>
            </a:r>
            <a:r>
              <a:rPr sz="2400" spc="-5" dirty="0">
                <a:solidFill>
                  <a:srgbClr val="3A3838"/>
                </a:solidFill>
                <a:latin typeface="Carlito"/>
                <a:cs typeface="Carlito"/>
              </a:rPr>
              <a:t>kanserlerinin</a:t>
            </a:r>
            <a:r>
              <a:rPr sz="2400" spc="-25" dirty="0">
                <a:solidFill>
                  <a:srgbClr val="3A3838"/>
                </a:solidFill>
                <a:latin typeface="Carlito"/>
                <a:cs typeface="Carlito"/>
              </a:rPr>
              <a:t> </a:t>
            </a:r>
            <a:r>
              <a:rPr sz="2400" b="1" spc="-15" dirty="0">
                <a:solidFill>
                  <a:srgbClr val="3A3838"/>
                </a:solidFill>
                <a:latin typeface="Carlito"/>
                <a:cs typeface="Carlito"/>
              </a:rPr>
              <a:t>%9</a:t>
            </a:r>
            <a:r>
              <a:rPr sz="2400" spc="-15" dirty="0">
                <a:solidFill>
                  <a:srgbClr val="3A3838"/>
                </a:solidFill>
                <a:latin typeface="Carlito"/>
                <a:cs typeface="Carlito"/>
              </a:rPr>
              <a:t>’u,</a:t>
            </a:r>
            <a:endParaRPr sz="2400">
              <a:latin typeface="Carlito"/>
              <a:cs typeface="Carlito"/>
            </a:endParaRPr>
          </a:p>
          <a:p>
            <a:pPr marL="12700">
              <a:lnSpc>
                <a:spcPct val="100000"/>
              </a:lnSpc>
              <a:spcBef>
                <a:spcPts val="1440"/>
              </a:spcBef>
            </a:pPr>
            <a:r>
              <a:rPr sz="2400" spc="-5" dirty="0">
                <a:solidFill>
                  <a:srgbClr val="3A3838"/>
                </a:solidFill>
                <a:latin typeface="Carlito"/>
                <a:cs typeface="Carlito"/>
              </a:rPr>
              <a:t>Lösemilerin </a:t>
            </a:r>
            <a:r>
              <a:rPr sz="2400" b="1" spc="-35" dirty="0">
                <a:solidFill>
                  <a:srgbClr val="3A3838"/>
                </a:solidFill>
                <a:latin typeface="Carlito"/>
                <a:cs typeface="Carlito"/>
              </a:rPr>
              <a:t>%2</a:t>
            </a:r>
            <a:r>
              <a:rPr sz="2400" spc="-35" dirty="0">
                <a:solidFill>
                  <a:srgbClr val="3A3838"/>
                </a:solidFill>
                <a:latin typeface="Carlito"/>
                <a:cs typeface="Carlito"/>
              </a:rPr>
              <a:t>’si </a:t>
            </a:r>
            <a:r>
              <a:rPr sz="2400" dirty="0">
                <a:solidFill>
                  <a:srgbClr val="3A3838"/>
                </a:solidFill>
                <a:latin typeface="Carlito"/>
                <a:cs typeface="Carlito"/>
              </a:rPr>
              <a:t>mesleki </a:t>
            </a:r>
            <a:r>
              <a:rPr sz="2400" spc="-30" dirty="0">
                <a:solidFill>
                  <a:srgbClr val="3A3838"/>
                </a:solidFill>
                <a:latin typeface="Carlito"/>
                <a:cs typeface="Carlito"/>
              </a:rPr>
              <a:t>kaynaklıdır.</a:t>
            </a:r>
            <a:endParaRPr sz="2400">
              <a:latin typeface="Carlito"/>
              <a:cs typeface="Carlito"/>
            </a:endParaRPr>
          </a:p>
        </p:txBody>
      </p:sp>
      <p:sp>
        <p:nvSpPr>
          <p:cNvPr id="14" name="object 14"/>
          <p:cNvSpPr/>
          <p:nvPr/>
        </p:nvSpPr>
        <p:spPr>
          <a:xfrm>
            <a:off x="8537447" y="979932"/>
            <a:ext cx="3483863" cy="44714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813816"/>
              <a:ext cx="10706100" cy="4775200"/>
            </a:xfrm>
            <a:custGeom>
              <a:avLst/>
              <a:gdLst/>
              <a:ahLst/>
              <a:cxnLst/>
              <a:rect l="l" t="t" r="r" b="b"/>
              <a:pathLst>
                <a:path w="10706100" h="4775200">
                  <a:moveTo>
                    <a:pt x="10439527"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3"/>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10439527" y="4774692"/>
                  </a:lnTo>
                  <a:lnTo>
                    <a:pt x="10487435" y="4770396"/>
                  </a:lnTo>
                  <a:lnTo>
                    <a:pt x="10532530" y="4758010"/>
                  </a:lnTo>
                  <a:lnTo>
                    <a:pt x="10574057" y="4738290"/>
                  </a:lnTo>
                  <a:lnTo>
                    <a:pt x="10611263" y="4711987"/>
                  </a:lnTo>
                  <a:lnTo>
                    <a:pt x="10643395" y="4679855"/>
                  </a:lnTo>
                  <a:lnTo>
                    <a:pt x="10669698" y="4642649"/>
                  </a:lnTo>
                  <a:lnTo>
                    <a:pt x="10689418" y="4601122"/>
                  </a:lnTo>
                  <a:lnTo>
                    <a:pt x="10701804" y="4556027"/>
                  </a:lnTo>
                  <a:lnTo>
                    <a:pt x="10706100" y="4508119"/>
                  </a:lnTo>
                  <a:lnTo>
                    <a:pt x="10706100" y="266573"/>
                  </a:lnTo>
                  <a:lnTo>
                    <a:pt x="10701804" y="218664"/>
                  </a:lnTo>
                  <a:lnTo>
                    <a:pt x="10689418" y="173569"/>
                  </a:lnTo>
                  <a:lnTo>
                    <a:pt x="10669698" y="132042"/>
                  </a:lnTo>
                  <a:lnTo>
                    <a:pt x="10643395" y="94836"/>
                  </a:lnTo>
                  <a:lnTo>
                    <a:pt x="10611263" y="62704"/>
                  </a:lnTo>
                  <a:lnTo>
                    <a:pt x="10574057" y="36401"/>
                  </a:lnTo>
                  <a:lnTo>
                    <a:pt x="10532530" y="16681"/>
                  </a:lnTo>
                  <a:lnTo>
                    <a:pt x="10487435" y="4295"/>
                  </a:lnTo>
                  <a:lnTo>
                    <a:pt x="10439527" y="0"/>
                  </a:lnTo>
                  <a:close/>
                </a:path>
              </a:pathLst>
            </a:custGeom>
            <a:solidFill>
              <a:srgbClr val="DEEBF7"/>
            </a:solidFill>
          </p:spPr>
          <p:txBody>
            <a:bodyPr wrap="square" lIns="0" tIns="0" rIns="0" bIns="0" rtlCol="0"/>
            <a:lstStyle/>
            <a:p>
              <a:endParaRPr/>
            </a:p>
          </p:txBody>
        </p:sp>
        <p:sp>
          <p:nvSpPr>
            <p:cNvPr id="4" name="object 4"/>
            <p:cNvSpPr/>
            <p:nvPr/>
          </p:nvSpPr>
          <p:spPr>
            <a:xfrm>
              <a:off x="1218526" y="1703958"/>
              <a:ext cx="240792" cy="2346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2252598"/>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2801239"/>
              <a:ext cx="240792"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18526" y="3898519"/>
              <a:ext cx="240792" cy="234695"/>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549146" y="1435481"/>
            <a:ext cx="9448165" cy="3318510"/>
          </a:xfrm>
          <a:prstGeom prst="rect">
            <a:avLst/>
          </a:prstGeom>
        </p:spPr>
        <p:txBody>
          <a:bodyPr vert="horz" wrap="square" lIns="0" tIns="195580" rIns="0" bIns="0" rtlCol="0">
            <a:spAutoFit/>
          </a:bodyPr>
          <a:lstStyle/>
          <a:p>
            <a:pPr marL="12700">
              <a:lnSpc>
                <a:spcPct val="100000"/>
              </a:lnSpc>
              <a:spcBef>
                <a:spcPts val="1540"/>
              </a:spcBef>
            </a:pPr>
            <a:r>
              <a:rPr sz="2400" spc="-10" dirty="0">
                <a:solidFill>
                  <a:srgbClr val="3A3838"/>
                </a:solidFill>
                <a:latin typeface="Carlito"/>
                <a:cs typeface="Carlito"/>
              </a:rPr>
              <a:t>Kansere </a:t>
            </a:r>
            <a:r>
              <a:rPr sz="2400" spc="-5" dirty="0">
                <a:solidFill>
                  <a:srgbClr val="3A3838"/>
                </a:solidFill>
                <a:latin typeface="Carlito"/>
                <a:cs typeface="Carlito"/>
              </a:rPr>
              <a:t>bağlı ölümlerin</a:t>
            </a:r>
            <a:r>
              <a:rPr sz="2400" spc="15" dirty="0">
                <a:solidFill>
                  <a:srgbClr val="3A3838"/>
                </a:solidFill>
                <a:latin typeface="Carlito"/>
                <a:cs typeface="Carlito"/>
              </a:rPr>
              <a:t> </a:t>
            </a:r>
            <a:r>
              <a:rPr sz="2400" b="1" spc="-10" dirty="0">
                <a:solidFill>
                  <a:srgbClr val="3A3838"/>
                </a:solidFill>
                <a:latin typeface="Carlito"/>
                <a:cs typeface="Carlito"/>
              </a:rPr>
              <a:t>%6-10</a:t>
            </a:r>
            <a:r>
              <a:rPr sz="2400" spc="-10" dirty="0">
                <a:solidFill>
                  <a:srgbClr val="3A3838"/>
                </a:solidFill>
                <a:latin typeface="Carlito"/>
                <a:cs typeface="Carlito"/>
              </a:rPr>
              <a:t>’unun,</a:t>
            </a:r>
            <a:endParaRPr sz="2400">
              <a:latin typeface="Carlito"/>
              <a:cs typeface="Carlito"/>
            </a:endParaRPr>
          </a:p>
          <a:p>
            <a:pPr marL="12700">
              <a:lnSpc>
                <a:spcPct val="100000"/>
              </a:lnSpc>
              <a:spcBef>
                <a:spcPts val="1445"/>
              </a:spcBef>
            </a:pPr>
            <a:r>
              <a:rPr sz="2400" spc="-15" dirty="0">
                <a:solidFill>
                  <a:srgbClr val="3A3838"/>
                </a:solidFill>
                <a:latin typeface="Carlito"/>
                <a:cs typeface="Carlito"/>
              </a:rPr>
              <a:t>Kardiyovasküler ve </a:t>
            </a:r>
            <a:r>
              <a:rPr sz="2400" spc="-10" dirty="0">
                <a:solidFill>
                  <a:srgbClr val="3A3838"/>
                </a:solidFill>
                <a:latin typeface="Carlito"/>
                <a:cs typeface="Carlito"/>
              </a:rPr>
              <a:t>serebrovasküler hastalık kaynaklı </a:t>
            </a:r>
            <a:r>
              <a:rPr sz="2400" spc="-5" dirty="0">
                <a:solidFill>
                  <a:srgbClr val="3A3838"/>
                </a:solidFill>
                <a:latin typeface="Carlito"/>
                <a:cs typeface="Carlito"/>
              </a:rPr>
              <a:t>ölümlerin</a:t>
            </a:r>
            <a:r>
              <a:rPr sz="2400" spc="50" dirty="0">
                <a:solidFill>
                  <a:srgbClr val="3A3838"/>
                </a:solidFill>
                <a:latin typeface="Carlito"/>
                <a:cs typeface="Carlito"/>
              </a:rPr>
              <a:t> </a:t>
            </a:r>
            <a:r>
              <a:rPr sz="2400" b="1" spc="-10" dirty="0">
                <a:solidFill>
                  <a:srgbClr val="3A3838"/>
                </a:solidFill>
                <a:latin typeface="Carlito"/>
                <a:cs typeface="Carlito"/>
              </a:rPr>
              <a:t>%5-10</a:t>
            </a:r>
            <a:r>
              <a:rPr sz="2400" spc="-10" dirty="0">
                <a:solidFill>
                  <a:srgbClr val="3A3838"/>
                </a:solidFill>
                <a:latin typeface="Carlito"/>
                <a:cs typeface="Carlito"/>
              </a:rPr>
              <a:t>’unun,</a:t>
            </a:r>
            <a:endParaRPr sz="2400">
              <a:latin typeface="Carlito"/>
              <a:cs typeface="Carlito"/>
            </a:endParaRPr>
          </a:p>
          <a:p>
            <a:pPr marL="12700" marR="614680">
              <a:lnSpc>
                <a:spcPct val="150000"/>
              </a:lnSpc>
            </a:pPr>
            <a:r>
              <a:rPr sz="2400" spc="-15" dirty="0">
                <a:solidFill>
                  <a:srgbClr val="3A3838"/>
                </a:solidFill>
                <a:latin typeface="Carlito"/>
                <a:cs typeface="Carlito"/>
              </a:rPr>
              <a:t>Kronik </a:t>
            </a:r>
            <a:r>
              <a:rPr sz="2400" spc="-5" dirty="0">
                <a:solidFill>
                  <a:srgbClr val="3A3838"/>
                </a:solidFill>
                <a:latin typeface="Carlito"/>
                <a:cs typeface="Carlito"/>
              </a:rPr>
              <a:t>solunum </a:t>
            </a:r>
            <a:r>
              <a:rPr sz="2400" spc="-10" dirty="0">
                <a:solidFill>
                  <a:srgbClr val="3A3838"/>
                </a:solidFill>
                <a:latin typeface="Carlito"/>
                <a:cs typeface="Carlito"/>
              </a:rPr>
              <a:t>sistemi </a:t>
            </a:r>
            <a:r>
              <a:rPr sz="2400" spc="-5" dirty="0">
                <a:solidFill>
                  <a:srgbClr val="3A3838"/>
                </a:solidFill>
                <a:latin typeface="Carlito"/>
                <a:cs typeface="Carlito"/>
              </a:rPr>
              <a:t>hastalıklarına bağlı ölümlerin </a:t>
            </a:r>
            <a:r>
              <a:rPr sz="2400" b="1" spc="-10" dirty="0">
                <a:solidFill>
                  <a:srgbClr val="3A3838"/>
                </a:solidFill>
                <a:latin typeface="Carlito"/>
                <a:cs typeface="Carlito"/>
              </a:rPr>
              <a:t>%10</a:t>
            </a:r>
            <a:r>
              <a:rPr sz="2400" spc="-10" dirty="0">
                <a:solidFill>
                  <a:srgbClr val="3A3838"/>
                </a:solidFill>
                <a:latin typeface="Carlito"/>
                <a:cs typeface="Carlito"/>
              </a:rPr>
              <a:t>’unun </a:t>
            </a:r>
            <a:r>
              <a:rPr sz="2400" dirty="0">
                <a:solidFill>
                  <a:srgbClr val="3A3838"/>
                </a:solidFill>
                <a:latin typeface="Carlito"/>
                <a:cs typeface="Carlito"/>
              </a:rPr>
              <a:t>mesleki  </a:t>
            </a:r>
            <a:r>
              <a:rPr sz="2400" spc="-15" dirty="0">
                <a:solidFill>
                  <a:srgbClr val="3A3838"/>
                </a:solidFill>
                <a:latin typeface="Carlito"/>
                <a:cs typeface="Carlito"/>
              </a:rPr>
              <a:t>kaynaklı </a:t>
            </a:r>
            <a:r>
              <a:rPr sz="2400" spc="-5" dirty="0">
                <a:solidFill>
                  <a:srgbClr val="3A3838"/>
                </a:solidFill>
                <a:latin typeface="Carlito"/>
                <a:cs typeface="Carlito"/>
              </a:rPr>
              <a:t>olduğu</a:t>
            </a:r>
            <a:r>
              <a:rPr sz="2400" spc="-30" dirty="0">
                <a:solidFill>
                  <a:srgbClr val="3A3838"/>
                </a:solidFill>
                <a:latin typeface="Carlito"/>
                <a:cs typeface="Carlito"/>
              </a:rPr>
              <a:t> </a:t>
            </a:r>
            <a:r>
              <a:rPr sz="2400" spc="-25" dirty="0">
                <a:solidFill>
                  <a:srgbClr val="3A3838"/>
                </a:solidFill>
                <a:latin typeface="Carlito"/>
                <a:cs typeface="Carlito"/>
              </a:rPr>
              <a:t>saptanmıştır.</a:t>
            </a:r>
            <a:endParaRPr sz="2400">
              <a:latin typeface="Carlito"/>
              <a:cs typeface="Carlito"/>
            </a:endParaRPr>
          </a:p>
          <a:p>
            <a:pPr marL="12700" marR="5080">
              <a:lnSpc>
                <a:spcPct val="150000"/>
              </a:lnSpc>
            </a:pPr>
            <a:r>
              <a:rPr sz="2400" spc="-10" dirty="0">
                <a:solidFill>
                  <a:srgbClr val="3A3838"/>
                </a:solidFill>
                <a:latin typeface="Carlito"/>
                <a:cs typeface="Carlito"/>
              </a:rPr>
              <a:t>İstatistikler </a:t>
            </a:r>
            <a:r>
              <a:rPr sz="2400" spc="-5" dirty="0">
                <a:solidFill>
                  <a:srgbClr val="3A3838"/>
                </a:solidFill>
                <a:latin typeface="Carlito"/>
                <a:cs typeface="Carlito"/>
              </a:rPr>
              <a:t>yaklaşık </a:t>
            </a:r>
            <a:r>
              <a:rPr sz="2400" spc="-15" dirty="0">
                <a:solidFill>
                  <a:srgbClr val="3A3838"/>
                </a:solidFill>
                <a:latin typeface="Carlito"/>
                <a:cs typeface="Carlito"/>
              </a:rPr>
              <a:t>olarak </a:t>
            </a:r>
            <a:r>
              <a:rPr sz="2400" b="1" dirty="0">
                <a:solidFill>
                  <a:srgbClr val="3A3838"/>
                </a:solidFill>
                <a:latin typeface="Carlito"/>
                <a:cs typeface="Carlito"/>
              </a:rPr>
              <a:t>her </a:t>
            </a:r>
            <a:r>
              <a:rPr sz="2400" b="1" spc="-5" dirty="0">
                <a:solidFill>
                  <a:srgbClr val="3A3838"/>
                </a:solidFill>
                <a:latin typeface="Carlito"/>
                <a:cs typeface="Carlito"/>
              </a:rPr>
              <a:t>10 </a:t>
            </a:r>
            <a:r>
              <a:rPr sz="2400" b="1" dirty="0">
                <a:solidFill>
                  <a:srgbClr val="3A3838"/>
                </a:solidFill>
                <a:latin typeface="Carlito"/>
                <a:cs typeface="Carlito"/>
              </a:rPr>
              <a:t>ölümden </a:t>
            </a:r>
            <a:r>
              <a:rPr sz="2400" b="1" spc="-5" dirty="0">
                <a:solidFill>
                  <a:srgbClr val="3A3838"/>
                </a:solidFill>
                <a:latin typeface="Carlito"/>
                <a:cs typeface="Carlito"/>
              </a:rPr>
              <a:t>birinin </a:t>
            </a:r>
            <a:r>
              <a:rPr sz="2400" dirty="0">
                <a:solidFill>
                  <a:srgbClr val="3A3838"/>
                </a:solidFill>
                <a:latin typeface="Carlito"/>
                <a:cs typeface="Carlito"/>
              </a:rPr>
              <a:t>meslek </a:t>
            </a:r>
            <a:r>
              <a:rPr sz="2400" spc="-10" dirty="0">
                <a:solidFill>
                  <a:srgbClr val="3A3838"/>
                </a:solidFill>
                <a:latin typeface="Carlito"/>
                <a:cs typeface="Carlito"/>
              </a:rPr>
              <a:t>kaynaklı olduğunu  </a:t>
            </a:r>
            <a:r>
              <a:rPr sz="2400" spc="-25" dirty="0">
                <a:solidFill>
                  <a:srgbClr val="3A3838"/>
                </a:solidFill>
                <a:latin typeface="Carlito"/>
                <a:cs typeface="Carlito"/>
              </a:rPr>
              <a:t>göstermektedir.</a:t>
            </a:r>
            <a:endParaRPr sz="2400">
              <a:latin typeface="Carlito"/>
              <a:cs typeface="Carl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18350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En Sık Bildirilen </a:t>
            </a:r>
            <a:r>
              <a:rPr sz="2800" b="1" spc="-10" dirty="0">
                <a:solidFill>
                  <a:srgbClr val="404040"/>
                </a:solidFill>
                <a:latin typeface="Carlito"/>
                <a:cs typeface="Carlito"/>
              </a:rPr>
              <a:t>Meslek</a:t>
            </a:r>
            <a:r>
              <a:rPr sz="2800" b="1" spc="35" dirty="0">
                <a:solidFill>
                  <a:srgbClr val="404040"/>
                </a:solidFill>
                <a:latin typeface="Carlito"/>
                <a:cs typeface="Carlito"/>
              </a:rPr>
              <a:t> </a:t>
            </a:r>
            <a:r>
              <a:rPr sz="2800" b="1" spc="-10" dirty="0">
                <a:solidFill>
                  <a:srgbClr val="404040"/>
                </a:solidFill>
                <a:latin typeface="Carlito"/>
                <a:cs typeface="Carlito"/>
              </a:rPr>
              <a:t>Hastalıkları</a:t>
            </a:r>
            <a:endParaRPr sz="2800">
              <a:latin typeface="Carlito"/>
              <a:cs typeface="Carlito"/>
            </a:endParaRPr>
          </a:p>
        </p:txBody>
      </p:sp>
      <p:sp>
        <p:nvSpPr>
          <p:cNvPr id="3" name="object 3"/>
          <p:cNvSpPr/>
          <p:nvPr/>
        </p:nvSpPr>
        <p:spPr>
          <a:xfrm>
            <a:off x="754380" y="1283208"/>
            <a:ext cx="6440805" cy="4508500"/>
          </a:xfrm>
          <a:custGeom>
            <a:avLst/>
            <a:gdLst/>
            <a:ahLst/>
            <a:cxnLst/>
            <a:rect l="l" t="t" r="r" b="b"/>
            <a:pathLst>
              <a:path w="6440805" h="4508500">
                <a:moveTo>
                  <a:pt x="6188710" y="0"/>
                </a:moveTo>
                <a:lnTo>
                  <a:pt x="251675" y="0"/>
                </a:lnTo>
                <a:lnTo>
                  <a:pt x="206435" y="4053"/>
                </a:lnTo>
                <a:lnTo>
                  <a:pt x="163856" y="15742"/>
                </a:lnTo>
                <a:lnTo>
                  <a:pt x="124648" y="34355"/>
                </a:lnTo>
                <a:lnTo>
                  <a:pt x="89522" y="59184"/>
                </a:lnTo>
                <a:lnTo>
                  <a:pt x="59189" y="89518"/>
                </a:lnTo>
                <a:lnTo>
                  <a:pt x="34360" y="124648"/>
                </a:lnTo>
                <a:lnTo>
                  <a:pt x="15744" y="163863"/>
                </a:lnTo>
                <a:lnTo>
                  <a:pt x="4054" y="206455"/>
                </a:lnTo>
                <a:lnTo>
                  <a:pt x="0" y="251713"/>
                </a:lnTo>
                <a:lnTo>
                  <a:pt x="0" y="4256278"/>
                </a:lnTo>
                <a:lnTo>
                  <a:pt x="4054" y="4301526"/>
                </a:lnTo>
                <a:lnTo>
                  <a:pt x="15744" y="4344112"/>
                </a:lnTo>
                <a:lnTo>
                  <a:pt x="34360" y="4383326"/>
                </a:lnTo>
                <a:lnTo>
                  <a:pt x="59189" y="4418457"/>
                </a:lnTo>
                <a:lnTo>
                  <a:pt x="89522" y="4448795"/>
                </a:lnTo>
                <a:lnTo>
                  <a:pt x="124648" y="4473627"/>
                </a:lnTo>
                <a:lnTo>
                  <a:pt x="163856" y="4492245"/>
                </a:lnTo>
                <a:lnTo>
                  <a:pt x="206435" y="4503936"/>
                </a:lnTo>
                <a:lnTo>
                  <a:pt x="251675" y="4507992"/>
                </a:lnTo>
                <a:lnTo>
                  <a:pt x="6188710" y="4507992"/>
                </a:lnTo>
                <a:lnTo>
                  <a:pt x="6233968" y="4503936"/>
                </a:lnTo>
                <a:lnTo>
                  <a:pt x="6276560" y="4492245"/>
                </a:lnTo>
                <a:lnTo>
                  <a:pt x="6315775" y="4473627"/>
                </a:lnTo>
                <a:lnTo>
                  <a:pt x="6350905" y="4448795"/>
                </a:lnTo>
                <a:lnTo>
                  <a:pt x="6381239" y="4418457"/>
                </a:lnTo>
                <a:lnTo>
                  <a:pt x="6406068" y="4383326"/>
                </a:lnTo>
                <a:lnTo>
                  <a:pt x="6424681" y="4344112"/>
                </a:lnTo>
                <a:lnTo>
                  <a:pt x="6436370" y="4301526"/>
                </a:lnTo>
                <a:lnTo>
                  <a:pt x="6440424" y="4256278"/>
                </a:lnTo>
                <a:lnTo>
                  <a:pt x="6440424" y="251713"/>
                </a:lnTo>
                <a:lnTo>
                  <a:pt x="6436370" y="206455"/>
                </a:lnTo>
                <a:lnTo>
                  <a:pt x="6424681" y="163863"/>
                </a:lnTo>
                <a:lnTo>
                  <a:pt x="6406068" y="124648"/>
                </a:lnTo>
                <a:lnTo>
                  <a:pt x="6381239" y="89518"/>
                </a:lnTo>
                <a:lnTo>
                  <a:pt x="6350905" y="59184"/>
                </a:lnTo>
                <a:lnTo>
                  <a:pt x="6315775" y="34355"/>
                </a:lnTo>
                <a:lnTo>
                  <a:pt x="6276560" y="15742"/>
                </a:lnTo>
                <a:lnTo>
                  <a:pt x="6233968" y="4053"/>
                </a:lnTo>
                <a:lnTo>
                  <a:pt x="6188710" y="0"/>
                </a:lnTo>
                <a:close/>
              </a:path>
            </a:pathLst>
          </a:custGeom>
          <a:solidFill>
            <a:srgbClr val="DEEBF7"/>
          </a:solidFill>
        </p:spPr>
        <p:txBody>
          <a:bodyPr wrap="square" lIns="0" tIns="0" rIns="0" bIns="0" rtlCol="0"/>
          <a:lstStyle/>
          <a:p>
            <a:endParaRPr/>
          </a:p>
        </p:txBody>
      </p:sp>
      <p:sp>
        <p:nvSpPr>
          <p:cNvPr id="4" name="object 4"/>
          <p:cNvSpPr txBox="1"/>
          <p:nvPr/>
        </p:nvSpPr>
        <p:spPr>
          <a:xfrm>
            <a:off x="1221130" y="1774824"/>
            <a:ext cx="5164455" cy="3318510"/>
          </a:xfrm>
          <a:prstGeom prst="rect">
            <a:avLst/>
          </a:prstGeom>
        </p:spPr>
        <p:txBody>
          <a:bodyPr vert="horz" wrap="square" lIns="0" tIns="195580" rIns="0" bIns="0" rtlCol="0">
            <a:spAutoFit/>
          </a:bodyPr>
          <a:lstStyle/>
          <a:p>
            <a:pPr marL="469265" indent="-457200">
              <a:lnSpc>
                <a:spcPct val="100000"/>
              </a:lnSpc>
              <a:spcBef>
                <a:spcPts val="1540"/>
              </a:spcBef>
              <a:buClr>
                <a:srgbClr val="C00000"/>
              </a:buClr>
              <a:buAutoNum type="arabicPeriod"/>
              <a:tabLst>
                <a:tab pos="469265" algn="l"/>
                <a:tab pos="469900" algn="l"/>
              </a:tabLst>
            </a:pPr>
            <a:r>
              <a:rPr sz="2400" dirty="0">
                <a:solidFill>
                  <a:srgbClr val="404040"/>
                </a:solidFill>
                <a:latin typeface="Carlito"/>
                <a:cs typeface="Carlito"/>
              </a:rPr>
              <a:t>Mesleki </a:t>
            </a:r>
            <a:r>
              <a:rPr sz="2400" spc="-15" dirty="0">
                <a:solidFill>
                  <a:srgbClr val="404040"/>
                </a:solidFill>
                <a:latin typeface="Carlito"/>
                <a:cs typeface="Carlito"/>
              </a:rPr>
              <a:t>üst ekstremite</a:t>
            </a:r>
            <a:r>
              <a:rPr sz="2400" spc="-30" dirty="0">
                <a:solidFill>
                  <a:srgbClr val="404040"/>
                </a:solidFill>
                <a:latin typeface="Carlito"/>
                <a:cs typeface="Carlito"/>
              </a:rPr>
              <a:t> </a:t>
            </a:r>
            <a:r>
              <a:rPr sz="2400" spc="-5" dirty="0">
                <a:solidFill>
                  <a:srgbClr val="404040"/>
                </a:solidFill>
                <a:latin typeface="Carlito"/>
                <a:cs typeface="Carlito"/>
              </a:rPr>
              <a:t>hastalıkları</a:t>
            </a:r>
            <a:endParaRPr sz="2400">
              <a:latin typeface="Carlito"/>
              <a:cs typeface="Carlito"/>
            </a:endParaRPr>
          </a:p>
          <a:p>
            <a:pPr marL="469265" indent="-457200">
              <a:lnSpc>
                <a:spcPct val="100000"/>
              </a:lnSpc>
              <a:spcBef>
                <a:spcPts val="1445"/>
              </a:spcBef>
              <a:buClr>
                <a:srgbClr val="C00000"/>
              </a:buClr>
              <a:buAutoNum type="arabicPeriod"/>
              <a:tabLst>
                <a:tab pos="469265" algn="l"/>
                <a:tab pos="469900" algn="l"/>
              </a:tabLst>
            </a:pPr>
            <a:r>
              <a:rPr sz="2400" dirty="0">
                <a:solidFill>
                  <a:srgbClr val="404040"/>
                </a:solidFill>
                <a:latin typeface="Carlito"/>
                <a:cs typeface="Carlito"/>
              </a:rPr>
              <a:t>Mesleki </a:t>
            </a:r>
            <a:r>
              <a:rPr sz="2400" spc="-5" dirty="0">
                <a:solidFill>
                  <a:srgbClr val="404040"/>
                </a:solidFill>
                <a:latin typeface="Carlito"/>
                <a:cs typeface="Carlito"/>
              </a:rPr>
              <a:t>uyum</a:t>
            </a:r>
            <a:r>
              <a:rPr sz="2400" spc="-30" dirty="0">
                <a:solidFill>
                  <a:srgbClr val="404040"/>
                </a:solidFill>
                <a:latin typeface="Carlito"/>
                <a:cs typeface="Carlito"/>
              </a:rPr>
              <a:t> </a:t>
            </a:r>
            <a:r>
              <a:rPr sz="2400" spc="-15" dirty="0">
                <a:solidFill>
                  <a:srgbClr val="404040"/>
                </a:solidFill>
                <a:latin typeface="Carlito"/>
                <a:cs typeface="Carlito"/>
              </a:rPr>
              <a:t>bozukluğu</a:t>
            </a:r>
            <a:endParaRPr sz="2400">
              <a:latin typeface="Carlito"/>
              <a:cs typeface="Carlito"/>
            </a:endParaRPr>
          </a:p>
          <a:p>
            <a:pPr marL="469265" indent="-457200">
              <a:lnSpc>
                <a:spcPct val="100000"/>
              </a:lnSpc>
              <a:spcBef>
                <a:spcPts val="1440"/>
              </a:spcBef>
              <a:buClr>
                <a:srgbClr val="C00000"/>
              </a:buClr>
              <a:buAutoNum type="arabicPeriod"/>
              <a:tabLst>
                <a:tab pos="469265" algn="l"/>
                <a:tab pos="469900" algn="l"/>
              </a:tabLst>
            </a:pPr>
            <a:r>
              <a:rPr sz="2400" spc="-40" dirty="0">
                <a:solidFill>
                  <a:srgbClr val="404040"/>
                </a:solidFill>
                <a:latin typeface="Carlito"/>
                <a:cs typeface="Carlito"/>
              </a:rPr>
              <a:t>Travma </a:t>
            </a:r>
            <a:r>
              <a:rPr sz="2400" spc="-10" dirty="0">
                <a:solidFill>
                  <a:srgbClr val="404040"/>
                </a:solidFill>
                <a:latin typeface="Carlito"/>
                <a:cs typeface="Carlito"/>
              </a:rPr>
              <a:t>sonrası </a:t>
            </a:r>
            <a:r>
              <a:rPr sz="2400" spc="-15" dirty="0">
                <a:solidFill>
                  <a:srgbClr val="404040"/>
                </a:solidFill>
                <a:latin typeface="Carlito"/>
                <a:cs typeface="Carlito"/>
              </a:rPr>
              <a:t>stres </a:t>
            </a:r>
            <a:r>
              <a:rPr sz="2400" spc="-10" dirty="0">
                <a:solidFill>
                  <a:srgbClr val="404040"/>
                </a:solidFill>
                <a:latin typeface="Carlito"/>
                <a:cs typeface="Carlito"/>
              </a:rPr>
              <a:t>bozukluğu</a:t>
            </a:r>
            <a:r>
              <a:rPr sz="2400" spc="-15" dirty="0">
                <a:solidFill>
                  <a:srgbClr val="404040"/>
                </a:solidFill>
                <a:latin typeface="Carlito"/>
                <a:cs typeface="Carlito"/>
              </a:rPr>
              <a:t> </a:t>
            </a:r>
            <a:r>
              <a:rPr sz="2400" spc="-10" dirty="0">
                <a:solidFill>
                  <a:srgbClr val="404040"/>
                </a:solidFill>
                <a:latin typeface="Carlito"/>
                <a:cs typeface="Carlito"/>
              </a:rPr>
              <a:t>(TSSB)</a:t>
            </a:r>
            <a:endParaRPr sz="2400">
              <a:latin typeface="Carlito"/>
              <a:cs typeface="Carlito"/>
            </a:endParaRPr>
          </a:p>
          <a:p>
            <a:pPr marL="469265" indent="-457200">
              <a:lnSpc>
                <a:spcPct val="100000"/>
              </a:lnSpc>
              <a:spcBef>
                <a:spcPts val="1440"/>
              </a:spcBef>
              <a:buClr>
                <a:srgbClr val="C00000"/>
              </a:buClr>
              <a:buAutoNum type="arabicPeriod"/>
              <a:tabLst>
                <a:tab pos="469265" algn="l"/>
                <a:tab pos="469900" algn="l"/>
              </a:tabLst>
            </a:pPr>
            <a:r>
              <a:rPr sz="2400" spc="-15" dirty="0">
                <a:solidFill>
                  <a:srgbClr val="404040"/>
                </a:solidFill>
                <a:latin typeface="Carlito"/>
                <a:cs typeface="Carlito"/>
              </a:rPr>
              <a:t>İşten </a:t>
            </a:r>
            <a:r>
              <a:rPr sz="2400" spc="-10" dirty="0">
                <a:solidFill>
                  <a:srgbClr val="404040"/>
                </a:solidFill>
                <a:latin typeface="Carlito"/>
                <a:cs typeface="Carlito"/>
              </a:rPr>
              <a:t>kaynaklanan </a:t>
            </a:r>
            <a:r>
              <a:rPr sz="2400" spc="-5" dirty="0">
                <a:solidFill>
                  <a:srgbClr val="404040"/>
                </a:solidFill>
                <a:latin typeface="Carlito"/>
                <a:cs typeface="Carlito"/>
              </a:rPr>
              <a:t>astım</a:t>
            </a:r>
            <a:endParaRPr sz="2400">
              <a:latin typeface="Carlito"/>
              <a:cs typeface="Carlito"/>
            </a:endParaRPr>
          </a:p>
          <a:p>
            <a:pPr marL="469265" indent="-457200">
              <a:lnSpc>
                <a:spcPct val="100000"/>
              </a:lnSpc>
              <a:spcBef>
                <a:spcPts val="1440"/>
              </a:spcBef>
              <a:buClr>
                <a:srgbClr val="C00000"/>
              </a:buClr>
              <a:buAutoNum type="arabicPeriod"/>
              <a:tabLst>
                <a:tab pos="469265" algn="l"/>
                <a:tab pos="469900" algn="l"/>
              </a:tabLst>
            </a:pPr>
            <a:r>
              <a:rPr sz="2400" dirty="0">
                <a:solidFill>
                  <a:srgbClr val="404040"/>
                </a:solidFill>
                <a:latin typeface="Carlito"/>
                <a:cs typeface="Carlito"/>
              </a:rPr>
              <a:t>Mesleki </a:t>
            </a:r>
            <a:r>
              <a:rPr sz="2400" spc="-25" dirty="0">
                <a:solidFill>
                  <a:srgbClr val="404040"/>
                </a:solidFill>
                <a:latin typeface="Carlito"/>
                <a:cs typeface="Carlito"/>
              </a:rPr>
              <a:t>kontakt</a:t>
            </a:r>
            <a:r>
              <a:rPr sz="2400" spc="-30" dirty="0">
                <a:solidFill>
                  <a:srgbClr val="404040"/>
                </a:solidFill>
                <a:latin typeface="Carlito"/>
                <a:cs typeface="Carlito"/>
              </a:rPr>
              <a:t> </a:t>
            </a:r>
            <a:r>
              <a:rPr sz="2400" spc="-5" dirty="0">
                <a:solidFill>
                  <a:srgbClr val="404040"/>
                </a:solidFill>
                <a:latin typeface="Carlito"/>
                <a:cs typeface="Carlito"/>
              </a:rPr>
              <a:t>dermatit</a:t>
            </a:r>
            <a:endParaRPr sz="2400">
              <a:latin typeface="Carlito"/>
              <a:cs typeface="Carlito"/>
            </a:endParaRPr>
          </a:p>
          <a:p>
            <a:pPr marL="469265" indent="-457200">
              <a:lnSpc>
                <a:spcPct val="100000"/>
              </a:lnSpc>
              <a:spcBef>
                <a:spcPts val="1440"/>
              </a:spcBef>
              <a:buClr>
                <a:srgbClr val="C00000"/>
              </a:buClr>
              <a:buAutoNum type="arabicPeriod"/>
              <a:tabLst>
                <a:tab pos="469265" algn="l"/>
                <a:tab pos="469900" algn="l"/>
              </a:tabLst>
            </a:pPr>
            <a:r>
              <a:rPr sz="2400" dirty="0">
                <a:solidFill>
                  <a:srgbClr val="404040"/>
                </a:solidFill>
                <a:latin typeface="Carlito"/>
                <a:cs typeface="Carlito"/>
              </a:rPr>
              <a:t>Mesleki işitme</a:t>
            </a:r>
            <a:r>
              <a:rPr sz="2400" spc="-35" dirty="0">
                <a:solidFill>
                  <a:srgbClr val="404040"/>
                </a:solidFill>
                <a:latin typeface="Carlito"/>
                <a:cs typeface="Carlito"/>
              </a:rPr>
              <a:t> </a:t>
            </a:r>
            <a:r>
              <a:rPr sz="2400" spc="-20" dirty="0">
                <a:solidFill>
                  <a:srgbClr val="404040"/>
                </a:solidFill>
                <a:latin typeface="Carlito"/>
                <a:cs typeface="Carlito"/>
              </a:rPr>
              <a:t>kaybı</a:t>
            </a:r>
            <a:endParaRPr sz="2400">
              <a:latin typeface="Carlito"/>
              <a:cs typeface="Carlito"/>
            </a:endParaRPr>
          </a:p>
        </p:txBody>
      </p:sp>
      <p:sp>
        <p:nvSpPr>
          <p:cNvPr id="5" name="object 5"/>
          <p:cNvSpPr/>
          <p:nvPr/>
        </p:nvSpPr>
        <p:spPr>
          <a:xfrm>
            <a:off x="7871459" y="1377696"/>
            <a:ext cx="3697986" cy="428167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31520" y="1318259"/>
              <a:ext cx="10758805" cy="4508500"/>
            </a:xfrm>
            <a:custGeom>
              <a:avLst/>
              <a:gdLst/>
              <a:ahLst/>
              <a:cxnLst/>
              <a:rect l="l" t="t" r="r" b="b"/>
              <a:pathLst>
                <a:path w="10758805" h="4508500">
                  <a:moveTo>
                    <a:pt x="10758678" y="302133"/>
                  </a:moveTo>
                  <a:lnTo>
                    <a:pt x="10757916" y="292709"/>
                  </a:lnTo>
                  <a:lnTo>
                    <a:pt x="10757916" y="251714"/>
                  </a:lnTo>
                  <a:lnTo>
                    <a:pt x="10753852" y="206463"/>
                  </a:lnTo>
                  <a:lnTo>
                    <a:pt x="10742168" y="163868"/>
                  </a:lnTo>
                  <a:lnTo>
                    <a:pt x="10723550" y="124650"/>
                  </a:lnTo>
                  <a:lnTo>
                    <a:pt x="10698721" y="89522"/>
                  </a:lnTo>
                  <a:lnTo>
                    <a:pt x="10668394" y="59194"/>
                  </a:lnTo>
                  <a:lnTo>
                    <a:pt x="10633266" y="34366"/>
                  </a:lnTo>
                  <a:lnTo>
                    <a:pt x="10594048" y="15748"/>
                  </a:lnTo>
                  <a:lnTo>
                    <a:pt x="10551452" y="4064"/>
                  </a:lnTo>
                  <a:lnTo>
                    <a:pt x="10506202" y="0"/>
                  </a:lnTo>
                  <a:lnTo>
                    <a:pt x="251675" y="0"/>
                  </a:lnTo>
                  <a:lnTo>
                    <a:pt x="206425" y="4064"/>
                  </a:lnTo>
                  <a:lnTo>
                    <a:pt x="163855" y="15748"/>
                  </a:lnTo>
                  <a:lnTo>
                    <a:pt x="124637" y="34366"/>
                  </a:lnTo>
                  <a:lnTo>
                    <a:pt x="89522" y="59194"/>
                  </a:lnTo>
                  <a:lnTo>
                    <a:pt x="59182" y="89522"/>
                  </a:lnTo>
                  <a:lnTo>
                    <a:pt x="34353" y="124650"/>
                  </a:lnTo>
                  <a:lnTo>
                    <a:pt x="15735" y="163868"/>
                  </a:lnTo>
                  <a:lnTo>
                    <a:pt x="4051" y="206463"/>
                  </a:lnTo>
                  <a:lnTo>
                    <a:pt x="0" y="251714"/>
                  </a:lnTo>
                  <a:lnTo>
                    <a:pt x="0" y="4256278"/>
                  </a:lnTo>
                  <a:lnTo>
                    <a:pt x="4051" y="4301541"/>
                  </a:lnTo>
                  <a:lnTo>
                    <a:pt x="15735" y="4344124"/>
                  </a:lnTo>
                  <a:lnTo>
                    <a:pt x="34353" y="4383341"/>
                  </a:lnTo>
                  <a:lnTo>
                    <a:pt x="59182" y="4418469"/>
                  </a:lnTo>
                  <a:lnTo>
                    <a:pt x="89522" y="4448810"/>
                  </a:lnTo>
                  <a:lnTo>
                    <a:pt x="124637" y="4473638"/>
                  </a:lnTo>
                  <a:lnTo>
                    <a:pt x="163855" y="4492256"/>
                  </a:lnTo>
                  <a:lnTo>
                    <a:pt x="206425" y="4503940"/>
                  </a:lnTo>
                  <a:lnTo>
                    <a:pt x="251675" y="4507992"/>
                  </a:lnTo>
                  <a:lnTo>
                    <a:pt x="10506202" y="4507992"/>
                  </a:lnTo>
                  <a:lnTo>
                    <a:pt x="10551452" y="4503940"/>
                  </a:lnTo>
                  <a:lnTo>
                    <a:pt x="10594048" y="4492256"/>
                  </a:lnTo>
                  <a:lnTo>
                    <a:pt x="10633266" y="4473638"/>
                  </a:lnTo>
                  <a:lnTo>
                    <a:pt x="10668394" y="4448810"/>
                  </a:lnTo>
                  <a:lnTo>
                    <a:pt x="10698721" y="4418469"/>
                  </a:lnTo>
                  <a:lnTo>
                    <a:pt x="10723550" y="4383341"/>
                  </a:lnTo>
                  <a:lnTo>
                    <a:pt x="10742168" y="4344124"/>
                  </a:lnTo>
                  <a:lnTo>
                    <a:pt x="10753852" y="4301541"/>
                  </a:lnTo>
                  <a:lnTo>
                    <a:pt x="10757916" y="4256278"/>
                  </a:lnTo>
                  <a:lnTo>
                    <a:pt x="10757916" y="4210723"/>
                  </a:lnTo>
                  <a:lnTo>
                    <a:pt x="10758678" y="4201287"/>
                  </a:lnTo>
                  <a:lnTo>
                    <a:pt x="10758678" y="302133"/>
                  </a:lnTo>
                  <a:close/>
                </a:path>
              </a:pathLst>
            </a:custGeom>
            <a:solidFill>
              <a:srgbClr val="DEEBF7"/>
            </a:solidFill>
          </p:spPr>
          <p:txBody>
            <a:bodyPr wrap="square" lIns="0" tIns="0" rIns="0" bIns="0" rtlCol="0"/>
            <a:lstStyle/>
            <a:p>
              <a:endParaRPr/>
            </a:p>
          </p:txBody>
        </p:sp>
        <p:sp>
          <p:nvSpPr>
            <p:cNvPr id="4" name="object 4"/>
            <p:cNvSpPr/>
            <p:nvPr/>
          </p:nvSpPr>
          <p:spPr>
            <a:xfrm>
              <a:off x="817625" y="1319022"/>
              <a:ext cx="10673080" cy="4502150"/>
            </a:xfrm>
            <a:custGeom>
              <a:avLst/>
              <a:gdLst/>
              <a:ahLst/>
              <a:cxnLst/>
              <a:rect l="l" t="t" r="r" b="b"/>
              <a:pathLst>
                <a:path w="10673080" h="4502150">
                  <a:moveTo>
                    <a:pt x="0" y="301370"/>
                  </a:moveTo>
                  <a:lnTo>
                    <a:pt x="3944" y="252504"/>
                  </a:lnTo>
                  <a:lnTo>
                    <a:pt x="15365" y="206142"/>
                  </a:lnTo>
                  <a:lnTo>
                    <a:pt x="33640" y="162905"/>
                  </a:lnTo>
                  <a:lnTo>
                    <a:pt x="58151" y="123416"/>
                  </a:lnTo>
                  <a:lnTo>
                    <a:pt x="88276" y="88296"/>
                  </a:lnTo>
                  <a:lnTo>
                    <a:pt x="123394" y="58168"/>
                  </a:lnTo>
                  <a:lnTo>
                    <a:pt x="162886" y="33652"/>
                  </a:lnTo>
                  <a:lnTo>
                    <a:pt x="206130" y="15371"/>
                  </a:lnTo>
                  <a:lnTo>
                    <a:pt x="252507" y="3946"/>
                  </a:lnTo>
                  <a:lnTo>
                    <a:pt x="301396" y="0"/>
                  </a:lnTo>
                  <a:lnTo>
                    <a:pt x="10371201" y="0"/>
                  </a:lnTo>
                  <a:lnTo>
                    <a:pt x="10420067" y="3946"/>
                  </a:lnTo>
                  <a:lnTo>
                    <a:pt x="10466429" y="15371"/>
                  </a:lnTo>
                  <a:lnTo>
                    <a:pt x="10509666" y="33652"/>
                  </a:lnTo>
                  <a:lnTo>
                    <a:pt x="10549155" y="58168"/>
                  </a:lnTo>
                  <a:lnTo>
                    <a:pt x="10584275" y="88296"/>
                  </a:lnTo>
                  <a:lnTo>
                    <a:pt x="10614403" y="123416"/>
                  </a:lnTo>
                  <a:lnTo>
                    <a:pt x="10638919" y="162905"/>
                  </a:lnTo>
                  <a:lnTo>
                    <a:pt x="10657200" y="206142"/>
                  </a:lnTo>
                  <a:lnTo>
                    <a:pt x="10668625" y="252504"/>
                  </a:lnTo>
                  <a:lnTo>
                    <a:pt x="10672572" y="301370"/>
                  </a:lnTo>
                  <a:lnTo>
                    <a:pt x="10672572" y="4200525"/>
                  </a:lnTo>
                  <a:lnTo>
                    <a:pt x="10668625" y="4249406"/>
                  </a:lnTo>
                  <a:lnTo>
                    <a:pt x="10657200" y="4295778"/>
                  </a:lnTo>
                  <a:lnTo>
                    <a:pt x="10638919" y="4339018"/>
                  </a:lnTo>
                  <a:lnTo>
                    <a:pt x="10614403" y="4378506"/>
                  </a:lnTo>
                  <a:lnTo>
                    <a:pt x="10584275" y="4413623"/>
                  </a:lnTo>
                  <a:lnTo>
                    <a:pt x="10549155" y="4443746"/>
                  </a:lnTo>
                  <a:lnTo>
                    <a:pt x="10509666" y="4468255"/>
                  </a:lnTo>
                  <a:lnTo>
                    <a:pt x="10466429" y="4486531"/>
                  </a:lnTo>
                  <a:lnTo>
                    <a:pt x="10420067" y="4497951"/>
                  </a:lnTo>
                  <a:lnTo>
                    <a:pt x="10371201" y="4501896"/>
                  </a:lnTo>
                  <a:lnTo>
                    <a:pt x="301396" y="4501896"/>
                  </a:lnTo>
                  <a:lnTo>
                    <a:pt x="252507" y="4497951"/>
                  </a:lnTo>
                  <a:lnTo>
                    <a:pt x="206130" y="4486531"/>
                  </a:lnTo>
                  <a:lnTo>
                    <a:pt x="162886" y="4468255"/>
                  </a:lnTo>
                  <a:lnTo>
                    <a:pt x="123394" y="4443746"/>
                  </a:lnTo>
                  <a:lnTo>
                    <a:pt x="88276" y="4413623"/>
                  </a:lnTo>
                  <a:lnTo>
                    <a:pt x="58151" y="4378506"/>
                  </a:lnTo>
                  <a:lnTo>
                    <a:pt x="33640" y="4339018"/>
                  </a:lnTo>
                  <a:lnTo>
                    <a:pt x="15365" y="4295778"/>
                  </a:lnTo>
                  <a:lnTo>
                    <a:pt x="3944" y="4249406"/>
                  </a:lnTo>
                  <a:lnTo>
                    <a:pt x="0" y="4200525"/>
                  </a:lnTo>
                  <a:lnTo>
                    <a:pt x="0" y="301370"/>
                  </a:lnTo>
                  <a:close/>
                </a:path>
              </a:pathLst>
            </a:custGeom>
            <a:ln w="28956">
              <a:solidFill>
                <a:srgbClr val="DEEBF7"/>
              </a:solidFill>
            </a:ln>
          </p:spPr>
          <p:txBody>
            <a:bodyPr wrap="square" lIns="0" tIns="0" rIns="0" bIns="0" rtlCol="0"/>
            <a:lstStyle/>
            <a:p>
              <a:endParaRPr/>
            </a:p>
          </p:txBody>
        </p:sp>
        <p:sp>
          <p:nvSpPr>
            <p:cNvPr id="5" name="object 5"/>
            <p:cNvSpPr/>
            <p:nvPr/>
          </p:nvSpPr>
          <p:spPr>
            <a:xfrm>
              <a:off x="984503" y="1554480"/>
              <a:ext cx="10294620" cy="3970020"/>
            </a:xfrm>
            <a:custGeom>
              <a:avLst/>
              <a:gdLst/>
              <a:ahLst/>
              <a:cxnLst/>
              <a:rect l="l" t="t" r="r" b="b"/>
              <a:pathLst>
                <a:path w="10294620" h="3970020">
                  <a:moveTo>
                    <a:pt x="10294620" y="0"/>
                  </a:moveTo>
                  <a:lnTo>
                    <a:pt x="0" y="0"/>
                  </a:lnTo>
                  <a:lnTo>
                    <a:pt x="0" y="3970020"/>
                  </a:lnTo>
                  <a:lnTo>
                    <a:pt x="10294620" y="3970020"/>
                  </a:lnTo>
                  <a:lnTo>
                    <a:pt x="10294620" y="0"/>
                  </a:lnTo>
                  <a:close/>
                </a:path>
              </a:pathLst>
            </a:custGeom>
            <a:solidFill>
              <a:srgbClr val="DEEBF7"/>
            </a:solidFill>
          </p:spPr>
          <p:txBody>
            <a:bodyPr wrap="square" lIns="0" tIns="0" rIns="0" bIns="0" rtlCol="0"/>
            <a:lstStyle/>
            <a:p>
              <a:endParaRPr/>
            </a:p>
          </p:txBody>
        </p:sp>
        <p:sp>
          <p:nvSpPr>
            <p:cNvPr id="6" name="object 6"/>
            <p:cNvSpPr/>
            <p:nvPr/>
          </p:nvSpPr>
          <p:spPr>
            <a:xfrm>
              <a:off x="1076172" y="1780032"/>
              <a:ext cx="240792"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76172" y="2877311"/>
              <a:ext cx="240792" cy="2346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76172" y="3974591"/>
              <a:ext cx="240792" cy="23469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076172" y="5071871"/>
              <a:ext cx="240792" cy="234695"/>
            </a:xfrm>
            <a:prstGeom prst="rect">
              <a:avLst/>
            </a:prstGeom>
            <a:blipFill>
              <a:blip r:embed="rId2" cstate="print"/>
              <a:stretch>
                <a:fillRect/>
              </a:stretch>
            </a:blipFill>
          </p:spPr>
          <p:txBody>
            <a:bodyPr wrap="square" lIns="0" tIns="0" rIns="0" bIns="0" rtlCol="0"/>
            <a:lstStyle/>
            <a:p>
              <a:endParaRPr/>
            </a:p>
          </p:txBody>
        </p:sp>
      </p:grpSp>
      <p:sp>
        <p:nvSpPr>
          <p:cNvPr id="10" name="object 10"/>
          <p:cNvSpPr txBox="1"/>
          <p:nvPr/>
        </p:nvSpPr>
        <p:spPr>
          <a:xfrm>
            <a:off x="1406397" y="1511935"/>
            <a:ext cx="9462770" cy="3866515"/>
          </a:xfrm>
          <a:prstGeom prst="rect">
            <a:avLst/>
          </a:prstGeom>
        </p:spPr>
        <p:txBody>
          <a:bodyPr vert="horz" wrap="square" lIns="0" tIns="195580" rIns="0" bIns="0" rtlCol="0">
            <a:spAutoFit/>
          </a:bodyPr>
          <a:lstStyle/>
          <a:p>
            <a:pPr marL="12700">
              <a:lnSpc>
                <a:spcPct val="100000"/>
              </a:lnSpc>
              <a:spcBef>
                <a:spcPts val="1540"/>
              </a:spcBef>
            </a:pPr>
            <a:r>
              <a:rPr sz="2400" spc="-15" dirty="0">
                <a:solidFill>
                  <a:srgbClr val="3A3838"/>
                </a:solidFill>
                <a:latin typeface="Carlito"/>
                <a:cs typeface="Carlito"/>
              </a:rPr>
              <a:t>Ülkemizde </a:t>
            </a:r>
            <a:r>
              <a:rPr sz="2400" b="1" spc="-5" dirty="0">
                <a:solidFill>
                  <a:srgbClr val="3A3838"/>
                </a:solidFill>
                <a:latin typeface="Carlito"/>
                <a:cs typeface="Carlito"/>
              </a:rPr>
              <a:t>1.891.512 </a:t>
            </a:r>
            <a:r>
              <a:rPr sz="2400" dirty="0">
                <a:solidFill>
                  <a:srgbClr val="3A3838"/>
                </a:solidFill>
                <a:latin typeface="Carlito"/>
                <a:cs typeface="Carlito"/>
              </a:rPr>
              <a:t>iş </a:t>
            </a:r>
            <a:r>
              <a:rPr sz="2400" spc="-5" dirty="0">
                <a:solidFill>
                  <a:srgbClr val="3A3838"/>
                </a:solidFill>
                <a:latin typeface="Carlito"/>
                <a:cs typeface="Carlito"/>
              </a:rPr>
              <a:t>yerinde, </a:t>
            </a:r>
            <a:r>
              <a:rPr sz="2400" b="1" spc="-5" dirty="0">
                <a:solidFill>
                  <a:srgbClr val="3A3838"/>
                </a:solidFill>
                <a:latin typeface="Carlito"/>
                <a:cs typeface="Carlito"/>
              </a:rPr>
              <a:t>22.000.964 </a:t>
            </a:r>
            <a:r>
              <a:rPr sz="2400" spc="-5" dirty="0">
                <a:solidFill>
                  <a:srgbClr val="3A3838"/>
                </a:solidFill>
                <a:latin typeface="Carlito"/>
                <a:cs typeface="Carlito"/>
              </a:rPr>
              <a:t>çalışan istihdam edilmekte</a:t>
            </a:r>
            <a:r>
              <a:rPr sz="2400" spc="-95" dirty="0">
                <a:solidFill>
                  <a:srgbClr val="3A3838"/>
                </a:solidFill>
                <a:latin typeface="Carlito"/>
                <a:cs typeface="Carlito"/>
              </a:rPr>
              <a:t> </a:t>
            </a:r>
            <a:r>
              <a:rPr sz="2400" spc="-5" dirty="0">
                <a:solidFill>
                  <a:srgbClr val="3A3838"/>
                </a:solidFill>
                <a:latin typeface="Carlito"/>
                <a:cs typeface="Carlito"/>
              </a:rPr>
              <a:t>olup;</a:t>
            </a:r>
            <a:endParaRPr sz="2400">
              <a:latin typeface="Carlito"/>
              <a:cs typeface="Carlito"/>
            </a:endParaRPr>
          </a:p>
          <a:p>
            <a:pPr marL="12700">
              <a:lnSpc>
                <a:spcPct val="100000"/>
              </a:lnSpc>
              <a:spcBef>
                <a:spcPts val="1440"/>
              </a:spcBef>
            </a:pPr>
            <a:r>
              <a:rPr sz="2400" b="1" spc="-10" dirty="0">
                <a:solidFill>
                  <a:srgbClr val="3A3838"/>
                </a:solidFill>
                <a:latin typeface="Carlito"/>
                <a:cs typeface="Carlito"/>
              </a:rPr>
              <a:t>422.463</a:t>
            </a:r>
            <a:r>
              <a:rPr sz="2400" spc="-10" dirty="0">
                <a:solidFill>
                  <a:srgbClr val="3A3838"/>
                </a:solidFill>
                <a:latin typeface="Carlito"/>
                <a:cs typeface="Carlito"/>
              </a:rPr>
              <a:t>’ünün </a:t>
            </a:r>
            <a:r>
              <a:rPr sz="2400" dirty="0">
                <a:solidFill>
                  <a:srgbClr val="3A3838"/>
                </a:solidFill>
                <a:latin typeface="Carlito"/>
                <a:cs typeface="Carlito"/>
              </a:rPr>
              <a:t>iş </a:t>
            </a:r>
            <a:r>
              <a:rPr sz="2400" spc="-15" dirty="0">
                <a:solidFill>
                  <a:srgbClr val="3A3838"/>
                </a:solidFill>
                <a:latin typeface="Carlito"/>
                <a:cs typeface="Carlito"/>
              </a:rPr>
              <a:t>kazası</a:t>
            </a:r>
            <a:r>
              <a:rPr sz="2400" spc="-20" dirty="0">
                <a:solidFill>
                  <a:srgbClr val="3A3838"/>
                </a:solidFill>
                <a:latin typeface="Carlito"/>
                <a:cs typeface="Carlito"/>
              </a:rPr>
              <a:t> </a:t>
            </a:r>
            <a:r>
              <a:rPr sz="2400" spc="-10" dirty="0">
                <a:solidFill>
                  <a:srgbClr val="3A3838"/>
                </a:solidFill>
                <a:latin typeface="Carlito"/>
                <a:cs typeface="Carlito"/>
              </a:rPr>
              <a:t>geçirdiği,</a:t>
            </a:r>
            <a:endParaRPr sz="2400">
              <a:latin typeface="Carlito"/>
              <a:cs typeface="Carlito"/>
            </a:endParaRPr>
          </a:p>
          <a:p>
            <a:pPr marL="12700">
              <a:lnSpc>
                <a:spcPct val="100000"/>
              </a:lnSpc>
              <a:spcBef>
                <a:spcPts val="1440"/>
              </a:spcBef>
            </a:pPr>
            <a:r>
              <a:rPr sz="2400" b="1" spc="-5" dirty="0">
                <a:solidFill>
                  <a:srgbClr val="3A3838"/>
                </a:solidFill>
                <a:latin typeface="Carlito"/>
                <a:cs typeface="Carlito"/>
              </a:rPr>
              <a:t>1088</a:t>
            </a:r>
            <a:r>
              <a:rPr sz="2400" spc="-5" dirty="0">
                <a:solidFill>
                  <a:srgbClr val="3A3838"/>
                </a:solidFill>
                <a:latin typeface="Carlito"/>
                <a:cs typeface="Carlito"/>
              </a:rPr>
              <a:t>’inin </a:t>
            </a:r>
            <a:r>
              <a:rPr sz="2400" dirty="0">
                <a:solidFill>
                  <a:srgbClr val="3A3838"/>
                </a:solidFill>
                <a:latin typeface="Carlito"/>
                <a:cs typeface="Carlito"/>
              </a:rPr>
              <a:t>meslek </a:t>
            </a:r>
            <a:r>
              <a:rPr sz="2400" spc="-10" dirty="0">
                <a:solidFill>
                  <a:srgbClr val="3A3838"/>
                </a:solidFill>
                <a:latin typeface="Carlito"/>
                <a:cs typeface="Carlito"/>
              </a:rPr>
              <a:t>hastalığı </a:t>
            </a:r>
            <a:r>
              <a:rPr sz="2400" spc="-5" dirty="0">
                <a:solidFill>
                  <a:srgbClr val="3A3838"/>
                </a:solidFill>
                <a:latin typeface="Carlito"/>
                <a:cs typeface="Carlito"/>
              </a:rPr>
              <a:t>tanısı </a:t>
            </a:r>
            <a:r>
              <a:rPr sz="2400" dirty="0">
                <a:solidFill>
                  <a:srgbClr val="3A3838"/>
                </a:solidFill>
                <a:latin typeface="Carlito"/>
                <a:cs typeface="Carlito"/>
              </a:rPr>
              <a:t>aldığı </a:t>
            </a:r>
            <a:r>
              <a:rPr sz="2400" spc="-5" dirty="0">
                <a:solidFill>
                  <a:srgbClr val="3A3838"/>
                </a:solidFill>
                <a:latin typeface="Carlito"/>
                <a:cs typeface="Carlito"/>
              </a:rPr>
              <a:t>(SGK Sağlık </a:t>
            </a:r>
            <a:r>
              <a:rPr sz="2400" spc="-10" dirty="0">
                <a:solidFill>
                  <a:srgbClr val="3A3838"/>
                </a:solidFill>
                <a:latin typeface="Carlito"/>
                <a:cs typeface="Carlito"/>
              </a:rPr>
              <a:t>Kurul </a:t>
            </a:r>
            <a:r>
              <a:rPr sz="2400" spc="-5" dirty="0">
                <a:solidFill>
                  <a:srgbClr val="3A3838"/>
                </a:solidFill>
                <a:latin typeface="Carlito"/>
                <a:cs typeface="Carlito"/>
              </a:rPr>
              <a:t>raporuyla </a:t>
            </a:r>
            <a:r>
              <a:rPr sz="2400" dirty="0">
                <a:solidFill>
                  <a:srgbClr val="3A3838"/>
                </a:solidFill>
                <a:latin typeface="Carlito"/>
                <a:cs typeface="Carlito"/>
              </a:rPr>
              <a:t>edime</a:t>
            </a:r>
            <a:r>
              <a:rPr sz="2400" spc="-114" dirty="0">
                <a:solidFill>
                  <a:srgbClr val="3A3838"/>
                </a:solidFill>
                <a:latin typeface="Carlito"/>
                <a:cs typeface="Carlito"/>
              </a:rPr>
              <a:t> </a:t>
            </a:r>
            <a:r>
              <a:rPr sz="2400" spc="-5" dirty="0">
                <a:solidFill>
                  <a:srgbClr val="3A3838"/>
                </a:solidFill>
                <a:latin typeface="Carlito"/>
                <a:cs typeface="Carlito"/>
              </a:rPr>
              <a:t>hak</a:t>
            </a:r>
            <a:endParaRPr sz="2400">
              <a:latin typeface="Carlito"/>
              <a:cs typeface="Carlito"/>
            </a:endParaRPr>
          </a:p>
          <a:p>
            <a:pPr marL="12700">
              <a:lnSpc>
                <a:spcPct val="100000"/>
              </a:lnSpc>
              <a:spcBef>
                <a:spcPts val="1440"/>
              </a:spcBef>
            </a:pPr>
            <a:r>
              <a:rPr sz="2400" spc="-10" dirty="0">
                <a:solidFill>
                  <a:srgbClr val="3A3838"/>
                </a:solidFill>
                <a:latin typeface="Carlito"/>
                <a:cs typeface="Carlito"/>
              </a:rPr>
              <a:t>kazananlar),</a:t>
            </a:r>
            <a:endParaRPr sz="2400">
              <a:latin typeface="Carlito"/>
              <a:cs typeface="Carlito"/>
            </a:endParaRPr>
          </a:p>
          <a:p>
            <a:pPr marL="12700">
              <a:lnSpc>
                <a:spcPct val="100000"/>
              </a:lnSpc>
              <a:spcBef>
                <a:spcPts val="1440"/>
              </a:spcBef>
            </a:pPr>
            <a:r>
              <a:rPr sz="2400" b="1" spc="-10" dirty="0">
                <a:solidFill>
                  <a:srgbClr val="3A3838"/>
                </a:solidFill>
                <a:latin typeface="Carlito"/>
                <a:cs typeface="Carlito"/>
              </a:rPr>
              <a:t>4664 </a:t>
            </a:r>
            <a:r>
              <a:rPr sz="2400" spc="-5" dirty="0">
                <a:solidFill>
                  <a:srgbClr val="3A3838"/>
                </a:solidFill>
                <a:latin typeface="Carlito"/>
                <a:cs typeface="Carlito"/>
              </a:rPr>
              <a:t>kişinin </a:t>
            </a:r>
            <a:r>
              <a:rPr sz="2400" dirty="0">
                <a:solidFill>
                  <a:srgbClr val="3A3838"/>
                </a:solidFill>
                <a:latin typeface="Carlito"/>
                <a:cs typeface="Carlito"/>
              </a:rPr>
              <a:t>iş </a:t>
            </a:r>
            <a:r>
              <a:rPr sz="2400" spc="-10" dirty="0">
                <a:solidFill>
                  <a:srgbClr val="3A3838"/>
                </a:solidFill>
                <a:latin typeface="Carlito"/>
                <a:cs typeface="Carlito"/>
              </a:rPr>
              <a:t>kazaları </a:t>
            </a:r>
            <a:r>
              <a:rPr sz="2400" spc="-15" dirty="0">
                <a:solidFill>
                  <a:srgbClr val="3A3838"/>
                </a:solidFill>
                <a:latin typeface="Carlito"/>
                <a:cs typeface="Carlito"/>
              </a:rPr>
              <a:t>ve </a:t>
            </a:r>
            <a:r>
              <a:rPr sz="2400" dirty="0">
                <a:solidFill>
                  <a:srgbClr val="3A3838"/>
                </a:solidFill>
                <a:latin typeface="Carlito"/>
                <a:cs typeface="Carlito"/>
              </a:rPr>
              <a:t>meslek </a:t>
            </a:r>
            <a:r>
              <a:rPr sz="2400" spc="-5" dirty="0">
                <a:solidFill>
                  <a:srgbClr val="3A3838"/>
                </a:solidFill>
                <a:latin typeface="Carlito"/>
                <a:cs typeface="Carlito"/>
              </a:rPr>
              <a:t>hastalıkları sonucu </a:t>
            </a:r>
            <a:r>
              <a:rPr sz="2400" spc="-10" dirty="0">
                <a:solidFill>
                  <a:srgbClr val="3A3838"/>
                </a:solidFill>
                <a:latin typeface="Carlito"/>
                <a:cs typeface="Carlito"/>
              </a:rPr>
              <a:t>sürekli </a:t>
            </a:r>
            <a:r>
              <a:rPr sz="2400" dirty="0">
                <a:solidFill>
                  <a:srgbClr val="3A3838"/>
                </a:solidFill>
                <a:latin typeface="Carlito"/>
                <a:cs typeface="Carlito"/>
              </a:rPr>
              <a:t>iş </a:t>
            </a:r>
            <a:r>
              <a:rPr sz="2400" spc="-15" dirty="0">
                <a:solidFill>
                  <a:srgbClr val="3A3838"/>
                </a:solidFill>
                <a:latin typeface="Carlito"/>
                <a:cs typeface="Carlito"/>
              </a:rPr>
              <a:t>göremez</a:t>
            </a:r>
            <a:r>
              <a:rPr sz="2400" spc="-65" dirty="0">
                <a:solidFill>
                  <a:srgbClr val="3A3838"/>
                </a:solidFill>
                <a:latin typeface="Carlito"/>
                <a:cs typeface="Carlito"/>
              </a:rPr>
              <a:t> </a:t>
            </a:r>
            <a:r>
              <a:rPr sz="2400" spc="-5" dirty="0">
                <a:solidFill>
                  <a:srgbClr val="3A3838"/>
                </a:solidFill>
                <a:latin typeface="Carlito"/>
                <a:cs typeface="Carlito"/>
              </a:rPr>
              <a:t>hale</a:t>
            </a:r>
            <a:endParaRPr sz="2400">
              <a:latin typeface="Carlito"/>
              <a:cs typeface="Carlito"/>
            </a:endParaRPr>
          </a:p>
          <a:p>
            <a:pPr marL="12700">
              <a:lnSpc>
                <a:spcPct val="100000"/>
              </a:lnSpc>
              <a:spcBef>
                <a:spcPts val="1445"/>
              </a:spcBef>
            </a:pPr>
            <a:r>
              <a:rPr sz="2400" spc="-5" dirty="0">
                <a:solidFill>
                  <a:srgbClr val="3A3838"/>
                </a:solidFill>
                <a:latin typeface="Carlito"/>
                <a:cs typeface="Carlito"/>
              </a:rPr>
              <a:t>geldiği,</a:t>
            </a:r>
            <a:endParaRPr sz="2400">
              <a:latin typeface="Carlito"/>
              <a:cs typeface="Carlito"/>
            </a:endParaRPr>
          </a:p>
          <a:p>
            <a:pPr marL="12700">
              <a:lnSpc>
                <a:spcPct val="100000"/>
              </a:lnSpc>
              <a:spcBef>
                <a:spcPts val="1440"/>
              </a:spcBef>
            </a:pPr>
            <a:r>
              <a:rPr sz="2400" b="1" spc="-5" dirty="0">
                <a:solidFill>
                  <a:srgbClr val="3A3838"/>
                </a:solidFill>
                <a:latin typeface="Carlito"/>
                <a:cs typeface="Carlito"/>
              </a:rPr>
              <a:t>1.147 </a:t>
            </a:r>
            <a:r>
              <a:rPr sz="2400" dirty="0">
                <a:solidFill>
                  <a:srgbClr val="3A3838"/>
                </a:solidFill>
                <a:latin typeface="Carlito"/>
                <a:cs typeface="Carlito"/>
              </a:rPr>
              <a:t>kişinin iş </a:t>
            </a:r>
            <a:r>
              <a:rPr sz="2400" spc="-10" dirty="0">
                <a:solidFill>
                  <a:srgbClr val="3A3838"/>
                </a:solidFill>
                <a:latin typeface="Carlito"/>
                <a:cs typeface="Carlito"/>
              </a:rPr>
              <a:t>kazalarında </a:t>
            </a:r>
            <a:r>
              <a:rPr sz="2400" spc="-5" dirty="0">
                <a:solidFill>
                  <a:srgbClr val="3A3838"/>
                </a:solidFill>
                <a:latin typeface="Carlito"/>
                <a:cs typeface="Carlito"/>
              </a:rPr>
              <a:t>öldüğü</a:t>
            </a:r>
            <a:r>
              <a:rPr sz="2400" spc="-45" dirty="0">
                <a:solidFill>
                  <a:srgbClr val="3A3838"/>
                </a:solidFill>
                <a:latin typeface="Carlito"/>
                <a:cs typeface="Carlito"/>
              </a:rPr>
              <a:t> </a:t>
            </a:r>
            <a:r>
              <a:rPr sz="2400" spc="-25" dirty="0">
                <a:solidFill>
                  <a:srgbClr val="3A3838"/>
                </a:solidFill>
                <a:latin typeface="Carlito"/>
                <a:cs typeface="Carlito"/>
              </a:rPr>
              <a:t>saptanmıştır.</a:t>
            </a:r>
            <a:endParaRPr sz="2400">
              <a:latin typeface="Carlito"/>
              <a:cs typeface="Carlito"/>
            </a:endParaRPr>
          </a:p>
        </p:txBody>
      </p:sp>
      <p:sp>
        <p:nvSpPr>
          <p:cNvPr id="11" name="object 11"/>
          <p:cNvSpPr txBox="1">
            <a:spLocks noGrp="1"/>
          </p:cNvSpPr>
          <p:nvPr>
            <p:ph type="title"/>
          </p:nvPr>
        </p:nvSpPr>
        <p:spPr>
          <a:xfrm>
            <a:off x="753872" y="611250"/>
            <a:ext cx="4902835" cy="452120"/>
          </a:xfrm>
          <a:prstGeom prst="rect">
            <a:avLst/>
          </a:prstGeom>
        </p:spPr>
        <p:txBody>
          <a:bodyPr vert="horz" wrap="square" lIns="0" tIns="12065" rIns="0" bIns="0" rtlCol="0">
            <a:spAutoFit/>
          </a:bodyPr>
          <a:lstStyle/>
          <a:p>
            <a:pPr marL="12700">
              <a:lnSpc>
                <a:spcPct val="100000"/>
              </a:lnSpc>
              <a:spcBef>
                <a:spcPts val="95"/>
              </a:spcBef>
            </a:pPr>
            <a:r>
              <a:rPr sz="2800" b="1" spc="-30" dirty="0">
                <a:solidFill>
                  <a:srgbClr val="404040"/>
                </a:solidFill>
                <a:latin typeface="Carlito"/>
                <a:cs typeface="Carlito"/>
              </a:rPr>
              <a:t>Türkiye </a:t>
            </a:r>
            <a:r>
              <a:rPr sz="2800" b="1" spc="-5" dirty="0">
                <a:solidFill>
                  <a:srgbClr val="404040"/>
                </a:solidFill>
                <a:latin typeface="Carlito"/>
                <a:cs typeface="Carlito"/>
              </a:rPr>
              <a:t>SGK 2019 </a:t>
            </a:r>
            <a:r>
              <a:rPr sz="2800" b="1" spc="-35" dirty="0">
                <a:solidFill>
                  <a:srgbClr val="404040"/>
                </a:solidFill>
                <a:latin typeface="Carlito"/>
                <a:cs typeface="Carlito"/>
              </a:rPr>
              <a:t>Yılı</a:t>
            </a:r>
            <a:r>
              <a:rPr sz="2800" b="1" spc="100" dirty="0">
                <a:solidFill>
                  <a:srgbClr val="404040"/>
                </a:solidFill>
                <a:latin typeface="Carlito"/>
                <a:cs typeface="Carlito"/>
              </a:rPr>
              <a:t> </a:t>
            </a:r>
            <a:r>
              <a:rPr sz="2800" b="1" spc="-15" dirty="0">
                <a:solidFill>
                  <a:srgbClr val="404040"/>
                </a:solidFill>
                <a:latin typeface="Carlito"/>
                <a:cs typeface="Carlito"/>
              </a:rPr>
              <a:t>İstatistikleri</a:t>
            </a:r>
            <a:endParaRPr sz="2800">
              <a:latin typeface="Carlito"/>
              <a:cs typeface="Carl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060190" cy="452120"/>
          </a:xfrm>
          <a:prstGeom prst="rect">
            <a:avLst/>
          </a:prstGeom>
        </p:spPr>
        <p:txBody>
          <a:bodyPr vert="horz" wrap="square" lIns="0" tIns="12065" rIns="0" bIns="0" rtlCol="0">
            <a:spAutoFit/>
          </a:bodyPr>
          <a:lstStyle/>
          <a:p>
            <a:pPr marL="12700">
              <a:lnSpc>
                <a:spcPct val="100000"/>
              </a:lnSpc>
              <a:spcBef>
                <a:spcPts val="95"/>
              </a:spcBef>
            </a:pPr>
            <a:r>
              <a:rPr sz="2800" b="1" spc="-20" dirty="0">
                <a:solidFill>
                  <a:srgbClr val="404040"/>
                </a:solidFill>
                <a:latin typeface="Carlito"/>
                <a:cs typeface="Carlito"/>
              </a:rPr>
              <a:t>Ülkemizde </a:t>
            </a:r>
            <a:r>
              <a:rPr sz="2800" b="1" spc="-10" dirty="0">
                <a:solidFill>
                  <a:srgbClr val="404040"/>
                </a:solidFill>
                <a:latin typeface="Carlito"/>
                <a:cs typeface="Carlito"/>
              </a:rPr>
              <a:t>Meslek</a:t>
            </a:r>
            <a:r>
              <a:rPr sz="2800" b="1" spc="45" dirty="0">
                <a:solidFill>
                  <a:srgbClr val="404040"/>
                </a:solidFill>
                <a:latin typeface="Carlito"/>
                <a:cs typeface="Carlito"/>
              </a:rPr>
              <a:t> </a:t>
            </a:r>
            <a:r>
              <a:rPr sz="2800" b="1" spc="-15" dirty="0">
                <a:solidFill>
                  <a:srgbClr val="404040"/>
                </a:solidFill>
                <a:latin typeface="Carlito"/>
                <a:cs typeface="Carlito"/>
              </a:rPr>
              <a:t>Hastalığı</a:t>
            </a:r>
            <a:endParaRPr sz="2800">
              <a:latin typeface="Carlito"/>
              <a:cs typeface="Carlito"/>
            </a:endParaRPr>
          </a:p>
        </p:txBody>
      </p:sp>
      <p:sp>
        <p:nvSpPr>
          <p:cNvPr id="3" name="object 3"/>
          <p:cNvSpPr txBox="1"/>
          <p:nvPr/>
        </p:nvSpPr>
        <p:spPr>
          <a:xfrm>
            <a:off x="810564" y="5967171"/>
            <a:ext cx="1871345"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Carlito"/>
                <a:cs typeface="Carlito"/>
              </a:rPr>
              <a:t>*Sağlık </a:t>
            </a:r>
            <a:r>
              <a:rPr sz="1200" i="1" spc="-10" dirty="0">
                <a:latin typeface="Carlito"/>
                <a:cs typeface="Carlito"/>
              </a:rPr>
              <a:t>Bakanlığı </a:t>
            </a:r>
            <a:r>
              <a:rPr sz="1200" i="1" dirty="0">
                <a:latin typeface="Carlito"/>
                <a:cs typeface="Carlito"/>
              </a:rPr>
              <a:t>2019</a:t>
            </a:r>
            <a:r>
              <a:rPr sz="1200" i="1" spc="10" dirty="0">
                <a:latin typeface="Carlito"/>
                <a:cs typeface="Carlito"/>
              </a:rPr>
              <a:t> </a:t>
            </a:r>
            <a:r>
              <a:rPr sz="1200" i="1" spc="-5" dirty="0">
                <a:latin typeface="Carlito"/>
                <a:cs typeface="Carlito"/>
              </a:rPr>
              <a:t>verileri</a:t>
            </a:r>
            <a:endParaRPr sz="1200">
              <a:latin typeface="Carlito"/>
              <a:cs typeface="Carlito"/>
            </a:endParaRPr>
          </a:p>
        </p:txBody>
      </p:sp>
      <p:grpSp>
        <p:nvGrpSpPr>
          <p:cNvPr id="4" name="object 4"/>
          <p:cNvGrpSpPr/>
          <p:nvPr/>
        </p:nvGrpSpPr>
        <p:grpSpPr>
          <a:xfrm>
            <a:off x="731519" y="1304416"/>
            <a:ext cx="10773410" cy="4531360"/>
            <a:chOff x="731519" y="1304416"/>
            <a:chExt cx="10773410" cy="4531360"/>
          </a:xfrm>
        </p:grpSpPr>
        <p:sp>
          <p:nvSpPr>
            <p:cNvPr id="5" name="object 5"/>
            <p:cNvSpPr/>
            <p:nvPr/>
          </p:nvSpPr>
          <p:spPr>
            <a:xfrm>
              <a:off x="731519" y="1318259"/>
              <a:ext cx="10758170" cy="4508500"/>
            </a:xfrm>
            <a:custGeom>
              <a:avLst/>
              <a:gdLst/>
              <a:ahLst/>
              <a:cxnLst/>
              <a:rect l="l" t="t" r="r" b="b"/>
              <a:pathLst>
                <a:path w="10758170" h="4508500">
                  <a:moveTo>
                    <a:pt x="10506202" y="0"/>
                  </a:moveTo>
                  <a:lnTo>
                    <a:pt x="251675" y="0"/>
                  </a:lnTo>
                  <a:lnTo>
                    <a:pt x="206435" y="4053"/>
                  </a:lnTo>
                  <a:lnTo>
                    <a:pt x="163856" y="15742"/>
                  </a:lnTo>
                  <a:lnTo>
                    <a:pt x="124648" y="34355"/>
                  </a:lnTo>
                  <a:lnTo>
                    <a:pt x="89522" y="59184"/>
                  </a:lnTo>
                  <a:lnTo>
                    <a:pt x="59189" y="89518"/>
                  </a:lnTo>
                  <a:lnTo>
                    <a:pt x="34360" y="124648"/>
                  </a:lnTo>
                  <a:lnTo>
                    <a:pt x="15744" y="163863"/>
                  </a:lnTo>
                  <a:lnTo>
                    <a:pt x="4054" y="206455"/>
                  </a:lnTo>
                  <a:lnTo>
                    <a:pt x="0" y="251713"/>
                  </a:lnTo>
                  <a:lnTo>
                    <a:pt x="0" y="4256278"/>
                  </a:lnTo>
                  <a:lnTo>
                    <a:pt x="4054" y="4301529"/>
                  </a:lnTo>
                  <a:lnTo>
                    <a:pt x="15744" y="4344117"/>
                  </a:lnTo>
                  <a:lnTo>
                    <a:pt x="34360" y="4383332"/>
                  </a:lnTo>
                  <a:lnTo>
                    <a:pt x="59189" y="4418463"/>
                  </a:lnTo>
                  <a:lnTo>
                    <a:pt x="89522" y="4448799"/>
                  </a:lnTo>
                  <a:lnTo>
                    <a:pt x="124648" y="4473630"/>
                  </a:lnTo>
                  <a:lnTo>
                    <a:pt x="163856" y="4492246"/>
                  </a:lnTo>
                  <a:lnTo>
                    <a:pt x="206435" y="4503937"/>
                  </a:lnTo>
                  <a:lnTo>
                    <a:pt x="251675" y="4507992"/>
                  </a:lnTo>
                  <a:lnTo>
                    <a:pt x="10506202" y="4507992"/>
                  </a:lnTo>
                  <a:lnTo>
                    <a:pt x="10551460" y="4503937"/>
                  </a:lnTo>
                  <a:lnTo>
                    <a:pt x="10594052" y="4492246"/>
                  </a:lnTo>
                  <a:lnTo>
                    <a:pt x="10633267" y="4473630"/>
                  </a:lnTo>
                  <a:lnTo>
                    <a:pt x="10668397" y="4448799"/>
                  </a:lnTo>
                  <a:lnTo>
                    <a:pt x="10698731" y="4418463"/>
                  </a:lnTo>
                  <a:lnTo>
                    <a:pt x="10723560" y="4383332"/>
                  </a:lnTo>
                  <a:lnTo>
                    <a:pt x="10742173" y="4344117"/>
                  </a:lnTo>
                  <a:lnTo>
                    <a:pt x="10753862" y="4301529"/>
                  </a:lnTo>
                  <a:lnTo>
                    <a:pt x="10757916" y="4256278"/>
                  </a:lnTo>
                  <a:lnTo>
                    <a:pt x="10757916" y="251713"/>
                  </a:lnTo>
                  <a:lnTo>
                    <a:pt x="10753862" y="206455"/>
                  </a:lnTo>
                  <a:lnTo>
                    <a:pt x="10742173" y="163863"/>
                  </a:lnTo>
                  <a:lnTo>
                    <a:pt x="10723560" y="124648"/>
                  </a:lnTo>
                  <a:lnTo>
                    <a:pt x="10698731" y="89518"/>
                  </a:lnTo>
                  <a:lnTo>
                    <a:pt x="10668397" y="59184"/>
                  </a:lnTo>
                  <a:lnTo>
                    <a:pt x="10633267" y="34355"/>
                  </a:lnTo>
                  <a:lnTo>
                    <a:pt x="10594052" y="15742"/>
                  </a:lnTo>
                  <a:lnTo>
                    <a:pt x="10551460" y="4053"/>
                  </a:lnTo>
                  <a:lnTo>
                    <a:pt x="10506202" y="0"/>
                  </a:lnTo>
                  <a:close/>
                </a:path>
              </a:pathLst>
            </a:custGeom>
            <a:solidFill>
              <a:srgbClr val="DEEBF7"/>
            </a:solidFill>
          </p:spPr>
          <p:txBody>
            <a:bodyPr wrap="square" lIns="0" tIns="0" rIns="0" bIns="0" rtlCol="0"/>
            <a:lstStyle/>
            <a:p>
              <a:endParaRPr/>
            </a:p>
          </p:txBody>
        </p:sp>
        <p:sp>
          <p:nvSpPr>
            <p:cNvPr id="6" name="object 6"/>
            <p:cNvSpPr/>
            <p:nvPr/>
          </p:nvSpPr>
          <p:spPr>
            <a:xfrm>
              <a:off x="817625" y="1319021"/>
              <a:ext cx="10673080" cy="4502150"/>
            </a:xfrm>
            <a:custGeom>
              <a:avLst/>
              <a:gdLst/>
              <a:ahLst/>
              <a:cxnLst/>
              <a:rect l="l" t="t" r="r" b="b"/>
              <a:pathLst>
                <a:path w="10673080" h="4502150">
                  <a:moveTo>
                    <a:pt x="0" y="301370"/>
                  </a:moveTo>
                  <a:lnTo>
                    <a:pt x="3944" y="252504"/>
                  </a:lnTo>
                  <a:lnTo>
                    <a:pt x="15365" y="206142"/>
                  </a:lnTo>
                  <a:lnTo>
                    <a:pt x="33640" y="162905"/>
                  </a:lnTo>
                  <a:lnTo>
                    <a:pt x="58151" y="123416"/>
                  </a:lnTo>
                  <a:lnTo>
                    <a:pt x="88276" y="88296"/>
                  </a:lnTo>
                  <a:lnTo>
                    <a:pt x="123394" y="58168"/>
                  </a:lnTo>
                  <a:lnTo>
                    <a:pt x="162886" y="33652"/>
                  </a:lnTo>
                  <a:lnTo>
                    <a:pt x="206130" y="15371"/>
                  </a:lnTo>
                  <a:lnTo>
                    <a:pt x="252507" y="3946"/>
                  </a:lnTo>
                  <a:lnTo>
                    <a:pt x="301396" y="0"/>
                  </a:lnTo>
                  <a:lnTo>
                    <a:pt x="10371201" y="0"/>
                  </a:lnTo>
                  <a:lnTo>
                    <a:pt x="10420067" y="3946"/>
                  </a:lnTo>
                  <a:lnTo>
                    <a:pt x="10466429" y="15371"/>
                  </a:lnTo>
                  <a:lnTo>
                    <a:pt x="10509666" y="33652"/>
                  </a:lnTo>
                  <a:lnTo>
                    <a:pt x="10549155" y="58168"/>
                  </a:lnTo>
                  <a:lnTo>
                    <a:pt x="10584275" y="88296"/>
                  </a:lnTo>
                  <a:lnTo>
                    <a:pt x="10614403" y="123416"/>
                  </a:lnTo>
                  <a:lnTo>
                    <a:pt x="10638919" y="162905"/>
                  </a:lnTo>
                  <a:lnTo>
                    <a:pt x="10657200" y="206142"/>
                  </a:lnTo>
                  <a:lnTo>
                    <a:pt x="10668625" y="252504"/>
                  </a:lnTo>
                  <a:lnTo>
                    <a:pt x="10672572" y="301370"/>
                  </a:lnTo>
                  <a:lnTo>
                    <a:pt x="10672572" y="4200525"/>
                  </a:lnTo>
                  <a:lnTo>
                    <a:pt x="10668625" y="4249406"/>
                  </a:lnTo>
                  <a:lnTo>
                    <a:pt x="10657200" y="4295778"/>
                  </a:lnTo>
                  <a:lnTo>
                    <a:pt x="10638919" y="4339018"/>
                  </a:lnTo>
                  <a:lnTo>
                    <a:pt x="10614403" y="4378506"/>
                  </a:lnTo>
                  <a:lnTo>
                    <a:pt x="10584275" y="4413623"/>
                  </a:lnTo>
                  <a:lnTo>
                    <a:pt x="10549155" y="4443746"/>
                  </a:lnTo>
                  <a:lnTo>
                    <a:pt x="10509666" y="4468255"/>
                  </a:lnTo>
                  <a:lnTo>
                    <a:pt x="10466429" y="4486531"/>
                  </a:lnTo>
                  <a:lnTo>
                    <a:pt x="10420067" y="4497951"/>
                  </a:lnTo>
                  <a:lnTo>
                    <a:pt x="10371201" y="4501896"/>
                  </a:lnTo>
                  <a:lnTo>
                    <a:pt x="301396" y="4501896"/>
                  </a:lnTo>
                  <a:lnTo>
                    <a:pt x="252507" y="4497951"/>
                  </a:lnTo>
                  <a:lnTo>
                    <a:pt x="206130" y="4486531"/>
                  </a:lnTo>
                  <a:lnTo>
                    <a:pt x="162886" y="4468255"/>
                  </a:lnTo>
                  <a:lnTo>
                    <a:pt x="123394" y="4443746"/>
                  </a:lnTo>
                  <a:lnTo>
                    <a:pt x="88276" y="4413623"/>
                  </a:lnTo>
                  <a:lnTo>
                    <a:pt x="58151" y="4378506"/>
                  </a:lnTo>
                  <a:lnTo>
                    <a:pt x="33640" y="4339018"/>
                  </a:lnTo>
                  <a:lnTo>
                    <a:pt x="15365" y="4295778"/>
                  </a:lnTo>
                  <a:lnTo>
                    <a:pt x="3944" y="4249406"/>
                  </a:lnTo>
                  <a:lnTo>
                    <a:pt x="0" y="4200525"/>
                  </a:lnTo>
                  <a:lnTo>
                    <a:pt x="0" y="301370"/>
                  </a:lnTo>
                  <a:close/>
                </a:path>
              </a:pathLst>
            </a:custGeom>
            <a:ln w="28956">
              <a:solidFill>
                <a:srgbClr val="DEEBF7"/>
              </a:solidFill>
            </a:ln>
          </p:spPr>
          <p:txBody>
            <a:bodyPr wrap="square" lIns="0" tIns="0" rIns="0" bIns="0" rtlCol="0"/>
            <a:lstStyle/>
            <a:p>
              <a:endParaRPr/>
            </a:p>
          </p:txBody>
        </p:sp>
        <p:sp>
          <p:nvSpPr>
            <p:cNvPr id="7" name="object 7"/>
            <p:cNvSpPr/>
            <p:nvPr/>
          </p:nvSpPr>
          <p:spPr>
            <a:xfrm>
              <a:off x="984503" y="2383536"/>
              <a:ext cx="7687309" cy="2308860"/>
            </a:xfrm>
            <a:custGeom>
              <a:avLst/>
              <a:gdLst/>
              <a:ahLst/>
              <a:cxnLst/>
              <a:rect l="l" t="t" r="r" b="b"/>
              <a:pathLst>
                <a:path w="7687309" h="2308860">
                  <a:moveTo>
                    <a:pt x="7687056" y="0"/>
                  </a:moveTo>
                  <a:lnTo>
                    <a:pt x="0" y="0"/>
                  </a:lnTo>
                  <a:lnTo>
                    <a:pt x="0" y="2308860"/>
                  </a:lnTo>
                  <a:lnTo>
                    <a:pt x="7687056" y="2308860"/>
                  </a:lnTo>
                  <a:lnTo>
                    <a:pt x="7687056" y="0"/>
                  </a:lnTo>
                  <a:close/>
                </a:path>
              </a:pathLst>
            </a:custGeom>
            <a:solidFill>
              <a:srgbClr val="DEEBF7"/>
            </a:solidFill>
          </p:spPr>
          <p:txBody>
            <a:bodyPr wrap="square" lIns="0" tIns="0" rIns="0" bIns="0" rtlCol="0"/>
            <a:lstStyle/>
            <a:p>
              <a:endParaRPr/>
            </a:p>
          </p:txBody>
        </p:sp>
        <p:sp>
          <p:nvSpPr>
            <p:cNvPr id="8" name="object 8"/>
            <p:cNvSpPr/>
            <p:nvPr/>
          </p:nvSpPr>
          <p:spPr>
            <a:xfrm>
              <a:off x="1076172" y="2609088"/>
              <a:ext cx="240792" cy="2346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076172" y="4255008"/>
              <a:ext cx="240792" cy="234695"/>
            </a:xfrm>
            <a:prstGeom prst="rect">
              <a:avLst/>
            </a:prstGeom>
            <a:blipFill>
              <a:blip r:embed="rId2" cstate="print"/>
              <a:stretch>
                <a:fillRect/>
              </a:stretch>
            </a:blipFill>
          </p:spPr>
          <p:txBody>
            <a:bodyPr wrap="square" lIns="0" tIns="0" rIns="0" bIns="0" rtlCol="0"/>
            <a:lstStyle/>
            <a:p>
              <a:endParaRPr/>
            </a:p>
          </p:txBody>
        </p:sp>
      </p:grpSp>
      <p:sp>
        <p:nvSpPr>
          <p:cNvPr id="10" name="object 10"/>
          <p:cNvSpPr txBox="1"/>
          <p:nvPr/>
        </p:nvSpPr>
        <p:spPr>
          <a:xfrm>
            <a:off x="1406397" y="2340737"/>
            <a:ext cx="7133590" cy="2220595"/>
          </a:xfrm>
          <a:prstGeom prst="rect">
            <a:avLst/>
          </a:prstGeom>
        </p:spPr>
        <p:txBody>
          <a:bodyPr vert="horz" wrap="square" lIns="0" tIns="12700" rIns="0" bIns="0" rtlCol="0">
            <a:spAutoFit/>
          </a:bodyPr>
          <a:lstStyle/>
          <a:p>
            <a:pPr marL="12700" marR="227329">
              <a:lnSpc>
                <a:spcPct val="150000"/>
              </a:lnSpc>
              <a:spcBef>
                <a:spcPts val="100"/>
              </a:spcBef>
            </a:pPr>
            <a:r>
              <a:rPr sz="2400" dirty="0">
                <a:solidFill>
                  <a:srgbClr val="3A3838"/>
                </a:solidFill>
                <a:latin typeface="Carlito"/>
                <a:cs typeface="Carlito"/>
              </a:rPr>
              <a:t>Bir yılda </a:t>
            </a:r>
            <a:r>
              <a:rPr sz="2400" spc="-5" dirty="0">
                <a:solidFill>
                  <a:srgbClr val="3A3838"/>
                </a:solidFill>
                <a:latin typeface="Carlito"/>
                <a:cs typeface="Carlito"/>
              </a:rPr>
              <a:t>her </a:t>
            </a:r>
            <a:r>
              <a:rPr sz="2400" b="1" spc="-5" dirty="0">
                <a:solidFill>
                  <a:srgbClr val="3A3838"/>
                </a:solidFill>
                <a:latin typeface="Carlito"/>
                <a:cs typeface="Carlito"/>
              </a:rPr>
              <a:t>1.000 </a:t>
            </a:r>
            <a:r>
              <a:rPr sz="2400" dirty="0">
                <a:solidFill>
                  <a:srgbClr val="3A3838"/>
                </a:solidFill>
                <a:latin typeface="Carlito"/>
                <a:cs typeface="Carlito"/>
              </a:rPr>
              <a:t>işçi için </a:t>
            </a:r>
            <a:r>
              <a:rPr sz="2400" spc="-10" dirty="0">
                <a:solidFill>
                  <a:srgbClr val="3A3838"/>
                </a:solidFill>
                <a:latin typeface="Carlito"/>
                <a:cs typeface="Carlito"/>
              </a:rPr>
              <a:t>4-12 yeni </a:t>
            </a:r>
            <a:r>
              <a:rPr sz="2400" dirty="0">
                <a:solidFill>
                  <a:srgbClr val="3A3838"/>
                </a:solidFill>
                <a:latin typeface="Carlito"/>
                <a:cs typeface="Carlito"/>
              </a:rPr>
              <a:t>meslek </a:t>
            </a:r>
            <a:r>
              <a:rPr sz="2400" spc="-10" dirty="0">
                <a:solidFill>
                  <a:srgbClr val="3A3838"/>
                </a:solidFill>
                <a:latin typeface="Carlito"/>
                <a:cs typeface="Carlito"/>
              </a:rPr>
              <a:t>hastalığı  beklenirken </a:t>
            </a:r>
            <a:r>
              <a:rPr sz="2400" spc="-40" dirty="0">
                <a:solidFill>
                  <a:srgbClr val="3A3838"/>
                </a:solidFill>
                <a:latin typeface="Carlito"/>
                <a:cs typeface="Carlito"/>
              </a:rPr>
              <a:t>(Prof. </a:t>
            </a:r>
            <a:r>
              <a:rPr sz="2400" spc="-85" dirty="0">
                <a:solidFill>
                  <a:srgbClr val="3A3838"/>
                </a:solidFill>
                <a:latin typeface="Carlito"/>
                <a:cs typeface="Carlito"/>
              </a:rPr>
              <a:t>Dr. </a:t>
            </a:r>
            <a:r>
              <a:rPr sz="2400" spc="-15" dirty="0">
                <a:solidFill>
                  <a:srgbClr val="3A3838"/>
                </a:solidFill>
                <a:latin typeface="Carlito"/>
                <a:cs typeface="Carlito"/>
              </a:rPr>
              <a:t>J. </a:t>
            </a:r>
            <a:r>
              <a:rPr sz="2400" spc="-5" dirty="0">
                <a:solidFill>
                  <a:srgbClr val="3A3838"/>
                </a:solidFill>
                <a:latin typeface="Carlito"/>
                <a:cs typeface="Carlito"/>
              </a:rPr>
              <a:t>Malcolm </a:t>
            </a:r>
            <a:r>
              <a:rPr sz="2400" spc="-10" dirty="0">
                <a:solidFill>
                  <a:srgbClr val="3A3838"/>
                </a:solidFill>
                <a:latin typeface="Carlito"/>
                <a:cs typeface="Carlito"/>
              </a:rPr>
              <a:t>Harrington araştırması,  </a:t>
            </a:r>
            <a:r>
              <a:rPr sz="2400" spc="-20" dirty="0">
                <a:solidFill>
                  <a:srgbClr val="3A3838"/>
                </a:solidFill>
                <a:latin typeface="Carlito"/>
                <a:cs typeface="Carlito"/>
              </a:rPr>
              <a:t>İLO </a:t>
            </a:r>
            <a:r>
              <a:rPr sz="2400" spc="-10" dirty="0">
                <a:solidFill>
                  <a:srgbClr val="3A3838"/>
                </a:solidFill>
                <a:latin typeface="Carlito"/>
                <a:cs typeface="Carlito"/>
              </a:rPr>
              <a:t>kaynaklarında kullanılan</a:t>
            </a:r>
            <a:r>
              <a:rPr sz="2400" spc="-5" dirty="0">
                <a:solidFill>
                  <a:srgbClr val="3A3838"/>
                </a:solidFill>
                <a:latin typeface="Carlito"/>
                <a:cs typeface="Carlito"/>
              </a:rPr>
              <a:t> </a:t>
            </a:r>
            <a:r>
              <a:rPr sz="2400" spc="-15" dirty="0">
                <a:solidFill>
                  <a:srgbClr val="3A3838"/>
                </a:solidFill>
                <a:latin typeface="Carlito"/>
                <a:cs typeface="Carlito"/>
              </a:rPr>
              <a:t>oran)</a:t>
            </a:r>
            <a:endParaRPr sz="2400">
              <a:latin typeface="Carlito"/>
              <a:cs typeface="Carlito"/>
            </a:endParaRPr>
          </a:p>
          <a:p>
            <a:pPr marL="12700">
              <a:lnSpc>
                <a:spcPct val="100000"/>
              </a:lnSpc>
              <a:spcBef>
                <a:spcPts val="1440"/>
              </a:spcBef>
            </a:pPr>
            <a:r>
              <a:rPr sz="2400" dirty="0">
                <a:solidFill>
                  <a:srgbClr val="3A3838"/>
                </a:solidFill>
                <a:latin typeface="Carlito"/>
                <a:cs typeface="Carlito"/>
              </a:rPr>
              <a:t>Bu </a:t>
            </a:r>
            <a:r>
              <a:rPr sz="2400" spc="-15" dirty="0">
                <a:solidFill>
                  <a:srgbClr val="3A3838"/>
                </a:solidFill>
                <a:latin typeface="Carlito"/>
                <a:cs typeface="Carlito"/>
              </a:rPr>
              <a:t>oran ülkemizde </a:t>
            </a:r>
            <a:r>
              <a:rPr sz="2400" b="1" spc="-20" dirty="0">
                <a:solidFill>
                  <a:srgbClr val="3A3838"/>
                </a:solidFill>
                <a:latin typeface="Carlito"/>
                <a:cs typeface="Carlito"/>
              </a:rPr>
              <a:t>100.000’de </a:t>
            </a:r>
            <a:r>
              <a:rPr sz="2400" b="1" spc="-5" dirty="0">
                <a:solidFill>
                  <a:srgbClr val="3A3838"/>
                </a:solidFill>
                <a:latin typeface="Carlito"/>
                <a:cs typeface="Carlito"/>
              </a:rPr>
              <a:t>31 </a:t>
            </a:r>
            <a:r>
              <a:rPr sz="2400" b="1" spc="-25" dirty="0">
                <a:solidFill>
                  <a:srgbClr val="3A3838"/>
                </a:solidFill>
                <a:latin typeface="Carlito"/>
                <a:cs typeface="Carlito"/>
              </a:rPr>
              <a:t>(1000’de </a:t>
            </a:r>
            <a:r>
              <a:rPr sz="2400" b="1" spc="-5" dirty="0">
                <a:solidFill>
                  <a:srgbClr val="3A3838"/>
                </a:solidFill>
                <a:latin typeface="Carlito"/>
                <a:cs typeface="Carlito"/>
              </a:rPr>
              <a:t>0,31)</a:t>
            </a:r>
            <a:r>
              <a:rPr sz="2400" b="1" spc="15" dirty="0">
                <a:solidFill>
                  <a:srgbClr val="3A3838"/>
                </a:solidFill>
                <a:latin typeface="Carlito"/>
                <a:cs typeface="Carlito"/>
              </a:rPr>
              <a:t> </a:t>
            </a:r>
            <a:r>
              <a:rPr sz="2400" spc="-40" dirty="0">
                <a:solidFill>
                  <a:srgbClr val="3A3838"/>
                </a:solidFill>
                <a:latin typeface="Carlito"/>
                <a:cs typeface="Carlito"/>
              </a:rPr>
              <a:t>kadardır.</a:t>
            </a:r>
            <a:endParaRPr sz="2400">
              <a:latin typeface="Carlito"/>
              <a:cs typeface="Carlito"/>
            </a:endParaRPr>
          </a:p>
        </p:txBody>
      </p:sp>
      <p:sp>
        <p:nvSpPr>
          <p:cNvPr id="11" name="object 11"/>
          <p:cNvSpPr/>
          <p:nvPr/>
        </p:nvSpPr>
        <p:spPr>
          <a:xfrm>
            <a:off x="9165335" y="3526535"/>
            <a:ext cx="3026664" cy="2615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7696834" cy="452120"/>
          </a:xfrm>
          <a:prstGeom prst="rect">
            <a:avLst/>
          </a:prstGeom>
        </p:spPr>
        <p:txBody>
          <a:bodyPr vert="horz" wrap="square" lIns="0" tIns="12065" rIns="0" bIns="0" rtlCol="0">
            <a:spAutoFit/>
          </a:bodyPr>
          <a:lstStyle/>
          <a:p>
            <a:pPr marL="12700">
              <a:lnSpc>
                <a:spcPct val="100000"/>
              </a:lnSpc>
              <a:spcBef>
                <a:spcPts val="95"/>
              </a:spcBef>
            </a:pPr>
            <a:r>
              <a:rPr sz="2800" b="1" spc="-20" dirty="0">
                <a:solidFill>
                  <a:srgbClr val="404040"/>
                </a:solidFill>
                <a:latin typeface="Carlito"/>
                <a:cs typeface="Carlito"/>
              </a:rPr>
              <a:t>Ülkemizde </a:t>
            </a:r>
            <a:r>
              <a:rPr sz="2800" b="1" spc="-10" dirty="0">
                <a:solidFill>
                  <a:srgbClr val="404040"/>
                </a:solidFill>
                <a:latin typeface="Carlito"/>
                <a:cs typeface="Carlito"/>
              </a:rPr>
              <a:t>Meslek Hastalıkları </a:t>
            </a:r>
            <a:r>
              <a:rPr sz="2800" b="1" spc="-5" dirty="0">
                <a:solidFill>
                  <a:srgbClr val="404040"/>
                </a:solidFill>
                <a:latin typeface="Carlito"/>
                <a:cs typeface="Carlito"/>
              </a:rPr>
              <a:t>Açısından Son</a:t>
            </a:r>
            <a:r>
              <a:rPr sz="2800" b="1" spc="160" dirty="0">
                <a:solidFill>
                  <a:srgbClr val="404040"/>
                </a:solidFill>
                <a:latin typeface="Carlito"/>
                <a:cs typeface="Carlito"/>
              </a:rPr>
              <a:t> </a:t>
            </a:r>
            <a:r>
              <a:rPr sz="2800" b="1" spc="-5" dirty="0">
                <a:solidFill>
                  <a:srgbClr val="404040"/>
                </a:solidFill>
                <a:latin typeface="Carlito"/>
                <a:cs typeface="Carlito"/>
              </a:rPr>
              <a:t>Durum</a:t>
            </a:r>
            <a:endParaRPr sz="2800">
              <a:latin typeface="Carlito"/>
              <a:cs typeface="Carlito"/>
            </a:endParaRPr>
          </a:p>
        </p:txBody>
      </p:sp>
      <p:graphicFrame>
        <p:nvGraphicFramePr>
          <p:cNvPr id="3" name="object 3"/>
          <p:cNvGraphicFramePr>
            <a:graphicFrameLocks noGrp="1"/>
          </p:cNvGraphicFramePr>
          <p:nvPr/>
        </p:nvGraphicFramePr>
        <p:xfrm>
          <a:off x="772121" y="1294891"/>
          <a:ext cx="10661015" cy="4705350"/>
        </p:xfrm>
        <a:graphic>
          <a:graphicData uri="http://schemas.openxmlformats.org/drawingml/2006/table">
            <a:tbl>
              <a:tblPr firstRow="1" bandRow="1">
                <a:tableStyleId>{2D5ABB26-0587-4C30-8999-92F81FD0307C}</a:tableStyleId>
              </a:tblPr>
              <a:tblGrid>
                <a:gridCol w="1783714">
                  <a:extLst>
                    <a:ext uri="{9D8B030D-6E8A-4147-A177-3AD203B41FA5}">
                      <a16:colId xmlns:a16="http://schemas.microsoft.com/office/drawing/2014/main" val="20000"/>
                    </a:ext>
                  </a:extLst>
                </a:gridCol>
                <a:gridCol w="4428490">
                  <a:extLst>
                    <a:ext uri="{9D8B030D-6E8A-4147-A177-3AD203B41FA5}">
                      <a16:colId xmlns:a16="http://schemas.microsoft.com/office/drawing/2014/main" val="20001"/>
                    </a:ext>
                  </a:extLst>
                </a:gridCol>
                <a:gridCol w="4428489">
                  <a:extLst>
                    <a:ext uri="{9D8B030D-6E8A-4147-A177-3AD203B41FA5}">
                      <a16:colId xmlns:a16="http://schemas.microsoft.com/office/drawing/2014/main" val="20002"/>
                    </a:ext>
                  </a:extLst>
                </a:gridCol>
              </a:tblGrid>
              <a:tr h="1086993">
                <a:tc>
                  <a:txBody>
                    <a:bodyPr/>
                    <a:lstStyle/>
                    <a:p>
                      <a:pPr>
                        <a:lnSpc>
                          <a:spcPct val="100000"/>
                        </a:lnSpc>
                        <a:spcBef>
                          <a:spcPts val="10"/>
                        </a:spcBef>
                      </a:pPr>
                      <a:endParaRPr sz="2600">
                        <a:latin typeface="Times New Roman"/>
                        <a:cs typeface="Times New Roman"/>
                      </a:endParaRPr>
                    </a:p>
                    <a:p>
                      <a:pPr marL="635" algn="ctr">
                        <a:lnSpc>
                          <a:spcPct val="100000"/>
                        </a:lnSpc>
                        <a:spcBef>
                          <a:spcPts val="5"/>
                        </a:spcBef>
                      </a:pPr>
                      <a:r>
                        <a:rPr sz="2000" b="1" dirty="0">
                          <a:solidFill>
                            <a:srgbClr val="3A3838"/>
                          </a:solidFill>
                          <a:latin typeface="Carlito"/>
                          <a:cs typeface="Carlito"/>
                        </a:rPr>
                        <a:t>2012-2019</a:t>
                      </a:r>
                      <a:endParaRPr sz="2000">
                        <a:latin typeface="Carlito"/>
                        <a:cs typeface="Carlito"/>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1C6E8"/>
                    </a:solidFill>
                  </a:tcPr>
                </a:tc>
                <a:tc>
                  <a:txBody>
                    <a:bodyPr/>
                    <a:lstStyle/>
                    <a:p>
                      <a:pPr marL="685165" marR="432434" indent="-244475">
                        <a:lnSpc>
                          <a:spcPct val="100000"/>
                        </a:lnSpc>
                        <a:spcBef>
                          <a:spcPts val="1764"/>
                        </a:spcBef>
                      </a:pPr>
                      <a:r>
                        <a:rPr sz="2000" b="1" dirty="0">
                          <a:solidFill>
                            <a:srgbClr val="3A3838"/>
                          </a:solidFill>
                          <a:latin typeface="Carlito"/>
                          <a:cs typeface="Carlito"/>
                        </a:rPr>
                        <a:t>Meslek </a:t>
                      </a:r>
                      <a:r>
                        <a:rPr sz="2000" b="1" spc="-10" dirty="0">
                          <a:solidFill>
                            <a:srgbClr val="3A3838"/>
                          </a:solidFill>
                          <a:latin typeface="Carlito"/>
                          <a:cs typeface="Carlito"/>
                        </a:rPr>
                        <a:t>Hastalığı </a:t>
                      </a:r>
                      <a:r>
                        <a:rPr sz="2000" b="1" spc="-5" dirty="0">
                          <a:solidFill>
                            <a:srgbClr val="3A3838"/>
                          </a:solidFill>
                          <a:latin typeface="Carlito"/>
                          <a:cs typeface="Carlito"/>
                        </a:rPr>
                        <a:t>Klinik </a:t>
                      </a:r>
                      <a:r>
                        <a:rPr sz="2000" b="1" spc="-40" dirty="0">
                          <a:solidFill>
                            <a:srgbClr val="3A3838"/>
                          </a:solidFill>
                          <a:latin typeface="Carlito"/>
                          <a:cs typeface="Carlito"/>
                        </a:rPr>
                        <a:t>Tanı </a:t>
                      </a:r>
                      <a:r>
                        <a:rPr sz="2000" b="1" spc="-15" dirty="0">
                          <a:solidFill>
                            <a:srgbClr val="3A3838"/>
                          </a:solidFill>
                          <a:latin typeface="Carlito"/>
                          <a:cs typeface="Carlito"/>
                        </a:rPr>
                        <a:t>Dosya  </a:t>
                      </a:r>
                      <a:r>
                        <a:rPr sz="2000" b="1" spc="-10" dirty="0">
                          <a:solidFill>
                            <a:srgbClr val="3A3838"/>
                          </a:solidFill>
                          <a:latin typeface="Carlito"/>
                          <a:cs typeface="Carlito"/>
                        </a:rPr>
                        <a:t>Sayıları </a:t>
                      </a:r>
                      <a:r>
                        <a:rPr sz="2000" b="1" dirty="0">
                          <a:solidFill>
                            <a:srgbClr val="3A3838"/>
                          </a:solidFill>
                          <a:latin typeface="Carlito"/>
                          <a:cs typeface="Carlito"/>
                        </a:rPr>
                        <a:t>(HSGM </a:t>
                      </a:r>
                      <a:r>
                        <a:rPr sz="2000" b="1" spc="-5" dirty="0">
                          <a:solidFill>
                            <a:srgbClr val="3A3838"/>
                          </a:solidFill>
                          <a:latin typeface="Carlito"/>
                          <a:cs typeface="Carlito"/>
                        </a:rPr>
                        <a:t>ÇSDB</a:t>
                      </a:r>
                      <a:r>
                        <a:rPr sz="2000" b="1" dirty="0">
                          <a:solidFill>
                            <a:srgbClr val="3A3838"/>
                          </a:solidFill>
                          <a:latin typeface="Carlito"/>
                          <a:cs typeface="Carlito"/>
                        </a:rPr>
                        <a:t> </a:t>
                      </a:r>
                      <a:r>
                        <a:rPr sz="2000" b="1" spc="-10" dirty="0">
                          <a:solidFill>
                            <a:srgbClr val="3A3838"/>
                          </a:solidFill>
                          <a:latin typeface="Carlito"/>
                          <a:cs typeface="Carlito"/>
                        </a:rPr>
                        <a:t>verileri)</a:t>
                      </a:r>
                      <a:endParaRPr sz="2000">
                        <a:latin typeface="Carlito"/>
                        <a:cs typeface="Carlito"/>
                      </a:endParaRPr>
                    </a:p>
                  </a:txBody>
                  <a:tcPr marL="0" marR="0" marT="22415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1C6E8"/>
                    </a:solidFill>
                  </a:tcPr>
                </a:tc>
                <a:tc>
                  <a:txBody>
                    <a:bodyPr/>
                    <a:lstStyle/>
                    <a:p>
                      <a:pPr marL="313055" marR="304165" indent="635" algn="ctr">
                        <a:lnSpc>
                          <a:spcPct val="100000"/>
                        </a:lnSpc>
                        <a:spcBef>
                          <a:spcPts val="565"/>
                        </a:spcBef>
                      </a:pPr>
                      <a:r>
                        <a:rPr sz="2000" b="1" dirty="0">
                          <a:solidFill>
                            <a:srgbClr val="3A3838"/>
                          </a:solidFill>
                          <a:latin typeface="Carlito"/>
                          <a:cs typeface="Carlito"/>
                        </a:rPr>
                        <a:t>SGK </a:t>
                      </a:r>
                      <a:r>
                        <a:rPr sz="2000" b="1" spc="-25" dirty="0">
                          <a:solidFill>
                            <a:srgbClr val="3A3838"/>
                          </a:solidFill>
                          <a:latin typeface="Carlito"/>
                          <a:cs typeface="Carlito"/>
                        </a:rPr>
                        <a:t>Tarafından </a:t>
                      </a:r>
                      <a:r>
                        <a:rPr sz="2000" b="1" spc="-5" dirty="0">
                          <a:solidFill>
                            <a:srgbClr val="3A3838"/>
                          </a:solidFill>
                          <a:latin typeface="Carlito"/>
                          <a:cs typeface="Carlito"/>
                        </a:rPr>
                        <a:t>Meslekte </a:t>
                      </a:r>
                      <a:r>
                        <a:rPr sz="2000" b="1" spc="-10" dirty="0">
                          <a:solidFill>
                            <a:srgbClr val="3A3838"/>
                          </a:solidFill>
                          <a:latin typeface="Carlito"/>
                          <a:cs typeface="Carlito"/>
                        </a:rPr>
                        <a:t>Kazanma  </a:t>
                      </a:r>
                      <a:r>
                        <a:rPr sz="2000" b="1" spc="-5" dirty="0">
                          <a:solidFill>
                            <a:srgbClr val="3A3838"/>
                          </a:solidFill>
                          <a:latin typeface="Carlito"/>
                          <a:cs typeface="Carlito"/>
                        </a:rPr>
                        <a:t>Gücü </a:t>
                      </a:r>
                      <a:r>
                        <a:rPr sz="2000" b="1" spc="-15" dirty="0">
                          <a:solidFill>
                            <a:srgbClr val="3A3838"/>
                          </a:solidFill>
                          <a:latin typeface="Carlito"/>
                          <a:cs typeface="Carlito"/>
                        </a:rPr>
                        <a:t>Kaybı Oranı </a:t>
                      </a:r>
                      <a:r>
                        <a:rPr sz="2000" b="1" spc="-10" dirty="0">
                          <a:solidFill>
                            <a:srgbClr val="3A3838"/>
                          </a:solidFill>
                          <a:latin typeface="Carlito"/>
                          <a:cs typeface="Carlito"/>
                        </a:rPr>
                        <a:t>Onayı </a:t>
                      </a:r>
                      <a:r>
                        <a:rPr sz="2000" b="1" dirty="0">
                          <a:solidFill>
                            <a:srgbClr val="3A3838"/>
                          </a:solidFill>
                          <a:latin typeface="Carlito"/>
                          <a:cs typeface="Carlito"/>
                        </a:rPr>
                        <a:t>İle </a:t>
                      </a:r>
                      <a:r>
                        <a:rPr sz="2000" b="1" spc="-25" dirty="0">
                          <a:solidFill>
                            <a:srgbClr val="3A3838"/>
                          </a:solidFill>
                          <a:latin typeface="Carlito"/>
                          <a:cs typeface="Carlito"/>
                        </a:rPr>
                        <a:t>Tazminat  </a:t>
                      </a:r>
                      <a:r>
                        <a:rPr sz="2000" b="1" spc="-5" dirty="0">
                          <a:solidFill>
                            <a:srgbClr val="3A3838"/>
                          </a:solidFill>
                          <a:latin typeface="Carlito"/>
                          <a:cs typeface="Carlito"/>
                        </a:rPr>
                        <a:t>Ödenen </a:t>
                      </a:r>
                      <a:r>
                        <a:rPr sz="2000" b="1" spc="-15" dirty="0">
                          <a:solidFill>
                            <a:srgbClr val="3A3838"/>
                          </a:solidFill>
                          <a:latin typeface="Carlito"/>
                          <a:cs typeface="Carlito"/>
                        </a:rPr>
                        <a:t>Dosya </a:t>
                      </a:r>
                      <a:r>
                        <a:rPr sz="2000" b="1" spc="-10" dirty="0">
                          <a:solidFill>
                            <a:srgbClr val="3A3838"/>
                          </a:solidFill>
                          <a:latin typeface="Carlito"/>
                          <a:cs typeface="Carlito"/>
                        </a:rPr>
                        <a:t>Sayısı</a:t>
                      </a:r>
                      <a:endParaRPr sz="2000">
                        <a:latin typeface="Carlito"/>
                        <a:cs typeface="Carlito"/>
                      </a:endParaRPr>
                    </a:p>
                  </a:txBody>
                  <a:tcPr marL="0" marR="0" marT="717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1C6E8"/>
                    </a:solidFill>
                  </a:tcPr>
                </a:tc>
                <a:extLst>
                  <a:ext uri="{0D108BD9-81ED-4DB2-BD59-A6C34878D82A}">
                    <a16:rowId xmlns:a16="http://schemas.microsoft.com/office/drawing/2014/main" val="10000"/>
                  </a:ext>
                </a:extLst>
              </a:tr>
              <a:tr h="410337">
                <a:tc>
                  <a:txBody>
                    <a:bodyPr/>
                    <a:lstStyle/>
                    <a:p>
                      <a:pPr algn="ctr">
                        <a:lnSpc>
                          <a:spcPct val="100000"/>
                        </a:lnSpc>
                        <a:spcBef>
                          <a:spcPts val="340"/>
                        </a:spcBef>
                      </a:pPr>
                      <a:r>
                        <a:rPr sz="2000" b="1" dirty="0">
                          <a:solidFill>
                            <a:srgbClr val="3A3838"/>
                          </a:solidFill>
                          <a:latin typeface="Carlito"/>
                          <a:cs typeface="Carlito"/>
                        </a:rPr>
                        <a:t>2012</a:t>
                      </a:r>
                      <a:endParaRPr sz="2000">
                        <a:latin typeface="Carlito"/>
                        <a:cs typeface="Carlito"/>
                      </a:endParaRPr>
                    </a:p>
                  </a:txBody>
                  <a:tcPr marL="0" marR="0" marT="431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40"/>
                        </a:spcBef>
                      </a:pPr>
                      <a:r>
                        <a:rPr sz="2000" dirty="0">
                          <a:latin typeface="Carlito"/>
                          <a:cs typeface="Carlito"/>
                        </a:rPr>
                        <a:t>4342</a:t>
                      </a:r>
                      <a:endParaRPr sz="2000">
                        <a:latin typeface="Carlito"/>
                        <a:cs typeface="Carlito"/>
                      </a:endParaRPr>
                    </a:p>
                  </a:txBody>
                  <a:tcPr marL="0" marR="0" marT="431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F7"/>
                    </a:solidFill>
                  </a:tcPr>
                </a:tc>
                <a:tc>
                  <a:txBody>
                    <a:bodyPr/>
                    <a:lstStyle/>
                    <a:p>
                      <a:pPr marL="2540" algn="ctr">
                        <a:lnSpc>
                          <a:spcPct val="100000"/>
                        </a:lnSpc>
                        <a:spcBef>
                          <a:spcPts val="340"/>
                        </a:spcBef>
                      </a:pPr>
                      <a:r>
                        <a:rPr sz="2000" dirty="0">
                          <a:latin typeface="Carlito"/>
                          <a:cs typeface="Carlito"/>
                        </a:rPr>
                        <a:t>395</a:t>
                      </a:r>
                      <a:endParaRPr sz="2000">
                        <a:latin typeface="Carlito"/>
                        <a:cs typeface="Carlito"/>
                      </a:endParaRPr>
                    </a:p>
                  </a:txBody>
                  <a:tcPr marL="0" marR="0" marT="431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1"/>
                  </a:ext>
                </a:extLst>
              </a:tr>
              <a:tr h="399414">
                <a:tc>
                  <a:txBody>
                    <a:bodyPr/>
                    <a:lstStyle/>
                    <a:p>
                      <a:pPr algn="ctr">
                        <a:lnSpc>
                          <a:spcPct val="100000"/>
                        </a:lnSpc>
                        <a:spcBef>
                          <a:spcPts val="300"/>
                        </a:spcBef>
                      </a:pPr>
                      <a:r>
                        <a:rPr sz="2000" b="1" dirty="0">
                          <a:solidFill>
                            <a:srgbClr val="3A3838"/>
                          </a:solidFill>
                          <a:latin typeface="Carlito"/>
                          <a:cs typeface="Carlito"/>
                        </a:rPr>
                        <a:t>2013</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0"/>
                        </a:spcBef>
                      </a:pPr>
                      <a:r>
                        <a:rPr sz="2000" dirty="0">
                          <a:latin typeface="Carlito"/>
                          <a:cs typeface="Carlito"/>
                        </a:rPr>
                        <a:t>4947</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2540" algn="ctr">
                        <a:lnSpc>
                          <a:spcPct val="100000"/>
                        </a:lnSpc>
                        <a:spcBef>
                          <a:spcPts val="300"/>
                        </a:spcBef>
                      </a:pPr>
                      <a:r>
                        <a:rPr sz="2000" dirty="0">
                          <a:latin typeface="Carlito"/>
                          <a:cs typeface="Carlito"/>
                        </a:rPr>
                        <a:t>371</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2"/>
                  </a:ext>
                </a:extLst>
              </a:tr>
              <a:tr h="399288">
                <a:tc>
                  <a:txBody>
                    <a:bodyPr/>
                    <a:lstStyle/>
                    <a:p>
                      <a:pPr algn="ctr">
                        <a:lnSpc>
                          <a:spcPct val="100000"/>
                        </a:lnSpc>
                        <a:spcBef>
                          <a:spcPts val="300"/>
                        </a:spcBef>
                      </a:pPr>
                      <a:r>
                        <a:rPr sz="2000" b="1" dirty="0">
                          <a:solidFill>
                            <a:srgbClr val="3A3838"/>
                          </a:solidFill>
                          <a:latin typeface="Carlito"/>
                          <a:cs typeface="Carlito"/>
                        </a:rPr>
                        <a:t>2014</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0"/>
                        </a:spcBef>
                      </a:pPr>
                      <a:r>
                        <a:rPr sz="2000" dirty="0">
                          <a:latin typeface="Carlito"/>
                          <a:cs typeface="Carlito"/>
                        </a:rPr>
                        <a:t>5435</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2540" algn="ctr">
                        <a:lnSpc>
                          <a:spcPct val="100000"/>
                        </a:lnSpc>
                        <a:spcBef>
                          <a:spcPts val="300"/>
                        </a:spcBef>
                      </a:pPr>
                      <a:r>
                        <a:rPr sz="2000" dirty="0">
                          <a:latin typeface="Carlito"/>
                          <a:cs typeface="Carlito"/>
                        </a:rPr>
                        <a:t>494</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3"/>
                  </a:ext>
                </a:extLst>
              </a:tr>
              <a:tr h="399414">
                <a:tc>
                  <a:txBody>
                    <a:bodyPr/>
                    <a:lstStyle/>
                    <a:p>
                      <a:pPr algn="ctr">
                        <a:lnSpc>
                          <a:spcPct val="100000"/>
                        </a:lnSpc>
                        <a:spcBef>
                          <a:spcPts val="300"/>
                        </a:spcBef>
                      </a:pPr>
                      <a:r>
                        <a:rPr sz="2000" b="1" dirty="0">
                          <a:solidFill>
                            <a:srgbClr val="3A3838"/>
                          </a:solidFill>
                          <a:latin typeface="Carlito"/>
                          <a:cs typeface="Carlito"/>
                        </a:rPr>
                        <a:t>2015</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0"/>
                        </a:spcBef>
                      </a:pPr>
                      <a:r>
                        <a:rPr sz="2000" dirty="0">
                          <a:latin typeface="Carlito"/>
                          <a:cs typeface="Carlito"/>
                        </a:rPr>
                        <a:t>4082</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2540" algn="ctr">
                        <a:lnSpc>
                          <a:spcPct val="100000"/>
                        </a:lnSpc>
                        <a:spcBef>
                          <a:spcPts val="300"/>
                        </a:spcBef>
                      </a:pPr>
                      <a:r>
                        <a:rPr sz="2000" dirty="0">
                          <a:latin typeface="Carlito"/>
                          <a:cs typeface="Carlito"/>
                        </a:rPr>
                        <a:t>510</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4"/>
                  </a:ext>
                </a:extLst>
              </a:tr>
              <a:tr h="399288">
                <a:tc>
                  <a:txBody>
                    <a:bodyPr/>
                    <a:lstStyle/>
                    <a:p>
                      <a:pPr algn="ctr">
                        <a:lnSpc>
                          <a:spcPct val="100000"/>
                        </a:lnSpc>
                        <a:spcBef>
                          <a:spcPts val="300"/>
                        </a:spcBef>
                      </a:pPr>
                      <a:r>
                        <a:rPr sz="2000" b="1" dirty="0">
                          <a:solidFill>
                            <a:srgbClr val="3A3838"/>
                          </a:solidFill>
                          <a:latin typeface="Carlito"/>
                          <a:cs typeface="Carlito"/>
                        </a:rPr>
                        <a:t>2016</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0"/>
                        </a:spcBef>
                      </a:pPr>
                      <a:r>
                        <a:rPr sz="2000" dirty="0">
                          <a:latin typeface="Carlito"/>
                          <a:cs typeface="Carlito"/>
                        </a:rPr>
                        <a:t>4316</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2540" algn="ctr">
                        <a:lnSpc>
                          <a:spcPct val="100000"/>
                        </a:lnSpc>
                        <a:spcBef>
                          <a:spcPts val="300"/>
                        </a:spcBef>
                      </a:pPr>
                      <a:r>
                        <a:rPr sz="2000" dirty="0">
                          <a:latin typeface="Carlito"/>
                          <a:cs typeface="Carlito"/>
                        </a:rPr>
                        <a:t>597</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5"/>
                  </a:ext>
                </a:extLst>
              </a:tr>
              <a:tr h="399415">
                <a:tc>
                  <a:txBody>
                    <a:bodyPr/>
                    <a:lstStyle/>
                    <a:p>
                      <a:pPr algn="ctr">
                        <a:lnSpc>
                          <a:spcPct val="100000"/>
                        </a:lnSpc>
                        <a:spcBef>
                          <a:spcPts val="300"/>
                        </a:spcBef>
                      </a:pPr>
                      <a:r>
                        <a:rPr sz="2000" b="1" dirty="0">
                          <a:solidFill>
                            <a:srgbClr val="3A3838"/>
                          </a:solidFill>
                          <a:latin typeface="Carlito"/>
                          <a:cs typeface="Carlito"/>
                        </a:rPr>
                        <a:t>2017</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0"/>
                        </a:spcBef>
                      </a:pPr>
                      <a:r>
                        <a:rPr sz="2000" dirty="0">
                          <a:latin typeface="Carlito"/>
                          <a:cs typeface="Carlito"/>
                        </a:rPr>
                        <a:t>4855</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57150" algn="ctr">
                        <a:lnSpc>
                          <a:spcPct val="100000"/>
                        </a:lnSpc>
                        <a:spcBef>
                          <a:spcPts val="300"/>
                        </a:spcBef>
                      </a:pPr>
                      <a:r>
                        <a:rPr sz="2000" dirty="0">
                          <a:latin typeface="Carlito"/>
                          <a:cs typeface="Carlito"/>
                        </a:rPr>
                        <a:t>691</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6"/>
                  </a:ext>
                </a:extLst>
              </a:tr>
              <a:tr h="399288">
                <a:tc>
                  <a:txBody>
                    <a:bodyPr/>
                    <a:lstStyle/>
                    <a:p>
                      <a:pPr algn="ctr">
                        <a:lnSpc>
                          <a:spcPct val="100000"/>
                        </a:lnSpc>
                        <a:spcBef>
                          <a:spcPts val="305"/>
                        </a:spcBef>
                      </a:pPr>
                      <a:r>
                        <a:rPr sz="2000" b="1" dirty="0">
                          <a:solidFill>
                            <a:srgbClr val="3A3838"/>
                          </a:solidFill>
                          <a:latin typeface="Carlito"/>
                          <a:cs typeface="Carlito"/>
                        </a:rPr>
                        <a:t>2018</a:t>
                      </a:r>
                      <a:endParaRPr sz="2000">
                        <a:latin typeface="Carlito"/>
                        <a:cs typeface="Carlito"/>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5"/>
                        </a:spcBef>
                      </a:pPr>
                      <a:r>
                        <a:rPr sz="2000" dirty="0">
                          <a:latin typeface="Carlito"/>
                          <a:cs typeface="Carlito"/>
                        </a:rPr>
                        <a:t>5573</a:t>
                      </a:r>
                      <a:endParaRPr sz="2000">
                        <a:latin typeface="Carlito"/>
                        <a:cs typeface="Carlito"/>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59055" algn="ctr">
                        <a:lnSpc>
                          <a:spcPct val="100000"/>
                        </a:lnSpc>
                        <a:spcBef>
                          <a:spcPts val="305"/>
                        </a:spcBef>
                      </a:pPr>
                      <a:r>
                        <a:rPr sz="2000" dirty="0">
                          <a:latin typeface="Carlito"/>
                          <a:cs typeface="Carlito"/>
                        </a:rPr>
                        <a:t>1044</a:t>
                      </a:r>
                      <a:endParaRPr sz="2000">
                        <a:latin typeface="Carlito"/>
                        <a:cs typeface="Carlito"/>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7"/>
                  </a:ext>
                </a:extLst>
              </a:tr>
              <a:tr h="399389">
                <a:tc>
                  <a:txBody>
                    <a:bodyPr/>
                    <a:lstStyle/>
                    <a:p>
                      <a:pPr algn="ctr">
                        <a:lnSpc>
                          <a:spcPct val="100000"/>
                        </a:lnSpc>
                        <a:spcBef>
                          <a:spcPts val="300"/>
                        </a:spcBef>
                      </a:pPr>
                      <a:r>
                        <a:rPr sz="2000" b="1" dirty="0">
                          <a:solidFill>
                            <a:srgbClr val="3A3838"/>
                          </a:solidFill>
                          <a:latin typeface="Carlito"/>
                          <a:cs typeface="Carlito"/>
                        </a:rPr>
                        <a:t>2019</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0"/>
                        </a:spcBef>
                      </a:pPr>
                      <a:r>
                        <a:rPr sz="2000" dirty="0">
                          <a:latin typeface="Carlito"/>
                          <a:cs typeface="Carlito"/>
                        </a:rPr>
                        <a:t>5952</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59055" algn="ctr">
                        <a:lnSpc>
                          <a:spcPct val="100000"/>
                        </a:lnSpc>
                        <a:spcBef>
                          <a:spcPts val="300"/>
                        </a:spcBef>
                      </a:pPr>
                      <a:r>
                        <a:rPr sz="2000" dirty="0">
                          <a:latin typeface="Carlito"/>
                          <a:cs typeface="Carlito"/>
                        </a:rPr>
                        <a:t>1088</a:t>
                      </a:r>
                      <a:endParaRPr sz="2000">
                        <a:latin typeface="Carlito"/>
                        <a:cs typeface="Carlito"/>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8"/>
                  </a:ext>
                </a:extLst>
              </a:tr>
              <a:tr h="399351">
                <a:tc>
                  <a:txBody>
                    <a:bodyPr/>
                    <a:lstStyle/>
                    <a:p>
                      <a:pPr algn="ctr">
                        <a:lnSpc>
                          <a:spcPct val="100000"/>
                        </a:lnSpc>
                        <a:spcBef>
                          <a:spcPts val="305"/>
                        </a:spcBef>
                      </a:pPr>
                      <a:r>
                        <a:rPr sz="2000" b="1" dirty="0">
                          <a:solidFill>
                            <a:srgbClr val="3A3838"/>
                          </a:solidFill>
                          <a:latin typeface="Carlito"/>
                          <a:cs typeface="Carlito"/>
                        </a:rPr>
                        <a:t>2020</a:t>
                      </a:r>
                      <a:endParaRPr sz="2000">
                        <a:latin typeface="Carlito"/>
                        <a:cs typeface="Carlito"/>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1C6E8"/>
                    </a:solidFill>
                  </a:tcPr>
                </a:tc>
                <a:tc>
                  <a:txBody>
                    <a:bodyPr/>
                    <a:lstStyle/>
                    <a:p>
                      <a:pPr algn="ctr">
                        <a:lnSpc>
                          <a:spcPct val="100000"/>
                        </a:lnSpc>
                        <a:spcBef>
                          <a:spcPts val="305"/>
                        </a:spcBef>
                      </a:pPr>
                      <a:r>
                        <a:rPr sz="2000" dirty="0">
                          <a:latin typeface="Carlito"/>
                          <a:cs typeface="Carlito"/>
                        </a:rPr>
                        <a:t>3231</a:t>
                      </a:r>
                      <a:endParaRPr sz="2000">
                        <a:latin typeface="Carlito"/>
                        <a:cs typeface="Carlito"/>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tc>
                  <a:txBody>
                    <a:bodyPr/>
                    <a:lstStyle/>
                    <a:p>
                      <a:pPr marL="2540" algn="ctr">
                        <a:lnSpc>
                          <a:spcPct val="100000"/>
                        </a:lnSpc>
                        <a:spcBef>
                          <a:spcPts val="305"/>
                        </a:spcBef>
                      </a:pPr>
                      <a:r>
                        <a:rPr sz="2000" dirty="0">
                          <a:latin typeface="Carlito"/>
                          <a:cs typeface="Carlito"/>
                        </a:rPr>
                        <a:t>Açıklanmadı</a:t>
                      </a:r>
                      <a:endParaRPr sz="2000">
                        <a:latin typeface="Carlito"/>
                        <a:cs typeface="Carlito"/>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59549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10" dirty="0">
                <a:solidFill>
                  <a:srgbClr val="404040"/>
                </a:solidFill>
                <a:latin typeface="Carlito"/>
                <a:cs typeface="Carlito"/>
              </a:rPr>
              <a:t>Gelişim</a:t>
            </a:r>
            <a:r>
              <a:rPr sz="2800" b="1" spc="110" dirty="0">
                <a:solidFill>
                  <a:srgbClr val="404040"/>
                </a:solidFill>
                <a:latin typeface="Carlito"/>
                <a:cs typeface="Carlito"/>
              </a:rPr>
              <a:t> </a:t>
            </a:r>
            <a:r>
              <a:rPr sz="2800" b="1" spc="-15" dirty="0">
                <a:solidFill>
                  <a:srgbClr val="404040"/>
                </a:solidFill>
                <a:latin typeface="Carlito"/>
                <a:cs typeface="Carlito"/>
              </a:rPr>
              <a:t>Süreci</a:t>
            </a:r>
            <a:endParaRPr sz="2800">
              <a:latin typeface="Carlito"/>
              <a:cs typeface="Carlito"/>
            </a:endParaRPr>
          </a:p>
        </p:txBody>
      </p:sp>
      <p:grpSp>
        <p:nvGrpSpPr>
          <p:cNvPr id="3" name="object 3"/>
          <p:cNvGrpSpPr/>
          <p:nvPr/>
        </p:nvGrpSpPr>
        <p:grpSpPr>
          <a:xfrm>
            <a:off x="746759" y="1249680"/>
            <a:ext cx="6449695" cy="4889500"/>
            <a:chOff x="746759" y="1249680"/>
            <a:chExt cx="6449695" cy="4889500"/>
          </a:xfrm>
        </p:grpSpPr>
        <p:sp>
          <p:nvSpPr>
            <p:cNvPr id="4" name="object 4"/>
            <p:cNvSpPr/>
            <p:nvPr/>
          </p:nvSpPr>
          <p:spPr>
            <a:xfrm>
              <a:off x="752855" y="1255776"/>
              <a:ext cx="6437376" cy="48768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9807" y="1252728"/>
              <a:ext cx="6443980" cy="4883150"/>
            </a:xfrm>
            <a:custGeom>
              <a:avLst/>
              <a:gdLst/>
              <a:ahLst/>
              <a:cxnLst/>
              <a:rect l="l" t="t" r="r" b="b"/>
              <a:pathLst>
                <a:path w="6443980" h="4883150">
                  <a:moveTo>
                    <a:pt x="0" y="4882896"/>
                  </a:moveTo>
                  <a:lnTo>
                    <a:pt x="6443471" y="4882896"/>
                  </a:lnTo>
                  <a:lnTo>
                    <a:pt x="6443471" y="0"/>
                  </a:lnTo>
                  <a:lnTo>
                    <a:pt x="0" y="0"/>
                  </a:lnTo>
                  <a:lnTo>
                    <a:pt x="0" y="4882896"/>
                  </a:lnTo>
                  <a:close/>
                </a:path>
              </a:pathLst>
            </a:custGeom>
            <a:ln w="6096">
              <a:solidFill>
                <a:srgbClr val="D9D9D9"/>
              </a:solidFill>
            </a:ln>
          </p:spPr>
          <p:txBody>
            <a:bodyPr wrap="square" lIns="0" tIns="0" rIns="0" bIns="0" rtlCol="0"/>
            <a:lstStyle/>
            <a:p>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18795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5" dirty="0">
                <a:solidFill>
                  <a:srgbClr val="404040"/>
                </a:solidFill>
                <a:latin typeface="Carlito"/>
                <a:cs typeface="Carlito"/>
              </a:rPr>
              <a:t>Nasıl </a:t>
            </a:r>
            <a:r>
              <a:rPr sz="2800" b="1" spc="-50" dirty="0">
                <a:solidFill>
                  <a:srgbClr val="404040"/>
                </a:solidFill>
                <a:latin typeface="Carlito"/>
                <a:cs typeface="Carlito"/>
              </a:rPr>
              <a:t>Tespit</a:t>
            </a:r>
            <a:r>
              <a:rPr sz="2800" b="1" spc="110" dirty="0">
                <a:solidFill>
                  <a:srgbClr val="404040"/>
                </a:solidFill>
                <a:latin typeface="Carlito"/>
                <a:cs typeface="Carlito"/>
              </a:rPr>
              <a:t> </a:t>
            </a:r>
            <a:r>
              <a:rPr sz="2800" b="1" spc="-10" dirty="0">
                <a:solidFill>
                  <a:srgbClr val="404040"/>
                </a:solidFill>
                <a:latin typeface="Carlito"/>
                <a:cs typeface="Carlito"/>
              </a:rPr>
              <a:t>Edilir?</a:t>
            </a:r>
            <a:endParaRPr sz="2800">
              <a:latin typeface="Carlito"/>
              <a:cs typeface="Carlito"/>
            </a:endParaRPr>
          </a:p>
        </p:txBody>
      </p:sp>
      <p:grpSp>
        <p:nvGrpSpPr>
          <p:cNvPr id="3" name="object 3"/>
          <p:cNvGrpSpPr/>
          <p:nvPr/>
        </p:nvGrpSpPr>
        <p:grpSpPr>
          <a:xfrm>
            <a:off x="863980" y="1316608"/>
            <a:ext cx="6377305" cy="4471670"/>
            <a:chOff x="863980" y="1316608"/>
            <a:chExt cx="6377305" cy="4471670"/>
          </a:xfrm>
        </p:grpSpPr>
        <p:sp>
          <p:nvSpPr>
            <p:cNvPr id="4" name="object 4"/>
            <p:cNvSpPr/>
            <p:nvPr/>
          </p:nvSpPr>
          <p:spPr>
            <a:xfrm>
              <a:off x="4735067" y="1549907"/>
              <a:ext cx="1237615" cy="829310"/>
            </a:xfrm>
            <a:custGeom>
              <a:avLst/>
              <a:gdLst/>
              <a:ahLst/>
              <a:cxnLst/>
              <a:rect l="l" t="t" r="r" b="b"/>
              <a:pathLst>
                <a:path w="1237614" h="829310">
                  <a:moveTo>
                    <a:pt x="414528" y="0"/>
                  </a:moveTo>
                  <a:lnTo>
                    <a:pt x="0" y="414527"/>
                  </a:lnTo>
                  <a:lnTo>
                    <a:pt x="414528" y="829055"/>
                  </a:lnTo>
                  <a:lnTo>
                    <a:pt x="414528" y="621791"/>
                  </a:lnTo>
                  <a:lnTo>
                    <a:pt x="1237488" y="621791"/>
                  </a:lnTo>
                  <a:lnTo>
                    <a:pt x="1237488" y="207263"/>
                  </a:lnTo>
                  <a:lnTo>
                    <a:pt x="414528" y="207263"/>
                  </a:lnTo>
                  <a:lnTo>
                    <a:pt x="414528" y="0"/>
                  </a:lnTo>
                  <a:close/>
                </a:path>
              </a:pathLst>
            </a:custGeom>
            <a:solidFill>
              <a:srgbClr val="A6A6A6"/>
            </a:solidFill>
          </p:spPr>
          <p:txBody>
            <a:bodyPr wrap="square" lIns="0" tIns="0" rIns="0" bIns="0" rtlCol="0"/>
            <a:lstStyle/>
            <a:p>
              <a:endParaRPr/>
            </a:p>
          </p:txBody>
        </p:sp>
        <p:sp>
          <p:nvSpPr>
            <p:cNvPr id="5" name="object 5"/>
            <p:cNvSpPr/>
            <p:nvPr/>
          </p:nvSpPr>
          <p:spPr>
            <a:xfrm>
              <a:off x="4735067" y="1549907"/>
              <a:ext cx="1237615" cy="829310"/>
            </a:xfrm>
            <a:custGeom>
              <a:avLst/>
              <a:gdLst/>
              <a:ahLst/>
              <a:cxnLst/>
              <a:rect l="l" t="t" r="r" b="b"/>
              <a:pathLst>
                <a:path w="1237614" h="829310">
                  <a:moveTo>
                    <a:pt x="1237488" y="207263"/>
                  </a:moveTo>
                  <a:lnTo>
                    <a:pt x="414528" y="207263"/>
                  </a:lnTo>
                  <a:lnTo>
                    <a:pt x="414528" y="0"/>
                  </a:lnTo>
                  <a:lnTo>
                    <a:pt x="0" y="414527"/>
                  </a:lnTo>
                  <a:lnTo>
                    <a:pt x="414528" y="829055"/>
                  </a:lnTo>
                  <a:lnTo>
                    <a:pt x="414528" y="621791"/>
                  </a:lnTo>
                  <a:lnTo>
                    <a:pt x="1237488" y="621791"/>
                  </a:lnTo>
                  <a:lnTo>
                    <a:pt x="1237488" y="207263"/>
                  </a:lnTo>
                  <a:close/>
                </a:path>
              </a:pathLst>
            </a:custGeom>
            <a:ln w="57912">
              <a:solidFill>
                <a:srgbClr val="A6A6A6"/>
              </a:solidFill>
            </a:ln>
          </p:spPr>
          <p:txBody>
            <a:bodyPr wrap="square" lIns="0" tIns="0" rIns="0" bIns="0" rtlCol="0"/>
            <a:lstStyle/>
            <a:p>
              <a:endParaRPr/>
            </a:p>
          </p:txBody>
        </p:sp>
        <p:sp>
          <p:nvSpPr>
            <p:cNvPr id="6" name="object 6"/>
            <p:cNvSpPr/>
            <p:nvPr/>
          </p:nvSpPr>
          <p:spPr>
            <a:xfrm>
              <a:off x="5974079" y="1549907"/>
              <a:ext cx="1237615" cy="829310"/>
            </a:xfrm>
            <a:custGeom>
              <a:avLst/>
              <a:gdLst/>
              <a:ahLst/>
              <a:cxnLst/>
              <a:rect l="l" t="t" r="r" b="b"/>
              <a:pathLst>
                <a:path w="1237615" h="829310">
                  <a:moveTo>
                    <a:pt x="822960" y="0"/>
                  </a:moveTo>
                  <a:lnTo>
                    <a:pt x="822960" y="207263"/>
                  </a:lnTo>
                  <a:lnTo>
                    <a:pt x="0" y="207263"/>
                  </a:lnTo>
                  <a:lnTo>
                    <a:pt x="0" y="621791"/>
                  </a:lnTo>
                  <a:lnTo>
                    <a:pt x="822960" y="621791"/>
                  </a:lnTo>
                  <a:lnTo>
                    <a:pt x="822960" y="829055"/>
                  </a:lnTo>
                  <a:lnTo>
                    <a:pt x="1237488" y="414527"/>
                  </a:lnTo>
                  <a:lnTo>
                    <a:pt x="822960" y="0"/>
                  </a:lnTo>
                  <a:close/>
                </a:path>
              </a:pathLst>
            </a:custGeom>
            <a:solidFill>
              <a:srgbClr val="A6A6A6"/>
            </a:solidFill>
          </p:spPr>
          <p:txBody>
            <a:bodyPr wrap="square" lIns="0" tIns="0" rIns="0" bIns="0" rtlCol="0"/>
            <a:lstStyle/>
            <a:p>
              <a:endParaRPr/>
            </a:p>
          </p:txBody>
        </p:sp>
        <p:sp>
          <p:nvSpPr>
            <p:cNvPr id="7" name="object 7"/>
            <p:cNvSpPr/>
            <p:nvPr/>
          </p:nvSpPr>
          <p:spPr>
            <a:xfrm>
              <a:off x="5974079" y="1549907"/>
              <a:ext cx="1237615" cy="829310"/>
            </a:xfrm>
            <a:custGeom>
              <a:avLst/>
              <a:gdLst/>
              <a:ahLst/>
              <a:cxnLst/>
              <a:rect l="l" t="t" r="r" b="b"/>
              <a:pathLst>
                <a:path w="1237615" h="829310">
                  <a:moveTo>
                    <a:pt x="0" y="207263"/>
                  </a:moveTo>
                  <a:lnTo>
                    <a:pt x="822960" y="207263"/>
                  </a:lnTo>
                  <a:lnTo>
                    <a:pt x="822960" y="0"/>
                  </a:lnTo>
                  <a:lnTo>
                    <a:pt x="1237488" y="414527"/>
                  </a:lnTo>
                  <a:lnTo>
                    <a:pt x="822960" y="829055"/>
                  </a:lnTo>
                  <a:lnTo>
                    <a:pt x="822960" y="621791"/>
                  </a:lnTo>
                  <a:lnTo>
                    <a:pt x="0" y="621791"/>
                  </a:lnTo>
                  <a:lnTo>
                    <a:pt x="0" y="207263"/>
                  </a:lnTo>
                  <a:close/>
                </a:path>
              </a:pathLst>
            </a:custGeom>
            <a:ln w="57912">
              <a:solidFill>
                <a:srgbClr val="A6A6A6"/>
              </a:solidFill>
            </a:ln>
          </p:spPr>
          <p:txBody>
            <a:bodyPr wrap="square" lIns="0" tIns="0" rIns="0" bIns="0" rtlCol="0"/>
            <a:lstStyle/>
            <a:p>
              <a:endParaRPr/>
            </a:p>
          </p:txBody>
        </p:sp>
        <p:sp>
          <p:nvSpPr>
            <p:cNvPr id="8" name="object 8"/>
            <p:cNvSpPr/>
            <p:nvPr/>
          </p:nvSpPr>
          <p:spPr>
            <a:xfrm>
              <a:off x="878585" y="1331213"/>
              <a:ext cx="3493135" cy="1384300"/>
            </a:xfrm>
            <a:custGeom>
              <a:avLst/>
              <a:gdLst/>
              <a:ahLst/>
              <a:cxnLst/>
              <a:rect l="l" t="t" r="r" b="b"/>
              <a:pathLst>
                <a:path w="3493135" h="1384300">
                  <a:moveTo>
                    <a:pt x="3006725" y="0"/>
                  </a:moveTo>
                  <a:lnTo>
                    <a:pt x="486282" y="0"/>
                  </a:lnTo>
                  <a:lnTo>
                    <a:pt x="425284" y="2022"/>
                  </a:lnTo>
                  <a:lnTo>
                    <a:pt x="366547" y="7927"/>
                  </a:lnTo>
                  <a:lnTo>
                    <a:pt x="310526" y="17471"/>
                  </a:lnTo>
                  <a:lnTo>
                    <a:pt x="257678" y="30411"/>
                  </a:lnTo>
                  <a:lnTo>
                    <a:pt x="208458" y="46505"/>
                  </a:lnTo>
                  <a:lnTo>
                    <a:pt x="163323" y="65508"/>
                  </a:lnTo>
                  <a:lnTo>
                    <a:pt x="122726" y="87178"/>
                  </a:lnTo>
                  <a:lnTo>
                    <a:pt x="87125" y="111272"/>
                  </a:lnTo>
                  <a:lnTo>
                    <a:pt x="56975" y="137547"/>
                  </a:lnTo>
                  <a:lnTo>
                    <a:pt x="14851" y="195665"/>
                  </a:lnTo>
                  <a:lnTo>
                    <a:pt x="0" y="259587"/>
                  </a:lnTo>
                  <a:lnTo>
                    <a:pt x="0" y="920241"/>
                  </a:lnTo>
                  <a:lnTo>
                    <a:pt x="14851" y="984164"/>
                  </a:lnTo>
                  <a:lnTo>
                    <a:pt x="56975" y="1042282"/>
                  </a:lnTo>
                  <a:lnTo>
                    <a:pt x="87125" y="1068557"/>
                  </a:lnTo>
                  <a:lnTo>
                    <a:pt x="122726" y="1092651"/>
                  </a:lnTo>
                  <a:lnTo>
                    <a:pt x="163323" y="1114321"/>
                  </a:lnTo>
                  <a:lnTo>
                    <a:pt x="208458" y="1133324"/>
                  </a:lnTo>
                  <a:lnTo>
                    <a:pt x="257678" y="1149418"/>
                  </a:lnTo>
                  <a:lnTo>
                    <a:pt x="310526" y="1162358"/>
                  </a:lnTo>
                  <a:lnTo>
                    <a:pt x="366547" y="1171902"/>
                  </a:lnTo>
                  <a:lnTo>
                    <a:pt x="425284" y="1177807"/>
                  </a:lnTo>
                  <a:lnTo>
                    <a:pt x="486282" y="1179830"/>
                  </a:lnTo>
                  <a:lnTo>
                    <a:pt x="1524889" y="1179830"/>
                  </a:lnTo>
                  <a:lnTo>
                    <a:pt x="1746503" y="1383791"/>
                  </a:lnTo>
                  <a:lnTo>
                    <a:pt x="1968119" y="1179830"/>
                  </a:lnTo>
                  <a:lnTo>
                    <a:pt x="3006725" y="1179830"/>
                  </a:lnTo>
                  <a:lnTo>
                    <a:pt x="3067730" y="1177807"/>
                  </a:lnTo>
                  <a:lnTo>
                    <a:pt x="3126473" y="1171902"/>
                  </a:lnTo>
                  <a:lnTo>
                    <a:pt x="3182496" y="1162358"/>
                  </a:lnTo>
                  <a:lnTo>
                    <a:pt x="3235346" y="1149418"/>
                  </a:lnTo>
                  <a:lnTo>
                    <a:pt x="3284565" y="1133324"/>
                  </a:lnTo>
                  <a:lnTo>
                    <a:pt x="3329700" y="1114321"/>
                  </a:lnTo>
                  <a:lnTo>
                    <a:pt x="3370294" y="1092651"/>
                  </a:lnTo>
                  <a:lnTo>
                    <a:pt x="3405892" y="1068557"/>
                  </a:lnTo>
                  <a:lnTo>
                    <a:pt x="3436039" y="1042282"/>
                  </a:lnTo>
                  <a:lnTo>
                    <a:pt x="3478158" y="984164"/>
                  </a:lnTo>
                  <a:lnTo>
                    <a:pt x="3493008" y="920241"/>
                  </a:lnTo>
                  <a:lnTo>
                    <a:pt x="3493008" y="259587"/>
                  </a:lnTo>
                  <a:lnTo>
                    <a:pt x="3478158" y="195665"/>
                  </a:lnTo>
                  <a:lnTo>
                    <a:pt x="3436039" y="137547"/>
                  </a:lnTo>
                  <a:lnTo>
                    <a:pt x="3405892" y="111272"/>
                  </a:lnTo>
                  <a:lnTo>
                    <a:pt x="3370294" y="87178"/>
                  </a:lnTo>
                  <a:lnTo>
                    <a:pt x="3329700" y="65508"/>
                  </a:lnTo>
                  <a:lnTo>
                    <a:pt x="3284565" y="46505"/>
                  </a:lnTo>
                  <a:lnTo>
                    <a:pt x="3235346" y="30411"/>
                  </a:lnTo>
                  <a:lnTo>
                    <a:pt x="3182496" y="17471"/>
                  </a:lnTo>
                  <a:lnTo>
                    <a:pt x="3126473" y="7927"/>
                  </a:lnTo>
                  <a:lnTo>
                    <a:pt x="3067730" y="2022"/>
                  </a:lnTo>
                  <a:lnTo>
                    <a:pt x="3006725" y="0"/>
                  </a:lnTo>
                  <a:close/>
                </a:path>
              </a:pathLst>
            </a:custGeom>
            <a:solidFill>
              <a:srgbClr val="F1F1F1"/>
            </a:solidFill>
          </p:spPr>
          <p:txBody>
            <a:bodyPr wrap="square" lIns="0" tIns="0" rIns="0" bIns="0" rtlCol="0"/>
            <a:lstStyle/>
            <a:p>
              <a:endParaRPr/>
            </a:p>
          </p:txBody>
        </p:sp>
        <p:sp>
          <p:nvSpPr>
            <p:cNvPr id="9" name="object 9"/>
            <p:cNvSpPr/>
            <p:nvPr/>
          </p:nvSpPr>
          <p:spPr>
            <a:xfrm>
              <a:off x="878585" y="1331213"/>
              <a:ext cx="3493135" cy="1384300"/>
            </a:xfrm>
            <a:custGeom>
              <a:avLst/>
              <a:gdLst/>
              <a:ahLst/>
              <a:cxnLst/>
              <a:rect l="l" t="t" r="r" b="b"/>
              <a:pathLst>
                <a:path w="3493135" h="1384300">
                  <a:moveTo>
                    <a:pt x="486282" y="0"/>
                  </a:moveTo>
                  <a:lnTo>
                    <a:pt x="3006725" y="0"/>
                  </a:lnTo>
                  <a:lnTo>
                    <a:pt x="3067730" y="2022"/>
                  </a:lnTo>
                  <a:lnTo>
                    <a:pt x="3126473" y="7927"/>
                  </a:lnTo>
                  <a:lnTo>
                    <a:pt x="3182496" y="17471"/>
                  </a:lnTo>
                  <a:lnTo>
                    <a:pt x="3235346" y="30411"/>
                  </a:lnTo>
                  <a:lnTo>
                    <a:pt x="3284565" y="46505"/>
                  </a:lnTo>
                  <a:lnTo>
                    <a:pt x="3329700" y="65508"/>
                  </a:lnTo>
                  <a:lnTo>
                    <a:pt x="3370294" y="87178"/>
                  </a:lnTo>
                  <a:lnTo>
                    <a:pt x="3405892" y="111272"/>
                  </a:lnTo>
                  <a:lnTo>
                    <a:pt x="3436039" y="137547"/>
                  </a:lnTo>
                  <a:lnTo>
                    <a:pt x="3478158" y="195665"/>
                  </a:lnTo>
                  <a:lnTo>
                    <a:pt x="3493008" y="259587"/>
                  </a:lnTo>
                  <a:lnTo>
                    <a:pt x="3493008" y="920241"/>
                  </a:lnTo>
                  <a:lnTo>
                    <a:pt x="3478158" y="984164"/>
                  </a:lnTo>
                  <a:lnTo>
                    <a:pt x="3436039" y="1042282"/>
                  </a:lnTo>
                  <a:lnTo>
                    <a:pt x="3405892" y="1068557"/>
                  </a:lnTo>
                  <a:lnTo>
                    <a:pt x="3370294" y="1092651"/>
                  </a:lnTo>
                  <a:lnTo>
                    <a:pt x="3329700" y="1114321"/>
                  </a:lnTo>
                  <a:lnTo>
                    <a:pt x="3284565" y="1133324"/>
                  </a:lnTo>
                  <a:lnTo>
                    <a:pt x="3235346" y="1149418"/>
                  </a:lnTo>
                  <a:lnTo>
                    <a:pt x="3182496" y="1162358"/>
                  </a:lnTo>
                  <a:lnTo>
                    <a:pt x="3126473" y="1171902"/>
                  </a:lnTo>
                  <a:lnTo>
                    <a:pt x="3067730" y="1177807"/>
                  </a:lnTo>
                  <a:lnTo>
                    <a:pt x="3006725" y="1179830"/>
                  </a:lnTo>
                  <a:lnTo>
                    <a:pt x="1968119" y="1179830"/>
                  </a:lnTo>
                  <a:lnTo>
                    <a:pt x="1746503" y="1383791"/>
                  </a:lnTo>
                  <a:lnTo>
                    <a:pt x="1524889" y="1179830"/>
                  </a:lnTo>
                  <a:lnTo>
                    <a:pt x="486282" y="1179830"/>
                  </a:lnTo>
                  <a:lnTo>
                    <a:pt x="425284" y="1177807"/>
                  </a:lnTo>
                  <a:lnTo>
                    <a:pt x="366547" y="1171902"/>
                  </a:lnTo>
                  <a:lnTo>
                    <a:pt x="310526" y="1162358"/>
                  </a:lnTo>
                  <a:lnTo>
                    <a:pt x="257678" y="1149418"/>
                  </a:lnTo>
                  <a:lnTo>
                    <a:pt x="208458" y="1133324"/>
                  </a:lnTo>
                  <a:lnTo>
                    <a:pt x="163323" y="1114321"/>
                  </a:lnTo>
                  <a:lnTo>
                    <a:pt x="122726" y="1092651"/>
                  </a:lnTo>
                  <a:lnTo>
                    <a:pt x="87125" y="1068557"/>
                  </a:lnTo>
                  <a:lnTo>
                    <a:pt x="56975" y="1042282"/>
                  </a:lnTo>
                  <a:lnTo>
                    <a:pt x="14851" y="984164"/>
                  </a:lnTo>
                  <a:lnTo>
                    <a:pt x="0" y="920241"/>
                  </a:lnTo>
                  <a:lnTo>
                    <a:pt x="0" y="259587"/>
                  </a:lnTo>
                  <a:lnTo>
                    <a:pt x="14851" y="195665"/>
                  </a:lnTo>
                  <a:lnTo>
                    <a:pt x="56975" y="137547"/>
                  </a:lnTo>
                  <a:lnTo>
                    <a:pt x="87125" y="111272"/>
                  </a:lnTo>
                  <a:lnTo>
                    <a:pt x="122726" y="87178"/>
                  </a:lnTo>
                  <a:lnTo>
                    <a:pt x="163323" y="65508"/>
                  </a:lnTo>
                  <a:lnTo>
                    <a:pt x="208458" y="46505"/>
                  </a:lnTo>
                  <a:lnTo>
                    <a:pt x="257678" y="30411"/>
                  </a:lnTo>
                  <a:lnTo>
                    <a:pt x="310526" y="17471"/>
                  </a:lnTo>
                  <a:lnTo>
                    <a:pt x="366547" y="7927"/>
                  </a:lnTo>
                  <a:lnTo>
                    <a:pt x="425284" y="2022"/>
                  </a:lnTo>
                  <a:lnTo>
                    <a:pt x="486282" y="0"/>
                  </a:lnTo>
                  <a:close/>
                </a:path>
              </a:pathLst>
            </a:custGeom>
            <a:ln w="28956">
              <a:solidFill>
                <a:srgbClr val="AECEEB"/>
              </a:solidFill>
            </a:ln>
          </p:spPr>
          <p:txBody>
            <a:bodyPr wrap="square" lIns="0" tIns="0" rIns="0" bIns="0" rtlCol="0"/>
            <a:lstStyle/>
            <a:p>
              <a:endParaRPr/>
            </a:p>
          </p:txBody>
        </p:sp>
        <p:sp>
          <p:nvSpPr>
            <p:cNvPr id="10" name="object 10"/>
            <p:cNvSpPr/>
            <p:nvPr/>
          </p:nvSpPr>
          <p:spPr>
            <a:xfrm>
              <a:off x="878585" y="2829305"/>
              <a:ext cx="3493135" cy="2944495"/>
            </a:xfrm>
            <a:custGeom>
              <a:avLst/>
              <a:gdLst/>
              <a:ahLst/>
              <a:cxnLst/>
              <a:rect l="l" t="t" r="r" b="b"/>
              <a:pathLst>
                <a:path w="3493135" h="2944495">
                  <a:moveTo>
                    <a:pt x="3191383" y="0"/>
                  </a:moveTo>
                  <a:lnTo>
                    <a:pt x="301561" y="0"/>
                  </a:lnTo>
                  <a:lnTo>
                    <a:pt x="252646" y="3946"/>
                  </a:lnTo>
                  <a:lnTo>
                    <a:pt x="206244" y="15373"/>
                  </a:lnTo>
                  <a:lnTo>
                    <a:pt x="162976" y="33659"/>
                  </a:lnTo>
                  <a:lnTo>
                    <a:pt x="123463" y="58184"/>
                  </a:lnTo>
                  <a:lnTo>
                    <a:pt x="88325" y="88328"/>
                  </a:lnTo>
                  <a:lnTo>
                    <a:pt x="58183" y="123471"/>
                  </a:lnTo>
                  <a:lnTo>
                    <a:pt x="33659" y="162992"/>
                  </a:lnTo>
                  <a:lnTo>
                    <a:pt x="15373" y="206272"/>
                  </a:lnTo>
                  <a:lnTo>
                    <a:pt x="3946" y="252689"/>
                  </a:lnTo>
                  <a:lnTo>
                    <a:pt x="0" y="301625"/>
                  </a:lnTo>
                  <a:lnTo>
                    <a:pt x="0" y="2642743"/>
                  </a:lnTo>
                  <a:lnTo>
                    <a:pt x="3946" y="2691675"/>
                  </a:lnTo>
                  <a:lnTo>
                    <a:pt x="15373" y="2738090"/>
                  </a:lnTo>
                  <a:lnTo>
                    <a:pt x="33659" y="2781369"/>
                  </a:lnTo>
                  <a:lnTo>
                    <a:pt x="58183" y="2820891"/>
                  </a:lnTo>
                  <a:lnTo>
                    <a:pt x="88325" y="2856034"/>
                  </a:lnTo>
                  <a:lnTo>
                    <a:pt x="123463" y="2886180"/>
                  </a:lnTo>
                  <a:lnTo>
                    <a:pt x="162976" y="2910706"/>
                  </a:lnTo>
                  <a:lnTo>
                    <a:pt x="206244" y="2928993"/>
                  </a:lnTo>
                  <a:lnTo>
                    <a:pt x="252646" y="2940421"/>
                  </a:lnTo>
                  <a:lnTo>
                    <a:pt x="301561" y="2944368"/>
                  </a:lnTo>
                  <a:lnTo>
                    <a:pt x="3191383" y="2944368"/>
                  </a:lnTo>
                  <a:lnTo>
                    <a:pt x="3240318" y="2940421"/>
                  </a:lnTo>
                  <a:lnTo>
                    <a:pt x="3286735" y="2928993"/>
                  </a:lnTo>
                  <a:lnTo>
                    <a:pt x="3330015" y="2910706"/>
                  </a:lnTo>
                  <a:lnTo>
                    <a:pt x="3369536" y="2886180"/>
                  </a:lnTo>
                  <a:lnTo>
                    <a:pt x="3404679" y="2856034"/>
                  </a:lnTo>
                  <a:lnTo>
                    <a:pt x="3434823" y="2820891"/>
                  </a:lnTo>
                  <a:lnTo>
                    <a:pt x="3459348" y="2781369"/>
                  </a:lnTo>
                  <a:lnTo>
                    <a:pt x="3477634" y="2738090"/>
                  </a:lnTo>
                  <a:lnTo>
                    <a:pt x="3489061" y="2691675"/>
                  </a:lnTo>
                  <a:lnTo>
                    <a:pt x="3493008" y="2642743"/>
                  </a:lnTo>
                  <a:lnTo>
                    <a:pt x="3493008" y="301625"/>
                  </a:lnTo>
                  <a:lnTo>
                    <a:pt x="3489061" y="252689"/>
                  </a:lnTo>
                  <a:lnTo>
                    <a:pt x="3477634" y="206272"/>
                  </a:lnTo>
                  <a:lnTo>
                    <a:pt x="3459348" y="162992"/>
                  </a:lnTo>
                  <a:lnTo>
                    <a:pt x="3434823" y="123471"/>
                  </a:lnTo>
                  <a:lnTo>
                    <a:pt x="3404679" y="88328"/>
                  </a:lnTo>
                  <a:lnTo>
                    <a:pt x="3369536" y="58184"/>
                  </a:lnTo>
                  <a:lnTo>
                    <a:pt x="3330015" y="33659"/>
                  </a:lnTo>
                  <a:lnTo>
                    <a:pt x="3286735" y="15373"/>
                  </a:lnTo>
                  <a:lnTo>
                    <a:pt x="3240318" y="3946"/>
                  </a:lnTo>
                  <a:lnTo>
                    <a:pt x="3191383" y="0"/>
                  </a:lnTo>
                  <a:close/>
                </a:path>
              </a:pathLst>
            </a:custGeom>
            <a:solidFill>
              <a:srgbClr val="F1F1F1"/>
            </a:solidFill>
          </p:spPr>
          <p:txBody>
            <a:bodyPr wrap="square" lIns="0" tIns="0" rIns="0" bIns="0" rtlCol="0"/>
            <a:lstStyle/>
            <a:p>
              <a:endParaRPr/>
            </a:p>
          </p:txBody>
        </p:sp>
        <p:sp>
          <p:nvSpPr>
            <p:cNvPr id="11" name="object 11"/>
            <p:cNvSpPr/>
            <p:nvPr/>
          </p:nvSpPr>
          <p:spPr>
            <a:xfrm>
              <a:off x="878585" y="2829305"/>
              <a:ext cx="3493135" cy="2944495"/>
            </a:xfrm>
            <a:custGeom>
              <a:avLst/>
              <a:gdLst/>
              <a:ahLst/>
              <a:cxnLst/>
              <a:rect l="l" t="t" r="r" b="b"/>
              <a:pathLst>
                <a:path w="3493135" h="2944495">
                  <a:moveTo>
                    <a:pt x="0" y="301625"/>
                  </a:moveTo>
                  <a:lnTo>
                    <a:pt x="3946" y="252689"/>
                  </a:lnTo>
                  <a:lnTo>
                    <a:pt x="15373" y="206272"/>
                  </a:lnTo>
                  <a:lnTo>
                    <a:pt x="33659" y="162992"/>
                  </a:lnTo>
                  <a:lnTo>
                    <a:pt x="58183" y="123471"/>
                  </a:lnTo>
                  <a:lnTo>
                    <a:pt x="88325" y="88328"/>
                  </a:lnTo>
                  <a:lnTo>
                    <a:pt x="123463" y="58184"/>
                  </a:lnTo>
                  <a:lnTo>
                    <a:pt x="162976" y="33659"/>
                  </a:lnTo>
                  <a:lnTo>
                    <a:pt x="206244" y="15373"/>
                  </a:lnTo>
                  <a:lnTo>
                    <a:pt x="252646" y="3946"/>
                  </a:lnTo>
                  <a:lnTo>
                    <a:pt x="301561" y="0"/>
                  </a:lnTo>
                  <a:lnTo>
                    <a:pt x="3191383" y="0"/>
                  </a:lnTo>
                  <a:lnTo>
                    <a:pt x="3240318" y="3946"/>
                  </a:lnTo>
                  <a:lnTo>
                    <a:pt x="3286735" y="15373"/>
                  </a:lnTo>
                  <a:lnTo>
                    <a:pt x="3330015" y="33659"/>
                  </a:lnTo>
                  <a:lnTo>
                    <a:pt x="3369536" y="58184"/>
                  </a:lnTo>
                  <a:lnTo>
                    <a:pt x="3404679" y="88328"/>
                  </a:lnTo>
                  <a:lnTo>
                    <a:pt x="3434823" y="123471"/>
                  </a:lnTo>
                  <a:lnTo>
                    <a:pt x="3459348" y="162992"/>
                  </a:lnTo>
                  <a:lnTo>
                    <a:pt x="3477634" y="206272"/>
                  </a:lnTo>
                  <a:lnTo>
                    <a:pt x="3489061" y="252689"/>
                  </a:lnTo>
                  <a:lnTo>
                    <a:pt x="3493008" y="301625"/>
                  </a:lnTo>
                  <a:lnTo>
                    <a:pt x="3493008" y="2642743"/>
                  </a:lnTo>
                  <a:lnTo>
                    <a:pt x="3489061" y="2691675"/>
                  </a:lnTo>
                  <a:lnTo>
                    <a:pt x="3477634" y="2738090"/>
                  </a:lnTo>
                  <a:lnTo>
                    <a:pt x="3459348" y="2781369"/>
                  </a:lnTo>
                  <a:lnTo>
                    <a:pt x="3434823" y="2820891"/>
                  </a:lnTo>
                  <a:lnTo>
                    <a:pt x="3404679" y="2856034"/>
                  </a:lnTo>
                  <a:lnTo>
                    <a:pt x="3369536" y="2886180"/>
                  </a:lnTo>
                  <a:lnTo>
                    <a:pt x="3330015" y="2910706"/>
                  </a:lnTo>
                  <a:lnTo>
                    <a:pt x="3286735" y="2928993"/>
                  </a:lnTo>
                  <a:lnTo>
                    <a:pt x="3240318" y="2940421"/>
                  </a:lnTo>
                  <a:lnTo>
                    <a:pt x="3191383" y="2944368"/>
                  </a:lnTo>
                  <a:lnTo>
                    <a:pt x="301561" y="2944368"/>
                  </a:lnTo>
                  <a:lnTo>
                    <a:pt x="252646" y="2940421"/>
                  </a:lnTo>
                  <a:lnTo>
                    <a:pt x="206244" y="2928993"/>
                  </a:lnTo>
                  <a:lnTo>
                    <a:pt x="162976" y="2910706"/>
                  </a:lnTo>
                  <a:lnTo>
                    <a:pt x="123463" y="2886180"/>
                  </a:lnTo>
                  <a:lnTo>
                    <a:pt x="88325" y="2856034"/>
                  </a:lnTo>
                  <a:lnTo>
                    <a:pt x="58183" y="2820891"/>
                  </a:lnTo>
                  <a:lnTo>
                    <a:pt x="33659" y="2781369"/>
                  </a:lnTo>
                  <a:lnTo>
                    <a:pt x="15373" y="2738090"/>
                  </a:lnTo>
                  <a:lnTo>
                    <a:pt x="3946" y="2691675"/>
                  </a:lnTo>
                  <a:lnTo>
                    <a:pt x="0" y="2642743"/>
                  </a:lnTo>
                  <a:lnTo>
                    <a:pt x="0" y="301625"/>
                  </a:lnTo>
                  <a:close/>
                </a:path>
              </a:pathLst>
            </a:custGeom>
            <a:ln w="28956">
              <a:solidFill>
                <a:srgbClr val="AECEEB"/>
              </a:solidFill>
            </a:ln>
          </p:spPr>
          <p:txBody>
            <a:bodyPr wrap="square" lIns="0" tIns="0" rIns="0" bIns="0" rtlCol="0"/>
            <a:lstStyle/>
            <a:p>
              <a:endParaRPr/>
            </a:p>
          </p:txBody>
        </p:sp>
      </p:grpSp>
      <p:sp>
        <p:nvSpPr>
          <p:cNvPr id="12" name="object 12"/>
          <p:cNvSpPr txBox="1"/>
          <p:nvPr/>
        </p:nvSpPr>
        <p:spPr>
          <a:xfrm>
            <a:off x="1784985" y="1746580"/>
            <a:ext cx="1729739"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Carlito"/>
                <a:cs typeface="Carlito"/>
              </a:rPr>
              <a:t>İş </a:t>
            </a:r>
            <a:r>
              <a:rPr sz="2400" b="1" spc="-50" dirty="0">
                <a:latin typeface="Carlito"/>
                <a:cs typeface="Carlito"/>
              </a:rPr>
              <a:t>Yeri</a:t>
            </a:r>
            <a:r>
              <a:rPr sz="2400" b="1" spc="-80" dirty="0">
                <a:latin typeface="Carlito"/>
                <a:cs typeface="Carlito"/>
              </a:rPr>
              <a:t> </a:t>
            </a:r>
            <a:r>
              <a:rPr sz="2400" b="1" dirty="0">
                <a:latin typeface="Carlito"/>
                <a:cs typeface="Carlito"/>
              </a:rPr>
              <a:t>Hekimi</a:t>
            </a:r>
            <a:endParaRPr sz="2400">
              <a:latin typeface="Carlito"/>
              <a:cs typeface="Carlito"/>
            </a:endParaRPr>
          </a:p>
        </p:txBody>
      </p:sp>
      <p:sp>
        <p:nvSpPr>
          <p:cNvPr id="13" name="object 13"/>
          <p:cNvSpPr txBox="1"/>
          <p:nvPr/>
        </p:nvSpPr>
        <p:spPr>
          <a:xfrm>
            <a:off x="1219301" y="3007719"/>
            <a:ext cx="2450465" cy="2494915"/>
          </a:xfrm>
          <a:prstGeom prst="rect">
            <a:avLst/>
          </a:prstGeom>
        </p:spPr>
        <p:txBody>
          <a:bodyPr vert="horz" wrap="square" lIns="0" tIns="149225" rIns="0" bIns="0" rtlCol="0">
            <a:spAutoFit/>
          </a:bodyPr>
          <a:lstStyle/>
          <a:p>
            <a:pPr marL="299085" indent="-287020">
              <a:lnSpc>
                <a:spcPct val="100000"/>
              </a:lnSpc>
              <a:spcBef>
                <a:spcPts val="1175"/>
              </a:spcBef>
              <a:buClr>
                <a:srgbClr val="7E7E7E"/>
              </a:buClr>
              <a:buFont typeface="Arial"/>
              <a:buChar char="•"/>
              <a:tabLst>
                <a:tab pos="299085" algn="l"/>
                <a:tab pos="299720" algn="l"/>
              </a:tabLst>
            </a:pPr>
            <a:r>
              <a:rPr sz="1800" dirty="0">
                <a:latin typeface="Carlito"/>
                <a:cs typeface="Carlito"/>
              </a:rPr>
              <a:t>İş </a:t>
            </a:r>
            <a:r>
              <a:rPr sz="1800" spc="-5" dirty="0">
                <a:latin typeface="Carlito"/>
                <a:cs typeface="Carlito"/>
              </a:rPr>
              <a:t>yerinde </a:t>
            </a:r>
            <a:r>
              <a:rPr sz="1800" spc="-10" dirty="0">
                <a:latin typeface="Carlito"/>
                <a:cs typeface="Carlito"/>
              </a:rPr>
              <a:t>başka</a:t>
            </a:r>
            <a:r>
              <a:rPr sz="1800" spc="-30" dirty="0">
                <a:latin typeface="Carlito"/>
                <a:cs typeface="Carlito"/>
              </a:rPr>
              <a:t> </a:t>
            </a:r>
            <a:r>
              <a:rPr sz="1800" spc="-5" dirty="0">
                <a:latin typeface="Carlito"/>
                <a:cs typeface="Carlito"/>
              </a:rPr>
              <a:t>belirti</a:t>
            </a:r>
            <a:endParaRPr sz="1800">
              <a:latin typeface="Carlito"/>
              <a:cs typeface="Carlito"/>
            </a:endParaRPr>
          </a:p>
          <a:p>
            <a:pPr marL="299085">
              <a:lnSpc>
                <a:spcPct val="100000"/>
              </a:lnSpc>
              <a:spcBef>
                <a:spcPts val="1080"/>
              </a:spcBef>
            </a:pPr>
            <a:r>
              <a:rPr sz="1800" spc="-15" dirty="0">
                <a:latin typeface="Carlito"/>
                <a:cs typeface="Carlito"/>
              </a:rPr>
              <a:t>gösteren </a:t>
            </a:r>
            <a:r>
              <a:rPr sz="1800" spc="-10" dirty="0">
                <a:latin typeface="Carlito"/>
                <a:cs typeface="Carlito"/>
              </a:rPr>
              <a:t>hasta var</a:t>
            </a:r>
            <a:r>
              <a:rPr sz="1800" spc="5" dirty="0">
                <a:latin typeface="Carlito"/>
                <a:cs typeface="Carlito"/>
              </a:rPr>
              <a:t> </a:t>
            </a:r>
            <a:r>
              <a:rPr sz="1800" dirty="0">
                <a:latin typeface="Carlito"/>
                <a:cs typeface="Carlito"/>
              </a:rPr>
              <a:t>mı?</a:t>
            </a:r>
            <a:endParaRPr sz="1800">
              <a:latin typeface="Carlito"/>
              <a:cs typeface="Carlito"/>
            </a:endParaRPr>
          </a:p>
          <a:p>
            <a:pPr marL="299085" indent="-287020">
              <a:lnSpc>
                <a:spcPct val="100000"/>
              </a:lnSpc>
              <a:spcBef>
                <a:spcPts val="1085"/>
              </a:spcBef>
              <a:buClr>
                <a:srgbClr val="7E7E7E"/>
              </a:buClr>
              <a:buFont typeface="Arial"/>
              <a:buChar char="•"/>
              <a:tabLst>
                <a:tab pos="299085" algn="l"/>
                <a:tab pos="299720" algn="l"/>
              </a:tabLst>
            </a:pPr>
            <a:r>
              <a:rPr sz="1800" dirty="0">
                <a:latin typeface="Carlito"/>
                <a:cs typeface="Carlito"/>
              </a:rPr>
              <a:t>İşe </a:t>
            </a:r>
            <a:r>
              <a:rPr sz="1800" spc="-5" dirty="0">
                <a:latin typeface="Carlito"/>
                <a:cs typeface="Carlito"/>
              </a:rPr>
              <a:t>giriş periyodik</a:t>
            </a:r>
            <a:r>
              <a:rPr sz="1800" spc="-10" dirty="0">
                <a:latin typeface="Carlito"/>
                <a:cs typeface="Carlito"/>
              </a:rPr>
              <a:t> </a:t>
            </a:r>
            <a:r>
              <a:rPr sz="1800" spc="-5" dirty="0">
                <a:latin typeface="Carlito"/>
                <a:cs typeface="Carlito"/>
              </a:rPr>
              <a:t>ve</a:t>
            </a:r>
            <a:endParaRPr sz="1800">
              <a:latin typeface="Carlito"/>
              <a:cs typeface="Carlito"/>
            </a:endParaRPr>
          </a:p>
          <a:p>
            <a:pPr marL="299085">
              <a:lnSpc>
                <a:spcPct val="100000"/>
              </a:lnSpc>
              <a:spcBef>
                <a:spcPts val="1080"/>
              </a:spcBef>
            </a:pPr>
            <a:r>
              <a:rPr sz="1800" spc="-10" dirty="0">
                <a:latin typeface="Carlito"/>
                <a:cs typeface="Carlito"/>
              </a:rPr>
              <a:t>muayeneler?</a:t>
            </a:r>
            <a:endParaRPr sz="1800">
              <a:latin typeface="Carlito"/>
              <a:cs typeface="Carlito"/>
            </a:endParaRPr>
          </a:p>
          <a:p>
            <a:pPr marL="299085" indent="-287020">
              <a:lnSpc>
                <a:spcPct val="100000"/>
              </a:lnSpc>
              <a:spcBef>
                <a:spcPts val="1080"/>
              </a:spcBef>
              <a:buClr>
                <a:srgbClr val="7E7E7E"/>
              </a:buClr>
              <a:buFont typeface="Arial"/>
              <a:buChar char="•"/>
              <a:tabLst>
                <a:tab pos="299085" algn="l"/>
                <a:tab pos="299720" algn="l"/>
              </a:tabLst>
            </a:pPr>
            <a:r>
              <a:rPr sz="1800" spc="-10" dirty="0">
                <a:latin typeface="Carlito"/>
                <a:cs typeface="Carlito"/>
              </a:rPr>
              <a:t>Ortam</a:t>
            </a:r>
            <a:r>
              <a:rPr sz="1800" spc="-5" dirty="0">
                <a:latin typeface="Carlito"/>
                <a:cs typeface="Carlito"/>
              </a:rPr>
              <a:t> ölçümleri?</a:t>
            </a:r>
            <a:endParaRPr sz="1800">
              <a:latin typeface="Carlito"/>
              <a:cs typeface="Carlito"/>
            </a:endParaRPr>
          </a:p>
          <a:p>
            <a:pPr marL="299085" indent="-287020">
              <a:lnSpc>
                <a:spcPct val="100000"/>
              </a:lnSpc>
              <a:spcBef>
                <a:spcPts val="1080"/>
              </a:spcBef>
              <a:buClr>
                <a:srgbClr val="7E7E7E"/>
              </a:buClr>
              <a:buFont typeface="Arial"/>
              <a:buChar char="•"/>
              <a:tabLst>
                <a:tab pos="299085" algn="l"/>
                <a:tab pos="299720" algn="l"/>
              </a:tabLst>
            </a:pPr>
            <a:r>
              <a:rPr sz="1800" spc="-5" dirty="0">
                <a:latin typeface="Carlito"/>
                <a:cs typeface="Carlito"/>
              </a:rPr>
              <a:t>Risk analizi</a:t>
            </a:r>
            <a:r>
              <a:rPr sz="1800" spc="-10" dirty="0">
                <a:latin typeface="Carlito"/>
                <a:cs typeface="Carlito"/>
              </a:rPr>
              <a:t> </a:t>
            </a:r>
            <a:r>
              <a:rPr sz="1800" spc="-5" dirty="0">
                <a:latin typeface="Carlito"/>
                <a:cs typeface="Carlito"/>
              </a:rPr>
              <a:t>yenilenmeli</a:t>
            </a:r>
            <a:endParaRPr sz="1800">
              <a:latin typeface="Carlito"/>
              <a:cs typeface="Carlito"/>
            </a:endParaRPr>
          </a:p>
        </p:txBody>
      </p:sp>
      <p:grpSp>
        <p:nvGrpSpPr>
          <p:cNvPr id="14" name="object 14"/>
          <p:cNvGrpSpPr/>
          <p:nvPr/>
        </p:nvGrpSpPr>
        <p:grpSpPr>
          <a:xfrm>
            <a:off x="7563611" y="1290827"/>
            <a:ext cx="3522345" cy="4471670"/>
            <a:chOff x="7563611" y="1290827"/>
            <a:chExt cx="3522345" cy="4471670"/>
          </a:xfrm>
        </p:grpSpPr>
        <p:sp>
          <p:nvSpPr>
            <p:cNvPr id="15" name="object 15"/>
            <p:cNvSpPr/>
            <p:nvPr/>
          </p:nvSpPr>
          <p:spPr>
            <a:xfrm>
              <a:off x="7578089" y="1305305"/>
              <a:ext cx="3493135" cy="1384300"/>
            </a:xfrm>
            <a:custGeom>
              <a:avLst/>
              <a:gdLst/>
              <a:ahLst/>
              <a:cxnLst/>
              <a:rect l="l" t="t" r="r" b="b"/>
              <a:pathLst>
                <a:path w="3493134" h="1384300">
                  <a:moveTo>
                    <a:pt x="3006725" y="0"/>
                  </a:moveTo>
                  <a:lnTo>
                    <a:pt x="486282" y="0"/>
                  </a:lnTo>
                  <a:lnTo>
                    <a:pt x="425277" y="2022"/>
                  </a:lnTo>
                  <a:lnTo>
                    <a:pt x="366534" y="7927"/>
                  </a:lnTo>
                  <a:lnTo>
                    <a:pt x="310511" y="17471"/>
                  </a:lnTo>
                  <a:lnTo>
                    <a:pt x="257661" y="30411"/>
                  </a:lnTo>
                  <a:lnTo>
                    <a:pt x="208442" y="46505"/>
                  </a:lnTo>
                  <a:lnTo>
                    <a:pt x="163307" y="65508"/>
                  </a:lnTo>
                  <a:lnTo>
                    <a:pt x="122713" y="87178"/>
                  </a:lnTo>
                  <a:lnTo>
                    <a:pt x="87115" y="111272"/>
                  </a:lnTo>
                  <a:lnTo>
                    <a:pt x="56968" y="137547"/>
                  </a:lnTo>
                  <a:lnTo>
                    <a:pt x="14849" y="195665"/>
                  </a:lnTo>
                  <a:lnTo>
                    <a:pt x="0" y="259588"/>
                  </a:lnTo>
                  <a:lnTo>
                    <a:pt x="0" y="920242"/>
                  </a:lnTo>
                  <a:lnTo>
                    <a:pt x="14849" y="984164"/>
                  </a:lnTo>
                  <a:lnTo>
                    <a:pt x="56968" y="1042282"/>
                  </a:lnTo>
                  <a:lnTo>
                    <a:pt x="87115" y="1068557"/>
                  </a:lnTo>
                  <a:lnTo>
                    <a:pt x="122713" y="1092651"/>
                  </a:lnTo>
                  <a:lnTo>
                    <a:pt x="163307" y="1114321"/>
                  </a:lnTo>
                  <a:lnTo>
                    <a:pt x="208442" y="1133324"/>
                  </a:lnTo>
                  <a:lnTo>
                    <a:pt x="257661" y="1149418"/>
                  </a:lnTo>
                  <a:lnTo>
                    <a:pt x="310511" y="1162358"/>
                  </a:lnTo>
                  <a:lnTo>
                    <a:pt x="366534" y="1171902"/>
                  </a:lnTo>
                  <a:lnTo>
                    <a:pt x="425277" y="1177807"/>
                  </a:lnTo>
                  <a:lnTo>
                    <a:pt x="486282" y="1179830"/>
                  </a:lnTo>
                  <a:lnTo>
                    <a:pt x="1524888" y="1179830"/>
                  </a:lnTo>
                  <a:lnTo>
                    <a:pt x="1746503" y="1383792"/>
                  </a:lnTo>
                  <a:lnTo>
                    <a:pt x="1968118" y="1179830"/>
                  </a:lnTo>
                  <a:lnTo>
                    <a:pt x="3006725" y="1179830"/>
                  </a:lnTo>
                  <a:lnTo>
                    <a:pt x="3067730" y="1177807"/>
                  </a:lnTo>
                  <a:lnTo>
                    <a:pt x="3126473" y="1171902"/>
                  </a:lnTo>
                  <a:lnTo>
                    <a:pt x="3182496" y="1162358"/>
                  </a:lnTo>
                  <a:lnTo>
                    <a:pt x="3235346" y="1149418"/>
                  </a:lnTo>
                  <a:lnTo>
                    <a:pt x="3284565" y="1133324"/>
                  </a:lnTo>
                  <a:lnTo>
                    <a:pt x="3329700" y="1114321"/>
                  </a:lnTo>
                  <a:lnTo>
                    <a:pt x="3370294" y="1092651"/>
                  </a:lnTo>
                  <a:lnTo>
                    <a:pt x="3405892" y="1068557"/>
                  </a:lnTo>
                  <a:lnTo>
                    <a:pt x="3436039" y="1042282"/>
                  </a:lnTo>
                  <a:lnTo>
                    <a:pt x="3478158" y="984164"/>
                  </a:lnTo>
                  <a:lnTo>
                    <a:pt x="3493007" y="920242"/>
                  </a:lnTo>
                  <a:lnTo>
                    <a:pt x="3493007" y="259588"/>
                  </a:lnTo>
                  <a:lnTo>
                    <a:pt x="3478158" y="195665"/>
                  </a:lnTo>
                  <a:lnTo>
                    <a:pt x="3436039" y="137547"/>
                  </a:lnTo>
                  <a:lnTo>
                    <a:pt x="3405892" y="111272"/>
                  </a:lnTo>
                  <a:lnTo>
                    <a:pt x="3370294" y="87178"/>
                  </a:lnTo>
                  <a:lnTo>
                    <a:pt x="3329700" y="65508"/>
                  </a:lnTo>
                  <a:lnTo>
                    <a:pt x="3284565" y="46505"/>
                  </a:lnTo>
                  <a:lnTo>
                    <a:pt x="3235346" y="30411"/>
                  </a:lnTo>
                  <a:lnTo>
                    <a:pt x="3182496" y="17471"/>
                  </a:lnTo>
                  <a:lnTo>
                    <a:pt x="3126473" y="7927"/>
                  </a:lnTo>
                  <a:lnTo>
                    <a:pt x="3067730" y="2022"/>
                  </a:lnTo>
                  <a:lnTo>
                    <a:pt x="3006725" y="0"/>
                  </a:lnTo>
                  <a:close/>
                </a:path>
              </a:pathLst>
            </a:custGeom>
            <a:solidFill>
              <a:srgbClr val="F1F1F1"/>
            </a:solidFill>
          </p:spPr>
          <p:txBody>
            <a:bodyPr wrap="square" lIns="0" tIns="0" rIns="0" bIns="0" rtlCol="0"/>
            <a:lstStyle/>
            <a:p>
              <a:endParaRPr/>
            </a:p>
          </p:txBody>
        </p:sp>
        <p:sp>
          <p:nvSpPr>
            <p:cNvPr id="16" name="object 16"/>
            <p:cNvSpPr/>
            <p:nvPr/>
          </p:nvSpPr>
          <p:spPr>
            <a:xfrm>
              <a:off x="7578089" y="1305305"/>
              <a:ext cx="3493135" cy="1384300"/>
            </a:xfrm>
            <a:custGeom>
              <a:avLst/>
              <a:gdLst/>
              <a:ahLst/>
              <a:cxnLst/>
              <a:rect l="l" t="t" r="r" b="b"/>
              <a:pathLst>
                <a:path w="3493134" h="1384300">
                  <a:moveTo>
                    <a:pt x="486282" y="0"/>
                  </a:moveTo>
                  <a:lnTo>
                    <a:pt x="3006725" y="0"/>
                  </a:lnTo>
                  <a:lnTo>
                    <a:pt x="3067730" y="2022"/>
                  </a:lnTo>
                  <a:lnTo>
                    <a:pt x="3126473" y="7927"/>
                  </a:lnTo>
                  <a:lnTo>
                    <a:pt x="3182496" y="17471"/>
                  </a:lnTo>
                  <a:lnTo>
                    <a:pt x="3235346" y="30411"/>
                  </a:lnTo>
                  <a:lnTo>
                    <a:pt x="3284565" y="46505"/>
                  </a:lnTo>
                  <a:lnTo>
                    <a:pt x="3329700" y="65508"/>
                  </a:lnTo>
                  <a:lnTo>
                    <a:pt x="3370294" y="87178"/>
                  </a:lnTo>
                  <a:lnTo>
                    <a:pt x="3405892" y="111272"/>
                  </a:lnTo>
                  <a:lnTo>
                    <a:pt x="3436039" y="137547"/>
                  </a:lnTo>
                  <a:lnTo>
                    <a:pt x="3478158" y="195665"/>
                  </a:lnTo>
                  <a:lnTo>
                    <a:pt x="3493007" y="259588"/>
                  </a:lnTo>
                  <a:lnTo>
                    <a:pt x="3493007" y="920242"/>
                  </a:lnTo>
                  <a:lnTo>
                    <a:pt x="3478158" y="984164"/>
                  </a:lnTo>
                  <a:lnTo>
                    <a:pt x="3436039" y="1042282"/>
                  </a:lnTo>
                  <a:lnTo>
                    <a:pt x="3405892" y="1068557"/>
                  </a:lnTo>
                  <a:lnTo>
                    <a:pt x="3370294" y="1092651"/>
                  </a:lnTo>
                  <a:lnTo>
                    <a:pt x="3329700" y="1114321"/>
                  </a:lnTo>
                  <a:lnTo>
                    <a:pt x="3284565" y="1133324"/>
                  </a:lnTo>
                  <a:lnTo>
                    <a:pt x="3235346" y="1149418"/>
                  </a:lnTo>
                  <a:lnTo>
                    <a:pt x="3182496" y="1162358"/>
                  </a:lnTo>
                  <a:lnTo>
                    <a:pt x="3126473" y="1171902"/>
                  </a:lnTo>
                  <a:lnTo>
                    <a:pt x="3067730" y="1177807"/>
                  </a:lnTo>
                  <a:lnTo>
                    <a:pt x="3006725" y="1179830"/>
                  </a:lnTo>
                  <a:lnTo>
                    <a:pt x="1968118" y="1179830"/>
                  </a:lnTo>
                  <a:lnTo>
                    <a:pt x="1746503" y="1383792"/>
                  </a:lnTo>
                  <a:lnTo>
                    <a:pt x="1524888" y="1179830"/>
                  </a:lnTo>
                  <a:lnTo>
                    <a:pt x="486282" y="1179830"/>
                  </a:lnTo>
                  <a:lnTo>
                    <a:pt x="425277" y="1177807"/>
                  </a:lnTo>
                  <a:lnTo>
                    <a:pt x="366534" y="1171902"/>
                  </a:lnTo>
                  <a:lnTo>
                    <a:pt x="310511" y="1162358"/>
                  </a:lnTo>
                  <a:lnTo>
                    <a:pt x="257661" y="1149418"/>
                  </a:lnTo>
                  <a:lnTo>
                    <a:pt x="208442" y="1133324"/>
                  </a:lnTo>
                  <a:lnTo>
                    <a:pt x="163307" y="1114321"/>
                  </a:lnTo>
                  <a:lnTo>
                    <a:pt x="122713" y="1092651"/>
                  </a:lnTo>
                  <a:lnTo>
                    <a:pt x="87115" y="1068557"/>
                  </a:lnTo>
                  <a:lnTo>
                    <a:pt x="56968" y="1042282"/>
                  </a:lnTo>
                  <a:lnTo>
                    <a:pt x="14849" y="984164"/>
                  </a:lnTo>
                  <a:lnTo>
                    <a:pt x="0" y="920242"/>
                  </a:lnTo>
                  <a:lnTo>
                    <a:pt x="0" y="259588"/>
                  </a:lnTo>
                  <a:lnTo>
                    <a:pt x="14849" y="195665"/>
                  </a:lnTo>
                  <a:lnTo>
                    <a:pt x="56968" y="137547"/>
                  </a:lnTo>
                  <a:lnTo>
                    <a:pt x="87115" y="111272"/>
                  </a:lnTo>
                  <a:lnTo>
                    <a:pt x="122713" y="87178"/>
                  </a:lnTo>
                  <a:lnTo>
                    <a:pt x="163307" y="65508"/>
                  </a:lnTo>
                  <a:lnTo>
                    <a:pt x="208442" y="46505"/>
                  </a:lnTo>
                  <a:lnTo>
                    <a:pt x="257661" y="30411"/>
                  </a:lnTo>
                  <a:lnTo>
                    <a:pt x="310511" y="17471"/>
                  </a:lnTo>
                  <a:lnTo>
                    <a:pt x="366534" y="7927"/>
                  </a:lnTo>
                  <a:lnTo>
                    <a:pt x="425277" y="2022"/>
                  </a:lnTo>
                  <a:lnTo>
                    <a:pt x="486282" y="0"/>
                  </a:lnTo>
                  <a:close/>
                </a:path>
              </a:pathLst>
            </a:custGeom>
            <a:ln w="28956">
              <a:solidFill>
                <a:srgbClr val="AECEEB"/>
              </a:solidFill>
            </a:ln>
          </p:spPr>
          <p:txBody>
            <a:bodyPr wrap="square" lIns="0" tIns="0" rIns="0" bIns="0" rtlCol="0"/>
            <a:lstStyle/>
            <a:p>
              <a:endParaRPr/>
            </a:p>
          </p:txBody>
        </p:sp>
        <p:sp>
          <p:nvSpPr>
            <p:cNvPr id="17" name="object 17"/>
            <p:cNvSpPr/>
            <p:nvPr/>
          </p:nvSpPr>
          <p:spPr>
            <a:xfrm>
              <a:off x="7578089" y="2804922"/>
              <a:ext cx="3493135" cy="2943225"/>
            </a:xfrm>
            <a:custGeom>
              <a:avLst/>
              <a:gdLst/>
              <a:ahLst/>
              <a:cxnLst/>
              <a:rect l="l" t="t" r="r" b="b"/>
              <a:pathLst>
                <a:path w="3493134" h="2943225">
                  <a:moveTo>
                    <a:pt x="3191636" y="0"/>
                  </a:moveTo>
                  <a:lnTo>
                    <a:pt x="301370" y="0"/>
                  </a:lnTo>
                  <a:lnTo>
                    <a:pt x="252504" y="3946"/>
                  </a:lnTo>
                  <a:lnTo>
                    <a:pt x="206142" y="15371"/>
                  </a:lnTo>
                  <a:lnTo>
                    <a:pt x="162905" y="33652"/>
                  </a:lnTo>
                  <a:lnTo>
                    <a:pt x="123416" y="58168"/>
                  </a:lnTo>
                  <a:lnTo>
                    <a:pt x="88296" y="88296"/>
                  </a:lnTo>
                  <a:lnTo>
                    <a:pt x="58168" y="123416"/>
                  </a:lnTo>
                  <a:lnTo>
                    <a:pt x="33652" y="162905"/>
                  </a:lnTo>
                  <a:lnTo>
                    <a:pt x="15371" y="206142"/>
                  </a:lnTo>
                  <a:lnTo>
                    <a:pt x="3946" y="252504"/>
                  </a:lnTo>
                  <a:lnTo>
                    <a:pt x="0" y="301370"/>
                  </a:lnTo>
                  <a:lnTo>
                    <a:pt x="0" y="2641472"/>
                  </a:lnTo>
                  <a:lnTo>
                    <a:pt x="3946" y="2690351"/>
                  </a:lnTo>
                  <a:lnTo>
                    <a:pt x="15371" y="2736721"/>
                  </a:lnTo>
                  <a:lnTo>
                    <a:pt x="33652" y="2779960"/>
                  </a:lnTo>
                  <a:lnTo>
                    <a:pt x="58168" y="2819449"/>
                  </a:lnTo>
                  <a:lnTo>
                    <a:pt x="88296" y="2854566"/>
                  </a:lnTo>
                  <a:lnTo>
                    <a:pt x="123416" y="2884690"/>
                  </a:lnTo>
                  <a:lnTo>
                    <a:pt x="162905" y="2909201"/>
                  </a:lnTo>
                  <a:lnTo>
                    <a:pt x="206142" y="2927477"/>
                  </a:lnTo>
                  <a:lnTo>
                    <a:pt x="252504" y="2938898"/>
                  </a:lnTo>
                  <a:lnTo>
                    <a:pt x="301370" y="2942843"/>
                  </a:lnTo>
                  <a:lnTo>
                    <a:pt x="3191636" y="2942843"/>
                  </a:lnTo>
                  <a:lnTo>
                    <a:pt x="3240503" y="2938898"/>
                  </a:lnTo>
                  <a:lnTo>
                    <a:pt x="3286865" y="2927477"/>
                  </a:lnTo>
                  <a:lnTo>
                    <a:pt x="3330102" y="2909201"/>
                  </a:lnTo>
                  <a:lnTo>
                    <a:pt x="3369591" y="2884690"/>
                  </a:lnTo>
                  <a:lnTo>
                    <a:pt x="3404711" y="2854566"/>
                  </a:lnTo>
                  <a:lnTo>
                    <a:pt x="3434839" y="2819449"/>
                  </a:lnTo>
                  <a:lnTo>
                    <a:pt x="3459355" y="2779960"/>
                  </a:lnTo>
                  <a:lnTo>
                    <a:pt x="3477636" y="2736721"/>
                  </a:lnTo>
                  <a:lnTo>
                    <a:pt x="3489061" y="2690351"/>
                  </a:lnTo>
                  <a:lnTo>
                    <a:pt x="3493007" y="2641472"/>
                  </a:lnTo>
                  <a:lnTo>
                    <a:pt x="3493007" y="301370"/>
                  </a:lnTo>
                  <a:lnTo>
                    <a:pt x="3489061" y="252504"/>
                  </a:lnTo>
                  <a:lnTo>
                    <a:pt x="3477636" y="206142"/>
                  </a:lnTo>
                  <a:lnTo>
                    <a:pt x="3459355" y="162905"/>
                  </a:lnTo>
                  <a:lnTo>
                    <a:pt x="3434839" y="123416"/>
                  </a:lnTo>
                  <a:lnTo>
                    <a:pt x="3404711" y="88296"/>
                  </a:lnTo>
                  <a:lnTo>
                    <a:pt x="3369591" y="58168"/>
                  </a:lnTo>
                  <a:lnTo>
                    <a:pt x="3330102" y="33652"/>
                  </a:lnTo>
                  <a:lnTo>
                    <a:pt x="3286865" y="15371"/>
                  </a:lnTo>
                  <a:lnTo>
                    <a:pt x="3240503" y="3946"/>
                  </a:lnTo>
                  <a:lnTo>
                    <a:pt x="3191636" y="0"/>
                  </a:lnTo>
                  <a:close/>
                </a:path>
              </a:pathLst>
            </a:custGeom>
            <a:solidFill>
              <a:srgbClr val="F1F1F1"/>
            </a:solidFill>
          </p:spPr>
          <p:txBody>
            <a:bodyPr wrap="square" lIns="0" tIns="0" rIns="0" bIns="0" rtlCol="0"/>
            <a:lstStyle/>
            <a:p>
              <a:endParaRPr/>
            </a:p>
          </p:txBody>
        </p:sp>
        <p:sp>
          <p:nvSpPr>
            <p:cNvPr id="18" name="object 18"/>
            <p:cNvSpPr/>
            <p:nvPr/>
          </p:nvSpPr>
          <p:spPr>
            <a:xfrm>
              <a:off x="7578089" y="2804922"/>
              <a:ext cx="3493135" cy="2943225"/>
            </a:xfrm>
            <a:custGeom>
              <a:avLst/>
              <a:gdLst/>
              <a:ahLst/>
              <a:cxnLst/>
              <a:rect l="l" t="t" r="r" b="b"/>
              <a:pathLst>
                <a:path w="3493134" h="2943225">
                  <a:moveTo>
                    <a:pt x="0" y="301370"/>
                  </a:moveTo>
                  <a:lnTo>
                    <a:pt x="3946" y="252504"/>
                  </a:lnTo>
                  <a:lnTo>
                    <a:pt x="15371" y="206142"/>
                  </a:lnTo>
                  <a:lnTo>
                    <a:pt x="33652" y="162905"/>
                  </a:lnTo>
                  <a:lnTo>
                    <a:pt x="58168" y="123416"/>
                  </a:lnTo>
                  <a:lnTo>
                    <a:pt x="88296" y="88296"/>
                  </a:lnTo>
                  <a:lnTo>
                    <a:pt x="123416" y="58168"/>
                  </a:lnTo>
                  <a:lnTo>
                    <a:pt x="162905" y="33652"/>
                  </a:lnTo>
                  <a:lnTo>
                    <a:pt x="206142" y="15371"/>
                  </a:lnTo>
                  <a:lnTo>
                    <a:pt x="252504" y="3946"/>
                  </a:lnTo>
                  <a:lnTo>
                    <a:pt x="301370" y="0"/>
                  </a:lnTo>
                  <a:lnTo>
                    <a:pt x="3191636" y="0"/>
                  </a:lnTo>
                  <a:lnTo>
                    <a:pt x="3240503" y="3946"/>
                  </a:lnTo>
                  <a:lnTo>
                    <a:pt x="3286865" y="15371"/>
                  </a:lnTo>
                  <a:lnTo>
                    <a:pt x="3330102" y="33652"/>
                  </a:lnTo>
                  <a:lnTo>
                    <a:pt x="3369591" y="58168"/>
                  </a:lnTo>
                  <a:lnTo>
                    <a:pt x="3404711" y="88296"/>
                  </a:lnTo>
                  <a:lnTo>
                    <a:pt x="3434839" y="123416"/>
                  </a:lnTo>
                  <a:lnTo>
                    <a:pt x="3459355" y="162905"/>
                  </a:lnTo>
                  <a:lnTo>
                    <a:pt x="3477636" y="206142"/>
                  </a:lnTo>
                  <a:lnTo>
                    <a:pt x="3489061" y="252504"/>
                  </a:lnTo>
                  <a:lnTo>
                    <a:pt x="3493007" y="301370"/>
                  </a:lnTo>
                  <a:lnTo>
                    <a:pt x="3493007" y="2641472"/>
                  </a:lnTo>
                  <a:lnTo>
                    <a:pt x="3489061" y="2690351"/>
                  </a:lnTo>
                  <a:lnTo>
                    <a:pt x="3477636" y="2736721"/>
                  </a:lnTo>
                  <a:lnTo>
                    <a:pt x="3459355" y="2779960"/>
                  </a:lnTo>
                  <a:lnTo>
                    <a:pt x="3434839" y="2819449"/>
                  </a:lnTo>
                  <a:lnTo>
                    <a:pt x="3404711" y="2854566"/>
                  </a:lnTo>
                  <a:lnTo>
                    <a:pt x="3369591" y="2884690"/>
                  </a:lnTo>
                  <a:lnTo>
                    <a:pt x="3330102" y="2909201"/>
                  </a:lnTo>
                  <a:lnTo>
                    <a:pt x="3286865" y="2927477"/>
                  </a:lnTo>
                  <a:lnTo>
                    <a:pt x="3240503" y="2938898"/>
                  </a:lnTo>
                  <a:lnTo>
                    <a:pt x="3191636" y="2942843"/>
                  </a:lnTo>
                  <a:lnTo>
                    <a:pt x="301370" y="2942843"/>
                  </a:lnTo>
                  <a:lnTo>
                    <a:pt x="252504" y="2938898"/>
                  </a:lnTo>
                  <a:lnTo>
                    <a:pt x="206142" y="2927477"/>
                  </a:lnTo>
                  <a:lnTo>
                    <a:pt x="162905" y="2909201"/>
                  </a:lnTo>
                  <a:lnTo>
                    <a:pt x="123416" y="2884690"/>
                  </a:lnTo>
                  <a:lnTo>
                    <a:pt x="88296" y="2854566"/>
                  </a:lnTo>
                  <a:lnTo>
                    <a:pt x="58168" y="2819449"/>
                  </a:lnTo>
                  <a:lnTo>
                    <a:pt x="33652" y="2779960"/>
                  </a:lnTo>
                  <a:lnTo>
                    <a:pt x="15371" y="2736721"/>
                  </a:lnTo>
                  <a:lnTo>
                    <a:pt x="3946" y="2690351"/>
                  </a:lnTo>
                  <a:lnTo>
                    <a:pt x="0" y="2641472"/>
                  </a:lnTo>
                  <a:lnTo>
                    <a:pt x="0" y="301370"/>
                  </a:lnTo>
                  <a:close/>
                </a:path>
              </a:pathLst>
            </a:custGeom>
            <a:ln w="28956">
              <a:solidFill>
                <a:srgbClr val="AECEEB"/>
              </a:solidFill>
            </a:ln>
          </p:spPr>
          <p:txBody>
            <a:bodyPr wrap="square" lIns="0" tIns="0" rIns="0" bIns="0" rtlCol="0"/>
            <a:lstStyle/>
            <a:p>
              <a:endParaRPr/>
            </a:p>
          </p:txBody>
        </p:sp>
      </p:grpSp>
      <p:sp>
        <p:nvSpPr>
          <p:cNvPr id="19" name="object 19"/>
          <p:cNvSpPr txBox="1"/>
          <p:nvPr/>
        </p:nvSpPr>
        <p:spPr>
          <a:xfrm>
            <a:off x="8606408" y="1746580"/>
            <a:ext cx="1475105"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Carlito"/>
                <a:cs typeface="Carlito"/>
              </a:rPr>
              <a:t>Aile</a:t>
            </a:r>
            <a:r>
              <a:rPr sz="2400" b="1" spc="-70" dirty="0">
                <a:latin typeface="Carlito"/>
                <a:cs typeface="Carlito"/>
              </a:rPr>
              <a:t> </a:t>
            </a:r>
            <a:r>
              <a:rPr sz="2400" b="1" dirty="0">
                <a:latin typeface="Carlito"/>
                <a:cs typeface="Carlito"/>
              </a:rPr>
              <a:t>Hekimi</a:t>
            </a:r>
            <a:endParaRPr sz="2400">
              <a:latin typeface="Carlito"/>
              <a:cs typeface="Carlito"/>
            </a:endParaRPr>
          </a:p>
        </p:txBody>
      </p:sp>
      <p:sp>
        <p:nvSpPr>
          <p:cNvPr id="20" name="object 20"/>
          <p:cNvSpPr txBox="1"/>
          <p:nvPr/>
        </p:nvSpPr>
        <p:spPr>
          <a:xfrm>
            <a:off x="7906893" y="3007719"/>
            <a:ext cx="2482215" cy="1259840"/>
          </a:xfrm>
          <a:prstGeom prst="rect">
            <a:avLst/>
          </a:prstGeom>
        </p:spPr>
        <p:txBody>
          <a:bodyPr vert="horz" wrap="square" lIns="0" tIns="149225" rIns="0" bIns="0" rtlCol="0">
            <a:spAutoFit/>
          </a:bodyPr>
          <a:lstStyle/>
          <a:p>
            <a:pPr marL="299085" indent="-287020">
              <a:lnSpc>
                <a:spcPct val="100000"/>
              </a:lnSpc>
              <a:spcBef>
                <a:spcPts val="1175"/>
              </a:spcBef>
              <a:buClr>
                <a:srgbClr val="7E7E7E"/>
              </a:buClr>
              <a:buFont typeface="Arial"/>
              <a:buChar char="•"/>
              <a:tabLst>
                <a:tab pos="299085" algn="l"/>
                <a:tab pos="299720" algn="l"/>
              </a:tabLst>
            </a:pPr>
            <a:r>
              <a:rPr sz="1800" dirty="0">
                <a:latin typeface="Carlito"/>
                <a:cs typeface="Carlito"/>
              </a:rPr>
              <a:t>Meslek </a:t>
            </a:r>
            <a:r>
              <a:rPr sz="1800" spc="-5" dirty="0">
                <a:latin typeface="Carlito"/>
                <a:cs typeface="Carlito"/>
              </a:rPr>
              <a:t>ve </a:t>
            </a:r>
            <a:r>
              <a:rPr sz="1800" dirty="0">
                <a:latin typeface="Carlito"/>
                <a:cs typeface="Carlito"/>
              </a:rPr>
              <a:t>İş</a:t>
            </a:r>
            <a:r>
              <a:rPr sz="1800" spc="-95" dirty="0">
                <a:latin typeface="Carlito"/>
                <a:cs typeface="Carlito"/>
              </a:rPr>
              <a:t> </a:t>
            </a:r>
            <a:r>
              <a:rPr sz="1800" spc="-5" dirty="0">
                <a:latin typeface="Carlito"/>
                <a:cs typeface="Carlito"/>
              </a:rPr>
              <a:t>Sorgulama</a:t>
            </a:r>
            <a:endParaRPr sz="1800">
              <a:latin typeface="Carlito"/>
              <a:cs typeface="Carlito"/>
            </a:endParaRPr>
          </a:p>
          <a:p>
            <a:pPr marL="299085" indent="-287020">
              <a:lnSpc>
                <a:spcPct val="100000"/>
              </a:lnSpc>
              <a:spcBef>
                <a:spcPts val="1080"/>
              </a:spcBef>
              <a:buClr>
                <a:srgbClr val="7E7E7E"/>
              </a:buClr>
              <a:buFont typeface="Arial"/>
              <a:buChar char="•"/>
              <a:tabLst>
                <a:tab pos="299085" algn="l"/>
                <a:tab pos="299720" algn="l"/>
              </a:tabLst>
            </a:pPr>
            <a:r>
              <a:rPr sz="1800" spc="-5" dirty="0">
                <a:latin typeface="Carlito"/>
                <a:cs typeface="Carlito"/>
              </a:rPr>
              <a:t>Aile</a:t>
            </a:r>
            <a:r>
              <a:rPr sz="1800" spc="5" dirty="0">
                <a:latin typeface="Carlito"/>
                <a:cs typeface="Carlito"/>
              </a:rPr>
              <a:t> </a:t>
            </a:r>
            <a:r>
              <a:rPr sz="1800" spc="-25" dirty="0">
                <a:latin typeface="Carlito"/>
                <a:cs typeface="Carlito"/>
              </a:rPr>
              <a:t>Taraması</a:t>
            </a:r>
            <a:endParaRPr sz="1800">
              <a:latin typeface="Carlito"/>
              <a:cs typeface="Carlito"/>
            </a:endParaRPr>
          </a:p>
          <a:p>
            <a:pPr marL="299085" indent="-287020">
              <a:lnSpc>
                <a:spcPct val="100000"/>
              </a:lnSpc>
              <a:spcBef>
                <a:spcPts val="1085"/>
              </a:spcBef>
              <a:buClr>
                <a:srgbClr val="7E7E7E"/>
              </a:buClr>
              <a:buFont typeface="Arial"/>
              <a:buChar char="•"/>
              <a:tabLst>
                <a:tab pos="299085" algn="l"/>
                <a:tab pos="299720" algn="l"/>
              </a:tabLst>
            </a:pPr>
            <a:r>
              <a:rPr sz="1800" spc="-15" dirty="0">
                <a:latin typeface="Carlito"/>
                <a:cs typeface="Carlito"/>
              </a:rPr>
              <a:t>Sosyal</a:t>
            </a:r>
            <a:r>
              <a:rPr sz="1800" spc="-10" dirty="0">
                <a:latin typeface="Carlito"/>
                <a:cs typeface="Carlito"/>
              </a:rPr>
              <a:t> </a:t>
            </a:r>
            <a:r>
              <a:rPr sz="1800" spc="-15" dirty="0">
                <a:latin typeface="Carlito"/>
                <a:cs typeface="Carlito"/>
              </a:rPr>
              <a:t>Rehabilitasyon</a:t>
            </a:r>
            <a:endParaRPr sz="1800">
              <a:latin typeface="Carlito"/>
              <a:cs typeface="Carl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2171" y="685800"/>
            <a:ext cx="4395215" cy="52593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53872" y="611250"/>
            <a:ext cx="88201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Sa</a:t>
            </a:r>
            <a:r>
              <a:rPr sz="2800" b="1" spc="-15" dirty="0">
                <a:solidFill>
                  <a:srgbClr val="404040"/>
                </a:solidFill>
                <a:latin typeface="Carlito"/>
                <a:cs typeface="Carlito"/>
              </a:rPr>
              <a:t>ğ</a:t>
            </a:r>
            <a:r>
              <a:rPr sz="2800" b="1" spc="-5" dirty="0">
                <a:solidFill>
                  <a:srgbClr val="404040"/>
                </a:solidFill>
                <a:latin typeface="Carlito"/>
                <a:cs typeface="Carlito"/>
              </a:rPr>
              <a:t>lık</a:t>
            </a:r>
            <a:endParaRPr sz="2800">
              <a:latin typeface="Carlito"/>
              <a:cs typeface="Carlito"/>
            </a:endParaRPr>
          </a:p>
        </p:txBody>
      </p:sp>
      <p:sp>
        <p:nvSpPr>
          <p:cNvPr id="4" name="object 4"/>
          <p:cNvSpPr/>
          <p:nvPr/>
        </p:nvSpPr>
        <p:spPr>
          <a:xfrm>
            <a:off x="731519" y="1318260"/>
            <a:ext cx="6231890" cy="4508500"/>
          </a:xfrm>
          <a:custGeom>
            <a:avLst/>
            <a:gdLst/>
            <a:ahLst/>
            <a:cxnLst/>
            <a:rect l="l" t="t" r="r" b="b"/>
            <a:pathLst>
              <a:path w="6231890" h="4508500">
                <a:moveTo>
                  <a:pt x="5979922" y="0"/>
                </a:moveTo>
                <a:lnTo>
                  <a:pt x="251675" y="0"/>
                </a:lnTo>
                <a:lnTo>
                  <a:pt x="206435" y="4053"/>
                </a:lnTo>
                <a:lnTo>
                  <a:pt x="163856" y="15742"/>
                </a:lnTo>
                <a:lnTo>
                  <a:pt x="124648" y="34355"/>
                </a:lnTo>
                <a:lnTo>
                  <a:pt x="89522" y="59184"/>
                </a:lnTo>
                <a:lnTo>
                  <a:pt x="59189" y="89518"/>
                </a:lnTo>
                <a:lnTo>
                  <a:pt x="34360" y="124648"/>
                </a:lnTo>
                <a:lnTo>
                  <a:pt x="15744" y="163863"/>
                </a:lnTo>
                <a:lnTo>
                  <a:pt x="4054" y="206455"/>
                </a:lnTo>
                <a:lnTo>
                  <a:pt x="0" y="251713"/>
                </a:lnTo>
                <a:lnTo>
                  <a:pt x="0" y="4256278"/>
                </a:lnTo>
                <a:lnTo>
                  <a:pt x="4054" y="4301526"/>
                </a:lnTo>
                <a:lnTo>
                  <a:pt x="15744" y="4344112"/>
                </a:lnTo>
                <a:lnTo>
                  <a:pt x="34360" y="4383326"/>
                </a:lnTo>
                <a:lnTo>
                  <a:pt x="59189" y="4418457"/>
                </a:lnTo>
                <a:lnTo>
                  <a:pt x="89522" y="4448795"/>
                </a:lnTo>
                <a:lnTo>
                  <a:pt x="124648" y="4473627"/>
                </a:lnTo>
                <a:lnTo>
                  <a:pt x="163856" y="4492245"/>
                </a:lnTo>
                <a:lnTo>
                  <a:pt x="206435" y="4503936"/>
                </a:lnTo>
                <a:lnTo>
                  <a:pt x="251675" y="4507992"/>
                </a:lnTo>
                <a:lnTo>
                  <a:pt x="5979922" y="4507992"/>
                </a:lnTo>
                <a:lnTo>
                  <a:pt x="6025180" y="4503936"/>
                </a:lnTo>
                <a:lnTo>
                  <a:pt x="6067772" y="4492245"/>
                </a:lnTo>
                <a:lnTo>
                  <a:pt x="6106987" y="4473627"/>
                </a:lnTo>
                <a:lnTo>
                  <a:pt x="6142117" y="4448795"/>
                </a:lnTo>
                <a:lnTo>
                  <a:pt x="6172451" y="4418457"/>
                </a:lnTo>
                <a:lnTo>
                  <a:pt x="6197280" y="4383326"/>
                </a:lnTo>
                <a:lnTo>
                  <a:pt x="6215893" y="4344112"/>
                </a:lnTo>
                <a:lnTo>
                  <a:pt x="6227582" y="4301526"/>
                </a:lnTo>
                <a:lnTo>
                  <a:pt x="6231635" y="4256278"/>
                </a:lnTo>
                <a:lnTo>
                  <a:pt x="6231635" y="251713"/>
                </a:lnTo>
                <a:lnTo>
                  <a:pt x="6227582" y="206455"/>
                </a:lnTo>
                <a:lnTo>
                  <a:pt x="6215893" y="163863"/>
                </a:lnTo>
                <a:lnTo>
                  <a:pt x="6197280" y="124648"/>
                </a:lnTo>
                <a:lnTo>
                  <a:pt x="6172451" y="89518"/>
                </a:lnTo>
                <a:lnTo>
                  <a:pt x="6142117" y="59184"/>
                </a:lnTo>
                <a:lnTo>
                  <a:pt x="6106987" y="34355"/>
                </a:lnTo>
                <a:lnTo>
                  <a:pt x="6067772" y="15742"/>
                </a:lnTo>
                <a:lnTo>
                  <a:pt x="6025180" y="4053"/>
                </a:lnTo>
                <a:lnTo>
                  <a:pt x="5979922" y="0"/>
                </a:lnTo>
                <a:close/>
              </a:path>
            </a:pathLst>
          </a:custGeom>
          <a:solidFill>
            <a:srgbClr val="DEEBF7"/>
          </a:solidFill>
        </p:spPr>
        <p:txBody>
          <a:bodyPr wrap="square" lIns="0" tIns="0" rIns="0" bIns="0" rtlCol="0"/>
          <a:lstStyle/>
          <a:p>
            <a:endParaRPr/>
          </a:p>
        </p:txBody>
      </p:sp>
      <p:sp>
        <p:nvSpPr>
          <p:cNvPr id="5" name="object 5"/>
          <p:cNvSpPr txBox="1"/>
          <p:nvPr/>
        </p:nvSpPr>
        <p:spPr>
          <a:xfrm>
            <a:off x="1179067" y="1783694"/>
            <a:ext cx="5396865" cy="3317875"/>
          </a:xfrm>
          <a:prstGeom prst="rect">
            <a:avLst/>
          </a:prstGeom>
        </p:spPr>
        <p:txBody>
          <a:bodyPr vert="horz" wrap="square" lIns="0" tIns="12065" rIns="0" bIns="0" rtlCol="0">
            <a:spAutoFit/>
          </a:bodyPr>
          <a:lstStyle/>
          <a:p>
            <a:pPr marL="12700" marR="389890">
              <a:lnSpc>
                <a:spcPct val="150000"/>
              </a:lnSpc>
              <a:spcBef>
                <a:spcPts val="95"/>
              </a:spcBef>
            </a:pPr>
            <a:r>
              <a:rPr sz="2400" dirty="0">
                <a:solidFill>
                  <a:srgbClr val="3A3838"/>
                </a:solidFill>
                <a:latin typeface="Carlito"/>
                <a:cs typeface="Carlito"/>
              </a:rPr>
              <a:t>Sağlık </a:t>
            </a:r>
            <a:r>
              <a:rPr sz="2400" spc="-20" dirty="0">
                <a:solidFill>
                  <a:srgbClr val="3A3838"/>
                </a:solidFill>
                <a:latin typeface="Carlito"/>
                <a:cs typeface="Carlito"/>
              </a:rPr>
              <a:t>kavramı </a:t>
            </a:r>
            <a:r>
              <a:rPr sz="2400" dirty="0">
                <a:solidFill>
                  <a:srgbClr val="3A3838"/>
                </a:solidFill>
                <a:latin typeface="Carlito"/>
                <a:cs typeface="Carlito"/>
              </a:rPr>
              <a:t>algısı, </a:t>
            </a:r>
            <a:r>
              <a:rPr sz="2400" spc="-10" dirty="0">
                <a:solidFill>
                  <a:srgbClr val="3A3838"/>
                </a:solidFill>
                <a:latin typeface="Carlito"/>
                <a:cs typeface="Carlito"/>
              </a:rPr>
              <a:t>ülkelerin </a:t>
            </a:r>
            <a:r>
              <a:rPr sz="2400" spc="-5" dirty="0">
                <a:solidFill>
                  <a:srgbClr val="3A3838"/>
                </a:solidFill>
                <a:latin typeface="Carlito"/>
                <a:cs typeface="Carlito"/>
              </a:rPr>
              <a:t>gelişmişlik  seviyelerine </a:t>
            </a:r>
            <a:r>
              <a:rPr sz="2400" spc="-15" dirty="0">
                <a:solidFill>
                  <a:srgbClr val="3A3838"/>
                </a:solidFill>
                <a:latin typeface="Carlito"/>
                <a:cs typeface="Carlito"/>
              </a:rPr>
              <a:t>göre </a:t>
            </a:r>
            <a:r>
              <a:rPr sz="2400" spc="-5" dirty="0">
                <a:solidFill>
                  <a:srgbClr val="3A3838"/>
                </a:solidFill>
                <a:latin typeface="Carlito"/>
                <a:cs typeface="Carlito"/>
              </a:rPr>
              <a:t>önemli farklılıklar</a:t>
            </a:r>
            <a:endParaRPr sz="2400">
              <a:latin typeface="Carlito"/>
              <a:cs typeface="Carlito"/>
            </a:endParaRPr>
          </a:p>
          <a:p>
            <a:pPr marL="12700" marR="5080">
              <a:lnSpc>
                <a:spcPct val="150000"/>
              </a:lnSpc>
            </a:pPr>
            <a:r>
              <a:rPr sz="2400" spc="-5" dirty="0">
                <a:solidFill>
                  <a:srgbClr val="3A3838"/>
                </a:solidFill>
                <a:latin typeface="Carlito"/>
                <a:cs typeface="Carlito"/>
              </a:rPr>
              <a:t>göstermekle birlikte; </a:t>
            </a:r>
            <a:r>
              <a:rPr sz="2400" spc="-20" dirty="0">
                <a:solidFill>
                  <a:srgbClr val="3A3838"/>
                </a:solidFill>
                <a:latin typeface="Carlito"/>
                <a:cs typeface="Carlito"/>
              </a:rPr>
              <a:t>Dünya </a:t>
            </a:r>
            <a:r>
              <a:rPr sz="2400" dirty="0">
                <a:solidFill>
                  <a:srgbClr val="3A3838"/>
                </a:solidFill>
                <a:latin typeface="Carlito"/>
                <a:cs typeface="Carlito"/>
              </a:rPr>
              <a:t>Sağlık </a:t>
            </a:r>
            <a:r>
              <a:rPr sz="2400" spc="-10" dirty="0">
                <a:solidFill>
                  <a:srgbClr val="3A3838"/>
                </a:solidFill>
                <a:latin typeface="Carlito"/>
                <a:cs typeface="Carlito"/>
              </a:rPr>
              <a:t>Örgütü  tarafından </a:t>
            </a:r>
            <a:r>
              <a:rPr sz="2400" spc="-5" dirty="0">
                <a:solidFill>
                  <a:srgbClr val="3A3838"/>
                </a:solidFill>
                <a:latin typeface="Carlito"/>
                <a:cs typeface="Carlito"/>
              </a:rPr>
              <a:t>sadece </a:t>
            </a:r>
            <a:r>
              <a:rPr sz="2400" spc="-15" dirty="0">
                <a:solidFill>
                  <a:srgbClr val="3A3838"/>
                </a:solidFill>
                <a:latin typeface="Carlito"/>
                <a:cs typeface="Carlito"/>
              </a:rPr>
              <a:t>hasta </a:t>
            </a:r>
            <a:r>
              <a:rPr sz="2400" spc="-20" dirty="0">
                <a:solidFill>
                  <a:srgbClr val="3A3838"/>
                </a:solidFill>
                <a:latin typeface="Carlito"/>
                <a:cs typeface="Carlito"/>
              </a:rPr>
              <a:t>veya </a:t>
            </a:r>
            <a:r>
              <a:rPr sz="2400" spc="-15" dirty="0">
                <a:solidFill>
                  <a:srgbClr val="3A3838"/>
                </a:solidFill>
                <a:latin typeface="Carlito"/>
                <a:cs typeface="Carlito"/>
              </a:rPr>
              <a:t>sakat </a:t>
            </a:r>
            <a:r>
              <a:rPr sz="2400" spc="-5" dirty="0">
                <a:solidFill>
                  <a:srgbClr val="3A3838"/>
                </a:solidFill>
                <a:latin typeface="Carlito"/>
                <a:cs typeface="Carlito"/>
              </a:rPr>
              <a:t>olmama  hali </a:t>
            </a:r>
            <a:r>
              <a:rPr sz="2400" dirty="0">
                <a:solidFill>
                  <a:srgbClr val="3A3838"/>
                </a:solidFill>
                <a:latin typeface="Carlito"/>
                <a:cs typeface="Carlito"/>
              </a:rPr>
              <a:t>değil, </a:t>
            </a:r>
            <a:r>
              <a:rPr sz="2400" b="1" spc="-5" dirty="0">
                <a:solidFill>
                  <a:srgbClr val="3A3838"/>
                </a:solidFill>
                <a:latin typeface="Carlito"/>
                <a:cs typeface="Carlito"/>
              </a:rPr>
              <a:t>“fiziksel, ruhsal </a:t>
            </a:r>
            <a:r>
              <a:rPr sz="2400" b="1" spc="-10" dirty="0">
                <a:solidFill>
                  <a:srgbClr val="3A3838"/>
                </a:solidFill>
                <a:latin typeface="Carlito"/>
                <a:cs typeface="Carlito"/>
              </a:rPr>
              <a:t>ve </a:t>
            </a:r>
            <a:r>
              <a:rPr sz="2400" b="1" spc="-15" dirty="0">
                <a:solidFill>
                  <a:srgbClr val="3A3838"/>
                </a:solidFill>
                <a:latin typeface="Carlito"/>
                <a:cs typeface="Carlito"/>
              </a:rPr>
              <a:t>sosyal </a:t>
            </a:r>
            <a:r>
              <a:rPr sz="2400" b="1" dirty="0">
                <a:solidFill>
                  <a:srgbClr val="3A3838"/>
                </a:solidFill>
                <a:latin typeface="Carlito"/>
                <a:cs typeface="Carlito"/>
              </a:rPr>
              <a:t>açıdan  iyi olma hali” </a:t>
            </a:r>
            <a:r>
              <a:rPr sz="2400" spc="-15" dirty="0">
                <a:solidFill>
                  <a:srgbClr val="3A3838"/>
                </a:solidFill>
                <a:latin typeface="Carlito"/>
                <a:cs typeface="Carlito"/>
              </a:rPr>
              <a:t>olarak</a:t>
            </a:r>
            <a:r>
              <a:rPr sz="2400" spc="-50" dirty="0">
                <a:solidFill>
                  <a:srgbClr val="3A3838"/>
                </a:solidFill>
                <a:latin typeface="Carlito"/>
                <a:cs typeface="Carlito"/>
              </a:rPr>
              <a:t> </a:t>
            </a:r>
            <a:r>
              <a:rPr sz="2400" spc="-25" dirty="0">
                <a:solidFill>
                  <a:srgbClr val="3A3838"/>
                </a:solidFill>
                <a:latin typeface="Carlito"/>
                <a:cs typeface="Carlito"/>
              </a:rPr>
              <a:t>tanımlanmıştır.</a:t>
            </a:r>
            <a:endParaRPr sz="2400">
              <a:latin typeface="Carlito"/>
              <a:cs typeface="Carli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41325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Mesleki </a:t>
            </a:r>
            <a:r>
              <a:rPr sz="2800" b="1" spc="-15" dirty="0">
                <a:solidFill>
                  <a:srgbClr val="404040"/>
                </a:solidFill>
                <a:latin typeface="Carlito"/>
                <a:cs typeface="Carlito"/>
              </a:rPr>
              <a:t>Maruziyet </a:t>
            </a:r>
            <a:r>
              <a:rPr sz="2800" b="1" spc="-45" dirty="0">
                <a:solidFill>
                  <a:srgbClr val="404040"/>
                </a:solidFill>
                <a:latin typeface="Carlito"/>
                <a:cs typeface="Carlito"/>
              </a:rPr>
              <a:t>Veri</a:t>
            </a:r>
            <a:r>
              <a:rPr sz="2800" b="1" spc="75" dirty="0">
                <a:solidFill>
                  <a:srgbClr val="404040"/>
                </a:solidFill>
                <a:latin typeface="Carlito"/>
                <a:cs typeface="Carlito"/>
              </a:rPr>
              <a:t> </a:t>
            </a:r>
            <a:r>
              <a:rPr sz="2800" b="1" spc="-30" dirty="0">
                <a:solidFill>
                  <a:srgbClr val="404040"/>
                </a:solidFill>
                <a:latin typeface="Carlito"/>
                <a:cs typeface="Carlito"/>
              </a:rPr>
              <a:t>Paketi</a:t>
            </a:r>
            <a:endParaRPr sz="2800">
              <a:latin typeface="Carlito"/>
              <a:cs typeface="Carlito"/>
            </a:endParaRP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111351" y="1650746"/>
              <a:ext cx="216408" cy="21488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1351" y="3662425"/>
              <a:ext cx="216408" cy="214884"/>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441830" y="1402439"/>
            <a:ext cx="9296400" cy="4050665"/>
          </a:xfrm>
          <a:prstGeom prst="rect">
            <a:avLst/>
          </a:prstGeom>
        </p:spPr>
        <p:txBody>
          <a:bodyPr vert="horz" wrap="square" lIns="0" tIns="12700" rIns="0" bIns="0" rtlCol="0">
            <a:spAutoFit/>
          </a:bodyPr>
          <a:lstStyle/>
          <a:p>
            <a:pPr marL="12700" marR="5080">
              <a:lnSpc>
                <a:spcPct val="150100"/>
              </a:lnSpc>
              <a:spcBef>
                <a:spcPts val="100"/>
              </a:spcBef>
            </a:pPr>
            <a:r>
              <a:rPr sz="2200" spc="-5" dirty="0">
                <a:solidFill>
                  <a:srgbClr val="404040"/>
                </a:solidFill>
                <a:latin typeface="Carlito"/>
                <a:cs typeface="Carlito"/>
              </a:rPr>
              <a:t>1</a:t>
            </a:r>
            <a:r>
              <a:rPr sz="2200" spc="-5" dirty="0">
                <a:solidFill>
                  <a:srgbClr val="3A3838"/>
                </a:solidFill>
                <a:latin typeface="Carlito"/>
                <a:cs typeface="Carlito"/>
              </a:rPr>
              <a:t>. </a:t>
            </a:r>
            <a:r>
              <a:rPr sz="2200" spc="-15" dirty="0">
                <a:solidFill>
                  <a:srgbClr val="3A3838"/>
                </a:solidFill>
                <a:latin typeface="Carlito"/>
                <a:cs typeface="Carlito"/>
              </a:rPr>
              <a:t>ve </a:t>
            </a:r>
            <a:r>
              <a:rPr sz="2200" spc="-5" dirty="0">
                <a:solidFill>
                  <a:srgbClr val="3A3838"/>
                </a:solidFill>
                <a:latin typeface="Carlito"/>
                <a:cs typeface="Carlito"/>
              </a:rPr>
              <a:t>2. basamak sağlık </a:t>
            </a:r>
            <a:r>
              <a:rPr sz="2200" spc="-10" dirty="0">
                <a:solidFill>
                  <a:srgbClr val="3A3838"/>
                </a:solidFill>
                <a:latin typeface="Carlito"/>
                <a:cs typeface="Carlito"/>
              </a:rPr>
              <a:t>hizmet sunucularında </a:t>
            </a:r>
            <a:r>
              <a:rPr sz="2200" spc="-5" dirty="0">
                <a:solidFill>
                  <a:srgbClr val="3A3838"/>
                </a:solidFill>
                <a:latin typeface="Carlito"/>
                <a:cs typeface="Carlito"/>
              </a:rPr>
              <a:t>mesleki </a:t>
            </a:r>
            <a:r>
              <a:rPr sz="2200" spc="-10" dirty="0">
                <a:solidFill>
                  <a:srgbClr val="3A3838"/>
                </a:solidFill>
                <a:latin typeface="Carlito"/>
                <a:cs typeface="Carlito"/>
              </a:rPr>
              <a:t>maruziyetlerin </a:t>
            </a:r>
            <a:r>
              <a:rPr sz="2200" spc="-20" dirty="0">
                <a:solidFill>
                  <a:srgbClr val="3A3838"/>
                </a:solidFill>
                <a:latin typeface="Carlito"/>
                <a:cs typeface="Carlito"/>
              </a:rPr>
              <a:t>erken </a:t>
            </a:r>
            <a:r>
              <a:rPr sz="2200" spc="-10" dirty="0">
                <a:solidFill>
                  <a:srgbClr val="3A3838"/>
                </a:solidFill>
                <a:latin typeface="Carlito"/>
                <a:cs typeface="Carlito"/>
              </a:rPr>
              <a:t>tespit  </a:t>
            </a:r>
            <a:r>
              <a:rPr sz="2200" spc="-5" dirty="0">
                <a:solidFill>
                  <a:srgbClr val="3A3838"/>
                </a:solidFill>
                <a:latin typeface="Carlito"/>
                <a:cs typeface="Carlito"/>
              </a:rPr>
              <a:t>edilmesini sağlamak, meslek </a:t>
            </a:r>
            <a:r>
              <a:rPr sz="2200" spc="-10" dirty="0">
                <a:solidFill>
                  <a:srgbClr val="3A3838"/>
                </a:solidFill>
                <a:latin typeface="Carlito"/>
                <a:cs typeface="Carlito"/>
              </a:rPr>
              <a:t>hastalığı farkındalığını </a:t>
            </a:r>
            <a:r>
              <a:rPr sz="2200" spc="-15" dirty="0">
                <a:solidFill>
                  <a:srgbClr val="3A3838"/>
                </a:solidFill>
                <a:latin typeface="Carlito"/>
                <a:cs typeface="Carlito"/>
              </a:rPr>
              <a:t>ve </a:t>
            </a:r>
            <a:r>
              <a:rPr sz="2200" spc="-10" dirty="0">
                <a:solidFill>
                  <a:srgbClr val="3A3838"/>
                </a:solidFill>
                <a:latin typeface="Carlito"/>
                <a:cs typeface="Carlito"/>
              </a:rPr>
              <a:t>sağlık hizmet sunucularının  </a:t>
            </a:r>
            <a:r>
              <a:rPr sz="2200" spc="-5" dirty="0">
                <a:solidFill>
                  <a:srgbClr val="3A3838"/>
                </a:solidFill>
                <a:latin typeface="Carlito"/>
                <a:cs typeface="Carlito"/>
              </a:rPr>
              <a:t>meslek/iş sorgulama </a:t>
            </a:r>
            <a:r>
              <a:rPr sz="2200" spc="-10" dirty="0">
                <a:solidFill>
                  <a:srgbClr val="3A3838"/>
                </a:solidFill>
                <a:latin typeface="Carlito"/>
                <a:cs typeface="Carlito"/>
              </a:rPr>
              <a:t>oranını arttırmak </a:t>
            </a:r>
            <a:r>
              <a:rPr sz="2200" spc="-5" dirty="0">
                <a:solidFill>
                  <a:srgbClr val="3A3838"/>
                </a:solidFill>
                <a:latin typeface="Carlito"/>
                <a:cs typeface="Carlito"/>
              </a:rPr>
              <a:t>amacıyla 269 </a:t>
            </a:r>
            <a:r>
              <a:rPr sz="2200" spc="-15" dirty="0">
                <a:solidFill>
                  <a:srgbClr val="3A3838"/>
                </a:solidFill>
                <a:latin typeface="Carlito"/>
                <a:cs typeface="Carlito"/>
              </a:rPr>
              <a:t>numaralı </a:t>
            </a:r>
            <a:r>
              <a:rPr sz="2200" b="1" spc="-5" dirty="0">
                <a:solidFill>
                  <a:srgbClr val="3A3838"/>
                </a:solidFill>
                <a:latin typeface="Carlito"/>
                <a:cs typeface="Carlito"/>
              </a:rPr>
              <a:t>‘‘Mesleki </a:t>
            </a:r>
            <a:r>
              <a:rPr sz="2200" b="1" spc="-10" dirty="0">
                <a:solidFill>
                  <a:srgbClr val="3A3838"/>
                </a:solidFill>
                <a:latin typeface="Carlito"/>
                <a:cs typeface="Carlito"/>
              </a:rPr>
              <a:t>Maruziyet  </a:t>
            </a:r>
            <a:r>
              <a:rPr sz="2200" b="1" spc="-35" dirty="0">
                <a:solidFill>
                  <a:srgbClr val="3A3838"/>
                </a:solidFill>
                <a:latin typeface="Carlito"/>
                <a:cs typeface="Carlito"/>
              </a:rPr>
              <a:t>Veri </a:t>
            </a:r>
            <a:r>
              <a:rPr sz="2200" b="1" spc="-20" dirty="0">
                <a:solidFill>
                  <a:srgbClr val="3A3838"/>
                </a:solidFill>
                <a:latin typeface="Carlito"/>
                <a:cs typeface="Carlito"/>
              </a:rPr>
              <a:t>Paketi’’ </a:t>
            </a:r>
            <a:r>
              <a:rPr sz="2200" spc="-5" dirty="0">
                <a:solidFill>
                  <a:srgbClr val="3A3838"/>
                </a:solidFill>
                <a:latin typeface="Carlito"/>
                <a:cs typeface="Carlito"/>
              </a:rPr>
              <a:t>2017 yılında Sağlık </a:t>
            </a:r>
            <a:r>
              <a:rPr sz="2200" spc="-30" dirty="0">
                <a:solidFill>
                  <a:srgbClr val="3A3838"/>
                </a:solidFill>
                <a:latin typeface="Carlito"/>
                <a:cs typeface="Carlito"/>
              </a:rPr>
              <a:t>Yönetim </a:t>
            </a:r>
            <a:r>
              <a:rPr sz="2200" spc="-10" dirty="0">
                <a:solidFill>
                  <a:srgbClr val="3A3838"/>
                </a:solidFill>
                <a:latin typeface="Carlito"/>
                <a:cs typeface="Carlito"/>
              </a:rPr>
              <a:t>Sistemine </a:t>
            </a:r>
            <a:r>
              <a:rPr sz="2200" spc="-15" dirty="0">
                <a:solidFill>
                  <a:srgbClr val="3A3838"/>
                </a:solidFill>
                <a:latin typeface="Carlito"/>
                <a:cs typeface="Carlito"/>
              </a:rPr>
              <a:t>(SYS)</a:t>
            </a:r>
            <a:r>
              <a:rPr sz="2200" spc="235" dirty="0">
                <a:solidFill>
                  <a:srgbClr val="3A3838"/>
                </a:solidFill>
                <a:latin typeface="Carlito"/>
                <a:cs typeface="Carlito"/>
              </a:rPr>
              <a:t> </a:t>
            </a:r>
            <a:r>
              <a:rPr sz="2200" spc="-25" dirty="0">
                <a:solidFill>
                  <a:srgbClr val="3A3838"/>
                </a:solidFill>
                <a:latin typeface="Carlito"/>
                <a:cs typeface="Carlito"/>
              </a:rPr>
              <a:t>eklenmiştir.</a:t>
            </a:r>
            <a:endParaRPr sz="2200">
              <a:latin typeface="Carlito"/>
              <a:cs typeface="Carlito"/>
            </a:endParaRPr>
          </a:p>
          <a:p>
            <a:pPr marL="12700" algn="just">
              <a:lnSpc>
                <a:spcPct val="100000"/>
              </a:lnSpc>
              <a:spcBef>
                <a:spcPts val="1320"/>
              </a:spcBef>
            </a:pPr>
            <a:r>
              <a:rPr sz="2200" spc="-10" dirty="0">
                <a:solidFill>
                  <a:srgbClr val="3A3838"/>
                </a:solidFill>
                <a:latin typeface="Carlito"/>
                <a:cs typeface="Carlito"/>
              </a:rPr>
              <a:t>Şubat </a:t>
            </a:r>
            <a:r>
              <a:rPr sz="2200" spc="-5" dirty="0">
                <a:solidFill>
                  <a:srgbClr val="3A3838"/>
                </a:solidFill>
                <a:latin typeface="Carlito"/>
                <a:cs typeface="Carlito"/>
              </a:rPr>
              <a:t>2018 tarihinde </a:t>
            </a:r>
            <a:r>
              <a:rPr sz="2200" b="1" spc="-5" dirty="0">
                <a:solidFill>
                  <a:srgbClr val="3A3838"/>
                </a:solidFill>
                <a:latin typeface="Carlito"/>
                <a:cs typeface="Carlito"/>
              </a:rPr>
              <a:t>‘‘Mesleki </a:t>
            </a:r>
            <a:r>
              <a:rPr sz="2200" b="1" spc="-10" dirty="0">
                <a:solidFill>
                  <a:srgbClr val="3A3838"/>
                </a:solidFill>
                <a:latin typeface="Carlito"/>
                <a:cs typeface="Carlito"/>
              </a:rPr>
              <a:t>Maruziyet Sorgulama Ekranı’’ </a:t>
            </a:r>
            <a:r>
              <a:rPr sz="2200" spc="-5" dirty="0">
                <a:solidFill>
                  <a:srgbClr val="3A3838"/>
                </a:solidFill>
                <a:latin typeface="Carlito"/>
                <a:cs typeface="Carlito"/>
              </a:rPr>
              <a:t>AHBS </a:t>
            </a:r>
            <a:r>
              <a:rPr sz="2200" spc="-15" dirty="0">
                <a:solidFill>
                  <a:srgbClr val="3A3838"/>
                </a:solidFill>
                <a:latin typeface="Carlito"/>
                <a:cs typeface="Carlito"/>
              </a:rPr>
              <a:t>ve</a:t>
            </a:r>
            <a:r>
              <a:rPr sz="2200" spc="85" dirty="0">
                <a:solidFill>
                  <a:srgbClr val="3A3838"/>
                </a:solidFill>
                <a:latin typeface="Carlito"/>
                <a:cs typeface="Carlito"/>
              </a:rPr>
              <a:t> </a:t>
            </a:r>
            <a:r>
              <a:rPr sz="2200" spc="-25" dirty="0">
                <a:solidFill>
                  <a:srgbClr val="3A3838"/>
                </a:solidFill>
                <a:latin typeface="Carlito"/>
                <a:cs typeface="Carlito"/>
              </a:rPr>
              <a:t>HBYS</a:t>
            </a:r>
            <a:endParaRPr sz="2200">
              <a:latin typeface="Carlito"/>
              <a:cs typeface="Carlito"/>
            </a:endParaRPr>
          </a:p>
          <a:p>
            <a:pPr marL="12700" marR="146050" algn="just">
              <a:lnSpc>
                <a:spcPct val="150000"/>
              </a:lnSpc>
            </a:pPr>
            <a:r>
              <a:rPr sz="2200" spc="-5" dirty="0">
                <a:solidFill>
                  <a:srgbClr val="3A3838"/>
                </a:solidFill>
                <a:latin typeface="Carlito"/>
                <a:cs typeface="Carlito"/>
              </a:rPr>
              <a:t>uygulamalarına </a:t>
            </a:r>
            <a:r>
              <a:rPr sz="2200" spc="-10" dirty="0">
                <a:solidFill>
                  <a:srgbClr val="3A3838"/>
                </a:solidFill>
                <a:latin typeface="Carlito"/>
                <a:cs typeface="Carlito"/>
              </a:rPr>
              <a:t>eklenerek </a:t>
            </a:r>
            <a:r>
              <a:rPr sz="2200" spc="-5" dirty="0">
                <a:solidFill>
                  <a:srgbClr val="3A3838"/>
                </a:solidFill>
                <a:latin typeface="Carlito"/>
                <a:cs typeface="Carlito"/>
              </a:rPr>
              <a:t>81 ilde </a:t>
            </a:r>
            <a:r>
              <a:rPr sz="2200" spc="-10" dirty="0">
                <a:solidFill>
                  <a:srgbClr val="3A3838"/>
                </a:solidFill>
                <a:latin typeface="Carlito"/>
                <a:cs typeface="Carlito"/>
              </a:rPr>
              <a:t>kullanıma </a:t>
            </a:r>
            <a:r>
              <a:rPr sz="2200" spc="-25" dirty="0">
                <a:solidFill>
                  <a:srgbClr val="3A3838"/>
                </a:solidFill>
                <a:latin typeface="Carlito"/>
                <a:cs typeface="Carlito"/>
              </a:rPr>
              <a:t>açılmıştır. </a:t>
            </a:r>
            <a:r>
              <a:rPr sz="2200" spc="-5" dirty="0">
                <a:solidFill>
                  <a:srgbClr val="3A3838"/>
                </a:solidFill>
                <a:latin typeface="Carlito"/>
                <a:cs typeface="Carlito"/>
              </a:rPr>
              <a:t>Uygulamadan </a:t>
            </a:r>
            <a:r>
              <a:rPr sz="2200" spc="-10" dirty="0">
                <a:solidFill>
                  <a:srgbClr val="3A3838"/>
                </a:solidFill>
                <a:latin typeface="Carlito"/>
                <a:cs typeface="Carlito"/>
              </a:rPr>
              <a:t>gelen veriler  </a:t>
            </a:r>
            <a:r>
              <a:rPr sz="2200" spc="-15" dirty="0">
                <a:solidFill>
                  <a:srgbClr val="3A3838"/>
                </a:solidFill>
                <a:latin typeface="Carlito"/>
                <a:cs typeface="Carlito"/>
              </a:rPr>
              <a:t>Sağlıkta İstatistik ve </a:t>
            </a:r>
            <a:r>
              <a:rPr sz="2200" spc="-5" dirty="0">
                <a:solidFill>
                  <a:srgbClr val="3A3838"/>
                </a:solidFill>
                <a:latin typeface="Carlito"/>
                <a:cs typeface="Carlito"/>
              </a:rPr>
              <a:t>Nedensel Analizler (SİNA) </a:t>
            </a:r>
            <a:r>
              <a:rPr sz="2200" spc="-10" dirty="0">
                <a:solidFill>
                  <a:srgbClr val="3A3838"/>
                </a:solidFill>
                <a:latin typeface="Carlito"/>
                <a:cs typeface="Carlito"/>
              </a:rPr>
              <a:t>platformunda önceden belirlenmiş  </a:t>
            </a:r>
            <a:r>
              <a:rPr sz="2200" spc="-15" dirty="0">
                <a:solidFill>
                  <a:srgbClr val="3A3838"/>
                </a:solidFill>
                <a:latin typeface="Carlito"/>
                <a:cs typeface="Carlito"/>
              </a:rPr>
              <a:t>değişkenler kullanılarak</a:t>
            </a:r>
            <a:r>
              <a:rPr sz="2200" spc="-5" dirty="0">
                <a:solidFill>
                  <a:srgbClr val="3A3838"/>
                </a:solidFill>
                <a:latin typeface="Carlito"/>
                <a:cs typeface="Carlito"/>
              </a:rPr>
              <a:t> </a:t>
            </a:r>
            <a:r>
              <a:rPr sz="2200" spc="-20" dirty="0">
                <a:solidFill>
                  <a:srgbClr val="3A3838"/>
                </a:solidFill>
                <a:latin typeface="Carlito"/>
                <a:cs typeface="Carlito"/>
              </a:rPr>
              <a:t>sınıflandırılmaktadır.</a:t>
            </a:r>
            <a:endParaRPr sz="2200">
              <a:latin typeface="Carlito"/>
              <a:cs typeface="Carl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655320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Mesleki </a:t>
            </a:r>
            <a:r>
              <a:rPr sz="2800" b="1" spc="-15" dirty="0">
                <a:solidFill>
                  <a:srgbClr val="404040"/>
                </a:solidFill>
                <a:latin typeface="Carlito"/>
                <a:cs typeface="Carlito"/>
              </a:rPr>
              <a:t>Maruziyet </a:t>
            </a:r>
            <a:r>
              <a:rPr sz="2800" b="1" spc="-45" dirty="0">
                <a:solidFill>
                  <a:srgbClr val="404040"/>
                </a:solidFill>
                <a:latin typeface="Carlito"/>
                <a:cs typeface="Carlito"/>
              </a:rPr>
              <a:t>Veri </a:t>
            </a:r>
            <a:r>
              <a:rPr sz="2800" b="1" spc="-30" dirty="0">
                <a:solidFill>
                  <a:srgbClr val="404040"/>
                </a:solidFill>
                <a:latin typeface="Carlito"/>
                <a:cs typeface="Carlito"/>
              </a:rPr>
              <a:t>Paketi </a:t>
            </a:r>
            <a:r>
              <a:rPr sz="2800" b="1" spc="-5" dirty="0">
                <a:solidFill>
                  <a:srgbClr val="404040"/>
                </a:solidFill>
                <a:latin typeface="Carlito"/>
                <a:cs typeface="Carlito"/>
              </a:rPr>
              <a:t>İş Akış</a:t>
            </a:r>
            <a:r>
              <a:rPr sz="2800" b="1" spc="250" dirty="0">
                <a:solidFill>
                  <a:srgbClr val="404040"/>
                </a:solidFill>
                <a:latin typeface="Carlito"/>
                <a:cs typeface="Carlito"/>
              </a:rPr>
              <a:t> </a:t>
            </a:r>
            <a:r>
              <a:rPr sz="2800" b="1" spc="-5" dirty="0">
                <a:solidFill>
                  <a:srgbClr val="404040"/>
                </a:solidFill>
                <a:latin typeface="Carlito"/>
                <a:cs typeface="Carlito"/>
              </a:rPr>
              <a:t>Şeması</a:t>
            </a:r>
            <a:endParaRPr sz="2800">
              <a:latin typeface="Carlito"/>
              <a:cs typeface="Carlito"/>
            </a:endParaRPr>
          </a:p>
        </p:txBody>
      </p:sp>
      <p:grpSp>
        <p:nvGrpSpPr>
          <p:cNvPr id="3" name="object 3"/>
          <p:cNvGrpSpPr/>
          <p:nvPr/>
        </p:nvGrpSpPr>
        <p:grpSpPr>
          <a:xfrm>
            <a:off x="757427" y="1304544"/>
            <a:ext cx="7550150" cy="4669790"/>
            <a:chOff x="757427" y="1304544"/>
            <a:chExt cx="7550150" cy="4669790"/>
          </a:xfrm>
        </p:grpSpPr>
        <p:sp>
          <p:nvSpPr>
            <p:cNvPr id="4" name="object 4"/>
            <p:cNvSpPr/>
            <p:nvPr/>
          </p:nvSpPr>
          <p:spPr>
            <a:xfrm>
              <a:off x="766571" y="1313688"/>
              <a:ext cx="7434199" cy="46512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1999" y="1309116"/>
              <a:ext cx="7541259" cy="4660900"/>
            </a:xfrm>
            <a:custGeom>
              <a:avLst/>
              <a:gdLst/>
              <a:ahLst/>
              <a:cxnLst/>
              <a:rect l="l" t="t" r="r" b="b"/>
              <a:pathLst>
                <a:path w="7541259" h="4660900">
                  <a:moveTo>
                    <a:pt x="0" y="4660392"/>
                  </a:moveTo>
                  <a:lnTo>
                    <a:pt x="7540752" y="4660392"/>
                  </a:lnTo>
                  <a:lnTo>
                    <a:pt x="7540752" y="0"/>
                  </a:lnTo>
                  <a:lnTo>
                    <a:pt x="0" y="0"/>
                  </a:lnTo>
                  <a:lnTo>
                    <a:pt x="0" y="4660392"/>
                  </a:lnTo>
                  <a:close/>
                </a:path>
              </a:pathLst>
            </a:custGeom>
            <a:ln w="9144">
              <a:solidFill>
                <a:srgbClr val="A6A6A6"/>
              </a:solidFill>
            </a:ln>
          </p:spPr>
          <p:txBody>
            <a:bodyPr wrap="square" lIns="0" tIns="0" rIns="0" bIns="0" rtlCol="0"/>
            <a:lstStyle/>
            <a:p>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904" y="1295400"/>
            <a:ext cx="8754618" cy="458495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53872" y="611250"/>
            <a:ext cx="835469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Sağlıkta </a:t>
            </a:r>
            <a:r>
              <a:rPr sz="2800" b="1" spc="-15" dirty="0">
                <a:solidFill>
                  <a:srgbClr val="404040"/>
                </a:solidFill>
                <a:latin typeface="Carlito"/>
                <a:cs typeface="Carlito"/>
              </a:rPr>
              <a:t>İstatistik </a:t>
            </a:r>
            <a:r>
              <a:rPr sz="2800" b="1" spc="-20" dirty="0">
                <a:solidFill>
                  <a:srgbClr val="404040"/>
                </a:solidFill>
                <a:latin typeface="Carlito"/>
                <a:cs typeface="Carlito"/>
              </a:rPr>
              <a:t>ve </a:t>
            </a:r>
            <a:r>
              <a:rPr sz="2800" b="1" spc="-5" dirty="0">
                <a:solidFill>
                  <a:srgbClr val="404040"/>
                </a:solidFill>
                <a:latin typeface="Carlito"/>
                <a:cs typeface="Carlito"/>
              </a:rPr>
              <a:t>Nedensel Analizler (SİNA)</a:t>
            </a:r>
            <a:r>
              <a:rPr sz="2800" b="1" spc="225" dirty="0">
                <a:solidFill>
                  <a:srgbClr val="404040"/>
                </a:solidFill>
                <a:latin typeface="Carlito"/>
                <a:cs typeface="Carlito"/>
              </a:rPr>
              <a:t> </a:t>
            </a:r>
            <a:r>
              <a:rPr sz="2800" b="1" spc="-15" dirty="0">
                <a:solidFill>
                  <a:srgbClr val="404040"/>
                </a:solidFill>
                <a:latin typeface="Carlito"/>
                <a:cs typeface="Carlito"/>
              </a:rPr>
              <a:t>Platformu</a:t>
            </a:r>
            <a:endParaRPr sz="2800">
              <a:latin typeface="Carlito"/>
              <a:cs typeface="Carl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01269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Hastalıklarından</a:t>
            </a:r>
            <a:r>
              <a:rPr sz="2800" b="1" spc="60" dirty="0">
                <a:solidFill>
                  <a:srgbClr val="404040"/>
                </a:solidFill>
                <a:latin typeface="Carlito"/>
                <a:cs typeface="Carlito"/>
              </a:rPr>
              <a:t> </a:t>
            </a:r>
            <a:r>
              <a:rPr sz="2800" b="1" spc="-10" dirty="0">
                <a:solidFill>
                  <a:srgbClr val="404040"/>
                </a:solidFill>
                <a:latin typeface="Carlito"/>
                <a:cs typeface="Carlito"/>
              </a:rPr>
              <a:t>Korunma</a:t>
            </a:r>
            <a:endParaRPr sz="2800">
              <a:latin typeface="Carlito"/>
              <a:cs typeface="Carlito"/>
            </a:endParaRPr>
          </a:p>
        </p:txBody>
      </p:sp>
      <p:grpSp>
        <p:nvGrpSpPr>
          <p:cNvPr id="3" name="object 3"/>
          <p:cNvGrpSpPr/>
          <p:nvPr/>
        </p:nvGrpSpPr>
        <p:grpSpPr>
          <a:xfrm>
            <a:off x="766572" y="1261872"/>
            <a:ext cx="7716520" cy="4829810"/>
            <a:chOff x="766572" y="1261872"/>
            <a:chExt cx="7716520" cy="4829810"/>
          </a:xfrm>
        </p:grpSpPr>
        <p:sp>
          <p:nvSpPr>
            <p:cNvPr id="4" name="object 4"/>
            <p:cNvSpPr/>
            <p:nvPr/>
          </p:nvSpPr>
          <p:spPr>
            <a:xfrm>
              <a:off x="766572" y="2162555"/>
              <a:ext cx="7716520" cy="3929379"/>
            </a:xfrm>
            <a:custGeom>
              <a:avLst/>
              <a:gdLst/>
              <a:ahLst/>
              <a:cxnLst/>
              <a:rect l="l" t="t" r="r" b="b"/>
              <a:pathLst>
                <a:path w="7716520" h="3929379">
                  <a:moveTo>
                    <a:pt x="2424684" y="111252"/>
                  </a:moveTo>
                  <a:lnTo>
                    <a:pt x="2415933" y="67945"/>
                  </a:lnTo>
                  <a:lnTo>
                    <a:pt x="2392108" y="32575"/>
                  </a:lnTo>
                  <a:lnTo>
                    <a:pt x="2356739" y="8750"/>
                  </a:lnTo>
                  <a:lnTo>
                    <a:pt x="2313432" y="0"/>
                  </a:lnTo>
                  <a:lnTo>
                    <a:pt x="111252" y="0"/>
                  </a:lnTo>
                  <a:lnTo>
                    <a:pt x="67945" y="8750"/>
                  </a:lnTo>
                  <a:lnTo>
                    <a:pt x="32575" y="32575"/>
                  </a:lnTo>
                  <a:lnTo>
                    <a:pt x="8737" y="67945"/>
                  </a:lnTo>
                  <a:lnTo>
                    <a:pt x="0" y="111252"/>
                  </a:lnTo>
                  <a:lnTo>
                    <a:pt x="0" y="556260"/>
                  </a:lnTo>
                  <a:lnTo>
                    <a:pt x="8737" y="599579"/>
                  </a:lnTo>
                  <a:lnTo>
                    <a:pt x="32575" y="634936"/>
                  </a:lnTo>
                  <a:lnTo>
                    <a:pt x="67945" y="658774"/>
                  </a:lnTo>
                  <a:lnTo>
                    <a:pt x="111252" y="667512"/>
                  </a:lnTo>
                  <a:lnTo>
                    <a:pt x="2313432" y="667512"/>
                  </a:lnTo>
                  <a:lnTo>
                    <a:pt x="2356739" y="658774"/>
                  </a:lnTo>
                  <a:lnTo>
                    <a:pt x="2392108" y="634949"/>
                  </a:lnTo>
                  <a:lnTo>
                    <a:pt x="2415933" y="599579"/>
                  </a:lnTo>
                  <a:lnTo>
                    <a:pt x="2424684" y="556260"/>
                  </a:lnTo>
                  <a:lnTo>
                    <a:pt x="2424684" y="111252"/>
                  </a:lnTo>
                  <a:close/>
                </a:path>
                <a:path w="7716520" h="3929379">
                  <a:moveTo>
                    <a:pt x="4975860" y="3373882"/>
                  </a:moveTo>
                  <a:lnTo>
                    <a:pt x="4967135" y="3330664"/>
                  </a:lnTo>
                  <a:lnTo>
                    <a:pt x="4943360" y="3295383"/>
                  </a:lnTo>
                  <a:lnTo>
                    <a:pt x="4908080" y="3271609"/>
                  </a:lnTo>
                  <a:lnTo>
                    <a:pt x="4864862" y="3262884"/>
                  </a:lnTo>
                  <a:lnTo>
                    <a:pt x="2314702" y="3262884"/>
                  </a:lnTo>
                  <a:lnTo>
                    <a:pt x="2271471" y="3271609"/>
                  </a:lnTo>
                  <a:lnTo>
                    <a:pt x="2236190" y="3295383"/>
                  </a:lnTo>
                  <a:lnTo>
                    <a:pt x="2212416" y="3330664"/>
                  </a:lnTo>
                  <a:lnTo>
                    <a:pt x="2203704" y="3373882"/>
                  </a:lnTo>
                  <a:lnTo>
                    <a:pt x="2203704" y="3817874"/>
                  </a:lnTo>
                  <a:lnTo>
                    <a:pt x="2212416" y="3861092"/>
                  </a:lnTo>
                  <a:lnTo>
                    <a:pt x="2236190" y="3896372"/>
                  </a:lnTo>
                  <a:lnTo>
                    <a:pt x="2271471" y="3920159"/>
                  </a:lnTo>
                  <a:lnTo>
                    <a:pt x="2314702" y="3928872"/>
                  </a:lnTo>
                  <a:lnTo>
                    <a:pt x="4864862" y="3928872"/>
                  </a:lnTo>
                  <a:lnTo>
                    <a:pt x="4908080" y="3920159"/>
                  </a:lnTo>
                  <a:lnTo>
                    <a:pt x="4943360" y="3896372"/>
                  </a:lnTo>
                  <a:lnTo>
                    <a:pt x="4967135" y="3861092"/>
                  </a:lnTo>
                  <a:lnTo>
                    <a:pt x="4975860" y="3817874"/>
                  </a:lnTo>
                  <a:lnTo>
                    <a:pt x="4975860" y="3373882"/>
                  </a:lnTo>
                  <a:close/>
                </a:path>
                <a:path w="7716520" h="3929379">
                  <a:moveTo>
                    <a:pt x="7716012" y="294132"/>
                  </a:moveTo>
                  <a:lnTo>
                    <a:pt x="7707262" y="250825"/>
                  </a:lnTo>
                  <a:lnTo>
                    <a:pt x="7683424" y="215455"/>
                  </a:lnTo>
                  <a:lnTo>
                    <a:pt x="7648067" y="191630"/>
                  </a:lnTo>
                  <a:lnTo>
                    <a:pt x="7604760" y="182880"/>
                  </a:lnTo>
                  <a:lnTo>
                    <a:pt x="5402580" y="182880"/>
                  </a:lnTo>
                  <a:lnTo>
                    <a:pt x="5359260" y="191630"/>
                  </a:lnTo>
                  <a:lnTo>
                    <a:pt x="5323903" y="215455"/>
                  </a:lnTo>
                  <a:lnTo>
                    <a:pt x="5300065" y="250825"/>
                  </a:lnTo>
                  <a:lnTo>
                    <a:pt x="5291328" y="294132"/>
                  </a:lnTo>
                  <a:lnTo>
                    <a:pt x="5291328" y="739140"/>
                  </a:lnTo>
                  <a:lnTo>
                    <a:pt x="5300065" y="782459"/>
                  </a:lnTo>
                  <a:lnTo>
                    <a:pt x="5323903" y="817816"/>
                  </a:lnTo>
                  <a:lnTo>
                    <a:pt x="5359260" y="841654"/>
                  </a:lnTo>
                  <a:lnTo>
                    <a:pt x="5402580" y="850392"/>
                  </a:lnTo>
                  <a:lnTo>
                    <a:pt x="7604760" y="850392"/>
                  </a:lnTo>
                  <a:lnTo>
                    <a:pt x="7648067" y="841654"/>
                  </a:lnTo>
                  <a:lnTo>
                    <a:pt x="7683424" y="817816"/>
                  </a:lnTo>
                  <a:lnTo>
                    <a:pt x="7707262" y="782459"/>
                  </a:lnTo>
                  <a:lnTo>
                    <a:pt x="7716012" y="739140"/>
                  </a:lnTo>
                  <a:lnTo>
                    <a:pt x="7716012" y="294132"/>
                  </a:lnTo>
                  <a:close/>
                </a:path>
              </a:pathLst>
            </a:custGeom>
            <a:solidFill>
              <a:srgbClr val="EC7C30"/>
            </a:solidFill>
          </p:spPr>
          <p:txBody>
            <a:bodyPr wrap="square" lIns="0" tIns="0" rIns="0" bIns="0" rtlCol="0"/>
            <a:lstStyle/>
            <a:p>
              <a:endParaRPr/>
            </a:p>
          </p:txBody>
        </p:sp>
        <p:sp>
          <p:nvSpPr>
            <p:cNvPr id="5" name="object 5"/>
            <p:cNvSpPr/>
            <p:nvPr/>
          </p:nvSpPr>
          <p:spPr>
            <a:xfrm>
              <a:off x="2179319" y="1261872"/>
              <a:ext cx="4376165" cy="4042409"/>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980338" y="2277236"/>
            <a:ext cx="2009139"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FFFFFF"/>
                </a:solidFill>
                <a:latin typeface="Carlito"/>
                <a:cs typeface="Carlito"/>
              </a:rPr>
              <a:t>I. Birincil</a:t>
            </a:r>
            <a:r>
              <a:rPr sz="2200" b="1" spc="-35" dirty="0">
                <a:solidFill>
                  <a:srgbClr val="FFFFFF"/>
                </a:solidFill>
                <a:latin typeface="Carlito"/>
                <a:cs typeface="Carlito"/>
              </a:rPr>
              <a:t> </a:t>
            </a:r>
            <a:r>
              <a:rPr sz="2200" b="1" spc="-15" dirty="0">
                <a:solidFill>
                  <a:srgbClr val="FFFFFF"/>
                </a:solidFill>
                <a:latin typeface="Carlito"/>
                <a:cs typeface="Carlito"/>
              </a:rPr>
              <a:t>Koruma</a:t>
            </a:r>
            <a:endParaRPr sz="2200">
              <a:latin typeface="Carlito"/>
              <a:cs typeface="Carlito"/>
            </a:endParaRPr>
          </a:p>
        </p:txBody>
      </p:sp>
      <p:sp>
        <p:nvSpPr>
          <p:cNvPr id="7" name="object 7"/>
          <p:cNvSpPr txBox="1"/>
          <p:nvPr/>
        </p:nvSpPr>
        <p:spPr>
          <a:xfrm>
            <a:off x="6237478" y="2486660"/>
            <a:ext cx="1967230"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FFFFFF"/>
                </a:solidFill>
                <a:latin typeface="Carlito"/>
                <a:cs typeface="Carlito"/>
              </a:rPr>
              <a:t>II. İkincil</a:t>
            </a:r>
            <a:r>
              <a:rPr sz="2200" b="1" spc="-45" dirty="0">
                <a:solidFill>
                  <a:srgbClr val="FFFFFF"/>
                </a:solidFill>
                <a:latin typeface="Carlito"/>
                <a:cs typeface="Carlito"/>
              </a:rPr>
              <a:t> </a:t>
            </a:r>
            <a:r>
              <a:rPr sz="2200" b="1" spc="-15" dirty="0">
                <a:solidFill>
                  <a:srgbClr val="FFFFFF"/>
                </a:solidFill>
                <a:latin typeface="Carlito"/>
                <a:cs typeface="Carlito"/>
              </a:rPr>
              <a:t>Koruma</a:t>
            </a:r>
            <a:endParaRPr sz="2200">
              <a:latin typeface="Carlito"/>
              <a:cs typeface="Carlito"/>
            </a:endParaRPr>
          </a:p>
        </p:txBody>
      </p:sp>
      <p:sp>
        <p:nvSpPr>
          <p:cNvPr id="8" name="object 8"/>
          <p:cNvSpPr txBox="1"/>
          <p:nvPr/>
        </p:nvSpPr>
        <p:spPr>
          <a:xfrm>
            <a:off x="3220339" y="5566968"/>
            <a:ext cx="2299335" cy="360680"/>
          </a:xfrm>
          <a:prstGeom prst="rect">
            <a:avLst/>
          </a:prstGeom>
        </p:spPr>
        <p:txBody>
          <a:bodyPr vert="horz" wrap="square" lIns="0" tIns="12065" rIns="0" bIns="0" rtlCol="0">
            <a:spAutoFit/>
          </a:bodyPr>
          <a:lstStyle/>
          <a:p>
            <a:pPr marL="12700">
              <a:lnSpc>
                <a:spcPct val="100000"/>
              </a:lnSpc>
              <a:spcBef>
                <a:spcPts val="95"/>
              </a:spcBef>
            </a:pPr>
            <a:r>
              <a:rPr sz="2200" b="1" dirty="0">
                <a:solidFill>
                  <a:srgbClr val="FFFFFF"/>
                </a:solidFill>
                <a:latin typeface="Carlito"/>
                <a:cs typeface="Carlito"/>
              </a:rPr>
              <a:t>III. </a:t>
            </a:r>
            <a:r>
              <a:rPr sz="2200" b="1" spc="-5" dirty="0">
                <a:solidFill>
                  <a:srgbClr val="FFFFFF"/>
                </a:solidFill>
                <a:latin typeface="Carlito"/>
                <a:cs typeface="Carlito"/>
              </a:rPr>
              <a:t>Üçüncül</a:t>
            </a:r>
            <a:r>
              <a:rPr sz="2200" b="1" spc="-40" dirty="0">
                <a:solidFill>
                  <a:srgbClr val="FFFFFF"/>
                </a:solidFill>
                <a:latin typeface="Carlito"/>
                <a:cs typeface="Carlito"/>
              </a:rPr>
              <a:t> </a:t>
            </a:r>
            <a:r>
              <a:rPr sz="2200" b="1" spc="-10" dirty="0">
                <a:solidFill>
                  <a:srgbClr val="FFFFFF"/>
                </a:solidFill>
                <a:latin typeface="Carlito"/>
                <a:cs typeface="Carlito"/>
              </a:rPr>
              <a:t>Koruma</a:t>
            </a:r>
            <a:endParaRPr sz="2200">
              <a:latin typeface="Carlito"/>
              <a:cs typeface="Carlito"/>
            </a:endParaRPr>
          </a:p>
        </p:txBody>
      </p:sp>
      <p:sp>
        <p:nvSpPr>
          <p:cNvPr id="9" name="object 9"/>
          <p:cNvSpPr txBox="1"/>
          <p:nvPr/>
        </p:nvSpPr>
        <p:spPr>
          <a:xfrm>
            <a:off x="3516248" y="2944444"/>
            <a:ext cx="1905635" cy="1031875"/>
          </a:xfrm>
          <a:prstGeom prst="rect">
            <a:avLst/>
          </a:prstGeom>
        </p:spPr>
        <p:txBody>
          <a:bodyPr vert="horz" wrap="square" lIns="0" tIns="12065" rIns="0" bIns="0" rtlCol="0">
            <a:spAutoFit/>
          </a:bodyPr>
          <a:lstStyle/>
          <a:p>
            <a:pPr marL="635" algn="ctr">
              <a:lnSpc>
                <a:spcPct val="100000"/>
              </a:lnSpc>
              <a:spcBef>
                <a:spcPts val="95"/>
              </a:spcBef>
            </a:pPr>
            <a:r>
              <a:rPr sz="2200" b="1" spc="-10" dirty="0">
                <a:solidFill>
                  <a:srgbClr val="FFFFFF"/>
                </a:solidFill>
                <a:latin typeface="Carlito"/>
                <a:cs typeface="Carlito"/>
              </a:rPr>
              <a:t>Meslek</a:t>
            </a:r>
            <a:endParaRPr sz="2200">
              <a:latin typeface="Carlito"/>
              <a:cs typeface="Carlito"/>
            </a:endParaRPr>
          </a:p>
          <a:p>
            <a:pPr algn="ctr">
              <a:lnSpc>
                <a:spcPct val="100000"/>
              </a:lnSpc>
              <a:spcBef>
                <a:spcPts val="5"/>
              </a:spcBef>
            </a:pPr>
            <a:r>
              <a:rPr sz="2200" b="1" spc="-5" dirty="0">
                <a:solidFill>
                  <a:srgbClr val="FFFFFF"/>
                </a:solidFill>
                <a:latin typeface="Carlito"/>
                <a:cs typeface="Carlito"/>
              </a:rPr>
              <a:t>H</a:t>
            </a:r>
            <a:r>
              <a:rPr sz="2200" b="1" spc="-20" dirty="0">
                <a:solidFill>
                  <a:srgbClr val="FFFFFF"/>
                </a:solidFill>
                <a:latin typeface="Carlito"/>
                <a:cs typeface="Carlito"/>
              </a:rPr>
              <a:t>a</a:t>
            </a:r>
            <a:r>
              <a:rPr sz="2200" b="1" spc="-30" dirty="0">
                <a:solidFill>
                  <a:srgbClr val="FFFFFF"/>
                </a:solidFill>
                <a:latin typeface="Carlito"/>
                <a:cs typeface="Carlito"/>
              </a:rPr>
              <a:t>s</a:t>
            </a:r>
            <a:r>
              <a:rPr sz="2200" b="1" spc="-35" dirty="0">
                <a:solidFill>
                  <a:srgbClr val="FFFFFF"/>
                </a:solidFill>
                <a:latin typeface="Carlito"/>
                <a:cs typeface="Carlito"/>
              </a:rPr>
              <a:t>t</a:t>
            </a:r>
            <a:r>
              <a:rPr sz="2200" b="1" spc="-5" dirty="0">
                <a:solidFill>
                  <a:srgbClr val="FFFFFF"/>
                </a:solidFill>
                <a:latin typeface="Carlito"/>
                <a:cs typeface="Carlito"/>
              </a:rPr>
              <a:t>alıkl</a:t>
            </a:r>
            <a:r>
              <a:rPr sz="2200" b="1" spc="-15" dirty="0">
                <a:solidFill>
                  <a:srgbClr val="FFFFFF"/>
                </a:solidFill>
                <a:latin typeface="Carlito"/>
                <a:cs typeface="Carlito"/>
              </a:rPr>
              <a:t>a</a:t>
            </a:r>
            <a:r>
              <a:rPr sz="2200" b="1" spc="-10" dirty="0">
                <a:solidFill>
                  <a:srgbClr val="FFFFFF"/>
                </a:solidFill>
                <a:latin typeface="Carlito"/>
                <a:cs typeface="Carlito"/>
              </a:rPr>
              <a:t>rınd</a:t>
            </a:r>
            <a:r>
              <a:rPr sz="2200" b="1" spc="-20" dirty="0">
                <a:solidFill>
                  <a:srgbClr val="FFFFFF"/>
                </a:solidFill>
                <a:latin typeface="Carlito"/>
                <a:cs typeface="Carlito"/>
              </a:rPr>
              <a:t>a</a:t>
            </a:r>
            <a:r>
              <a:rPr sz="2200" b="1" spc="-5" dirty="0">
                <a:solidFill>
                  <a:srgbClr val="FFFFFF"/>
                </a:solidFill>
                <a:latin typeface="Carlito"/>
                <a:cs typeface="Carlito"/>
              </a:rPr>
              <a:t>n</a:t>
            </a:r>
            <a:endParaRPr sz="2200">
              <a:latin typeface="Carlito"/>
              <a:cs typeface="Carlito"/>
            </a:endParaRPr>
          </a:p>
          <a:p>
            <a:pPr algn="ctr">
              <a:lnSpc>
                <a:spcPct val="100000"/>
              </a:lnSpc>
            </a:pPr>
            <a:r>
              <a:rPr sz="2200" b="1" spc="-10" dirty="0">
                <a:solidFill>
                  <a:srgbClr val="FFFFFF"/>
                </a:solidFill>
                <a:latin typeface="Carlito"/>
                <a:cs typeface="Carlito"/>
              </a:rPr>
              <a:t>Korunma</a:t>
            </a:r>
            <a:endParaRPr sz="2200">
              <a:latin typeface="Carlito"/>
              <a:cs typeface="Carli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75412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Birincil </a:t>
            </a:r>
            <a:r>
              <a:rPr sz="2800" b="1" spc="-10" dirty="0">
                <a:solidFill>
                  <a:srgbClr val="404040"/>
                </a:solidFill>
                <a:latin typeface="Carlito"/>
                <a:cs typeface="Carlito"/>
              </a:rPr>
              <a:t>Korumanın</a:t>
            </a:r>
            <a:r>
              <a:rPr sz="2800" b="1" spc="10" dirty="0">
                <a:solidFill>
                  <a:srgbClr val="404040"/>
                </a:solidFill>
                <a:latin typeface="Carlito"/>
                <a:cs typeface="Carlito"/>
              </a:rPr>
              <a:t> </a:t>
            </a:r>
            <a:r>
              <a:rPr sz="2800" b="1" spc="-5" dirty="0">
                <a:solidFill>
                  <a:srgbClr val="404040"/>
                </a:solidFill>
                <a:latin typeface="Carlito"/>
                <a:cs typeface="Carlito"/>
              </a:rPr>
              <a:t>Amacı</a:t>
            </a:r>
            <a:endParaRPr sz="2800">
              <a:latin typeface="Carlito"/>
              <a:cs typeface="Carlito"/>
            </a:endParaRP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218526" y="3935222"/>
              <a:ext cx="240792" cy="23469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4483862"/>
              <a:ext cx="240792" cy="23469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18526" y="5032502"/>
              <a:ext cx="240792" cy="234696"/>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205890" y="1471629"/>
            <a:ext cx="9124950" cy="3867785"/>
          </a:xfrm>
          <a:prstGeom prst="rect">
            <a:avLst/>
          </a:prstGeom>
        </p:spPr>
        <p:txBody>
          <a:bodyPr vert="horz" wrap="square" lIns="0" tIns="13335" rIns="0" bIns="0" rtlCol="0">
            <a:spAutoFit/>
          </a:bodyPr>
          <a:lstStyle/>
          <a:p>
            <a:pPr marL="12700" marR="5080">
              <a:lnSpc>
                <a:spcPct val="150000"/>
              </a:lnSpc>
              <a:spcBef>
                <a:spcPts val="105"/>
              </a:spcBef>
            </a:pPr>
            <a:r>
              <a:rPr sz="2400" spc="-10" dirty="0">
                <a:solidFill>
                  <a:srgbClr val="404040"/>
                </a:solidFill>
                <a:latin typeface="Carlito"/>
                <a:cs typeface="Carlito"/>
              </a:rPr>
              <a:t>Hastalık </a:t>
            </a:r>
            <a:r>
              <a:rPr sz="2400" spc="-5" dirty="0">
                <a:solidFill>
                  <a:srgbClr val="404040"/>
                </a:solidFill>
                <a:latin typeface="Carlito"/>
                <a:cs typeface="Carlito"/>
              </a:rPr>
              <a:t>gelişiminde </a:t>
            </a:r>
            <a:r>
              <a:rPr sz="2400" spc="-20" dirty="0">
                <a:solidFill>
                  <a:srgbClr val="404040"/>
                </a:solidFill>
                <a:latin typeface="Carlito"/>
                <a:cs typeface="Carlito"/>
              </a:rPr>
              <a:t>etken </a:t>
            </a:r>
            <a:r>
              <a:rPr sz="2400" spc="-5" dirty="0">
                <a:solidFill>
                  <a:srgbClr val="404040"/>
                </a:solidFill>
                <a:latin typeface="Carlito"/>
                <a:cs typeface="Carlito"/>
              </a:rPr>
              <a:t>olan </a:t>
            </a:r>
            <a:r>
              <a:rPr sz="2400" dirty="0">
                <a:solidFill>
                  <a:srgbClr val="404040"/>
                </a:solidFill>
                <a:latin typeface="Carlito"/>
                <a:cs typeface="Carlito"/>
              </a:rPr>
              <a:t>mesleki riskleri </a:t>
            </a:r>
            <a:r>
              <a:rPr sz="2400" spc="-25" dirty="0">
                <a:solidFill>
                  <a:srgbClr val="404040"/>
                </a:solidFill>
                <a:latin typeface="Carlito"/>
                <a:cs typeface="Carlito"/>
              </a:rPr>
              <a:t>kontrol </a:t>
            </a:r>
            <a:r>
              <a:rPr sz="2400" spc="-5" dirty="0">
                <a:solidFill>
                  <a:srgbClr val="404040"/>
                </a:solidFill>
                <a:latin typeface="Carlito"/>
                <a:cs typeface="Carlito"/>
              </a:rPr>
              <a:t>ederek </a:t>
            </a:r>
            <a:r>
              <a:rPr sz="2400" dirty="0">
                <a:solidFill>
                  <a:srgbClr val="404040"/>
                </a:solidFill>
                <a:latin typeface="Carlito"/>
                <a:cs typeface="Carlito"/>
              </a:rPr>
              <a:t>mesleki  </a:t>
            </a:r>
            <a:r>
              <a:rPr sz="2400" spc="-5" dirty="0">
                <a:solidFill>
                  <a:srgbClr val="404040"/>
                </a:solidFill>
                <a:latin typeface="Carlito"/>
                <a:cs typeface="Carlito"/>
              </a:rPr>
              <a:t>maruziyeti azaltmak, </a:t>
            </a:r>
            <a:r>
              <a:rPr sz="2400" spc="-10" dirty="0">
                <a:solidFill>
                  <a:srgbClr val="404040"/>
                </a:solidFill>
                <a:latin typeface="Carlito"/>
                <a:cs typeface="Carlito"/>
              </a:rPr>
              <a:t>hastalık </a:t>
            </a:r>
            <a:r>
              <a:rPr sz="2400" spc="-5" dirty="0">
                <a:solidFill>
                  <a:srgbClr val="404040"/>
                </a:solidFill>
                <a:latin typeface="Carlito"/>
                <a:cs typeface="Carlito"/>
              </a:rPr>
              <a:t>başlamadan önce </a:t>
            </a:r>
            <a:r>
              <a:rPr sz="2400" spc="-25" dirty="0">
                <a:solidFill>
                  <a:srgbClr val="404040"/>
                </a:solidFill>
                <a:latin typeface="Carlito"/>
                <a:cs typeface="Carlito"/>
              </a:rPr>
              <a:t>önlemektir. </a:t>
            </a:r>
            <a:r>
              <a:rPr sz="2400" spc="-40" dirty="0">
                <a:solidFill>
                  <a:srgbClr val="404040"/>
                </a:solidFill>
                <a:latin typeface="Carlito"/>
                <a:cs typeface="Carlito"/>
              </a:rPr>
              <a:t>Teknik </a:t>
            </a:r>
            <a:r>
              <a:rPr sz="2400" spc="-15" dirty="0">
                <a:solidFill>
                  <a:srgbClr val="404040"/>
                </a:solidFill>
                <a:latin typeface="Carlito"/>
                <a:cs typeface="Carlito"/>
              </a:rPr>
              <a:t>ve </a:t>
            </a:r>
            <a:r>
              <a:rPr sz="2400" dirty="0">
                <a:solidFill>
                  <a:srgbClr val="404040"/>
                </a:solidFill>
                <a:latin typeface="Carlito"/>
                <a:cs typeface="Carlito"/>
              </a:rPr>
              <a:t>tıbbi  </a:t>
            </a:r>
            <a:r>
              <a:rPr sz="2400" spc="-20" dirty="0">
                <a:solidFill>
                  <a:srgbClr val="404040"/>
                </a:solidFill>
                <a:latin typeface="Carlito"/>
                <a:cs typeface="Carlito"/>
              </a:rPr>
              <a:t>korumayı</a:t>
            </a:r>
            <a:r>
              <a:rPr sz="2400" spc="-15" dirty="0">
                <a:solidFill>
                  <a:srgbClr val="404040"/>
                </a:solidFill>
                <a:latin typeface="Carlito"/>
                <a:cs typeface="Carlito"/>
              </a:rPr>
              <a:t> </a:t>
            </a:r>
            <a:r>
              <a:rPr sz="2400" spc="-45" dirty="0">
                <a:solidFill>
                  <a:srgbClr val="404040"/>
                </a:solidFill>
                <a:latin typeface="Carlito"/>
                <a:cs typeface="Carlito"/>
              </a:rPr>
              <a:t>kapsar.</a:t>
            </a:r>
            <a:endParaRPr sz="2400">
              <a:latin typeface="Carlito"/>
              <a:cs typeface="Carlito"/>
            </a:endParaRPr>
          </a:p>
          <a:p>
            <a:pPr marL="12700">
              <a:lnSpc>
                <a:spcPct val="100000"/>
              </a:lnSpc>
              <a:spcBef>
                <a:spcPts val="1440"/>
              </a:spcBef>
            </a:pPr>
            <a:r>
              <a:rPr sz="2400" b="1" spc="-5" dirty="0">
                <a:solidFill>
                  <a:srgbClr val="C00000"/>
                </a:solidFill>
                <a:latin typeface="Carlito"/>
                <a:cs typeface="Carlito"/>
              </a:rPr>
              <a:t>A- </a:t>
            </a:r>
            <a:r>
              <a:rPr sz="2400" b="1" spc="-40" dirty="0">
                <a:solidFill>
                  <a:srgbClr val="C00000"/>
                </a:solidFill>
                <a:latin typeface="Carlito"/>
                <a:cs typeface="Carlito"/>
              </a:rPr>
              <a:t>Teknik</a:t>
            </a:r>
            <a:r>
              <a:rPr sz="2400" b="1" spc="-25" dirty="0">
                <a:solidFill>
                  <a:srgbClr val="C00000"/>
                </a:solidFill>
                <a:latin typeface="Carlito"/>
                <a:cs typeface="Carlito"/>
              </a:rPr>
              <a:t> </a:t>
            </a:r>
            <a:r>
              <a:rPr sz="2400" b="1" spc="-10" dirty="0">
                <a:solidFill>
                  <a:srgbClr val="C00000"/>
                </a:solidFill>
                <a:latin typeface="Carlito"/>
                <a:cs typeface="Carlito"/>
              </a:rPr>
              <a:t>Koruma</a:t>
            </a:r>
            <a:endParaRPr sz="2400">
              <a:latin typeface="Carlito"/>
              <a:cs typeface="Carlito"/>
            </a:endParaRPr>
          </a:p>
          <a:p>
            <a:pPr marL="355600" marR="3407410">
              <a:lnSpc>
                <a:spcPts val="4320"/>
              </a:lnSpc>
              <a:spcBef>
                <a:spcPts val="385"/>
              </a:spcBef>
            </a:pPr>
            <a:r>
              <a:rPr sz="2400" spc="-5" dirty="0">
                <a:solidFill>
                  <a:srgbClr val="404040"/>
                </a:solidFill>
                <a:latin typeface="Carlito"/>
                <a:cs typeface="Carlito"/>
              </a:rPr>
              <a:t>İşin </a:t>
            </a:r>
            <a:r>
              <a:rPr sz="2400" spc="-10" dirty="0">
                <a:solidFill>
                  <a:srgbClr val="404040"/>
                </a:solidFill>
                <a:latin typeface="Carlito"/>
                <a:cs typeface="Carlito"/>
              </a:rPr>
              <a:t>kaynağında </a:t>
            </a:r>
            <a:r>
              <a:rPr sz="2400" spc="-5" dirty="0">
                <a:solidFill>
                  <a:srgbClr val="404040"/>
                </a:solidFill>
                <a:latin typeface="Carlito"/>
                <a:cs typeface="Carlito"/>
              </a:rPr>
              <a:t>alınacak </a:t>
            </a:r>
            <a:r>
              <a:rPr sz="2400" spc="-15" dirty="0">
                <a:solidFill>
                  <a:srgbClr val="404040"/>
                </a:solidFill>
                <a:latin typeface="Carlito"/>
                <a:cs typeface="Carlito"/>
              </a:rPr>
              <a:t>koruyucu </a:t>
            </a:r>
            <a:r>
              <a:rPr sz="2400" spc="-5" dirty="0">
                <a:solidFill>
                  <a:srgbClr val="404040"/>
                </a:solidFill>
                <a:latin typeface="Carlito"/>
                <a:cs typeface="Carlito"/>
              </a:rPr>
              <a:t>önlemler  Çalışma ortamında alınacak</a:t>
            </a:r>
            <a:r>
              <a:rPr sz="2400" spc="-60" dirty="0">
                <a:solidFill>
                  <a:srgbClr val="404040"/>
                </a:solidFill>
                <a:latin typeface="Carlito"/>
                <a:cs typeface="Carlito"/>
              </a:rPr>
              <a:t> </a:t>
            </a:r>
            <a:r>
              <a:rPr sz="2400" spc="-5" dirty="0">
                <a:solidFill>
                  <a:srgbClr val="404040"/>
                </a:solidFill>
                <a:latin typeface="Carlito"/>
                <a:cs typeface="Carlito"/>
              </a:rPr>
              <a:t>önlemler</a:t>
            </a:r>
            <a:endParaRPr sz="2400">
              <a:latin typeface="Carlito"/>
              <a:cs typeface="Carlito"/>
            </a:endParaRPr>
          </a:p>
          <a:p>
            <a:pPr marL="355600">
              <a:lnSpc>
                <a:spcPct val="100000"/>
              </a:lnSpc>
              <a:spcBef>
                <a:spcPts val="1060"/>
              </a:spcBef>
            </a:pPr>
            <a:r>
              <a:rPr sz="2400" dirty="0">
                <a:solidFill>
                  <a:srgbClr val="404040"/>
                </a:solidFill>
                <a:latin typeface="Carlito"/>
                <a:cs typeface="Carlito"/>
              </a:rPr>
              <a:t>Kişisel </a:t>
            </a:r>
            <a:r>
              <a:rPr sz="2400" spc="-20" dirty="0">
                <a:solidFill>
                  <a:srgbClr val="404040"/>
                </a:solidFill>
                <a:latin typeface="Carlito"/>
                <a:cs typeface="Carlito"/>
              </a:rPr>
              <a:t>koruma </a:t>
            </a:r>
            <a:r>
              <a:rPr sz="2400" spc="-5" dirty="0">
                <a:solidFill>
                  <a:srgbClr val="404040"/>
                </a:solidFill>
                <a:latin typeface="Carlito"/>
                <a:cs typeface="Carlito"/>
              </a:rPr>
              <a:t>önlemleri (Kişisel </a:t>
            </a:r>
            <a:r>
              <a:rPr sz="2400" spc="-10" dirty="0">
                <a:solidFill>
                  <a:srgbClr val="404040"/>
                </a:solidFill>
                <a:latin typeface="Carlito"/>
                <a:cs typeface="Carlito"/>
              </a:rPr>
              <a:t>Koruyucu</a:t>
            </a:r>
            <a:r>
              <a:rPr sz="2400" spc="-35" dirty="0">
                <a:solidFill>
                  <a:srgbClr val="404040"/>
                </a:solidFill>
                <a:latin typeface="Carlito"/>
                <a:cs typeface="Carlito"/>
              </a:rPr>
              <a:t> </a:t>
            </a:r>
            <a:r>
              <a:rPr sz="2400" dirty="0">
                <a:solidFill>
                  <a:srgbClr val="404040"/>
                </a:solidFill>
                <a:latin typeface="Carlito"/>
                <a:cs typeface="Carlito"/>
              </a:rPr>
              <a:t>Donanım-KKD)</a:t>
            </a:r>
            <a:endParaRPr sz="2400">
              <a:latin typeface="Carlito"/>
              <a:cs typeface="Carli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995172"/>
              <a:ext cx="6515100" cy="4773295"/>
            </a:xfrm>
            <a:custGeom>
              <a:avLst/>
              <a:gdLst/>
              <a:ahLst/>
              <a:cxnLst/>
              <a:rect l="l" t="t" r="r" b="b"/>
              <a:pathLst>
                <a:path w="6515100" h="4773295">
                  <a:moveTo>
                    <a:pt x="6248654" y="0"/>
                  </a:moveTo>
                  <a:lnTo>
                    <a:pt x="266484" y="0"/>
                  </a:lnTo>
                  <a:lnTo>
                    <a:pt x="218585" y="4291"/>
                  </a:lnTo>
                  <a:lnTo>
                    <a:pt x="173502" y="16665"/>
                  </a:lnTo>
                  <a:lnTo>
                    <a:pt x="131987" y="36369"/>
                  </a:lnTo>
                  <a:lnTo>
                    <a:pt x="94794" y="62651"/>
                  </a:lnTo>
                  <a:lnTo>
                    <a:pt x="62676" y="94762"/>
                  </a:lnTo>
                  <a:lnTo>
                    <a:pt x="36384" y="131948"/>
                  </a:lnTo>
                  <a:lnTo>
                    <a:pt x="16672" y="173458"/>
                  </a:lnTo>
                  <a:lnTo>
                    <a:pt x="4293" y="218541"/>
                  </a:lnTo>
                  <a:lnTo>
                    <a:pt x="0" y="266445"/>
                  </a:lnTo>
                  <a:lnTo>
                    <a:pt x="0" y="4506722"/>
                  </a:lnTo>
                  <a:lnTo>
                    <a:pt x="4293" y="4554609"/>
                  </a:lnTo>
                  <a:lnTo>
                    <a:pt x="16672" y="4599683"/>
                  </a:lnTo>
                  <a:lnTo>
                    <a:pt x="36384" y="4641191"/>
                  </a:lnTo>
                  <a:lnTo>
                    <a:pt x="62676" y="4678379"/>
                  </a:lnTo>
                  <a:lnTo>
                    <a:pt x="94794" y="4710495"/>
                  </a:lnTo>
                  <a:lnTo>
                    <a:pt x="131987" y="4736784"/>
                  </a:lnTo>
                  <a:lnTo>
                    <a:pt x="173502" y="4756495"/>
                  </a:lnTo>
                  <a:lnTo>
                    <a:pt x="218585" y="4768874"/>
                  </a:lnTo>
                  <a:lnTo>
                    <a:pt x="266484" y="4773168"/>
                  </a:lnTo>
                  <a:lnTo>
                    <a:pt x="6248654" y="4773168"/>
                  </a:lnTo>
                  <a:lnTo>
                    <a:pt x="6296558" y="4768874"/>
                  </a:lnTo>
                  <a:lnTo>
                    <a:pt x="6341641" y="4756495"/>
                  </a:lnTo>
                  <a:lnTo>
                    <a:pt x="6383151" y="4736784"/>
                  </a:lnTo>
                  <a:lnTo>
                    <a:pt x="6420337" y="4710495"/>
                  </a:lnTo>
                  <a:lnTo>
                    <a:pt x="6452448" y="4678379"/>
                  </a:lnTo>
                  <a:lnTo>
                    <a:pt x="6478730" y="4641191"/>
                  </a:lnTo>
                  <a:lnTo>
                    <a:pt x="6498434" y="4599683"/>
                  </a:lnTo>
                  <a:lnTo>
                    <a:pt x="6510808" y="4554609"/>
                  </a:lnTo>
                  <a:lnTo>
                    <a:pt x="6515100" y="4506722"/>
                  </a:lnTo>
                  <a:lnTo>
                    <a:pt x="6515100" y="266445"/>
                  </a:lnTo>
                  <a:lnTo>
                    <a:pt x="6510808" y="218541"/>
                  </a:lnTo>
                  <a:lnTo>
                    <a:pt x="6498434" y="173458"/>
                  </a:lnTo>
                  <a:lnTo>
                    <a:pt x="6478730" y="131948"/>
                  </a:lnTo>
                  <a:lnTo>
                    <a:pt x="6452448" y="94762"/>
                  </a:lnTo>
                  <a:lnTo>
                    <a:pt x="6420337" y="62651"/>
                  </a:lnTo>
                  <a:lnTo>
                    <a:pt x="6383151" y="36369"/>
                  </a:lnTo>
                  <a:lnTo>
                    <a:pt x="6341641" y="16665"/>
                  </a:lnTo>
                  <a:lnTo>
                    <a:pt x="6296558" y="4291"/>
                  </a:lnTo>
                  <a:lnTo>
                    <a:pt x="6248654" y="0"/>
                  </a:lnTo>
                  <a:close/>
                </a:path>
              </a:pathLst>
            </a:custGeom>
            <a:solidFill>
              <a:srgbClr val="DEEBF7"/>
            </a:solidFill>
          </p:spPr>
          <p:txBody>
            <a:bodyPr wrap="square" lIns="0" tIns="0" rIns="0" bIns="0" rtlCol="0"/>
            <a:lstStyle/>
            <a:p>
              <a:endParaRPr/>
            </a:p>
          </p:txBody>
        </p:sp>
        <p:sp>
          <p:nvSpPr>
            <p:cNvPr id="4" name="object 4"/>
            <p:cNvSpPr/>
            <p:nvPr/>
          </p:nvSpPr>
          <p:spPr>
            <a:xfrm>
              <a:off x="1218526" y="2765551"/>
              <a:ext cx="240792" cy="2346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3314191"/>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3862832"/>
              <a:ext cx="240792" cy="234695"/>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205890" y="1948433"/>
            <a:ext cx="4409440" cy="2769870"/>
          </a:xfrm>
          <a:prstGeom prst="rect">
            <a:avLst/>
          </a:prstGeom>
        </p:spPr>
        <p:txBody>
          <a:bodyPr vert="horz" wrap="square" lIns="0" tIns="195580" rIns="0" bIns="0" rtlCol="0">
            <a:spAutoFit/>
          </a:bodyPr>
          <a:lstStyle/>
          <a:p>
            <a:pPr marL="12700">
              <a:lnSpc>
                <a:spcPct val="100000"/>
              </a:lnSpc>
              <a:spcBef>
                <a:spcPts val="1540"/>
              </a:spcBef>
            </a:pPr>
            <a:r>
              <a:rPr sz="2400" b="1" spc="-5" dirty="0">
                <a:solidFill>
                  <a:srgbClr val="C00000"/>
                </a:solidFill>
                <a:latin typeface="Carlito"/>
                <a:cs typeface="Carlito"/>
              </a:rPr>
              <a:t>B- </a:t>
            </a:r>
            <a:r>
              <a:rPr sz="2400" b="1" spc="-30" dirty="0">
                <a:solidFill>
                  <a:srgbClr val="C00000"/>
                </a:solidFill>
                <a:latin typeface="Carlito"/>
                <a:cs typeface="Carlito"/>
              </a:rPr>
              <a:t>Tıbbi</a:t>
            </a:r>
            <a:r>
              <a:rPr sz="2400" b="1" spc="-5" dirty="0">
                <a:solidFill>
                  <a:srgbClr val="C00000"/>
                </a:solidFill>
                <a:latin typeface="Carlito"/>
                <a:cs typeface="Carlito"/>
              </a:rPr>
              <a:t> </a:t>
            </a:r>
            <a:r>
              <a:rPr sz="2400" b="1" spc="-10" dirty="0">
                <a:solidFill>
                  <a:srgbClr val="C00000"/>
                </a:solidFill>
                <a:latin typeface="Carlito"/>
                <a:cs typeface="Carlito"/>
              </a:rPr>
              <a:t>Koruma</a:t>
            </a:r>
            <a:endParaRPr sz="2400">
              <a:latin typeface="Carlito"/>
              <a:cs typeface="Carlito"/>
            </a:endParaRPr>
          </a:p>
          <a:p>
            <a:pPr marL="355600" marR="5080">
              <a:lnSpc>
                <a:spcPct val="150000"/>
              </a:lnSpc>
              <a:spcBef>
                <a:spcPts val="5"/>
              </a:spcBef>
            </a:pPr>
            <a:r>
              <a:rPr sz="2400" spc="-5" dirty="0">
                <a:solidFill>
                  <a:srgbClr val="404040"/>
                </a:solidFill>
                <a:latin typeface="Carlito"/>
                <a:cs typeface="Carlito"/>
              </a:rPr>
              <a:t>İşe </a:t>
            </a:r>
            <a:r>
              <a:rPr sz="2400" dirty="0">
                <a:solidFill>
                  <a:srgbClr val="404040"/>
                </a:solidFill>
                <a:latin typeface="Carlito"/>
                <a:cs typeface="Carlito"/>
              </a:rPr>
              <a:t>giriş </a:t>
            </a:r>
            <a:r>
              <a:rPr sz="2400" spc="-15" dirty="0">
                <a:solidFill>
                  <a:srgbClr val="404040"/>
                </a:solidFill>
                <a:latin typeface="Carlito"/>
                <a:cs typeface="Carlito"/>
              </a:rPr>
              <a:t>ve </a:t>
            </a:r>
            <a:r>
              <a:rPr sz="2400" spc="-5" dirty="0">
                <a:solidFill>
                  <a:srgbClr val="404040"/>
                </a:solidFill>
                <a:latin typeface="Carlito"/>
                <a:cs typeface="Carlito"/>
              </a:rPr>
              <a:t>periyodik </a:t>
            </a:r>
            <a:r>
              <a:rPr sz="2400" spc="-10" dirty="0">
                <a:solidFill>
                  <a:srgbClr val="404040"/>
                </a:solidFill>
                <a:latin typeface="Carlito"/>
                <a:cs typeface="Carlito"/>
              </a:rPr>
              <a:t>muayeneler  </a:t>
            </a:r>
            <a:r>
              <a:rPr sz="2400" dirty="0">
                <a:solidFill>
                  <a:srgbClr val="404040"/>
                </a:solidFill>
                <a:latin typeface="Carlito"/>
                <a:cs typeface="Carlito"/>
              </a:rPr>
              <a:t>Bağışıklama</a:t>
            </a:r>
            <a:endParaRPr sz="2400">
              <a:latin typeface="Carlito"/>
              <a:cs typeface="Carlito"/>
            </a:endParaRPr>
          </a:p>
          <a:p>
            <a:pPr marL="355600">
              <a:lnSpc>
                <a:spcPct val="100000"/>
              </a:lnSpc>
              <a:spcBef>
                <a:spcPts val="1440"/>
              </a:spcBef>
            </a:pPr>
            <a:r>
              <a:rPr sz="2400" spc="-10" dirty="0">
                <a:solidFill>
                  <a:srgbClr val="404040"/>
                </a:solidFill>
                <a:latin typeface="Carlito"/>
                <a:cs typeface="Carlito"/>
              </a:rPr>
              <a:t>İlkyardım</a:t>
            </a:r>
            <a:r>
              <a:rPr sz="2400" spc="-35" dirty="0">
                <a:solidFill>
                  <a:srgbClr val="404040"/>
                </a:solidFill>
                <a:latin typeface="Carlito"/>
                <a:cs typeface="Carlito"/>
              </a:rPr>
              <a:t> </a:t>
            </a:r>
            <a:r>
              <a:rPr sz="2400" dirty="0">
                <a:solidFill>
                  <a:srgbClr val="404040"/>
                </a:solidFill>
                <a:latin typeface="Carlito"/>
                <a:cs typeface="Carlito"/>
              </a:rPr>
              <a:t>eğitimi</a:t>
            </a:r>
            <a:endParaRPr sz="2400">
              <a:latin typeface="Carlito"/>
              <a:cs typeface="Carlito"/>
            </a:endParaRPr>
          </a:p>
          <a:p>
            <a:pPr marL="355600">
              <a:lnSpc>
                <a:spcPct val="100000"/>
              </a:lnSpc>
              <a:spcBef>
                <a:spcPts val="1440"/>
              </a:spcBef>
            </a:pPr>
            <a:r>
              <a:rPr sz="2400" spc="-5" dirty="0">
                <a:solidFill>
                  <a:srgbClr val="404040"/>
                </a:solidFill>
                <a:latin typeface="Carlito"/>
                <a:cs typeface="Carlito"/>
              </a:rPr>
              <a:t>Sağlığın geliştirilmesi</a:t>
            </a:r>
            <a:r>
              <a:rPr sz="2400" spc="-70" dirty="0">
                <a:solidFill>
                  <a:srgbClr val="404040"/>
                </a:solidFill>
                <a:latin typeface="Carlito"/>
                <a:cs typeface="Carlito"/>
              </a:rPr>
              <a:t> </a:t>
            </a:r>
            <a:r>
              <a:rPr sz="2400" dirty="0">
                <a:solidFill>
                  <a:srgbClr val="404040"/>
                </a:solidFill>
                <a:latin typeface="Carlito"/>
                <a:cs typeface="Carlito"/>
              </a:rPr>
              <a:t>eğitimi</a:t>
            </a:r>
            <a:endParaRPr sz="2400">
              <a:latin typeface="Carlito"/>
              <a:cs typeface="Carlito"/>
            </a:endParaRPr>
          </a:p>
        </p:txBody>
      </p:sp>
      <p:grpSp>
        <p:nvGrpSpPr>
          <p:cNvPr id="8" name="object 8"/>
          <p:cNvGrpSpPr/>
          <p:nvPr/>
        </p:nvGrpSpPr>
        <p:grpSpPr>
          <a:xfrm>
            <a:off x="1218526" y="702563"/>
            <a:ext cx="10587990" cy="5116195"/>
            <a:chOff x="1218526" y="702563"/>
            <a:chExt cx="10587990" cy="5116195"/>
          </a:xfrm>
        </p:grpSpPr>
        <p:sp>
          <p:nvSpPr>
            <p:cNvPr id="9" name="object 9"/>
            <p:cNvSpPr/>
            <p:nvPr/>
          </p:nvSpPr>
          <p:spPr>
            <a:xfrm>
              <a:off x="1218526" y="4411472"/>
              <a:ext cx="240792" cy="234695"/>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7461503" y="702563"/>
              <a:ext cx="4344924" cy="5116067"/>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4" name="object 4"/>
            <p:cNvSpPr/>
            <p:nvPr/>
          </p:nvSpPr>
          <p:spPr>
            <a:xfrm>
              <a:off x="1218526" y="2623947"/>
              <a:ext cx="240792" cy="2346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3172586"/>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4269866"/>
              <a:ext cx="240792" cy="234695"/>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205890" y="1845945"/>
            <a:ext cx="6608445" cy="327914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C00000"/>
                </a:solidFill>
                <a:latin typeface="Carlito"/>
                <a:cs typeface="Carlito"/>
              </a:rPr>
              <a:t>Aralıklı </a:t>
            </a:r>
            <a:r>
              <a:rPr sz="2400" b="1" spc="-15" dirty="0">
                <a:solidFill>
                  <a:srgbClr val="C00000"/>
                </a:solidFill>
                <a:latin typeface="Carlito"/>
                <a:cs typeface="Carlito"/>
              </a:rPr>
              <a:t>Kontrol </a:t>
            </a:r>
            <a:r>
              <a:rPr sz="2400" b="1" spc="-10" dirty="0">
                <a:solidFill>
                  <a:srgbClr val="C00000"/>
                </a:solidFill>
                <a:latin typeface="Carlito"/>
                <a:cs typeface="Carlito"/>
              </a:rPr>
              <a:t>Muayeneleri (Periyodik</a:t>
            </a:r>
            <a:r>
              <a:rPr sz="2400" b="1" spc="-40" dirty="0">
                <a:solidFill>
                  <a:srgbClr val="C00000"/>
                </a:solidFill>
                <a:latin typeface="Carlito"/>
                <a:cs typeface="Carlito"/>
              </a:rPr>
              <a:t> </a:t>
            </a:r>
            <a:r>
              <a:rPr sz="2400" b="1" spc="-15" dirty="0">
                <a:solidFill>
                  <a:srgbClr val="C00000"/>
                </a:solidFill>
                <a:latin typeface="Carlito"/>
                <a:cs typeface="Carlito"/>
              </a:rPr>
              <a:t>Muayeneler)</a:t>
            </a:r>
            <a:endParaRPr sz="2400">
              <a:latin typeface="Carlito"/>
              <a:cs typeface="Carlito"/>
            </a:endParaRPr>
          </a:p>
          <a:p>
            <a:pPr marL="355600" marR="1431925">
              <a:lnSpc>
                <a:spcPct val="150000"/>
              </a:lnSpc>
              <a:spcBef>
                <a:spcPts val="1135"/>
              </a:spcBef>
            </a:pPr>
            <a:r>
              <a:rPr sz="2400" dirty="0">
                <a:solidFill>
                  <a:srgbClr val="404040"/>
                </a:solidFill>
                <a:latin typeface="Carlito"/>
                <a:cs typeface="Carlito"/>
              </a:rPr>
              <a:t>Meslek </a:t>
            </a:r>
            <a:r>
              <a:rPr sz="2400" spc="-5" dirty="0">
                <a:solidFill>
                  <a:srgbClr val="404040"/>
                </a:solidFill>
                <a:latin typeface="Carlito"/>
                <a:cs typeface="Carlito"/>
              </a:rPr>
              <a:t>hastalıklarının </a:t>
            </a:r>
            <a:r>
              <a:rPr sz="2400" spc="-15" dirty="0">
                <a:solidFill>
                  <a:srgbClr val="404040"/>
                </a:solidFill>
                <a:latin typeface="Carlito"/>
                <a:cs typeface="Carlito"/>
              </a:rPr>
              <a:t>erken</a:t>
            </a:r>
            <a:r>
              <a:rPr sz="2400" spc="-90" dirty="0">
                <a:solidFill>
                  <a:srgbClr val="404040"/>
                </a:solidFill>
                <a:latin typeface="Carlito"/>
                <a:cs typeface="Carlito"/>
              </a:rPr>
              <a:t> </a:t>
            </a:r>
            <a:r>
              <a:rPr sz="2400" spc="-5" dirty="0">
                <a:solidFill>
                  <a:srgbClr val="404040"/>
                </a:solidFill>
                <a:latin typeface="Carlito"/>
                <a:cs typeface="Carlito"/>
              </a:rPr>
              <a:t>tanınması,  Hastalığın </a:t>
            </a:r>
            <a:r>
              <a:rPr sz="2400" dirty="0">
                <a:solidFill>
                  <a:srgbClr val="404040"/>
                </a:solidFill>
                <a:latin typeface="Carlito"/>
                <a:cs typeface="Carlito"/>
              </a:rPr>
              <a:t>ilerlemesini </a:t>
            </a:r>
            <a:r>
              <a:rPr sz="2400" spc="-10" dirty="0">
                <a:solidFill>
                  <a:srgbClr val="404040"/>
                </a:solidFill>
                <a:latin typeface="Carlito"/>
                <a:cs typeface="Carlito"/>
              </a:rPr>
              <a:t>durdurmak </a:t>
            </a:r>
            <a:r>
              <a:rPr sz="2400" dirty="0">
                <a:solidFill>
                  <a:srgbClr val="404040"/>
                </a:solidFill>
                <a:latin typeface="Carlito"/>
                <a:cs typeface="Carlito"/>
              </a:rPr>
              <a:t>için  mesleki </a:t>
            </a:r>
            <a:r>
              <a:rPr sz="2400" spc="-5" dirty="0">
                <a:solidFill>
                  <a:srgbClr val="404040"/>
                </a:solidFill>
                <a:latin typeface="Carlito"/>
                <a:cs typeface="Carlito"/>
              </a:rPr>
              <a:t>maruziyetin </a:t>
            </a:r>
            <a:r>
              <a:rPr sz="2400" spc="-10" dirty="0">
                <a:solidFill>
                  <a:srgbClr val="404040"/>
                </a:solidFill>
                <a:latin typeface="Carlito"/>
                <a:cs typeface="Carlito"/>
              </a:rPr>
              <a:t>kesilmesi,  Hastalığın tedavi </a:t>
            </a:r>
            <a:r>
              <a:rPr sz="2400" dirty="0">
                <a:solidFill>
                  <a:srgbClr val="404040"/>
                </a:solidFill>
                <a:latin typeface="Carlito"/>
                <a:cs typeface="Carlito"/>
              </a:rPr>
              <a:t>edilmesi </a:t>
            </a:r>
            <a:r>
              <a:rPr sz="2400" spc="-15" dirty="0">
                <a:solidFill>
                  <a:srgbClr val="404040"/>
                </a:solidFill>
                <a:latin typeface="Carlito"/>
                <a:cs typeface="Carlito"/>
              </a:rPr>
              <a:t>ve </a:t>
            </a:r>
            <a:r>
              <a:rPr sz="2400" dirty="0">
                <a:solidFill>
                  <a:srgbClr val="404040"/>
                </a:solidFill>
                <a:latin typeface="Carlito"/>
                <a:cs typeface="Carlito"/>
              </a:rPr>
              <a:t>ciddi  </a:t>
            </a:r>
            <a:r>
              <a:rPr sz="2400" spc="-5" dirty="0">
                <a:solidFill>
                  <a:srgbClr val="404040"/>
                </a:solidFill>
                <a:latin typeface="Carlito"/>
                <a:cs typeface="Carlito"/>
              </a:rPr>
              <a:t>sonuçların</a:t>
            </a:r>
            <a:r>
              <a:rPr sz="2400" spc="-20" dirty="0">
                <a:solidFill>
                  <a:srgbClr val="404040"/>
                </a:solidFill>
                <a:latin typeface="Carlito"/>
                <a:cs typeface="Carlito"/>
              </a:rPr>
              <a:t> azaltılmasıdır.</a:t>
            </a:r>
            <a:endParaRPr sz="2400">
              <a:latin typeface="Carlito"/>
              <a:cs typeface="Carlito"/>
            </a:endParaRPr>
          </a:p>
        </p:txBody>
      </p:sp>
      <p:sp>
        <p:nvSpPr>
          <p:cNvPr id="8" name="object 8"/>
          <p:cNvSpPr/>
          <p:nvPr/>
        </p:nvSpPr>
        <p:spPr>
          <a:xfrm>
            <a:off x="7254240" y="1307591"/>
            <a:ext cx="4322063" cy="4604004"/>
          </a:xfrm>
          <a:prstGeom prst="rect">
            <a:avLst/>
          </a:prstGeom>
          <a:blipFill>
            <a:blip r:embed="rId3"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753872" y="611250"/>
            <a:ext cx="3605529"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İkincil </a:t>
            </a:r>
            <a:r>
              <a:rPr sz="2800" b="1" spc="-10" dirty="0">
                <a:solidFill>
                  <a:srgbClr val="404040"/>
                </a:solidFill>
                <a:latin typeface="Carlito"/>
                <a:cs typeface="Carlito"/>
              </a:rPr>
              <a:t>Korumanın</a:t>
            </a:r>
            <a:r>
              <a:rPr sz="2800" b="1" spc="10" dirty="0">
                <a:solidFill>
                  <a:srgbClr val="404040"/>
                </a:solidFill>
                <a:latin typeface="Carlito"/>
                <a:cs typeface="Carlito"/>
              </a:rPr>
              <a:t> </a:t>
            </a:r>
            <a:r>
              <a:rPr sz="2800" b="1" spc="-5" dirty="0">
                <a:solidFill>
                  <a:srgbClr val="404040"/>
                </a:solidFill>
                <a:latin typeface="Carlito"/>
                <a:cs typeface="Carlito"/>
              </a:rPr>
              <a:t>Amacı</a:t>
            </a:r>
            <a:endParaRPr sz="2800">
              <a:latin typeface="Carlito"/>
              <a:cs typeface="Carli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92620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Üçüncül </a:t>
            </a:r>
            <a:r>
              <a:rPr sz="2800" b="1" spc="-10" dirty="0">
                <a:solidFill>
                  <a:srgbClr val="404040"/>
                </a:solidFill>
                <a:latin typeface="Carlito"/>
                <a:cs typeface="Carlito"/>
              </a:rPr>
              <a:t>Korumanın</a:t>
            </a:r>
            <a:r>
              <a:rPr sz="2800" b="1" spc="-5" dirty="0">
                <a:solidFill>
                  <a:srgbClr val="404040"/>
                </a:solidFill>
                <a:latin typeface="Carlito"/>
                <a:cs typeface="Carlito"/>
              </a:rPr>
              <a:t> Amacı</a:t>
            </a:r>
            <a:endParaRPr sz="2800">
              <a:latin typeface="Carlito"/>
              <a:cs typeface="Carlito"/>
            </a:endParaRPr>
          </a:p>
        </p:txBody>
      </p:sp>
      <p:grpSp>
        <p:nvGrpSpPr>
          <p:cNvPr id="3" name="object 3"/>
          <p:cNvGrpSpPr/>
          <p:nvPr/>
        </p:nvGrpSpPr>
        <p:grpSpPr>
          <a:xfrm>
            <a:off x="754380" y="1283208"/>
            <a:ext cx="6114415" cy="4485640"/>
            <a:chOff x="754380" y="1283208"/>
            <a:chExt cx="6114415" cy="4485640"/>
          </a:xfrm>
        </p:grpSpPr>
        <p:sp>
          <p:nvSpPr>
            <p:cNvPr id="4" name="object 4"/>
            <p:cNvSpPr/>
            <p:nvPr/>
          </p:nvSpPr>
          <p:spPr>
            <a:xfrm>
              <a:off x="754380" y="1283208"/>
              <a:ext cx="6114415" cy="4485640"/>
            </a:xfrm>
            <a:custGeom>
              <a:avLst/>
              <a:gdLst/>
              <a:ahLst/>
              <a:cxnLst/>
              <a:rect l="l" t="t" r="r" b="b"/>
              <a:pathLst>
                <a:path w="6114415" h="4485640">
                  <a:moveTo>
                    <a:pt x="5863844" y="0"/>
                  </a:moveTo>
                  <a:lnTo>
                    <a:pt x="250405" y="0"/>
                  </a:lnTo>
                  <a:lnTo>
                    <a:pt x="205393" y="4035"/>
                  </a:lnTo>
                  <a:lnTo>
                    <a:pt x="163028" y="15669"/>
                  </a:lnTo>
                  <a:lnTo>
                    <a:pt x="124017" y="34195"/>
                  </a:lnTo>
                  <a:lnTo>
                    <a:pt x="89069" y="58905"/>
                  </a:lnTo>
                  <a:lnTo>
                    <a:pt x="58889" y="89091"/>
                  </a:lnTo>
                  <a:lnTo>
                    <a:pt x="34186" y="124046"/>
                  </a:lnTo>
                  <a:lnTo>
                    <a:pt x="15665" y="163061"/>
                  </a:lnTo>
                  <a:lnTo>
                    <a:pt x="4034" y="205429"/>
                  </a:lnTo>
                  <a:lnTo>
                    <a:pt x="0" y="250443"/>
                  </a:lnTo>
                  <a:lnTo>
                    <a:pt x="0" y="4234688"/>
                  </a:lnTo>
                  <a:lnTo>
                    <a:pt x="4034" y="4279708"/>
                  </a:lnTo>
                  <a:lnTo>
                    <a:pt x="15665" y="4322080"/>
                  </a:lnTo>
                  <a:lnTo>
                    <a:pt x="34186" y="4361097"/>
                  </a:lnTo>
                  <a:lnTo>
                    <a:pt x="58889" y="4396050"/>
                  </a:lnTo>
                  <a:lnTo>
                    <a:pt x="89069" y="4426234"/>
                  </a:lnTo>
                  <a:lnTo>
                    <a:pt x="124017" y="4450941"/>
                  </a:lnTo>
                  <a:lnTo>
                    <a:pt x="163028" y="4469464"/>
                  </a:lnTo>
                  <a:lnTo>
                    <a:pt x="205393" y="4481097"/>
                  </a:lnTo>
                  <a:lnTo>
                    <a:pt x="250405" y="4485132"/>
                  </a:lnTo>
                  <a:lnTo>
                    <a:pt x="5863844" y="4485132"/>
                  </a:lnTo>
                  <a:lnTo>
                    <a:pt x="5908858" y="4481097"/>
                  </a:lnTo>
                  <a:lnTo>
                    <a:pt x="5951226" y="4469464"/>
                  </a:lnTo>
                  <a:lnTo>
                    <a:pt x="5990241" y="4450941"/>
                  </a:lnTo>
                  <a:lnTo>
                    <a:pt x="6025196" y="4426234"/>
                  </a:lnTo>
                  <a:lnTo>
                    <a:pt x="6055382" y="4396050"/>
                  </a:lnTo>
                  <a:lnTo>
                    <a:pt x="6080092" y="4361097"/>
                  </a:lnTo>
                  <a:lnTo>
                    <a:pt x="6098618" y="4322080"/>
                  </a:lnTo>
                  <a:lnTo>
                    <a:pt x="6110252" y="4279708"/>
                  </a:lnTo>
                  <a:lnTo>
                    <a:pt x="6114288" y="4234688"/>
                  </a:lnTo>
                  <a:lnTo>
                    <a:pt x="6114288" y="250443"/>
                  </a:lnTo>
                  <a:lnTo>
                    <a:pt x="6110252" y="205429"/>
                  </a:lnTo>
                  <a:lnTo>
                    <a:pt x="6098618" y="163061"/>
                  </a:lnTo>
                  <a:lnTo>
                    <a:pt x="6080092" y="124046"/>
                  </a:lnTo>
                  <a:lnTo>
                    <a:pt x="6055382" y="89091"/>
                  </a:lnTo>
                  <a:lnTo>
                    <a:pt x="6025196" y="58905"/>
                  </a:lnTo>
                  <a:lnTo>
                    <a:pt x="5990241" y="34195"/>
                  </a:lnTo>
                  <a:lnTo>
                    <a:pt x="5951226" y="15669"/>
                  </a:lnTo>
                  <a:lnTo>
                    <a:pt x="5908858" y="4035"/>
                  </a:lnTo>
                  <a:lnTo>
                    <a:pt x="5863844" y="0"/>
                  </a:lnTo>
                  <a:close/>
                </a:path>
              </a:pathLst>
            </a:custGeom>
            <a:solidFill>
              <a:srgbClr val="DEEBF7"/>
            </a:solidFill>
          </p:spPr>
          <p:txBody>
            <a:bodyPr wrap="square" lIns="0" tIns="0" rIns="0" bIns="0" rtlCol="0"/>
            <a:lstStyle/>
            <a:p>
              <a:endParaRPr/>
            </a:p>
          </p:txBody>
        </p:sp>
        <p:sp>
          <p:nvSpPr>
            <p:cNvPr id="5" name="object 5"/>
            <p:cNvSpPr/>
            <p:nvPr/>
          </p:nvSpPr>
          <p:spPr>
            <a:xfrm>
              <a:off x="1151547" y="2065147"/>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51547" y="3162427"/>
              <a:ext cx="240792" cy="234696"/>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482089" y="1796669"/>
            <a:ext cx="5079365" cy="3318510"/>
          </a:xfrm>
          <a:prstGeom prst="rect">
            <a:avLst/>
          </a:prstGeom>
        </p:spPr>
        <p:txBody>
          <a:bodyPr vert="horz" wrap="square" lIns="0" tIns="12700" rIns="0" bIns="0" rtlCol="0">
            <a:spAutoFit/>
          </a:bodyPr>
          <a:lstStyle/>
          <a:p>
            <a:pPr marL="12700" marR="144145">
              <a:lnSpc>
                <a:spcPct val="150100"/>
              </a:lnSpc>
              <a:spcBef>
                <a:spcPts val="100"/>
              </a:spcBef>
            </a:pPr>
            <a:r>
              <a:rPr sz="2400" spc="-5" dirty="0">
                <a:solidFill>
                  <a:srgbClr val="404040"/>
                </a:solidFill>
                <a:latin typeface="Carlito"/>
                <a:cs typeface="Carlito"/>
              </a:rPr>
              <a:t>Önceden oluşan </a:t>
            </a:r>
            <a:r>
              <a:rPr sz="2400" spc="-10" dirty="0">
                <a:solidFill>
                  <a:srgbClr val="404040"/>
                </a:solidFill>
                <a:latin typeface="Carlito"/>
                <a:cs typeface="Carlito"/>
              </a:rPr>
              <a:t>hastalığın </a:t>
            </a:r>
            <a:r>
              <a:rPr sz="2400" dirty="0">
                <a:solidFill>
                  <a:srgbClr val="404040"/>
                </a:solidFill>
                <a:latin typeface="Carlito"/>
                <a:cs typeface="Carlito"/>
              </a:rPr>
              <a:t>ilerlemesinin  </a:t>
            </a:r>
            <a:r>
              <a:rPr sz="2400" spc="-15" dirty="0">
                <a:solidFill>
                  <a:srgbClr val="404040"/>
                </a:solidFill>
                <a:latin typeface="Carlito"/>
                <a:cs typeface="Carlito"/>
              </a:rPr>
              <a:t>ve komplikasyonlarının</a:t>
            </a:r>
            <a:r>
              <a:rPr sz="2400" spc="-40" dirty="0">
                <a:solidFill>
                  <a:srgbClr val="404040"/>
                </a:solidFill>
                <a:latin typeface="Carlito"/>
                <a:cs typeface="Carlito"/>
              </a:rPr>
              <a:t> </a:t>
            </a:r>
            <a:r>
              <a:rPr sz="2400" spc="-20" dirty="0">
                <a:solidFill>
                  <a:srgbClr val="404040"/>
                </a:solidFill>
                <a:latin typeface="Carlito"/>
                <a:cs typeface="Carlito"/>
              </a:rPr>
              <a:t>azaltılmasıdır.</a:t>
            </a:r>
            <a:endParaRPr sz="2400">
              <a:latin typeface="Carlito"/>
              <a:cs typeface="Carlito"/>
            </a:endParaRPr>
          </a:p>
          <a:p>
            <a:pPr marL="12700" marR="48260">
              <a:lnSpc>
                <a:spcPct val="150000"/>
              </a:lnSpc>
            </a:pPr>
            <a:r>
              <a:rPr sz="2400" spc="-10" dirty="0">
                <a:solidFill>
                  <a:srgbClr val="404040"/>
                </a:solidFill>
                <a:latin typeface="Carlito"/>
                <a:cs typeface="Carlito"/>
              </a:rPr>
              <a:t>Hastalık </a:t>
            </a:r>
            <a:r>
              <a:rPr sz="2400" spc="-5" dirty="0">
                <a:solidFill>
                  <a:srgbClr val="404040"/>
                </a:solidFill>
                <a:latin typeface="Carlito"/>
                <a:cs typeface="Carlito"/>
              </a:rPr>
              <a:t>sonucu gelişen </a:t>
            </a:r>
            <a:r>
              <a:rPr sz="2400" spc="-25" dirty="0">
                <a:solidFill>
                  <a:srgbClr val="404040"/>
                </a:solidFill>
                <a:latin typeface="Carlito"/>
                <a:cs typeface="Carlito"/>
              </a:rPr>
              <a:t>hayat </a:t>
            </a:r>
            <a:r>
              <a:rPr sz="2400" spc="-10" dirty="0">
                <a:solidFill>
                  <a:srgbClr val="404040"/>
                </a:solidFill>
                <a:latin typeface="Carlito"/>
                <a:cs typeface="Carlito"/>
              </a:rPr>
              <a:t>kalitesinde  </a:t>
            </a:r>
            <a:r>
              <a:rPr sz="2400" spc="-5" dirty="0">
                <a:solidFill>
                  <a:srgbClr val="404040"/>
                </a:solidFill>
                <a:latin typeface="Carlito"/>
                <a:cs typeface="Carlito"/>
              </a:rPr>
              <a:t>düşüş </a:t>
            </a:r>
            <a:r>
              <a:rPr sz="2400" spc="-15" dirty="0">
                <a:solidFill>
                  <a:srgbClr val="404040"/>
                </a:solidFill>
                <a:latin typeface="Carlito"/>
                <a:cs typeface="Carlito"/>
              </a:rPr>
              <a:t>ve </a:t>
            </a:r>
            <a:r>
              <a:rPr sz="2400" spc="-5" dirty="0">
                <a:solidFill>
                  <a:srgbClr val="404040"/>
                </a:solidFill>
                <a:latin typeface="Carlito"/>
                <a:cs typeface="Carlito"/>
              </a:rPr>
              <a:t>sakatlıkların, çeşitli</a:t>
            </a:r>
            <a:r>
              <a:rPr sz="2400" spc="-85" dirty="0">
                <a:solidFill>
                  <a:srgbClr val="404040"/>
                </a:solidFill>
                <a:latin typeface="Carlito"/>
                <a:cs typeface="Carlito"/>
              </a:rPr>
              <a:t> </a:t>
            </a:r>
            <a:r>
              <a:rPr sz="2400" spc="-5" dirty="0">
                <a:solidFill>
                  <a:srgbClr val="404040"/>
                </a:solidFill>
                <a:latin typeface="Carlito"/>
                <a:cs typeface="Carlito"/>
              </a:rPr>
              <a:t>sigortacılık</a:t>
            </a:r>
            <a:endParaRPr sz="2400">
              <a:latin typeface="Carlito"/>
              <a:cs typeface="Carlito"/>
            </a:endParaRPr>
          </a:p>
          <a:p>
            <a:pPr marL="12700">
              <a:lnSpc>
                <a:spcPct val="100000"/>
              </a:lnSpc>
              <a:spcBef>
                <a:spcPts val="1440"/>
              </a:spcBef>
            </a:pPr>
            <a:r>
              <a:rPr sz="2400" spc="-15" dirty="0">
                <a:solidFill>
                  <a:srgbClr val="404040"/>
                </a:solidFill>
                <a:latin typeface="Carlito"/>
                <a:cs typeface="Carlito"/>
              </a:rPr>
              <a:t>ve </a:t>
            </a:r>
            <a:r>
              <a:rPr sz="2400" spc="-5" dirty="0">
                <a:solidFill>
                  <a:srgbClr val="404040"/>
                </a:solidFill>
                <a:latin typeface="Carlito"/>
                <a:cs typeface="Carlito"/>
              </a:rPr>
              <a:t>sağlık hizmetleri </a:t>
            </a:r>
            <a:r>
              <a:rPr sz="2400" spc="-10" dirty="0">
                <a:solidFill>
                  <a:srgbClr val="404040"/>
                </a:solidFill>
                <a:latin typeface="Carlito"/>
                <a:cs typeface="Carlito"/>
              </a:rPr>
              <a:t>yolu </a:t>
            </a:r>
            <a:r>
              <a:rPr sz="2400" dirty="0">
                <a:solidFill>
                  <a:srgbClr val="404040"/>
                </a:solidFill>
                <a:latin typeface="Carlito"/>
                <a:cs typeface="Carlito"/>
              </a:rPr>
              <a:t>ile</a:t>
            </a:r>
            <a:r>
              <a:rPr sz="2400" spc="-110" dirty="0">
                <a:solidFill>
                  <a:srgbClr val="404040"/>
                </a:solidFill>
                <a:latin typeface="Carlito"/>
                <a:cs typeface="Carlito"/>
              </a:rPr>
              <a:t> </a:t>
            </a:r>
            <a:r>
              <a:rPr sz="2400" spc="-20" dirty="0">
                <a:solidFill>
                  <a:srgbClr val="404040"/>
                </a:solidFill>
                <a:latin typeface="Carlito"/>
                <a:cs typeface="Carlito"/>
              </a:rPr>
              <a:t>azaltılmasıdır.</a:t>
            </a:r>
            <a:endParaRPr sz="2400">
              <a:latin typeface="Carlito"/>
              <a:cs typeface="Carlito"/>
            </a:endParaRPr>
          </a:p>
          <a:p>
            <a:pPr marL="12700">
              <a:lnSpc>
                <a:spcPct val="100000"/>
              </a:lnSpc>
              <a:spcBef>
                <a:spcPts val="1440"/>
              </a:spcBef>
            </a:pPr>
            <a:r>
              <a:rPr sz="2400" b="1" spc="-25" dirty="0">
                <a:solidFill>
                  <a:srgbClr val="404040"/>
                </a:solidFill>
                <a:latin typeface="Carlito"/>
                <a:cs typeface="Carlito"/>
              </a:rPr>
              <a:t>Hayat </a:t>
            </a:r>
            <a:r>
              <a:rPr sz="2400" b="1" spc="-10" dirty="0">
                <a:solidFill>
                  <a:srgbClr val="404040"/>
                </a:solidFill>
                <a:latin typeface="Carlito"/>
                <a:cs typeface="Carlito"/>
              </a:rPr>
              <a:t>kalitesinin arttırılması</a:t>
            </a:r>
            <a:r>
              <a:rPr sz="2400" b="1" spc="30" dirty="0">
                <a:solidFill>
                  <a:srgbClr val="404040"/>
                </a:solidFill>
                <a:latin typeface="Carlito"/>
                <a:cs typeface="Carlito"/>
              </a:rPr>
              <a:t> </a:t>
            </a:r>
            <a:r>
              <a:rPr sz="2400" b="1" spc="-25" dirty="0">
                <a:solidFill>
                  <a:srgbClr val="404040"/>
                </a:solidFill>
                <a:latin typeface="Carlito"/>
                <a:cs typeface="Carlito"/>
              </a:rPr>
              <a:t>amaçlanır.</a:t>
            </a:r>
            <a:endParaRPr sz="2400">
              <a:latin typeface="Carlito"/>
              <a:cs typeface="Carlito"/>
            </a:endParaRPr>
          </a:p>
        </p:txBody>
      </p:sp>
      <p:grpSp>
        <p:nvGrpSpPr>
          <p:cNvPr id="8" name="object 8"/>
          <p:cNvGrpSpPr/>
          <p:nvPr/>
        </p:nvGrpSpPr>
        <p:grpSpPr>
          <a:xfrm>
            <a:off x="1151547" y="1609344"/>
            <a:ext cx="10716260" cy="3883660"/>
            <a:chOff x="1151547" y="1609344"/>
            <a:chExt cx="10716260" cy="3883660"/>
          </a:xfrm>
        </p:grpSpPr>
        <p:sp>
          <p:nvSpPr>
            <p:cNvPr id="9" name="object 9"/>
            <p:cNvSpPr/>
            <p:nvPr/>
          </p:nvSpPr>
          <p:spPr>
            <a:xfrm>
              <a:off x="1151547" y="4808347"/>
              <a:ext cx="240792" cy="234695"/>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7174991" y="1609344"/>
              <a:ext cx="4692396" cy="3883152"/>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2927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40" dirty="0">
                <a:solidFill>
                  <a:srgbClr val="404040"/>
                </a:solidFill>
                <a:latin typeface="Carlito"/>
                <a:cs typeface="Carlito"/>
              </a:rPr>
              <a:t>Tanısı </a:t>
            </a:r>
            <a:r>
              <a:rPr sz="2800" b="1" spc="-5" dirty="0">
                <a:solidFill>
                  <a:srgbClr val="404040"/>
                </a:solidFill>
                <a:latin typeface="Carlito"/>
                <a:cs typeface="Carlito"/>
              </a:rPr>
              <a:t>Nasıl</a:t>
            </a:r>
            <a:r>
              <a:rPr sz="2800" b="1" spc="130" dirty="0">
                <a:solidFill>
                  <a:srgbClr val="404040"/>
                </a:solidFill>
                <a:latin typeface="Carlito"/>
                <a:cs typeface="Carlito"/>
              </a:rPr>
              <a:t> </a:t>
            </a:r>
            <a:r>
              <a:rPr sz="2800" b="1" spc="-15" dirty="0">
                <a:solidFill>
                  <a:srgbClr val="404040"/>
                </a:solidFill>
                <a:latin typeface="Carlito"/>
                <a:cs typeface="Carlito"/>
              </a:rPr>
              <a:t>Konur?</a:t>
            </a:r>
            <a:endParaRPr sz="2800">
              <a:latin typeface="Carlito"/>
              <a:cs typeface="Carlito"/>
            </a:endParaRPr>
          </a:p>
        </p:txBody>
      </p:sp>
      <p:grpSp>
        <p:nvGrpSpPr>
          <p:cNvPr id="3" name="object 3"/>
          <p:cNvGrpSpPr/>
          <p:nvPr/>
        </p:nvGrpSpPr>
        <p:grpSpPr>
          <a:xfrm>
            <a:off x="787908" y="1328927"/>
            <a:ext cx="3278504" cy="759460"/>
            <a:chOff x="787908" y="1328927"/>
            <a:chExt cx="3278504" cy="759460"/>
          </a:xfrm>
        </p:grpSpPr>
        <p:sp>
          <p:nvSpPr>
            <p:cNvPr id="4" name="object 4"/>
            <p:cNvSpPr/>
            <p:nvPr/>
          </p:nvSpPr>
          <p:spPr>
            <a:xfrm>
              <a:off x="806958" y="1347977"/>
              <a:ext cx="3240405" cy="721360"/>
            </a:xfrm>
            <a:custGeom>
              <a:avLst/>
              <a:gdLst/>
              <a:ahLst/>
              <a:cxnLst/>
              <a:rect l="l" t="t" r="r" b="b"/>
              <a:pathLst>
                <a:path w="3240404" h="721360">
                  <a:moveTo>
                    <a:pt x="3119882" y="0"/>
                  </a:moveTo>
                  <a:lnTo>
                    <a:pt x="120142" y="0"/>
                  </a:lnTo>
                  <a:lnTo>
                    <a:pt x="73375" y="9449"/>
                  </a:lnTo>
                  <a:lnTo>
                    <a:pt x="35186" y="35210"/>
                  </a:lnTo>
                  <a:lnTo>
                    <a:pt x="9440" y="73402"/>
                  </a:lnTo>
                  <a:lnTo>
                    <a:pt x="0" y="120142"/>
                  </a:lnTo>
                  <a:lnTo>
                    <a:pt x="0" y="600710"/>
                  </a:lnTo>
                  <a:lnTo>
                    <a:pt x="9440" y="647449"/>
                  </a:lnTo>
                  <a:lnTo>
                    <a:pt x="35186" y="685641"/>
                  </a:lnTo>
                  <a:lnTo>
                    <a:pt x="73375" y="711402"/>
                  </a:lnTo>
                  <a:lnTo>
                    <a:pt x="120142" y="720851"/>
                  </a:lnTo>
                  <a:lnTo>
                    <a:pt x="3119882" y="720851"/>
                  </a:lnTo>
                  <a:lnTo>
                    <a:pt x="3166621" y="711402"/>
                  </a:lnTo>
                  <a:lnTo>
                    <a:pt x="3204813" y="685641"/>
                  </a:lnTo>
                  <a:lnTo>
                    <a:pt x="3230574" y="647449"/>
                  </a:lnTo>
                  <a:lnTo>
                    <a:pt x="3240024" y="600710"/>
                  </a:lnTo>
                  <a:lnTo>
                    <a:pt x="3240024" y="120142"/>
                  </a:lnTo>
                  <a:lnTo>
                    <a:pt x="3230574" y="73402"/>
                  </a:lnTo>
                  <a:lnTo>
                    <a:pt x="3204813" y="35210"/>
                  </a:lnTo>
                  <a:lnTo>
                    <a:pt x="3166621" y="9449"/>
                  </a:lnTo>
                  <a:lnTo>
                    <a:pt x="3119882" y="0"/>
                  </a:lnTo>
                  <a:close/>
                </a:path>
              </a:pathLst>
            </a:custGeom>
            <a:solidFill>
              <a:srgbClr val="F1F1F1"/>
            </a:solidFill>
          </p:spPr>
          <p:txBody>
            <a:bodyPr wrap="square" lIns="0" tIns="0" rIns="0" bIns="0" rtlCol="0"/>
            <a:lstStyle/>
            <a:p>
              <a:endParaRPr/>
            </a:p>
          </p:txBody>
        </p:sp>
        <p:sp>
          <p:nvSpPr>
            <p:cNvPr id="5" name="object 5"/>
            <p:cNvSpPr/>
            <p:nvPr/>
          </p:nvSpPr>
          <p:spPr>
            <a:xfrm>
              <a:off x="806958" y="1347977"/>
              <a:ext cx="3240405" cy="721360"/>
            </a:xfrm>
            <a:custGeom>
              <a:avLst/>
              <a:gdLst/>
              <a:ahLst/>
              <a:cxnLst/>
              <a:rect l="l" t="t" r="r" b="b"/>
              <a:pathLst>
                <a:path w="3240404" h="721360">
                  <a:moveTo>
                    <a:pt x="0" y="120142"/>
                  </a:moveTo>
                  <a:lnTo>
                    <a:pt x="9440" y="73402"/>
                  </a:lnTo>
                  <a:lnTo>
                    <a:pt x="35186" y="35210"/>
                  </a:lnTo>
                  <a:lnTo>
                    <a:pt x="73375" y="9449"/>
                  </a:lnTo>
                  <a:lnTo>
                    <a:pt x="120142" y="0"/>
                  </a:lnTo>
                  <a:lnTo>
                    <a:pt x="3119882" y="0"/>
                  </a:lnTo>
                  <a:lnTo>
                    <a:pt x="3166621" y="9449"/>
                  </a:lnTo>
                  <a:lnTo>
                    <a:pt x="3204813" y="35210"/>
                  </a:lnTo>
                  <a:lnTo>
                    <a:pt x="3230574" y="73402"/>
                  </a:lnTo>
                  <a:lnTo>
                    <a:pt x="3240024" y="120142"/>
                  </a:lnTo>
                  <a:lnTo>
                    <a:pt x="3240024" y="600710"/>
                  </a:lnTo>
                  <a:lnTo>
                    <a:pt x="3230574" y="647449"/>
                  </a:lnTo>
                  <a:lnTo>
                    <a:pt x="3204813" y="685641"/>
                  </a:lnTo>
                  <a:lnTo>
                    <a:pt x="3166621" y="711402"/>
                  </a:lnTo>
                  <a:lnTo>
                    <a:pt x="3119882" y="720851"/>
                  </a:lnTo>
                  <a:lnTo>
                    <a:pt x="120142" y="720851"/>
                  </a:lnTo>
                  <a:lnTo>
                    <a:pt x="73375" y="711402"/>
                  </a:lnTo>
                  <a:lnTo>
                    <a:pt x="35186" y="685641"/>
                  </a:lnTo>
                  <a:lnTo>
                    <a:pt x="9440" y="647449"/>
                  </a:lnTo>
                  <a:lnTo>
                    <a:pt x="0" y="600710"/>
                  </a:lnTo>
                  <a:lnTo>
                    <a:pt x="0" y="120142"/>
                  </a:lnTo>
                  <a:close/>
                </a:path>
              </a:pathLst>
            </a:custGeom>
            <a:ln w="38100">
              <a:solidFill>
                <a:srgbClr val="9DC3E6"/>
              </a:solidFill>
            </a:ln>
          </p:spPr>
          <p:txBody>
            <a:bodyPr wrap="square" lIns="0" tIns="0" rIns="0" bIns="0" rtlCol="0"/>
            <a:lstStyle/>
            <a:p>
              <a:endParaRPr/>
            </a:p>
          </p:txBody>
        </p:sp>
        <p:sp>
          <p:nvSpPr>
            <p:cNvPr id="6" name="object 6"/>
            <p:cNvSpPr/>
            <p:nvPr/>
          </p:nvSpPr>
          <p:spPr>
            <a:xfrm>
              <a:off x="999744" y="1478279"/>
              <a:ext cx="2357755" cy="431800"/>
            </a:xfrm>
            <a:custGeom>
              <a:avLst/>
              <a:gdLst/>
              <a:ahLst/>
              <a:cxnLst/>
              <a:rect l="l" t="t" r="r" b="b"/>
              <a:pathLst>
                <a:path w="2357754" h="431800">
                  <a:moveTo>
                    <a:pt x="2357628" y="0"/>
                  </a:moveTo>
                  <a:lnTo>
                    <a:pt x="0" y="0"/>
                  </a:lnTo>
                  <a:lnTo>
                    <a:pt x="0" y="431291"/>
                  </a:lnTo>
                  <a:lnTo>
                    <a:pt x="2357628" y="431291"/>
                  </a:lnTo>
                  <a:lnTo>
                    <a:pt x="2357628" y="0"/>
                  </a:lnTo>
                  <a:close/>
                </a:path>
              </a:pathLst>
            </a:custGeom>
            <a:solidFill>
              <a:srgbClr val="F1F1F1"/>
            </a:solidFill>
          </p:spPr>
          <p:txBody>
            <a:bodyPr wrap="square" lIns="0" tIns="0" rIns="0" bIns="0" rtlCol="0"/>
            <a:lstStyle/>
            <a:p>
              <a:endParaRPr/>
            </a:p>
          </p:txBody>
        </p:sp>
      </p:grpSp>
      <p:sp>
        <p:nvSpPr>
          <p:cNvPr id="7" name="object 7"/>
          <p:cNvSpPr txBox="1"/>
          <p:nvPr/>
        </p:nvSpPr>
        <p:spPr>
          <a:xfrm>
            <a:off x="1078788" y="1494231"/>
            <a:ext cx="2035175"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rlito"/>
                <a:cs typeface="Carlito"/>
              </a:rPr>
              <a:t>Klinik</a:t>
            </a:r>
            <a:r>
              <a:rPr sz="2200" spc="-70" dirty="0">
                <a:latin typeface="Carlito"/>
                <a:cs typeface="Carlito"/>
              </a:rPr>
              <a:t> </a:t>
            </a:r>
            <a:r>
              <a:rPr sz="2200" spc="-5" dirty="0">
                <a:latin typeface="Carlito"/>
                <a:cs typeface="Carlito"/>
              </a:rPr>
              <a:t>İncelemeler</a:t>
            </a:r>
            <a:endParaRPr sz="2200">
              <a:latin typeface="Carlito"/>
              <a:cs typeface="Carlito"/>
            </a:endParaRPr>
          </a:p>
        </p:txBody>
      </p:sp>
      <p:grpSp>
        <p:nvGrpSpPr>
          <p:cNvPr id="8" name="object 8"/>
          <p:cNvGrpSpPr/>
          <p:nvPr/>
        </p:nvGrpSpPr>
        <p:grpSpPr>
          <a:xfrm>
            <a:off x="787908" y="2449067"/>
            <a:ext cx="3278504" cy="757555"/>
            <a:chOff x="787908" y="2449067"/>
            <a:chExt cx="3278504" cy="757555"/>
          </a:xfrm>
        </p:grpSpPr>
        <p:sp>
          <p:nvSpPr>
            <p:cNvPr id="9" name="object 9"/>
            <p:cNvSpPr/>
            <p:nvPr/>
          </p:nvSpPr>
          <p:spPr>
            <a:xfrm>
              <a:off x="806958" y="2468117"/>
              <a:ext cx="3240405" cy="719455"/>
            </a:xfrm>
            <a:custGeom>
              <a:avLst/>
              <a:gdLst/>
              <a:ahLst/>
              <a:cxnLst/>
              <a:rect l="l" t="t" r="r" b="b"/>
              <a:pathLst>
                <a:path w="3240404" h="719455">
                  <a:moveTo>
                    <a:pt x="3120136" y="0"/>
                  </a:moveTo>
                  <a:lnTo>
                    <a:pt x="119888" y="0"/>
                  </a:lnTo>
                  <a:lnTo>
                    <a:pt x="73219" y="9427"/>
                  </a:lnTo>
                  <a:lnTo>
                    <a:pt x="35112" y="35131"/>
                  </a:lnTo>
                  <a:lnTo>
                    <a:pt x="9420" y="73241"/>
                  </a:lnTo>
                  <a:lnTo>
                    <a:pt x="0" y="119887"/>
                  </a:lnTo>
                  <a:lnTo>
                    <a:pt x="0" y="599440"/>
                  </a:lnTo>
                  <a:lnTo>
                    <a:pt x="9420" y="646086"/>
                  </a:lnTo>
                  <a:lnTo>
                    <a:pt x="35112" y="684196"/>
                  </a:lnTo>
                  <a:lnTo>
                    <a:pt x="73219" y="709900"/>
                  </a:lnTo>
                  <a:lnTo>
                    <a:pt x="119888" y="719328"/>
                  </a:lnTo>
                  <a:lnTo>
                    <a:pt x="3120136" y="719328"/>
                  </a:lnTo>
                  <a:lnTo>
                    <a:pt x="3166782" y="709900"/>
                  </a:lnTo>
                  <a:lnTo>
                    <a:pt x="3204892" y="684196"/>
                  </a:lnTo>
                  <a:lnTo>
                    <a:pt x="3230596" y="646086"/>
                  </a:lnTo>
                  <a:lnTo>
                    <a:pt x="3240024" y="599440"/>
                  </a:lnTo>
                  <a:lnTo>
                    <a:pt x="3240024" y="119887"/>
                  </a:lnTo>
                  <a:lnTo>
                    <a:pt x="3230596" y="73241"/>
                  </a:lnTo>
                  <a:lnTo>
                    <a:pt x="3204892" y="35131"/>
                  </a:lnTo>
                  <a:lnTo>
                    <a:pt x="3166782" y="9427"/>
                  </a:lnTo>
                  <a:lnTo>
                    <a:pt x="3120136" y="0"/>
                  </a:lnTo>
                  <a:close/>
                </a:path>
              </a:pathLst>
            </a:custGeom>
            <a:solidFill>
              <a:srgbClr val="F1F1F1"/>
            </a:solidFill>
          </p:spPr>
          <p:txBody>
            <a:bodyPr wrap="square" lIns="0" tIns="0" rIns="0" bIns="0" rtlCol="0"/>
            <a:lstStyle/>
            <a:p>
              <a:endParaRPr/>
            </a:p>
          </p:txBody>
        </p:sp>
        <p:sp>
          <p:nvSpPr>
            <p:cNvPr id="10" name="object 10"/>
            <p:cNvSpPr/>
            <p:nvPr/>
          </p:nvSpPr>
          <p:spPr>
            <a:xfrm>
              <a:off x="806958" y="2468117"/>
              <a:ext cx="3240405" cy="719455"/>
            </a:xfrm>
            <a:custGeom>
              <a:avLst/>
              <a:gdLst/>
              <a:ahLst/>
              <a:cxnLst/>
              <a:rect l="l" t="t" r="r" b="b"/>
              <a:pathLst>
                <a:path w="3240404" h="719455">
                  <a:moveTo>
                    <a:pt x="0" y="119887"/>
                  </a:moveTo>
                  <a:lnTo>
                    <a:pt x="9420" y="73241"/>
                  </a:lnTo>
                  <a:lnTo>
                    <a:pt x="35112" y="35131"/>
                  </a:lnTo>
                  <a:lnTo>
                    <a:pt x="73219" y="9427"/>
                  </a:lnTo>
                  <a:lnTo>
                    <a:pt x="119888" y="0"/>
                  </a:lnTo>
                  <a:lnTo>
                    <a:pt x="3120136" y="0"/>
                  </a:lnTo>
                  <a:lnTo>
                    <a:pt x="3166782" y="9427"/>
                  </a:lnTo>
                  <a:lnTo>
                    <a:pt x="3204892" y="35131"/>
                  </a:lnTo>
                  <a:lnTo>
                    <a:pt x="3230596" y="73241"/>
                  </a:lnTo>
                  <a:lnTo>
                    <a:pt x="3240024" y="119887"/>
                  </a:lnTo>
                  <a:lnTo>
                    <a:pt x="3240024" y="599440"/>
                  </a:lnTo>
                  <a:lnTo>
                    <a:pt x="3230596" y="646086"/>
                  </a:lnTo>
                  <a:lnTo>
                    <a:pt x="3204892" y="684196"/>
                  </a:lnTo>
                  <a:lnTo>
                    <a:pt x="3166782" y="709900"/>
                  </a:lnTo>
                  <a:lnTo>
                    <a:pt x="3120136" y="719328"/>
                  </a:lnTo>
                  <a:lnTo>
                    <a:pt x="119888" y="719328"/>
                  </a:lnTo>
                  <a:lnTo>
                    <a:pt x="73219" y="709900"/>
                  </a:lnTo>
                  <a:lnTo>
                    <a:pt x="35112" y="684196"/>
                  </a:lnTo>
                  <a:lnTo>
                    <a:pt x="9420" y="646086"/>
                  </a:lnTo>
                  <a:lnTo>
                    <a:pt x="0" y="599440"/>
                  </a:lnTo>
                  <a:lnTo>
                    <a:pt x="0" y="119887"/>
                  </a:lnTo>
                  <a:close/>
                </a:path>
              </a:pathLst>
            </a:custGeom>
            <a:ln w="38100">
              <a:solidFill>
                <a:srgbClr val="9DC3E6"/>
              </a:solidFill>
            </a:ln>
          </p:spPr>
          <p:txBody>
            <a:bodyPr wrap="square" lIns="0" tIns="0" rIns="0" bIns="0" rtlCol="0"/>
            <a:lstStyle/>
            <a:p>
              <a:endParaRPr/>
            </a:p>
          </p:txBody>
        </p:sp>
      </p:grpSp>
      <p:sp>
        <p:nvSpPr>
          <p:cNvPr id="11" name="object 11"/>
          <p:cNvSpPr txBox="1"/>
          <p:nvPr/>
        </p:nvSpPr>
        <p:spPr>
          <a:xfrm>
            <a:off x="1042212" y="2628645"/>
            <a:ext cx="2782570" cy="360680"/>
          </a:xfrm>
          <a:prstGeom prst="rect">
            <a:avLst/>
          </a:prstGeom>
        </p:spPr>
        <p:txBody>
          <a:bodyPr vert="horz" wrap="square" lIns="0" tIns="12065" rIns="0" bIns="0" rtlCol="0">
            <a:spAutoFit/>
          </a:bodyPr>
          <a:lstStyle/>
          <a:p>
            <a:pPr marL="12700">
              <a:lnSpc>
                <a:spcPct val="100000"/>
              </a:lnSpc>
              <a:spcBef>
                <a:spcPts val="95"/>
              </a:spcBef>
            </a:pPr>
            <a:r>
              <a:rPr sz="2200" spc="-15" dirty="0">
                <a:latin typeface="Carlito"/>
                <a:cs typeface="Carlito"/>
              </a:rPr>
              <a:t>Laboratuvar</a:t>
            </a:r>
            <a:r>
              <a:rPr sz="2200" spc="-75" dirty="0">
                <a:latin typeface="Carlito"/>
                <a:cs typeface="Carlito"/>
              </a:rPr>
              <a:t> </a:t>
            </a:r>
            <a:r>
              <a:rPr sz="2200" spc="-5" dirty="0">
                <a:latin typeface="Carlito"/>
                <a:cs typeface="Carlito"/>
              </a:rPr>
              <a:t>İncelemeler</a:t>
            </a:r>
            <a:endParaRPr sz="2200">
              <a:latin typeface="Carlito"/>
              <a:cs typeface="Carlito"/>
            </a:endParaRPr>
          </a:p>
        </p:txBody>
      </p:sp>
      <p:grpSp>
        <p:nvGrpSpPr>
          <p:cNvPr id="12" name="object 12"/>
          <p:cNvGrpSpPr/>
          <p:nvPr/>
        </p:nvGrpSpPr>
        <p:grpSpPr>
          <a:xfrm>
            <a:off x="787908" y="3607308"/>
            <a:ext cx="3278504" cy="759460"/>
            <a:chOff x="787908" y="3607308"/>
            <a:chExt cx="3278504" cy="759460"/>
          </a:xfrm>
        </p:grpSpPr>
        <p:sp>
          <p:nvSpPr>
            <p:cNvPr id="13" name="object 13"/>
            <p:cNvSpPr/>
            <p:nvPr/>
          </p:nvSpPr>
          <p:spPr>
            <a:xfrm>
              <a:off x="806958" y="3626358"/>
              <a:ext cx="3240405" cy="721360"/>
            </a:xfrm>
            <a:custGeom>
              <a:avLst/>
              <a:gdLst/>
              <a:ahLst/>
              <a:cxnLst/>
              <a:rect l="l" t="t" r="r" b="b"/>
              <a:pathLst>
                <a:path w="3240404" h="721360">
                  <a:moveTo>
                    <a:pt x="3119882" y="0"/>
                  </a:moveTo>
                  <a:lnTo>
                    <a:pt x="120142" y="0"/>
                  </a:lnTo>
                  <a:lnTo>
                    <a:pt x="73375" y="9449"/>
                  </a:lnTo>
                  <a:lnTo>
                    <a:pt x="35186" y="35210"/>
                  </a:lnTo>
                  <a:lnTo>
                    <a:pt x="9440" y="73402"/>
                  </a:lnTo>
                  <a:lnTo>
                    <a:pt x="0" y="120142"/>
                  </a:lnTo>
                  <a:lnTo>
                    <a:pt x="0" y="600710"/>
                  </a:lnTo>
                  <a:lnTo>
                    <a:pt x="9440" y="647449"/>
                  </a:lnTo>
                  <a:lnTo>
                    <a:pt x="35186" y="685641"/>
                  </a:lnTo>
                  <a:lnTo>
                    <a:pt x="73375" y="711402"/>
                  </a:lnTo>
                  <a:lnTo>
                    <a:pt x="120142" y="720852"/>
                  </a:lnTo>
                  <a:lnTo>
                    <a:pt x="3119882" y="720852"/>
                  </a:lnTo>
                  <a:lnTo>
                    <a:pt x="3166621" y="711402"/>
                  </a:lnTo>
                  <a:lnTo>
                    <a:pt x="3204813" y="685641"/>
                  </a:lnTo>
                  <a:lnTo>
                    <a:pt x="3230574" y="647449"/>
                  </a:lnTo>
                  <a:lnTo>
                    <a:pt x="3240024" y="600710"/>
                  </a:lnTo>
                  <a:lnTo>
                    <a:pt x="3240024" y="120142"/>
                  </a:lnTo>
                  <a:lnTo>
                    <a:pt x="3230574" y="73402"/>
                  </a:lnTo>
                  <a:lnTo>
                    <a:pt x="3204813" y="35210"/>
                  </a:lnTo>
                  <a:lnTo>
                    <a:pt x="3166621" y="9449"/>
                  </a:lnTo>
                  <a:lnTo>
                    <a:pt x="3119882" y="0"/>
                  </a:lnTo>
                  <a:close/>
                </a:path>
              </a:pathLst>
            </a:custGeom>
            <a:solidFill>
              <a:srgbClr val="F1F1F1"/>
            </a:solidFill>
          </p:spPr>
          <p:txBody>
            <a:bodyPr wrap="square" lIns="0" tIns="0" rIns="0" bIns="0" rtlCol="0"/>
            <a:lstStyle/>
            <a:p>
              <a:endParaRPr/>
            </a:p>
          </p:txBody>
        </p:sp>
        <p:sp>
          <p:nvSpPr>
            <p:cNvPr id="14" name="object 14"/>
            <p:cNvSpPr/>
            <p:nvPr/>
          </p:nvSpPr>
          <p:spPr>
            <a:xfrm>
              <a:off x="806958" y="3626358"/>
              <a:ext cx="3240405" cy="721360"/>
            </a:xfrm>
            <a:custGeom>
              <a:avLst/>
              <a:gdLst/>
              <a:ahLst/>
              <a:cxnLst/>
              <a:rect l="l" t="t" r="r" b="b"/>
              <a:pathLst>
                <a:path w="3240404" h="721360">
                  <a:moveTo>
                    <a:pt x="0" y="120142"/>
                  </a:moveTo>
                  <a:lnTo>
                    <a:pt x="9440" y="73402"/>
                  </a:lnTo>
                  <a:lnTo>
                    <a:pt x="35186" y="35210"/>
                  </a:lnTo>
                  <a:lnTo>
                    <a:pt x="73375" y="9449"/>
                  </a:lnTo>
                  <a:lnTo>
                    <a:pt x="120142" y="0"/>
                  </a:lnTo>
                  <a:lnTo>
                    <a:pt x="3119882" y="0"/>
                  </a:lnTo>
                  <a:lnTo>
                    <a:pt x="3166621" y="9449"/>
                  </a:lnTo>
                  <a:lnTo>
                    <a:pt x="3204813" y="35210"/>
                  </a:lnTo>
                  <a:lnTo>
                    <a:pt x="3230574" y="73402"/>
                  </a:lnTo>
                  <a:lnTo>
                    <a:pt x="3240024" y="120142"/>
                  </a:lnTo>
                  <a:lnTo>
                    <a:pt x="3240024" y="600710"/>
                  </a:lnTo>
                  <a:lnTo>
                    <a:pt x="3230574" y="647449"/>
                  </a:lnTo>
                  <a:lnTo>
                    <a:pt x="3204813" y="685641"/>
                  </a:lnTo>
                  <a:lnTo>
                    <a:pt x="3166621" y="711402"/>
                  </a:lnTo>
                  <a:lnTo>
                    <a:pt x="3119882" y="720852"/>
                  </a:lnTo>
                  <a:lnTo>
                    <a:pt x="120142" y="720852"/>
                  </a:lnTo>
                  <a:lnTo>
                    <a:pt x="73375" y="711402"/>
                  </a:lnTo>
                  <a:lnTo>
                    <a:pt x="35186" y="685641"/>
                  </a:lnTo>
                  <a:lnTo>
                    <a:pt x="9440" y="647449"/>
                  </a:lnTo>
                  <a:lnTo>
                    <a:pt x="0" y="600710"/>
                  </a:lnTo>
                  <a:lnTo>
                    <a:pt x="0" y="120142"/>
                  </a:lnTo>
                  <a:close/>
                </a:path>
              </a:pathLst>
            </a:custGeom>
            <a:ln w="38099">
              <a:solidFill>
                <a:srgbClr val="9DC3E6"/>
              </a:solidFill>
            </a:ln>
          </p:spPr>
          <p:txBody>
            <a:bodyPr wrap="square" lIns="0" tIns="0" rIns="0" bIns="0" rtlCol="0"/>
            <a:lstStyle/>
            <a:p>
              <a:endParaRPr/>
            </a:p>
          </p:txBody>
        </p:sp>
        <p:sp>
          <p:nvSpPr>
            <p:cNvPr id="15" name="object 15"/>
            <p:cNvSpPr/>
            <p:nvPr/>
          </p:nvSpPr>
          <p:spPr>
            <a:xfrm>
              <a:off x="963168" y="3770376"/>
              <a:ext cx="2827020" cy="431800"/>
            </a:xfrm>
            <a:custGeom>
              <a:avLst/>
              <a:gdLst/>
              <a:ahLst/>
              <a:cxnLst/>
              <a:rect l="l" t="t" r="r" b="b"/>
              <a:pathLst>
                <a:path w="2827020" h="431800">
                  <a:moveTo>
                    <a:pt x="2827020" y="0"/>
                  </a:moveTo>
                  <a:lnTo>
                    <a:pt x="0" y="0"/>
                  </a:lnTo>
                  <a:lnTo>
                    <a:pt x="0" y="431292"/>
                  </a:lnTo>
                  <a:lnTo>
                    <a:pt x="2827020" y="431292"/>
                  </a:lnTo>
                  <a:lnTo>
                    <a:pt x="2827020" y="0"/>
                  </a:lnTo>
                  <a:close/>
                </a:path>
              </a:pathLst>
            </a:custGeom>
            <a:solidFill>
              <a:srgbClr val="F1F1F1"/>
            </a:solidFill>
          </p:spPr>
          <p:txBody>
            <a:bodyPr wrap="square" lIns="0" tIns="0" rIns="0" bIns="0" rtlCol="0"/>
            <a:lstStyle/>
            <a:p>
              <a:endParaRPr/>
            </a:p>
          </p:txBody>
        </p:sp>
      </p:grpSp>
      <p:sp>
        <p:nvSpPr>
          <p:cNvPr id="16" name="object 16"/>
          <p:cNvSpPr txBox="1"/>
          <p:nvPr/>
        </p:nvSpPr>
        <p:spPr>
          <a:xfrm>
            <a:off x="1042212" y="3787902"/>
            <a:ext cx="2639695"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rlito"/>
                <a:cs typeface="Carlito"/>
              </a:rPr>
              <a:t>İş </a:t>
            </a:r>
            <a:r>
              <a:rPr sz="2200" spc="-45" dirty="0">
                <a:latin typeface="Carlito"/>
                <a:cs typeface="Carlito"/>
              </a:rPr>
              <a:t>Yeri </a:t>
            </a:r>
            <a:r>
              <a:rPr sz="2200" spc="-15" dirty="0">
                <a:latin typeface="Carlito"/>
                <a:cs typeface="Carlito"/>
              </a:rPr>
              <a:t>Ortam</a:t>
            </a:r>
            <a:r>
              <a:rPr sz="2200" spc="35" dirty="0">
                <a:latin typeface="Carlito"/>
                <a:cs typeface="Carlito"/>
              </a:rPr>
              <a:t> </a:t>
            </a:r>
            <a:r>
              <a:rPr sz="2200" spc="-10" dirty="0">
                <a:latin typeface="Carlito"/>
                <a:cs typeface="Carlito"/>
              </a:rPr>
              <a:t>Ölçümleri</a:t>
            </a:r>
            <a:endParaRPr sz="2200">
              <a:latin typeface="Carlito"/>
              <a:cs typeface="Carlito"/>
            </a:endParaRPr>
          </a:p>
        </p:txBody>
      </p:sp>
      <p:grpSp>
        <p:nvGrpSpPr>
          <p:cNvPr id="17" name="object 17"/>
          <p:cNvGrpSpPr/>
          <p:nvPr/>
        </p:nvGrpSpPr>
        <p:grpSpPr>
          <a:xfrm>
            <a:off x="7389876" y="1824227"/>
            <a:ext cx="3278504" cy="757555"/>
            <a:chOff x="7389876" y="1824227"/>
            <a:chExt cx="3278504" cy="757555"/>
          </a:xfrm>
        </p:grpSpPr>
        <p:sp>
          <p:nvSpPr>
            <p:cNvPr id="18" name="object 18"/>
            <p:cNvSpPr/>
            <p:nvPr/>
          </p:nvSpPr>
          <p:spPr>
            <a:xfrm>
              <a:off x="7408926" y="1843277"/>
              <a:ext cx="3240405" cy="719455"/>
            </a:xfrm>
            <a:custGeom>
              <a:avLst/>
              <a:gdLst/>
              <a:ahLst/>
              <a:cxnLst/>
              <a:rect l="l" t="t" r="r" b="b"/>
              <a:pathLst>
                <a:path w="3240404" h="719455">
                  <a:moveTo>
                    <a:pt x="3120135" y="0"/>
                  </a:moveTo>
                  <a:lnTo>
                    <a:pt x="119888" y="0"/>
                  </a:lnTo>
                  <a:lnTo>
                    <a:pt x="73241" y="9427"/>
                  </a:lnTo>
                  <a:lnTo>
                    <a:pt x="35131" y="35131"/>
                  </a:lnTo>
                  <a:lnTo>
                    <a:pt x="9427" y="73241"/>
                  </a:lnTo>
                  <a:lnTo>
                    <a:pt x="0" y="119887"/>
                  </a:lnTo>
                  <a:lnTo>
                    <a:pt x="0" y="599439"/>
                  </a:lnTo>
                  <a:lnTo>
                    <a:pt x="9427" y="646086"/>
                  </a:lnTo>
                  <a:lnTo>
                    <a:pt x="35131" y="684196"/>
                  </a:lnTo>
                  <a:lnTo>
                    <a:pt x="73241" y="709900"/>
                  </a:lnTo>
                  <a:lnTo>
                    <a:pt x="119888" y="719327"/>
                  </a:lnTo>
                  <a:lnTo>
                    <a:pt x="3120135" y="719327"/>
                  </a:lnTo>
                  <a:lnTo>
                    <a:pt x="3166782" y="709900"/>
                  </a:lnTo>
                  <a:lnTo>
                    <a:pt x="3204892" y="684196"/>
                  </a:lnTo>
                  <a:lnTo>
                    <a:pt x="3230596" y="646086"/>
                  </a:lnTo>
                  <a:lnTo>
                    <a:pt x="3240024" y="599439"/>
                  </a:lnTo>
                  <a:lnTo>
                    <a:pt x="3240024" y="119887"/>
                  </a:lnTo>
                  <a:lnTo>
                    <a:pt x="3230596" y="73241"/>
                  </a:lnTo>
                  <a:lnTo>
                    <a:pt x="3204892" y="35131"/>
                  </a:lnTo>
                  <a:lnTo>
                    <a:pt x="3166782" y="9427"/>
                  </a:lnTo>
                  <a:lnTo>
                    <a:pt x="3120135" y="0"/>
                  </a:lnTo>
                  <a:close/>
                </a:path>
              </a:pathLst>
            </a:custGeom>
            <a:solidFill>
              <a:srgbClr val="F1F1F1"/>
            </a:solidFill>
          </p:spPr>
          <p:txBody>
            <a:bodyPr wrap="square" lIns="0" tIns="0" rIns="0" bIns="0" rtlCol="0"/>
            <a:lstStyle/>
            <a:p>
              <a:endParaRPr/>
            </a:p>
          </p:txBody>
        </p:sp>
        <p:sp>
          <p:nvSpPr>
            <p:cNvPr id="19" name="object 19"/>
            <p:cNvSpPr/>
            <p:nvPr/>
          </p:nvSpPr>
          <p:spPr>
            <a:xfrm>
              <a:off x="7408926" y="1843277"/>
              <a:ext cx="3240405" cy="719455"/>
            </a:xfrm>
            <a:custGeom>
              <a:avLst/>
              <a:gdLst/>
              <a:ahLst/>
              <a:cxnLst/>
              <a:rect l="l" t="t" r="r" b="b"/>
              <a:pathLst>
                <a:path w="3240404" h="719455">
                  <a:moveTo>
                    <a:pt x="0" y="119887"/>
                  </a:moveTo>
                  <a:lnTo>
                    <a:pt x="9427" y="73241"/>
                  </a:lnTo>
                  <a:lnTo>
                    <a:pt x="35131" y="35131"/>
                  </a:lnTo>
                  <a:lnTo>
                    <a:pt x="73241" y="9427"/>
                  </a:lnTo>
                  <a:lnTo>
                    <a:pt x="119888" y="0"/>
                  </a:lnTo>
                  <a:lnTo>
                    <a:pt x="3120135" y="0"/>
                  </a:lnTo>
                  <a:lnTo>
                    <a:pt x="3166782" y="9427"/>
                  </a:lnTo>
                  <a:lnTo>
                    <a:pt x="3204892" y="35131"/>
                  </a:lnTo>
                  <a:lnTo>
                    <a:pt x="3230596" y="73241"/>
                  </a:lnTo>
                  <a:lnTo>
                    <a:pt x="3240024" y="119887"/>
                  </a:lnTo>
                  <a:lnTo>
                    <a:pt x="3240024" y="599439"/>
                  </a:lnTo>
                  <a:lnTo>
                    <a:pt x="3230596" y="646086"/>
                  </a:lnTo>
                  <a:lnTo>
                    <a:pt x="3204892" y="684196"/>
                  </a:lnTo>
                  <a:lnTo>
                    <a:pt x="3166782" y="709900"/>
                  </a:lnTo>
                  <a:lnTo>
                    <a:pt x="3120135" y="719327"/>
                  </a:lnTo>
                  <a:lnTo>
                    <a:pt x="119888" y="719327"/>
                  </a:lnTo>
                  <a:lnTo>
                    <a:pt x="73241" y="709900"/>
                  </a:lnTo>
                  <a:lnTo>
                    <a:pt x="35131" y="684196"/>
                  </a:lnTo>
                  <a:lnTo>
                    <a:pt x="9427" y="646086"/>
                  </a:lnTo>
                  <a:lnTo>
                    <a:pt x="0" y="599439"/>
                  </a:lnTo>
                  <a:lnTo>
                    <a:pt x="0" y="119887"/>
                  </a:lnTo>
                  <a:close/>
                </a:path>
              </a:pathLst>
            </a:custGeom>
            <a:ln w="38100">
              <a:solidFill>
                <a:srgbClr val="9DC3E6"/>
              </a:solidFill>
            </a:ln>
          </p:spPr>
          <p:txBody>
            <a:bodyPr wrap="square" lIns="0" tIns="0" rIns="0" bIns="0" rtlCol="0"/>
            <a:lstStyle/>
            <a:p>
              <a:endParaRPr/>
            </a:p>
          </p:txBody>
        </p:sp>
        <p:sp>
          <p:nvSpPr>
            <p:cNvPr id="20" name="object 20"/>
            <p:cNvSpPr/>
            <p:nvPr/>
          </p:nvSpPr>
          <p:spPr>
            <a:xfrm>
              <a:off x="8334756" y="1961387"/>
              <a:ext cx="1289685" cy="431800"/>
            </a:xfrm>
            <a:custGeom>
              <a:avLst/>
              <a:gdLst/>
              <a:ahLst/>
              <a:cxnLst/>
              <a:rect l="l" t="t" r="r" b="b"/>
              <a:pathLst>
                <a:path w="1289684" h="431800">
                  <a:moveTo>
                    <a:pt x="1289303" y="0"/>
                  </a:moveTo>
                  <a:lnTo>
                    <a:pt x="0" y="0"/>
                  </a:lnTo>
                  <a:lnTo>
                    <a:pt x="0" y="431291"/>
                  </a:lnTo>
                  <a:lnTo>
                    <a:pt x="1289303" y="431291"/>
                  </a:lnTo>
                  <a:lnTo>
                    <a:pt x="1289303" y="0"/>
                  </a:lnTo>
                  <a:close/>
                </a:path>
              </a:pathLst>
            </a:custGeom>
            <a:solidFill>
              <a:srgbClr val="F1F1F1"/>
            </a:solidFill>
          </p:spPr>
          <p:txBody>
            <a:bodyPr wrap="square" lIns="0" tIns="0" rIns="0" bIns="0" rtlCol="0"/>
            <a:lstStyle/>
            <a:p>
              <a:endParaRPr/>
            </a:p>
          </p:txBody>
        </p:sp>
      </p:grpSp>
      <p:sp>
        <p:nvSpPr>
          <p:cNvPr id="21" name="object 21"/>
          <p:cNvSpPr txBox="1"/>
          <p:nvPr/>
        </p:nvSpPr>
        <p:spPr>
          <a:xfrm>
            <a:off x="8414384" y="1978532"/>
            <a:ext cx="1119505" cy="360680"/>
          </a:xfrm>
          <a:prstGeom prst="rect">
            <a:avLst/>
          </a:prstGeom>
        </p:spPr>
        <p:txBody>
          <a:bodyPr vert="horz" wrap="square" lIns="0" tIns="12065" rIns="0" bIns="0" rtlCol="0">
            <a:spAutoFit/>
          </a:bodyPr>
          <a:lstStyle/>
          <a:p>
            <a:pPr marL="12700">
              <a:lnSpc>
                <a:spcPct val="100000"/>
              </a:lnSpc>
              <a:spcBef>
                <a:spcPts val="95"/>
              </a:spcBef>
            </a:pPr>
            <a:r>
              <a:rPr sz="2200" b="1" spc="-25" dirty="0">
                <a:latin typeface="Carlito"/>
                <a:cs typeface="Carlito"/>
              </a:rPr>
              <a:t>Tıbbi</a:t>
            </a:r>
            <a:r>
              <a:rPr sz="2200" b="1" spc="-85" dirty="0">
                <a:latin typeface="Carlito"/>
                <a:cs typeface="Carlito"/>
              </a:rPr>
              <a:t> </a:t>
            </a:r>
            <a:r>
              <a:rPr sz="2200" b="1" spc="-50" dirty="0">
                <a:latin typeface="Carlito"/>
                <a:cs typeface="Carlito"/>
              </a:rPr>
              <a:t>Tanı</a:t>
            </a:r>
            <a:endParaRPr sz="2200">
              <a:latin typeface="Carlito"/>
              <a:cs typeface="Carlito"/>
            </a:endParaRPr>
          </a:p>
        </p:txBody>
      </p:sp>
      <p:grpSp>
        <p:nvGrpSpPr>
          <p:cNvPr id="22" name="object 22"/>
          <p:cNvGrpSpPr/>
          <p:nvPr/>
        </p:nvGrpSpPr>
        <p:grpSpPr>
          <a:xfrm>
            <a:off x="4497323" y="3607308"/>
            <a:ext cx="3278504" cy="759460"/>
            <a:chOff x="4497323" y="3607308"/>
            <a:chExt cx="3278504" cy="759460"/>
          </a:xfrm>
        </p:grpSpPr>
        <p:sp>
          <p:nvSpPr>
            <p:cNvPr id="23" name="object 23"/>
            <p:cNvSpPr/>
            <p:nvPr/>
          </p:nvSpPr>
          <p:spPr>
            <a:xfrm>
              <a:off x="4516373" y="3626358"/>
              <a:ext cx="3240405" cy="721360"/>
            </a:xfrm>
            <a:custGeom>
              <a:avLst/>
              <a:gdLst/>
              <a:ahLst/>
              <a:cxnLst/>
              <a:rect l="l" t="t" r="r" b="b"/>
              <a:pathLst>
                <a:path w="3240404" h="721360">
                  <a:moveTo>
                    <a:pt x="3119881" y="0"/>
                  </a:moveTo>
                  <a:lnTo>
                    <a:pt x="120141" y="0"/>
                  </a:lnTo>
                  <a:lnTo>
                    <a:pt x="73402" y="9449"/>
                  </a:lnTo>
                  <a:lnTo>
                    <a:pt x="35210" y="35210"/>
                  </a:lnTo>
                  <a:lnTo>
                    <a:pt x="9449" y="73402"/>
                  </a:lnTo>
                  <a:lnTo>
                    <a:pt x="0" y="120142"/>
                  </a:lnTo>
                  <a:lnTo>
                    <a:pt x="0" y="600710"/>
                  </a:lnTo>
                  <a:lnTo>
                    <a:pt x="9449" y="647449"/>
                  </a:lnTo>
                  <a:lnTo>
                    <a:pt x="35210" y="685641"/>
                  </a:lnTo>
                  <a:lnTo>
                    <a:pt x="73402" y="711402"/>
                  </a:lnTo>
                  <a:lnTo>
                    <a:pt x="120141" y="720852"/>
                  </a:lnTo>
                  <a:lnTo>
                    <a:pt x="3119881" y="720852"/>
                  </a:lnTo>
                  <a:lnTo>
                    <a:pt x="3166621" y="711402"/>
                  </a:lnTo>
                  <a:lnTo>
                    <a:pt x="3204813" y="685641"/>
                  </a:lnTo>
                  <a:lnTo>
                    <a:pt x="3230574" y="647449"/>
                  </a:lnTo>
                  <a:lnTo>
                    <a:pt x="3240024" y="600710"/>
                  </a:lnTo>
                  <a:lnTo>
                    <a:pt x="3240024" y="120142"/>
                  </a:lnTo>
                  <a:lnTo>
                    <a:pt x="3230574" y="73402"/>
                  </a:lnTo>
                  <a:lnTo>
                    <a:pt x="3204813" y="35210"/>
                  </a:lnTo>
                  <a:lnTo>
                    <a:pt x="3166621" y="9449"/>
                  </a:lnTo>
                  <a:lnTo>
                    <a:pt x="3119881" y="0"/>
                  </a:lnTo>
                  <a:close/>
                </a:path>
              </a:pathLst>
            </a:custGeom>
            <a:solidFill>
              <a:srgbClr val="F1F1F1"/>
            </a:solidFill>
          </p:spPr>
          <p:txBody>
            <a:bodyPr wrap="square" lIns="0" tIns="0" rIns="0" bIns="0" rtlCol="0"/>
            <a:lstStyle/>
            <a:p>
              <a:endParaRPr/>
            </a:p>
          </p:txBody>
        </p:sp>
        <p:sp>
          <p:nvSpPr>
            <p:cNvPr id="24" name="object 24"/>
            <p:cNvSpPr/>
            <p:nvPr/>
          </p:nvSpPr>
          <p:spPr>
            <a:xfrm>
              <a:off x="4516373" y="3626358"/>
              <a:ext cx="3240405" cy="721360"/>
            </a:xfrm>
            <a:custGeom>
              <a:avLst/>
              <a:gdLst/>
              <a:ahLst/>
              <a:cxnLst/>
              <a:rect l="l" t="t" r="r" b="b"/>
              <a:pathLst>
                <a:path w="3240404" h="721360">
                  <a:moveTo>
                    <a:pt x="0" y="120142"/>
                  </a:moveTo>
                  <a:lnTo>
                    <a:pt x="9449" y="73402"/>
                  </a:lnTo>
                  <a:lnTo>
                    <a:pt x="35210" y="35210"/>
                  </a:lnTo>
                  <a:lnTo>
                    <a:pt x="73402" y="9449"/>
                  </a:lnTo>
                  <a:lnTo>
                    <a:pt x="120141" y="0"/>
                  </a:lnTo>
                  <a:lnTo>
                    <a:pt x="3119881" y="0"/>
                  </a:lnTo>
                  <a:lnTo>
                    <a:pt x="3166621" y="9449"/>
                  </a:lnTo>
                  <a:lnTo>
                    <a:pt x="3204813" y="35210"/>
                  </a:lnTo>
                  <a:lnTo>
                    <a:pt x="3230574" y="73402"/>
                  </a:lnTo>
                  <a:lnTo>
                    <a:pt x="3240024" y="120142"/>
                  </a:lnTo>
                  <a:lnTo>
                    <a:pt x="3240024" y="600710"/>
                  </a:lnTo>
                  <a:lnTo>
                    <a:pt x="3230574" y="647449"/>
                  </a:lnTo>
                  <a:lnTo>
                    <a:pt x="3204813" y="685641"/>
                  </a:lnTo>
                  <a:lnTo>
                    <a:pt x="3166621" y="711402"/>
                  </a:lnTo>
                  <a:lnTo>
                    <a:pt x="3119881" y="720852"/>
                  </a:lnTo>
                  <a:lnTo>
                    <a:pt x="120141" y="720852"/>
                  </a:lnTo>
                  <a:lnTo>
                    <a:pt x="73402" y="711402"/>
                  </a:lnTo>
                  <a:lnTo>
                    <a:pt x="35210" y="685641"/>
                  </a:lnTo>
                  <a:lnTo>
                    <a:pt x="9449" y="647449"/>
                  </a:lnTo>
                  <a:lnTo>
                    <a:pt x="0" y="600710"/>
                  </a:lnTo>
                  <a:lnTo>
                    <a:pt x="0" y="120142"/>
                  </a:lnTo>
                  <a:close/>
                </a:path>
              </a:pathLst>
            </a:custGeom>
            <a:ln w="38099">
              <a:solidFill>
                <a:srgbClr val="9DC3E6"/>
              </a:solidFill>
            </a:ln>
          </p:spPr>
          <p:txBody>
            <a:bodyPr wrap="square" lIns="0" tIns="0" rIns="0" bIns="0" rtlCol="0"/>
            <a:lstStyle/>
            <a:p>
              <a:endParaRPr/>
            </a:p>
          </p:txBody>
        </p:sp>
        <p:sp>
          <p:nvSpPr>
            <p:cNvPr id="25" name="object 25"/>
            <p:cNvSpPr/>
            <p:nvPr/>
          </p:nvSpPr>
          <p:spPr>
            <a:xfrm>
              <a:off x="5000243" y="3755136"/>
              <a:ext cx="2543810" cy="431800"/>
            </a:xfrm>
            <a:custGeom>
              <a:avLst/>
              <a:gdLst/>
              <a:ahLst/>
              <a:cxnLst/>
              <a:rect l="l" t="t" r="r" b="b"/>
              <a:pathLst>
                <a:path w="2543809" h="431800">
                  <a:moveTo>
                    <a:pt x="2543555" y="0"/>
                  </a:moveTo>
                  <a:lnTo>
                    <a:pt x="0" y="0"/>
                  </a:lnTo>
                  <a:lnTo>
                    <a:pt x="0" y="431292"/>
                  </a:lnTo>
                  <a:lnTo>
                    <a:pt x="2543555" y="431292"/>
                  </a:lnTo>
                  <a:lnTo>
                    <a:pt x="2543555" y="0"/>
                  </a:lnTo>
                  <a:close/>
                </a:path>
              </a:pathLst>
            </a:custGeom>
            <a:solidFill>
              <a:srgbClr val="F1F1F1"/>
            </a:solidFill>
          </p:spPr>
          <p:txBody>
            <a:bodyPr wrap="square" lIns="0" tIns="0" rIns="0" bIns="0" rtlCol="0"/>
            <a:lstStyle/>
            <a:p>
              <a:endParaRPr/>
            </a:p>
          </p:txBody>
        </p:sp>
      </p:grpSp>
      <p:sp>
        <p:nvSpPr>
          <p:cNvPr id="26" name="object 26"/>
          <p:cNvSpPr txBox="1"/>
          <p:nvPr/>
        </p:nvSpPr>
        <p:spPr>
          <a:xfrm>
            <a:off x="5079872" y="3771976"/>
            <a:ext cx="1761489" cy="360680"/>
          </a:xfrm>
          <a:prstGeom prst="rect">
            <a:avLst/>
          </a:prstGeom>
        </p:spPr>
        <p:txBody>
          <a:bodyPr vert="horz" wrap="square" lIns="0" tIns="12065" rIns="0" bIns="0" rtlCol="0">
            <a:spAutoFit/>
          </a:bodyPr>
          <a:lstStyle/>
          <a:p>
            <a:pPr marL="12700">
              <a:lnSpc>
                <a:spcPct val="100000"/>
              </a:lnSpc>
              <a:spcBef>
                <a:spcPts val="95"/>
              </a:spcBef>
            </a:pPr>
            <a:r>
              <a:rPr sz="2200" b="1" spc="-5" dirty="0">
                <a:latin typeface="Carlito"/>
                <a:cs typeface="Carlito"/>
              </a:rPr>
              <a:t>Mesleki</a:t>
            </a:r>
            <a:r>
              <a:rPr sz="2200" b="1" spc="-70" dirty="0">
                <a:latin typeface="Carlito"/>
                <a:cs typeface="Carlito"/>
              </a:rPr>
              <a:t> </a:t>
            </a:r>
            <a:r>
              <a:rPr sz="2200" b="1" spc="-5" dirty="0">
                <a:latin typeface="Carlito"/>
                <a:cs typeface="Carlito"/>
              </a:rPr>
              <a:t>Neden</a:t>
            </a:r>
            <a:endParaRPr sz="2200">
              <a:latin typeface="Carlito"/>
              <a:cs typeface="Carlito"/>
            </a:endParaRPr>
          </a:p>
        </p:txBody>
      </p:sp>
      <p:grpSp>
        <p:nvGrpSpPr>
          <p:cNvPr id="27" name="object 27"/>
          <p:cNvGrpSpPr/>
          <p:nvPr/>
        </p:nvGrpSpPr>
        <p:grpSpPr>
          <a:xfrm>
            <a:off x="6521195" y="5049011"/>
            <a:ext cx="3278504" cy="757555"/>
            <a:chOff x="6521195" y="5049011"/>
            <a:chExt cx="3278504" cy="757555"/>
          </a:xfrm>
        </p:grpSpPr>
        <p:sp>
          <p:nvSpPr>
            <p:cNvPr id="28" name="object 28"/>
            <p:cNvSpPr/>
            <p:nvPr/>
          </p:nvSpPr>
          <p:spPr>
            <a:xfrm>
              <a:off x="6540245" y="5068061"/>
              <a:ext cx="3240405" cy="719455"/>
            </a:xfrm>
            <a:custGeom>
              <a:avLst/>
              <a:gdLst/>
              <a:ahLst/>
              <a:cxnLst/>
              <a:rect l="l" t="t" r="r" b="b"/>
              <a:pathLst>
                <a:path w="3240404" h="719454">
                  <a:moveTo>
                    <a:pt x="3120135" y="0"/>
                  </a:moveTo>
                  <a:lnTo>
                    <a:pt x="119887" y="0"/>
                  </a:lnTo>
                  <a:lnTo>
                    <a:pt x="73241" y="9427"/>
                  </a:lnTo>
                  <a:lnTo>
                    <a:pt x="35131" y="35131"/>
                  </a:lnTo>
                  <a:lnTo>
                    <a:pt x="9427" y="73241"/>
                  </a:lnTo>
                  <a:lnTo>
                    <a:pt x="0" y="119887"/>
                  </a:lnTo>
                  <a:lnTo>
                    <a:pt x="0" y="599440"/>
                  </a:lnTo>
                  <a:lnTo>
                    <a:pt x="9427" y="646102"/>
                  </a:lnTo>
                  <a:lnTo>
                    <a:pt x="35131" y="684210"/>
                  </a:lnTo>
                  <a:lnTo>
                    <a:pt x="73241" y="709905"/>
                  </a:lnTo>
                  <a:lnTo>
                    <a:pt x="119887" y="719328"/>
                  </a:lnTo>
                  <a:lnTo>
                    <a:pt x="3120135" y="719328"/>
                  </a:lnTo>
                  <a:lnTo>
                    <a:pt x="3166782" y="709905"/>
                  </a:lnTo>
                  <a:lnTo>
                    <a:pt x="3204892" y="684210"/>
                  </a:lnTo>
                  <a:lnTo>
                    <a:pt x="3230596" y="646102"/>
                  </a:lnTo>
                  <a:lnTo>
                    <a:pt x="3240024" y="599440"/>
                  </a:lnTo>
                  <a:lnTo>
                    <a:pt x="3240024" y="119887"/>
                  </a:lnTo>
                  <a:lnTo>
                    <a:pt x="3230596" y="73241"/>
                  </a:lnTo>
                  <a:lnTo>
                    <a:pt x="3204892" y="35131"/>
                  </a:lnTo>
                  <a:lnTo>
                    <a:pt x="3166782" y="9427"/>
                  </a:lnTo>
                  <a:lnTo>
                    <a:pt x="3120135" y="0"/>
                  </a:lnTo>
                  <a:close/>
                </a:path>
              </a:pathLst>
            </a:custGeom>
            <a:solidFill>
              <a:srgbClr val="F1F1F1"/>
            </a:solidFill>
          </p:spPr>
          <p:txBody>
            <a:bodyPr wrap="square" lIns="0" tIns="0" rIns="0" bIns="0" rtlCol="0"/>
            <a:lstStyle/>
            <a:p>
              <a:endParaRPr/>
            </a:p>
          </p:txBody>
        </p:sp>
        <p:sp>
          <p:nvSpPr>
            <p:cNvPr id="29" name="object 29"/>
            <p:cNvSpPr/>
            <p:nvPr/>
          </p:nvSpPr>
          <p:spPr>
            <a:xfrm>
              <a:off x="6540245" y="5068061"/>
              <a:ext cx="3240405" cy="719455"/>
            </a:xfrm>
            <a:custGeom>
              <a:avLst/>
              <a:gdLst/>
              <a:ahLst/>
              <a:cxnLst/>
              <a:rect l="l" t="t" r="r" b="b"/>
              <a:pathLst>
                <a:path w="3240404" h="719454">
                  <a:moveTo>
                    <a:pt x="0" y="119887"/>
                  </a:moveTo>
                  <a:lnTo>
                    <a:pt x="9427" y="73241"/>
                  </a:lnTo>
                  <a:lnTo>
                    <a:pt x="35131" y="35131"/>
                  </a:lnTo>
                  <a:lnTo>
                    <a:pt x="73241" y="9427"/>
                  </a:lnTo>
                  <a:lnTo>
                    <a:pt x="119887" y="0"/>
                  </a:lnTo>
                  <a:lnTo>
                    <a:pt x="3120135" y="0"/>
                  </a:lnTo>
                  <a:lnTo>
                    <a:pt x="3166782" y="9427"/>
                  </a:lnTo>
                  <a:lnTo>
                    <a:pt x="3204892" y="35131"/>
                  </a:lnTo>
                  <a:lnTo>
                    <a:pt x="3230596" y="73241"/>
                  </a:lnTo>
                  <a:lnTo>
                    <a:pt x="3240024" y="119887"/>
                  </a:lnTo>
                  <a:lnTo>
                    <a:pt x="3240024" y="599440"/>
                  </a:lnTo>
                  <a:lnTo>
                    <a:pt x="3230596" y="646102"/>
                  </a:lnTo>
                  <a:lnTo>
                    <a:pt x="3204892" y="684210"/>
                  </a:lnTo>
                  <a:lnTo>
                    <a:pt x="3166782" y="709905"/>
                  </a:lnTo>
                  <a:lnTo>
                    <a:pt x="3120135" y="719328"/>
                  </a:lnTo>
                  <a:lnTo>
                    <a:pt x="119887" y="719328"/>
                  </a:lnTo>
                  <a:lnTo>
                    <a:pt x="73241" y="709905"/>
                  </a:lnTo>
                  <a:lnTo>
                    <a:pt x="35131" y="684210"/>
                  </a:lnTo>
                  <a:lnTo>
                    <a:pt x="9427" y="646102"/>
                  </a:lnTo>
                  <a:lnTo>
                    <a:pt x="0" y="599440"/>
                  </a:lnTo>
                  <a:lnTo>
                    <a:pt x="0" y="119887"/>
                  </a:lnTo>
                  <a:close/>
                </a:path>
              </a:pathLst>
            </a:custGeom>
            <a:ln w="38100">
              <a:solidFill>
                <a:srgbClr val="9DC3E6"/>
              </a:solidFill>
            </a:ln>
          </p:spPr>
          <p:txBody>
            <a:bodyPr wrap="square" lIns="0" tIns="0" rIns="0" bIns="0" rtlCol="0"/>
            <a:lstStyle/>
            <a:p>
              <a:endParaRPr/>
            </a:p>
          </p:txBody>
        </p:sp>
        <p:sp>
          <p:nvSpPr>
            <p:cNvPr id="30" name="object 30"/>
            <p:cNvSpPr/>
            <p:nvPr/>
          </p:nvSpPr>
          <p:spPr>
            <a:xfrm>
              <a:off x="6876287" y="5164835"/>
              <a:ext cx="2097405" cy="431800"/>
            </a:xfrm>
            <a:custGeom>
              <a:avLst/>
              <a:gdLst/>
              <a:ahLst/>
              <a:cxnLst/>
              <a:rect l="l" t="t" r="r" b="b"/>
              <a:pathLst>
                <a:path w="2097404" h="431800">
                  <a:moveTo>
                    <a:pt x="2097024" y="0"/>
                  </a:moveTo>
                  <a:lnTo>
                    <a:pt x="0" y="0"/>
                  </a:lnTo>
                  <a:lnTo>
                    <a:pt x="0" y="431291"/>
                  </a:lnTo>
                  <a:lnTo>
                    <a:pt x="2097024" y="431291"/>
                  </a:lnTo>
                  <a:lnTo>
                    <a:pt x="2097024" y="0"/>
                  </a:lnTo>
                  <a:close/>
                </a:path>
              </a:pathLst>
            </a:custGeom>
            <a:solidFill>
              <a:srgbClr val="F1F1F1"/>
            </a:solidFill>
          </p:spPr>
          <p:txBody>
            <a:bodyPr wrap="square" lIns="0" tIns="0" rIns="0" bIns="0" rtlCol="0"/>
            <a:lstStyle/>
            <a:p>
              <a:endParaRPr/>
            </a:p>
          </p:txBody>
        </p:sp>
      </p:grpSp>
      <p:sp>
        <p:nvSpPr>
          <p:cNvPr id="31" name="object 31"/>
          <p:cNvSpPr txBox="1"/>
          <p:nvPr/>
        </p:nvSpPr>
        <p:spPr>
          <a:xfrm>
            <a:off x="6955917" y="5182870"/>
            <a:ext cx="1918335" cy="360680"/>
          </a:xfrm>
          <a:prstGeom prst="rect">
            <a:avLst/>
          </a:prstGeom>
        </p:spPr>
        <p:txBody>
          <a:bodyPr vert="horz" wrap="square" lIns="0" tIns="12065" rIns="0" bIns="0" rtlCol="0">
            <a:spAutoFit/>
          </a:bodyPr>
          <a:lstStyle/>
          <a:p>
            <a:pPr marL="12700">
              <a:lnSpc>
                <a:spcPct val="100000"/>
              </a:lnSpc>
              <a:spcBef>
                <a:spcPts val="95"/>
              </a:spcBef>
            </a:pPr>
            <a:r>
              <a:rPr sz="2200" b="1" spc="-10" dirty="0">
                <a:latin typeface="Carlito"/>
                <a:cs typeface="Carlito"/>
              </a:rPr>
              <a:t>Meslek</a:t>
            </a:r>
            <a:r>
              <a:rPr sz="2200" b="1" spc="-45" dirty="0">
                <a:latin typeface="Carlito"/>
                <a:cs typeface="Carlito"/>
              </a:rPr>
              <a:t> </a:t>
            </a:r>
            <a:r>
              <a:rPr sz="2200" b="1" spc="-10" dirty="0">
                <a:latin typeface="Carlito"/>
                <a:cs typeface="Carlito"/>
              </a:rPr>
              <a:t>Hastalığı</a:t>
            </a:r>
            <a:endParaRPr sz="2200">
              <a:latin typeface="Carlito"/>
              <a:cs typeface="Carlito"/>
            </a:endParaRPr>
          </a:p>
        </p:txBody>
      </p:sp>
      <p:sp>
        <p:nvSpPr>
          <p:cNvPr id="32" name="object 32"/>
          <p:cNvSpPr/>
          <p:nvPr/>
        </p:nvSpPr>
        <p:spPr>
          <a:xfrm>
            <a:off x="4039616" y="1678177"/>
            <a:ext cx="5074920" cy="3388995"/>
          </a:xfrm>
          <a:custGeom>
            <a:avLst/>
            <a:gdLst/>
            <a:ahLst/>
            <a:cxnLst/>
            <a:rect l="l" t="t" r="r" b="b"/>
            <a:pathLst>
              <a:path w="5074920" h="3388995">
                <a:moveTo>
                  <a:pt x="450596" y="2328418"/>
                </a:moveTo>
                <a:lnTo>
                  <a:pt x="392684" y="2299462"/>
                </a:lnTo>
                <a:lnTo>
                  <a:pt x="276860" y="2241550"/>
                </a:lnTo>
                <a:lnTo>
                  <a:pt x="276860" y="2299462"/>
                </a:lnTo>
                <a:lnTo>
                  <a:pt x="5080" y="2299462"/>
                </a:lnTo>
                <a:lnTo>
                  <a:pt x="5080" y="2357374"/>
                </a:lnTo>
                <a:lnTo>
                  <a:pt x="276860" y="2357374"/>
                </a:lnTo>
                <a:lnTo>
                  <a:pt x="276860" y="2415286"/>
                </a:lnTo>
                <a:lnTo>
                  <a:pt x="392684" y="2357374"/>
                </a:lnTo>
                <a:lnTo>
                  <a:pt x="450596" y="2328418"/>
                </a:lnTo>
                <a:close/>
              </a:path>
              <a:path w="5074920" h="3388995">
                <a:moveTo>
                  <a:pt x="3044825" y="3213608"/>
                </a:moveTo>
                <a:lnTo>
                  <a:pt x="2986963" y="3214497"/>
                </a:lnTo>
                <a:lnTo>
                  <a:pt x="2978404" y="2666238"/>
                </a:lnTo>
                <a:lnTo>
                  <a:pt x="2920492" y="2667254"/>
                </a:lnTo>
                <a:lnTo>
                  <a:pt x="2929051" y="3215398"/>
                </a:lnTo>
                <a:lnTo>
                  <a:pt x="2871216" y="3216275"/>
                </a:lnTo>
                <a:lnTo>
                  <a:pt x="2960751" y="3388614"/>
                </a:lnTo>
                <a:lnTo>
                  <a:pt x="3030055" y="3244342"/>
                </a:lnTo>
                <a:lnTo>
                  <a:pt x="3044825" y="3213608"/>
                </a:lnTo>
                <a:close/>
              </a:path>
              <a:path w="5074920" h="3388995">
                <a:moveTo>
                  <a:pt x="3371723" y="546862"/>
                </a:moveTo>
                <a:lnTo>
                  <a:pt x="3361385" y="543814"/>
                </a:lnTo>
                <a:lnTo>
                  <a:pt x="3319881" y="531571"/>
                </a:lnTo>
                <a:lnTo>
                  <a:pt x="3337814" y="525653"/>
                </a:lnTo>
                <a:lnTo>
                  <a:pt x="3361309" y="517906"/>
                </a:lnTo>
                <a:lnTo>
                  <a:pt x="3201924" y="406781"/>
                </a:lnTo>
                <a:lnTo>
                  <a:pt x="3193567" y="464197"/>
                </a:lnTo>
                <a:lnTo>
                  <a:pt x="10795" y="0"/>
                </a:lnTo>
                <a:lnTo>
                  <a:pt x="2413" y="57404"/>
                </a:lnTo>
                <a:lnTo>
                  <a:pt x="3185223" y="521487"/>
                </a:lnTo>
                <a:lnTo>
                  <a:pt x="3180842" y="551561"/>
                </a:lnTo>
                <a:lnTo>
                  <a:pt x="0" y="1119759"/>
                </a:lnTo>
                <a:lnTo>
                  <a:pt x="10160" y="1176655"/>
                </a:lnTo>
                <a:lnTo>
                  <a:pt x="3205810" y="605929"/>
                </a:lnTo>
                <a:lnTo>
                  <a:pt x="3216021" y="662940"/>
                </a:lnTo>
                <a:lnTo>
                  <a:pt x="3371723" y="546862"/>
                </a:lnTo>
                <a:close/>
              </a:path>
              <a:path w="5074920" h="3388995">
                <a:moveTo>
                  <a:pt x="5074920" y="3176143"/>
                </a:moveTo>
                <a:lnTo>
                  <a:pt x="5016944" y="3176536"/>
                </a:lnTo>
                <a:lnTo>
                  <a:pt x="5002276" y="883539"/>
                </a:lnTo>
                <a:lnTo>
                  <a:pt x="4944364" y="883793"/>
                </a:lnTo>
                <a:lnTo>
                  <a:pt x="4959032" y="3176917"/>
                </a:lnTo>
                <a:lnTo>
                  <a:pt x="4901184" y="3177286"/>
                </a:lnTo>
                <a:lnTo>
                  <a:pt x="4989068" y="3350387"/>
                </a:lnTo>
                <a:lnTo>
                  <a:pt x="5060277" y="3205861"/>
                </a:lnTo>
                <a:lnTo>
                  <a:pt x="5074920" y="3176143"/>
                </a:lnTo>
                <a:close/>
              </a:path>
            </a:pathLst>
          </a:custGeom>
          <a:solidFill>
            <a:srgbClr val="C00000"/>
          </a:solid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8328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İş </a:t>
            </a:r>
            <a:r>
              <a:rPr sz="2800" b="1" spc="-65" dirty="0">
                <a:solidFill>
                  <a:srgbClr val="404040"/>
                </a:solidFill>
                <a:latin typeface="Carlito"/>
                <a:cs typeface="Carlito"/>
              </a:rPr>
              <a:t>Yeri </a:t>
            </a:r>
            <a:r>
              <a:rPr sz="2800" b="1" spc="-10" dirty="0">
                <a:solidFill>
                  <a:srgbClr val="404040"/>
                </a:solidFill>
                <a:latin typeface="Carlito"/>
                <a:cs typeface="Carlito"/>
              </a:rPr>
              <a:t>Ortam</a:t>
            </a:r>
            <a:r>
              <a:rPr sz="2800" b="1" spc="60" dirty="0">
                <a:solidFill>
                  <a:srgbClr val="404040"/>
                </a:solidFill>
                <a:latin typeface="Carlito"/>
                <a:cs typeface="Carlito"/>
              </a:rPr>
              <a:t> </a:t>
            </a:r>
            <a:r>
              <a:rPr sz="2800" b="1" spc="-5" dirty="0">
                <a:solidFill>
                  <a:srgbClr val="404040"/>
                </a:solidFill>
                <a:latin typeface="Carlito"/>
                <a:cs typeface="Carlito"/>
              </a:rPr>
              <a:t>İncelemeleri</a:t>
            </a:r>
            <a:endParaRPr sz="2800">
              <a:latin typeface="Carlito"/>
              <a:cs typeface="Carlito"/>
            </a:endParaRPr>
          </a:p>
        </p:txBody>
      </p:sp>
      <p:grpSp>
        <p:nvGrpSpPr>
          <p:cNvPr id="3" name="object 3"/>
          <p:cNvGrpSpPr/>
          <p:nvPr/>
        </p:nvGrpSpPr>
        <p:grpSpPr>
          <a:xfrm>
            <a:off x="783336" y="940308"/>
            <a:ext cx="10678795" cy="5329555"/>
            <a:chOff x="783336" y="940308"/>
            <a:chExt cx="10678795" cy="5329555"/>
          </a:xfrm>
        </p:grpSpPr>
        <p:sp>
          <p:nvSpPr>
            <p:cNvPr id="4" name="object 4"/>
            <p:cNvSpPr/>
            <p:nvPr/>
          </p:nvSpPr>
          <p:spPr>
            <a:xfrm>
              <a:off x="7219188" y="940308"/>
              <a:ext cx="4242815" cy="532942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640586" y="3207258"/>
              <a:ext cx="4811395" cy="818515"/>
            </a:xfrm>
            <a:custGeom>
              <a:avLst/>
              <a:gdLst/>
              <a:ahLst/>
              <a:cxnLst/>
              <a:rect l="l" t="t" r="r" b="b"/>
              <a:pathLst>
                <a:path w="4811395" h="818514">
                  <a:moveTo>
                    <a:pt x="4688459" y="0"/>
                  </a:moveTo>
                  <a:lnTo>
                    <a:pt x="122808" y="0"/>
                  </a:lnTo>
                  <a:lnTo>
                    <a:pt x="75009" y="9652"/>
                  </a:lnTo>
                  <a:lnTo>
                    <a:pt x="35972" y="35972"/>
                  </a:lnTo>
                  <a:lnTo>
                    <a:pt x="9651" y="75009"/>
                  </a:lnTo>
                  <a:lnTo>
                    <a:pt x="0" y="122808"/>
                  </a:lnTo>
                  <a:lnTo>
                    <a:pt x="0" y="695578"/>
                  </a:lnTo>
                  <a:lnTo>
                    <a:pt x="9652" y="743378"/>
                  </a:lnTo>
                  <a:lnTo>
                    <a:pt x="35972" y="782415"/>
                  </a:lnTo>
                  <a:lnTo>
                    <a:pt x="75009" y="808735"/>
                  </a:lnTo>
                  <a:lnTo>
                    <a:pt x="122808" y="818387"/>
                  </a:lnTo>
                  <a:lnTo>
                    <a:pt x="4688459" y="818387"/>
                  </a:lnTo>
                  <a:lnTo>
                    <a:pt x="4736258" y="808735"/>
                  </a:lnTo>
                  <a:lnTo>
                    <a:pt x="4775295" y="782415"/>
                  </a:lnTo>
                  <a:lnTo>
                    <a:pt x="4801616" y="743378"/>
                  </a:lnTo>
                  <a:lnTo>
                    <a:pt x="4811268" y="695578"/>
                  </a:lnTo>
                  <a:lnTo>
                    <a:pt x="4811268" y="122808"/>
                  </a:lnTo>
                  <a:lnTo>
                    <a:pt x="4801615" y="75009"/>
                  </a:lnTo>
                  <a:lnTo>
                    <a:pt x="4775295" y="35972"/>
                  </a:lnTo>
                  <a:lnTo>
                    <a:pt x="4736258" y="9651"/>
                  </a:lnTo>
                  <a:lnTo>
                    <a:pt x="4688459" y="0"/>
                  </a:lnTo>
                  <a:close/>
                </a:path>
              </a:pathLst>
            </a:custGeom>
            <a:solidFill>
              <a:srgbClr val="777777">
                <a:alpha val="13723"/>
              </a:srgbClr>
            </a:solidFill>
          </p:spPr>
          <p:txBody>
            <a:bodyPr wrap="square" lIns="0" tIns="0" rIns="0" bIns="0" rtlCol="0"/>
            <a:lstStyle/>
            <a:p>
              <a:endParaRPr/>
            </a:p>
          </p:txBody>
        </p:sp>
        <p:sp>
          <p:nvSpPr>
            <p:cNvPr id="6" name="object 6"/>
            <p:cNvSpPr/>
            <p:nvPr/>
          </p:nvSpPr>
          <p:spPr>
            <a:xfrm>
              <a:off x="1640586" y="3207258"/>
              <a:ext cx="4811395" cy="818515"/>
            </a:xfrm>
            <a:custGeom>
              <a:avLst/>
              <a:gdLst/>
              <a:ahLst/>
              <a:cxnLst/>
              <a:rect l="l" t="t" r="r" b="b"/>
              <a:pathLst>
                <a:path w="4811395" h="818514">
                  <a:moveTo>
                    <a:pt x="0" y="122808"/>
                  </a:moveTo>
                  <a:lnTo>
                    <a:pt x="9651" y="75009"/>
                  </a:lnTo>
                  <a:lnTo>
                    <a:pt x="35972" y="35972"/>
                  </a:lnTo>
                  <a:lnTo>
                    <a:pt x="75009" y="9652"/>
                  </a:lnTo>
                  <a:lnTo>
                    <a:pt x="122808" y="0"/>
                  </a:lnTo>
                  <a:lnTo>
                    <a:pt x="4688459" y="0"/>
                  </a:lnTo>
                  <a:lnTo>
                    <a:pt x="4736258" y="9651"/>
                  </a:lnTo>
                  <a:lnTo>
                    <a:pt x="4775295" y="35972"/>
                  </a:lnTo>
                  <a:lnTo>
                    <a:pt x="4801615" y="75009"/>
                  </a:lnTo>
                  <a:lnTo>
                    <a:pt x="4811268" y="122808"/>
                  </a:lnTo>
                  <a:lnTo>
                    <a:pt x="4811268" y="695578"/>
                  </a:lnTo>
                  <a:lnTo>
                    <a:pt x="4801616" y="743378"/>
                  </a:lnTo>
                  <a:lnTo>
                    <a:pt x="4775295" y="782415"/>
                  </a:lnTo>
                  <a:lnTo>
                    <a:pt x="4736258" y="808735"/>
                  </a:lnTo>
                  <a:lnTo>
                    <a:pt x="4688459" y="818387"/>
                  </a:lnTo>
                  <a:lnTo>
                    <a:pt x="122808" y="818387"/>
                  </a:lnTo>
                  <a:lnTo>
                    <a:pt x="75009" y="808735"/>
                  </a:lnTo>
                  <a:lnTo>
                    <a:pt x="35972" y="782415"/>
                  </a:lnTo>
                  <a:lnTo>
                    <a:pt x="9652" y="743378"/>
                  </a:lnTo>
                  <a:lnTo>
                    <a:pt x="0" y="695578"/>
                  </a:lnTo>
                  <a:lnTo>
                    <a:pt x="0" y="122808"/>
                  </a:lnTo>
                  <a:close/>
                </a:path>
              </a:pathLst>
            </a:custGeom>
            <a:ln w="19812">
              <a:solidFill>
                <a:srgbClr val="8DB9E2"/>
              </a:solidFill>
            </a:ln>
          </p:spPr>
          <p:txBody>
            <a:bodyPr wrap="square" lIns="0" tIns="0" rIns="0" bIns="0" rtlCol="0"/>
            <a:lstStyle/>
            <a:p>
              <a:endParaRPr/>
            </a:p>
          </p:txBody>
        </p:sp>
        <p:sp>
          <p:nvSpPr>
            <p:cNvPr id="7" name="object 7"/>
            <p:cNvSpPr/>
            <p:nvPr/>
          </p:nvSpPr>
          <p:spPr>
            <a:xfrm>
              <a:off x="802386" y="3207258"/>
              <a:ext cx="1036319" cy="818515"/>
            </a:xfrm>
            <a:custGeom>
              <a:avLst/>
              <a:gdLst/>
              <a:ahLst/>
              <a:cxnLst/>
              <a:rect l="l" t="t" r="r" b="b"/>
              <a:pathLst>
                <a:path w="1036319" h="818514">
                  <a:moveTo>
                    <a:pt x="913511" y="0"/>
                  </a:moveTo>
                  <a:lnTo>
                    <a:pt x="122758" y="0"/>
                  </a:lnTo>
                  <a:lnTo>
                    <a:pt x="74977" y="9652"/>
                  </a:lnTo>
                  <a:lnTo>
                    <a:pt x="35956" y="35972"/>
                  </a:lnTo>
                  <a:lnTo>
                    <a:pt x="9647" y="75009"/>
                  </a:lnTo>
                  <a:lnTo>
                    <a:pt x="0" y="122808"/>
                  </a:lnTo>
                  <a:lnTo>
                    <a:pt x="0" y="695578"/>
                  </a:lnTo>
                  <a:lnTo>
                    <a:pt x="9647" y="743378"/>
                  </a:lnTo>
                  <a:lnTo>
                    <a:pt x="35956" y="782415"/>
                  </a:lnTo>
                  <a:lnTo>
                    <a:pt x="74977" y="808735"/>
                  </a:lnTo>
                  <a:lnTo>
                    <a:pt x="122758" y="818387"/>
                  </a:lnTo>
                  <a:lnTo>
                    <a:pt x="913511" y="818387"/>
                  </a:lnTo>
                  <a:lnTo>
                    <a:pt x="961310" y="808735"/>
                  </a:lnTo>
                  <a:lnTo>
                    <a:pt x="1000347" y="782415"/>
                  </a:lnTo>
                  <a:lnTo>
                    <a:pt x="1026668" y="743378"/>
                  </a:lnTo>
                  <a:lnTo>
                    <a:pt x="1036319" y="695578"/>
                  </a:lnTo>
                  <a:lnTo>
                    <a:pt x="1036319" y="122808"/>
                  </a:lnTo>
                  <a:lnTo>
                    <a:pt x="1026667" y="75009"/>
                  </a:lnTo>
                  <a:lnTo>
                    <a:pt x="1000347" y="35972"/>
                  </a:lnTo>
                  <a:lnTo>
                    <a:pt x="961310" y="9651"/>
                  </a:lnTo>
                  <a:lnTo>
                    <a:pt x="913511" y="0"/>
                  </a:lnTo>
                  <a:close/>
                </a:path>
              </a:pathLst>
            </a:custGeom>
            <a:solidFill>
              <a:srgbClr val="FFFFFF"/>
            </a:solidFill>
          </p:spPr>
          <p:txBody>
            <a:bodyPr wrap="square" lIns="0" tIns="0" rIns="0" bIns="0" rtlCol="0"/>
            <a:lstStyle/>
            <a:p>
              <a:endParaRPr/>
            </a:p>
          </p:txBody>
        </p:sp>
        <p:sp>
          <p:nvSpPr>
            <p:cNvPr id="8" name="object 8"/>
            <p:cNvSpPr/>
            <p:nvPr/>
          </p:nvSpPr>
          <p:spPr>
            <a:xfrm>
              <a:off x="802386" y="3207258"/>
              <a:ext cx="1036319" cy="818515"/>
            </a:xfrm>
            <a:custGeom>
              <a:avLst/>
              <a:gdLst/>
              <a:ahLst/>
              <a:cxnLst/>
              <a:rect l="l" t="t" r="r" b="b"/>
              <a:pathLst>
                <a:path w="1036319" h="818514">
                  <a:moveTo>
                    <a:pt x="0" y="122808"/>
                  </a:moveTo>
                  <a:lnTo>
                    <a:pt x="9647" y="75009"/>
                  </a:lnTo>
                  <a:lnTo>
                    <a:pt x="35956" y="35972"/>
                  </a:lnTo>
                  <a:lnTo>
                    <a:pt x="74977" y="9652"/>
                  </a:lnTo>
                  <a:lnTo>
                    <a:pt x="122758" y="0"/>
                  </a:lnTo>
                  <a:lnTo>
                    <a:pt x="913511" y="0"/>
                  </a:lnTo>
                  <a:lnTo>
                    <a:pt x="961310" y="9651"/>
                  </a:lnTo>
                  <a:lnTo>
                    <a:pt x="1000347" y="35972"/>
                  </a:lnTo>
                  <a:lnTo>
                    <a:pt x="1026667" y="75009"/>
                  </a:lnTo>
                  <a:lnTo>
                    <a:pt x="1036319" y="122808"/>
                  </a:lnTo>
                  <a:lnTo>
                    <a:pt x="1036319" y="695578"/>
                  </a:lnTo>
                  <a:lnTo>
                    <a:pt x="1026668" y="743378"/>
                  </a:lnTo>
                  <a:lnTo>
                    <a:pt x="1000347" y="782415"/>
                  </a:lnTo>
                  <a:lnTo>
                    <a:pt x="961310" y="808735"/>
                  </a:lnTo>
                  <a:lnTo>
                    <a:pt x="913511" y="818387"/>
                  </a:lnTo>
                  <a:lnTo>
                    <a:pt x="122758" y="818387"/>
                  </a:lnTo>
                  <a:lnTo>
                    <a:pt x="74977" y="808735"/>
                  </a:lnTo>
                  <a:lnTo>
                    <a:pt x="35956" y="782415"/>
                  </a:lnTo>
                  <a:lnTo>
                    <a:pt x="9647" y="743378"/>
                  </a:lnTo>
                  <a:lnTo>
                    <a:pt x="0" y="695578"/>
                  </a:lnTo>
                  <a:lnTo>
                    <a:pt x="0" y="122808"/>
                  </a:lnTo>
                  <a:close/>
                </a:path>
              </a:pathLst>
            </a:custGeom>
            <a:ln w="28956">
              <a:solidFill>
                <a:srgbClr val="AECEEB"/>
              </a:solidFill>
            </a:ln>
          </p:spPr>
          <p:txBody>
            <a:bodyPr wrap="square" lIns="0" tIns="0" rIns="0" bIns="0" rtlCol="0"/>
            <a:lstStyle/>
            <a:p>
              <a:endParaRPr/>
            </a:p>
          </p:txBody>
        </p:sp>
        <p:sp>
          <p:nvSpPr>
            <p:cNvPr id="9" name="object 9"/>
            <p:cNvSpPr/>
            <p:nvPr/>
          </p:nvSpPr>
          <p:spPr>
            <a:xfrm>
              <a:off x="1640586" y="4139946"/>
              <a:ext cx="4811395" cy="818515"/>
            </a:xfrm>
            <a:custGeom>
              <a:avLst/>
              <a:gdLst/>
              <a:ahLst/>
              <a:cxnLst/>
              <a:rect l="l" t="t" r="r" b="b"/>
              <a:pathLst>
                <a:path w="4811395" h="818514">
                  <a:moveTo>
                    <a:pt x="4688459" y="0"/>
                  </a:moveTo>
                  <a:lnTo>
                    <a:pt x="122808" y="0"/>
                  </a:lnTo>
                  <a:lnTo>
                    <a:pt x="75009" y="9651"/>
                  </a:lnTo>
                  <a:lnTo>
                    <a:pt x="35972" y="35972"/>
                  </a:lnTo>
                  <a:lnTo>
                    <a:pt x="9651" y="75009"/>
                  </a:lnTo>
                  <a:lnTo>
                    <a:pt x="0" y="122808"/>
                  </a:lnTo>
                  <a:lnTo>
                    <a:pt x="0" y="695578"/>
                  </a:lnTo>
                  <a:lnTo>
                    <a:pt x="9652" y="743378"/>
                  </a:lnTo>
                  <a:lnTo>
                    <a:pt x="35972" y="782415"/>
                  </a:lnTo>
                  <a:lnTo>
                    <a:pt x="75009" y="808735"/>
                  </a:lnTo>
                  <a:lnTo>
                    <a:pt x="122808" y="818387"/>
                  </a:lnTo>
                  <a:lnTo>
                    <a:pt x="4688459" y="818387"/>
                  </a:lnTo>
                  <a:lnTo>
                    <a:pt x="4736258" y="808735"/>
                  </a:lnTo>
                  <a:lnTo>
                    <a:pt x="4775295" y="782415"/>
                  </a:lnTo>
                  <a:lnTo>
                    <a:pt x="4801616" y="743378"/>
                  </a:lnTo>
                  <a:lnTo>
                    <a:pt x="4811268" y="695578"/>
                  </a:lnTo>
                  <a:lnTo>
                    <a:pt x="4811268" y="122808"/>
                  </a:lnTo>
                  <a:lnTo>
                    <a:pt x="4801615" y="75009"/>
                  </a:lnTo>
                  <a:lnTo>
                    <a:pt x="4775295" y="35972"/>
                  </a:lnTo>
                  <a:lnTo>
                    <a:pt x="4736258" y="9651"/>
                  </a:lnTo>
                  <a:lnTo>
                    <a:pt x="4688459" y="0"/>
                  </a:lnTo>
                  <a:close/>
                </a:path>
              </a:pathLst>
            </a:custGeom>
            <a:solidFill>
              <a:srgbClr val="777777">
                <a:alpha val="13723"/>
              </a:srgbClr>
            </a:solidFill>
          </p:spPr>
          <p:txBody>
            <a:bodyPr wrap="square" lIns="0" tIns="0" rIns="0" bIns="0" rtlCol="0"/>
            <a:lstStyle/>
            <a:p>
              <a:endParaRPr/>
            </a:p>
          </p:txBody>
        </p:sp>
        <p:sp>
          <p:nvSpPr>
            <p:cNvPr id="10" name="object 10"/>
            <p:cNvSpPr/>
            <p:nvPr/>
          </p:nvSpPr>
          <p:spPr>
            <a:xfrm>
              <a:off x="1640586" y="4139946"/>
              <a:ext cx="4811395" cy="818515"/>
            </a:xfrm>
            <a:custGeom>
              <a:avLst/>
              <a:gdLst/>
              <a:ahLst/>
              <a:cxnLst/>
              <a:rect l="l" t="t" r="r" b="b"/>
              <a:pathLst>
                <a:path w="4811395" h="818514">
                  <a:moveTo>
                    <a:pt x="0" y="122808"/>
                  </a:moveTo>
                  <a:lnTo>
                    <a:pt x="9651" y="75009"/>
                  </a:lnTo>
                  <a:lnTo>
                    <a:pt x="35972" y="35972"/>
                  </a:lnTo>
                  <a:lnTo>
                    <a:pt x="75009" y="9651"/>
                  </a:lnTo>
                  <a:lnTo>
                    <a:pt x="122808" y="0"/>
                  </a:lnTo>
                  <a:lnTo>
                    <a:pt x="4688459" y="0"/>
                  </a:lnTo>
                  <a:lnTo>
                    <a:pt x="4736258" y="9651"/>
                  </a:lnTo>
                  <a:lnTo>
                    <a:pt x="4775295" y="35972"/>
                  </a:lnTo>
                  <a:lnTo>
                    <a:pt x="4801615" y="75009"/>
                  </a:lnTo>
                  <a:lnTo>
                    <a:pt x="4811268" y="122808"/>
                  </a:lnTo>
                  <a:lnTo>
                    <a:pt x="4811268" y="695578"/>
                  </a:lnTo>
                  <a:lnTo>
                    <a:pt x="4801616" y="743378"/>
                  </a:lnTo>
                  <a:lnTo>
                    <a:pt x="4775295" y="782415"/>
                  </a:lnTo>
                  <a:lnTo>
                    <a:pt x="4736258" y="808735"/>
                  </a:lnTo>
                  <a:lnTo>
                    <a:pt x="4688459" y="818387"/>
                  </a:lnTo>
                  <a:lnTo>
                    <a:pt x="122808" y="818387"/>
                  </a:lnTo>
                  <a:lnTo>
                    <a:pt x="75009" y="808735"/>
                  </a:lnTo>
                  <a:lnTo>
                    <a:pt x="35972" y="782415"/>
                  </a:lnTo>
                  <a:lnTo>
                    <a:pt x="9652" y="743378"/>
                  </a:lnTo>
                  <a:lnTo>
                    <a:pt x="0" y="695578"/>
                  </a:lnTo>
                  <a:lnTo>
                    <a:pt x="0" y="122808"/>
                  </a:lnTo>
                  <a:close/>
                </a:path>
              </a:pathLst>
            </a:custGeom>
            <a:ln w="19812">
              <a:solidFill>
                <a:srgbClr val="8DB9E2"/>
              </a:solidFill>
            </a:ln>
          </p:spPr>
          <p:txBody>
            <a:bodyPr wrap="square" lIns="0" tIns="0" rIns="0" bIns="0" rtlCol="0"/>
            <a:lstStyle/>
            <a:p>
              <a:endParaRPr/>
            </a:p>
          </p:txBody>
        </p:sp>
        <p:sp>
          <p:nvSpPr>
            <p:cNvPr id="11" name="object 11"/>
            <p:cNvSpPr/>
            <p:nvPr/>
          </p:nvSpPr>
          <p:spPr>
            <a:xfrm>
              <a:off x="802386" y="4139946"/>
              <a:ext cx="1036319" cy="818515"/>
            </a:xfrm>
            <a:custGeom>
              <a:avLst/>
              <a:gdLst/>
              <a:ahLst/>
              <a:cxnLst/>
              <a:rect l="l" t="t" r="r" b="b"/>
              <a:pathLst>
                <a:path w="1036319" h="818514">
                  <a:moveTo>
                    <a:pt x="913511" y="0"/>
                  </a:moveTo>
                  <a:lnTo>
                    <a:pt x="122758" y="0"/>
                  </a:lnTo>
                  <a:lnTo>
                    <a:pt x="74977" y="9651"/>
                  </a:lnTo>
                  <a:lnTo>
                    <a:pt x="35956" y="35972"/>
                  </a:lnTo>
                  <a:lnTo>
                    <a:pt x="9647" y="75009"/>
                  </a:lnTo>
                  <a:lnTo>
                    <a:pt x="0" y="122808"/>
                  </a:lnTo>
                  <a:lnTo>
                    <a:pt x="0" y="695578"/>
                  </a:lnTo>
                  <a:lnTo>
                    <a:pt x="9647" y="743378"/>
                  </a:lnTo>
                  <a:lnTo>
                    <a:pt x="35956" y="782415"/>
                  </a:lnTo>
                  <a:lnTo>
                    <a:pt x="74977" y="808735"/>
                  </a:lnTo>
                  <a:lnTo>
                    <a:pt x="122758" y="818387"/>
                  </a:lnTo>
                  <a:lnTo>
                    <a:pt x="913511" y="818387"/>
                  </a:lnTo>
                  <a:lnTo>
                    <a:pt x="961310" y="808735"/>
                  </a:lnTo>
                  <a:lnTo>
                    <a:pt x="1000347" y="782415"/>
                  </a:lnTo>
                  <a:lnTo>
                    <a:pt x="1026668" y="743378"/>
                  </a:lnTo>
                  <a:lnTo>
                    <a:pt x="1036319" y="695578"/>
                  </a:lnTo>
                  <a:lnTo>
                    <a:pt x="1036319" y="122808"/>
                  </a:lnTo>
                  <a:lnTo>
                    <a:pt x="1026667" y="75009"/>
                  </a:lnTo>
                  <a:lnTo>
                    <a:pt x="1000347" y="35972"/>
                  </a:lnTo>
                  <a:lnTo>
                    <a:pt x="961310" y="9651"/>
                  </a:lnTo>
                  <a:lnTo>
                    <a:pt x="913511" y="0"/>
                  </a:lnTo>
                  <a:close/>
                </a:path>
              </a:pathLst>
            </a:custGeom>
            <a:solidFill>
              <a:srgbClr val="FFFFFF"/>
            </a:solidFill>
          </p:spPr>
          <p:txBody>
            <a:bodyPr wrap="square" lIns="0" tIns="0" rIns="0" bIns="0" rtlCol="0"/>
            <a:lstStyle/>
            <a:p>
              <a:endParaRPr/>
            </a:p>
          </p:txBody>
        </p:sp>
        <p:sp>
          <p:nvSpPr>
            <p:cNvPr id="12" name="object 12"/>
            <p:cNvSpPr/>
            <p:nvPr/>
          </p:nvSpPr>
          <p:spPr>
            <a:xfrm>
              <a:off x="802386" y="4139946"/>
              <a:ext cx="1036319" cy="818515"/>
            </a:xfrm>
            <a:custGeom>
              <a:avLst/>
              <a:gdLst/>
              <a:ahLst/>
              <a:cxnLst/>
              <a:rect l="l" t="t" r="r" b="b"/>
              <a:pathLst>
                <a:path w="1036319" h="818514">
                  <a:moveTo>
                    <a:pt x="0" y="122808"/>
                  </a:moveTo>
                  <a:lnTo>
                    <a:pt x="9647" y="75009"/>
                  </a:lnTo>
                  <a:lnTo>
                    <a:pt x="35956" y="35972"/>
                  </a:lnTo>
                  <a:lnTo>
                    <a:pt x="74977" y="9651"/>
                  </a:lnTo>
                  <a:lnTo>
                    <a:pt x="122758" y="0"/>
                  </a:lnTo>
                  <a:lnTo>
                    <a:pt x="913511" y="0"/>
                  </a:lnTo>
                  <a:lnTo>
                    <a:pt x="961310" y="9651"/>
                  </a:lnTo>
                  <a:lnTo>
                    <a:pt x="1000347" y="35972"/>
                  </a:lnTo>
                  <a:lnTo>
                    <a:pt x="1026667" y="75009"/>
                  </a:lnTo>
                  <a:lnTo>
                    <a:pt x="1036319" y="122808"/>
                  </a:lnTo>
                  <a:lnTo>
                    <a:pt x="1036319" y="695578"/>
                  </a:lnTo>
                  <a:lnTo>
                    <a:pt x="1026668" y="743378"/>
                  </a:lnTo>
                  <a:lnTo>
                    <a:pt x="1000347" y="782415"/>
                  </a:lnTo>
                  <a:lnTo>
                    <a:pt x="961310" y="808735"/>
                  </a:lnTo>
                  <a:lnTo>
                    <a:pt x="913511" y="818387"/>
                  </a:lnTo>
                  <a:lnTo>
                    <a:pt x="122758" y="818387"/>
                  </a:lnTo>
                  <a:lnTo>
                    <a:pt x="74977" y="808735"/>
                  </a:lnTo>
                  <a:lnTo>
                    <a:pt x="35956" y="782415"/>
                  </a:lnTo>
                  <a:lnTo>
                    <a:pt x="9647" y="743378"/>
                  </a:lnTo>
                  <a:lnTo>
                    <a:pt x="0" y="695578"/>
                  </a:lnTo>
                  <a:lnTo>
                    <a:pt x="0" y="122808"/>
                  </a:lnTo>
                  <a:close/>
                </a:path>
              </a:pathLst>
            </a:custGeom>
            <a:ln w="28956">
              <a:solidFill>
                <a:srgbClr val="AECEEB"/>
              </a:solidFill>
            </a:ln>
          </p:spPr>
          <p:txBody>
            <a:bodyPr wrap="square" lIns="0" tIns="0" rIns="0" bIns="0" rtlCol="0"/>
            <a:lstStyle/>
            <a:p>
              <a:endParaRPr/>
            </a:p>
          </p:txBody>
        </p:sp>
        <p:sp>
          <p:nvSpPr>
            <p:cNvPr id="13" name="object 13"/>
            <p:cNvSpPr/>
            <p:nvPr/>
          </p:nvSpPr>
          <p:spPr>
            <a:xfrm>
              <a:off x="1640586" y="5074158"/>
              <a:ext cx="4811395" cy="818515"/>
            </a:xfrm>
            <a:custGeom>
              <a:avLst/>
              <a:gdLst/>
              <a:ahLst/>
              <a:cxnLst/>
              <a:rect l="l" t="t" r="r" b="b"/>
              <a:pathLst>
                <a:path w="4811395" h="818514">
                  <a:moveTo>
                    <a:pt x="4688459" y="0"/>
                  </a:moveTo>
                  <a:lnTo>
                    <a:pt x="122808" y="0"/>
                  </a:lnTo>
                  <a:lnTo>
                    <a:pt x="75009" y="9652"/>
                  </a:lnTo>
                  <a:lnTo>
                    <a:pt x="35972" y="35972"/>
                  </a:lnTo>
                  <a:lnTo>
                    <a:pt x="9651" y="75009"/>
                  </a:lnTo>
                  <a:lnTo>
                    <a:pt x="0" y="122809"/>
                  </a:lnTo>
                  <a:lnTo>
                    <a:pt x="0" y="695629"/>
                  </a:lnTo>
                  <a:lnTo>
                    <a:pt x="9652" y="743410"/>
                  </a:lnTo>
                  <a:lnTo>
                    <a:pt x="35972" y="782431"/>
                  </a:lnTo>
                  <a:lnTo>
                    <a:pt x="75009" y="808740"/>
                  </a:lnTo>
                  <a:lnTo>
                    <a:pt x="122808" y="818388"/>
                  </a:lnTo>
                  <a:lnTo>
                    <a:pt x="4688459" y="818388"/>
                  </a:lnTo>
                  <a:lnTo>
                    <a:pt x="4736258" y="808740"/>
                  </a:lnTo>
                  <a:lnTo>
                    <a:pt x="4775295" y="782431"/>
                  </a:lnTo>
                  <a:lnTo>
                    <a:pt x="4801616" y="743410"/>
                  </a:lnTo>
                  <a:lnTo>
                    <a:pt x="4811268" y="695629"/>
                  </a:lnTo>
                  <a:lnTo>
                    <a:pt x="4811268" y="122809"/>
                  </a:lnTo>
                  <a:lnTo>
                    <a:pt x="4801615" y="75009"/>
                  </a:lnTo>
                  <a:lnTo>
                    <a:pt x="4775295" y="35972"/>
                  </a:lnTo>
                  <a:lnTo>
                    <a:pt x="4736258" y="9652"/>
                  </a:lnTo>
                  <a:lnTo>
                    <a:pt x="4688459" y="0"/>
                  </a:lnTo>
                  <a:close/>
                </a:path>
              </a:pathLst>
            </a:custGeom>
            <a:solidFill>
              <a:srgbClr val="777777">
                <a:alpha val="13723"/>
              </a:srgbClr>
            </a:solidFill>
          </p:spPr>
          <p:txBody>
            <a:bodyPr wrap="square" lIns="0" tIns="0" rIns="0" bIns="0" rtlCol="0"/>
            <a:lstStyle/>
            <a:p>
              <a:endParaRPr/>
            </a:p>
          </p:txBody>
        </p:sp>
        <p:sp>
          <p:nvSpPr>
            <p:cNvPr id="14" name="object 14"/>
            <p:cNvSpPr/>
            <p:nvPr/>
          </p:nvSpPr>
          <p:spPr>
            <a:xfrm>
              <a:off x="1640586" y="5074158"/>
              <a:ext cx="4811395" cy="818515"/>
            </a:xfrm>
            <a:custGeom>
              <a:avLst/>
              <a:gdLst/>
              <a:ahLst/>
              <a:cxnLst/>
              <a:rect l="l" t="t" r="r" b="b"/>
              <a:pathLst>
                <a:path w="4811395" h="818514">
                  <a:moveTo>
                    <a:pt x="0" y="122809"/>
                  </a:moveTo>
                  <a:lnTo>
                    <a:pt x="9651" y="75009"/>
                  </a:lnTo>
                  <a:lnTo>
                    <a:pt x="35972" y="35972"/>
                  </a:lnTo>
                  <a:lnTo>
                    <a:pt x="75009" y="9652"/>
                  </a:lnTo>
                  <a:lnTo>
                    <a:pt x="122808" y="0"/>
                  </a:lnTo>
                  <a:lnTo>
                    <a:pt x="4688459" y="0"/>
                  </a:lnTo>
                  <a:lnTo>
                    <a:pt x="4736258" y="9652"/>
                  </a:lnTo>
                  <a:lnTo>
                    <a:pt x="4775295" y="35972"/>
                  </a:lnTo>
                  <a:lnTo>
                    <a:pt x="4801615" y="75009"/>
                  </a:lnTo>
                  <a:lnTo>
                    <a:pt x="4811268" y="122809"/>
                  </a:lnTo>
                  <a:lnTo>
                    <a:pt x="4811268" y="695629"/>
                  </a:lnTo>
                  <a:lnTo>
                    <a:pt x="4801616" y="743410"/>
                  </a:lnTo>
                  <a:lnTo>
                    <a:pt x="4775295" y="782431"/>
                  </a:lnTo>
                  <a:lnTo>
                    <a:pt x="4736258" y="808740"/>
                  </a:lnTo>
                  <a:lnTo>
                    <a:pt x="4688459" y="818388"/>
                  </a:lnTo>
                  <a:lnTo>
                    <a:pt x="122808" y="818388"/>
                  </a:lnTo>
                  <a:lnTo>
                    <a:pt x="75009" y="808740"/>
                  </a:lnTo>
                  <a:lnTo>
                    <a:pt x="35972" y="782431"/>
                  </a:lnTo>
                  <a:lnTo>
                    <a:pt x="9652" y="743410"/>
                  </a:lnTo>
                  <a:lnTo>
                    <a:pt x="0" y="695629"/>
                  </a:lnTo>
                  <a:lnTo>
                    <a:pt x="0" y="122809"/>
                  </a:lnTo>
                  <a:close/>
                </a:path>
              </a:pathLst>
            </a:custGeom>
            <a:ln w="19812">
              <a:solidFill>
                <a:srgbClr val="8DB9E2"/>
              </a:solidFill>
            </a:ln>
          </p:spPr>
          <p:txBody>
            <a:bodyPr wrap="square" lIns="0" tIns="0" rIns="0" bIns="0" rtlCol="0"/>
            <a:lstStyle/>
            <a:p>
              <a:endParaRPr/>
            </a:p>
          </p:txBody>
        </p:sp>
        <p:sp>
          <p:nvSpPr>
            <p:cNvPr id="15" name="object 15"/>
            <p:cNvSpPr/>
            <p:nvPr/>
          </p:nvSpPr>
          <p:spPr>
            <a:xfrm>
              <a:off x="802386" y="5074158"/>
              <a:ext cx="1036319" cy="818515"/>
            </a:xfrm>
            <a:custGeom>
              <a:avLst/>
              <a:gdLst/>
              <a:ahLst/>
              <a:cxnLst/>
              <a:rect l="l" t="t" r="r" b="b"/>
              <a:pathLst>
                <a:path w="1036319" h="818514">
                  <a:moveTo>
                    <a:pt x="913511" y="0"/>
                  </a:moveTo>
                  <a:lnTo>
                    <a:pt x="122758" y="0"/>
                  </a:lnTo>
                  <a:lnTo>
                    <a:pt x="74977" y="9652"/>
                  </a:lnTo>
                  <a:lnTo>
                    <a:pt x="35956" y="35972"/>
                  </a:lnTo>
                  <a:lnTo>
                    <a:pt x="9647" y="75009"/>
                  </a:lnTo>
                  <a:lnTo>
                    <a:pt x="0" y="122809"/>
                  </a:lnTo>
                  <a:lnTo>
                    <a:pt x="0" y="695629"/>
                  </a:lnTo>
                  <a:lnTo>
                    <a:pt x="9647" y="743410"/>
                  </a:lnTo>
                  <a:lnTo>
                    <a:pt x="35956" y="782431"/>
                  </a:lnTo>
                  <a:lnTo>
                    <a:pt x="74977" y="808740"/>
                  </a:lnTo>
                  <a:lnTo>
                    <a:pt x="122758" y="818388"/>
                  </a:lnTo>
                  <a:lnTo>
                    <a:pt x="913511" y="818388"/>
                  </a:lnTo>
                  <a:lnTo>
                    <a:pt x="961310" y="808740"/>
                  </a:lnTo>
                  <a:lnTo>
                    <a:pt x="1000347" y="782431"/>
                  </a:lnTo>
                  <a:lnTo>
                    <a:pt x="1026668" y="743410"/>
                  </a:lnTo>
                  <a:lnTo>
                    <a:pt x="1036319" y="695629"/>
                  </a:lnTo>
                  <a:lnTo>
                    <a:pt x="1036319" y="122809"/>
                  </a:lnTo>
                  <a:lnTo>
                    <a:pt x="1026667" y="75009"/>
                  </a:lnTo>
                  <a:lnTo>
                    <a:pt x="1000347" y="35972"/>
                  </a:lnTo>
                  <a:lnTo>
                    <a:pt x="961310" y="9652"/>
                  </a:lnTo>
                  <a:lnTo>
                    <a:pt x="913511" y="0"/>
                  </a:lnTo>
                  <a:close/>
                </a:path>
              </a:pathLst>
            </a:custGeom>
            <a:solidFill>
              <a:srgbClr val="FFFFFF"/>
            </a:solidFill>
          </p:spPr>
          <p:txBody>
            <a:bodyPr wrap="square" lIns="0" tIns="0" rIns="0" bIns="0" rtlCol="0"/>
            <a:lstStyle/>
            <a:p>
              <a:endParaRPr/>
            </a:p>
          </p:txBody>
        </p:sp>
        <p:sp>
          <p:nvSpPr>
            <p:cNvPr id="16" name="object 16"/>
            <p:cNvSpPr/>
            <p:nvPr/>
          </p:nvSpPr>
          <p:spPr>
            <a:xfrm>
              <a:off x="802386" y="5074158"/>
              <a:ext cx="1036319" cy="818515"/>
            </a:xfrm>
            <a:custGeom>
              <a:avLst/>
              <a:gdLst/>
              <a:ahLst/>
              <a:cxnLst/>
              <a:rect l="l" t="t" r="r" b="b"/>
              <a:pathLst>
                <a:path w="1036319" h="818514">
                  <a:moveTo>
                    <a:pt x="0" y="122809"/>
                  </a:moveTo>
                  <a:lnTo>
                    <a:pt x="9647" y="75009"/>
                  </a:lnTo>
                  <a:lnTo>
                    <a:pt x="35956" y="35972"/>
                  </a:lnTo>
                  <a:lnTo>
                    <a:pt x="74977" y="9652"/>
                  </a:lnTo>
                  <a:lnTo>
                    <a:pt x="122758" y="0"/>
                  </a:lnTo>
                  <a:lnTo>
                    <a:pt x="913511" y="0"/>
                  </a:lnTo>
                  <a:lnTo>
                    <a:pt x="961310" y="9652"/>
                  </a:lnTo>
                  <a:lnTo>
                    <a:pt x="1000347" y="35972"/>
                  </a:lnTo>
                  <a:lnTo>
                    <a:pt x="1026667" y="75009"/>
                  </a:lnTo>
                  <a:lnTo>
                    <a:pt x="1036319" y="122809"/>
                  </a:lnTo>
                  <a:lnTo>
                    <a:pt x="1036319" y="695629"/>
                  </a:lnTo>
                  <a:lnTo>
                    <a:pt x="1026668" y="743410"/>
                  </a:lnTo>
                  <a:lnTo>
                    <a:pt x="1000347" y="782431"/>
                  </a:lnTo>
                  <a:lnTo>
                    <a:pt x="961310" y="808740"/>
                  </a:lnTo>
                  <a:lnTo>
                    <a:pt x="913511" y="818388"/>
                  </a:lnTo>
                  <a:lnTo>
                    <a:pt x="122758" y="818388"/>
                  </a:lnTo>
                  <a:lnTo>
                    <a:pt x="74977" y="808740"/>
                  </a:lnTo>
                  <a:lnTo>
                    <a:pt x="35956" y="782431"/>
                  </a:lnTo>
                  <a:lnTo>
                    <a:pt x="9647" y="743410"/>
                  </a:lnTo>
                  <a:lnTo>
                    <a:pt x="0" y="695629"/>
                  </a:lnTo>
                  <a:lnTo>
                    <a:pt x="0" y="122809"/>
                  </a:lnTo>
                  <a:close/>
                </a:path>
              </a:pathLst>
            </a:custGeom>
            <a:ln w="28956">
              <a:solidFill>
                <a:srgbClr val="AECEEB"/>
              </a:solidFill>
            </a:ln>
          </p:spPr>
          <p:txBody>
            <a:bodyPr wrap="square" lIns="0" tIns="0" rIns="0" bIns="0" rtlCol="0"/>
            <a:lstStyle/>
            <a:p>
              <a:endParaRPr/>
            </a:p>
          </p:txBody>
        </p:sp>
        <p:sp>
          <p:nvSpPr>
            <p:cNvPr id="17" name="object 17"/>
            <p:cNvSpPr/>
            <p:nvPr/>
          </p:nvSpPr>
          <p:spPr>
            <a:xfrm>
              <a:off x="1640586" y="1338834"/>
              <a:ext cx="4811395" cy="818515"/>
            </a:xfrm>
            <a:custGeom>
              <a:avLst/>
              <a:gdLst/>
              <a:ahLst/>
              <a:cxnLst/>
              <a:rect l="l" t="t" r="r" b="b"/>
              <a:pathLst>
                <a:path w="4811395" h="818514">
                  <a:moveTo>
                    <a:pt x="4688459" y="0"/>
                  </a:moveTo>
                  <a:lnTo>
                    <a:pt x="122808" y="0"/>
                  </a:lnTo>
                  <a:lnTo>
                    <a:pt x="75009" y="9652"/>
                  </a:lnTo>
                  <a:lnTo>
                    <a:pt x="35972" y="35972"/>
                  </a:lnTo>
                  <a:lnTo>
                    <a:pt x="9651" y="75009"/>
                  </a:lnTo>
                  <a:lnTo>
                    <a:pt x="0" y="122808"/>
                  </a:lnTo>
                  <a:lnTo>
                    <a:pt x="0" y="695578"/>
                  </a:lnTo>
                  <a:lnTo>
                    <a:pt x="9652" y="743378"/>
                  </a:lnTo>
                  <a:lnTo>
                    <a:pt x="35972" y="782415"/>
                  </a:lnTo>
                  <a:lnTo>
                    <a:pt x="75009" y="808736"/>
                  </a:lnTo>
                  <a:lnTo>
                    <a:pt x="122808" y="818388"/>
                  </a:lnTo>
                  <a:lnTo>
                    <a:pt x="4688459" y="818388"/>
                  </a:lnTo>
                  <a:lnTo>
                    <a:pt x="4736258" y="808736"/>
                  </a:lnTo>
                  <a:lnTo>
                    <a:pt x="4775295" y="782415"/>
                  </a:lnTo>
                  <a:lnTo>
                    <a:pt x="4801616" y="743378"/>
                  </a:lnTo>
                  <a:lnTo>
                    <a:pt x="4811268" y="695578"/>
                  </a:lnTo>
                  <a:lnTo>
                    <a:pt x="4811268" y="122808"/>
                  </a:lnTo>
                  <a:lnTo>
                    <a:pt x="4801615" y="75009"/>
                  </a:lnTo>
                  <a:lnTo>
                    <a:pt x="4775295" y="35972"/>
                  </a:lnTo>
                  <a:lnTo>
                    <a:pt x="4736258" y="9651"/>
                  </a:lnTo>
                  <a:lnTo>
                    <a:pt x="4688459" y="0"/>
                  </a:lnTo>
                  <a:close/>
                </a:path>
              </a:pathLst>
            </a:custGeom>
            <a:solidFill>
              <a:srgbClr val="777777">
                <a:alpha val="13723"/>
              </a:srgbClr>
            </a:solidFill>
          </p:spPr>
          <p:txBody>
            <a:bodyPr wrap="square" lIns="0" tIns="0" rIns="0" bIns="0" rtlCol="0"/>
            <a:lstStyle/>
            <a:p>
              <a:endParaRPr/>
            </a:p>
          </p:txBody>
        </p:sp>
        <p:sp>
          <p:nvSpPr>
            <p:cNvPr id="18" name="object 18"/>
            <p:cNvSpPr/>
            <p:nvPr/>
          </p:nvSpPr>
          <p:spPr>
            <a:xfrm>
              <a:off x="1640586" y="1338834"/>
              <a:ext cx="4811395" cy="818515"/>
            </a:xfrm>
            <a:custGeom>
              <a:avLst/>
              <a:gdLst/>
              <a:ahLst/>
              <a:cxnLst/>
              <a:rect l="l" t="t" r="r" b="b"/>
              <a:pathLst>
                <a:path w="4811395" h="818514">
                  <a:moveTo>
                    <a:pt x="0" y="122808"/>
                  </a:moveTo>
                  <a:lnTo>
                    <a:pt x="9651" y="75009"/>
                  </a:lnTo>
                  <a:lnTo>
                    <a:pt x="35972" y="35972"/>
                  </a:lnTo>
                  <a:lnTo>
                    <a:pt x="75009" y="9652"/>
                  </a:lnTo>
                  <a:lnTo>
                    <a:pt x="122808" y="0"/>
                  </a:lnTo>
                  <a:lnTo>
                    <a:pt x="4688459" y="0"/>
                  </a:lnTo>
                  <a:lnTo>
                    <a:pt x="4736258" y="9651"/>
                  </a:lnTo>
                  <a:lnTo>
                    <a:pt x="4775295" y="35972"/>
                  </a:lnTo>
                  <a:lnTo>
                    <a:pt x="4801615" y="75009"/>
                  </a:lnTo>
                  <a:lnTo>
                    <a:pt x="4811268" y="122808"/>
                  </a:lnTo>
                  <a:lnTo>
                    <a:pt x="4811268" y="695578"/>
                  </a:lnTo>
                  <a:lnTo>
                    <a:pt x="4801616" y="743378"/>
                  </a:lnTo>
                  <a:lnTo>
                    <a:pt x="4775295" y="782415"/>
                  </a:lnTo>
                  <a:lnTo>
                    <a:pt x="4736258" y="808736"/>
                  </a:lnTo>
                  <a:lnTo>
                    <a:pt x="4688459" y="818388"/>
                  </a:lnTo>
                  <a:lnTo>
                    <a:pt x="122808" y="818388"/>
                  </a:lnTo>
                  <a:lnTo>
                    <a:pt x="75009" y="808736"/>
                  </a:lnTo>
                  <a:lnTo>
                    <a:pt x="35972" y="782415"/>
                  </a:lnTo>
                  <a:lnTo>
                    <a:pt x="9652" y="743378"/>
                  </a:lnTo>
                  <a:lnTo>
                    <a:pt x="0" y="695578"/>
                  </a:lnTo>
                  <a:lnTo>
                    <a:pt x="0" y="122808"/>
                  </a:lnTo>
                  <a:close/>
                </a:path>
              </a:pathLst>
            </a:custGeom>
            <a:ln w="19812">
              <a:solidFill>
                <a:srgbClr val="8DB9E2"/>
              </a:solidFill>
            </a:ln>
          </p:spPr>
          <p:txBody>
            <a:bodyPr wrap="square" lIns="0" tIns="0" rIns="0" bIns="0" rtlCol="0"/>
            <a:lstStyle/>
            <a:p>
              <a:endParaRPr/>
            </a:p>
          </p:txBody>
        </p:sp>
        <p:sp>
          <p:nvSpPr>
            <p:cNvPr id="19" name="object 19"/>
            <p:cNvSpPr/>
            <p:nvPr/>
          </p:nvSpPr>
          <p:spPr>
            <a:xfrm>
              <a:off x="802386" y="1338834"/>
              <a:ext cx="1036319" cy="818515"/>
            </a:xfrm>
            <a:custGeom>
              <a:avLst/>
              <a:gdLst/>
              <a:ahLst/>
              <a:cxnLst/>
              <a:rect l="l" t="t" r="r" b="b"/>
              <a:pathLst>
                <a:path w="1036319" h="818514">
                  <a:moveTo>
                    <a:pt x="913511" y="0"/>
                  </a:moveTo>
                  <a:lnTo>
                    <a:pt x="122758" y="0"/>
                  </a:lnTo>
                  <a:lnTo>
                    <a:pt x="74977" y="9652"/>
                  </a:lnTo>
                  <a:lnTo>
                    <a:pt x="35956" y="35972"/>
                  </a:lnTo>
                  <a:lnTo>
                    <a:pt x="9647" y="75009"/>
                  </a:lnTo>
                  <a:lnTo>
                    <a:pt x="0" y="122808"/>
                  </a:lnTo>
                  <a:lnTo>
                    <a:pt x="0" y="695578"/>
                  </a:lnTo>
                  <a:lnTo>
                    <a:pt x="9647" y="743378"/>
                  </a:lnTo>
                  <a:lnTo>
                    <a:pt x="35956" y="782415"/>
                  </a:lnTo>
                  <a:lnTo>
                    <a:pt x="74977" y="808736"/>
                  </a:lnTo>
                  <a:lnTo>
                    <a:pt x="122758" y="818388"/>
                  </a:lnTo>
                  <a:lnTo>
                    <a:pt x="913511" y="818388"/>
                  </a:lnTo>
                  <a:lnTo>
                    <a:pt x="961310" y="808736"/>
                  </a:lnTo>
                  <a:lnTo>
                    <a:pt x="1000347" y="782415"/>
                  </a:lnTo>
                  <a:lnTo>
                    <a:pt x="1026668" y="743378"/>
                  </a:lnTo>
                  <a:lnTo>
                    <a:pt x="1036319" y="695578"/>
                  </a:lnTo>
                  <a:lnTo>
                    <a:pt x="1036319" y="122808"/>
                  </a:lnTo>
                  <a:lnTo>
                    <a:pt x="1026667" y="75009"/>
                  </a:lnTo>
                  <a:lnTo>
                    <a:pt x="1000347" y="35972"/>
                  </a:lnTo>
                  <a:lnTo>
                    <a:pt x="961310" y="9651"/>
                  </a:lnTo>
                  <a:lnTo>
                    <a:pt x="913511" y="0"/>
                  </a:lnTo>
                  <a:close/>
                </a:path>
              </a:pathLst>
            </a:custGeom>
            <a:solidFill>
              <a:srgbClr val="FFFFFF"/>
            </a:solidFill>
          </p:spPr>
          <p:txBody>
            <a:bodyPr wrap="square" lIns="0" tIns="0" rIns="0" bIns="0" rtlCol="0"/>
            <a:lstStyle/>
            <a:p>
              <a:endParaRPr/>
            </a:p>
          </p:txBody>
        </p:sp>
        <p:sp>
          <p:nvSpPr>
            <p:cNvPr id="20" name="object 20"/>
            <p:cNvSpPr/>
            <p:nvPr/>
          </p:nvSpPr>
          <p:spPr>
            <a:xfrm>
              <a:off x="802386" y="1338834"/>
              <a:ext cx="1036319" cy="818515"/>
            </a:xfrm>
            <a:custGeom>
              <a:avLst/>
              <a:gdLst/>
              <a:ahLst/>
              <a:cxnLst/>
              <a:rect l="l" t="t" r="r" b="b"/>
              <a:pathLst>
                <a:path w="1036319" h="818514">
                  <a:moveTo>
                    <a:pt x="0" y="122808"/>
                  </a:moveTo>
                  <a:lnTo>
                    <a:pt x="9647" y="75009"/>
                  </a:lnTo>
                  <a:lnTo>
                    <a:pt x="35956" y="35972"/>
                  </a:lnTo>
                  <a:lnTo>
                    <a:pt x="74977" y="9652"/>
                  </a:lnTo>
                  <a:lnTo>
                    <a:pt x="122758" y="0"/>
                  </a:lnTo>
                  <a:lnTo>
                    <a:pt x="913511" y="0"/>
                  </a:lnTo>
                  <a:lnTo>
                    <a:pt x="961310" y="9651"/>
                  </a:lnTo>
                  <a:lnTo>
                    <a:pt x="1000347" y="35972"/>
                  </a:lnTo>
                  <a:lnTo>
                    <a:pt x="1026667" y="75009"/>
                  </a:lnTo>
                  <a:lnTo>
                    <a:pt x="1036319" y="122808"/>
                  </a:lnTo>
                  <a:lnTo>
                    <a:pt x="1036319" y="695578"/>
                  </a:lnTo>
                  <a:lnTo>
                    <a:pt x="1026668" y="743378"/>
                  </a:lnTo>
                  <a:lnTo>
                    <a:pt x="1000347" y="782415"/>
                  </a:lnTo>
                  <a:lnTo>
                    <a:pt x="961310" y="808736"/>
                  </a:lnTo>
                  <a:lnTo>
                    <a:pt x="913511" y="818388"/>
                  </a:lnTo>
                  <a:lnTo>
                    <a:pt x="122758" y="818388"/>
                  </a:lnTo>
                  <a:lnTo>
                    <a:pt x="74977" y="808736"/>
                  </a:lnTo>
                  <a:lnTo>
                    <a:pt x="35956" y="782415"/>
                  </a:lnTo>
                  <a:lnTo>
                    <a:pt x="9647" y="743378"/>
                  </a:lnTo>
                  <a:lnTo>
                    <a:pt x="0" y="695578"/>
                  </a:lnTo>
                  <a:lnTo>
                    <a:pt x="0" y="122808"/>
                  </a:lnTo>
                  <a:close/>
                </a:path>
              </a:pathLst>
            </a:custGeom>
            <a:ln w="38100">
              <a:solidFill>
                <a:srgbClr val="AECEEB"/>
              </a:solidFill>
            </a:ln>
          </p:spPr>
          <p:txBody>
            <a:bodyPr wrap="square" lIns="0" tIns="0" rIns="0" bIns="0" rtlCol="0"/>
            <a:lstStyle/>
            <a:p>
              <a:endParaRPr/>
            </a:p>
          </p:txBody>
        </p:sp>
        <p:sp>
          <p:nvSpPr>
            <p:cNvPr id="21" name="object 21"/>
            <p:cNvSpPr/>
            <p:nvPr/>
          </p:nvSpPr>
          <p:spPr>
            <a:xfrm>
              <a:off x="992124" y="1421891"/>
              <a:ext cx="652272" cy="652272"/>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1640586" y="2273046"/>
              <a:ext cx="4811395" cy="818515"/>
            </a:xfrm>
            <a:custGeom>
              <a:avLst/>
              <a:gdLst/>
              <a:ahLst/>
              <a:cxnLst/>
              <a:rect l="l" t="t" r="r" b="b"/>
              <a:pathLst>
                <a:path w="4811395" h="818514">
                  <a:moveTo>
                    <a:pt x="4688459" y="0"/>
                  </a:moveTo>
                  <a:lnTo>
                    <a:pt x="122808" y="0"/>
                  </a:lnTo>
                  <a:lnTo>
                    <a:pt x="75009" y="9652"/>
                  </a:lnTo>
                  <a:lnTo>
                    <a:pt x="35972" y="35972"/>
                  </a:lnTo>
                  <a:lnTo>
                    <a:pt x="9651" y="75009"/>
                  </a:lnTo>
                  <a:lnTo>
                    <a:pt x="0" y="122808"/>
                  </a:lnTo>
                  <a:lnTo>
                    <a:pt x="0" y="695578"/>
                  </a:lnTo>
                  <a:lnTo>
                    <a:pt x="9652" y="743378"/>
                  </a:lnTo>
                  <a:lnTo>
                    <a:pt x="35972" y="782415"/>
                  </a:lnTo>
                  <a:lnTo>
                    <a:pt x="75009" y="808736"/>
                  </a:lnTo>
                  <a:lnTo>
                    <a:pt x="122808" y="818388"/>
                  </a:lnTo>
                  <a:lnTo>
                    <a:pt x="4688459" y="818388"/>
                  </a:lnTo>
                  <a:lnTo>
                    <a:pt x="4736258" y="808736"/>
                  </a:lnTo>
                  <a:lnTo>
                    <a:pt x="4775295" y="782415"/>
                  </a:lnTo>
                  <a:lnTo>
                    <a:pt x="4801616" y="743378"/>
                  </a:lnTo>
                  <a:lnTo>
                    <a:pt x="4811268" y="695578"/>
                  </a:lnTo>
                  <a:lnTo>
                    <a:pt x="4811268" y="122808"/>
                  </a:lnTo>
                  <a:lnTo>
                    <a:pt x="4801615" y="75009"/>
                  </a:lnTo>
                  <a:lnTo>
                    <a:pt x="4775295" y="35972"/>
                  </a:lnTo>
                  <a:lnTo>
                    <a:pt x="4736258" y="9651"/>
                  </a:lnTo>
                  <a:lnTo>
                    <a:pt x="4688459" y="0"/>
                  </a:lnTo>
                  <a:close/>
                </a:path>
              </a:pathLst>
            </a:custGeom>
            <a:solidFill>
              <a:srgbClr val="777777">
                <a:alpha val="13723"/>
              </a:srgbClr>
            </a:solidFill>
          </p:spPr>
          <p:txBody>
            <a:bodyPr wrap="square" lIns="0" tIns="0" rIns="0" bIns="0" rtlCol="0"/>
            <a:lstStyle/>
            <a:p>
              <a:endParaRPr/>
            </a:p>
          </p:txBody>
        </p:sp>
        <p:sp>
          <p:nvSpPr>
            <p:cNvPr id="23" name="object 23"/>
            <p:cNvSpPr/>
            <p:nvPr/>
          </p:nvSpPr>
          <p:spPr>
            <a:xfrm>
              <a:off x="1640586" y="2273046"/>
              <a:ext cx="4811395" cy="818515"/>
            </a:xfrm>
            <a:custGeom>
              <a:avLst/>
              <a:gdLst/>
              <a:ahLst/>
              <a:cxnLst/>
              <a:rect l="l" t="t" r="r" b="b"/>
              <a:pathLst>
                <a:path w="4811395" h="818514">
                  <a:moveTo>
                    <a:pt x="0" y="122808"/>
                  </a:moveTo>
                  <a:lnTo>
                    <a:pt x="9651" y="75009"/>
                  </a:lnTo>
                  <a:lnTo>
                    <a:pt x="35972" y="35972"/>
                  </a:lnTo>
                  <a:lnTo>
                    <a:pt x="75009" y="9652"/>
                  </a:lnTo>
                  <a:lnTo>
                    <a:pt x="122808" y="0"/>
                  </a:lnTo>
                  <a:lnTo>
                    <a:pt x="4688459" y="0"/>
                  </a:lnTo>
                  <a:lnTo>
                    <a:pt x="4736258" y="9651"/>
                  </a:lnTo>
                  <a:lnTo>
                    <a:pt x="4775295" y="35972"/>
                  </a:lnTo>
                  <a:lnTo>
                    <a:pt x="4801615" y="75009"/>
                  </a:lnTo>
                  <a:lnTo>
                    <a:pt x="4811268" y="122808"/>
                  </a:lnTo>
                  <a:lnTo>
                    <a:pt x="4811268" y="695578"/>
                  </a:lnTo>
                  <a:lnTo>
                    <a:pt x="4801616" y="743378"/>
                  </a:lnTo>
                  <a:lnTo>
                    <a:pt x="4775295" y="782415"/>
                  </a:lnTo>
                  <a:lnTo>
                    <a:pt x="4736258" y="808736"/>
                  </a:lnTo>
                  <a:lnTo>
                    <a:pt x="4688459" y="818388"/>
                  </a:lnTo>
                  <a:lnTo>
                    <a:pt x="122808" y="818388"/>
                  </a:lnTo>
                  <a:lnTo>
                    <a:pt x="75009" y="808736"/>
                  </a:lnTo>
                  <a:lnTo>
                    <a:pt x="35972" y="782415"/>
                  </a:lnTo>
                  <a:lnTo>
                    <a:pt x="9652" y="743378"/>
                  </a:lnTo>
                  <a:lnTo>
                    <a:pt x="0" y="695578"/>
                  </a:lnTo>
                  <a:lnTo>
                    <a:pt x="0" y="122808"/>
                  </a:lnTo>
                  <a:close/>
                </a:path>
              </a:pathLst>
            </a:custGeom>
            <a:ln w="19812">
              <a:solidFill>
                <a:srgbClr val="8DB9E2"/>
              </a:solidFill>
            </a:ln>
          </p:spPr>
          <p:txBody>
            <a:bodyPr wrap="square" lIns="0" tIns="0" rIns="0" bIns="0" rtlCol="0"/>
            <a:lstStyle/>
            <a:p>
              <a:endParaRPr/>
            </a:p>
          </p:txBody>
        </p:sp>
        <p:sp>
          <p:nvSpPr>
            <p:cNvPr id="24" name="object 24"/>
            <p:cNvSpPr/>
            <p:nvPr/>
          </p:nvSpPr>
          <p:spPr>
            <a:xfrm>
              <a:off x="802386" y="2273046"/>
              <a:ext cx="1036319" cy="818515"/>
            </a:xfrm>
            <a:custGeom>
              <a:avLst/>
              <a:gdLst/>
              <a:ahLst/>
              <a:cxnLst/>
              <a:rect l="l" t="t" r="r" b="b"/>
              <a:pathLst>
                <a:path w="1036319" h="818514">
                  <a:moveTo>
                    <a:pt x="913511" y="0"/>
                  </a:moveTo>
                  <a:lnTo>
                    <a:pt x="122758" y="0"/>
                  </a:lnTo>
                  <a:lnTo>
                    <a:pt x="74977" y="9652"/>
                  </a:lnTo>
                  <a:lnTo>
                    <a:pt x="35956" y="35972"/>
                  </a:lnTo>
                  <a:lnTo>
                    <a:pt x="9647" y="75009"/>
                  </a:lnTo>
                  <a:lnTo>
                    <a:pt x="0" y="122808"/>
                  </a:lnTo>
                  <a:lnTo>
                    <a:pt x="0" y="695578"/>
                  </a:lnTo>
                  <a:lnTo>
                    <a:pt x="9647" y="743378"/>
                  </a:lnTo>
                  <a:lnTo>
                    <a:pt x="35956" y="782415"/>
                  </a:lnTo>
                  <a:lnTo>
                    <a:pt x="74977" y="808736"/>
                  </a:lnTo>
                  <a:lnTo>
                    <a:pt x="122758" y="818388"/>
                  </a:lnTo>
                  <a:lnTo>
                    <a:pt x="913511" y="818388"/>
                  </a:lnTo>
                  <a:lnTo>
                    <a:pt x="961310" y="808736"/>
                  </a:lnTo>
                  <a:lnTo>
                    <a:pt x="1000347" y="782415"/>
                  </a:lnTo>
                  <a:lnTo>
                    <a:pt x="1026668" y="743378"/>
                  </a:lnTo>
                  <a:lnTo>
                    <a:pt x="1036319" y="695578"/>
                  </a:lnTo>
                  <a:lnTo>
                    <a:pt x="1036319" y="122808"/>
                  </a:lnTo>
                  <a:lnTo>
                    <a:pt x="1026667" y="75009"/>
                  </a:lnTo>
                  <a:lnTo>
                    <a:pt x="1000347" y="35972"/>
                  </a:lnTo>
                  <a:lnTo>
                    <a:pt x="961310" y="9651"/>
                  </a:lnTo>
                  <a:lnTo>
                    <a:pt x="913511" y="0"/>
                  </a:lnTo>
                  <a:close/>
                </a:path>
              </a:pathLst>
            </a:custGeom>
            <a:solidFill>
              <a:srgbClr val="FFFFFF"/>
            </a:solidFill>
          </p:spPr>
          <p:txBody>
            <a:bodyPr wrap="square" lIns="0" tIns="0" rIns="0" bIns="0" rtlCol="0"/>
            <a:lstStyle/>
            <a:p>
              <a:endParaRPr/>
            </a:p>
          </p:txBody>
        </p:sp>
        <p:sp>
          <p:nvSpPr>
            <p:cNvPr id="25" name="object 25"/>
            <p:cNvSpPr/>
            <p:nvPr/>
          </p:nvSpPr>
          <p:spPr>
            <a:xfrm>
              <a:off x="802386" y="2273046"/>
              <a:ext cx="1036319" cy="818515"/>
            </a:xfrm>
            <a:custGeom>
              <a:avLst/>
              <a:gdLst/>
              <a:ahLst/>
              <a:cxnLst/>
              <a:rect l="l" t="t" r="r" b="b"/>
              <a:pathLst>
                <a:path w="1036319" h="818514">
                  <a:moveTo>
                    <a:pt x="0" y="122808"/>
                  </a:moveTo>
                  <a:lnTo>
                    <a:pt x="9647" y="75009"/>
                  </a:lnTo>
                  <a:lnTo>
                    <a:pt x="35956" y="35972"/>
                  </a:lnTo>
                  <a:lnTo>
                    <a:pt x="74977" y="9652"/>
                  </a:lnTo>
                  <a:lnTo>
                    <a:pt x="122758" y="0"/>
                  </a:lnTo>
                  <a:lnTo>
                    <a:pt x="913511" y="0"/>
                  </a:lnTo>
                  <a:lnTo>
                    <a:pt x="961310" y="9651"/>
                  </a:lnTo>
                  <a:lnTo>
                    <a:pt x="1000347" y="35972"/>
                  </a:lnTo>
                  <a:lnTo>
                    <a:pt x="1026667" y="75009"/>
                  </a:lnTo>
                  <a:lnTo>
                    <a:pt x="1036319" y="122808"/>
                  </a:lnTo>
                  <a:lnTo>
                    <a:pt x="1036319" y="695578"/>
                  </a:lnTo>
                  <a:lnTo>
                    <a:pt x="1026668" y="743378"/>
                  </a:lnTo>
                  <a:lnTo>
                    <a:pt x="1000347" y="782415"/>
                  </a:lnTo>
                  <a:lnTo>
                    <a:pt x="961310" y="808736"/>
                  </a:lnTo>
                  <a:lnTo>
                    <a:pt x="913511" y="818388"/>
                  </a:lnTo>
                  <a:lnTo>
                    <a:pt x="122758" y="818388"/>
                  </a:lnTo>
                  <a:lnTo>
                    <a:pt x="74977" y="808736"/>
                  </a:lnTo>
                  <a:lnTo>
                    <a:pt x="35956" y="782415"/>
                  </a:lnTo>
                  <a:lnTo>
                    <a:pt x="9647" y="743378"/>
                  </a:lnTo>
                  <a:lnTo>
                    <a:pt x="0" y="695578"/>
                  </a:lnTo>
                  <a:lnTo>
                    <a:pt x="0" y="122808"/>
                  </a:lnTo>
                  <a:close/>
                </a:path>
              </a:pathLst>
            </a:custGeom>
            <a:ln w="28956">
              <a:solidFill>
                <a:srgbClr val="AECEEB"/>
              </a:solidFill>
            </a:ln>
          </p:spPr>
          <p:txBody>
            <a:bodyPr wrap="square" lIns="0" tIns="0" rIns="0" bIns="0" rtlCol="0"/>
            <a:lstStyle/>
            <a:p>
              <a:endParaRPr/>
            </a:p>
          </p:txBody>
        </p:sp>
      </p:grpSp>
      <p:sp>
        <p:nvSpPr>
          <p:cNvPr id="26" name="object 26"/>
          <p:cNvSpPr txBox="1"/>
          <p:nvPr/>
        </p:nvSpPr>
        <p:spPr>
          <a:xfrm>
            <a:off x="2156205" y="1584197"/>
            <a:ext cx="3870325" cy="4097654"/>
          </a:xfrm>
          <a:prstGeom prst="rect">
            <a:avLst/>
          </a:prstGeom>
        </p:spPr>
        <p:txBody>
          <a:bodyPr vert="horz" wrap="square" lIns="0" tIns="12700" rIns="0" bIns="0" rtlCol="0">
            <a:spAutoFit/>
          </a:bodyPr>
          <a:lstStyle/>
          <a:p>
            <a:pPr marL="12700">
              <a:lnSpc>
                <a:spcPct val="100000"/>
              </a:lnSpc>
              <a:spcBef>
                <a:spcPts val="100"/>
              </a:spcBef>
            </a:pPr>
            <a:r>
              <a:rPr sz="2400" dirty="0">
                <a:latin typeface="Carlito"/>
                <a:cs typeface="Carlito"/>
              </a:rPr>
              <a:t>Gürültü</a:t>
            </a:r>
            <a:r>
              <a:rPr sz="2400" spc="-5" dirty="0">
                <a:latin typeface="Carlito"/>
                <a:cs typeface="Carlito"/>
              </a:rPr>
              <a:t> Ölçümü</a:t>
            </a:r>
            <a:endParaRPr sz="2400">
              <a:latin typeface="Carlito"/>
              <a:cs typeface="Carlito"/>
            </a:endParaRPr>
          </a:p>
          <a:p>
            <a:pPr>
              <a:lnSpc>
                <a:spcPct val="100000"/>
              </a:lnSpc>
              <a:spcBef>
                <a:spcPts val="45"/>
              </a:spcBef>
            </a:pPr>
            <a:endParaRPr sz="3400">
              <a:latin typeface="Carlito"/>
              <a:cs typeface="Carlito"/>
            </a:endParaRPr>
          </a:p>
          <a:p>
            <a:pPr marL="12700">
              <a:lnSpc>
                <a:spcPct val="100000"/>
              </a:lnSpc>
            </a:pPr>
            <a:r>
              <a:rPr sz="2400" spc="-90" dirty="0">
                <a:latin typeface="Carlito"/>
                <a:cs typeface="Carlito"/>
              </a:rPr>
              <a:t>Toz</a:t>
            </a:r>
            <a:r>
              <a:rPr sz="2400" spc="10" dirty="0">
                <a:latin typeface="Carlito"/>
                <a:cs typeface="Carlito"/>
              </a:rPr>
              <a:t> </a:t>
            </a:r>
            <a:r>
              <a:rPr sz="2400" spc="-5" dirty="0">
                <a:latin typeface="Carlito"/>
                <a:cs typeface="Carlito"/>
              </a:rPr>
              <a:t>Ölçümü</a:t>
            </a:r>
            <a:endParaRPr sz="2400">
              <a:latin typeface="Carlito"/>
              <a:cs typeface="Carlito"/>
            </a:endParaRPr>
          </a:p>
          <a:p>
            <a:pPr marL="12700" marR="1209675">
              <a:lnSpc>
                <a:spcPct val="252599"/>
              </a:lnSpc>
              <a:spcBef>
                <a:spcPts val="80"/>
              </a:spcBef>
            </a:pPr>
            <a:r>
              <a:rPr sz="2400" spc="-10" dirty="0">
                <a:latin typeface="Carlito"/>
                <a:cs typeface="Carlito"/>
              </a:rPr>
              <a:t>Metal </a:t>
            </a:r>
            <a:r>
              <a:rPr sz="2400" spc="-15" dirty="0">
                <a:latin typeface="Carlito"/>
                <a:cs typeface="Carlito"/>
              </a:rPr>
              <a:t>ve </a:t>
            </a:r>
            <a:r>
              <a:rPr sz="2400" dirty="0">
                <a:latin typeface="Carlito"/>
                <a:cs typeface="Carlito"/>
              </a:rPr>
              <a:t>Gaz</a:t>
            </a:r>
            <a:r>
              <a:rPr sz="2400" spc="-75" dirty="0">
                <a:latin typeface="Carlito"/>
                <a:cs typeface="Carlito"/>
              </a:rPr>
              <a:t> </a:t>
            </a:r>
            <a:r>
              <a:rPr sz="2400" spc="-5" dirty="0">
                <a:latin typeface="Carlito"/>
                <a:cs typeface="Carlito"/>
              </a:rPr>
              <a:t>Ölçümü  </a:t>
            </a:r>
            <a:r>
              <a:rPr sz="2400" spc="-15" dirty="0">
                <a:latin typeface="Carlito"/>
                <a:cs typeface="Carlito"/>
              </a:rPr>
              <a:t>Radyasyon</a:t>
            </a:r>
            <a:r>
              <a:rPr sz="2400" spc="-40" dirty="0">
                <a:latin typeface="Carlito"/>
                <a:cs typeface="Carlito"/>
              </a:rPr>
              <a:t> </a:t>
            </a:r>
            <a:r>
              <a:rPr sz="2400" spc="-5" dirty="0">
                <a:latin typeface="Carlito"/>
                <a:cs typeface="Carlito"/>
              </a:rPr>
              <a:t>Ölçümü</a:t>
            </a:r>
            <a:endParaRPr sz="2400">
              <a:latin typeface="Carlito"/>
              <a:cs typeface="Carlito"/>
            </a:endParaRPr>
          </a:p>
          <a:p>
            <a:pPr>
              <a:lnSpc>
                <a:spcPct val="100000"/>
              </a:lnSpc>
            </a:pPr>
            <a:endParaRPr sz="2400">
              <a:latin typeface="Carlito"/>
              <a:cs typeface="Carlito"/>
            </a:endParaRPr>
          </a:p>
          <a:p>
            <a:pPr marL="12700">
              <a:lnSpc>
                <a:spcPct val="100000"/>
              </a:lnSpc>
              <a:spcBef>
                <a:spcPts val="1664"/>
              </a:spcBef>
            </a:pPr>
            <a:r>
              <a:rPr sz="2400" spc="-40" dirty="0">
                <a:latin typeface="Carlito"/>
                <a:cs typeface="Carlito"/>
              </a:rPr>
              <a:t>Termal </a:t>
            </a:r>
            <a:r>
              <a:rPr sz="2400" spc="-25" dirty="0">
                <a:latin typeface="Carlito"/>
                <a:cs typeface="Carlito"/>
              </a:rPr>
              <a:t>Konfor</a:t>
            </a:r>
            <a:r>
              <a:rPr sz="2400" spc="35" dirty="0">
                <a:latin typeface="Carlito"/>
                <a:cs typeface="Carlito"/>
              </a:rPr>
              <a:t> </a:t>
            </a:r>
            <a:r>
              <a:rPr sz="2400" spc="-5" dirty="0">
                <a:latin typeface="Carlito"/>
                <a:cs typeface="Carlito"/>
              </a:rPr>
              <a:t>Değerlendirmesi</a:t>
            </a:r>
            <a:endParaRPr sz="2400">
              <a:latin typeface="Carlito"/>
              <a:cs typeface="Carlito"/>
            </a:endParaRPr>
          </a:p>
        </p:txBody>
      </p:sp>
      <p:grpSp>
        <p:nvGrpSpPr>
          <p:cNvPr id="27" name="object 27"/>
          <p:cNvGrpSpPr/>
          <p:nvPr/>
        </p:nvGrpSpPr>
        <p:grpSpPr>
          <a:xfrm>
            <a:off x="871727" y="2369820"/>
            <a:ext cx="844550" cy="3409315"/>
            <a:chOff x="871727" y="2369820"/>
            <a:chExt cx="844550" cy="3409315"/>
          </a:xfrm>
        </p:grpSpPr>
        <p:sp>
          <p:nvSpPr>
            <p:cNvPr id="28" name="object 28"/>
            <p:cNvSpPr/>
            <p:nvPr/>
          </p:nvSpPr>
          <p:spPr>
            <a:xfrm>
              <a:off x="896111" y="4198620"/>
              <a:ext cx="697991" cy="699515"/>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871727" y="5186172"/>
              <a:ext cx="844296" cy="592835"/>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908303" y="3217164"/>
              <a:ext cx="807720" cy="807719"/>
            </a:xfrm>
            <a:prstGeom prst="rect">
              <a:avLst/>
            </a:prstGeom>
            <a:blipFill>
              <a:blip r:embed="rId6" cstate="print"/>
              <a:stretch>
                <a:fillRect/>
              </a:stretch>
            </a:blipFill>
          </p:spPr>
          <p:txBody>
            <a:bodyPr wrap="square" lIns="0" tIns="0" rIns="0" bIns="0" rtlCol="0"/>
            <a:lstStyle/>
            <a:p>
              <a:endParaRPr/>
            </a:p>
          </p:txBody>
        </p:sp>
        <p:sp>
          <p:nvSpPr>
            <p:cNvPr id="31" name="object 31"/>
            <p:cNvSpPr/>
            <p:nvPr/>
          </p:nvSpPr>
          <p:spPr>
            <a:xfrm>
              <a:off x="967739" y="2369820"/>
              <a:ext cx="577596" cy="577596"/>
            </a:xfrm>
            <a:prstGeom prst="rect">
              <a:avLst/>
            </a:prstGeom>
            <a:blipFill>
              <a:blip r:embed="rId7" cstate="print"/>
              <a:stretch>
                <a:fillRect/>
              </a:stretch>
            </a:blipFill>
          </p:spPr>
          <p:txBody>
            <a:bodyPr wrap="square" lIns="0" tIns="0" rIns="0" bIns="0" rtlCol="0"/>
            <a:lstStyle/>
            <a: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31520" y="1318259"/>
              <a:ext cx="10758805" cy="4508500"/>
            </a:xfrm>
            <a:custGeom>
              <a:avLst/>
              <a:gdLst/>
              <a:ahLst/>
              <a:cxnLst/>
              <a:rect l="l" t="t" r="r" b="b"/>
              <a:pathLst>
                <a:path w="10758805" h="4508500">
                  <a:moveTo>
                    <a:pt x="10758678" y="302133"/>
                  </a:moveTo>
                  <a:lnTo>
                    <a:pt x="10757916" y="292709"/>
                  </a:lnTo>
                  <a:lnTo>
                    <a:pt x="10757916" y="251714"/>
                  </a:lnTo>
                  <a:lnTo>
                    <a:pt x="10753852" y="206463"/>
                  </a:lnTo>
                  <a:lnTo>
                    <a:pt x="10742168" y="163868"/>
                  </a:lnTo>
                  <a:lnTo>
                    <a:pt x="10723550" y="124650"/>
                  </a:lnTo>
                  <a:lnTo>
                    <a:pt x="10698721" y="89522"/>
                  </a:lnTo>
                  <a:lnTo>
                    <a:pt x="10668394" y="59194"/>
                  </a:lnTo>
                  <a:lnTo>
                    <a:pt x="10633266" y="34366"/>
                  </a:lnTo>
                  <a:lnTo>
                    <a:pt x="10594048" y="15748"/>
                  </a:lnTo>
                  <a:lnTo>
                    <a:pt x="10551452" y="4064"/>
                  </a:lnTo>
                  <a:lnTo>
                    <a:pt x="10506202" y="0"/>
                  </a:lnTo>
                  <a:lnTo>
                    <a:pt x="251675" y="0"/>
                  </a:lnTo>
                  <a:lnTo>
                    <a:pt x="206425" y="4064"/>
                  </a:lnTo>
                  <a:lnTo>
                    <a:pt x="163855" y="15748"/>
                  </a:lnTo>
                  <a:lnTo>
                    <a:pt x="124637" y="34366"/>
                  </a:lnTo>
                  <a:lnTo>
                    <a:pt x="89522" y="59194"/>
                  </a:lnTo>
                  <a:lnTo>
                    <a:pt x="59182" y="89522"/>
                  </a:lnTo>
                  <a:lnTo>
                    <a:pt x="34353" y="124650"/>
                  </a:lnTo>
                  <a:lnTo>
                    <a:pt x="15735" y="163868"/>
                  </a:lnTo>
                  <a:lnTo>
                    <a:pt x="4051" y="206463"/>
                  </a:lnTo>
                  <a:lnTo>
                    <a:pt x="0" y="251714"/>
                  </a:lnTo>
                  <a:lnTo>
                    <a:pt x="0" y="4256278"/>
                  </a:lnTo>
                  <a:lnTo>
                    <a:pt x="4051" y="4301541"/>
                  </a:lnTo>
                  <a:lnTo>
                    <a:pt x="15735" y="4344124"/>
                  </a:lnTo>
                  <a:lnTo>
                    <a:pt x="34353" y="4383341"/>
                  </a:lnTo>
                  <a:lnTo>
                    <a:pt x="59182" y="4418469"/>
                  </a:lnTo>
                  <a:lnTo>
                    <a:pt x="89522" y="4448810"/>
                  </a:lnTo>
                  <a:lnTo>
                    <a:pt x="124637" y="4473638"/>
                  </a:lnTo>
                  <a:lnTo>
                    <a:pt x="163855" y="4492256"/>
                  </a:lnTo>
                  <a:lnTo>
                    <a:pt x="206425" y="4503940"/>
                  </a:lnTo>
                  <a:lnTo>
                    <a:pt x="251675" y="4507992"/>
                  </a:lnTo>
                  <a:lnTo>
                    <a:pt x="10506202" y="4507992"/>
                  </a:lnTo>
                  <a:lnTo>
                    <a:pt x="10551452" y="4503940"/>
                  </a:lnTo>
                  <a:lnTo>
                    <a:pt x="10594048" y="4492256"/>
                  </a:lnTo>
                  <a:lnTo>
                    <a:pt x="10633266" y="4473638"/>
                  </a:lnTo>
                  <a:lnTo>
                    <a:pt x="10668394" y="4448810"/>
                  </a:lnTo>
                  <a:lnTo>
                    <a:pt x="10698721" y="4418469"/>
                  </a:lnTo>
                  <a:lnTo>
                    <a:pt x="10723550" y="4383341"/>
                  </a:lnTo>
                  <a:lnTo>
                    <a:pt x="10742168" y="4344124"/>
                  </a:lnTo>
                  <a:lnTo>
                    <a:pt x="10753852" y="4301541"/>
                  </a:lnTo>
                  <a:lnTo>
                    <a:pt x="10757916" y="4256278"/>
                  </a:lnTo>
                  <a:lnTo>
                    <a:pt x="10757916" y="4210723"/>
                  </a:lnTo>
                  <a:lnTo>
                    <a:pt x="10758678" y="4201287"/>
                  </a:lnTo>
                  <a:lnTo>
                    <a:pt x="10758678" y="302133"/>
                  </a:lnTo>
                  <a:close/>
                </a:path>
              </a:pathLst>
            </a:custGeom>
            <a:solidFill>
              <a:srgbClr val="DEEBF7"/>
            </a:solidFill>
          </p:spPr>
          <p:txBody>
            <a:bodyPr wrap="square" lIns="0" tIns="0" rIns="0" bIns="0" rtlCol="0"/>
            <a:lstStyle/>
            <a:p>
              <a:endParaRPr/>
            </a:p>
          </p:txBody>
        </p:sp>
        <p:sp>
          <p:nvSpPr>
            <p:cNvPr id="4" name="object 4"/>
            <p:cNvSpPr/>
            <p:nvPr/>
          </p:nvSpPr>
          <p:spPr>
            <a:xfrm>
              <a:off x="817625" y="1319022"/>
              <a:ext cx="10673080" cy="4502150"/>
            </a:xfrm>
            <a:custGeom>
              <a:avLst/>
              <a:gdLst/>
              <a:ahLst/>
              <a:cxnLst/>
              <a:rect l="l" t="t" r="r" b="b"/>
              <a:pathLst>
                <a:path w="10673080" h="4502150">
                  <a:moveTo>
                    <a:pt x="0" y="301370"/>
                  </a:moveTo>
                  <a:lnTo>
                    <a:pt x="3944" y="252504"/>
                  </a:lnTo>
                  <a:lnTo>
                    <a:pt x="15365" y="206142"/>
                  </a:lnTo>
                  <a:lnTo>
                    <a:pt x="33640" y="162905"/>
                  </a:lnTo>
                  <a:lnTo>
                    <a:pt x="58151" y="123416"/>
                  </a:lnTo>
                  <a:lnTo>
                    <a:pt x="88276" y="88296"/>
                  </a:lnTo>
                  <a:lnTo>
                    <a:pt x="123394" y="58168"/>
                  </a:lnTo>
                  <a:lnTo>
                    <a:pt x="162886" y="33652"/>
                  </a:lnTo>
                  <a:lnTo>
                    <a:pt x="206130" y="15371"/>
                  </a:lnTo>
                  <a:lnTo>
                    <a:pt x="252507" y="3946"/>
                  </a:lnTo>
                  <a:lnTo>
                    <a:pt x="301396" y="0"/>
                  </a:lnTo>
                  <a:lnTo>
                    <a:pt x="10371201" y="0"/>
                  </a:lnTo>
                  <a:lnTo>
                    <a:pt x="10420067" y="3946"/>
                  </a:lnTo>
                  <a:lnTo>
                    <a:pt x="10466429" y="15371"/>
                  </a:lnTo>
                  <a:lnTo>
                    <a:pt x="10509666" y="33652"/>
                  </a:lnTo>
                  <a:lnTo>
                    <a:pt x="10549155" y="58168"/>
                  </a:lnTo>
                  <a:lnTo>
                    <a:pt x="10584275" y="88296"/>
                  </a:lnTo>
                  <a:lnTo>
                    <a:pt x="10614403" y="123416"/>
                  </a:lnTo>
                  <a:lnTo>
                    <a:pt x="10638919" y="162905"/>
                  </a:lnTo>
                  <a:lnTo>
                    <a:pt x="10657200" y="206142"/>
                  </a:lnTo>
                  <a:lnTo>
                    <a:pt x="10668625" y="252504"/>
                  </a:lnTo>
                  <a:lnTo>
                    <a:pt x="10672572" y="301370"/>
                  </a:lnTo>
                  <a:lnTo>
                    <a:pt x="10672572" y="4200525"/>
                  </a:lnTo>
                  <a:lnTo>
                    <a:pt x="10668625" y="4249406"/>
                  </a:lnTo>
                  <a:lnTo>
                    <a:pt x="10657200" y="4295778"/>
                  </a:lnTo>
                  <a:lnTo>
                    <a:pt x="10638919" y="4339018"/>
                  </a:lnTo>
                  <a:lnTo>
                    <a:pt x="10614403" y="4378506"/>
                  </a:lnTo>
                  <a:lnTo>
                    <a:pt x="10584275" y="4413623"/>
                  </a:lnTo>
                  <a:lnTo>
                    <a:pt x="10549155" y="4443746"/>
                  </a:lnTo>
                  <a:lnTo>
                    <a:pt x="10509666" y="4468255"/>
                  </a:lnTo>
                  <a:lnTo>
                    <a:pt x="10466429" y="4486531"/>
                  </a:lnTo>
                  <a:lnTo>
                    <a:pt x="10420067" y="4497951"/>
                  </a:lnTo>
                  <a:lnTo>
                    <a:pt x="10371201" y="4501896"/>
                  </a:lnTo>
                  <a:lnTo>
                    <a:pt x="301396" y="4501896"/>
                  </a:lnTo>
                  <a:lnTo>
                    <a:pt x="252507" y="4497951"/>
                  </a:lnTo>
                  <a:lnTo>
                    <a:pt x="206130" y="4486531"/>
                  </a:lnTo>
                  <a:lnTo>
                    <a:pt x="162886" y="4468255"/>
                  </a:lnTo>
                  <a:lnTo>
                    <a:pt x="123394" y="4443746"/>
                  </a:lnTo>
                  <a:lnTo>
                    <a:pt x="88276" y="4413623"/>
                  </a:lnTo>
                  <a:lnTo>
                    <a:pt x="58151" y="4378506"/>
                  </a:lnTo>
                  <a:lnTo>
                    <a:pt x="33640" y="4339018"/>
                  </a:lnTo>
                  <a:lnTo>
                    <a:pt x="15365" y="4295778"/>
                  </a:lnTo>
                  <a:lnTo>
                    <a:pt x="3944" y="4249406"/>
                  </a:lnTo>
                  <a:lnTo>
                    <a:pt x="0" y="4200525"/>
                  </a:lnTo>
                  <a:lnTo>
                    <a:pt x="0" y="301370"/>
                  </a:lnTo>
                  <a:close/>
                </a:path>
              </a:pathLst>
            </a:custGeom>
            <a:ln w="28956">
              <a:solidFill>
                <a:srgbClr val="DEEBF7"/>
              </a:solidFill>
            </a:ln>
          </p:spPr>
          <p:txBody>
            <a:bodyPr wrap="square" lIns="0" tIns="0" rIns="0" bIns="0" rtlCol="0"/>
            <a:lstStyle/>
            <a:p>
              <a:endParaRPr/>
            </a:p>
          </p:txBody>
        </p:sp>
        <p:sp>
          <p:nvSpPr>
            <p:cNvPr id="5" name="object 5"/>
            <p:cNvSpPr/>
            <p:nvPr/>
          </p:nvSpPr>
          <p:spPr>
            <a:xfrm>
              <a:off x="984503" y="1848611"/>
              <a:ext cx="10248900" cy="3416935"/>
            </a:xfrm>
            <a:custGeom>
              <a:avLst/>
              <a:gdLst/>
              <a:ahLst/>
              <a:cxnLst/>
              <a:rect l="l" t="t" r="r" b="b"/>
              <a:pathLst>
                <a:path w="10248900" h="3416935">
                  <a:moveTo>
                    <a:pt x="10248900" y="0"/>
                  </a:moveTo>
                  <a:lnTo>
                    <a:pt x="0" y="0"/>
                  </a:lnTo>
                  <a:lnTo>
                    <a:pt x="0" y="3416808"/>
                  </a:lnTo>
                  <a:lnTo>
                    <a:pt x="10248900" y="3416808"/>
                  </a:lnTo>
                  <a:lnTo>
                    <a:pt x="10248900" y="0"/>
                  </a:lnTo>
                  <a:close/>
                </a:path>
              </a:pathLst>
            </a:custGeom>
            <a:solidFill>
              <a:srgbClr val="DEEBF7"/>
            </a:solidFill>
          </p:spPr>
          <p:txBody>
            <a:bodyPr wrap="square" lIns="0" tIns="0" rIns="0" bIns="0" rtlCol="0"/>
            <a:lstStyle/>
            <a:p>
              <a:endParaRPr/>
            </a:p>
          </p:txBody>
        </p:sp>
        <p:sp>
          <p:nvSpPr>
            <p:cNvPr id="6" name="object 6"/>
            <p:cNvSpPr/>
            <p:nvPr/>
          </p:nvSpPr>
          <p:spPr>
            <a:xfrm>
              <a:off x="1076172" y="2074036"/>
              <a:ext cx="240792"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76172" y="4268596"/>
              <a:ext cx="240792" cy="234695"/>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406397" y="1804877"/>
            <a:ext cx="9583420" cy="3319145"/>
          </a:xfrm>
          <a:prstGeom prst="rect">
            <a:avLst/>
          </a:prstGeom>
        </p:spPr>
        <p:txBody>
          <a:bodyPr vert="horz" wrap="square" lIns="0" tIns="196215" rIns="0" bIns="0" rtlCol="0">
            <a:spAutoFit/>
          </a:bodyPr>
          <a:lstStyle/>
          <a:p>
            <a:pPr marL="12700">
              <a:lnSpc>
                <a:spcPct val="100000"/>
              </a:lnSpc>
              <a:spcBef>
                <a:spcPts val="1545"/>
              </a:spcBef>
            </a:pPr>
            <a:r>
              <a:rPr sz="2400" spc="-5" dirty="0">
                <a:solidFill>
                  <a:srgbClr val="3A3838"/>
                </a:solidFill>
                <a:latin typeface="Carlito"/>
                <a:cs typeface="Carlito"/>
              </a:rPr>
              <a:t>5510 </a:t>
            </a:r>
            <a:r>
              <a:rPr sz="2400" spc="-10" dirty="0">
                <a:solidFill>
                  <a:srgbClr val="3A3838"/>
                </a:solidFill>
                <a:latin typeface="Carlito"/>
                <a:cs typeface="Carlito"/>
              </a:rPr>
              <a:t>Sayılı </a:t>
            </a:r>
            <a:r>
              <a:rPr sz="2400" spc="-20" dirty="0">
                <a:solidFill>
                  <a:srgbClr val="3A3838"/>
                </a:solidFill>
                <a:latin typeface="Carlito"/>
                <a:cs typeface="Carlito"/>
              </a:rPr>
              <a:t>Sosyal </a:t>
            </a:r>
            <a:r>
              <a:rPr sz="2400" spc="-10" dirty="0">
                <a:solidFill>
                  <a:srgbClr val="3A3838"/>
                </a:solidFill>
                <a:latin typeface="Carlito"/>
                <a:cs typeface="Carlito"/>
              </a:rPr>
              <a:t>Sigortalar </a:t>
            </a:r>
            <a:r>
              <a:rPr sz="2400" spc="-15" dirty="0">
                <a:solidFill>
                  <a:srgbClr val="3A3838"/>
                </a:solidFill>
                <a:latin typeface="Carlito"/>
                <a:cs typeface="Carlito"/>
              </a:rPr>
              <a:t>ve </a:t>
            </a:r>
            <a:r>
              <a:rPr sz="2400" dirty="0">
                <a:solidFill>
                  <a:srgbClr val="3A3838"/>
                </a:solidFill>
                <a:latin typeface="Carlito"/>
                <a:cs typeface="Carlito"/>
              </a:rPr>
              <a:t>Genel </a:t>
            </a:r>
            <a:r>
              <a:rPr sz="2400" spc="-5" dirty="0">
                <a:solidFill>
                  <a:srgbClr val="3A3838"/>
                </a:solidFill>
                <a:latin typeface="Carlito"/>
                <a:cs typeface="Carlito"/>
              </a:rPr>
              <a:t>Sağlık </a:t>
            </a:r>
            <a:r>
              <a:rPr sz="2400" spc="-10" dirty="0">
                <a:solidFill>
                  <a:srgbClr val="3A3838"/>
                </a:solidFill>
                <a:latin typeface="Carlito"/>
                <a:cs typeface="Carlito"/>
              </a:rPr>
              <a:t>Sigortası Kanunu’na </a:t>
            </a:r>
            <a:r>
              <a:rPr sz="2400" spc="-20" dirty="0">
                <a:solidFill>
                  <a:srgbClr val="3A3838"/>
                </a:solidFill>
                <a:latin typeface="Carlito"/>
                <a:cs typeface="Carlito"/>
              </a:rPr>
              <a:t>göre</a:t>
            </a:r>
            <a:r>
              <a:rPr sz="2400" spc="-30" dirty="0">
                <a:solidFill>
                  <a:srgbClr val="3A3838"/>
                </a:solidFill>
                <a:latin typeface="Carlito"/>
                <a:cs typeface="Carlito"/>
              </a:rPr>
              <a:t> </a:t>
            </a:r>
            <a:r>
              <a:rPr sz="2400" dirty="0">
                <a:solidFill>
                  <a:srgbClr val="3A3838"/>
                </a:solidFill>
                <a:latin typeface="Carlito"/>
                <a:cs typeface="Carlito"/>
              </a:rPr>
              <a:t>Meslek</a:t>
            </a:r>
            <a:endParaRPr sz="2400">
              <a:latin typeface="Carlito"/>
              <a:cs typeface="Carlito"/>
            </a:endParaRPr>
          </a:p>
          <a:p>
            <a:pPr marL="12700">
              <a:lnSpc>
                <a:spcPct val="100000"/>
              </a:lnSpc>
              <a:spcBef>
                <a:spcPts val="1445"/>
              </a:spcBef>
            </a:pPr>
            <a:r>
              <a:rPr sz="2400" spc="-10" dirty="0">
                <a:solidFill>
                  <a:srgbClr val="3A3838"/>
                </a:solidFill>
                <a:latin typeface="Carlito"/>
                <a:cs typeface="Carlito"/>
              </a:rPr>
              <a:t>hastalığı; </a:t>
            </a:r>
            <a:r>
              <a:rPr sz="2400" b="1" spc="-5" dirty="0">
                <a:solidFill>
                  <a:srgbClr val="3A3838"/>
                </a:solidFill>
                <a:latin typeface="Carlito"/>
                <a:cs typeface="Carlito"/>
              </a:rPr>
              <a:t>«Sigortalının </a:t>
            </a:r>
            <a:r>
              <a:rPr sz="2400" b="1" spc="-10" dirty="0">
                <a:solidFill>
                  <a:srgbClr val="3A3838"/>
                </a:solidFill>
                <a:latin typeface="Carlito"/>
                <a:cs typeface="Carlito"/>
              </a:rPr>
              <a:t>çalıştığı </a:t>
            </a:r>
            <a:r>
              <a:rPr sz="2400" b="1" spc="-20" dirty="0">
                <a:solidFill>
                  <a:srgbClr val="3A3838"/>
                </a:solidFill>
                <a:latin typeface="Carlito"/>
                <a:cs typeface="Carlito"/>
              </a:rPr>
              <a:t>veya </a:t>
            </a:r>
            <a:r>
              <a:rPr sz="2400" b="1" spc="-10" dirty="0">
                <a:solidFill>
                  <a:srgbClr val="3A3838"/>
                </a:solidFill>
                <a:latin typeface="Carlito"/>
                <a:cs typeface="Carlito"/>
              </a:rPr>
              <a:t>yaptığı </a:t>
            </a:r>
            <a:r>
              <a:rPr sz="2400" b="1" dirty="0">
                <a:solidFill>
                  <a:srgbClr val="3A3838"/>
                </a:solidFill>
                <a:latin typeface="Carlito"/>
                <a:cs typeface="Carlito"/>
              </a:rPr>
              <a:t>işin </a:t>
            </a:r>
            <a:r>
              <a:rPr sz="2400" b="1" spc="-10" dirty="0">
                <a:solidFill>
                  <a:srgbClr val="3A3838"/>
                </a:solidFill>
                <a:latin typeface="Carlito"/>
                <a:cs typeface="Carlito"/>
              </a:rPr>
              <a:t>niteliğinden dolayı</a:t>
            </a:r>
            <a:endParaRPr sz="2400">
              <a:latin typeface="Carlito"/>
              <a:cs typeface="Carlito"/>
            </a:endParaRPr>
          </a:p>
          <a:p>
            <a:pPr marL="12700" marR="184150">
              <a:lnSpc>
                <a:spcPts val="4320"/>
              </a:lnSpc>
              <a:spcBef>
                <a:spcPts val="380"/>
              </a:spcBef>
            </a:pPr>
            <a:r>
              <a:rPr sz="2400" b="1" spc="-10" dirty="0">
                <a:solidFill>
                  <a:srgbClr val="3A3838"/>
                </a:solidFill>
                <a:latin typeface="Carlito"/>
                <a:cs typeface="Carlito"/>
              </a:rPr>
              <a:t>tekrarlanan </a:t>
            </a:r>
            <a:r>
              <a:rPr sz="2400" b="1" spc="-5" dirty="0">
                <a:solidFill>
                  <a:srgbClr val="3A3838"/>
                </a:solidFill>
                <a:latin typeface="Carlito"/>
                <a:cs typeface="Carlito"/>
              </a:rPr>
              <a:t>bir </a:t>
            </a:r>
            <a:r>
              <a:rPr sz="2400" b="1" dirty="0">
                <a:solidFill>
                  <a:srgbClr val="3A3838"/>
                </a:solidFill>
                <a:latin typeface="Carlito"/>
                <a:cs typeface="Carlito"/>
              </a:rPr>
              <a:t>sebeple </a:t>
            </a:r>
            <a:r>
              <a:rPr sz="2400" b="1" spc="-20" dirty="0">
                <a:solidFill>
                  <a:srgbClr val="3A3838"/>
                </a:solidFill>
                <a:latin typeface="Carlito"/>
                <a:cs typeface="Carlito"/>
              </a:rPr>
              <a:t>veya </a:t>
            </a:r>
            <a:r>
              <a:rPr sz="2400" b="1" dirty="0">
                <a:solidFill>
                  <a:srgbClr val="3A3838"/>
                </a:solidFill>
                <a:latin typeface="Carlito"/>
                <a:cs typeface="Carlito"/>
              </a:rPr>
              <a:t>işin </a:t>
            </a:r>
            <a:r>
              <a:rPr sz="2400" b="1" spc="-5" dirty="0">
                <a:solidFill>
                  <a:srgbClr val="3A3838"/>
                </a:solidFill>
                <a:latin typeface="Carlito"/>
                <a:cs typeface="Carlito"/>
              </a:rPr>
              <a:t>yürütüm </a:t>
            </a:r>
            <a:r>
              <a:rPr sz="2400" b="1" dirty="0">
                <a:solidFill>
                  <a:srgbClr val="3A3838"/>
                </a:solidFill>
                <a:latin typeface="Carlito"/>
                <a:cs typeface="Carlito"/>
              </a:rPr>
              <a:t>şartları </a:t>
            </a:r>
            <a:r>
              <a:rPr sz="2400" b="1" spc="-5" dirty="0">
                <a:solidFill>
                  <a:srgbClr val="3A3838"/>
                </a:solidFill>
                <a:latin typeface="Carlito"/>
                <a:cs typeface="Carlito"/>
              </a:rPr>
              <a:t>yüzünden </a:t>
            </a:r>
            <a:r>
              <a:rPr sz="2400" b="1" spc="-10" dirty="0">
                <a:solidFill>
                  <a:srgbClr val="3A3838"/>
                </a:solidFill>
                <a:latin typeface="Carlito"/>
                <a:cs typeface="Carlito"/>
              </a:rPr>
              <a:t>uğradığı </a:t>
            </a:r>
            <a:r>
              <a:rPr sz="2400" b="1" spc="-5" dirty="0">
                <a:solidFill>
                  <a:srgbClr val="3A3838"/>
                </a:solidFill>
                <a:latin typeface="Carlito"/>
                <a:cs typeface="Carlito"/>
              </a:rPr>
              <a:t>geçici  </a:t>
            </a:r>
            <a:r>
              <a:rPr sz="2400" b="1" spc="-20" dirty="0">
                <a:solidFill>
                  <a:srgbClr val="3A3838"/>
                </a:solidFill>
                <a:latin typeface="Carlito"/>
                <a:cs typeface="Carlito"/>
              </a:rPr>
              <a:t>veya </a:t>
            </a:r>
            <a:r>
              <a:rPr sz="2400" b="1" spc="-10" dirty="0">
                <a:solidFill>
                  <a:srgbClr val="3A3838"/>
                </a:solidFill>
                <a:latin typeface="Carlito"/>
                <a:cs typeface="Carlito"/>
              </a:rPr>
              <a:t>sürekli hastalık, </a:t>
            </a:r>
            <a:r>
              <a:rPr sz="2400" b="1" dirty="0">
                <a:solidFill>
                  <a:srgbClr val="3A3838"/>
                </a:solidFill>
                <a:latin typeface="Carlito"/>
                <a:cs typeface="Carlito"/>
              </a:rPr>
              <a:t>bedensel </a:t>
            </a:r>
            <a:r>
              <a:rPr sz="2400" b="1" spc="-20" dirty="0">
                <a:solidFill>
                  <a:srgbClr val="3A3838"/>
                </a:solidFill>
                <a:latin typeface="Carlito"/>
                <a:cs typeface="Carlito"/>
              </a:rPr>
              <a:t>veya </a:t>
            </a:r>
            <a:r>
              <a:rPr sz="2400" b="1" spc="-5" dirty="0">
                <a:solidFill>
                  <a:srgbClr val="3A3838"/>
                </a:solidFill>
                <a:latin typeface="Carlito"/>
                <a:cs typeface="Carlito"/>
              </a:rPr>
              <a:t>ruhsal </a:t>
            </a:r>
            <a:r>
              <a:rPr sz="2400" b="1" spc="-10" dirty="0">
                <a:solidFill>
                  <a:srgbClr val="3A3838"/>
                </a:solidFill>
                <a:latin typeface="Carlito"/>
                <a:cs typeface="Carlito"/>
              </a:rPr>
              <a:t>özürlülük</a:t>
            </a:r>
            <a:r>
              <a:rPr sz="2400" b="1" spc="35" dirty="0">
                <a:solidFill>
                  <a:srgbClr val="3A3838"/>
                </a:solidFill>
                <a:latin typeface="Carlito"/>
                <a:cs typeface="Carlito"/>
              </a:rPr>
              <a:t> </a:t>
            </a:r>
            <a:r>
              <a:rPr sz="2400" b="1" spc="-25" dirty="0">
                <a:solidFill>
                  <a:srgbClr val="3A3838"/>
                </a:solidFill>
                <a:latin typeface="Carlito"/>
                <a:cs typeface="Carlito"/>
              </a:rPr>
              <a:t>halleri»</a:t>
            </a:r>
            <a:r>
              <a:rPr sz="2400" spc="-25" dirty="0">
                <a:solidFill>
                  <a:srgbClr val="3A3838"/>
                </a:solidFill>
                <a:latin typeface="Carlito"/>
                <a:cs typeface="Carlito"/>
              </a:rPr>
              <a:t>dir.</a:t>
            </a:r>
            <a:endParaRPr sz="2400">
              <a:latin typeface="Carlito"/>
              <a:cs typeface="Carlito"/>
            </a:endParaRPr>
          </a:p>
          <a:p>
            <a:pPr marL="12700">
              <a:lnSpc>
                <a:spcPct val="100000"/>
              </a:lnSpc>
              <a:spcBef>
                <a:spcPts val="1060"/>
              </a:spcBef>
            </a:pPr>
            <a:r>
              <a:rPr sz="2400" spc="-5" dirty="0">
                <a:solidFill>
                  <a:srgbClr val="3A3838"/>
                </a:solidFill>
                <a:latin typeface="Carlito"/>
                <a:cs typeface="Carlito"/>
              </a:rPr>
              <a:t>6331 </a:t>
            </a:r>
            <a:r>
              <a:rPr sz="2400" spc="-10" dirty="0">
                <a:solidFill>
                  <a:srgbClr val="3A3838"/>
                </a:solidFill>
                <a:latin typeface="Carlito"/>
                <a:cs typeface="Carlito"/>
              </a:rPr>
              <a:t>Sayılı </a:t>
            </a:r>
            <a:r>
              <a:rPr sz="2400" dirty="0">
                <a:solidFill>
                  <a:srgbClr val="3A3838"/>
                </a:solidFill>
                <a:latin typeface="Carlito"/>
                <a:cs typeface="Carlito"/>
              </a:rPr>
              <a:t>İş </a:t>
            </a:r>
            <a:r>
              <a:rPr sz="2400" spc="-5" dirty="0">
                <a:solidFill>
                  <a:srgbClr val="3A3838"/>
                </a:solidFill>
                <a:latin typeface="Carlito"/>
                <a:cs typeface="Carlito"/>
              </a:rPr>
              <a:t>Sağlığı </a:t>
            </a:r>
            <a:r>
              <a:rPr sz="2400" spc="-15" dirty="0">
                <a:solidFill>
                  <a:srgbClr val="3A3838"/>
                </a:solidFill>
                <a:latin typeface="Carlito"/>
                <a:cs typeface="Carlito"/>
              </a:rPr>
              <a:t>ve </a:t>
            </a:r>
            <a:r>
              <a:rPr sz="2400" spc="-5" dirty="0">
                <a:solidFill>
                  <a:srgbClr val="3A3838"/>
                </a:solidFill>
                <a:latin typeface="Carlito"/>
                <a:cs typeface="Carlito"/>
              </a:rPr>
              <a:t>Güvenliği Kanununa </a:t>
            </a:r>
            <a:r>
              <a:rPr sz="2400" spc="-15" dirty="0">
                <a:solidFill>
                  <a:srgbClr val="3A3838"/>
                </a:solidFill>
                <a:latin typeface="Carlito"/>
                <a:cs typeface="Carlito"/>
              </a:rPr>
              <a:t>göre; </a:t>
            </a:r>
            <a:r>
              <a:rPr sz="2400" b="1" spc="-5" dirty="0">
                <a:solidFill>
                  <a:srgbClr val="3A3838"/>
                </a:solidFill>
                <a:latin typeface="Carlito"/>
                <a:cs typeface="Carlito"/>
              </a:rPr>
              <a:t>“Mesleki </a:t>
            </a:r>
            <a:r>
              <a:rPr sz="2400" b="1" spc="-10" dirty="0">
                <a:solidFill>
                  <a:srgbClr val="3A3838"/>
                </a:solidFill>
                <a:latin typeface="Carlito"/>
                <a:cs typeface="Carlito"/>
              </a:rPr>
              <a:t>risklere</a:t>
            </a:r>
            <a:r>
              <a:rPr sz="2400" b="1" spc="35" dirty="0">
                <a:solidFill>
                  <a:srgbClr val="3A3838"/>
                </a:solidFill>
                <a:latin typeface="Carlito"/>
                <a:cs typeface="Carlito"/>
              </a:rPr>
              <a:t> </a:t>
            </a:r>
            <a:r>
              <a:rPr sz="2400" b="1" spc="-10" dirty="0">
                <a:solidFill>
                  <a:srgbClr val="3A3838"/>
                </a:solidFill>
                <a:latin typeface="Carlito"/>
                <a:cs typeface="Carlito"/>
              </a:rPr>
              <a:t>maruziyet</a:t>
            </a:r>
            <a:endParaRPr sz="2400">
              <a:latin typeface="Carlito"/>
              <a:cs typeface="Carlito"/>
            </a:endParaRPr>
          </a:p>
          <a:p>
            <a:pPr marL="12700">
              <a:lnSpc>
                <a:spcPct val="100000"/>
              </a:lnSpc>
              <a:spcBef>
                <a:spcPts val="1440"/>
              </a:spcBef>
            </a:pPr>
            <a:r>
              <a:rPr sz="2400" b="1" spc="-5" dirty="0">
                <a:solidFill>
                  <a:srgbClr val="3A3838"/>
                </a:solidFill>
                <a:latin typeface="Carlito"/>
                <a:cs typeface="Carlito"/>
              </a:rPr>
              <a:t>sonucu </a:t>
            </a:r>
            <a:r>
              <a:rPr sz="2400" b="1" spc="-20" dirty="0">
                <a:solidFill>
                  <a:srgbClr val="3A3838"/>
                </a:solidFill>
                <a:latin typeface="Carlito"/>
                <a:cs typeface="Carlito"/>
              </a:rPr>
              <a:t>ortaya </a:t>
            </a:r>
            <a:r>
              <a:rPr sz="2400" b="1" spc="-10" dirty="0">
                <a:solidFill>
                  <a:srgbClr val="3A3838"/>
                </a:solidFill>
                <a:latin typeface="Carlito"/>
                <a:cs typeface="Carlito"/>
              </a:rPr>
              <a:t>çıkan hastalık” </a:t>
            </a:r>
            <a:r>
              <a:rPr sz="2400" spc="-15" dirty="0">
                <a:solidFill>
                  <a:srgbClr val="3A3838"/>
                </a:solidFill>
                <a:latin typeface="Carlito"/>
                <a:cs typeface="Carlito"/>
              </a:rPr>
              <a:t>olarak</a:t>
            </a:r>
            <a:r>
              <a:rPr sz="2400" spc="-10" dirty="0">
                <a:solidFill>
                  <a:srgbClr val="3A3838"/>
                </a:solidFill>
                <a:latin typeface="Carlito"/>
                <a:cs typeface="Carlito"/>
              </a:rPr>
              <a:t> </a:t>
            </a:r>
            <a:r>
              <a:rPr sz="2400" spc="-20" dirty="0">
                <a:solidFill>
                  <a:srgbClr val="3A3838"/>
                </a:solidFill>
                <a:latin typeface="Carlito"/>
                <a:cs typeface="Carlito"/>
              </a:rPr>
              <a:t>tanımlanmıştır.</a:t>
            </a:r>
            <a:endParaRPr sz="2400">
              <a:latin typeface="Carlito"/>
              <a:cs typeface="Carlito"/>
            </a:endParaRPr>
          </a:p>
        </p:txBody>
      </p:sp>
      <p:sp>
        <p:nvSpPr>
          <p:cNvPr id="9" name="object 9"/>
          <p:cNvSpPr txBox="1">
            <a:spLocks noGrp="1"/>
          </p:cNvSpPr>
          <p:nvPr>
            <p:ph type="title"/>
          </p:nvPr>
        </p:nvSpPr>
        <p:spPr>
          <a:xfrm>
            <a:off x="753872" y="611250"/>
            <a:ext cx="243713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a:t>
            </a:r>
            <a:r>
              <a:rPr sz="2800" b="1" spc="-15" dirty="0">
                <a:solidFill>
                  <a:srgbClr val="404040"/>
                </a:solidFill>
                <a:latin typeface="Carlito"/>
                <a:cs typeface="Carlito"/>
              </a:rPr>
              <a:t> Hastalığı</a:t>
            </a:r>
            <a:endParaRPr sz="2800">
              <a:latin typeface="Carlito"/>
              <a:cs typeface="Carli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99872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5" dirty="0">
                <a:solidFill>
                  <a:srgbClr val="404040"/>
                </a:solidFill>
                <a:latin typeface="Carlito"/>
                <a:cs typeface="Carlito"/>
              </a:rPr>
              <a:t>Klinik </a:t>
            </a:r>
            <a:r>
              <a:rPr sz="2800" b="1" spc="-60" dirty="0">
                <a:solidFill>
                  <a:srgbClr val="404040"/>
                </a:solidFill>
                <a:latin typeface="Carlito"/>
                <a:cs typeface="Carlito"/>
              </a:rPr>
              <a:t>Tanı</a:t>
            </a:r>
            <a:r>
              <a:rPr sz="2800" b="1" spc="114" dirty="0">
                <a:solidFill>
                  <a:srgbClr val="404040"/>
                </a:solidFill>
                <a:latin typeface="Carlito"/>
                <a:cs typeface="Carlito"/>
              </a:rPr>
              <a:t> </a:t>
            </a:r>
            <a:r>
              <a:rPr sz="2800" b="1" spc="-15" dirty="0">
                <a:solidFill>
                  <a:srgbClr val="404040"/>
                </a:solidFill>
                <a:latin typeface="Carlito"/>
                <a:cs typeface="Carlito"/>
              </a:rPr>
              <a:t>Süreci</a:t>
            </a:r>
            <a:endParaRPr sz="2800">
              <a:latin typeface="Carlito"/>
              <a:cs typeface="Carlito"/>
            </a:endParaRP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111351" y="1792859"/>
              <a:ext cx="240791"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1351" y="2890138"/>
              <a:ext cx="240791" cy="234696"/>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441830" y="1524761"/>
            <a:ext cx="9471660" cy="3866515"/>
          </a:xfrm>
          <a:prstGeom prst="rect">
            <a:avLst/>
          </a:prstGeom>
        </p:spPr>
        <p:txBody>
          <a:bodyPr vert="horz" wrap="square" lIns="0" tIns="12700" rIns="0" bIns="0" rtlCol="0">
            <a:spAutoFit/>
          </a:bodyPr>
          <a:lstStyle/>
          <a:p>
            <a:pPr marL="12700" marR="452120">
              <a:lnSpc>
                <a:spcPct val="150000"/>
              </a:lnSpc>
              <a:spcBef>
                <a:spcPts val="100"/>
              </a:spcBef>
            </a:pPr>
            <a:r>
              <a:rPr sz="2400" dirty="0">
                <a:solidFill>
                  <a:srgbClr val="404040"/>
                </a:solidFill>
                <a:latin typeface="Carlito"/>
                <a:cs typeface="Carlito"/>
              </a:rPr>
              <a:t>Meslek </a:t>
            </a:r>
            <a:r>
              <a:rPr sz="2400" spc="-10" dirty="0">
                <a:solidFill>
                  <a:srgbClr val="404040"/>
                </a:solidFill>
                <a:latin typeface="Carlito"/>
                <a:cs typeface="Carlito"/>
              </a:rPr>
              <a:t>hastalığı </a:t>
            </a:r>
            <a:r>
              <a:rPr sz="2400" dirty="0">
                <a:solidFill>
                  <a:srgbClr val="404040"/>
                </a:solidFill>
                <a:latin typeface="Carlito"/>
                <a:cs typeface="Carlito"/>
              </a:rPr>
              <a:t>klinik </a:t>
            </a:r>
            <a:r>
              <a:rPr sz="2400" spc="-5" dirty="0">
                <a:solidFill>
                  <a:srgbClr val="404040"/>
                </a:solidFill>
                <a:latin typeface="Carlito"/>
                <a:cs typeface="Carlito"/>
              </a:rPr>
              <a:t>tanısı </a:t>
            </a:r>
            <a:r>
              <a:rPr sz="2400" b="1" dirty="0">
                <a:solidFill>
                  <a:srgbClr val="404040"/>
                </a:solidFill>
                <a:latin typeface="Carlito"/>
                <a:cs typeface="Carlito"/>
              </a:rPr>
              <a:t>iş </a:t>
            </a:r>
            <a:r>
              <a:rPr sz="2400" b="1" spc="-10" dirty="0">
                <a:solidFill>
                  <a:srgbClr val="404040"/>
                </a:solidFill>
                <a:latin typeface="Carlito"/>
                <a:cs typeface="Carlito"/>
              </a:rPr>
              <a:t>yeri </a:t>
            </a:r>
            <a:r>
              <a:rPr sz="2400" b="1" dirty="0">
                <a:solidFill>
                  <a:srgbClr val="404040"/>
                </a:solidFill>
                <a:latin typeface="Carlito"/>
                <a:cs typeface="Carlito"/>
              </a:rPr>
              <a:t>hekimi </a:t>
            </a:r>
            <a:r>
              <a:rPr sz="2400" spc="-20" dirty="0">
                <a:solidFill>
                  <a:srgbClr val="404040"/>
                </a:solidFill>
                <a:latin typeface="Carlito"/>
                <a:cs typeface="Carlito"/>
              </a:rPr>
              <a:t>veya </a:t>
            </a:r>
            <a:r>
              <a:rPr sz="2400" dirty="0">
                <a:solidFill>
                  <a:srgbClr val="404040"/>
                </a:solidFill>
                <a:latin typeface="Carlito"/>
                <a:cs typeface="Carlito"/>
              </a:rPr>
              <a:t>1. </a:t>
            </a:r>
            <a:r>
              <a:rPr sz="2400" spc="-5" dirty="0">
                <a:solidFill>
                  <a:srgbClr val="404040"/>
                </a:solidFill>
                <a:latin typeface="Carlito"/>
                <a:cs typeface="Carlito"/>
              </a:rPr>
              <a:t>basamak sağlık</a:t>
            </a:r>
            <a:r>
              <a:rPr sz="2400" spc="-150" dirty="0">
                <a:solidFill>
                  <a:srgbClr val="404040"/>
                </a:solidFill>
                <a:latin typeface="Carlito"/>
                <a:cs typeface="Carlito"/>
              </a:rPr>
              <a:t> </a:t>
            </a:r>
            <a:r>
              <a:rPr sz="2400" spc="-5" dirty="0">
                <a:solidFill>
                  <a:srgbClr val="404040"/>
                </a:solidFill>
                <a:latin typeface="Carlito"/>
                <a:cs typeface="Carlito"/>
              </a:rPr>
              <a:t>hizmeti  sunucuları </a:t>
            </a:r>
            <a:r>
              <a:rPr sz="2400" b="1" dirty="0">
                <a:solidFill>
                  <a:srgbClr val="404040"/>
                </a:solidFill>
                <a:latin typeface="Carlito"/>
                <a:cs typeface="Carlito"/>
              </a:rPr>
              <a:t>(aile hekimi) </a:t>
            </a:r>
            <a:r>
              <a:rPr sz="2400" spc="-15" dirty="0">
                <a:solidFill>
                  <a:srgbClr val="404040"/>
                </a:solidFill>
                <a:latin typeface="Carlito"/>
                <a:cs typeface="Carlito"/>
              </a:rPr>
              <a:t>tarafından</a:t>
            </a:r>
            <a:r>
              <a:rPr sz="2400" spc="-50" dirty="0">
                <a:solidFill>
                  <a:srgbClr val="404040"/>
                </a:solidFill>
                <a:latin typeface="Carlito"/>
                <a:cs typeface="Carlito"/>
              </a:rPr>
              <a:t> </a:t>
            </a:r>
            <a:r>
              <a:rPr sz="2400" spc="-40" dirty="0">
                <a:solidFill>
                  <a:srgbClr val="404040"/>
                </a:solidFill>
                <a:latin typeface="Carlito"/>
                <a:cs typeface="Carlito"/>
              </a:rPr>
              <a:t>konabilir.</a:t>
            </a:r>
            <a:endParaRPr sz="2400">
              <a:latin typeface="Carlito"/>
              <a:cs typeface="Carlito"/>
            </a:endParaRPr>
          </a:p>
          <a:p>
            <a:pPr marL="12700" marR="118110">
              <a:lnSpc>
                <a:spcPct val="150000"/>
              </a:lnSpc>
            </a:pPr>
            <a:r>
              <a:rPr sz="2400" dirty="0">
                <a:solidFill>
                  <a:srgbClr val="404040"/>
                </a:solidFill>
                <a:latin typeface="Carlito"/>
                <a:cs typeface="Carlito"/>
              </a:rPr>
              <a:t>Klinik </a:t>
            </a:r>
            <a:r>
              <a:rPr sz="2400" spc="-10" dirty="0">
                <a:solidFill>
                  <a:srgbClr val="404040"/>
                </a:solidFill>
                <a:latin typeface="Carlito"/>
                <a:cs typeface="Carlito"/>
              </a:rPr>
              <a:t>tanı </a:t>
            </a:r>
            <a:r>
              <a:rPr sz="2400" spc="-15" dirty="0">
                <a:solidFill>
                  <a:srgbClr val="404040"/>
                </a:solidFill>
                <a:latin typeface="Carlito"/>
                <a:cs typeface="Carlito"/>
              </a:rPr>
              <a:t>konulduğu </a:t>
            </a:r>
            <a:r>
              <a:rPr sz="2400" spc="-20" dirty="0">
                <a:solidFill>
                  <a:srgbClr val="404040"/>
                </a:solidFill>
                <a:latin typeface="Carlito"/>
                <a:cs typeface="Carlito"/>
              </a:rPr>
              <a:t>takdirde </a:t>
            </a:r>
            <a:r>
              <a:rPr sz="2400" spc="-5" dirty="0">
                <a:solidFill>
                  <a:srgbClr val="404040"/>
                </a:solidFill>
                <a:latin typeface="Carlito"/>
                <a:cs typeface="Carlito"/>
              </a:rPr>
              <a:t>6331 </a:t>
            </a:r>
            <a:r>
              <a:rPr sz="2400" spc="-10" dirty="0">
                <a:solidFill>
                  <a:srgbClr val="404040"/>
                </a:solidFill>
                <a:latin typeface="Carlito"/>
                <a:cs typeface="Carlito"/>
              </a:rPr>
              <a:t>sayılı </a:t>
            </a:r>
            <a:r>
              <a:rPr sz="2400" dirty="0">
                <a:solidFill>
                  <a:srgbClr val="404040"/>
                </a:solidFill>
                <a:latin typeface="Carlito"/>
                <a:cs typeface="Carlito"/>
              </a:rPr>
              <a:t>İş </a:t>
            </a:r>
            <a:r>
              <a:rPr sz="2400" spc="-5" dirty="0">
                <a:solidFill>
                  <a:srgbClr val="404040"/>
                </a:solidFill>
                <a:latin typeface="Carlito"/>
                <a:cs typeface="Carlito"/>
              </a:rPr>
              <a:t>Sağlığı </a:t>
            </a:r>
            <a:r>
              <a:rPr sz="2400" spc="-15" dirty="0">
                <a:solidFill>
                  <a:srgbClr val="404040"/>
                </a:solidFill>
                <a:latin typeface="Carlito"/>
                <a:cs typeface="Carlito"/>
              </a:rPr>
              <a:t>ve </a:t>
            </a:r>
            <a:r>
              <a:rPr sz="2400" spc="-5" dirty="0">
                <a:solidFill>
                  <a:srgbClr val="404040"/>
                </a:solidFill>
                <a:latin typeface="Carlito"/>
                <a:cs typeface="Carlito"/>
              </a:rPr>
              <a:t>Güvenliği </a:t>
            </a:r>
            <a:r>
              <a:rPr sz="2400" spc="-10" dirty="0">
                <a:solidFill>
                  <a:srgbClr val="404040"/>
                </a:solidFill>
                <a:latin typeface="Carlito"/>
                <a:cs typeface="Carlito"/>
              </a:rPr>
              <a:t>Kanuna </a:t>
            </a:r>
            <a:r>
              <a:rPr sz="2400" spc="-15" dirty="0">
                <a:solidFill>
                  <a:srgbClr val="404040"/>
                </a:solidFill>
                <a:latin typeface="Carlito"/>
                <a:cs typeface="Carlito"/>
              </a:rPr>
              <a:t>göre  işveren, </a:t>
            </a:r>
            <a:r>
              <a:rPr sz="2400" spc="-5" dirty="0">
                <a:solidFill>
                  <a:srgbClr val="404040"/>
                </a:solidFill>
                <a:latin typeface="Carlito"/>
                <a:cs typeface="Carlito"/>
              </a:rPr>
              <a:t>çalışanı </a:t>
            </a:r>
            <a:r>
              <a:rPr sz="2400" b="1" dirty="0">
                <a:solidFill>
                  <a:srgbClr val="404040"/>
                </a:solidFill>
                <a:latin typeface="Carlito"/>
                <a:cs typeface="Carlito"/>
              </a:rPr>
              <a:t>3 iş </a:t>
            </a:r>
            <a:r>
              <a:rPr sz="2400" b="1" spc="-5" dirty="0">
                <a:solidFill>
                  <a:srgbClr val="404040"/>
                </a:solidFill>
                <a:latin typeface="Carlito"/>
                <a:cs typeface="Carlito"/>
              </a:rPr>
              <a:t>günü içerisinde </a:t>
            </a:r>
            <a:r>
              <a:rPr sz="2400" spc="-5" dirty="0">
                <a:solidFill>
                  <a:srgbClr val="404040"/>
                </a:solidFill>
                <a:latin typeface="Carlito"/>
                <a:cs typeface="Carlito"/>
              </a:rPr>
              <a:t>Çalışma Bakanlığı</a:t>
            </a:r>
            <a:r>
              <a:rPr sz="2400" spc="-50" dirty="0">
                <a:solidFill>
                  <a:srgbClr val="404040"/>
                </a:solidFill>
                <a:latin typeface="Carlito"/>
                <a:cs typeface="Carlito"/>
              </a:rPr>
              <a:t> </a:t>
            </a:r>
            <a:r>
              <a:rPr sz="2400" spc="-15" dirty="0">
                <a:solidFill>
                  <a:srgbClr val="404040"/>
                </a:solidFill>
                <a:latin typeface="Carlito"/>
                <a:cs typeface="Carlito"/>
              </a:rPr>
              <a:t>tarafından</a:t>
            </a:r>
            <a:endParaRPr sz="2400">
              <a:latin typeface="Carlito"/>
              <a:cs typeface="Carlito"/>
            </a:endParaRPr>
          </a:p>
          <a:p>
            <a:pPr marL="12700">
              <a:lnSpc>
                <a:spcPct val="100000"/>
              </a:lnSpc>
              <a:spcBef>
                <a:spcPts val="1440"/>
              </a:spcBef>
            </a:pPr>
            <a:r>
              <a:rPr sz="2400" spc="-5" dirty="0">
                <a:solidFill>
                  <a:srgbClr val="404040"/>
                </a:solidFill>
                <a:latin typeface="Carlito"/>
                <a:cs typeface="Carlito"/>
              </a:rPr>
              <a:t>yetkilendirilmiş sağlık hizmet sunucularına </a:t>
            </a:r>
            <a:r>
              <a:rPr sz="2400" b="1" spc="-5" dirty="0">
                <a:solidFill>
                  <a:srgbClr val="404040"/>
                </a:solidFill>
                <a:latin typeface="Carlito"/>
                <a:cs typeface="Carlito"/>
              </a:rPr>
              <a:t>(yetkilendirilmiş hastaneler)</a:t>
            </a:r>
            <a:r>
              <a:rPr sz="2400" b="1" spc="-45" dirty="0">
                <a:solidFill>
                  <a:srgbClr val="404040"/>
                </a:solidFill>
                <a:latin typeface="Carlito"/>
                <a:cs typeface="Carlito"/>
              </a:rPr>
              <a:t> </a:t>
            </a:r>
            <a:r>
              <a:rPr sz="2400" spc="-5" dirty="0">
                <a:solidFill>
                  <a:srgbClr val="404040"/>
                </a:solidFill>
                <a:latin typeface="Carlito"/>
                <a:cs typeface="Carlito"/>
              </a:rPr>
              <a:t>sevk</a:t>
            </a:r>
            <a:endParaRPr sz="2400">
              <a:latin typeface="Carlito"/>
              <a:cs typeface="Carlito"/>
            </a:endParaRPr>
          </a:p>
          <a:p>
            <a:pPr marL="12700">
              <a:lnSpc>
                <a:spcPct val="100000"/>
              </a:lnSpc>
              <a:spcBef>
                <a:spcPts val="1445"/>
              </a:spcBef>
            </a:pPr>
            <a:r>
              <a:rPr sz="2400" dirty="0">
                <a:solidFill>
                  <a:srgbClr val="404040"/>
                </a:solidFill>
                <a:latin typeface="Carlito"/>
                <a:cs typeface="Carlito"/>
              </a:rPr>
              <a:t>etmekle </a:t>
            </a:r>
            <a:r>
              <a:rPr sz="2400" spc="-25" dirty="0">
                <a:solidFill>
                  <a:srgbClr val="404040"/>
                </a:solidFill>
                <a:latin typeface="Carlito"/>
                <a:cs typeface="Carlito"/>
              </a:rPr>
              <a:t>yükümlüdür. </a:t>
            </a:r>
            <a:r>
              <a:rPr sz="2400" spc="-5" dirty="0">
                <a:solidFill>
                  <a:srgbClr val="404040"/>
                </a:solidFill>
                <a:latin typeface="Carlito"/>
                <a:cs typeface="Carlito"/>
              </a:rPr>
              <a:t>(Hastanelerin yetkilendirilmesi </a:t>
            </a:r>
            <a:r>
              <a:rPr sz="2400" dirty="0">
                <a:solidFill>
                  <a:srgbClr val="404040"/>
                </a:solidFill>
                <a:latin typeface="Carlito"/>
                <a:cs typeface="Carlito"/>
              </a:rPr>
              <a:t>: </a:t>
            </a:r>
            <a:r>
              <a:rPr sz="2400" spc="-5" dirty="0">
                <a:solidFill>
                  <a:srgbClr val="404040"/>
                </a:solidFill>
                <a:latin typeface="Carlito"/>
                <a:cs typeface="Carlito"/>
              </a:rPr>
              <a:t>Çalışma </a:t>
            </a:r>
            <a:r>
              <a:rPr sz="2400" dirty="0">
                <a:solidFill>
                  <a:srgbClr val="404040"/>
                </a:solidFill>
                <a:latin typeface="Carlito"/>
                <a:cs typeface="Carlito"/>
              </a:rPr>
              <a:t>Gücü</a:t>
            </a:r>
            <a:r>
              <a:rPr sz="2400" spc="-105" dirty="0">
                <a:solidFill>
                  <a:srgbClr val="404040"/>
                </a:solidFill>
                <a:latin typeface="Carlito"/>
                <a:cs typeface="Carlito"/>
              </a:rPr>
              <a:t> </a:t>
            </a:r>
            <a:r>
              <a:rPr sz="2400" spc="-15" dirty="0">
                <a:solidFill>
                  <a:srgbClr val="404040"/>
                </a:solidFill>
                <a:latin typeface="Carlito"/>
                <a:cs typeface="Carlito"/>
              </a:rPr>
              <a:t>ve</a:t>
            </a:r>
            <a:endParaRPr sz="2400">
              <a:latin typeface="Carlito"/>
              <a:cs typeface="Carlito"/>
            </a:endParaRPr>
          </a:p>
          <a:p>
            <a:pPr marL="12700">
              <a:lnSpc>
                <a:spcPct val="100000"/>
              </a:lnSpc>
              <a:spcBef>
                <a:spcPts val="1440"/>
              </a:spcBef>
            </a:pPr>
            <a:r>
              <a:rPr sz="2400" spc="-5" dirty="0">
                <a:solidFill>
                  <a:srgbClr val="404040"/>
                </a:solidFill>
                <a:latin typeface="Carlito"/>
                <a:cs typeface="Carlito"/>
              </a:rPr>
              <a:t>Meslekte </a:t>
            </a:r>
            <a:r>
              <a:rPr sz="2400" spc="-15" dirty="0">
                <a:solidFill>
                  <a:srgbClr val="404040"/>
                </a:solidFill>
                <a:latin typeface="Carlito"/>
                <a:cs typeface="Carlito"/>
              </a:rPr>
              <a:t>Kazanma </a:t>
            </a:r>
            <a:r>
              <a:rPr sz="2400" dirty="0">
                <a:solidFill>
                  <a:srgbClr val="404040"/>
                </a:solidFill>
                <a:latin typeface="Carlito"/>
                <a:cs typeface="Carlito"/>
              </a:rPr>
              <a:t>Gücü </a:t>
            </a:r>
            <a:r>
              <a:rPr sz="2400" spc="-20" dirty="0">
                <a:solidFill>
                  <a:srgbClr val="404040"/>
                </a:solidFill>
                <a:latin typeface="Carlito"/>
                <a:cs typeface="Carlito"/>
              </a:rPr>
              <a:t>Kaybı </a:t>
            </a:r>
            <a:r>
              <a:rPr sz="2400" spc="-15" dirty="0">
                <a:solidFill>
                  <a:srgbClr val="404040"/>
                </a:solidFill>
                <a:latin typeface="Carlito"/>
                <a:cs typeface="Carlito"/>
              </a:rPr>
              <a:t>Oranı </a:t>
            </a:r>
            <a:r>
              <a:rPr sz="2400" spc="-40" dirty="0">
                <a:solidFill>
                  <a:srgbClr val="404040"/>
                </a:solidFill>
                <a:latin typeface="Carlito"/>
                <a:cs typeface="Carlito"/>
              </a:rPr>
              <a:t>Tespit </a:t>
            </a:r>
            <a:r>
              <a:rPr sz="2400" dirty="0">
                <a:solidFill>
                  <a:srgbClr val="404040"/>
                </a:solidFill>
                <a:latin typeface="Carlito"/>
                <a:cs typeface="Carlito"/>
              </a:rPr>
              <a:t>İşlemleri </a:t>
            </a:r>
            <a:r>
              <a:rPr sz="2400" spc="-20" dirty="0">
                <a:solidFill>
                  <a:srgbClr val="404040"/>
                </a:solidFill>
                <a:latin typeface="Carlito"/>
                <a:cs typeface="Carlito"/>
              </a:rPr>
              <a:t>Yönetmeliği </a:t>
            </a:r>
            <a:r>
              <a:rPr sz="2400" spc="-5" dirty="0">
                <a:solidFill>
                  <a:srgbClr val="404040"/>
                </a:solidFill>
                <a:latin typeface="Carlito"/>
                <a:cs typeface="Carlito"/>
              </a:rPr>
              <a:t>Madde</a:t>
            </a:r>
            <a:r>
              <a:rPr sz="2400" spc="75" dirty="0">
                <a:solidFill>
                  <a:srgbClr val="404040"/>
                </a:solidFill>
                <a:latin typeface="Carlito"/>
                <a:cs typeface="Carlito"/>
              </a:rPr>
              <a:t> </a:t>
            </a:r>
            <a:r>
              <a:rPr sz="2400" dirty="0">
                <a:solidFill>
                  <a:srgbClr val="404040"/>
                </a:solidFill>
                <a:latin typeface="Carlito"/>
                <a:cs typeface="Carlito"/>
              </a:rPr>
              <a:t>5)</a:t>
            </a:r>
            <a:endParaRPr sz="2400">
              <a:latin typeface="Carlito"/>
              <a:cs typeface="Carli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23900"/>
              <a:ext cx="10706100" cy="3655060"/>
            </a:xfrm>
            <a:custGeom>
              <a:avLst/>
              <a:gdLst/>
              <a:ahLst/>
              <a:cxnLst/>
              <a:rect l="l" t="t" r="r" b="b"/>
              <a:pathLst>
                <a:path w="10706100" h="3655060">
                  <a:moveTo>
                    <a:pt x="10502011" y="0"/>
                  </a:moveTo>
                  <a:lnTo>
                    <a:pt x="204025" y="0"/>
                  </a:lnTo>
                  <a:lnTo>
                    <a:pt x="157246" y="5386"/>
                  </a:lnTo>
                  <a:lnTo>
                    <a:pt x="114302" y="20733"/>
                  </a:lnTo>
                  <a:lnTo>
                    <a:pt x="76420" y="44816"/>
                  </a:lnTo>
                  <a:lnTo>
                    <a:pt x="44823" y="76416"/>
                  </a:lnTo>
                  <a:lnTo>
                    <a:pt x="20738" y="114309"/>
                  </a:lnTo>
                  <a:lnTo>
                    <a:pt x="5388" y="157274"/>
                  </a:lnTo>
                  <a:lnTo>
                    <a:pt x="0" y="204088"/>
                  </a:lnTo>
                  <a:lnTo>
                    <a:pt x="0" y="3450463"/>
                  </a:lnTo>
                  <a:lnTo>
                    <a:pt x="5388" y="3497277"/>
                  </a:lnTo>
                  <a:lnTo>
                    <a:pt x="20738" y="3540242"/>
                  </a:lnTo>
                  <a:lnTo>
                    <a:pt x="44823" y="3578135"/>
                  </a:lnTo>
                  <a:lnTo>
                    <a:pt x="76420" y="3609735"/>
                  </a:lnTo>
                  <a:lnTo>
                    <a:pt x="114302" y="3633818"/>
                  </a:lnTo>
                  <a:lnTo>
                    <a:pt x="157246" y="3649165"/>
                  </a:lnTo>
                  <a:lnTo>
                    <a:pt x="204025" y="3654552"/>
                  </a:lnTo>
                  <a:lnTo>
                    <a:pt x="10502011" y="3654552"/>
                  </a:lnTo>
                  <a:lnTo>
                    <a:pt x="10548825" y="3649165"/>
                  </a:lnTo>
                  <a:lnTo>
                    <a:pt x="10591790" y="3633818"/>
                  </a:lnTo>
                  <a:lnTo>
                    <a:pt x="10629683" y="3609735"/>
                  </a:lnTo>
                  <a:lnTo>
                    <a:pt x="10661283" y="3578135"/>
                  </a:lnTo>
                  <a:lnTo>
                    <a:pt x="10685366" y="3540242"/>
                  </a:lnTo>
                  <a:lnTo>
                    <a:pt x="10700713" y="3497277"/>
                  </a:lnTo>
                  <a:lnTo>
                    <a:pt x="10706100" y="3450463"/>
                  </a:lnTo>
                  <a:lnTo>
                    <a:pt x="10706100" y="204088"/>
                  </a:lnTo>
                  <a:lnTo>
                    <a:pt x="10700713" y="157274"/>
                  </a:lnTo>
                  <a:lnTo>
                    <a:pt x="10685366" y="114309"/>
                  </a:lnTo>
                  <a:lnTo>
                    <a:pt x="10661283" y="76416"/>
                  </a:lnTo>
                  <a:lnTo>
                    <a:pt x="10629683" y="44816"/>
                  </a:lnTo>
                  <a:lnTo>
                    <a:pt x="10591790" y="20733"/>
                  </a:lnTo>
                  <a:lnTo>
                    <a:pt x="10548825" y="5386"/>
                  </a:lnTo>
                  <a:lnTo>
                    <a:pt x="10502011" y="0"/>
                  </a:lnTo>
                  <a:close/>
                </a:path>
              </a:pathLst>
            </a:custGeom>
            <a:solidFill>
              <a:srgbClr val="DEEBF7"/>
            </a:solidFill>
          </p:spPr>
          <p:txBody>
            <a:bodyPr wrap="square" lIns="0" tIns="0" rIns="0" bIns="0" rtlCol="0"/>
            <a:lstStyle/>
            <a:p>
              <a:endParaRPr/>
            </a:p>
          </p:txBody>
        </p:sp>
        <p:sp>
          <p:nvSpPr>
            <p:cNvPr id="4" name="object 4"/>
            <p:cNvSpPr/>
            <p:nvPr/>
          </p:nvSpPr>
          <p:spPr>
            <a:xfrm>
              <a:off x="1218526" y="2645282"/>
              <a:ext cx="216407" cy="21488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3148202"/>
              <a:ext cx="216407" cy="214884"/>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1205890" y="889386"/>
            <a:ext cx="8795385" cy="3043555"/>
          </a:xfrm>
          <a:prstGeom prst="rect">
            <a:avLst/>
          </a:prstGeom>
        </p:spPr>
        <p:txBody>
          <a:bodyPr vert="horz" wrap="square" lIns="0" tIns="179705" rIns="0" bIns="0" rtlCol="0">
            <a:spAutoFit/>
          </a:bodyPr>
          <a:lstStyle/>
          <a:p>
            <a:pPr marL="12700">
              <a:lnSpc>
                <a:spcPct val="100000"/>
              </a:lnSpc>
              <a:spcBef>
                <a:spcPts val="1415"/>
              </a:spcBef>
            </a:pPr>
            <a:r>
              <a:rPr sz="2200" spc="-10" dirty="0">
                <a:solidFill>
                  <a:srgbClr val="3A3838"/>
                </a:solidFill>
                <a:latin typeface="Carlito"/>
                <a:cs typeface="Carlito"/>
              </a:rPr>
              <a:t>Sigortalının çalıştığı </a:t>
            </a:r>
            <a:r>
              <a:rPr sz="2200" spc="-15" dirty="0">
                <a:solidFill>
                  <a:srgbClr val="3A3838"/>
                </a:solidFill>
                <a:latin typeface="Carlito"/>
                <a:cs typeface="Carlito"/>
              </a:rPr>
              <a:t>işten </a:t>
            </a:r>
            <a:r>
              <a:rPr sz="2200" spc="-10" dirty="0">
                <a:solidFill>
                  <a:srgbClr val="3A3838"/>
                </a:solidFill>
                <a:latin typeface="Carlito"/>
                <a:cs typeface="Carlito"/>
              </a:rPr>
              <a:t>dolayı </a:t>
            </a:r>
            <a:r>
              <a:rPr sz="2200" spc="-5" dirty="0">
                <a:solidFill>
                  <a:srgbClr val="3A3838"/>
                </a:solidFill>
                <a:latin typeface="Carlito"/>
                <a:cs typeface="Carlito"/>
              </a:rPr>
              <a:t>meslek </a:t>
            </a:r>
            <a:r>
              <a:rPr sz="2200" spc="-10" dirty="0">
                <a:solidFill>
                  <a:srgbClr val="3A3838"/>
                </a:solidFill>
                <a:latin typeface="Carlito"/>
                <a:cs typeface="Carlito"/>
              </a:rPr>
              <a:t>hastalığına </a:t>
            </a:r>
            <a:r>
              <a:rPr sz="2200" spc="-15" dirty="0">
                <a:solidFill>
                  <a:srgbClr val="3A3838"/>
                </a:solidFill>
                <a:latin typeface="Carlito"/>
                <a:cs typeface="Carlito"/>
              </a:rPr>
              <a:t>yakalandığı</a:t>
            </a:r>
            <a:r>
              <a:rPr sz="2200" spc="140" dirty="0">
                <a:solidFill>
                  <a:srgbClr val="3A3838"/>
                </a:solidFill>
                <a:latin typeface="Carlito"/>
                <a:cs typeface="Carlito"/>
              </a:rPr>
              <a:t> </a:t>
            </a:r>
            <a:r>
              <a:rPr sz="2200" spc="-10" dirty="0">
                <a:solidFill>
                  <a:srgbClr val="3A3838"/>
                </a:solidFill>
                <a:latin typeface="Carlito"/>
                <a:cs typeface="Carlito"/>
              </a:rPr>
              <a:t>yetkilendirilmiş</a:t>
            </a:r>
            <a:endParaRPr sz="2200">
              <a:latin typeface="Carlito"/>
              <a:cs typeface="Carlito"/>
            </a:endParaRPr>
          </a:p>
          <a:p>
            <a:pPr marL="12700">
              <a:lnSpc>
                <a:spcPct val="100000"/>
              </a:lnSpc>
              <a:spcBef>
                <a:spcPts val="1320"/>
              </a:spcBef>
            </a:pPr>
            <a:r>
              <a:rPr sz="2200" spc="-10" dirty="0">
                <a:solidFill>
                  <a:srgbClr val="3A3838"/>
                </a:solidFill>
                <a:latin typeface="Carlito"/>
                <a:cs typeface="Carlito"/>
              </a:rPr>
              <a:t>hastaneler </a:t>
            </a:r>
            <a:r>
              <a:rPr sz="2200" spc="-15" dirty="0">
                <a:solidFill>
                  <a:srgbClr val="3A3838"/>
                </a:solidFill>
                <a:latin typeface="Carlito"/>
                <a:cs typeface="Carlito"/>
              </a:rPr>
              <a:t>tarafından </a:t>
            </a:r>
            <a:r>
              <a:rPr sz="2200" spc="-10" dirty="0">
                <a:solidFill>
                  <a:srgbClr val="3A3838"/>
                </a:solidFill>
                <a:latin typeface="Carlito"/>
                <a:cs typeface="Carlito"/>
              </a:rPr>
              <a:t>düzenlenen </a:t>
            </a:r>
            <a:r>
              <a:rPr sz="2200" spc="-5" dirty="0">
                <a:solidFill>
                  <a:srgbClr val="3A3838"/>
                </a:solidFill>
                <a:latin typeface="Carlito"/>
                <a:cs typeface="Carlito"/>
              </a:rPr>
              <a:t>sağlık </a:t>
            </a:r>
            <a:r>
              <a:rPr sz="2200" spc="-10" dirty="0">
                <a:solidFill>
                  <a:srgbClr val="3A3838"/>
                </a:solidFill>
                <a:latin typeface="Carlito"/>
                <a:cs typeface="Carlito"/>
              </a:rPr>
              <a:t>kurulu raporuyla</a:t>
            </a:r>
            <a:r>
              <a:rPr sz="2200" spc="-40" dirty="0">
                <a:solidFill>
                  <a:srgbClr val="3A3838"/>
                </a:solidFill>
                <a:latin typeface="Carlito"/>
                <a:cs typeface="Carlito"/>
              </a:rPr>
              <a:t> </a:t>
            </a:r>
            <a:r>
              <a:rPr sz="2200" spc="-20" dirty="0">
                <a:solidFill>
                  <a:srgbClr val="3A3838"/>
                </a:solidFill>
                <a:latin typeface="Carlito"/>
                <a:cs typeface="Carlito"/>
              </a:rPr>
              <a:t>belgelendirilir.</a:t>
            </a:r>
            <a:endParaRPr sz="2200">
              <a:latin typeface="Carlito"/>
              <a:cs typeface="Carlito"/>
            </a:endParaRPr>
          </a:p>
          <a:p>
            <a:pPr marL="12700">
              <a:lnSpc>
                <a:spcPct val="100000"/>
              </a:lnSpc>
              <a:spcBef>
                <a:spcPts val="1320"/>
              </a:spcBef>
            </a:pPr>
            <a:r>
              <a:rPr sz="2200" b="1" spc="-15" dirty="0">
                <a:solidFill>
                  <a:srgbClr val="3A3838"/>
                </a:solidFill>
                <a:latin typeface="Carlito"/>
                <a:cs typeface="Carlito"/>
              </a:rPr>
              <a:t>Yetkilendirilmiş</a:t>
            </a:r>
            <a:r>
              <a:rPr sz="2200" b="1" spc="-5" dirty="0">
                <a:solidFill>
                  <a:srgbClr val="3A3838"/>
                </a:solidFill>
                <a:latin typeface="Carlito"/>
                <a:cs typeface="Carlito"/>
              </a:rPr>
              <a:t> </a:t>
            </a:r>
            <a:r>
              <a:rPr sz="2200" b="1" spc="-15" dirty="0">
                <a:solidFill>
                  <a:srgbClr val="3A3838"/>
                </a:solidFill>
                <a:latin typeface="Carlito"/>
                <a:cs typeface="Carlito"/>
              </a:rPr>
              <a:t>hastaneler;</a:t>
            </a:r>
            <a:endParaRPr sz="2200">
              <a:latin typeface="Carlito"/>
              <a:cs typeface="Carlito"/>
            </a:endParaRPr>
          </a:p>
          <a:p>
            <a:pPr marL="355600">
              <a:lnSpc>
                <a:spcPct val="100000"/>
              </a:lnSpc>
              <a:spcBef>
                <a:spcPts val="1320"/>
              </a:spcBef>
            </a:pPr>
            <a:r>
              <a:rPr sz="2200" spc="-10" dirty="0">
                <a:solidFill>
                  <a:srgbClr val="3A3838"/>
                </a:solidFill>
                <a:latin typeface="Carlito"/>
                <a:cs typeface="Carlito"/>
              </a:rPr>
              <a:t>Sağlık Bakanlığı Meslek Hastalıkları Hastaneleri</a:t>
            </a:r>
            <a:endParaRPr sz="2200">
              <a:latin typeface="Carlito"/>
              <a:cs typeface="Carlito"/>
            </a:endParaRPr>
          </a:p>
          <a:p>
            <a:pPr marL="355600" marR="3093720">
              <a:lnSpc>
                <a:spcPct val="150000"/>
              </a:lnSpc>
              <a:spcBef>
                <a:spcPts val="5"/>
              </a:spcBef>
            </a:pPr>
            <a:r>
              <a:rPr sz="2200" spc="-10" dirty="0">
                <a:solidFill>
                  <a:srgbClr val="3A3838"/>
                </a:solidFill>
                <a:latin typeface="Carlito"/>
                <a:cs typeface="Carlito"/>
              </a:rPr>
              <a:t>Sağlık Bakanlığı </a:t>
            </a:r>
            <a:r>
              <a:rPr sz="2200" spc="-5" dirty="0">
                <a:solidFill>
                  <a:srgbClr val="3A3838"/>
                </a:solidFill>
                <a:latin typeface="Carlito"/>
                <a:cs typeface="Carlito"/>
              </a:rPr>
              <a:t>Eğitim </a:t>
            </a:r>
            <a:r>
              <a:rPr sz="2200" spc="-15" dirty="0">
                <a:solidFill>
                  <a:srgbClr val="3A3838"/>
                </a:solidFill>
                <a:latin typeface="Carlito"/>
                <a:cs typeface="Carlito"/>
              </a:rPr>
              <a:t>ve </a:t>
            </a:r>
            <a:r>
              <a:rPr sz="2200" spc="-10" dirty="0">
                <a:solidFill>
                  <a:srgbClr val="3A3838"/>
                </a:solidFill>
                <a:latin typeface="Carlito"/>
                <a:cs typeface="Carlito"/>
              </a:rPr>
              <a:t>Araştırma Hastaneleri  Devlet </a:t>
            </a:r>
            <a:r>
              <a:rPr sz="2200" spc="-15" dirty="0">
                <a:solidFill>
                  <a:srgbClr val="3A3838"/>
                </a:solidFill>
                <a:latin typeface="Carlito"/>
                <a:cs typeface="Carlito"/>
              </a:rPr>
              <a:t>Üniversite</a:t>
            </a:r>
            <a:r>
              <a:rPr sz="2200" dirty="0">
                <a:solidFill>
                  <a:srgbClr val="3A3838"/>
                </a:solidFill>
                <a:latin typeface="Carlito"/>
                <a:cs typeface="Carlito"/>
              </a:rPr>
              <a:t> </a:t>
            </a:r>
            <a:r>
              <a:rPr sz="2200" spc="-20" dirty="0">
                <a:solidFill>
                  <a:srgbClr val="3A3838"/>
                </a:solidFill>
                <a:latin typeface="Carlito"/>
                <a:cs typeface="Carlito"/>
              </a:rPr>
              <a:t>Hastaneleridir.</a:t>
            </a:r>
            <a:endParaRPr sz="2200">
              <a:latin typeface="Carlito"/>
              <a:cs typeface="Carlito"/>
            </a:endParaRPr>
          </a:p>
        </p:txBody>
      </p:sp>
      <p:grpSp>
        <p:nvGrpSpPr>
          <p:cNvPr id="7" name="object 7"/>
          <p:cNvGrpSpPr/>
          <p:nvPr/>
        </p:nvGrpSpPr>
        <p:grpSpPr>
          <a:xfrm>
            <a:off x="777240" y="3651122"/>
            <a:ext cx="10694035" cy="1962150"/>
            <a:chOff x="777240" y="3651122"/>
            <a:chExt cx="10694035" cy="1962150"/>
          </a:xfrm>
        </p:grpSpPr>
        <p:sp>
          <p:nvSpPr>
            <p:cNvPr id="8" name="object 8"/>
            <p:cNvSpPr/>
            <p:nvPr/>
          </p:nvSpPr>
          <p:spPr>
            <a:xfrm>
              <a:off x="1218526" y="3651122"/>
              <a:ext cx="216407" cy="21488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87146" y="4667249"/>
              <a:ext cx="10674350" cy="935990"/>
            </a:xfrm>
            <a:custGeom>
              <a:avLst/>
              <a:gdLst/>
              <a:ahLst/>
              <a:cxnLst/>
              <a:rect l="l" t="t" r="r" b="b"/>
              <a:pathLst>
                <a:path w="10674350" h="935989">
                  <a:moveTo>
                    <a:pt x="10621010" y="0"/>
                  </a:moveTo>
                  <a:lnTo>
                    <a:pt x="53111" y="0"/>
                  </a:lnTo>
                  <a:lnTo>
                    <a:pt x="32436" y="4169"/>
                  </a:lnTo>
                  <a:lnTo>
                    <a:pt x="15554" y="15541"/>
                  </a:lnTo>
                  <a:lnTo>
                    <a:pt x="4173" y="32414"/>
                  </a:lnTo>
                  <a:lnTo>
                    <a:pt x="0" y="53086"/>
                  </a:lnTo>
                  <a:lnTo>
                    <a:pt x="0" y="882650"/>
                  </a:lnTo>
                  <a:lnTo>
                    <a:pt x="4173" y="903321"/>
                  </a:lnTo>
                  <a:lnTo>
                    <a:pt x="15554" y="920194"/>
                  </a:lnTo>
                  <a:lnTo>
                    <a:pt x="32436" y="931566"/>
                  </a:lnTo>
                  <a:lnTo>
                    <a:pt x="53111" y="935736"/>
                  </a:lnTo>
                  <a:lnTo>
                    <a:pt x="10621010" y="935736"/>
                  </a:lnTo>
                  <a:lnTo>
                    <a:pt x="10641681" y="931566"/>
                  </a:lnTo>
                  <a:lnTo>
                    <a:pt x="10658554" y="920194"/>
                  </a:lnTo>
                  <a:lnTo>
                    <a:pt x="10669926" y="903321"/>
                  </a:lnTo>
                  <a:lnTo>
                    <a:pt x="10674096" y="882650"/>
                  </a:lnTo>
                  <a:lnTo>
                    <a:pt x="10674096" y="53086"/>
                  </a:lnTo>
                  <a:lnTo>
                    <a:pt x="10669926" y="32414"/>
                  </a:lnTo>
                  <a:lnTo>
                    <a:pt x="10658554" y="15541"/>
                  </a:lnTo>
                  <a:lnTo>
                    <a:pt x="10641681" y="4169"/>
                  </a:lnTo>
                  <a:lnTo>
                    <a:pt x="10621010" y="0"/>
                  </a:lnTo>
                  <a:close/>
                </a:path>
              </a:pathLst>
            </a:custGeom>
            <a:solidFill>
              <a:srgbClr val="FFFFFF"/>
            </a:solidFill>
          </p:spPr>
          <p:txBody>
            <a:bodyPr wrap="square" lIns="0" tIns="0" rIns="0" bIns="0" rtlCol="0"/>
            <a:lstStyle/>
            <a:p>
              <a:endParaRPr/>
            </a:p>
          </p:txBody>
        </p:sp>
        <p:sp>
          <p:nvSpPr>
            <p:cNvPr id="10" name="object 10"/>
            <p:cNvSpPr/>
            <p:nvPr/>
          </p:nvSpPr>
          <p:spPr>
            <a:xfrm>
              <a:off x="787146" y="4667249"/>
              <a:ext cx="10674350" cy="935990"/>
            </a:xfrm>
            <a:custGeom>
              <a:avLst/>
              <a:gdLst/>
              <a:ahLst/>
              <a:cxnLst/>
              <a:rect l="l" t="t" r="r" b="b"/>
              <a:pathLst>
                <a:path w="10674350" h="935989">
                  <a:moveTo>
                    <a:pt x="0" y="53086"/>
                  </a:moveTo>
                  <a:lnTo>
                    <a:pt x="4173" y="32414"/>
                  </a:lnTo>
                  <a:lnTo>
                    <a:pt x="15554" y="15541"/>
                  </a:lnTo>
                  <a:lnTo>
                    <a:pt x="32436" y="4169"/>
                  </a:lnTo>
                  <a:lnTo>
                    <a:pt x="53111" y="0"/>
                  </a:lnTo>
                  <a:lnTo>
                    <a:pt x="10621010" y="0"/>
                  </a:lnTo>
                  <a:lnTo>
                    <a:pt x="10641681" y="4169"/>
                  </a:lnTo>
                  <a:lnTo>
                    <a:pt x="10658554" y="15541"/>
                  </a:lnTo>
                  <a:lnTo>
                    <a:pt x="10669926" y="32414"/>
                  </a:lnTo>
                  <a:lnTo>
                    <a:pt x="10674096" y="53086"/>
                  </a:lnTo>
                  <a:lnTo>
                    <a:pt x="10674096" y="882650"/>
                  </a:lnTo>
                  <a:lnTo>
                    <a:pt x="10669926" y="903321"/>
                  </a:lnTo>
                  <a:lnTo>
                    <a:pt x="10658554" y="920194"/>
                  </a:lnTo>
                  <a:lnTo>
                    <a:pt x="10641681" y="931566"/>
                  </a:lnTo>
                  <a:lnTo>
                    <a:pt x="10621010" y="935736"/>
                  </a:lnTo>
                  <a:lnTo>
                    <a:pt x="53111" y="935736"/>
                  </a:lnTo>
                  <a:lnTo>
                    <a:pt x="32436" y="931566"/>
                  </a:lnTo>
                  <a:lnTo>
                    <a:pt x="15554" y="920194"/>
                  </a:lnTo>
                  <a:lnTo>
                    <a:pt x="4173" y="903321"/>
                  </a:lnTo>
                  <a:lnTo>
                    <a:pt x="0" y="882650"/>
                  </a:lnTo>
                  <a:lnTo>
                    <a:pt x="0" y="53086"/>
                  </a:lnTo>
                  <a:close/>
                </a:path>
              </a:pathLst>
            </a:custGeom>
            <a:ln w="19812">
              <a:solidFill>
                <a:srgbClr val="AECEEB"/>
              </a:solidFill>
            </a:ln>
          </p:spPr>
          <p:txBody>
            <a:bodyPr wrap="square" lIns="0" tIns="0" rIns="0" bIns="0" rtlCol="0"/>
            <a:lstStyle/>
            <a:p>
              <a:endParaRPr/>
            </a:p>
          </p:txBody>
        </p:sp>
        <p:sp>
          <p:nvSpPr>
            <p:cNvPr id="11" name="object 11"/>
            <p:cNvSpPr/>
            <p:nvPr/>
          </p:nvSpPr>
          <p:spPr>
            <a:xfrm>
              <a:off x="925068" y="4866131"/>
              <a:ext cx="662940" cy="583692"/>
            </a:xfrm>
            <a:prstGeom prst="rect">
              <a:avLst/>
            </a:prstGeom>
            <a:blipFill>
              <a:blip r:embed="rId3" cstate="print"/>
              <a:stretch>
                <a:fillRect/>
              </a:stretch>
            </a:blipFill>
          </p:spPr>
          <p:txBody>
            <a:bodyPr wrap="square" lIns="0" tIns="0" rIns="0" bIns="0" rtlCol="0"/>
            <a:lstStyle/>
            <a:p>
              <a:endParaRPr/>
            </a:p>
          </p:txBody>
        </p:sp>
      </p:grpSp>
      <p:sp>
        <p:nvSpPr>
          <p:cNvPr id="12" name="object 12"/>
          <p:cNvSpPr txBox="1"/>
          <p:nvPr/>
        </p:nvSpPr>
        <p:spPr>
          <a:xfrm>
            <a:off x="1631060" y="4973573"/>
            <a:ext cx="9625330" cy="360680"/>
          </a:xfrm>
          <a:prstGeom prst="rect">
            <a:avLst/>
          </a:prstGeom>
        </p:spPr>
        <p:txBody>
          <a:bodyPr vert="horz" wrap="square" lIns="0" tIns="12065" rIns="0" bIns="0" rtlCol="0">
            <a:spAutoFit/>
          </a:bodyPr>
          <a:lstStyle/>
          <a:p>
            <a:pPr marL="12700">
              <a:lnSpc>
                <a:spcPct val="100000"/>
              </a:lnSpc>
              <a:spcBef>
                <a:spcPts val="95"/>
              </a:spcBef>
            </a:pPr>
            <a:r>
              <a:rPr sz="2200" spc="-10" dirty="0">
                <a:latin typeface="Carlito"/>
                <a:cs typeface="Carlito"/>
              </a:rPr>
              <a:t>Sağlık kurulu, </a:t>
            </a:r>
            <a:r>
              <a:rPr sz="2200" spc="-15" dirty="0">
                <a:latin typeface="Carlito"/>
                <a:cs typeface="Carlito"/>
              </a:rPr>
              <a:t>aynı branştan </a:t>
            </a:r>
            <a:r>
              <a:rPr sz="2200" spc="-5" dirty="0">
                <a:latin typeface="Carlito"/>
                <a:cs typeface="Carlito"/>
              </a:rPr>
              <a:t>en az 3 </a:t>
            </a:r>
            <a:r>
              <a:rPr sz="2200" spc="-25" dirty="0">
                <a:latin typeface="Carlito"/>
                <a:cs typeface="Carlito"/>
              </a:rPr>
              <a:t>veya </a:t>
            </a:r>
            <a:r>
              <a:rPr sz="2200" spc="-10" dirty="0">
                <a:latin typeface="Carlito"/>
                <a:cs typeface="Carlito"/>
              </a:rPr>
              <a:t>farklı branşlardan </a:t>
            </a:r>
            <a:r>
              <a:rPr sz="2200" spc="-5" dirty="0">
                <a:latin typeface="Carlito"/>
                <a:cs typeface="Carlito"/>
              </a:rPr>
              <a:t>5 </a:t>
            </a:r>
            <a:r>
              <a:rPr sz="2200" spc="-10" dirty="0">
                <a:latin typeface="Carlito"/>
                <a:cs typeface="Carlito"/>
              </a:rPr>
              <a:t>uzman hekimden</a:t>
            </a:r>
            <a:r>
              <a:rPr sz="2200" spc="130" dirty="0">
                <a:latin typeface="Carlito"/>
                <a:cs typeface="Carlito"/>
              </a:rPr>
              <a:t> </a:t>
            </a:r>
            <a:r>
              <a:rPr sz="2200" spc="-35" dirty="0">
                <a:latin typeface="Carlito"/>
                <a:cs typeface="Carlito"/>
              </a:rPr>
              <a:t>oluşur.</a:t>
            </a:r>
            <a:endParaRPr sz="2200">
              <a:latin typeface="Carlito"/>
              <a:cs typeface="Carli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995172"/>
              <a:ext cx="10685145" cy="4467225"/>
            </a:xfrm>
            <a:custGeom>
              <a:avLst/>
              <a:gdLst/>
              <a:ahLst/>
              <a:cxnLst/>
              <a:rect l="l" t="t" r="r" b="b"/>
              <a:pathLst>
                <a:path w="10685145" h="4467225">
                  <a:moveTo>
                    <a:pt x="10435336" y="0"/>
                  </a:moveTo>
                  <a:lnTo>
                    <a:pt x="249377" y="0"/>
                  </a:lnTo>
                  <a:lnTo>
                    <a:pt x="204550" y="4017"/>
                  </a:lnTo>
                  <a:lnTo>
                    <a:pt x="162359" y="15600"/>
                  </a:lnTo>
                  <a:lnTo>
                    <a:pt x="123509" y="34045"/>
                  </a:lnTo>
                  <a:lnTo>
                    <a:pt x="88704" y="58649"/>
                  </a:lnTo>
                  <a:lnTo>
                    <a:pt x="58648" y="88708"/>
                  </a:lnTo>
                  <a:lnTo>
                    <a:pt x="34046" y="123519"/>
                  </a:lnTo>
                  <a:lnTo>
                    <a:pt x="15601" y="162378"/>
                  </a:lnTo>
                  <a:lnTo>
                    <a:pt x="4017" y="204582"/>
                  </a:lnTo>
                  <a:lnTo>
                    <a:pt x="0" y="249427"/>
                  </a:lnTo>
                  <a:lnTo>
                    <a:pt x="0" y="4217416"/>
                  </a:lnTo>
                  <a:lnTo>
                    <a:pt x="4017" y="4262261"/>
                  </a:lnTo>
                  <a:lnTo>
                    <a:pt x="15601" y="4304465"/>
                  </a:lnTo>
                  <a:lnTo>
                    <a:pt x="34046" y="4343324"/>
                  </a:lnTo>
                  <a:lnTo>
                    <a:pt x="58648" y="4378135"/>
                  </a:lnTo>
                  <a:lnTo>
                    <a:pt x="88704" y="4408194"/>
                  </a:lnTo>
                  <a:lnTo>
                    <a:pt x="123509" y="4432798"/>
                  </a:lnTo>
                  <a:lnTo>
                    <a:pt x="162359" y="4451243"/>
                  </a:lnTo>
                  <a:lnTo>
                    <a:pt x="204550" y="4462826"/>
                  </a:lnTo>
                  <a:lnTo>
                    <a:pt x="249377" y="4466844"/>
                  </a:lnTo>
                  <a:lnTo>
                    <a:pt x="10435336" y="4466844"/>
                  </a:lnTo>
                  <a:lnTo>
                    <a:pt x="10480181" y="4462826"/>
                  </a:lnTo>
                  <a:lnTo>
                    <a:pt x="10522385" y="4451243"/>
                  </a:lnTo>
                  <a:lnTo>
                    <a:pt x="10561244" y="4432798"/>
                  </a:lnTo>
                  <a:lnTo>
                    <a:pt x="10596055" y="4408194"/>
                  </a:lnTo>
                  <a:lnTo>
                    <a:pt x="10626114" y="4378135"/>
                  </a:lnTo>
                  <a:lnTo>
                    <a:pt x="10650718" y="4343324"/>
                  </a:lnTo>
                  <a:lnTo>
                    <a:pt x="10669163" y="4304465"/>
                  </a:lnTo>
                  <a:lnTo>
                    <a:pt x="10680746" y="4262261"/>
                  </a:lnTo>
                  <a:lnTo>
                    <a:pt x="10684764" y="4217416"/>
                  </a:lnTo>
                  <a:lnTo>
                    <a:pt x="10684764" y="249427"/>
                  </a:lnTo>
                  <a:lnTo>
                    <a:pt x="10680746" y="204582"/>
                  </a:lnTo>
                  <a:lnTo>
                    <a:pt x="10669163" y="162378"/>
                  </a:lnTo>
                  <a:lnTo>
                    <a:pt x="10650718" y="123519"/>
                  </a:lnTo>
                  <a:lnTo>
                    <a:pt x="10626114" y="88708"/>
                  </a:lnTo>
                  <a:lnTo>
                    <a:pt x="10596055" y="58649"/>
                  </a:lnTo>
                  <a:lnTo>
                    <a:pt x="10561244" y="34045"/>
                  </a:lnTo>
                  <a:lnTo>
                    <a:pt x="10522385" y="15600"/>
                  </a:lnTo>
                  <a:lnTo>
                    <a:pt x="10480181" y="4017"/>
                  </a:lnTo>
                  <a:lnTo>
                    <a:pt x="10435336" y="0"/>
                  </a:lnTo>
                  <a:close/>
                </a:path>
              </a:pathLst>
            </a:custGeom>
            <a:solidFill>
              <a:srgbClr val="DEEBF7"/>
            </a:solidFill>
          </p:spPr>
          <p:txBody>
            <a:bodyPr wrap="square" lIns="0" tIns="0" rIns="0" bIns="0" rtlCol="0"/>
            <a:lstStyle/>
            <a:p>
              <a:endParaRPr/>
            </a:p>
          </p:txBody>
        </p:sp>
        <p:sp>
          <p:nvSpPr>
            <p:cNvPr id="4" name="object 4"/>
            <p:cNvSpPr/>
            <p:nvPr/>
          </p:nvSpPr>
          <p:spPr>
            <a:xfrm>
              <a:off x="7520940" y="1271016"/>
              <a:ext cx="4151376" cy="3840479"/>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p:nvPr/>
        </p:nvSpPr>
        <p:spPr>
          <a:xfrm>
            <a:off x="1205890" y="2142871"/>
            <a:ext cx="6407150" cy="2106295"/>
          </a:xfrm>
          <a:prstGeom prst="rect">
            <a:avLst/>
          </a:prstGeom>
        </p:spPr>
        <p:txBody>
          <a:bodyPr vert="horz" wrap="square" lIns="0" tIns="12700" rIns="0" bIns="0" rtlCol="0">
            <a:spAutoFit/>
          </a:bodyPr>
          <a:lstStyle/>
          <a:p>
            <a:pPr marL="12700" algn="just">
              <a:lnSpc>
                <a:spcPct val="100000"/>
              </a:lnSpc>
              <a:spcBef>
                <a:spcPts val="100"/>
              </a:spcBef>
            </a:pPr>
            <a:r>
              <a:rPr sz="2400" b="1" spc="-5" dirty="0">
                <a:solidFill>
                  <a:srgbClr val="C00000"/>
                </a:solidFill>
                <a:latin typeface="Carlito"/>
                <a:cs typeface="Carlito"/>
              </a:rPr>
              <a:t>Klinik </a:t>
            </a:r>
            <a:r>
              <a:rPr sz="2400" b="1" spc="-50" dirty="0">
                <a:solidFill>
                  <a:srgbClr val="C00000"/>
                </a:solidFill>
                <a:latin typeface="Carlito"/>
                <a:cs typeface="Carlito"/>
              </a:rPr>
              <a:t>Tanı </a:t>
            </a:r>
            <a:r>
              <a:rPr sz="2400" b="1" spc="-5" dirty="0">
                <a:solidFill>
                  <a:srgbClr val="C00000"/>
                </a:solidFill>
                <a:latin typeface="Carlito"/>
                <a:cs typeface="Carlito"/>
              </a:rPr>
              <a:t>Süreci </a:t>
            </a:r>
            <a:r>
              <a:rPr sz="2400" b="1" spc="-10" dirty="0">
                <a:solidFill>
                  <a:srgbClr val="C00000"/>
                </a:solidFill>
                <a:latin typeface="Carlito"/>
                <a:cs typeface="Carlito"/>
              </a:rPr>
              <a:t>Sonrası </a:t>
            </a:r>
            <a:r>
              <a:rPr sz="2400" b="1" dirty="0">
                <a:solidFill>
                  <a:srgbClr val="C00000"/>
                </a:solidFill>
                <a:latin typeface="Carlito"/>
                <a:cs typeface="Carlito"/>
              </a:rPr>
              <a:t>Meslek </a:t>
            </a:r>
            <a:r>
              <a:rPr sz="2400" b="1" spc="-10" dirty="0">
                <a:solidFill>
                  <a:srgbClr val="C00000"/>
                </a:solidFill>
                <a:latin typeface="Carlito"/>
                <a:cs typeface="Carlito"/>
              </a:rPr>
              <a:t>Hastalığı</a:t>
            </a:r>
            <a:r>
              <a:rPr sz="2400" b="1" spc="5" dirty="0">
                <a:solidFill>
                  <a:srgbClr val="C00000"/>
                </a:solidFill>
                <a:latin typeface="Carlito"/>
                <a:cs typeface="Carlito"/>
              </a:rPr>
              <a:t> </a:t>
            </a:r>
            <a:r>
              <a:rPr sz="2400" b="1" spc="-5" dirty="0">
                <a:solidFill>
                  <a:srgbClr val="C00000"/>
                </a:solidFill>
                <a:latin typeface="Carlito"/>
                <a:cs typeface="Carlito"/>
              </a:rPr>
              <a:t>Bildirimi</a:t>
            </a:r>
            <a:endParaRPr sz="2400">
              <a:latin typeface="Carlito"/>
              <a:cs typeface="Carlito"/>
            </a:endParaRPr>
          </a:p>
          <a:p>
            <a:pPr marL="12700" marR="401955" algn="just">
              <a:lnSpc>
                <a:spcPct val="150000"/>
              </a:lnSpc>
              <a:spcBef>
                <a:spcPts val="540"/>
              </a:spcBef>
            </a:pPr>
            <a:r>
              <a:rPr sz="2400" spc="-15" dirty="0">
                <a:solidFill>
                  <a:srgbClr val="404040"/>
                </a:solidFill>
                <a:latin typeface="Carlito"/>
                <a:cs typeface="Carlito"/>
              </a:rPr>
              <a:t>Yetkilendirilmiş </a:t>
            </a:r>
            <a:r>
              <a:rPr sz="2400" spc="-5" dirty="0">
                <a:solidFill>
                  <a:srgbClr val="404040"/>
                </a:solidFill>
                <a:latin typeface="Carlito"/>
                <a:cs typeface="Carlito"/>
              </a:rPr>
              <a:t>sağlık hizmeti sunucuları, </a:t>
            </a:r>
            <a:r>
              <a:rPr sz="2400" dirty="0">
                <a:solidFill>
                  <a:srgbClr val="404040"/>
                </a:solidFill>
                <a:latin typeface="Carlito"/>
                <a:cs typeface="Carlito"/>
              </a:rPr>
              <a:t>meslek  </a:t>
            </a:r>
            <a:r>
              <a:rPr sz="2400" spc="-10" dirty="0">
                <a:solidFill>
                  <a:srgbClr val="404040"/>
                </a:solidFill>
                <a:latin typeface="Carlito"/>
                <a:cs typeface="Carlito"/>
              </a:rPr>
              <a:t>hastalığı </a:t>
            </a:r>
            <a:r>
              <a:rPr sz="2400" spc="-5" dirty="0">
                <a:solidFill>
                  <a:srgbClr val="404040"/>
                </a:solidFill>
                <a:latin typeface="Carlito"/>
                <a:cs typeface="Carlito"/>
              </a:rPr>
              <a:t>tanısı </a:t>
            </a:r>
            <a:r>
              <a:rPr sz="2400" spc="-20" dirty="0">
                <a:solidFill>
                  <a:srgbClr val="404040"/>
                </a:solidFill>
                <a:latin typeface="Carlito"/>
                <a:cs typeface="Carlito"/>
              </a:rPr>
              <a:t>koydukları </a:t>
            </a:r>
            <a:r>
              <a:rPr sz="2400" spc="-10" dirty="0">
                <a:solidFill>
                  <a:srgbClr val="404040"/>
                </a:solidFill>
                <a:latin typeface="Carlito"/>
                <a:cs typeface="Carlito"/>
              </a:rPr>
              <a:t>vakaları </a:t>
            </a:r>
            <a:r>
              <a:rPr sz="2400" dirty="0">
                <a:solidFill>
                  <a:srgbClr val="404040"/>
                </a:solidFill>
                <a:latin typeface="Carlito"/>
                <a:cs typeface="Carlito"/>
              </a:rPr>
              <a:t>en </a:t>
            </a:r>
            <a:r>
              <a:rPr sz="2400" spc="-10" dirty="0">
                <a:solidFill>
                  <a:srgbClr val="404040"/>
                </a:solidFill>
                <a:latin typeface="Carlito"/>
                <a:cs typeface="Carlito"/>
              </a:rPr>
              <a:t>geç </a:t>
            </a:r>
            <a:r>
              <a:rPr sz="2400" spc="-5" dirty="0">
                <a:solidFill>
                  <a:srgbClr val="404040"/>
                </a:solidFill>
                <a:latin typeface="Carlito"/>
                <a:cs typeface="Carlito"/>
              </a:rPr>
              <a:t>on </a:t>
            </a:r>
            <a:r>
              <a:rPr sz="2400" b="1" spc="-5" dirty="0">
                <a:solidFill>
                  <a:srgbClr val="404040"/>
                </a:solidFill>
                <a:latin typeface="Carlito"/>
                <a:cs typeface="Carlito"/>
              </a:rPr>
              <a:t>(10)  </a:t>
            </a:r>
            <a:r>
              <a:rPr sz="2400" dirty="0">
                <a:solidFill>
                  <a:srgbClr val="404040"/>
                </a:solidFill>
                <a:latin typeface="Carlito"/>
                <a:cs typeface="Carlito"/>
              </a:rPr>
              <a:t>gün içinde </a:t>
            </a:r>
            <a:r>
              <a:rPr sz="2400" spc="-20" dirty="0">
                <a:solidFill>
                  <a:srgbClr val="404040"/>
                </a:solidFill>
                <a:latin typeface="Carlito"/>
                <a:cs typeface="Carlito"/>
              </a:rPr>
              <a:t>Sosyal </a:t>
            </a:r>
            <a:r>
              <a:rPr sz="2400" spc="-5" dirty="0">
                <a:solidFill>
                  <a:srgbClr val="404040"/>
                </a:solidFill>
                <a:latin typeface="Carlito"/>
                <a:cs typeface="Carlito"/>
              </a:rPr>
              <a:t>Güvenlik </a:t>
            </a:r>
            <a:r>
              <a:rPr sz="2400" spc="-10" dirty="0">
                <a:solidFill>
                  <a:srgbClr val="404040"/>
                </a:solidFill>
                <a:latin typeface="Carlito"/>
                <a:cs typeface="Carlito"/>
              </a:rPr>
              <a:t>Kurumuna</a:t>
            </a:r>
            <a:r>
              <a:rPr sz="2400" spc="-15" dirty="0">
                <a:solidFill>
                  <a:srgbClr val="404040"/>
                </a:solidFill>
                <a:latin typeface="Carlito"/>
                <a:cs typeface="Carlito"/>
              </a:rPr>
              <a:t> </a:t>
            </a:r>
            <a:r>
              <a:rPr sz="2400" spc="-30" dirty="0">
                <a:solidFill>
                  <a:srgbClr val="404040"/>
                </a:solidFill>
                <a:latin typeface="Carlito"/>
                <a:cs typeface="Carlito"/>
              </a:rPr>
              <a:t>bildirir.</a:t>
            </a:r>
            <a:endParaRPr sz="2400">
              <a:latin typeface="Carlito"/>
              <a:cs typeface="Carli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09956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60" dirty="0">
                <a:solidFill>
                  <a:srgbClr val="404040"/>
                </a:solidFill>
                <a:latin typeface="Carlito"/>
                <a:cs typeface="Carlito"/>
              </a:rPr>
              <a:t>Tanı</a:t>
            </a:r>
            <a:r>
              <a:rPr sz="2800" b="1" spc="85" dirty="0">
                <a:solidFill>
                  <a:srgbClr val="404040"/>
                </a:solidFill>
                <a:latin typeface="Carlito"/>
                <a:cs typeface="Carlito"/>
              </a:rPr>
              <a:t> </a:t>
            </a:r>
            <a:r>
              <a:rPr sz="2800" b="1" spc="-15" dirty="0">
                <a:solidFill>
                  <a:srgbClr val="404040"/>
                </a:solidFill>
                <a:latin typeface="Carlito"/>
                <a:cs typeface="Carlito"/>
              </a:rPr>
              <a:t>Süreci</a:t>
            </a:r>
            <a:endParaRPr sz="2800">
              <a:latin typeface="Carlito"/>
              <a:cs typeface="Carlito"/>
            </a:endParaRPr>
          </a:p>
        </p:txBody>
      </p:sp>
      <p:grpSp>
        <p:nvGrpSpPr>
          <p:cNvPr id="3" name="object 3"/>
          <p:cNvGrpSpPr/>
          <p:nvPr/>
        </p:nvGrpSpPr>
        <p:grpSpPr>
          <a:xfrm>
            <a:off x="803148" y="1348739"/>
            <a:ext cx="10556875" cy="4512945"/>
            <a:chOff x="803148" y="1348739"/>
            <a:chExt cx="10556875" cy="4512945"/>
          </a:xfrm>
        </p:grpSpPr>
        <p:sp>
          <p:nvSpPr>
            <p:cNvPr id="4" name="object 4"/>
            <p:cNvSpPr/>
            <p:nvPr/>
          </p:nvSpPr>
          <p:spPr>
            <a:xfrm>
              <a:off x="803148" y="1348739"/>
              <a:ext cx="10556875" cy="4512945"/>
            </a:xfrm>
            <a:custGeom>
              <a:avLst/>
              <a:gdLst/>
              <a:ahLst/>
              <a:cxnLst/>
              <a:rect l="l" t="t" r="r" b="b"/>
              <a:pathLst>
                <a:path w="10556875" h="4512945">
                  <a:moveTo>
                    <a:pt x="7972044" y="97917"/>
                  </a:moveTo>
                  <a:lnTo>
                    <a:pt x="7960868" y="56642"/>
                  </a:lnTo>
                  <a:lnTo>
                    <a:pt x="7931912" y="24003"/>
                  </a:lnTo>
                  <a:lnTo>
                    <a:pt x="7889748" y="4191"/>
                  </a:lnTo>
                  <a:lnTo>
                    <a:pt x="7856728" y="0"/>
                  </a:lnTo>
                  <a:lnTo>
                    <a:pt x="113766" y="0"/>
                  </a:lnTo>
                  <a:lnTo>
                    <a:pt x="65747" y="9652"/>
                  </a:lnTo>
                  <a:lnTo>
                    <a:pt x="27863" y="34544"/>
                  </a:lnTo>
                  <a:lnTo>
                    <a:pt x="4800" y="70739"/>
                  </a:lnTo>
                  <a:lnTo>
                    <a:pt x="0" y="99314"/>
                  </a:lnTo>
                  <a:lnTo>
                    <a:pt x="12" y="894080"/>
                  </a:lnTo>
                  <a:lnTo>
                    <a:pt x="11125" y="935482"/>
                  </a:lnTo>
                  <a:lnTo>
                    <a:pt x="40093" y="968121"/>
                  </a:lnTo>
                  <a:lnTo>
                    <a:pt x="82181" y="987933"/>
                  </a:lnTo>
                  <a:lnTo>
                    <a:pt x="115227" y="992124"/>
                  </a:lnTo>
                  <a:lnTo>
                    <a:pt x="7858252" y="992124"/>
                  </a:lnTo>
                  <a:lnTo>
                    <a:pt x="7906258" y="982472"/>
                  </a:lnTo>
                  <a:lnTo>
                    <a:pt x="7944231" y="957580"/>
                  </a:lnTo>
                  <a:lnTo>
                    <a:pt x="7967218" y="921258"/>
                  </a:lnTo>
                  <a:lnTo>
                    <a:pt x="7972044" y="892810"/>
                  </a:lnTo>
                  <a:lnTo>
                    <a:pt x="7972044" y="97917"/>
                  </a:lnTo>
                  <a:close/>
                </a:path>
                <a:path w="10556875" h="4512945">
                  <a:moveTo>
                    <a:pt x="8787384" y="1272921"/>
                  </a:moveTo>
                  <a:lnTo>
                    <a:pt x="8776208" y="1231646"/>
                  </a:lnTo>
                  <a:lnTo>
                    <a:pt x="8747252" y="1199007"/>
                  </a:lnTo>
                  <a:lnTo>
                    <a:pt x="8705088" y="1179195"/>
                  </a:lnTo>
                  <a:lnTo>
                    <a:pt x="8672068" y="1175004"/>
                  </a:lnTo>
                  <a:lnTo>
                    <a:pt x="927608" y="1175004"/>
                  </a:lnTo>
                  <a:lnTo>
                    <a:pt x="879602" y="1184656"/>
                  </a:lnTo>
                  <a:lnTo>
                    <a:pt x="841616" y="1209548"/>
                  </a:lnTo>
                  <a:lnTo>
                    <a:pt x="818642" y="1245743"/>
                  </a:lnTo>
                  <a:lnTo>
                    <a:pt x="813816" y="1274318"/>
                  </a:lnTo>
                  <a:lnTo>
                    <a:pt x="813816" y="2069084"/>
                  </a:lnTo>
                  <a:lnTo>
                    <a:pt x="824979" y="2110486"/>
                  </a:lnTo>
                  <a:lnTo>
                    <a:pt x="853935" y="2143125"/>
                  </a:lnTo>
                  <a:lnTo>
                    <a:pt x="895985" y="2162937"/>
                  </a:lnTo>
                  <a:lnTo>
                    <a:pt x="929005" y="2167128"/>
                  </a:lnTo>
                  <a:lnTo>
                    <a:pt x="8673592" y="2167128"/>
                  </a:lnTo>
                  <a:lnTo>
                    <a:pt x="8721598" y="2157476"/>
                  </a:lnTo>
                  <a:lnTo>
                    <a:pt x="8759571" y="2132584"/>
                  </a:lnTo>
                  <a:lnTo>
                    <a:pt x="8782558" y="2096262"/>
                  </a:lnTo>
                  <a:lnTo>
                    <a:pt x="8787384" y="2067814"/>
                  </a:lnTo>
                  <a:lnTo>
                    <a:pt x="8787384" y="1272921"/>
                  </a:lnTo>
                  <a:close/>
                </a:path>
                <a:path w="10556875" h="4512945">
                  <a:moveTo>
                    <a:pt x="9640824" y="2457069"/>
                  </a:moveTo>
                  <a:lnTo>
                    <a:pt x="9629648" y="2415794"/>
                  </a:lnTo>
                  <a:lnTo>
                    <a:pt x="9600692" y="2383155"/>
                  </a:lnTo>
                  <a:lnTo>
                    <a:pt x="9558528" y="2363343"/>
                  </a:lnTo>
                  <a:lnTo>
                    <a:pt x="9525508" y="2359152"/>
                  </a:lnTo>
                  <a:lnTo>
                    <a:pt x="1781048" y="2359152"/>
                  </a:lnTo>
                  <a:lnTo>
                    <a:pt x="1733042" y="2368804"/>
                  </a:lnTo>
                  <a:lnTo>
                    <a:pt x="1695069" y="2393696"/>
                  </a:lnTo>
                  <a:lnTo>
                    <a:pt x="1672082" y="2429891"/>
                  </a:lnTo>
                  <a:lnTo>
                    <a:pt x="1667256" y="2458466"/>
                  </a:lnTo>
                  <a:lnTo>
                    <a:pt x="1667256" y="3253232"/>
                  </a:lnTo>
                  <a:lnTo>
                    <a:pt x="1678432" y="3294634"/>
                  </a:lnTo>
                  <a:lnTo>
                    <a:pt x="1707388" y="3327273"/>
                  </a:lnTo>
                  <a:lnTo>
                    <a:pt x="1749425" y="3347085"/>
                  </a:lnTo>
                  <a:lnTo>
                    <a:pt x="1782445" y="3351276"/>
                  </a:lnTo>
                  <a:lnTo>
                    <a:pt x="9527032" y="3351276"/>
                  </a:lnTo>
                  <a:lnTo>
                    <a:pt x="9575038" y="3341624"/>
                  </a:lnTo>
                  <a:lnTo>
                    <a:pt x="9613011" y="3316732"/>
                  </a:lnTo>
                  <a:lnTo>
                    <a:pt x="9635998" y="3280410"/>
                  </a:lnTo>
                  <a:lnTo>
                    <a:pt x="9640824" y="3251962"/>
                  </a:lnTo>
                  <a:lnTo>
                    <a:pt x="9640824" y="2457069"/>
                  </a:lnTo>
                  <a:close/>
                </a:path>
                <a:path w="10556875" h="4512945">
                  <a:moveTo>
                    <a:pt x="10556748" y="3618357"/>
                  </a:moveTo>
                  <a:lnTo>
                    <a:pt x="10545572" y="3577082"/>
                  </a:lnTo>
                  <a:lnTo>
                    <a:pt x="10516616" y="3544443"/>
                  </a:lnTo>
                  <a:lnTo>
                    <a:pt x="10474452" y="3524631"/>
                  </a:lnTo>
                  <a:lnTo>
                    <a:pt x="10441432" y="3520440"/>
                  </a:lnTo>
                  <a:lnTo>
                    <a:pt x="2698496" y="3520440"/>
                  </a:lnTo>
                  <a:lnTo>
                    <a:pt x="2650490" y="3530092"/>
                  </a:lnTo>
                  <a:lnTo>
                    <a:pt x="2612517" y="3554984"/>
                  </a:lnTo>
                  <a:lnTo>
                    <a:pt x="2589530" y="3591179"/>
                  </a:lnTo>
                  <a:lnTo>
                    <a:pt x="2584704" y="3619754"/>
                  </a:lnTo>
                  <a:lnTo>
                    <a:pt x="2584704" y="4414558"/>
                  </a:lnTo>
                  <a:lnTo>
                    <a:pt x="2595880" y="4455922"/>
                  </a:lnTo>
                  <a:lnTo>
                    <a:pt x="2624836" y="4488561"/>
                  </a:lnTo>
                  <a:lnTo>
                    <a:pt x="2666873" y="4508424"/>
                  </a:lnTo>
                  <a:lnTo>
                    <a:pt x="2699893" y="4512564"/>
                  </a:lnTo>
                  <a:lnTo>
                    <a:pt x="10442956" y="4512551"/>
                  </a:lnTo>
                  <a:lnTo>
                    <a:pt x="10490962" y="4502963"/>
                  </a:lnTo>
                  <a:lnTo>
                    <a:pt x="10528935" y="4478007"/>
                  </a:lnTo>
                  <a:lnTo>
                    <a:pt x="10551922" y="4441749"/>
                  </a:lnTo>
                  <a:lnTo>
                    <a:pt x="10556748" y="4413301"/>
                  </a:lnTo>
                  <a:lnTo>
                    <a:pt x="10556748" y="3618357"/>
                  </a:lnTo>
                  <a:close/>
                </a:path>
              </a:pathLst>
            </a:custGeom>
            <a:solidFill>
              <a:srgbClr val="CEE0F1"/>
            </a:solidFill>
          </p:spPr>
          <p:txBody>
            <a:bodyPr wrap="square" lIns="0" tIns="0" rIns="0" bIns="0" rtlCol="0"/>
            <a:lstStyle/>
            <a:p>
              <a:endParaRPr/>
            </a:p>
          </p:txBody>
        </p:sp>
        <p:sp>
          <p:nvSpPr>
            <p:cNvPr id="5" name="object 5"/>
            <p:cNvSpPr/>
            <p:nvPr/>
          </p:nvSpPr>
          <p:spPr>
            <a:xfrm>
              <a:off x="7854696" y="2095499"/>
              <a:ext cx="2078989" cy="3008630"/>
            </a:xfrm>
            <a:custGeom>
              <a:avLst/>
              <a:gdLst/>
              <a:ahLst/>
              <a:cxnLst/>
              <a:rect l="l" t="t" r="r" b="b"/>
              <a:pathLst>
                <a:path w="2078990" h="3008629">
                  <a:moveTo>
                    <a:pt x="603504" y="355346"/>
                  </a:moveTo>
                  <a:lnTo>
                    <a:pt x="467614" y="355346"/>
                  </a:lnTo>
                  <a:lnTo>
                    <a:pt x="467614" y="0"/>
                  </a:lnTo>
                  <a:lnTo>
                    <a:pt x="135763" y="0"/>
                  </a:lnTo>
                  <a:lnTo>
                    <a:pt x="135763" y="355346"/>
                  </a:lnTo>
                  <a:lnTo>
                    <a:pt x="0" y="355346"/>
                  </a:lnTo>
                  <a:lnTo>
                    <a:pt x="301752" y="646176"/>
                  </a:lnTo>
                  <a:lnTo>
                    <a:pt x="603504" y="355346"/>
                  </a:lnTo>
                  <a:close/>
                </a:path>
                <a:path w="2078990" h="3008629">
                  <a:moveTo>
                    <a:pt x="1341120" y="1536446"/>
                  </a:moveTo>
                  <a:lnTo>
                    <a:pt x="1205230" y="1536446"/>
                  </a:lnTo>
                  <a:lnTo>
                    <a:pt x="1205230" y="1181100"/>
                  </a:lnTo>
                  <a:lnTo>
                    <a:pt x="873379" y="1181100"/>
                  </a:lnTo>
                  <a:lnTo>
                    <a:pt x="873379" y="1536446"/>
                  </a:lnTo>
                  <a:lnTo>
                    <a:pt x="737616" y="1536446"/>
                  </a:lnTo>
                  <a:lnTo>
                    <a:pt x="1039368" y="1827276"/>
                  </a:lnTo>
                  <a:lnTo>
                    <a:pt x="1341120" y="1536446"/>
                  </a:lnTo>
                  <a:close/>
                </a:path>
                <a:path w="2078990" h="3008629">
                  <a:moveTo>
                    <a:pt x="2078736" y="2717546"/>
                  </a:moveTo>
                  <a:lnTo>
                    <a:pt x="1942846" y="2717546"/>
                  </a:lnTo>
                  <a:lnTo>
                    <a:pt x="1942846" y="2362200"/>
                  </a:lnTo>
                  <a:lnTo>
                    <a:pt x="1610995" y="2362200"/>
                  </a:lnTo>
                  <a:lnTo>
                    <a:pt x="1610995" y="2717546"/>
                  </a:lnTo>
                  <a:lnTo>
                    <a:pt x="1475232" y="2717546"/>
                  </a:lnTo>
                  <a:lnTo>
                    <a:pt x="1776984" y="3008376"/>
                  </a:lnTo>
                  <a:lnTo>
                    <a:pt x="2078736" y="2717546"/>
                  </a:lnTo>
                  <a:close/>
                </a:path>
              </a:pathLst>
            </a:custGeom>
            <a:solidFill>
              <a:srgbClr val="6CA6DA"/>
            </a:solidFill>
          </p:spPr>
          <p:txBody>
            <a:bodyPr wrap="square" lIns="0" tIns="0" rIns="0" bIns="0" rtlCol="0"/>
            <a:lstStyle/>
            <a:p>
              <a:endParaRPr/>
            </a:p>
          </p:txBody>
        </p:sp>
      </p:grpSp>
      <p:sp>
        <p:nvSpPr>
          <p:cNvPr id="6" name="object 6"/>
          <p:cNvSpPr txBox="1"/>
          <p:nvPr/>
        </p:nvSpPr>
        <p:spPr>
          <a:xfrm>
            <a:off x="1269238" y="1407593"/>
            <a:ext cx="7256145" cy="4264025"/>
          </a:xfrm>
          <a:prstGeom prst="rect">
            <a:avLst/>
          </a:prstGeom>
        </p:spPr>
        <p:txBody>
          <a:bodyPr vert="horz" wrap="square" lIns="0" tIns="67945" rIns="0" bIns="0" rtlCol="0">
            <a:spAutoFit/>
          </a:bodyPr>
          <a:lstStyle/>
          <a:p>
            <a:pPr marL="12700">
              <a:lnSpc>
                <a:spcPct val="100000"/>
              </a:lnSpc>
              <a:spcBef>
                <a:spcPts val="535"/>
              </a:spcBef>
            </a:pPr>
            <a:r>
              <a:rPr sz="2100" b="1" spc="20" dirty="0">
                <a:latin typeface="Carlito"/>
                <a:cs typeface="Carlito"/>
              </a:rPr>
              <a:t>MH</a:t>
            </a:r>
            <a:r>
              <a:rPr sz="2100" b="1" dirty="0">
                <a:latin typeface="Carlito"/>
                <a:cs typeface="Carlito"/>
              </a:rPr>
              <a:t> </a:t>
            </a:r>
            <a:r>
              <a:rPr sz="2100" b="1" spc="15" dirty="0">
                <a:latin typeface="Carlito"/>
                <a:cs typeface="Carlito"/>
              </a:rPr>
              <a:t>Şüphesi</a:t>
            </a:r>
            <a:endParaRPr sz="2100">
              <a:latin typeface="Carlito"/>
              <a:cs typeface="Carlito"/>
            </a:endParaRPr>
          </a:p>
          <a:p>
            <a:pPr marL="12700">
              <a:lnSpc>
                <a:spcPct val="100000"/>
              </a:lnSpc>
              <a:spcBef>
                <a:spcPts val="385"/>
              </a:spcBef>
            </a:pPr>
            <a:r>
              <a:rPr sz="2000" dirty="0">
                <a:latin typeface="Carlito"/>
                <a:cs typeface="Carlito"/>
              </a:rPr>
              <a:t>iş </a:t>
            </a:r>
            <a:r>
              <a:rPr sz="2000" spc="-10" dirty="0">
                <a:latin typeface="Carlito"/>
                <a:cs typeface="Carlito"/>
              </a:rPr>
              <a:t>yeri </a:t>
            </a:r>
            <a:r>
              <a:rPr sz="2000" spc="-5" dirty="0">
                <a:latin typeface="Carlito"/>
                <a:cs typeface="Carlito"/>
              </a:rPr>
              <a:t>hekimi, aile hekimi,</a:t>
            </a:r>
            <a:r>
              <a:rPr sz="2000" spc="20" dirty="0">
                <a:latin typeface="Carlito"/>
                <a:cs typeface="Carlito"/>
              </a:rPr>
              <a:t> </a:t>
            </a:r>
            <a:r>
              <a:rPr sz="2000" spc="-5" dirty="0">
                <a:latin typeface="Carlito"/>
                <a:cs typeface="Carlito"/>
              </a:rPr>
              <a:t>çalışan</a:t>
            </a:r>
            <a:endParaRPr sz="2000">
              <a:latin typeface="Carlito"/>
              <a:cs typeface="Carlito"/>
            </a:endParaRPr>
          </a:p>
          <a:p>
            <a:pPr>
              <a:lnSpc>
                <a:spcPct val="100000"/>
              </a:lnSpc>
            </a:pPr>
            <a:endParaRPr sz="2000">
              <a:latin typeface="Carlito"/>
              <a:cs typeface="Carlito"/>
            </a:endParaRPr>
          </a:p>
          <a:p>
            <a:pPr marL="852805">
              <a:lnSpc>
                <a:spcPct val="100000"/>
              </a:lnSpc>
              <a:spcBef>
                <a:spcPts val="1410"/>
              </a:spcBef>
            </a:pPr>
            <a:r>
              <a:rPr sz="2100" b="1" spc="20" dirty="0">
                <a:latin typeface="Carlito"/>
                <a:cs typeface="Carlito"/>
              </a:rPr>
              <a:t>MH</a:t>
            </a:r>
            <a:r>
              <a:rPr sz="2100" b="1" dirty="0">
                <a:latin typeface="Carlito"/>
                <a:cs typeface="Carlito"/>
              </a:rPr>
              <a:t> </a:t>
            </a:r>
            <a:r>
              <a:rPr sz="2100" b="1" spc="-15" dirty="0">
                <a:latin typeface="Carlito"/>
                <a:cs typeface="Carlito"/>
              </a:rPr>
              <a:t>Tanısı</a:t>
            </a:r>
            <a:endParaRPr sz="2100">
              <a:latin typeface="Carlito"/>
              <a:cs typeface="Carlito"/>
            </a:endParaRPr>
          </a:p>
          <a:p>
            <a:pPr marL="852805">
              <a:lnSpc>
                <a:spcPct val="100000"/>
              </a:lnSpc>
              <a:spcBef>
                <a:spcPts val="390"/>
              </a:spcBef>
            </a:pPr>
            <a:r>
              <a:rPr sz="2000" spc="-5" dirty="0">
                <a:latin typeface="Carlito"/>
                <a:cs typeface="Carlito"/>
              </a:rPr>
              <a:t>SB </a:t>
            </a:r>
            <a:r>
              <a:rPr sz="2000" dirty="0">
                <a:latin typeface="Carlito"/>
                <a:cs typeface="Carlito"/>
              </a:rPr>
              <a:t>MHH, </a:t>
            </a:r>
            <a:r>
              <a:rPr sz="2000" spc="-5" dirty="0">
                <a:latin typeface="Carlito"/>
                <a:cs typeface="Carlito"/>
              </a:rPr>
              <a:t>SB EAH, </a:t>
            </a:r>
            <a:r>
              <a:rPr sz="2000" spc="-10" dirty="0">
                <a:latin typeface="Carlito"/>
                <a:cs typeface="Carlito"/>
              </a:rPr>
              <a:t>Kamu </a:t>
            </a:r>
            <a:r>
              <a:rPr sz="2000" spc="-15" dirty="0">
                <a:latin typeface="Carlito"/>
                <a:cs typeface="Carlito"/>
              </a:rPr>
              <a:t>Üniversite</a:t>
            </a:r>
            <a:r>
              <a:rPr sz="2000" spc="40" dirty="0">
                <a:latin typeface="Carlito"/>
                <a:cs typeface="Carlito"/>
              </a:rPr>
              <a:t> </a:t>
            </a:r>
            <a:r>
              <a:rPr sz="2000" spc="-10" dirty="0">
                <a:latin typeface="Carlito"/>
                <a:cs typeface="Carlito"/>
              </a:rPr>
              <a:t>Hastaneleri</a:t>
            </a:r>
            <a:endParaRPr sz="2000">
              <a:latin typeface="Carlito"/>
              <a:cs typeface="Carlito"/>
            </a:endParaRPr>
          </a:p>
          <a:p>
            <a:pPr>
              <a:lnSpc>
                <a:spcPct val="100000"/>
              </a:lnSpc>
            </a:pPr>
            <a:endParaRPr sz="2000">
              <a:latin typeface="Carlito"/>
              <a:cs typeface="Carlito"/>
            </a:endParaRPr>
          </a:p>
          <a:p>
            <a:pPr marL="1657350">
              <a:lnSpc>
                <a:spcPct val="100000"/>
              </a:lnSpc>
              <a:spcBef>
                <a:spcPts val="1600"/>
              </a:spcBef>
            </a:pPr>
            <a:r>
              <a:rPr sz="2100" b="1" spc="20" dirty="0">
                <a:latin typeface="Carlito"/>
                <a:cs typeface="Carlito"/>
              </a:rPr>
              <a:t>MH </a:t>
            </a:r>
            <a:r>
              <a:rPr sz="2100" b="1" spc="-5" dirty="0">
                <a:latin typeface="Carlito"/>
                <a:cs typeface="Carlito"/>
              </a:rPr>
              <a:t>Tanısının </a:t>
            </a:r>
            <a:r>
              <a:rPr sz="2100" b="1" spc="10" dirty="0">
                <a:latin typeface="Carlito"/>
                <a:cs typeface="Carlito"/>
              </a:rPr>
              <a:t>Edime </a:t>
            </a:r>
            <a:r>
              <a:rPr sz="2100" b="1" spc="15" dirty="0">
                <a:latin typeface="Carlito"/>
                <a:cs typeface="Carlito"/>
              </a:rPr>
              <a:t>Hak</a:t>
            </a:r>
            <a:r>
              <a:rPr sz="2100" b="1" spc="-10" dirty="0">
                <a:latin typeface="Carlito"/>
                <a:cs typeface="Carlito"/>
              </a:rPr>
              <a:t> </a:t>
            </a:r>
            <a:r>
              <a:rPr sz="2100" b="1" spc="10" dirty="0">
                <a:latin typeface="Carlito"/>
                <a:cs typeface="Carlito"/>
              </a:rPr>
              <a:t>Kazanması</a:t>
            </a:r>
            <a:endParaRPr sz="2100">
              <a:latin typeface="Carlito"/>
              <a:cs typeface="Carlito"/>
            </a:endParaRPr>
          </a:p>
          <a:p>
            <a:pPr marL="1657350">
              <a:lnSpc>
                <a:spcPct val="100000"/>
              </a:lnSpc>
              <a:spcBef>
                <a:spcPts val="385"/>
              </a:spcBef>
            </a:pPr>
            <a:r>
              <a:rPr sz="2000" spc="-5" dirty="0">
                <a:latin typeface="Carlito"/>
                <a:cs typeface="Carlito"/>
              </a:rPr>
              <a:t>SGK Sağlık </a:t>
            </a:r>
            <a:r>
              <a:rPr sz="2000" spc="-10" dirty="0">
                <a:latin typeface="Carlito"/>
                <a:cs typeface="Carlito"/>
              </a:rPr>
              <a:t>Kurulu </a:t>
            </a:r>
            <a:r>
              <a:rPr sz="2000" spc="-5" dirty="0">
                <a:latin typeface="Carlito"/>
                <a:cs typeface="Carlito"/>
              </a:rPr>
              <a:t>(SGK </a:t>
            </a:r>
            <a:r>
              <a:rPr sz="2000" spc="-10" dirty="0">
                <a:latin typeface="Carlito"/>
                <a:cs typeface="Carlito"/>
              </a:rPr>
              <a:t>İstatistiklerine yansıyan</a:t>
            </a:r>
            <a:r>
              <a:rPr sz="2000" spc="114" dirty="0">
                <a:latin typeface="Carlito"/>
                <a:cs typeface="Carlito"/>
              </a:rPr>
              <a:t> </a:t>
            </a:r>
            <a:r>
              <a:rPr sz="2000" spc="-5" dirty="0">
                <a:latin typeface="Carlito"/>
                <a:cs typeface="Carlito"/>
              </a:rPr>
              <a:t>sayılar</a:t>
            </a:r>
            <a:r>
              <a:rPr sz="1800" spc="-5" dirty="0">
                <a:latin typeface="Carlito"/>
                <a:cs typeface="Carlito"/>
              </a:rPr>
              <a:t>)</a:t>
            </a:r>
            <a:endParaRPr sz="1800">
              <a:latin typeface="Carlito"/>
              <a:cs typeface="Carlito"/>
            </a:endParaRPr>
          </a:p>
          <a:p>
            <a:pPr>
              <a:lnSpc>
                <a:spcPct val="100000"/>
              </a:lnSpc>
            </a:pPr>
            <a:endParaRPr sz="2000">
              <a:latin typeface="Carlito"/>
              <a:cs typeface="Carlito"/>
            </a:endParaRPr>
          </a:p>
          <a:p>
            <a:pPr marL="2527935">
              <a:lnSpc>
                <a:spcPct val="100000"/>
              </a:lnSpc>
              <a:spcBef>
                <a:spcPts val="1375"/>
              </a:spcBef>
            </a:pPr>
            <a:r>
              <a:rPr sz="2100" b="1" dirty="0">
                <a:latin typeface="Carlito"/>
                <a:cs typeface="Carlito"/>
              </a:rPr>
              <a:t>İtiraz</a:t>
            </a:r>
            <a:endParaRPr sz="2100">
              <a:latin typeface="Carlito"/>
              <a:cs typeface="Carlito"/>
            </a:endParaRPr>
          </a:p>
          <a:p>
            <a:pPr marL="2527935">
              <a:lnSpc>
                <a:spcPct val="100000"/>
              </a:lnSpc>
              <a:spcBef>
                <a:spcPts val="385"/>
              </a:spcBef>
            </a:pPr>
            <a:r>
              <a:rPr sz="2000" spc="-5" dirty="0">
                <a:latin typeface="Carlito"/>
                <a:cs typeface="Carlito"/>
              </a:rPr>
              <a:t>SGK </a:t>
            </a:r>
            <a:r>
              <a:rPr sz="2000" spc="-25" dirty="0">
                <a:latin typeface="Carlito"/>
                <a:cs typeface="Carlito"/>
              </a:rPr>
              <a:t>Yüksek </a:t>
            </a:r>
            <a:r>
              <a:rPr sz="2000" spc="-5" dirty="0">
                <a:latin typeface="Carlito"/>
                <a:cs typeface="Carlito"/>
              </a:rPr>
              <a:t>Sağlık</a:t>
            </a:r>
            <a:r>
              <a:rPr sz="2000" spc="20" dirty="0">
                <a:latin typeface="Carlito"/>
                <a:cs typeface="Carlito"/>
              </a:rPr>
              <a:t> </a:t>
            </a:r>
            <a:r>
              <a:rPr sz="2000" spc="-10" dirty="0">
                <a:latin typeface="Carlito"/>
                <a:cs typeface="Carlito"/>
              </a:rPr>
              <a:t>Kurulu</a:t>
            </a:r>
            <a:endParaRPr sz="2000">
              <a:latin typeface="Carlito"/>
              <a:cs typeface="Carli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09956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60" dirty="0">
                <a:solidFill>
                  <a:srgbClr val="404040"/>
                </a:solidFill>
                <a:latin typeface="Carlito"/>
                <a:cs typeface="Carlito"/>
              </a:rPr>
              <a:t>Tanı</a:t>
            </a:r>
            <a:r>
              <a:rPr sz="2800" b="1" spc="85" dirty="0">
                <a:solidFill>
                  <a:srgbClr val="404040"/>
                </a:solidFill>
                <a:latin typeface="Carlito"/>
                <a:cs typeface="Carlito"/>
              </a:rPr>
              <a:t> </a:t>
            </a:r>
            <a:r>
              <a:rPr sz="2800" b="1" spc="-15" dirty="0">
                <a:solidFill>
                  <a:srgbClr val="404040"/>
                </a:solidFill>
                <a:latin typeface="Carlito"/>
                <a:cs typeface="Carlito"/>
              </a:rPr>
              <a:t>Süreci</a:t>
            </a:r>
            <a:endParaRPr sz="2800">
              <a:latin typeface="Carlito"/>
              <a:cs typeface="Carlito"/>
            </a:endParaRPr>
          </a:p>
        </p:txBody>
      </p:sp>
      <p:sp>
        <p:nvSpPr>
          <p:cNvPr id="3" name="object 3"/>
          <p:cNvSpPr/>
          <p:nvPr/>
        </p:nvSpPr>
        <p:spPr>
          <a:xfrm>
            <a:off x="766572" y="1432559"/>
            <a:ext cx="7073265" cy="3484245"/>
          </a:xfrm>
          <a:custGeom>
            <a:avLst/>
            <a:gdLst/>
            <a:ahLst/>
            <a:cxnLst/>
            <a:rect l="l" t="t" r="r" b="b"/>
            <a:pathLst>
              <a:path w="7073265" h="3484245">
                <a:moveTo>
                  <a:pt x="3115056" y="519176"/>
                </a:moveTo>
                <a:lnTo>
                  <a:pt x="3112922" y="471919"/>
                </a:lnTo>
                <a:lnTo>
                  <a:pt x="3106686" y="425856"/>
                </a:lnTo>
                <a:lnTo>
                  <a:pt x="3096501" y="381152"/>
                </a:lnTo>
                <a:lnTo>
                  <a:pt x="3082569" y="338010"/>
                </a:lnTo>
                <a:lnTo>
                  <a:pt x="3065068" y="296608"/>
                </a:lnTo>
                <a:lnTo>
                  <a:pt x="3044177" y="257124"/>
                </a:lnTo>
                <a:lnTo>
                  <a:pt x="3020072" y="219760"/>
                </a:lnTo>
                <a:lnTo>
                  <a:pt x="2992958" y="184670"/>
                </a:lnTo>
                <a:lnTo>
                  <a:pt x="2962999" y="152057"/>
                </a:lnTo>
                <a:lnTo>
                  <a:pt x="2930385" y="122097"/>
                </a:lnTo>
                <a:lnTo>
                  <a:pt x="2895295" y="94983"/>
                </a:lnTo>
                <a:lnTo>
                  <a:pt x="2857931" y="70878"/>
                </a:lnTo>
                <a:lnTo>
                  <a:pt x="2818447" y="49987"/>
                </a:lnTo>
                <a:lnTo>
                  <a:pt x="2777045" y="32486"/>
                </a:lnTo>
                <a:lnTo>
                  <a:pt x="2733903" y="18554"/>
                </a:lnTo>
                <a:lnTo>
                  <a:pt x="2689199" y="8369"/>
                </a:lnTo>
                <a:lnTo>
                  <a:pt x="2643136" y="2133"/>
                </a:lnTo>
                <a:lnTo>
                  <a:pt x="2595880" y="0"/>
                </a:lnTo>
                <a:lnTo>
                  <a:pt x="519176" y="0"/>
                </a:lnTo>
                <a:lnTo>
                  <a:pt x="471919" y="2133"/>
                </a:lnTo>
                <a:lnTo>
                  <a:pt x="425843" y="8369"/>
                </a:lnTo>
                <a:lnTo>
                  <a:pt x="381152" y="18554"/>
                </a:lnTo>
                <a:lnTo>
                  <a:pt x="338010" y="32486"/>
                </a:lnTo>
                <a:lnTo>
                  <a:pt x="296608" y="49987"/>
                </a:lnTo>
                <a:lnTo>
                  <a:pt x="257136" y="70878"/>
                </a:lnTo>
                <a:lnTo>
                  <a:pt x="219760" y="94983"/>
                </a:lnTo>
                <a:lnTo>
                  <a:pt x="184670" y="122097"/>
                </a:lnTo>
                <a:lnTo>
                  <a:pt x="152057" y="152057"/>
                </a:lnTo>
                <a:lnTo>
                  <a:pt x="122097" y="184670"/>
                </a:lnTo>
                <a:lnTo>
                  <a:pt x="94983" y="219760"/>
                </a:lnTo>
                <a:lnTo>
                  <a:pt x="70878" y="257124"/>
                </a:lnTo>
                <a:lnTo>
                  <a:pt x="49987" y="296608"/>
                </a:lnTo>
                <a:lnTo>
                  <a:pt x="32473" y="338010"/>
                </a:lnTo>
                <a:lnTo>
                  <a:pt x="18542" y="381152"/>
                </a:lnTo>
                <a:lnTo>
                  <a:pt x="8356" y="425856"/>
                </a:lnTo>
                <a:lnTo>
                  <a:pt x="2120" y="471919"/>
                </a:lnTo>
                <a:lnTo>
                  <a:pt x="0" y="519176"/>
                </a:lnTo>
                <a:lnTo>
                  <a:pt x="0" y="2964688"/>
                </a:lnTo>
                <a:lnTo>
                  <a:pt x="2120" y="3011957"/>
                </a:lnTo>
                <a:lnTo>
                  <a:pt x="8356" y="3058020"/>
                </a:lnTo>
                <a:lnTo>
                  <a:pt x="18542" y="3102724"/>
                </a:lnTo>
                <a:lnTo>
                  <a:pt x="32473" y="3145866"/>
                </a:lnTo>
                <a:lnTo>
                  <a:pt x="49987" y="3187268"/>
                </a:lnTo>
                <a:lnTo>
                  <a:pt x="70878" y="3226752"/>
                </a:lnTo>
                <a:lnTo>
                  <a:pt x="94983" y="3264116"/>
                </a:lnTo>
                <a:lnTo>
                  <a:pt x="122097" y="3299206"/>
                </a:lnTo>
                <a:lnTo>
                  <a:pt x="152057" y="3331819"/>
                </a:lnTo>
                <a:lnTo>
                  <a:pt x="184670" y="3361779"/>
                </a:lnTo>
                <a:lnTo>
                  <a:pt x="219760" y="3388893"/>
                </a:lnTo>
                <a:lnTo>
                  <a:pt x="257136" y="3412998"/>
                </a:lnTo>
                <a:lnTo>
                  <a:pt x="296608" y="3433889"/>
                </a:lnTo>
                <a:lnTo>
                  <a:pt x="338010" y="3451390"/>
                </a:lnTo>
                <a:lnTo>
                  <a:pt x="381152" y="3465322"/>
                </a:lnTo>
                <a:lnTo>
                  <a:pt x="425843" y="3475507"/>
                </a:lnTo>
                <a:lnTo>
                  <a:pt x="471919" y="3481743"/>
                </a:lnTo>
                <a:lnTo>
                  <a:pt x="519176" y="3483864"/>
                </a:lnTo>
                <a:lnTo>
                  <a:pt x="2595880" y="3483864"/>
                </a:lnTo>
                <a:lnTo>
                  <a:pt x="2643136" y="3481743"/>
                </a:lnTo>
                <a:lnTo>
                  <a:pt x="2689199" y="3475507"/>
                </a:lnTo>
                <a:lnTo>
                  <a:pt x="2733903" y="3465322"/>
                </a:lnTo>
                <a:lnTo>
                  <a:pt x="2777045" y="3451390"/>
                </a:lnTo>
                <a:lnTo>
                  <a:pt x="2818447" y="3433889"/>
                </a:lnTo>
                <a:lnTo>
                  <a:pt x="2857931" y="3412998"/>
                </a:lnTo>
                <a:lnTo>
                  <a:pt x="2895295" y="3388893"/>
                </a:lnTo>
                <a:lnTo>
                  <a:pt x="2930385" y="3361779"/>
                </a:lnTo>
                <a:lnTo>
                  <a:pt x="2962999" y="3331819"/>
                </a:lnTo>
                <a:lnTo>
                  <a:pt x="2992958" y="3299206"/>
                </a:lnTo>
                <a:lnTo>
                  <a:pt x="3020072" y="3264116"/>
                </a:lnTo>
                <a:lnTo>
                  <a:pt x="3044177" y="3226752"/>
                </a:lnTo>
                <a:lnTo>
                  <a:pt x="3065068" y="3187268"/>
                </a:lnTo>
                <a:lnTo>
                  <a:pt x="3082569" y="3145866"/>
                </a:lnTo>
                <a:lnTo>
                  <a:pt x="3096501" y="3102724"/>
                </a:lnTo>
                <a:lnTo>
                  <a:pt x="3106686" y="3058020"/>
                </a:lnTo>
                <a:lnTo>
                  <a:pt x="3112922" y="3011957"/>
                </a:lnTo>
                <a:lnTo>
                  <a:pt x="3115056" y="2964688"/>
                </a:lnTo>
                <a:lnTo>
                  <a:pt x="3115056" y="519176"/>
                </a:lnTo>
                <a:close/>
              </a:path>
              <a:path w="7073265" h="3484245">
                <a:moveTo>
                  <a:pt x="7072884" y="960882"/>
                </a:moveTo>
                <a:lnTo>
                  <a:pt x="7066369" y="912469"/>
                </a:lnTo>
                <a:lnTo>
                  <a:pt x="7048017" y="868972"/>
                </a:lnTo>
                <a:lnTo>
                  <a:pt x="7019544" y="832104"/>
                </a:lnTo>
                <a:lnTo>
                  <a:pt x="6982676" y="803630"/>
                </a:lnTo>
                <a:lnTo>
                  <a:pt x="6939178" y="785279"/>
                </a:lnTo>
                <a:lnTo>
                  <a:pt x="6890766" y="778764"/>
                </a:lnTo>
                <a:lnTo>
                  <a:pt x="3957066" y="778764"/>
                </a:lnTo>
                <a:lnTo>
                  <a:pt x="3908641" y="785279"/>
                </a:lnTo>
                <a:lnTo>
                  <a:pt x="3865143" y="803630"/>
                </a:lnTo>
                <a:lnTo>
                  <a:pt x="3828275" y="832104"/>
                </a:lnTo>
                <a:lnTo>
                  <a:pt x="3799802" y="868972"/>
                </a:lnTo>
                <a:lnTo>
                  <a:pt x="3781450" y="912469"/>
                </a:lnTo>
                <a:lnTo>
                  <a:pt x="3774948" y="960882"/>
                </a:lnTo>
                <a:lnTo>
                  <a:pt x="3774948" y="1689354"/>
                </a:lnTo>
                <a:lnTo>
                  <a:pt x="3781450" y="1737779"/>
                </a:lnTo>
                <a:lnTo>
                  <a:pt x="3799802" y="1781276"/>
                </a:lnTo>
                <a:lnTo>
                  <a:pt x="3828288" y="1818132"/>
                </a:lnTo>
                <a:lnTo>
                  <a:pt x="3865143" y="1846618"/>
                </a:lnTo>
                <a:lnTo>
                  <a:pt x="3908641" y="1864969"/>
                </a:lnTo>
                <a:lnTo>
                  <a:pt x="3957066" y="1871472"/>
                </a:lnTo>
                <a:lnTo>
                  <a:pt x="6890766" y="1871472"/>
                </a:lnTo>
                <a:lnTo>
                  <a:pt x="6939178" y="1864969"/>
                </a:lnTo>
                <a:lnTo>
                  <a:pt x="6982676" y="1846618"/>
                </a:lnTo>
                <a:lnTo>
                  <a:pt x="7019544" y="1818132"/>
                </a:lnTo>
                <a:lnTo>
                  <a:pt x="7048017" y="1781276"/>
                </a:lnTo>
                <a:lnTo>
                  <a:pt x="7066369" y="1737779"/>
                </a:lnTo>
                <a:lnTo>
                  <a:pt x="7072884" y="1689354"/>
                </a:lnTo>
                <a:lnTo>
                  <a:pt x="7072884" y="960882"/>
                </a:lnTo>
                <a:close/>
              </a:path>
            </a:pathLst>
          </a:custGeom>
          <a:solidFill>
            <a:srgbClr val="BCD6ED"/>
          </a:solidFill>
        </p:spPr>
        <p:txBody>
          <a:bodyPr wrap="square" lIns="0" tIns="0" rIns="0" bIns="0" rtlCol="0"/>
          <a:lstStyle/>
          <a:p>
            <a:endParaRPr/>
          </a:p>
        </p:txBody>
      </p:sp>
      <p:sp>
        <p:nvSpPr>
          <p:cNvPr id="4" name="object 4"/>
          <p:cNvSpPr txBox="1"/>
          <p:nvPr/>
        </p:nvSpPr>
        <p:spPr>
          <a:xfrm>
            <a:off x="4873244" y="2319654"/>
            <a:ext cx="2636520" cy="848360"/>
          </a:xfrm>
          <a:prstGeom prst="rect">
            <a:avLst/>
          </a:prstGeom>
        </p:spPr>
        <p:txBody>
          <a:bodyPr vert="horz" wrap="square" lIns="0" tIns="12700" rIns="0" bIns="0" rtlCol="0">
            <a:spAutoFit/>
          </a:bodyPr>
          <a:lstStyle/>
          <a:p>
            <a:pPr marL="852169" marR="843280" indent="-1270" algn="ctr">
              <a:lnSpc>
                <a:spcPct val="100000"/>
              </a:lnSpc>
              <a:spcBef>
                <a:spcPts val="100"/>
              </a:spcBef>
            </a:pPr>
            <a:r>
              <a:rPr sz="1800" spc="-5" dirty="0">
                <a:latin typeface="Carlito"/>
                <a:cs typeface="Carlito"/>
              </a:rPr>
              <a:t>SB </a:t>
            </a:r>
            <a:r>
              <a:rPr sz="1800" spc="-10" dirty="0">
                <a:latin typeface="Carlito"/>
                <a:cs typeface="Carlito"/>
              </a:rPr>
              <a:t>EAH  </a:t>
            </a:r>
            <a:r>
              <a:rPr sz="1800" spc="-5" dirty="0">
                <a:latin typeface="Carlito"/>
                <a:cs typeface="Carlito"/>
              </a:rPr>
              <a:t>SB</a:t>
            </a:r>
            <a:r>
              <a:rPr sz="1800" spc="-100" dirty="0">
                <a:latin typeface="Carlito"/>
                <a:cs typeface="Carlito"/>
              </a:rPr>
              <a:t> </a:t>
            </a:r>
            <a:r>
              <a:rPr sz="1800" spc="-5" dirty="0">
                <a:latin typeface="Carlito"/>
                <a:cs typeface="Carlito"/>
              </a:rPr>
              <a:t>M.H.H.</a:t>
            </a:r>
            <a:endParaRPr sz="1800">
              <a:latin typeface="Carlito"/>
              <a:cs typeface="Carlito"/>
            </a:endParaRPr>
          </a:p>
          <a:p>
            <a:pPr algn="ctr">
              <a:lnSpc>
                <a:spcPct val="100000"/>
              </a:lnSpc>
            </a:pPr>
            <a:r>
              <a:rPr sz="1800" spc="-10" dirty="0">
                <a:latin typeface="Carlito"/>
                <a:cs typeface="Carlito"/>
              </a:rPr>
              <a:t>Kamu Üniversitesi</a:t>
            </a:r>
            <a:r>
              <a:rPr sz="1800" spc="-25" dirty="0">
                <a:latin typeface="Carlito"/>
                <a:cs typeface="Carlito"/>
              </a:rPr>
              <a:t> </a:t>
            </a:r>
            <a:r>
              <a:rPr sz="1800" spc="-10" dirty="0">
                <a:latin typeface="Carlito"/>
                <a:cs typeface="Carlito"/>
              </a:rPr>
              <a:t>Hastanesi</a:t>
            </a:r>
            <a:endParaRPr sz="1800">
              <a:latin typeface="Carlito"/>
              <a:cs typeface="Carlito"/>
            </a:endParaRPr>
          </a:p>
        </p:txBody>
      </p:sp>
      <p:sp>
        <p:nvSpPr>
          <p:cNvPr id="5" name="object 5"/>
          <p:cNvSpPr/>
          <p:nvPr/>
        </p:nvSpPr>
        <p:spPr>
          <a:xfrm>
            <a:off x="8317992" y="2331720"/>
            <a:ext cx="3348354" cy="756285"/>
          </a:xfrm>
          <a:custGeom>
            <a:avLst/>
            <a:gdLst/>
            <a:ahLst/>
            <a:cxnLst/>
            <a:rect l="l" t="t" r="r" b="b"/>
            <a:pathLst>
              <a:path w="3348354" h="756285">
                <a:moveTo>
                  <a:pt x="3222243" y="0"/>
                </a:moveTo>
                <a:lnTo>
                  <a:pt x="125983" y="0"/>
                </a:lnTo>
                <a:lnTo>
                  <a:pt x="76938" y="9898"/>
                </a:lnTo>
                <a:lnTo>
                  <a:pt x="36893" y="36893"/>
                </a:lnTo>
                <a:lnTo>
                  <a:pt x="9898" y="76938"/>
                </a:lnTo>
                <a:lnTo>
                  <a:pt x="0" y="125983"/>
                </a:lnTo>
                <a:lnTo>
                  <a:pt x="0" y="629919"/>
                </a:lnTo>
                <a:lnTo>
                  <a:pt x="9898" y="678965"/>
                </a:lnTo>
                <a:lnTo>
                  <a:pt x="36893" y="719010"/>
                </a:lnTo>
                <a:lnTo>
                  <a:pt x="76938" y="746005"/>
                </a:lnTo>
                <a:lnTo>
                  <a:pt x="125983" y="755903"/>
                </a:lnTo>
                <a:lnTo>
                  <a:pt x="3222243" y="755903"/>
                </a:lnTo>
                <a:lnTo>
                  <a:pt x="3271289" y="746005"/>
                </a:lnTo>
                <a:lnTo>
                  <a:pt x="3311334" y="719010"/>
                </a:lnTo>
                <a:lnTo>
                  <a:pt x="3338329" y="678965"/>
                </a:lnTo>
                <a:lnTo>
                  <a:pt x="3348228" y="629919"/>
                </a:lnTo>
                <a:lnTo>
                  <a:pt x="3348228" y="125983"/>
                </a:lnTo>
                <a:lnTo>
                  <a:pt x="3338329" y="76938"/>
                </a:lnTo>
                <a:lnTo>
                  <a:pt x="3311334" y="36893"/>
                </a:lnTo>
                <a:lnTo>
                  <a:pt x="3271289" y="9898"/>
                </a:lnTo>
                <a:lnTo>
                  <a:pt x="3222243" y="0"/>
                </a:lnTo>
                <a:close/>
              </a:path>
            </a:pathLst>
          </a:custGeom>
          <a:solidFill>
            <a:srgbClr val="BCD6ED"/>
          </a:solidFill>
        </p:spPr>
        <p:txBody>
          <a:bodyPr wrap="square" lIns="0" tIns="0" rIns="0" bIns="0" rtlCol="0"/>
          <a:lstStyle/>
          <a:p>
            <a:endParaRPr/>
          </a:p>
        </p:txBody>
      </p:sp>
      <p:sp>
        <p:nvSpPr>
          <p:cNvPr id="6" name="object 6"/>
          <p:cNvSpPr txBox="1"/>
          <p:nvPr/>
        </p:nvSpPr>
        <p:spPr>
          <a:xfrm>
            <a:off x="9021571" y="2544826"/>
            <a:ext cx="194119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Sağlık </a:t>
            </a:r>
            <a:r>
              <a:rPr sz="1800" spc="-10" dirty="0">
                <a:latin typeface="Carlito"/>
                <a:cs typeface="Carlito"/>
              </a:rPr>
              <a:t>Kurulu</a:t>
            </a:r>
            <a:r>
              <a:rPr sz="1800" spc="-40" dirty="0">
                <a:latin typeface="Carlito"/>
                <a:cs typeface="Carlito"/>
              </a:rPr>
              <a:t> </a:t>
            </a:r>
            <a:r>
              <a:rPr sz="1800" spc="-5" dirty="0">
                <a:latin typeface="Carlito"/>
                <a:cs typeface="Carlito"/>
              </a:rPr>
              <a:t>Raporu</a:t>
            </a:r>
            <a:endParaRPr sz="1800">
              <a:latin typeface="Carlito"/>
              <a:cs typeface="Carlito"/>
            </a:endParaRPr>
          </a:p>
        </p:txBody>
      </p:sp>
      <p:sp>
        <p:nvSpPr>
          <p:cNvPr id="7" name="object 7"/>
          <p:cNvSpPr/>
          <p:nvPr/>
        </p:nvSpPr>
        <p:spPr>
          <a:xfrm>
            <a:off x="8317992" y="3429000"/>
            <a:ext cx="3348354" cy="756285"/>
          </a:xfrm>
          <a:custGeom>
            <a:avLst/>
            <a:gdLst/>
            <a:ahLst/>
            <a:cxnLst/>
            <a:rect l="l" t="t" r="r" b="b"/>
            <a:pathLst>
              <a:path w="3348354" h="756285">
                <a:moveTo>
                  <a:pt x="3222243" y="0"/>
                </a:moveTo>
                <a:lnTo>
                  <a:pt x="125983" y="0"/>
                </a:lnTo>
                <a:lnTo>
                  <a:pt x="76938" y="9898"/>
                </a:lnTo>
                <a:lnTo>
                  <a:pt x="36893" y="36893"/>
                </a:lnTo>
                <a:lnTo>
                  <a:pt x="9898" y="76938"/>
                </a:lnTo>
                <a:lnTo>
                  <a:pt x="0" y="125984"/>
                </a:lnTo>
                <a:lnTo>
                  <a:pt x="0" y="629919"/>
                </a:lnTo>
                <a:lnTo>
                  <a:pt x="9898" y="678965"/>
                </a:lnTo>
                <a:lnTo>
                  <a:pt x="36893" y="719010"/>
                </a:lnTo>
                <a:lnTo>
                  <a:pt x="76938" y="746005"/>
                </a:lnTo>
                <a:lnTo>
                  <a:pt x="125983" y="755904"/>
                </a:lnTo>
                <a:lnTo>
                  <a:pt x="3222243" y="755904"/>
                </a:lnTo>
                <a:lnTo>
                  <a:pt x="3271289" y="746005"/>
                </a:lnTo>
                <a:lnTo>
                  <a:pt x="3311334" y="719010"/>
                </a:lnTo>
                <a:lnTo>
                  <a:pt x="3338329" y="678965"/>
                </a:lnTo>
                <a:lnTo>
                  <a:pt x="3348228" y="629919"/>
                </a:lnTo>
                <a:lnTo>
                  <a:pt x="3348228" y="125984"/>
                </a:lnTo>
                <a:lnTo>
                  <a:pt x="3338329" y="76938"/>
                </a:lnTo>
                <a:lnTo>
                  <a:pt x="3311334" y="36893"/>
                </a:lnTo>
                <a:lnTo>
                  <a:pt x="3271289" y="9898"/>
                </a:lnTo>
                <a:lnTo>
                  <a:pt x="3222243" y="0"/>
                </a:lnTo>
                <a:close/>
              </a:path>
            </a:pathLst>
          </a:custGeom>
          <a:solidFill>
            <a:srgbClr val="BCD6ED"/>
          </a:solidFill>
        </p:spPr>
        <p:txBody>
          <a:bodyPr wrap="square" lIns="0" tIns="0" rIns="0" bIns="0" rtlCol="0"/>
          <a:lstStyle/>
          <a:p>
            <a:endParaRPr/>
          </a:p>
        </p:txBody>
      </p:sp>
      <p:sp>
        <p:nvSpPr>
          <p:cNvPr id="8" name="object 8"/>
          <p:cNvSpPr txBox="1"/>
          <p:nvPr/>
        </p:nvSpPr>
        <p:spPr>
          <a:xfrm>
            <a:off x="8668004" y="3642741"/>
            <a:ext cx="26466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SGK </a:t>
            </a:r>
            <a:r>
              <a:rPr sz="1800" dirty="0">
                <a:latin typeface="Carlito"/>
                <a:cs typeface="Carlito"/>
              </a:rPr>
              <a:t>İl </a:t>
            </a:r>
            <a:r>
              <a:rPr sz="1800" spc="-5" dirty="0">
                <a:latin typeface="Carlito"/>
                <a:cs typeface="Carlito"/>
              </a:rPr>
              <a:t>Müdürlüğüne</a:t>
            </a:r>
            <a:r>
              <a:rPr sz="1800" spc="-15" dirty="0">
                <a:latin typeface="Carlito"/>
                <a:cs typeface="Carlito"/>
              </a:rPr>
              <a:t> </a:t>
            </a:r>
            <a:r>
              <a:rPr sz="1800" spc="-5" dirty="0">
                <a:latin typeface="Carlito"/>
                <a:cs typeface="Carlito"/>
              </a:rPr>
              <a:t>Bildirim</a:t>
            </a:r>
            <a:endParaRPr sz="1800">
              <a:latin typeface="Carlito"/>
              <a:cs typeface="Carlito"/>
            </a:endParaRPr>
          </a:p>
        </p:txBody>
      </p:sp>
      <p:sp>
        <p:nvSpPr>
          <p:cNvPr id="9" name="object 9"/>
          <p:cNvSpPr/>
          <p:nvPr/>
        </p:nvSpPr>
        <p:spPr>
          <a:xfrm>
            <a:off x="8319516" y="1124711"/>
            <a:ext cx="3348354" cy="753110"/>
          </a:xfrm>
          <a:custGeom>
            <a:avLst/>
            <a:gdLst/>
            <a:ahLst/>
            <a:cxnLst/>
            <a:rect l="l" t="t" r="r" b="b"/>
            <a:pathLst>
              <a:path w="3348354" h="753110">
                <a:moveTo>
                  <a:pt x="3222752" y="0"/>
                </a:moveTo>
                <a:lnTo>
                  <a:pt x="125475" y="0"/>
                </a:lnTo>
                <a:lnTo>
                  <a:pt x="76616" y="9854"/>
                </a:lnTo>
                <a:lnTo>
                  <a:pt x="36734" y="36734"/>
                </a:lnTo>
                <a:lnTo>
                  <a:pt x="9854" y="76616"/>
                </a:lnTo>
                <a:lnTo>
                  <a:pt x="0" y="125475"/>
                </a:lnTo>
                <a:lnTo>
                  <a:pt x="0" y="627379"/>
                </a:lnTo>
                <a:lnTo>
                  <a:pt x="9854" y="676239"/>
                </a:lnTo>
                <a:lnTo>
                  <a:pt x="36734" y="716121"/>
                </a:lnTo>
                <a:lnTo>
                  <a:pt x="76616" y="743001"/>
                </a:lnTo>
                <a:lnTo>
                  <a:pt x="125475" y="752855"/>
                </a:lnTo>
                <a:lnTo>
                  <a:pt x="3222752" y="752855"/>
                </a:lnTo>
                <a:lnTo>
                  <a:pt x="3271611" y="743001"/>
                </a:lnTo>
                <a:lnTo>
                  <a:pt x="3311493" y="716121"/>
                </a:lnTo>
                <a:lnTo>
                  <a:pt x="3338373" y="676239"/>
                </a:lnTo>
                <a:lnTo>
                  <a:pt x="3348228" y="627379"/>
                </a:lnTo>
                <a:lnTo>
                  <a:pt x="3348228" y="125475"/>
                </a:lnTo>
                <a:lnTo>
                  <a:pt x="3338373" y="76616"/>
                </a:lnTo>
                <a:lnTo>
                  <a:pt x="3311493" y="36734"/>
                </a:lnTo>
                <a:lnTo>
                  <a:pt x="3271611" y="9854"/>
                </a:lnTo>
                <a:lnTo>
                  <a:pt x="3222752" y="0"/>
                </a:lnTo>
                <a:close/>
              </a:path>
            </a:pathLst>
          </a:custGeom>
          <a:solidFill>
            <a:srgbClr val="BCD6ED"/>
          </a:solidFill>
        </p:spPr>
        <p:txBody>
          <a:bodyPr wrap="square" lIns="0" tIns="0" rIns="0" bIns="0" rtlCol="0"/>
          <a:lstStyle/>
          <a:p>
            <a:endParaRPr/>
          </a:p>
        </p:txBody>
      </p:sp>
      <p:sp>
        <p:nvSpPr>
          <p:cNvPr id="10" name="object 10"/>
          <p:cNvSpPr txBox="1"/>
          <p:nvPr/>
        </p:nvSpPr>
        <p:spPr>
          <a:xfrm>
            <a:off x="8981947" y="1336294"/>
            <a:ext cx="202438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rlito"/>
                <a:cs typeface="Carlito"/>
              </a:rPr>
              <a:t>Hastane </a:t>
            </a:r>
            <a:r>
              <a:rPr sz="1800" spc="-5" dirty="0">
                <a:latin typeface="Carlito"/>
                <a:cs typeface="Carlito"/>
              </a:rPr>
              <a:t>Sağlık</a:t>
            </a:r>
            <a:r>
              <a:rPr sz="1800" spc="-35" dirty="0">
                <a:latin typeface="Carlito"/>
                <a:cs typeface="Carlito"/>
              </a:rPr>
              <a:t> </a:t>
            </a:r>
            <a:r>
              <a:rPr sz="1800" spc="-10" dirty="0">
                <a:latin typeface="Carlito"/>
                <a:cs typeface="Carlito"/>
              </a:rPr>
              <a:t>Kurulu</a:t>
            </a:r>
            <a:endParaRPr sz="1800">
              <a:latin typeface="Carlito"/>
              <a:cs typeface="Carlito"/>
            </a:endParaRPr>
          </a:p>
        </p:txBody>
      </p:sp>
      <p:sp>
        <p:nvSpPr>
          <p:cNvPr id="11" name="object 11"/>
          <p:cNvSpPr/>
          <p:nvPr/>
        </p:nvSpPr>
        <p:spPr>
          <a:xfrm>
            <a:off x="8317992" y="4584191"/>
            <a:ext cx="3348354" cy="756285"/>
          </a:xfrm>
          <a:custGeom>
            <a:avLst/>
            <a:gdLst/>
            <a:ahLst/>
            <a:cxnLst/>
            <a:rect l="l" t="t" r="r" b="b"/>
            <a:pathLst>
              <a:path w="3348354" h="756285">
                <a:moveTo>
                  <a:pt x="3222243" y="0"/>
                </a:moveTo>
                <a:lnTo>
                  <a:pt x="125983" y="0"/>
                </a:lnTo>
                <a:lnTo>
                  <a:pt x="76938" y="9898"/>
                </a:lnTo>
                <a:lnTo>
                  <a:pt x="36893" y="36893"/>
                </a:lnTo>
                <a:lnTo>
                  <a:pt x="9898" y="76938"/>
                </a:lnTo>
                <a:lnTo>
                  <a:pt x="0" y="125983"/>
                </a:lnTo>
                <a:lnTo>
                  <a:pt x="0" y="629919"/>
                </a:lnTo>
                <a:lnTo>
                  <a:pt x="9898" y="678965"/>
                </a:lnTo>
                <a:lnTo>
                  <a:pt x="36893" y="719010"/>
                </a:lnTo>
                <a:lnTo>
                  <a:pt x="76938" y="746005"/>
                </a:lnTo>
                <a:lnTo>
                  <a:pt x="125983" y="755903"/>
                </a:lnTo>
                <a:lnTo>
                  <a:pt x="3222243" y="755903"/>
                </a:lnTo>
                <a:lnTo>
                  <a:pt x="3271289" y="746005"/>
                </a:lnTo>
                <a:lnTo>
                  <a:pt x="3311334" y="719010"/>
                </a:lnTo>
                <a:lnTo>
                  <a:pt x="3338329" y="678965"/>
                </a:lnTo>
                <a:lnTo>
                  <a:pt x="3348228" y="629919"/>
                </a:lnTo>
                <a:lnTo>
                  <a:pt x="3348228" y="125983"/>
                </a:lnTo>
                <a:lnTo>
                  <a:pt x="3338329" y="76938"/>
                </a:lnTo>
                <a:lnTo>
                  <a:pt x="3311334" y="36893"/>
                </a:lnTo>
                <a:lnTo>
                  <a:pt x="3271289" y="9898"/>
                </a:lnTo>
                <a:lnTo>
                  <a:pt x="3222243" y="0"/>
                </a:lnTo>
                <a:close/>
              </a:path>
            </a:pathLst>
          </a:custGeom>
          <a:solidFill>
            <a:srgbClr val="BCD6ED"/>
          </a:solidFill>
        </p:spPr>
        <p:txBody>
          <a:bodyPr wrap="square" lIns="0" tIns="0" rIns="0" bIns="0" rtlCol="0"/>
          <a:lstStyle/>
          <a:p>
            <a:endParaRPr/>
          </a:p>
        </p:txBody>
      </p:sp>
      <p:sp>
        <p:nvSpPr>
          <p:cNvPr id="12" name="object 12"/>
          <p:cNvSpPr txBox="1"/>
          <p:nvPr/>
        </p:nvSpPr>
        <p:spPr>
          <a:xfrm>
            <a:off x="8567419" y="4798314"/>
            <a:ext cx="28498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SGK Meslek </a:t>
            </a:r>
            <a:r>
              <a:rPr sz="1800" spc="-10" dirty="0">
                <a:latin typeface="Carlito"/>
                <a:cs typeface="Carlito"/>
              </a:rPr>
              <a:t>Hastalıkları</a:t>
            </a:r>
            <a:r>
              <a:rPr sz="1800" spc="-5" dirty="0">
                <a:latin typeface="Carlito"/>
                <a:cs typeface="Carlito"/>
              </a:rPr>
              <a:t> </a:t>
            </a:r>
            <a:r>
              <a:rPr sz="1800" spc="-10" dirty="0">
                <a:latin typeface="Carlito"/>
                <a:cs typeface="Carlito"/>
              </a:rPr>
              <a:t>Kurulu</a:t>
            </a:r>
            <a:endParaRPr sz="1800">
              <a:latin typeface="Carlito"/>
              <a:cs typeface="Carlito"/>
            </a:endParaRPr>
          </a:p>
        </p:txBody>
      </p:sp>
      <p:sp>
        <p:nvSpPr>
          <p:cNvPr id="13" name="object 13"/>
          <p:cNvSpPr/>
          <p:nvPr/>
        </p:nvSpPr>
        <p:spPr>
          <a:xfrm>
            <a:off x="4707635" y="3461003"/>
            <a:ext cx="1370330" cy="821690"/>
          </a:xfrm>
          <a:custGeom>
            <a:avLst/>
            <a:gdLst/>
            <a:ahLst/>
            <a:cxnLst/>
            <a:rect l="l" t="t" r="r" b="b"/>
            <a:pathLst>
              <a:path w="1370329" h="821689">
                <a:moveTo>
                  <a:pt x="1233169" y="0"/>
                </a:moveTo>
                <a:lnTo>
                  <a:pt x="136905" y="0"/>
                </a:lnTo>
                <a:lnTo>
                  <a:pt x="93650" y="6983"/>
                </a:lnTo>
                <a:lnTo>
                  <a:pt x="56071" y="26428"/>
                </a:lnTo>
                <a:lnTo>
                  <a:pt x="26428" y="56071"/>
                </a:lnTo>
                <a:lnTo>
                  <a:pt x="6983" y="93650"/>
                </a:lnTo>
                <a:lnTo>
                  <a:pt x="0" y="136906"/>
                </a:lnTo>
                <a:lnTo>
                  <a:pt x="0" y="684530"/>
                </a:lnTo>
                <a:lnTo>
                  <a:pt x="6983" y="727785"/>
                </a:lnTo>
                <a:lnTo>
                  <a:pt x="26428" y="765364"/>
                </a:lnTo>
                <a:lnTo>
                  <a:pt x="56071" y="795007"/>
                </a:lnTo>
                <a:lnTo>
                  <a:pt x="93650" y="814452"/>
                </a:lnTo>
                <a:lnTo>
                  <a:pt x="136905" y="821436"/>
                </a:lnTo>
                <a:lnTo>
                  <a:pt x="1233169" y="821436"/>
                </a:lnTo>
                <a:lnTo>
                  <a:pt x="1276425" y="814452"/>
                </a:lnTo>
                <a:lnTo>
                  <a:pt x="1314004" y="795007"/>
                </a:lnTo>
                <a:lnTo>
                  <a:pt x="1343647" y="765364"/>
                </a:lnTo>
                <a:lnTo>
                  <a:pt x="1363092" y="727785"/>
                </a:lnTo>
                <a:lnTo>
                  <a:pt x="1370076" y="684530"/>
                </a:lnTo>
                <a:lnTo>
                  <a:pt x="1370076" y="136906"/>
                </a:lnTo>
                <a:lnTo>
                  <a:pt x="1363092" y="93650"/>
                </a:lnTo>
                <a:lnTo>
                  <a:pt x="1343647" y="56071"/>
                </a:lnTo>
                <a:lnTo>
                  <a:pt x="1314004" y="26428"/>
                </a:lnTo>
                <a:lnTo>
                  <a:pt x="1276425" y="6983"/>
                </a:lnTo>
                <a:lnTo>
                  <a:pt x="1233169" y="0"/>
                </a:lnTo>
                <a:close/>
              </a:path>
            </a:pathLst>
          </a:custGeom>
          <a:solidFill>
            <a:srgbClr val="BCD6ED"/>
          </a:solidFill>
        </p:spPr>
        <p:txBody>
          <a:bodyPr wrap="square" lIns="0" tIns="0" rIns="0" bIns="0" rtlCol="0"/>
          <a:lstStyle/>
          <a:p>
            <a:endParaRPr/>
          </a:p>
        </p:txBody>
      </p:sp>
      <p:sp>
        <p:nvSpPr>
          <p:cNvPr id="14" name="object 14"/>
          <p:cNvSpPr txBox="1"/>
          <p:nvPr/>
        </p:nvSpPr>
        <p:spPr>
          <a:xfrm>
            <a:off x="4928108" y="3707638"/>
            <a:ext cx="93091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Sevk</a:t>
            </a:r>
            <a:r>
              <a:rPr sz="1800" spc="-75" dirty="0">
                <a:latin typeface="Carlito"/>
                <a:cs typeface="Carlito"/>
              </a:rPr>
              <a:t> </a:t>
            </a:r>
            <a:r>
              <a:rPr sz="1800" dirty="0">
                <a:latin typeface="Carlito"/>
                <a:cs typeface="Carlito"/>
              </a:rPr>
              <a:t>eder</a:t>
            </a:r>
            <a:endParaRPr sz="1800">
              <a:latin typeface="Carlito"/>
              <a:cs typeface="Carlito"/>
            </a:endParaRPr>
          </a:p>
        </p:txBody>
      </p:sp>
      <p:grpSp>
        <p:nvGrpSpPr>
          <p:cNvPr id="15" name="object 15"/>
          <p:cNvGrpSpPr/>
          <p:nvPr/>
        </p:nvGrpSpPr>
        <p:grpSpPr>
          <a:xfrm>
            <a:off x="1559052" y="1907158"/>
            <a:ext cx="8538210" cy="3009265"/>
            <a:chOff x="1559052" y="1907158"/>
            <a:chExt cx="8538210" cy="3009265"/>
          </a:xfrm>
        </p:grpSpPr>
        <p:sp>
          <p:nvSpPr>
            <p:cNvPr id="16" name="object 16"/>
            <p:cNvSpPr/>
            <p:nvPr/>
          </p:nvSpPr>
          <p:spPr>
            <a:xfrm>
              <a:off x="4211574" y="1907158"/>
              <a:ext cx="5885815" cy="2658110"/>
            </a:xfrm>
            <a:custGeom>
              <a:avLst/>
              <a:gdLst/>
              <a:ahLst/>
              <a:cxnLst/>
              <a:rect l="l" t="t" r="r" b="b"/>
              <a:pathLst>
                <a:path w="5885815" h="2658110">
                  <a:moveTo>
                    <a:pt x="513715" y="1957070"/>
                  </a:moveTo>
                  <a:lnTo>
                    <a:pt x="70218" y="1117904"/>
                  </a:lnTo>
                  <a:lnTo>
                    <a:pt x="101955" y="1101090"/>
                  </a:lnTo>
                  <a:lnTo>
                    <a:pt x="103886" y="1100074"/>
                  </a:lnTo>
                  <a:lnTo>
                    <a:pt x="0" y="1025779"/>
                  </a:lnTo>
                  <a:lnTo>
                    <a:pt x="2921" y="1153541"/>
                  </a:lnTo>
                  <a:lnTo>
                    <a:pt x="36576" y="1135722"/>
                  </a:lnTo>
                  <a:lnTo>
                    <a:pt x="480060" y="1974850"/>
                  </a:lnTo>
                  <a:lnTo>
                    <a:pt x="513715" y="1957070"/>
                  </a:lnTo>
                  <a:close/>
                </a:path>
                <a:path w="5885815" h="2658110">
                  <a:moveTo>
                    <a:pt x="4046093" y="893318"/>
                  </a:moveTo>
                  <a:lnTo>
                    <a:pt x="3988562" y="893318"/>
                  </a:lnTo>
                  <a:lnTo>
                    <a:pt x="3969512" y="893318"/>
                  </a:lnTo>
                  <a:lnTo>
                    <a:pt x="3969385" y="931418"/>
                  </a:lnTo>
                  <a:lnTo>
                    <a:pt x="4046093" y="893318"/>
                  </a:lnTo>
                  <a:close/>
                </a:path>
                <a:path w="5885815" h="2658110">
                  <a:moveTo>
                    <a:pt x="4083939" y="874522"/>
                  </a:moveTo>
                  <a:lnTo>
                    <a:pt x="3969766" y="817118"/>
                  </a:lnTo>
                  <a:lnTo>
                    <a:pt x="3969639" y="855179"/>
                  </a:lnTo>
                  <a:lnTo>
                    <a:pt x="3651504" y="854329"/>
                  </a:lnTo>
                  <a:lnTo>
                    <a:pt x="3651504" y="892429"/>
                  </a:lnTo>
                  <a:lnTo>
                    <a:pt x="3969512" y="893279"/>
                  </a:lnTo>
                  <a:lnTo>
                    <a:pt x="3988562" y="893318"/>
                  </a:lnTo>
                  <a:lnTo>
                    <a:pt x="4046194" y="893279"/>
                  </a:lnTo>
                  <a:lnTo>
                    <a:pt x="4083939" y="874522"/>
                  </a:lnTo>
                  <a:close/>
                </a:path>
                <a:path w="5885815" h="2658110">
                  <a:moveTo>
                    <a:pt x="5873115" y="283337"/>
                  </a:moveTo>
                  <a:lnTo>
                    <a:pt x="5835066" y="283222"/>
                  </a:lnTo>
                  <a:lnTo>
                    <a:pt x="5835904" y="127"/>
                  </a:lnTo>
                  <a:lnTo>
                    <a:pt x="5797804" y="0"/>
                  </a:lnTo>
                  <a:lnTo>
                    <a:pt x="5796966" y="283095"/>
                  </a:lnTo>
                  <a:lnTo>
                    <a:pt x="5758815" y="282956"/>
                  </a:lnTo>
                  <a:lnTo>
                    <a:pt x="5815584" y="397510"/>
                  </a:lnTo>
                  <a:lnTo>
                    <a:pt x="5863577" y="302260"/>
                  </a:lnTo>
                  <a:lnTo>
                    <a:pt x="5873115" y="283337"/>
                  </a:lnTo>
                  <a:close/>
                </a:path>
                <a:path w="5885815" h="2658110">
                  <a:moveTo>
                    <a:pt x="5883783" y="1440307"/>
                  </a:moveTo>
                  <a:lnTo>
                    <a:pt x="5845746" y="1440192"/>
                  </a:lnTo>
                  <a:lnTo>
                    <a:pt x="5846699" y="1187450"/>
                  </a:lnTo>
                  <a:lnTo>
                    <a:pt x="5808599" y="1187196"/>
                  </a:lnTo>
                  <a:lnTo>
                    <a:pt x="5807646" y="1440065"/>
                  </a:lnTo>
                  <a:lnTo>
                    <a:pt x="5769483" y="1439926"/>
                  </a:lnTo>
                  <a:lnTo>
                    <a:pt x="5826252" y="1554353"/>
                  </a:lnTo>
                  <a:lnTo>
                    <a:pt x="5874232" y="1459230"/>
                  </a:lnTo>
                  <a:lnTo>
                    <a:pt x="5883783" y="1440307"/>
                  </a:lnTo>
                  <a:close/>
                </a:path>
                <a:path w="5885815" h="2658110">
                  <a:moveTo>
                    <a:pt x="5885307" y="2543683"/>
                  </a:moveTo>
                  <a:lnTo>
                    <a:pt x="5847270" y="2543568"/>
                  </a:lnTo>
                  <a:lnTo>
                    <a:pt x="5848223" y="2290826"/>
                  </a:lnTo>
                  <a:lnTo>
                    <a:pt x="5810123" y="2290572"/>
                  </a:lnTo>
                  <a:lnTo>
                    <a:pt x="5809170" y="2543441"/>
                  </a:lnTo>
                  <a:lnTo>
                    <a:pt x="5771007" y="2543302"/>
                  </a:lnTo>
                  <a:lnTo>
                    <a:pt x="5827776" y="2657729"/>
                  </a:lnTo>
                  <a:lnTo>
                    <a:pt x="5875756" y="2562606"/>
                  </a:lnTo>
                  <a:lnTo>
                    <a:pt x="5885307" y="2543683"/>
                  </a:lnTo>
                  <a:close/>
                </a:path>
              </a:pathLst>
            </a:custGeom>
            <a:solidFill>
              <a:srgbClr val="4471C4"/>
            </a:solidFill>
          </p:spPr>
          <p:txBody>
            <a:bodyPr wrap="square" lIns="0" tIns="0" rIns="0" bIns="0" rtlCol="0"/>
            <a:lstStyle/>
            <a:p>
              <a:endParaRPr/>
            </a:p>
          </p:txBody>
        </p:sp>
        <p:sp>
          <p:nvSpPr>
            <p:cNvPr id="17" name="object 17"/>
            <p:cNvSpPr/>
            <p:nvPr/>
          </p:nvSpPr>
          <p:spPr>
            <a:xfrm>
              <a:off x="1559052" y="3643883"/>
              <a:ext cx="1449323" cy="1272539"/>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3904996" y="2700527"/>
              <a:ext cx="638810" cy="114300"/>
            </a:xfrm>
            <a:custGeom>
              <a:avLst/>
              <a:gdLst/>
              <a:ahLst/>
              <a:cxnLst/>
              <a:rect l="l" t="t" r="r" b="b"/>
              <a:pathLst>
                <a:path w="638810" h="114300">
                  <a:moveTo>
                    <a:pt x="525271" y="0"/>
                  </a:moveTo>
                  <a:lnTo>
                    <a:pt x="524721" y="38079"/>
                  </a:lnTo>
                  <a:lnTo>
                    <a:pt x="543687" y="38354"/>
                  </a:lnTo>
                  <a:lnTo>
                    <a:pt x="543178" y="76454"/>
                  </a:lnTo>
                  <a:lnTo>
                    <a:pt x="524167" y="76454"/>
                  </a:lnTo>
                  <a:lnTo>
                    <a:pt x="523620" y="114300"/>
                  </a:lnTo>
                  <a:lnTo>
                    <a:pt x="602084" y="76454"/>
                  </a:lnTo>
                  <a:lnTo>
                    <a:pt x="543178" y="76454"/>
                  </a:lnTo>
                  <a:lnTo>
                    <a:pt x="524171" y="76178"/>
                  </a:lnTo>
                  <a:lnTo>
                    <a:pt x="602655" y="76178"/>
                  </a:lnTo>
                  <a:lnTo>
                    <a:pt x="638682" y="58800"/>
                  </a:lnTo>
                  <a:lnTo>
                    <a:pt x="525271" y="0"/>
                  </a:lnTo>
                  <a:close/>
                </a:path>
                <a:path w="638810" h="114300">
                  <a:moveTo>
                    <a:pt x="524721" y="38079"/>
                  </a:moveTo>
                  <a:lnTo>
                    <a:pt x="524171" y="76178"/>
                  </a:lnTo>
                  <a:lnTo>
                    <a:pt x="543178" y="76454"/>
                  </a:lnTo>
                  <a:lnTo>
                    <a:pt x="543687" y="38354"/>
                  </a:lnTo>
                  <a:lnTo>
                    <a:pt x="524721" y="38079"/>
                  </a:lnTo>
                  <a:close/>
                </a:path>
                <a:path w="638810" h="114300">
                  <a:moveTo>
                    <a:pt x="507" y="30480"/>
                  </a:moveTo>
                  <a:lnTo>
                    <a:pt x="0" y="68580"/>
                  </a:lnTo>
                  <a:lnTo>
                    <a:pt x="524171" y="76178"/>
                  </a:lnTo>
                  <a:lnTo>
                    <a:pt x="524721" y="38079"/>
                  </a:lnTo>
                  <a:lnTo>
                    <a:pt x="507" y="30480"/>
                  </a:lnTo>
                  <a:close/>
                </a:path>
              </a:pathLst>
            </a:custGeom>
            <a:solidFill>
              <a:srgbClr val="4471C4"/>
            </a:solidFill>
          </p:spPr>
          <p:txBody>
            <a:bodyPr wrap="square" lIns="0" tIns="0" rIns="0" bIns="0" rtlCol="0"/>
            <a:lstStyle/>
            <a:p>
              <a:endParaRPr/>
            </a:p>
          </p:txBody>
        </p:sp>
      </p:grpSp>
      <p:sp>
        <p:nvSpPr>
          <p:cNvPr id="19" name="object 19"/>
          <p:cNvSpPr txBox="1"/>
          <p:nvPr/>
        </p:nvSpPr>
        <p:spPr>
          <a:xfrm>
            <a:off x="1101039" y="2213609"/>
            <a:ext cx="2418080" cy="1123315"/>
          </a:xfrm>
          <a:prstGeom prst="rect">
            <a:avLst/>
          </a:prstGeom>
        </p:spPr>
        <p:txBody>
          <a:bodyPr vert="horz" wrap="square" lIns="0" tIns="12700" rIns="0" bIns="0" rtlCol="0">
            <a:spAutoFit/>
          </a:bodyPr>
          <a:lstStyle/>
          <a:p>
            <a:pPr marL="12700" marR="5080" indent="147320">
              <a:lnSpc>
                <a:spcPct val="100000"/>
              </a:lnSpc>
              <a:spcBef>
                <a:spcPts val="100"/>
              </a:spcBef>
            </a:pPr>
            <a:r>
              <a:rPr sz="1800" spc="-5" dirty="0">
                <a:latin typeface="Carlito"/>
                <a:cs typeface="Carlito"/>
              </a:rPr>
              <a:t>Çalışan </a:t>
            </a:r>
            <a:r>
              <a:rPr sz="1800" spc="-15" dirty="0">
                <a:latin typeface="Carlito"/>
                <a:cs typeface="Carlito"/>
              </a:rPr>
              <a:t>veya </a:t>
            </a:r>
            <a:r>
              <a:rPr sz="1800" spc="-5" dirty="0">
                <a:latin typeface="Carlito"/>
                <a:cs typeface="Carlito"/>
              </a:rPr>
              <a:t>emeklinin  meslek </a:t>
            </a:r>
            <a:r>
              <a:rPr sz="1800" spc="-10" dirty="0">
                <a:latin typeface="Carlito"/>
                <a:cs typeface="Carlito"/>
              </a:rPr>
              <a:t>hastalığı </a:t>
            </a:r>
            <a:r>
              <a:rPr sz="1800" spc="-5" dirty="0">
                <a:latin typeface="Carlito"/>
                <a:cs typeface="Carlito"/>
              </a:rPr>
              <a:t>iddiası </a:t>
            </a:r>
            <a:r>
              <a:rPr sz="1800" spc="-10" dirty="0">
                <a:latin typeface="Carlito"/>
                <a:cs typeface="Carlito"/>
              </a:rPr>
              <a:t>ile  </a:t>
            </a:r>
            <a:r>
              <a:rPr sz="1800" b="1" dirty="0">
                <a:latin typeface="Carlito"/>
                <a:cs typeface="Carlito"/>
              </a:rPr>
              <a:t>SGK il </a:t>
            </a:r>
            <a:r>
              <a:rPr sz="1800" b="1" spc="-5" dirty="0">
                <a:latin typeface="Carlito"/>
                <a:cs typeface="Carlito"/>
              </a:rPr>
              <a:t>müdürlüğüne</a:t>
            </a:r>
            <a:r>
              <a:rPr sz="1800" b="1" spc="-75" dirty="0">
                <a:latin typeface="Carlito"/>
                <a:cs typeface="Carlito"/>
              </a:rPr>
              <a:t> </a:t>
            </a:r>
            <a:r>
              <a:rPr sz="1800" spc="-5" dirty="0">
                <a:latin typeface="Carlito"/>
                <a:cs typeface="Carlito"/>
              </a:rPr>
              <a:t>şahsi</a:t>
            </a:r>
            <a:endParaRPr sz="1800">
              <a:latin typeface="Carlito"/>
              <a:cs typeface="Carlito"/>
            </a:endParaRPr>
          </a:p>
          <a:p>
            <a:pPr marL="733425">
              <a:lnSpc>
                <a:spcPct val="100000"/>
              </a:lnSpc>
            </a:pPr>
            <a:r>
              <a:rPr sz="1800" spc="-5" dirty="0">
                <a:latin typeface="Carlito"/>
                <a:cs typeface="Carlito"/>
              </a:rPr>
              <a:t>başvurusu</a:t>
            </a:r>
            <a:endParaRPr sz="1800">
              <a:latin typeface="Carlito"/>
              <a:cs typeface="Carli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09956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60" dirty="0">
                <a:solidFill>
                  <a:srgbClr val="404040"/>
                </a:solidFill>
                <a:latin typeface="Carlito"/>
                <a:cs typeface="Carlito"/>
              </a:rPr>
              <a:t>Tanı</a:t>
            </a:r>
            <a:r>
              <a:rPr sz="2800" b="1" spc="85" dirty="0">
                <a:solidFill>
                  <a:srgbClr val="404040"/>
                </a:solidFill>
                <a:latin typeface="Carlito"/>
                <a:cs typeface="Carlito"/>
              </a:rPr>
              <a:t> </a:t>
            </a:r>
            <a:r>
              <a:rPr sz="2800" b="1" spc="-15" dirty="0">
                <a:solidFill>
                  <a:srgbClr val="404040"/>
                </a:solidFill>
                <a:latin typeface="Carlito"/>
                <a:cs typeface="Carlito"/>
              </a:rPr>
              <a:t>Süreci</a:t>
            </a:r>
            <a:endParaRPr sz="2800">
              <a:latin typeface="Carlito"/>
              <a:cs typeface="Carlito"/>
            </a:endParaRPr>
          </a:p>
        </p:txBody>
      </p:sp>
      <p:sp>
        <p:nvSpPr>
          <p:cNvPr id="3" name="object 3"/>
          <p:cNvSpPr/>
          <p:nvPr/>
        </p:nvSpPr>
        <p:spPr>
          <a:xfrm>
            <a:off x="766572" y="1432559"/>
            <a:ext cx="7073265" cy="3484245"/>
          </a:xfrm>
          <a:custGeom>
            <a:avLst/>
            <a:gdLst/>
            <a:ahLst/>
            <a:cxnLst/>
            <a:rect l="l" t="t" r="r" b="b"/>
            <a:pathLst>
              <a:path w="7073265" h="3484245">
                <a:moveTo>
                  <a:pt x="3115056" y="519176"/>
                </a:moveTo>
                <a:lnTo>
                  <a:pt x="3112922" y="471919"/>
                </a:lnTo>
                <a:lnTo>
                  <a:pt x="3106686" y="425856"/>
                </a:lnTo>
                <a:lnTo>
                  <a:pt x="3096501" y="381152"/>
                </a:lnTo>
                <a:lnTo>
                  <a:pt x="3082569" y="338010"/>
                </a:lnTo>
                <a:lnTo>
                  <a:pt x="3065068" y="296608"/>
                </a:lnTo>
                <a:lnTo>
                  <a:pt x="3044177" y="257124"/>
                </a:lnTo>
                <a:lnTo>
                  <a:pt x="3020072" y="219760"/>
                </a:lnTo>
                <a:lnTo>
                  <a:pt x="2992958" y="184670"/>
                </a:lnTo>
                <a:lnTo>
                  <a:pt x="2962999" y="152057"/>
                </a:lnTo>
                <a:lnTo>
                  <a:pt x="2930385" y="122097"/>
                </a:lnTo>
                <a:lnTo>
                  <a:pt x="2895295" y="94983"/>
                </a:lnTo>
                <a:lnTo>
                  <a:pt x="2857931" y="70878"/>
                </a:lnTo>
                <a:lnTo>
                  <a:pt x="2818447" y="49987"/>
                </a:lnTo>
                <a:lnTo>
                  <a:pt x="2777045" y="32486"/>
                </a:lnTo>
                <a:lnTo>
                  <a:pt x="2733903" y="18554"/>
                </a:lnTo>
                <a:lnTo>
                  <a:pt x="2689199" y="8369"/>
                </a:lnTo>
                <a:lnTo>
                  <a:pt x="2643136" y="2133"/>
                </a:lnTo>
                <a:lnTo>
                  <a:pt x="2595880" y="0"/>
                </a:lnTo>
                <a:lnTo>
                  <a:pt x="519176" y="0"/>
                </a:lnTo>
                <a:lnTo>
                  <a:pt x="471919" y="2133"/>
                </a:lnTo>
                <a:lnTo>
                  <a:pt x="425843" y="8369"/>
                </a:lnTo>
                <a:lnTo>
                  <a:pt x="381152" y="18554"/>
                </a:lnTo>
                <a:lnTo>
                  <a:pt x="338010" y="32486"/>
                </a:lnTo>
                <a:lnTo>
                  <a:pt x="296608" y="49987"/>
                </a:lnTo>
                <a:lnTo>
                  <a:pt x="257136" y="70878"/>
                </a:lnTo>
                <a:lnTo>
                  <a:pt x="219760" y="94983"/>
                </a:lnTo>
                <a:lnTo>
                  <a:pt x="184670" y="122097"/>
                </a:lnTo>
                <a:lnTo>
                  <a:pt x="152057" y="152057"/>
                </a:lnTo>
                <a:lnTo>
                  <a:pt x="122097" y="184670"/>
                </a:lnTo>
                <a:lnTo>
                  <a:pt x="94983" y="219760"/>
                </a:lnTo>
                <a:lnTo>
                  <a:pt x="70878" y="257124"/>
                </a:lnTo>
                <a:lnTo>
                  <a:pt x="49987" y="296608"/>
                </a:lnTo>
                <a:lnTo>
                  <a:pt x="32473" y="338010"/>
                </a:lnTo>
                <a:lnTo>
                  <a:pt x="18542" y="381152"/>
                </a:lnTo>
                <a:lnTo>
                  <a:pt x="8356" y="425856"/>
                </a:lnTo>
                <a:lnTo>
                  <a:pt x="2120" y="471919"/>
                </a:lnTo>
                <a:lnTo>
                  <a:pt x="0" y="519176"/>
                </a:lnTo>
                <a:lnTo>
                  <a:pt x="0" y="2964688"/>
                </a:lnTo>
                <a:lnTo>
                  <a:pt x="2120" y="3011957"/>
                </a:lnTo>
                <a:lnTo>
                  <a:pt x="8356" y="3058020"/>
                </a:lnTo>
                <a:lnTo>
                  <a:pt x="18542" y="3102724"/>
                </a:lnTo>
                <a:lnTo>
                  <a:pt x="32473" y="3145866"/>
                </a:lnTo>
                <a:lnTo>
                  <a:pt x="49987" y="3187268"/>
                </a:lnTo>
                <a:lnTo>
                  <a:pt x="70878" y="3226752"/>
                </a:lnTo>
                <a:lnTo>
                  <a:pt x="94983" y="3264116"/>
                </a:lnTo>
                <a:lnTo>
                  <a:pt x="122097" y="3299206"/>
                </a:lnTo>
                <a:lnTo>
                  <a:pt x="152057" y="3331819"/>
                </a:lnTo>
                <a:lnTo>
                  <a:pt x="184670" y="3361779"/>
                </a:lnTo>
                <a:lnTo>
                  <a:pt x="219760" y="3388893"/>
                </a:lnTo>
                <a:lnTo>
                  <a:pt x="257136" y="3412998"/>
                </a:lnTo>
                <a:lnTo>
                  <a:pt x="296608" y="3433889"/>
                </a:lnTo>
                <a:lnTo>
                  <a:pt x="338010" y="3451390"/>
                </a:lnTo>
                <a:lnTo>
                  <a:pt x="381152" y="3465322"/>
                </a:lnTo>
                <a:lnTo>
                  <a:pt x="425843" y="3475507"/>
                </a:lnTo>
                <a:lnTo>
                  <a:pt x="471919" y="3481743"/>
                </a:lnTo>
                <a:lnTo>
                  <a:pt x="519176" y="3483864"/>
                </a:lnTo>
                <a:lnTo>
                  <a:pt x="2595880" y="3483864"/>
                </a:lnTo>
                <a:lnTo>
                  <a:pt x="2643136" y="3481743"/>
                </a:lnTo>
                <a:lnTo>
                  <a:pt x="2689199" y="3475507"/>
                </a:lnTo>
                <a:lnTo>
                  <a:pt x="2733903" y="3465322"/>
                </a:lnTo>
                <a:lnTo>
                  <a:pt x="2777045" y="3451390"/>
                </a:lnTo>
                <a:lnTo>
                  <a:pt x="2818447" y="3433889"/>
                </a:lnTo>
                <a:lnTo>
                  <a:pt x="2857931" y="3412998"/>
                </a:lnTo>
                <a:lnTo>
                  <a:pt x="2895295" y="3388893"/>
                </a:lnTo>
                <a:lnTo>
                  <a:pt x="2930385" y="3361779"/>
                </a:lnTo>
                <a:lnTo>
                  <a:pt x="2962999" y="3331819"/>
                </a:lnTo>
                <a:lnTo>
                  <a:pt x="2992958" y="3299206"/>
                </a:lnTo>
                <a:lnTo>
                  <a:pt x="3020072" y="3264116"/>
                </a:lnTo>
                <a:lnTo>
                  <a:pt x="3044177" y="3226752"/>
                </a:lnTo>
                <a:lnTo>
                  <a:pt x="3065068" y="3187268"/>
                </a:lnTo>
                <a:lnTo>
                  <a:pt x="3082569" y="3145866"/>
                </a:lnTo>
                <a:lnTo>
                  <a:pt x="3096501" y="3102724"/>
                </a:lnTo>
                <a:lnTo>
                  <a:pt x="3106686" y="3058020"/>
                </a:lnTo>
                <a:lnTo>
                  <a:pt x="3112922" y="3011957"/>
                </a:lnTo>
                <a:lnTo>
                  <a:pt x="3115056" y="2964688"/>
                </a:lnTo>
                <a:lnTo>
                  <a:pt x="3115056" y="519176"/>
                </a:lnTo>
                <a:close/>
              </a:path>
              <a:path w="7073265" h="3484245">
                <a:moveTo>
                  <a:pt x="7072884" y="960882"/>
                </a:moveTo>
                <a:lnTo>
                  <a:pt x="7066369" y="912469"/>
                </a:lnTo>
                <a:lnTo>
                  <a:pt x="7048017" y="868972"/>
                </a:lnTo>
                <a:lnTo>
                  <a:pt x="7019544" y="832104"/>
                </a:lnTo>
                <a:lnTo>
                  <a:pt x="6982676" y="803630"/>
                </a:lnTo>
                <a:lnTo>
                  <a:pt x="6939178" y="785279"/>
                </a:lnTo>
                <a:lnTo>
                  <a:pt x="6890766" y="778764"/>
                </a:lnTo>
                <a:lnTo>
                  <a:pt x="3957066" y="778764"/>
                </a:lnTo>
                <a:lnTo>
                  <a:pt x="3908641" y="785279"/>
                </a:lnTo>
                <a:lnTo>
                  <a:pt x="3865143" y="803630"/>
                </a:lnTo>
                <a:lnTo>
                  <a:pt x="3828275" y="832104"/>
                </a:lnTo>
                <a:lnTo>
                  <a:pt x="3799802" y="868972"/>
                </a:lnTo>
                <a:lnTo>
                  <a:pt x="3781450" y="912469"/>
                </a:lnTo>
                <a:lnTo>
                  <a:pt x="3774948" y="960882"/>
                </a:lnTo>
                <a:lnTo>
                  <a:pt x="3774948" y="1689354"/>
                </a:lnTo>
                <a:lnTo>
                  <a:pt x="3781450" y="1737779"/>
                </a:lnTo>
                <a:lnTo>
                  <a:pt x="3799802" y="1781276"/>
                </a:lnTo>
                <a:lnTo>
                  <a:pt x="3828288" y="1818132"/>
                </a:lnTo>
                <a:lnTo>
                  <a:pt x="3865143" y="1846618"/>
                </a:lnTo>
                <a:lnTo>
                  <a:pt x="3908641" y="1864969"/>
                </a:lnTo>
                <a:lnTo>
                  <a:pt x="3957066" y="1871472"/>
                </a:lnTo>
                <a:lnTo>
                  <a:pt x="6890766" y="1871472"/>
                </a:lnTo>
                <a:lnTo>
                  <a:pt x="6939178" y="1864969"/>
                </a:lnTo>
                <a:lnTo>
                  <a:pt x="6982676" y="1846618"/>
                </a:lnTo>
                <a:lnTo>
                  <a:pt x="7019544" y="1818132"/>
                </a:lnTo>
                <a:lnTo>
                  <a:pt x="7048017" y="1781276"/>
                </a:lnTo>
                <a:lnTo>
                  <a:pt x="7066369" y="1737779"/>
                </a:lnTo>
                <a:lnTo>
                  <a:pt x="7072884" y="1689354"/>
                </a:lnTo>
                <a:lnTo>
                  <a:pt x="7072884" y="960882"/>
                </a:lnTo>
                <a:close/>
              </a:path>
            </a:pathLst>
          </a:custGeom>
          <a:solidFill>
            <a:srgbClr val="BCD6ED"/>
          </a:solidFill>
        </p:spPr>
        <p:txBody>
          <a:bodyPr wrap="square" lIns="0" tIns="0" rIns="0" bIns="0" rtlCol="0"/>
          <a:lstStyle/>
          <a:p>
            <a:endParaRPr/>
          </a:p>
        </p:txBody>
      </p:sp>
      <p:sp>
        <p:nvSpPr>
          <p:cNvPr id="4" name="object 4"/>
          <p:cNvSpPr txBox="1"/>
          <p:nvPr/>
        </p:nvSpPr>
        <p:spPr>
          <a:xfrm>
            <a:off x="4873244" y="2319654"/>
            <a:ext cx="2636520" cy="848360"/>
          </a:xfrm>
          <a:prstGeom prst="rect">
            <a:avLst/>
          </a:prstGeom>
        </p:spPr>
        <p:txBody>
          <a:bodyPr vert="horz" wrap="square" lIns="0" tIns="12700" rIns="0" bIns="0" rtlCol="0">
            <a:spAutoFit/>
          </a:bodyPr>
          <a:lstStyle/>
          <a:p>
            <a:pPr marL="852169" marR="843280" indent="-1270" algn="ctr">
              <a:lnSpc>
                <a:spcPct val="100000"/>
              </a:lnSpc>
              <a:spcBef>
                <a:spcPts val="100"/>
              </a:spcBef>
            </a:pPr>
            <a:r>
              <a:rPr sz="1800" spc="-5" dirty="0">
                <a:latin typeface="Carlito"/>
                <a:cs typeface="Carlito"/>
              </a:rPr>
              <a:t>SB </a:t>
            </a:r>
            <a:r>
              <a:rPr sz="1800" spc="-10" dirty="0">
                <a:latin typeface="Carlito"/>
                <a:cs typeface="Carlito"/>
              </a:rPr>
              <a:t>EAH  </a:t>
            </a:r>
            <a:r>
              <a:rPr sz="1800" spc="-5" dirty="0">
                <a:latin typeface="Carlito"/>
                <a:cs typeface="Carlito"/>
              </a:rPr>
              <a:t>SB</a:t>
            </a:r>
            <a:r>
              <a:rPr sz="1800" spc="-100" dirty="0">
                <a:latin typeface="Carlito"/>
                <a:cs typeface="Carlito"/>
              </a:rPr>
              <a:t> </a:t>
            </a:r>
            <a:r>
              <a:rPr sz="1800" spc="-5" dirty="0">
                <a:latin typeface="Carlito"/>
                <a:cs typeface="Carlito"/>
              </a:rPr>
              <a:t>M.H.H.</a:t>
            </a:r>
            <a:endParaRPr sz="1800">
              <a:latin typeface="Carlito"/>
              <a:cs typeface="Carlito"/>
            </a:endParaRPr>
          </a:p>
          <a:p>
            <a:pPr algn="ctr">
              <a:lnSpc>
                <a:spcPct val="100000"/>
              </a:lnSpc>
            </a:pPr>
            <a:r>
              <a:rPr sz="1800" spc="-10" dirty="0">
                <a:latin typeface="Carlito"/>
                <a:cs typeface="Carlito"/>
              </a:rPr>
              <a:t>Kamu Üniversitesi</a:t>
            </a:r>
            <a:r>
              <a:rPr sz="1800" spc="-25" dirty="0">
                <a:latin typeface="Carlito"/>
                <a:cs typeface="Carlito"/>
              </a:rPr>
              <a:t> </a:t>
            </a:r>
            <a:r>
              <a:rPr sz="1800" spc="-10" dirty="0">
                <a:latin typeface="Carlito"/>
                <a:cs typeface="Carlito"/>
              </a:rPr>
              <a:t>Hastanesi</a:t>
            </a:r>
            <a:endParaRPr sz="1800">
              <a:latin typeface="Carlito"/>
              <a:cs typeface="Carlito"/>
            </a:endParaRPr>
          </a:p>
        </p:txBody>
      </p:sp>
      <p:sp>
        <p:nvSpPr>
          <p:cNvPr id="5" name="object 5"/>
          <p:cNvSpPr/>
          <p:nvPr/>
        </p:nvSpPr>
        <p:spPr>
          <a:xfrm>
            <a:off x="8317992" y="2331720"/>
            <a:ext cx="3348354" cy="756285"/>
          </a:xfrm>
          <a:custGeom>
            <a:avLst/>
            <a:gdLst/>
            <a:ahLst/>
            <a:cxnLst/>
            <a:rect l="l" t="t" r="r" b="b"/>
            <a:pathLst>
              <a:path w="3348354" h="756285">
                <a:moveTo>
                  <a:pt x="3222243" y="0"/>
                </a:moveTo>
                <a:lnTo>
                  <a:pt x="125983" y="0"/>
                </a:lnTo>
                <a:lnTo>
                  <a:pt x="76938" y="9898"/>
                </a:lnTo>
                <a:lnTo>
                  <a:pt x="36893" y="36893"/>
                </a:lnTo>
                <a:lnTo>
                  <a:pt x="9898" y="76938"/>
                </a:lnTo>
                <a:lnTo>
                  <a:pt x="0" y="125983"/>
                </a:lnTo>
                <a:lnTo>
                  <a:pt x="0" y="629919"/>
                </a:lnTo>
                <a:lnTo>
                  <a:pt x="9898" y="678965"/>
                </a:lnTo>
                <a:lnTo>
                  <a:pt x="36893" y="719010"/>
                </a:lnTo>
                <a:lnTo>
                  <a:pt x="76938" y="746005"/>
                </a:lnTo>
                <a:lnTo>
                  <a:pt x="125983" y="755903"/>
                </a:lnTo>
                <a:lnTo>
                  <a:pt x="3222243" y="755903"/>
                </a:lnTo>
                <a:lnTo>
                  <a:pt x="3271289" y="746005"/>
                </a:lnTo>
                <a:lnTo>
                  <a:pt x="3311334" y="719010"/>
                </a:lnTo>
                <a:lnTo>
                  <a:pt x="3338329" y="678965"/>
                </a:lnTo>
                <a:lnTo>
                  <a:pt x="3348228" y="629919"/>
                </a:lnTo>
                <a:lnTo>
                  <a:pt x="3348228" y="125983"/>
                </a:lnTo>
                <a:lnTo>
                  <a:pt x="3338329" y="76938"/>
                </a:lnTo>
                <a:lnTo>
                  <a:pt x="3311334" y="36893"/>
                </a:lnTo>
                <a:lnTo>
                  <a:pt x="3271289" y="9898"/>
                </a:lnTo>
                <a:lnTo>
                  <a:pt x="3222243" y="0"/>
                </a:lnTo>
                <a:close/>
              </a:path>
            </a:pathLst>
          </a:custGeom>
          <a:solidFill>
            <a:srgbClr val="BCD6ED"/>
          </a:solidFill>
        </p:spPr>
        <p:txBody>
          <a:bodyPr wrap="square" lIns="0" tIns="0" rIns="0" bIns="0" rtlCol="0"/>
          <a:lstStyle/>
          <a:p>
            <a:endParaRPr/>
          </a:p>
        </p:txBody>
      </p:sp>
      <p:sp>
        <p:nvSpPr>
          <p:cNvPr id="6" name="object 6"/>
          <p:cNvSpPr txBox="1"/>
          <p:nvPr/>
        </p:nvSpPr>
        <p:spPr>
          <a:xfrm>
            <a:off x="9021571" y="2544826"/>
            <a:ext cx="194119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Sağlık </a:t>
            </a:r>
            <a:r>
              <a:rPr sz="1800" spc="-10" dirty="0">
                <a:latin typeface="Carlito"/>
                <a:cs typeface="Carlito"/>
              </a:rPr>
              <a:t>Kurulu</a:t>
            </a:r>
            <a:r>
              <a:rPr sz="1800" spc="-40" dirty="0">
                <a:latin typeface="Carlito"/>
                <a:cs typeface="Carlito"/>
              </a:rPr>
              <a:t> </a:t>
            </a:r>
            <a:r>
              <a:rPr sz="1800" spc="-5" dirty="0">
                <a:latin typeface="Carlito"/>
                <a:cs typeface="Carlito"/>
              </a:rPr>
              <a:t>Raporu</a:t>
            </a:r>
            <a:endParaRPr sz="1800">
              <a:latin typeface="Carlito"/>
              <a:cs typeface="Carlito"/>
            </a:endParaRPr>
          </a:p>
        </p:txBody>
      </p:sp>
      <p:sp>
        <p:nvSpPr>
          <p:cNvPr id="7" name="object 7"/>
          <p:cNvSpPr/>
          <p:nvPr/>
        </p:nvSpPr>
        <p:spPr>
          <a:xfrm>
            <a:off x="8317992" y="3429000"/>
            <a:ext cx="3348354" cy="756285"/>
          </a:xfrm>
          <a:custGeom>
            <a:avLst/>
            <a:gdLst/>
            <a:ahLst/>
            <a:cxnLst/>
            <a:rect l="l" t="t" r="r" b="b"/>
            <a:pathLst>
              <a:path w="3348354" h="756285">
                <a:moveTo>
                  <a:pt x="3222243" y="0"/>
                </a:moveTo>
                <a:lnTo>
                  <a:pt x="125983" y="0"/>
                </a:lnTo>
                <a:lnTo>
                  <a:pt x="76938" y="9898"/>
                </a:lnTo>
                <a:lnTo>
                  <a:pt x="36893" y="36893"/>
                </a:lnTo>
                <a:lnTo>
                  <a:pt x="9898" y="76938"/>
                </a:lnTo>
                <a:lnTo>
                  <a:pt x="0" y="125984"/>
                </a:lnTo>
                <a:lnTo>
                  <a:pt x="0" y="629919"/>
                </a:lnTo>
                <a:lnTo>
                  <a:pt x="9898" y="678965"/>
                </a:lnTo>
                <a:lnTo>
                  <a:pt x="36893" y="719010"/>
                </a:lnTo>
                <a:lnTo>
                  <a:pt x="76938" y="746005"/>
                </a:lnTo>
                <a:lnTo>
                  <a:pt x="125983" y="755904"/>
                </a:lnTo>
                <a:lnTo>
                  <a:pt x="3222243" y="755904"/>
                </a:lnTo>
                <a:lnTo>
                  <a:pt x="3271289" y="746005"/>
                </a:lnTo>
                <a:lnTo>
                  <a:pt x="3311334" y="719010"/>
                </a:lnTo>
                <a:lnTo>
                  <a:pt x="3338329" y="678965"/>
                </a:lnTo>
                <a:lnTo>
                  <a:pt x="3348228" y="629919"/>
                </a:lnTo>
                <a:lnTo>
                  <a:pt x="3348228" y="125984"/>
                </a:lnTo>
                <a:lnTo>
                  <a:pt x="3338329" y="76938"/>
                </a:lnTo>
                <a:lnTo>
                  <a:pt x="3311334" y="36893"/>
                </a:lnTo>
                <a:lnTo>
                  <a:pt x="3271289" y="9898"/>
                </a:lnTo>
                <a:lnTo>
                  <a:pt x="3222243" y="0"/>
                </a:lnTo>
                <a:close/>
              </a:path>
            </a:pathLst>
          </a:custGeom>
          <a:solidFill>
            <a:srgbClr val="BCD6ED"/>
          </a:solidFill>
        </p:spPr>
        <p:txBody>
          <a:bodyPr wrap="square" lIns="0" tIns="0" rIns="0" bIns="0" rtlCol="0"/>
          <a:lstStyle/>
          <a:p>
            <a:endParaRPr/>
          </a:p>
        </p:txBody>
      </p:sp>
      <p:sp>
        <p:nvSpPr>
          <p:cNvPr id="8" name="object 8"/>
          <p:cNvSpPr txBox="1"/>
          <p:nvPr/>
        </p:nvSpPr>
        <p:spPr>
          <a:xfrm>
            <a:off x="8668004" y="3642741"/>
            <a:ext cx="26466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SGK </a:t>
            </a:r>
            <a:r>
              <a:rPr sz="1800" dirty="0">
                <a:latin typeface="Carlito"/>
                <a:cs typeface="Carlito"/>
              </a:rPr>
              <a:t>İl </a:t>
            </a:r>
            <a:r>
              <a:rPr sz="1800" spc="-5" dirty="0">
                <a:latin typeface="Carlito"/>
                <a:cs typeface="Carlito"/>
              </a:rPr>
              <a:t>Müdürlüğüne</a:t>
            </a:r>
            <a:r>
              <a:rPr sz="1800" spc="-15" dirty="0">
                <a:latin typeface="Carlito"/>
                <a:cs typeface="Carlito"/>
              </a:rPr>
              <a:t> </a:t>
            </a:r>
            <a:r>
              <a:rPr sz="1800" spc="-5" dirty="0">
                <a:latin typeface="Carlito"/>
                <a:cs typeface="Carlito"/>
              </a:rPr>
              <a:t>Bildirim</a:t>
            </a:r>
            <a:endParaRPr sz="1800">
              <a:latin typeface="Carlito"/>
              <a:cs typeface="Carlito"/>
            </a:endParaRPr>
          </a:p>
        </p:txBody>
      </p:sp>
      <p:sp>
        <p:nvSpPr>
          <p:cNvPr id="9" name="object 9"/>
          <p:cNvSpPr/>
          <p:nvPr/>
        </p:nvSpPr>
        <p:spPr>
          <a:xfrm>
            <a:off x="8319516" y="1124711"/>
            <a:ext cx="3348354" cy="753110"/>
          </a:xfrm>
          <a:custGeom>
            <a:avLst/>
            <a:gdLst/>
            <a:ahLst/>
            <a:cxnLst/>
            <a:rect l="l" t="t" r="r" b="b"/>
            <a:pathLst>
              <a:path w="3348354" h="753110">
                <a:moveTo>
                  <a:pt x="3222752" y="0"/>
                </a:moveTo>
                <a:lnTo>
                  <a:pt x="125475" y="0"/>
                </a:lnTo>
                <a:lnTo>
                  <a:pt x="76616" y="9854"/>
                </a:lnTo>
                <a:lnTo>
                  <a:pt x="36734" y="36734"/>
                </a:lnTo>
                <a:lnTo>
                  <a:pt x="9854" y="76616"/>
                </a:lnTo>
                <a:lnTo>
                  <a:pt x="0" y="125475"/>
                </a:lnTo>
                <a:lnTo>
                  <a:pt x="0" y="627379"/>
                </a:lnTo>
                <a:lnTo>
                  <a:pt x="9854" y="676239"/>
                </a:lnTo>
                <a:lnTo>
                  <a:pt x="36734" y="716121"/>
                </a:lnTo>
                <a:lnTo>
                  <a:pt x="76616" y="743001"/>
                </a:lnTo>
                <a:lnTo>
                  <a:pt x="125475" y="752855"/>
                </a:lnTo>
                <a:lnTo>
                  <a:pt x="3222752" y="752855"/>
                </a:lnTo>
                <a:lnTo>
                  <a:pt x="3271611" y="743001"/>
                </a:lnTo>
                <a:lnTo>
                  <a:pt x="3311493" y="716121"/>
                </a:lnTo>
                <a:lnTo>
                  <a:pt x="3338373" y="676239"/>
                </a:lnTo>
                <a:lnTo>
                  <a:pt x="3348228" y="627379"/>
                </a:lnTo>
                <a:lnTo>
                  <a:pt x="3348228" y="125475"/>
                </a:lnTo>
                <a:lnTo>
                  <a:pt x="3338373" y="76616"/>
                </a:lnTo>
                <a:lnTo>
                  <a:pt x="3311493" y="36734"/>
                </a:lnTo>
                <a:lnTo>
                  <a:pt x="3271611" y="9854"/>
                </a:lnTo>
                <a:lnTo>
                  <a:pt x="3222752" y="0"/>
                </a:lnTo>
                <a:close/>
              </a:path>
            </a:pathLst>
          </a:custGeom>
          <a:solidFill>
            <a:srgbClr val="BCD6ED"/>
          </a:solidFill>
        </p:spPr>
        <p:txBody>
          <a:bodyPr wrap="square" lIns="0" tIns="0" rIns="0" bIns="0" rtlCol="0"/>
          <a:lstStyle/>
          <a:p>
            <a:endParaRPr/>
          </a:p>
        </p:txBody>
      </p:sp>
      <p:sp>
        <p:nvSpPr>
          <p:cNvPr id="10" name="object 10"/>
          <p:cNvSpPr txBox="1"/>
          <p:nvPr/>
        </p:nvSpPr>
        <p:spPr>
          <a:xfrm>
            <a:off x="8981947" y="1336294"/>
            <a:ext cx="202438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rlito"/>
                <a:cs typeface="Carlito"/>
              </a:rPr>
              <a:t>Hastane </a:t>
            </a:r>
            <a:r>
              <a:rPr sz="1800" spc="-5" dirty="0">
                <a:latin typeface="Carlito"/>
                <a:cs typeface="Carlito"/>
              </a:rPr>
              <a:t>Sağlık</a:t>
            </a:r>
            <a:r>
              <a:rPr sz="1800" spc="-35" dirty="0">
                <a:latin typeface="Carlito"/>
                <a:cs typeface="Carlito"/>
              </a:rPr>
              <a:t> </a:t>
            </a:r>
            <a:r>
              <a:rPr sz="1800" spc="-10" dirty="0">
                <a:latin typeface="Carlito"/>
                <a:cs typeface="Carlito"/>
              </a:rPr>
              <a:t>Kurulu</a:t>
            </a:r>
            <a:endParaRPr sz="1800">
              <a:latin typeface="Carlito"/>
              <a:cs typeface="Carlito"/>
            </a:endParaRPr>
          </a:p>
        </p:txBody>
      </p:sp>
      <p:sp>
        <p:nvSpPr>
          <p:cNvPr id="11" name="object 11"/>
          <p:cNvSpPr/>
          <p:nvPr/>
        </p:nvSpPr>
        <p:spPr>
          <a:xfrm>
            <a:off x="8317992" y="4584191"/>
            <a:ext cx="3348354" cy="756285"/>
          </a:xfrm>
          <a:custGeom>
            <a:avLst/>
            <a:gdLst/>
            <a:ahLst/>
            <a:cxnLst/>
            <a:rect l="l" t="t" r="r" b="b"/>
            <a:pathLst>
              <a:path w="3348354" h="756285">
                <a:moveTo>
                  <a:pt x="3222243" y="0"/>
                </a:moveTo>
                <a:lnTo>
                  <a:pt x="125983" y="0"/>
                </a:lnTo>
                <a:lnTo>
                  <a:pt x="76938" y="9898"/>
                </a:lnTo>
                <a:lnTo>
                  <a:pt x="36893" y="36893"/>
                </a:lnTo>
                <a:lnTo>
                  <a:pt x="9898" y="76938"/>
                </a:lnTo>
                <a:lnTo>
                  <a:pt x="0" y="125983"/>
                </a:lnTo>
                <a:lnTo>
                  <a:pt x="0" y="629919"/>
                </a:lnTo>
                <a:lnTo>
                  <a:pt x="9898" y="678965"/>
                </a:lnTo>
                <a:lnTo>
                  <a:pt x="36893" y="719010"/>
                </a:lnTo>
                <a:lnTo>
                  <a:pt x="76938" y="746005"/>
                </a:lnTo>
                <a:lnTo>
                  <a:pt x="125983" y="755903"/>
                </a:lnTo>
                <a:lnTo>
                  <a:pt x="3222243" y="755903"/>
                </a:lnTo>
                <a:lnTo>
                  <a:pt x="3271289" y="746005"/>
                </a:lnTo>
                <a:lnTo>
                  <a:pt x="3311334" y="719010"/>
                </a:lnTo>
                <a:lnTo>
                  <a:pt x="3338329" y="678965"/>
                </a:lnTo>
                <a:lnTo>
                  <a:pt x="3348228" y="629919"/>
                </a:lnTo>
                <a:lnTo>
                  <a:pt x="3348228" y="125983"/>
                </a:lnTo>
                <a:lnTo>
                  <a:pt x="3338329" y="76938"/>
                </a:lnTo>
                <a:lnTo>
                  <a:pt x="3311334" y="36893"/>
                </a:lnTo>
                <a:lnTo>
                  <a:pt x="3271289" y="9898"/>
                </a:lnTo>
                <a:lnTo>
                  <a:pt x="3222243" y="0"/>
                </a:lnTo>
                <a:close/>
              </a:path>
            </a:pathLst>
          </a:custGeom>
          <a:solidFill>
            <a:srgbClr val="BCD6ED"/>
          </a:solidFill>
        </p:spPr>
        <p:txBody>
          <a:bodyPr wrap="square" lIns="0" tIns="0" rIns="0" bIns="0" rtlCol="0"/>
          <a:lstStyle/>
          <a:p>
            <a:endParaRPr/>
          </a:p>
        </p:txBody>
      </p:sp>
      <p:sp>
        <p:nvSpPr>
          <p:cNvPr id="12" name="object 12"/>
          <p:cNvSpPr txBox="1"/>
          <p:nvPr/>
        </p:nvSpPr>
        <p:spPr>
          <a:xfrm>
            <a:off x="8567419" y="4798314"/>
            <a:ext cx="28498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SGK Meslek </a:t>
            </a:r>
            <a:r>
              <a:rPr sz="1800" spc="-10" dirty="0">
                <a:latin typeface="Carlito"/>
                <a:cs typeface="Carlito"/>
              </a:rPr>
              <a:t>Hastalıkları</a:t>
            </a:r>
            <a:r>
              <a:rPr sz="1800" spc="-5" dirty="0">
                <a:latin typeface="Carlito"/>
                <a:cs typeface="Carlito"/>
              </a:rPr>
              <a:t> </a:t>
            </a:r>
            <a:r>
              <a:rPr sz="1800" spc="-10" dirty="0">
                <a:latin typeface="Carlito"/>
                <a:cs typeface="Carlito"/>
              </a:rPr>
              <a:t>Kurulu</a:t>
            </a:r>
            <a:endParaRPr sz="1800">
              <a:latin typeface="Carlito"/>
              <a:cs typeface="Carlito"/>
            </a:endParaRPr>
          </a:p>
        </p:txBody>
      </p:sp>
      <p:sp>
        <p:nvSpPr>
          <p:cNvPr id="13" name="object 13"/>
          <p:cNvSpPr/>
          <p:nvPr/>
        </p:nvSpPr>
        <p:spPr>
          <a:xfrm>
            <a:off x="4707635" y="3461003"/>
            <a:ext cx="1370330" cy="821690"/>
          </a:xfrm>
          <a:custGeom>
            <a:avLst/>
            <a:gdLst/>
            <a:ahLst/>
            <a:cxnLst/>
            <a:rect l="l" t="t" r="r" b="b"/>
            <a:pathLst>
              <a:path w="1370329" h="821689">
                <a:moveTo>
                  <a:pt x="1233169" y="0"/>
                </a:moveTo>
                <a:lnTo>
                  <a:pt x="136905" y="0"/>
                </a:lnTo>
                <a:lnTo>
                  <a:pt x="93650" y="6983"/>
                </a:lnTo>
                <a:lnTo>
                  <a:pt x="56071" y="26428"/>
                </a:lnTo>
                <a:lnTo>
                  <a:pt x="26428" y="56071"/>
                </a:lnTo>
                <a:lnTo>
                  <a:pt x="6983" y="93650"/>
                </a:lnTo>
                <a:lnTo>
                  <a:pt x="0" y="136906"/>
                </a:lnTo>
                <a:lnTo>
                  <a:pt x="0" y="684530"/>
                </a:lnTo>
                <a:lnTo>
                  <a:pt x="6983" y="727785"/>
                </a:lnTo>
                <a:lnTo>
                  <a:pt x="26428" y="765364"/>
                </a:lnTo>
                <a:lnTo>
                  <a:pt x="56071" y="795007"/>
                </a:lnTo>
                <a:lnTo>
                  <a:pt x="93650" y="814452"/>
                </a:lnTo>
                <a:lnTo>
                  <a:pt x="136905" y="821436"/>
                </a:lnTo>
                <a:lnTo>
                  <a:pt x="1233169" y="821436"/>
                </a:lnTo>
                <a:lnTo>
                  <a:pt x="1276425" y="814452"/>
                </a:lnTo>
                <a:lnTo>
                  <a:pt x="1314004" y="795007"/>
                </a:lnTo>
                <a:lnTo>
                  <a:pt x="1343647" y="765364"/>
                </a:lnTo>
                <a:lnTo>
                  <a:pt x="1363092" y="727785"/>
                </a:lnTo>
                <a:lnTo>
                  <a:pt x="1370076" y="684530"/>
                </a:lnTo>
                <a:lnTo>
                  <a:pt x="1370076" y="136906"/>
                </a:lnTo>
                <a:lnTo>
                  <a:pt x="1363092" y="93650"/>
                </a:lnTo>
                <a:lnTo>
                  <a:pt x="1343647" y="56071"/>
                </a:lnTo>
                <a:lnTo>
                  <a:pt x="1314004" y="26428"/>
                </a:lnTo>
                <a:lnTo>
                  <a:pt x="1276425" y="6983"/>
                </a:lnTo>
                <a:lnTo>
                  <a:pt x="1233169" y="0"/>
                </a:lnTo>
                <a:close/>
              </a:path>
            </a:pathLst>
          </a:custGeom>
          <a:solidFill>
            <a:srgbClr val="BCD6ED"/>
          </a:solidFill>
        </p:spPr>
        <p:txBody>
          <a:bodyPr wrap="square" lIns="0" tIns="0" rIns="0" bIns="0" rtlCol="0"/>
          <a:lstStyle/>
          <a:p>
            <a:endParaRPr/>
          </a:p>
        </p:txBody>
      </p:sp>
      <p:sp>
        <p:nvSpPr>
          <p:cNvPr id="14" name="object 14"/>
          <p:cNvSpPr txBox="1"/>
          <p:nvPr/>
        </p:nvSpPr>
        <p:spPr>
          <a:xfrm>
            <a:off x="4928108" y="3707638"/>
            <a:ext cx="93091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rlito"/>
                <a:cs typeface="Carlito"/>
              </a:rPr>
              <a:t>Sevk</a:t>
            </a:r>
            <a:r>
              <a:rPr sz="1800" spc="-75" dirty="0">
                <a:latin typeface="Carlito"/>
                <a:cs typeface="Carlito"/>
              </a:rPr>
              <a:t> </a:t>
            </a:r>
            <a:r>
              <a:rPr sz="1800" dirty="0">
                <a:latin typeface="Carlito"/>
                <a:cs typeface="Carlito"/>
              </a:rPr>
              <a:t>eder</a:t>
            </a:r>
            <a:endParaRPr sz="1800">
              <a:latin typeface="Carlito"/>
              <a:cs typeface="Carlito"/>
            </a:endParaRPr>
          </a:p>
        </p:txBody>
      </p:sp>
      <p:grpSp>
        <p:nvGrpSpPr>
          <p:cNvPr id="15" name="object 15"/>
          <p:cNvGrpSpPr/>
          <p:nvPr/>
        </p:nvGrpSpPr>
        <p:grpSpPr>
          <a:xfrm>
            <a:off x="1559052" y="1907158"/>
            <a:ext cx="8538210" cy="3009265"/>
            <a:chOff x="1559052" y="1907158"/>
            <a:chExt cx="8538210" cy="3009265"/>
          </a:xfrm>
        </p:grpSpPr>
        <p:sp>
          <p:nvSpPr>
            <p:cNvPr id="16" name="object 16"/>
            <p:cNvSpPr/>
            <p:nvPr/>
          </p:nvSpPr>
          <p:spPr>
            <a:xfrm>
              <a:off x="4211574" y="1907158"/>
              <a:ext cx="5885815" cy="2658110"/>
            </a:xfrm>
            <a:custGeom>
              <a:avLst/>
              <a:gdLst/>
              <a:ahLst/>
              <a:cxnLst/>
              <a:rect l="l" t="t" r="r" b="b"/>
              <a:pathLst>
                <a:path w="5885815" h="2658110">
                  <a:moveTo>
                    <a:pt x="513715" y="1957070"/>
                  </a:moveTo>
                  <a:lnTo>
                    <a:pt x="70218" y="1117904"/>
                  </a:lnTo>
                  <a:lnTo>
                    <a:pt x="101955" y="1101090"/>
                  </a:lnTo>
                  <a:lnTo>
                    <a:pt x="103886" y="1100074"/>
                  </a:lnTo>
                  <a:lnTo>
                    <a:pt x="0" y="1025779"/>
                  </a:lnTo>
                  <a:lnTo>
                    <a:pt x="2921" y="1153541"/>
                  </a:lnTo>
                  <a:lnTo>
                    <a:pt x="36576" y="1135722"/>
                  </a:lnTo>
                  <a:lnTo>
                    <a:pt x="480060" y="1974850"/>
                  </a:lnTo>
                  <a:lnTo>
                    <a:pt x="513715" y="1957070"/>
                  </a:lnTo>
                  <a:close/>
                </a:path>
                <a:path w="5885815" h="2658110">
                  <a:moveTo>
                    <a:pt x="4046093" y="893318"/>
                  </a:moveTo>
                  <a:lnTo>
                    <a:pt x="3988562" y="893318"/>
                  </a:lnTo>
                  <a:lnTo>
                    <a:pt x="3969512" y="893318"/>
                  </a:lnTo>
                  <a:lnTo>
                    <a:pt x="3969385" y="931418"/>
                  </a:lnTo>
                  <a:lnTo>
                    <a:pt x="4046093" y="893318"/>
                  </a:lnTo>
                  <a:close/>
                </a:path>
                <a:path w="5885815" h="2658110">
                  <a:moveTo>
                    <a:pt x="4083939" y="874522"/>
                  </a:moveTo>
                  <a:lnTo>
                    <a:pt x="3969766" y="817118"/>
                  </a:lnTo>
                  <a:lnTo>
                    <a:pt x="3969639" y="855179"/>
                  </a:lnTo>
                  <a:lnTo>
                    <a:pt x="3651504" y="854329"/>
                  </a:lnTo>
                  <a:lnTo>
                    <a:pt x="3651504" y="892429"/>
                  </a:lnTo>
                  <a:lnTo>
                    <a:pt x="3969512" y="893279"/>
                  </a:lnTo>
                  <a:lnTo>
                    <a:pt x="3988562" y="893318"/>
                  </a:lnTo>
                  <a:lnTo>
                    <a:pt x="4046194" y="893279"/>
                  </a:lnTo>
                  <a:lnTo>
                    <a:pt x="4083939" y="874522"/>
                  </a:lnTo>
                  <a:close/>
                </a:path>
                <a:path w="5885815" h="2658110">
                  <a:moveTo>
                    <a:pt x="5873115" y="283337"/>
                  </a:moveTo>
                  <a:lnTo>
                    <a:pt x="5835066" y="283222"/>
                  </a:lnTo>
                  <a:lnTo>
                    <a:pt x="5835904" y="127"/>
                  </a:lnTo>
                  <a:lnTo>
                    <a:pt x="5797804" y="0"/>
                  </a:lnTo>
                  <a:lnTo>
                    <a:pt x="5796966" y="283095"/>
                  </a:lnTo>
                  <a:lnTo>
                    <a:pt x="5758815" y="282956"/>
                  </a:lnTo>
                  <a:lnTo>
                    <a:pt x="5815584" y="397510"/>
                  </a:lnTo>
                  <a:lnTo>
                    <a:pt x="5863577" y="302260"/>
                  </a:lnTo>
                  <a:lnTo>
                    <a:pt x="5873115" y="283337"/>
                  </a:lnTo>
                  <a:close/>
                </a:path>
                <a:path w="5885815" h="2658110">
                  <a:moveTo>
                    <a:pt x="5883783" y="1440307"/>
                  </a:moveTo>
                  <a:lnTo>
                    <a:pt x="5845746" y="1440192"/>
                  </a:lnTo>
                  <a:lnTo>
                    <a:pt x="5846699" y="1187450"/>
                  </a:lnTo>
                  <a:lnTo>
                    <a:pt x="5808599" y="1187196"/>
                  </a:lnTo>
                  <a:lnTo>
                    <a:pt x="5807646" y="1440065"/>
                  </a:lnTo>
                  <a:lnTo>
                    <a:pt x="5769483" y="1439926"/>
                  </a:lnTo>
                  <a:lnTo>
                    <a:pt x="5826252" y="1554353"/>
                  </a:lnTo>
                  <a:lnTo>
                    <a:pt x="5874232" y="1459230"/>
                  </a:lnTo>
                  <a:lnTo>
                    <a:pt x="5883783" y="1440307"/>
                  </a:lnTo>
                  <a:close/>
                </a:path>
                <a:path w="5885815" h="2658110">
                  <a:moveTo>
                    <a:pt x="5885307" y="2543683"/>
                  </a:moveTo>
                  <a:lnTo>
                    <a:pt x="5847270" y="2543568"/>
                  </a:lnTo>
                  <a:lnTo>
                    <a:pt x="5848223" y="2290826"/>
                  </a:lnTo>
                  <a:lnTo>
                    <a:pt x="5810123" y="2290572"/>
                  </a:lnTo>
                  <a:lnTo>
                    <a:pt x="5809170" y="2543441"/>
                  </a:lnTo>
                  <a:lnTo>
                    <a:pt x="5771007" y="2543302"/>
                  </a:lnTo>
                  <a:lnTo>
                    <a:pt x="5827776" y="2657729"/>
                  </a:lnTo>
                  <a:lnTo>
                    <a:pt x="5875756" y="2562606"/>
                  </a:lnTo>
                  <a:lnTo>
                    <a:pt x="5885307" y="2543683"/>
                  </a:lnTo>
                  <a:close/>
                </a:path>
              </a:pathLst>
            </a:custGeom>
            <a:solidFill>
              <a:srgbClr val="4471C4"/>
            </a:solidFill>
          </p:spPr>
          <p:txBody>
            <a:bodyPr wrap="square" lIns="0" tIns="0" rIns="0" bIns="0" rtlCol="0"/>
            <a:lstStyle/>
            <a:p>
              <a:endParaRPr/>
            </a:p>
          </p:txBody>
        </p:sp>
        <p:sp>
          <p:nvSpPr>
            <p:cNvPr id="17" name="object 17"/>
            <p:cNvSpPr/>
            <p:nvPr/>
          </p:nvSpPr>
          <p:spPr>
            <a:xfrm>
              <a:off x="1559052" y="3643883"/>
              <a:ext cx="1449323" cy="1272539"/>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3904996" y="2700527"/>
              <a:ext cx="638810" cy="114300"/>
            </a:xfrm>
            <a:custGeom>
              <a:avLst/>
              <a:gdLst/>
              <a:ahLst/>
              <a:cxnLst/>
              <a:rect l="l" t="t" r="r" b="b"/>
              <a:pathLst>
                <a:path w="638810" h="114300">
                  <a:moveTo>
                    <a:pt x="525271" y="0"/>
                  </a:moveTo>
                  <a:lnTo>
                    <a:pt x="524721" y="38079"/>
                  </a:lnTo>
                  <a:lnTo>
                    <a:pt x="543687" y="38354"/>
                  </a:lnTo>
                  <a:lnTo>
                    <a:pt x="543178" y="76454"/>
                  </a:lnTo>
                  <a:lnTo>
                    <a:pt x="524167" y="76454"/>
                  </a:lnTo>
                  <a:lnTo>
                    <a:pt x="523620" y="114300"/>
                  </a:lnTo>
                  <a:lnTo>
                    <a:pt x="602084" y="76454"/>
                  </a:lnTo>
                  <a:lnTo>
                    <a:pt x="543178" y="76454"/>
                  </a:lnTo>
                  <a:lnTo>
                    <a:pt x="524171" y="76178"/>
                  </a:lnTo>
                  <a:lnTo>
                    <a:pt x="602655" y="76178"/>
                  </a:lnTo>
                  <a:lnTo>
                    <a:pt x="638682" y="58800"/>
                  </a:lnTo>
                  <a:lnTo>
                    <a:pt x="525271" y="0"/>
                  </a:lnTo>
                  <a:close/>
                </a:path>
                <a:path w="638810" h="114300">
                  <a:moveTo>
                    <a:pt x="524721" y="38079"/>
                  </a:moveTo>
                  <a:lnTo>
                    <a:pt x="524171" y="76178"/>
                  </a:lnTo>
                  <a:lnTo>
                    <a:pt x="543178" y="76454"/>
                  </a:lnTo>
                  <a:lnTo>
                    <a:pt x="543687" y="38354"/>
                  </a:lnTo>
                  <a:lnTo>
                    <a:pt x="524721" y="38079"/>
                  </a:lnTo>
                  <a:close/>
                </a:path>
                <a:path w="638810" h="114300">
                  <a:moveTo>
                    <a:pt x="507" y="30480"/>
                  </a:moveTo>
                  <a:lnTo>
                    <a:pt x="0" y="68580"/>
                  </a:lnTo>
                  <a:lnTo>
                    <a:pt x="524171" y="76178"/>
                  </a:lnTo>
                  <a:lnTo>
                    <a:pt x="524721" y="38079"/>
                  </a:lnTo>
                  <a:lnTo>
                    <a:pt x="507" y="30480"/>
                  </a:lnTo>
                  <a:close/>
                </a:path>
              </a:pathLst>
            </a:custGeom>
            <a:solidFill>
              <a:srgbClr val="4471C4"/>
            </a:solidFill>
          </p:spPr>
          <p:txBody>
            <a:bodyPr wrap="square" lIns="0" tIns="0" rIns="0" bIns="0" rtlCol="0"/>
            <a:lstStyle/>
            <a:p>
              <a:endParaRPr/>
            </a:p>
          </p:txBody>
        </p:sp>
      </p:grpSp>
      <p:sp>
        <p:nvSpPr>
          <p:cNvPr id="19" name="object 19"/>
          <p:cNvSpPr txBox="1"/>
          <p:nvPr/>
        </p:nvSpPr>
        <p:spPr>
          <a:xfrm>
            <a:off x="1101039" y="2213609"/>
            <a:ext cx="2416175" cy="1123315"/>
          </a:xfrm>
          <a:prstGeom prst="rect">
            <a:avLst/>
          </a:prstGeom>
        </p:spPr>
        <p:txBody>
          <a:bodyPr vert="horz" wrap="square" lIns="0" tIns="12700" rIns="0" bIns="0" rtlCol="0">
            <a:spAutoFit/>
          </a:bodyPr>
          <a:lstStyle/>
          <a:p>
            <a:pPr marL="12700" marR="5080" indent="147320">
              <a:lnSpc>
                <a:spcPct val="100000"/>
              </a:lnSpc>
              <a:spcBef>
                <a:spcPts val="100"/>
              </a:spcBef>
            </a:pPr>
            <a:r>
              <a:rPr sz="1800" spc="-5" dirty="0">
                <a:latin typeface="Carlito"/>
                <a:cs typeface="Carlito"/>
              </a:rPr>
              <a:t>Çalışan </a:t>
            </a:r>
            <a:r>
              <a:rPr sz="1800" spc="-15" dirty="0">
                <a:latin typeface="Carlito"/>
                <a:cs typeface="Carlito"/>
              </a:rPr>
              <a:t>veya </a:t>
            </a:r>
            <a:r>
              <a:rPr sz="1800" spc="-5" dirty="0">
                <a:latin typeface="Carlito"/>
                <a:cs typeface="Carlito"/>
              </a:rPr>
              <a:t>emeklinin  meslek </a:t>
            </a:r>
            <a:r>
              <a:rPr sz="1800" spc="-10" dirty="0">
                <a:latin typeface="Carlito"/>
                <a:cs typeface="Carlito"/>
              </a:rPr>
              <a:t>hastalığı </a:t>
            </a:r>
            <a:r>
              <a:rPr sz="1800" spc="-5" dirty="0">
                <a:latin typeface="Carlito"/>
                <a:cs typeface="Carlito"/>
              </a:rPr>
              <a:t>iddiası </a:t>
            </a:r>
            <a:r>
              <a:rPr sz="1800" spc="-10" dirty="0">
                <a:latin typeface="Carlito"/>
                <a:cs typeface="Carlito"/>
              </a:rPr>
              <a:t>ile  </a:t>
            </a:r>
            <a:r>
              <a:rPr sz="1800" b="1" spc="-5" dirty="0">
                <a:latin typeface="Carlito"/>
                <a:cs typeface="Carlito"/>
              </a:rPr>
              <a:t>yetkili </a:t>
            </a:r>
            <a:r>
              <a:rPr sz="1800" b="1" spc="-10" dirty="0">
                <a:latin typeface="Carlito"/>
                <a:cs typeface="Carlito"/>
              </a:rPr>
              <a:t>hastanelere</a:t>
            </a:r>
            <a:r>
              <a:rPr sz="1800" b="1" spc="-50" dirty="0">
                <a:latin typeface="Carlito"/>
                <a:cs typeface="Carlito"/>
              </a:rPr>
              <a:t> </a:t>
            </a:r>
            <a:r>
              <a:rPr sz="1800" spc="-5" dirty="0">
                <a:latin typeface="Carlito"/>
                <a:cs typeface="Carlito"/>
              </a:rPr>
              <a:t>şahsi</a:t>
            </a:r>
            <a:endParaRPr sz="1800">
              <a:latin typeface="Carlito"/>
              <a:cs typeface="Carlito"/>
            </a:endParaRPr>
          </a:p>
          <a:p>
            <a:pPr marL="733425">
              <a:lnSpc>
                <a:spcPct val="100000"/>
              </a:lnSpc>
            </a:pPr>
            <a:r>
              <a:rPr sz="1800" spc="-5" dirty="0">
                <a:latin typeface="Carlito"/>
                <a:cs typeface="Carlito"/>
              </a:rPr>
              <a:t>başvurusu</a:t>
            </a:r>
            <a:endParaRPr sz="1800">
              <a:latin typeface="Carlito"/>
              <a:cs typeface="Carli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699643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60" dirty="0">
                <a:solidFill>
                  <a:srgbClr val="404040"/>
                </a:solidFill>
                <a:latin typeface="Carlito"/>
                <a:cs typeface="Carlito"/>
              </a:rPr>
              <a:t>Tanı </a:t>
            </a:r>
            <a:r>
              <a:rPr sz="2800" b="1" spc="-10" dirty="0">
                <a:solidFill>
                  <a:srgbClr val="404040"/>
                </a:solidFill>
                <a:latin typeface="Carlito"/>
                <a:cs typeface="Carlito"/>
              </a:rPr>
              <a:t>Sürecinde </a:t>
            </a:r>
            <a:r>
              <a:rPr sz="2800" b="1" spc="-25" dirty="0">
                <a:solidFill>
                  <a:srgbClr val="404040"/>
                </a:solidFill>
                <a:latin typeface="Carlito"/>
                <a:cs typeface="Carlito"/>
              </a:rPr>
              <a:t>SGK’ya</a:t>
            </a:r>
            <a:r>
              <a:rPr sz="2800" b="1" spc="270" dirty="0">
                <a:solidFill>
                  <a:srgbClr val="404040"/>
                </a:solidFill>
                <a:latin typeface="Carlito"/>
                <a:cs typeface="Carlito"/>
              </a:rPr>
              <a:t> </a:t>
            </a:r>
            <a:r>
              <a:rPr sz="2800" b="1" spc="-5" dirty="0">
                <a:solidFill>
                  <a:srgbClr val="404040"/>
                </a:solidFill>
                <a:latin typeface="Carlito"/>
                <a:cs typeface="Carlito"/>
              </a:rPr>
              <a:t>Bildirim</a:t>
            </a:r>
            <a:endParaRPr sz="2800">
              <a:latin typeface="Carlito"/>
              <a:cs typeface="Carlito"/>
            </a:endParaRPr>
          </a:p>
        </p:txBody>
      </p:sp>
      <p:grpSp>
        <p:nvGrpSpPr>
          <p:cNvPr id="3" name="object 3"/>
          <p:cNvGrpSpPr/>
          <p:nvPr/>
        </p:nvGrpSpPr>
        <p:grpSpPr>
          <a:xfrm>
            <a:off x="1369822" y="1510030"/>
            <a:ext cx="2283460" cy="395605"/>
            <a:chOff x="1369822" y="1510030"/>
            <a:chExt cx="2283460" cy="395605"/>
          </a:xfrm>
        </p:grpSpPr>
        <p:sp>
          <p:nvSpPr>
            <p:cNvPr id="4" name="object 4"/>
            <p:cNvSpPr/>
            <p:nvPr/>
          </p:nvSpPr>
          <p:spPr>
            <a:xfrm>
              <a:off x="1376172" y="1516380"/>
              <a:ext cx="2270760" cy="382905"/>
            </a:xfrm>
            <a:custGeom>
              <a:avLst/>
              <a:gdLst/>
              <a:ahLst/>
              <a:cxnLst/>
              <a:rect l="l" t="t" r="r" b="b"/>
              <a:pathLst>
                <a:path w="2270760" h="382905">
                  <a:moveTo>
                    <a:pt x="2207005" y="0"/>
                  </a:moveTo>
                  <a:lnTo>
                    <a:pt x="63753" y="0"/>
                  </a:lnTo>
                  <a:lnTo>
                    <a:pt x="38951" y="5014"/>
                  </a:lnTo>
                  <a:lnTo>
                    <a:pt x="18684" y="18684"/>
                  </a:lnTo>
                  <a:lnTo>
                    <a:pt x="5014" y="38951"/>
                  </a:lnTo>
                  <a:lnTo>
                    <a:pt x="0" y="63754"/>
                  </a:lnTo>
                  <a:lnTo>
                    <a:pt x="0" y="318770"/>
                  </a:lnTo>
                  <a:lnTo>
                    <a:pt x="5014" y="343572"/>
                  </a:lnTo>
                  <a:lnTo>
                    <a:pt x="18684" y="363839"/>
                  </a:lnTo>
                  <a:lnTo>
                    <a:pt x="38951" y="377509"/>
                  </a:lnTo>
                  <a:lnTo>
                    <a:pt x="63753" y="382524"/>
                  </a:lnTo>
                  <a:lnTo>
                    <a:pt x="2207005" y="382524"/>
                  </a:lnTo>
                  <a:lnTo>
                    <a:pt x="2231808" y="377509"/>
                  </a:lnTo>
                  <a:lnTo>
                    <a:pt x="2252075" y="363839"/>
                  </a:lnTo>
                  <a:lnTo>
                    <a:pt x="2265745" y="343572"/>
                  </a:lnTo>
                  <a:lnTo>
                    <a:pt x="2270760" y="318770"/>
                  </a:lnTo>
                  <a:lnTo>
                    <a:pt x="2270760" y="63754"/>
                  </a:lnTo>
                  <a:lnTo>
                    <a:pt x="2265745" y="38951"/>
                  </a:lnTo>
                  <a:lnTo>
                    <a:pt x="2252075" y="18684"/>
                  </a:lnTo>
                  <a:lnTo>
                    <a:pt x="2231808" y="5014"/>
                  </a:lnTo>
                  <a:lnTo>
                    <a:pt x="2207005" y="0"/>
                  </a:lnTo>
                  <a:close/>
                </a:path>
              </a:pathLst>
            </a:custGeom>
            <a:solidFill>
              <a:srgbClr val="BCD6ED"/>
            </a:solidFill>
          </p:spPr>
          <p:txBody>
            <a:bodyPr wrap="square" lIns="0" tIns="0" rIns="0" bIns="0" rtlCol="0"/>
            <a:lstStyle/>
            <a:p>
              <a:endParaRPr/>
            </a:p>
          </p:txBody>
        </p:sp>
        <p:sp>
          <p:nvSpPr>
            <p:cNvPr id="5" name="object 5"/>
            <p:cNvSpPr/>
            <p:nvPr/>
          </p:nvSpPr>
          <p:spPr>
            <a:xfrm>
              <a:off x="1376172" y="1516380"/>
              <a:ext cx="2270760" cy="382905"/>
            </a:xfrm>
            <a:custGeom>
              <a:avLst/>
              <a:gdLst/>
              <a:ahLst/>
              <a:cxnLst/>
              <a:rect l="l" t="t" r="r" b="b"/>
              <a:pathLst>
                <a:path w="2270760" h="382905">
                  <a:moveTo>
                    <a:pt x="0" y="63754"/>
                  </a:moveTo>
                  <a:lnTo>
                    <a:pt x="5014" y="38951"/>
                  </a:lnTo>
                  <a:lnTo>
                    <a:pt x="18684" y="18684"/>
                  </a:lnTo>
                  <a:lnTo>
                    <a:pt x="38951" y="5014"/>
                  </a:lnTo>
                  <a:lnTo>
                    <a:pt x="63753" y="0"/>
                  </a:lnTo>
                  <a:lnTo>
                    <a:pt x="2207005" y="0"/>
                  </a:lnTo>
                  <a:lnTo>
                    <a:pt x="2231808" y="5014"/>
                  </a:lnTo>
                  <a:lnTo>
                    <a:pt x="2252075" y="18684"/>
                  </a:lnTo>
                  <a:lnTo>
                    <a:pt x="2265745" y="38951"/>
                  </a:lnTo>
                  <a:lnTo>
                    <a:pt x="2270760" y="63754"/>
                  </a:lnTo>
                  <a:lnTo>
                    <a:pt x="2270760" y="318770"/>
                  </a:lnTo>
                  <a:lnTo>
                    <a:pt x="2265745" y="343572"/>
                  </a:lnTo>
                  <a:lnTo>
                    <a:pt x="2252075" y="363839"/>
                  </a:lnTo>
                  <a:lnTo>
                    <a:pt x="2231808" y="377509"/>
                  </a:lnTo>
                  <a:lnTo>
                    <a:pt x="2207005" y="382524"/>
                  </a:lnTo>
                  <a:lnTo>
                    <a:pt x="63753" y="382524"/>
                  </a:lnTo>
                  <a:lnTo>
                    <a:pt x="38951" y="377509"/>
                  </a:lnTo>
                  <a:lnTo>
                    <a:pt x="18684" y="363839"/>
                  </a:lnTo>
                  <a:lnTo>
                    <a:pt x="5014" y="343572"/>
                  </a:lnTo>
                  <a:lnTo>
                    <a:pt x="0" y="318770"/>
                  </a:lnTo>
                  <a:lnTo>
                    <a:pt x="0" y="63754"/>
                  </a:lnTo>
                  <a:close/>
                </a:path>
              </a:pathLst>
            </a:custGeom>
            <a:ln w="12192">
              <a:solidFill>
                <a:srgbClr val="F1F1F1"/>
              </a:solidFill>
            </a:ln>
          </p:spPr>
          <p:txBody>
            <a:bodyPr wrap="square" lIns="0" tIns="0" rIns="0" bIns="0" rtlCol="0"/>
            <a:lstStyle/>
            <a:p>
              <a:endParaRPr/>
            </a:p>
          </p:txBody>
        </p:sp>
      </p:grpSp>
      <p:sp>
        <p:nvSpPr>
          <p:cNvPr id="6" name="object 6"/>
          <p:cNvSpPr txBox="1"/>
          <p:nvPr/>
        </p:nvSpPr>
        <p:spPr>
          <a:xfrm>
            <a:off x="1474469" y="1576832"/>
            <a:ext cx="990600" cy="239395"/>
          </a:xfrm>
          <a:prstGeom prst="rect">
            <a:avLst/>
          </a:prstGeom>
        </p:spPr>
        <p:txBody>
          <a:bodyPr vert="horz" wrap="square" lIns="0" tIns="13335" rIns="0" bIns="0" rtlCol="0">
            <a:spAutoFit/>
          </a:bodyPr>
          <a:lstStyle/>
          <a:p>
            <a:pPr marL="12700">
              <a:lnSpc>
                <a:spcPct val="100000"/>
              </a:lnSpc>
              <a:spcBef>
                <a:spcPts val="105"/>
              </a:spcBef>
            </a:pPr>
            <a:r>
              <a:rPr sz="1400" spc="-5" dirty="0">
                <a:latin typeface="Carlito"/>
                <a:cs typeface="Carlito"/>
              </a:rPr>
              <a:t>İş </a:t>
            </a:r>
            <a:r>
              <a:rPr sz="1400" spc="-25" dirty="0">
                <a:latin typeface="Carlito"/>
                <a:cs typeface="Carlito"/>
              </a:rPr>
              <a:t>Yeri</a:t>
            </a:r>
            <a:r>
              <a:rPr sz="1400" spc="-60" dirty="0">
                <a:latin typeface="Carlito"/>
                <a:cs typeface="Carlito"/>
              </a:rPr>
              <a:t> </a:t>
            </a:r>
            <a:r>
              <a:rPr sz="1400" spc="-5" dirty="0">
                <a:latin typeface="Carlito"/>
                <a:cs typeface="Carlito"/>
              </a:rPr>
              <a:t>Hekimi</a:t>
            </a:r>
            <a:endParaRPr sz="1400">
              <a:latin typeface="Carlito"/>
              <a:cs typeface="Carlito"/>
            </a:endParaRPr>
          </a:p>
        </p:txBody>
      </p:sp>
      <p:grpSp>
        <p:nvGrpSpPr>
          <p:cNvPr id="7" name="object 7"/>
          <p:cNvGrpSpPr/>
          <p:nvPr/>
        </p:nvGrpSpPr>
        <p:grpSpPr>
          <a:xfrm>
            <a:off x="761745" y="1523746"/>
            <a:ext cx="410845" cy="393700"/>
            <a:chOff x="761745" y="1523746"/>
            <a:chExt cx="410845" cy="393700"/>
          </a:xfrm>
        </p:grpSpPr>
        <p:sp>
          <p:nvSpPr>
            <p:cNvPr id="8" name="object 8"/>
            <p:cNvSpPr/>
            <p:nvPr/>
          </p:nvSpPr>
          <p:spPr>
            <a:xfrm>
              <a:off x="768095" y="1530096"/>
              <a:ext cx="398145" cy="381000"/>
            </a:xfrm>
            <a:custGeom>
              <a:avLst/>
              <a:gdLst/>
              <a:ahLst/>
              <a:cxnLst/>
              <a:rect l="l" t="t" r="r" b="b"/>
              <a:pathLst>
                <a:path w="398144" h="381000">
                  <a:moveTo>
                    <a:pt x="198882" y="0"/>
                  </a:moveTo>
                  <a:lnTo>
                    <a:pt x="153279" y="5034"/>
                  </a:lnTo>
                  <a:lnTo>
                    <a:pt x="111417" y="19372"/>
                  </a:lnTo>
                  <a:lnTo>
                    <a:pt x="74490" y="41867"/>
                  </a:lnTo>
                  <a:lnTo>
                    <a:pt x="43691" y="71374"/>
                  </a:lnTo>
                  <a:lnTo>
                    <a:pt x="20214" y="106746"/>
                  </a:lnTo>
                  <a:lnTo>
                    <a:pt x="5252" y="146837"/>
                  </a:lnTo>
                  <a:lnTo>
                    <a:pt x="0" y="190500"/>
                  </a:lnTo>
                  <a:lnTo>
                    <a:pt x="5252" y="234162"/>
                  </a:lnTo>
                  <a:lnTo>
                    <a:pt x="20214" y="274253"/>
                  </a:lnTo>
                  <a:lnTo>
                    <a:pt x="43691" y="309625"/>
                  </a:lnTo>
                  <a:lnTo>
                    <a:pt x="74490" y="339132"/>
                  </a:lnTo>
                  <a:lnTo>
                    <a:pt x="111417" y="361627"/>
                  </a:lnTo>
                  <a:lnTo>
                    <a:pt x="153279" y="375965"/>
                  </a:lnTo>
                  <a:lnTo>
                    <a:pt x="198882" y="381000"/>
                  </a:lnTo>
                  <a:lnTo>
                    <a:pt x="244484" y="375965"/>
                  </a:lnTo>
                  <a:lnTo>
                    <a:pt x="286346" y="361627"/>
                  </a:lnTo>
                  <a:lnTo>
                    <a:pt x="323273" y="339132"/>
                  </a:lnTo>
                  <a:lnTo>
                    <a:pt x="354072" y="309625"/>
                  </a:lnTo>
                  <a:lnTo>
                    <a:pt x="377549" y="274253"/>
                  </a:lnTo>
                  <a:lnTo>
                    <a:pt x="392511" y="234162"/>
                  </a:lnTo>
                  <a:lnTo>
                    <a:pt x="397764" y="190500"/>
                  </a:lnTo>
                  <a:lnTo>
                    <a:pt x="392511" y="146837"/>
                  </a:lnTo>
                  <a:lnTo>
                    <a:pt x="377549" y="106746"/>
                  </a:lnTo>
                  <a:lnTo>
                    <a:pt x="354072" y="71374"/>
                  </a:lnTo>
                  <a:lnTo>
                    <a:pt x="323273" y="41867"/>
                  </a:lnTo>
                  <a:lnTo>
                    <a:pt x="286346" y="19372"/>
                  </a:lnTo>
                  <a:lnTo>
                    <a:pt x="244484" y="5034"/>
                  </a:lnTo>
                  <a:lnTo>
                    <a:pt x="198882" y="0"/>
                  </a:lnTo>
                  <a:close/>
                </a:path>
              </a:pathLst>
            </a:custGeom>
            <a:solidFill>
              <a:srgbClr val="BCD6ED"/>
            </a:solidFill>
          </p:spPr>
          <p:txBody>
            <a:bodyPr wrap="square" lIns="0" tIns="0" rIns="0" bIns="0" rtlCol="0"/>
            <a:lstStyle/>
            <a:p>
              <a:endParaRPr/>
            </a:p>
          </p:txBody>
        </p:sp>
        <p:sp>
          <p:nvSpPr>
            <p:cNvPr id="9" name="object 9"/>
            <p:cNvSpPr/>
            <p:nvPr/>
          </p:nvSpPr>
          <p:spPr>
            <a:xfrm>
              <a:off x="768095" y="1530096"/>
              <a:ext cx="398145" cy="381000"/>
            </a:xfrm>
            <a:custGeom>
              <a:avLst/>
              <a:gdLst/>
              <a:ahLst/>
              <a:cxnLst/>
              <a:rect l="l" t="t" r="r" b="b"/>
              <a:pathLst>
                <a:path w="398144" h="381000">
                  <a:moveTo>
                    <a:pt x="0" y="190500"/>
                  </a:moveTo>
                  <a:lnTo>
                    <a:pt x="5252" y="146837"/>
                  </a:lnTo>
                  <a:lnTo>
                    <a:pt x="20214" y="106746"/>
                  </a:lnTo>
                  <a:lnTo>
                    <a:pt x="43691" y="71374"/>
                  </a:lnTo>
                  <a:lnTo>
                    <a:pt x="74490" y="41867"/>
                  </a:lnTo>
                  <a:lnTo>
                    <a:pt x="111417" y="19372"/>
                  </a:lnTo>
                  <a:lnTo>
                    <a:pt x="153279" y="5034"/>
                  </a:lnTo>
                  <a:lnTo>
                    <a:pt x="198882" y="0"/>
                  </a:lnTo>
                  <a:lnTo>
                    <a:pt x="244484" y="5034"/>
                  </a:lnTo>
                  <a:lnTo>
                    <a:pt x="286346" y="19372"/>
                  </a:lnTo>
                  <a:lnTo>
                    <a:pt x="323273" y="41867"/>
                  </a:lnTo>
                  <a:lnTo>
                    <a:pt x="354072" y="71374"/>
                  </a:lnTo>
                  <a:lnTo>
                    <a:pt x="377549" y="106746"/>
                  </a:lnTo>
                  <a:lnTo>
                    <a:pt x="392511" y="146837"/>
                  </a:lnTo>
                  <a:lnTo>
                    <a:pt x="397764" y="190500"/>
                  </a:lnTo>
                  <a:lnTo>
                    <a:pt x="392511" y="234162"/>
                  </a:lnTo>
                  <a:lnTo>
                    <a:pt x="377549" y="274253"/>
                  </a:lnTo>
                  <a:lnTo>
                    <a:pt x="354072" y="309625"/>
                  </a:lnTo>
                  <a:lnTo>
                    <a:pt x="323273" y="339132"/>
                  </a:lnTo>
                  <a:lnTo>
                    <a:pt x="286346" y="361627"/>
                  </a:lnTo>
                  <a:lnTo>
                    <a:pt x="244484" y="375965"/>
                  </a:lnTo>
                  <a:lnTo>
                    <a:pt x="198882" y="381000"/>
                  </a:lnTo>
                  <a:lnTo>
                    <a:pt x="153279" y="375965"/>
                  </a:lnTo>
                  <a:lnTo>
                    <a:pt x="111417" y="361627"/>
                  </a:lnTo>
                  <a:lnTo>
                    <a:pt x="74490" y="339132"/>
                  </a:lnTo>
                  <a:lnTo>
                    <a:pt x="43691" y="309625"/>
                  </a:lnTo>
                  <a:lnTo>
                    <a:pt x="20214" y="274253"/>
                  </a:lnTo>
                  <a:lnTo>
                    <a:pt x="5252" y="234162"/>
                  </a:lnTo>
                  <a:lnTo>
                    <a:pt x="0" y="190500"/>
                  </a:lnTo>
                  <a:close/>
                </a:path>
              </a:pathLst>
            </a:custGeom>
            <a:ln w="12192">
              <a:solidFill>
                <a:srgbClr val="F1F1F1"/>
              </a:solidFill>
            </a:ln>
          </p:spPr>
          <p:txBody>
            <a:bodyPr wrap="square" lIns="0" tIns="0" rIns="0" bIns="0" rtlCol="0"/>
            <a:lstStyle/>
            <a:p>
              <a:endParaRPr/>
            </a:p>
          </p:txBody>
        </p:sp>
      </p:grpSp>
      <p:sp>
        <p:nvSpPr>
          <p:cNvPr id="10" name="object 10"/>
          <p:cNvSpPr txBox="1"/>
          <p:nvPr/>
        </p:nvSpPr>
        <p:spPr>
          <a:xfrm>
            <a:off x="904747" y="1589024"/>
            <a:ext cx="116205" cy="239395"/>
          </a:xfrm>
          <a:prstGeom prst="rect">
            <a:avLst/>
          </a:prstGeom>
        </p:spPr>
        <p:txBody>
          <a:bodyPr vert="horz" wrap="square" lIns="0" tIns="13335" rIns="0" bIns="0" rtlCol="0">
            <a:spAutoFit/>
          </a:bodyPr>
          <a:lstStyle/>
          <a:p>
            <a:pPr marL="12700">
              <a:lnSpc>
                <a:spcPct val="100000"/>
              </a:lnSpc>
              <a:spcBef>
                <a:spcPts val="105"/>
              </a:spcBef>
            </a:pPr>
            <a:r>
              <a:rPr sz="1400" dirty="0">
                <a:latin typeface="Carlito"/>
                <a:cs typeface="Carlito"/>
              </a:rPr>
              <a:t>1</a:t>
            </a:r>
            <a:endParaRPr sz="1400">
              <a:latin typeface="Carlito"/>
              <a:cs typeface="Carlito"/>
            </a:endParaRPr>
          </a:p>
        </p:txBody>
      </p:sp>
      <p:grpSp>
        <p:nvGrpSpPr>
          <p:cNvPr id="11" name="object 11"/>
          <p:cNvGrpSpPr/>
          <p:nvPr/>
        </p:nvGrpSpPr>
        <p:grpSpPr>
          <a:xfrm>
            <a:off x="7107808" y="1290700"/>
            <a:ext cx="3461385" cy="847725"/>
            <a:chOff x="7107808" y="1290700"/>
            <a:chExt cx="3461385" cy="847725"/>
          </a:xfrm>
        </p:grpSpPr>
        <p:sp>
          <p:nvSpPr>
            <p:cNvPr id="12" name="object 12"/>
            <p:cNvSpPr/>
            <p:nvPr/>
          </p:nvSpPr>
          <p:spPr>
            <a:xfrm>
              <a:off x="7122413" y="1305305"/>
              <a:ext cx="3432175" cy="818515"/>
            </a:xfrm>
            <a:custGeom>
              <a:avLst/>
              <a:gdLst/>
              <a:ahLst/>
              <a:cxnLst/>
              <a:rect l="l" t="t" r="r" b="b"/>
              <a:pathLst>
                <a:path w="3432175" h="818514">
                  <a:moveTo>
                    <a:pt x="3295650" y="0"/>
                  </a:moveTo>
                  <a:lnTo>
                    <a:pt x="136397" y="0"/>
                  </a:lnTo>
                  <a:lnTo>
                    <a:pt x="93293" y="6955"/>
                  </a:lnTo>
                  <a:lnTo>
                    <a:pt x="55851" y="26322"/>
                  </a:lnTo>
                  <a:lnTo>
                    <a:pt x="26322" y="55851"/>
                  </a:lnTo>
                  <a:lnTo>
                    <a:pt x="6955" y="93293"/>
                  </a:lnTo>
                  <a:lnTo>
                    <a:pt x="0" y="136398"/>
                  </a:lnTo>
                  <a:lnTo>
                    <a:pt x="0" y="681990"/>
                  </a:lnTo>
                  <a:lnTo>
                    <a:pt x="6955" y="725094"/>
                  </a:lnTo>
                  <a:lnTo>
                    <a:pt x="26322" y="762536"/>
                  </a:lnTo>
                  <a:lnTo>
                    <a:pt x="55851" y="792065"/>
                  </a:lnTo>
                  <a:lnTo>
                    <a:pt x="93293" y="811432"/>
                  </a:lnTo>
                  <a:lnTo>
                    <a:pt x="136397" y="818388"/>
                  </a:lnTo>
                  <a:lnTo>
                    <a:pt x="3295650" y="818388"/>
                  </a:lnTo>
                  <a:lnTo>
                    <a:pt x="3338754" y="811432"/>
                  </a:lnTo>
                  <a:lnTo>
                    <a:pt x="3376196" y="792065"/>
                  </a:lnTo>
                  <a:lnTo>
                    <a:pt x="3405725" y="762536"/>
                  </a:lnTo>
                  <a:lnTo>
                    <a:pt x="3425092" y="725094"/>
                  </a:lnTo>
                  <a:lnTo>
                    <a:pt x="3432047" y="681990"/>
                  </a:lnTo>
                  <a:lnTo>
                    <a:pt x="3432047" y="136398"/>
                  </a:lnTo>
                  <a:lnTo>
                    <a:pt x="3425092" y="93293"/>
                  </a:lnTo>
                  <a:lnTo>
                    <a:pt x="3405725" y="55851"/>
                  </a:lnTo>
                  <a:lnTo>
                    <a:pt x="3376196" y="26322"/>
                  </a:lnTo>
                  <a:lnTo>
                    <a:pt x="3338754" y="6955"/>
                  </a:lnTo>
                  <a:lnTo>
                    <a:pt x="3295650" y="0"/>
                  </a:lnTo>
                  <a:close/>
                </a:path>
              </a:pathLst>
            </a:custGeom>
            <a:solidFill>
              <a:srgbClr val="BCD6ED"/>
            </a:solidFill>
          </p:spPr>
          <p:txBody>
            <a:bodyPr wrap="square" lIns="0" tIns="0" rIns="0" bIns="0" rtlCol="0"/>
            <a:lstStyle/>
            <a:p>
              <a:endParaRPr/>
            </a:p>
          </p:txBody>
        </p:sp>
        <p:sp>
          <p:nvSpPr>
            <p:cNvPr id="13" name="object 13"/>
            <p:cNvSpPr/>
            <p:nvPr/>
          </p:nvSpPr>
          <p:spPr>
            <a:xfrm>
              <a:off x="7122413" y="1305305"/>
              <a:ext cx="3432175" cy="818515"/>
            </a:xfrm>
            <a:custGeom>
              <a:avLst/>
              <a:gdLst/>
              <a:ahLst/>
              <a:cxnLst/>
              <a:rect l="l" t="t" r="r" b="b"/>
              <a:pathLst>
                <a:path w="3432175" h="818514">
                  <a:moveTo>
                    <a:pt x="0" y="136398"/>
                  </a:moveTo>
                  <a:lnTo>
                    <a:pt x="6955" y="93293"/>
                  </a:lnTo>
                  <a:lnTo>
                    <a:pt x="26322" y="55851"/>
                  </a:lnTo>
                  <a:lnTo>
                    <a:pt x="55851" y="26322"/>
                  </a:lnTo>
                  <a:lnTo>
                    <a:pt x="93293" y="6955"/>
                  </a:lnTo>
                  <a:lnTo>
                    <a:pt x="136397" y="0"/>
                  </a:lnTo>
                  <a:lnTo>
                    <a:pt x="3295650" y="0"/>
                  </a:lnTo>
                  <a:lnTo>
                    <a:pt x="3338754" y="6955"/>
                  </a:lnTo>
                  <a:lnTo>
                    <a:pt x="3376196" y="26322"/>
                  </a:lnTo>
                  <a:lnTo>
                    <a:pt x="3405725" y="55851"/>
                  </a:lnTo>
                  <a:lnTo>
                    <a:pt x="3425092" y="93293"/>
                  </a:lnTo>
                  <a:lnTo>
                    <a:pt x="3432047" y="136398"/>
                  </a:lnTo>
                  <a:lnTo>
                    <a:pt x="3432047" y="681990"/>
                  </a:lnTo>
                  <a:lnTo>
                    <a:pt x="3425092" y="725094"/>
                  </a:lnTo>
                  <a:lnTo>
                    <a:pt x="3405725" y="762536"/>
                  </a:lnTo>
                  <a:lnTo>
                    <a:pt x="3376196" y="792065"/>
                  </a:lnTo>
                  <a:lnTo>
                    <a:pt x="3338754" y="811432"/>
                  </a:lnTo>
                  <a:lnTo>
                    <a:pt x="3295650" y="818388"/>
                  </a:lnTo>
                  <a:lnTo>
                    <a:pt x="136397" y="818388"/>
                  </a:lnTo>
                  <a:lnTo>
                    <a:pt x="93293" y="811432"/>
                  </a:lnTo>
                  <a:lnTo>
                    <a:pt x="55851" y="792065"/>
                  </a:lnTo>
                  <a:lnTo>
                    <a:pt x="26322" y="762536"/>
                  </a:lnTo>
                  <a:lnTo>
                    <a:pt x="6955" y="725094"/>
                  </a:lnTo>
                  <a:lnTo>
                    <a:pt x="0" y="681990"/>
                  </a:lnTo>
                  <a:lnTo>
                    <a:pt x="0" y="136398"/>
                  </a:lnTo>
                  <a:close/>
                </a:path>
              </a:pathLst>
            </a:custGeom>
            <a:ln w="28956">
              <a:solidFill>
                <a:srgbClr val="F1F1F1"/>
              </a:solidFill>
            </a:ln>
          </p:spPr>
          <p:txBody>
            <a:bodyPr wrap="square" lIns="0" tIns="0" rIns="0" bIns="0" rtlCol="0"/>
            <a:lstStyle/>
            <a:p>
              <a:endParaRPr/>
            </a:p>
          </p:txBody>
        </p:sp>
      </p:grpSp>
      <p:sp>
        <p:nvSpPr>
          <p:cNvPr id="14" name="object 14"/>
          <p:cNvSpPr txBox="1"/>
          <p:nvPr/>
        </p:nvSpPr>
        <p:spPr>
          <a:xfrm>
            <a:off x="8460740" y="1369263"/>
            <a:ext cx="754380" cy="453390"/>
          </a:xfrm>
          <a:prstGeom prst="rect">
            <a:avLst/>
          </a:prstGeom>
        </p:spPr>
        <p:txBody>
          <a:bodyPr vert="horz" wrap="square" lIns="0" tIns="13335" rIns="0" bIns="0" rtlCol="0">
            <a:spAutoFit/>
          </a:bodyPr>
          <a:lstStyle/>
          <a:p>
            <a:pPr algn="ctr">
              <a:lnSpc>
                <a:spcPct val="100000"/>
              </a:lnSpc>
              <a:spcBef>
                <a:spcPts val="105"/>
              </a:spcBef>
            </a:pPr>
            <a:r>
              <a:rPr sz="1400" dirty="0">
                <a:latin typeface="Carlito"/>
                <a:cs typeface="Carlito"/>
              </a:rPr>
              <a:t>SB</a:t>
            </a:r>
            <a:r>
              <a:rPr sz="1400" spc="-40" dirty="0">
                <a:latin typeface="Carlito"/>
                <a:cs typeface="Carlito"/>
              </a:rPr>
              <a:t> </a:t>
            </a:r>
            <a:r>
              <a:rPr sz="1400" spc="-5" dirty="0">
                <a:latin typeface="Carlito"/>
                <a:cs typeface="Carlito"/>
              </a:rPr>
              <a:t>EAH</a:t>
            </a:r>
            <a:endParaRPr sz="1400">
              <a:latin typeface="Carlito"/>
              <a:cs typeface="Carlito"/>
            </a:endParaRPr>
          </a:p>
          <a:p>
            <a:pPr algn="ctr">
              <a:lnSpc>
                <a:spcPct val="100000"/>
              </a:lnSpc>
            </a:pPr>
            <a:r>
              <a:rPr sz="1400" spc="-5" dirty="0">
                <a:latin typeface="Carlito"/>
                <a:cs typeface="Carlito"/>
              </a:rPr>
              <a:t>SB</a:t>
            </a:r>
            <a:r>
              <a:rPr sz="1400" spc="-80" dirty="0">
                <a:latin typeface="Carlito"/>
                <a:cs typeface="Carlito"/>
              </a:rPr>
              <a:t> </a:t>
            </a:r>
            <a:r>
              <a:rPr sz="1400" dirty="0">
                <a:latin typeface="Carlito"/>
                <a:cs typeface="Carlito"/>
              </a:rPr>
              <a:t>M.H.H.</a:t>
            </a:r>
            <a:endParaRPr sz="1400">
              <a:latin typeface="Carlito"/>
              <a:cs typeface="Carlito"/>
            </a:endParaRPr>
          </a:p>
        </p:txBody>
      </p:sp>
      <p:sp>
        <p:nvSpPr>
          <p:cNvPr id="15" name="object 15"/>
          <p:cNvSpPr txBox="1"/>
          <p:nvPr/>
        </p:nvSpPr>
        <p:spPr>
          <a:xfrm>
            <a:off x="7806943" y="1796542"/>
            <a:ext cx="2061845" cy="239395"/>
          </a:xfrm>
          <a:prstGeom prst="rect">
            <a:avLst/>
          </a:prstGeom>
        </p:spPr>
        <p:txBody>
          <a:bodyPr vert="horz" wrap="square" lIns="0" tIns="13335" rIns="0" bIns="0" rtlCol="0">
            <a:spAutoFit/>
          </a:bodyPr>
          <a:lstStyle/>
          <a:p>
            <a:pPr marL="12700">
              <a:lnSpc>
                <a:spcPct val="100000"/>
              </a:lnSpc>
              <a:spcBef>
                <a:spcPts val="105"/>
              </a:spcBef>
            </a:pPr>
            <a:r>
              <a:rPr sz="1400" spc="-10" dirty="0">
                <a:latin typeface="Carlito"/>
                <a:cs typeface="Carlito"/>
              </a:rPr>
              <a:t>Kamu </a:t>
            </a:r>
            <a:r>
              <a:rPr sz="1400" spc="-5" dirty="0">
                <a:latin typeface="Carlito"/>
                <a:cs typeface="Carlito"/>
              </a:rPr>
              <a:t>Üniversitesi</a:t>
            </a:r>
            <a:r>
              <a:rPr sz="1400" spc="-45" dirty="0">
                <a:latin typeface="Carlito"/>
                <a:cs typeface="Carlito"/>
              </a:rPr>
              <a:t> </a:t>
            </a:r>
            <a:r>
              <a:rPr sz="1400" spc="-5" dirty="0">
                <a:latin typeface="Carlito"/>
                <a:cs typeface="Carlito"/>
              </a:rPr>
              <a:t>Hastanesi</a:t>
            </a:r>
            <a:endParaRPr sz="1400">
              <a:latin typeface="Carlito"/>
              <a:cs typeface="Carlito"/>
            </a:endParaRPr>
          </a:p>
        </p:txBody>
      </p:sp>
      <p:grpSp>
        <p:nvGrpSpPr>
          <p:cNvPr id="16" name="object 16"/>
          <p:cNvGrpSpPr/>
          <p:nvPr/>
        </p:nvGrpSpPr>
        <p:grpSpPr>
          <a:xfrm>
            <a:off x="4233417" y="2281173"/>
            <a:ext cx="2282190" cy="393700"/>
            <a:chOff x="4233417" y="2281173"/>
            <a:chExt cx="2282190" cy="393700"/>
          </a:xfrm>
        </p:grpSpPr>
        <p:sp>
          <p:nvSpPr>
            <p:cNvPr id="17" name="object 17"/>
            <p:cNvSpPr/>
            <p:nvPr/>
          </p:nvSpPr>
          <p:spPr>
            <a:xfrm>
              <a:off x="4239767" y="2287523"/>
              <a:ext cx="2269490" cy="381000"/>
            </a:xfrm>
            <a:custGeom>
              <a:avLst/>
              <a:gdLst/>
              <a:ahLst/>
              <a:cxnLst/>
              <a:rect l="l" t="t" r="r" b="b"/>
              <a:pathLst>
                <a:path w="2269490" h="381000">
                  <a:moveTo>
                    <a:pt x="2205736" y="0"/>
                  </a:moveTo>
                  <a:lnTo>
                    <a:pt x="63500" y="0"/>
                  </a:lnTo>
                  <a:lnTo>
                    <a:pt x="38790" y="4992"/>
                  </a:lnTo>
                  <a:lnTo>
                    <a:pt x="18605" y="18605"/>
                  </a:lnTo>
                  <a:lnTo>
                    <a:pt x="4992" y="38790"/>
                  </a:lnTo>
                  <a:lnTo>
                    <a:pt x="0" y="63500"/>
                  </a:lnTo>
                  <a:lnTo>
                    <a:pt x="0" y="317500"/>
                  </a:lnTo>
                  <a:lnTo>
                    <a:pt x="4992" y="342209"/>
                  </a:lnTo>
                  <a:lnTo>
                    <a:pt x="18605" y="362394"/>
                  </a:lnTo>
                  <a:lnTo>
                    <a:pt x="38790" y="376007"/>
                  </a:lnTo>
                  <a:lnTo>
                    <a:pt x="63500" y="381000"/>
                  </a:lnTo>
                  <a:lnTo>
                    <a:pt x="2205736" y="381000"/>
                  </a:lnTo>
                  <a:lnTo>
                    <a:pt x="2230445" y="376007"/>
                  </a:lnTo>
                  <a:lnTo>
                    <a:pt x="2250630" y="362394"/>
                  </a:lnTo>
                  <a:lnTo>
                    <a:pt x="2264243" y="342209"/>
                  </a:lnTo>
                  <a:lnTo>
                    <a:pt x="2269236" y="317500"/>
                  </a:lnTo>
                  <a:lnTo>
                    <a:pt x="2269236" y="63500"/>
                  </a:lnTo>
                  <a:lnTo>
                    <a:pt x="2264243" y="38790"/>
                  </a:lnTo>
                  <a:lnTo>
                    <a:pt x="2250630" y="18605"/>
                  </a:lnTo>
                  <a:lnTo>
                    <a:pt x="2230445" y="4992"/>
                  </a:lnTo>
                  <a:lnTo>
                    <a:pt x="2205736" y="0"/>
                  </a:lnTo>
                  <a:close/>
                </a:path>
              </a:pathLst>
            </a:custGeom>
            <a:solidFill>
              <a:srgbClr val="BCD6ED"/>
            </a:solidFill>
          </p:spPr>
          <p:txBody>
            <a:bodyPr wrap="square" lIns="0" tIns="0" rIns="0" bIns="0" rtlCol="0"/>
            <a:lstStyle/>
            <a:p>
              <a:endParaRPr/>
            </a:p>
          </p:txBody>
        </p:sp>
        <p:sp>
          <p:nvSpPr>
            <p:cNvPr id="18" name="object 18"/>
            <p:cNvSpPr/>
            <p:nvPr/>
          </p:nvSpPr>
          <p:spPr>
            <a:xfrm>
              <a:off x="4239767" y="2287523"/>
              <a:ext cx="2269490" cy="381000"/>
            </a:xfrm>
            <a:custGeom>
              <a:avLst/>
              <a:gdLst/>
              <a:ahLst/>
              <a:cxnLst/>
              <a:rect l="l" t="t" r="r" b="b"/>
              <a:pathLst>
                <a:path w="2269490" h="381000">
                  <a:moveTo>
                    <a:pt x="0" y="63500"/>
                  </a:moveTo>
                  <a:lnTo>
                    <a:pt x="4992" y="38790"/>
                  </a:lnTo>
                  <a:lnTo>
                    <a:pt x="18605" y="18605"/>
                  </a:lnTo>
                  <a:lnTo>
                    <a:pt x="38790" y="4992"/>
                  </a:lnTo>
                  <a:lnTo>
                    <a:pt x="63500" y="0"/>
                  </a:lnTo>
                  <a:lnTo>
                    <a:pt x="2205736" y="0"/>
                  </a:lnTo>
                  <a:lnTo>
                    <a:pt x="2230445" y="4992"/>
                  </a:lnTo>
                  <a:lnTo>
                    <a:pt x="2250630" y="18605"/>
                  </a:lnTo>
                  <a:lnTo>
                    <a:pt x="2264243" y="38790"/>
                  </a:lnTo>
                  <a:lnTo>
                    <a:pt x="2269236" y="63500"/>
                  </a:lnTo>
                  <a:lnTo>
                    <a:pt x="2269236" y="317500"/>
                  </a:lnTo>
                  <a:lnTo>
                    <a:pt x="2264243" y="342209"/>
                  </a:lnTo>
                  <a:lnTo>
                    <a:pt x="2250630" y="362394"/>
                  </a:lnTo>
                  <a:lnTo>
                    <a:pt x="2230445" y="376007"/>
                  </a:lnTo>
                  <a:lnTo>
                    <a:pt x="2205736" y="381000"/>
                  </a:lnTo>
                  <a:lnTo>
                    <a:pt x="63500" y="381000"/>
                  </a:lnTo>
                  <a:lnTo>
                    <a:pt x="38790" y="376007"/>
                  </a:lnTo>
                  <a:lnTo>
                    <a:pt x="18605" y="362394"/>
                  </a:lnTo>
                  <a:lnTo>
                    <a:pt x="4992" y="342209"/>
                  </a:lnTo>
                  <a:lnTo>
                    <a:pt x="0" y="317500"/>
                  </a:lnTo>
                  <a:lnTo>
                    <a:pt x="0" y="63500"/>
                  </a:lnTo>
                  <a:close/>
                </a:path>
              </a:pathLst>
            </a:custGeom>
            <a:ln w="12191">
              <a:solidFill>
                <a:srgbClr val="F1F1F1"/>
              </a:solidFill>
            </a:ln>
          </p:spPr>
          <p:txBody>
            <a:bodyPr wrap="square" lIns="0" tIns="0" rIns="0" bIns="0" rtlCol="0"/>
            <a:lstStyle/>
            <a:p>
              <a:endParaRPr/>
            </a:p>
          </p:txBody>
        </p:sp>
      </p:grpSp>
      <p:sp>
        <p:nvSpPr>
          <p:cNvPr id="19" name="object 19"/>
          <p:cNvSpPr txBox="1"/>
          <p:nvPr/>
        </p:nvSpPr>
        <p:spPr>
          <a:xfrm>
            <a:off x="4337430" y="2347341"/>
            <a:ext cx="1460500" cy="239395"/>
          </a:xfrm>
          <a:prstGeom prst="rect">
            <a:avLst/>
          </a:prstGeom>
        </p:spPr>
        <p:txBody>
          <a:bodyPr vert="horz" wrap="square" lIns="0" tIns="13335" rIns="0" bIns="0" rtlCol="0">
            <a:spAutoFit/>
          </a:bodyPr>
          <a:lstStyle/>
          <a:p>
            <a:pPr marL="12700">
              <a:lnSpc>
                <a:spcPct val="100000"/>
              </a:lnSpc>
              <a:spcBef>
                <a:spcPts val="105"/>
              </a:spcBef>
            </a:pPr>
            <a:r>
              <a:rPr sz="1400" dirty="0">
                <a:latin typeface="Carlito"/>
                <a:cs typeface="Carlito"/>
              </a:rPr>
              <a:t>SGK </a:t>
            </a:r>
            <a:r>
              <a:rPr sz="1400" spc="-5" dirty="0">
                <a:latin typeface="Carlito"/>
                <a:cs typeface="Carlito"/>
              </a:rPr>
              <a:t>İl Müd.</a:t>
            </a:r>
            <a:r>
              <a:rPr sz="1400" spc="-85" dirty="0">
                <a:latin typeface="Carlito"/>
                <a:cs typeface="Carlito"/>
              </a:rPr>
              <a:t> </a:t>
            </a:r>
            <a:r>
              <a:rPr sz="1400" dirty="0">
                <a:latin typeface="Carlito"/>
                <a:cs typeface="Carlito"/>
              </a:rPr>
              <a:t>Bildirim</a:t>
            </a:r>
            <a:endParaRPr sz="1400">
              <a:latin typeface="Carlito"/>
              <a:cs typeface="Carlito"/>
            </a:endParaRPr>
          </a:p>
        </p:txBody>
      </p:sp>
      <p:grpSp>
        <p:nvGrpSpPr>
          <p:cNvPr id="20" name="object 20"/>
          <p:cNvGrpSpPr/>
          <p:nvPr/>
        </p:nvGrpSpPr>
        <p:grpSpPr>
          <a:xfrm>
            <a:off x="4234941" y="1523746"/>
            <a:ext cx="2283460" cy="393700"/>
            <a:chOff x="4234941" y="1523746"/>
            <a:chExt cx="2283460" cy="393700"/>
          </a:xfrm>
        </p:grpSpPr>
        <p:sp>
          <p:nvSpPr>
            <p:cNvPr id="21" name="object 21"/>
            <p:cNvSpPr/>
            <p:nvPr/>
          </p:nvSpPr>
          <p:spPr>
            <a:xfrm>
              <a:off x="4241291" y="1530096"/>
              <a:ext cx="2270760" cy="381000"/>
            </a:xfrm>
            <a:custGeom>
              <a:avLst/>
              <a:gdLst/>
              <a:ahLst/>
              <a:cxnLst/>
              <a:rect l="l" t="t" r="r" b="b"/>
              <a:pathLst>
                <a:path w="2270759" h="381000">
                  <a:moveTo>
                    <a:pt x="2207260" y="0"/>
                  </a:moveTo>
                  <a:lnTo>
                    <a:pt x="63500" y="0"/>
                  </a:lnTo>
                  <a:lnTo>
                    <a:pt x="38790" y="4992"/>
                  </a:lnTo>
                  <a:lnTo>
                    <a:pt x="18605" y="18605"/>
                  </a:lnTo>
                  <a:lnTo>
                    <a:pt x="4992" y="38790"/>
                  </a:lnTo>
                  <a:lnTo>
                    <a:pt x="0" y="63500"/>
                  </a:lnTo>
                  <a:lnTo>
                    <a:pt x="0" y="317500"/>
                  </a:lnTo>
                  <a:lnTo>
                    <a:pt x="4992" y="342209"/>
                  </a:lnTo>
                  <a:lnTo>
                    <a:pt x="18605" y="362394"/>
                  </a:lnTo>
                  <a:lnTo>
                    <a:pt x="38790" y="376007"/>
                  </a:lnTo>
                  <a:lnTo>
                    <a:pt x="63500" y="381000"/>
                  </a:lnTo>
                  <a:lnTo>
                    <a:pt x="2207260" y="381000"/>
                  </a:lnTo>
                  <a:lnTo>
                    <a:pt x="2231969" y="376007"/>
                  </a:lnTo>
                  <a:lnTo>
                    <a:pt x="2252154" y="362394"/>
                  </a:lnTo>
                  <a:lnTo>
                    <a:pt x="2265767" y="342209"/>
                  </a:lnTo>
                  <a:lnTo>
                    <a:pt x="2270760" y="317500"/>
                  </a:lnTo>
                  <a:lnTo>
                    <a:pt x="2270760" y="63500"/>
                  </a:lnTo>
                  <a:lnTo>
                    <a:pt x="2265767" y="38790"/>
                  </a:lnTo>
                  <a:lnTo>
                    <a:pt x="2252154" y="18605"/>
                  </a:lnTo>
                  <a:lnTo>
                    <a:pt x="2231969" y="4992"/>
                  </a:lnTo>
                  <a:lnTo>
                    <a:pt x="2207260" y="0"/>
                  </a:lnTo>
                  <a:close/>
                </a:path>
              </a:pathLst>
            </a:custGeom>
            <a:solidFill>
              <a:srgbClr val="BCD6ED"/>
            </a:solidFill>
          </p:spPr>
          <p:txBody>
            <a:bodyPr wrap="square" lIns="0" tIns="0" rIns="0" bIns="0" rtlCol="0"/>
            <a:lstStyle/>
            <a:p>
              <a:endParaRPr/>
            </a:p>
          </p:txBody>
        </p:sp>
        <p:sp>
          <p:nvSpPr>
            <p:cNvPr id="22" name="object 22"/>
            <p:cNvSpPr/>
            <p:nvPr/>
          </p:nvSpPr>
          <p:spPr>
            <a:xfrm>
              <a:off x="4241291" y="1530096"/>
              <a:ext cx="2270760" cy="381000"/>
            </a:xfrm>
            <a:custGeom>
              <a:avLst/>
              <a:gdLst/>
              <a:ahLst/>
              <a:cxnLst/>
              <a:rect l="l" t="t" r="r" b="b"/>
              <a:pathLst>
                <a:path w="2270759" h="381000">
                  <a:moveTo>
                    <a:pt x="0" y="63500"/>
                  </a:moveTo>
                  <a:lnTo>
                    <a:pt x="4992" y="38790"/>
                  </a:lnTo>
                  <a:lnTo>
                    <a:pt x="18605" y="18605"/>
                  </a:lnTo>
                  <a:lnTo>
                    <a:pt x="38790" y="4992"/>
                  </a:lnTo>
                  <a:lnTo>
                    <a:pt x="63500" y="0"/>
                  </a:lnTo>
                  <a:lnTo>
                    <a:pt x="2207260" y="0"/>
                  </a:lnTo>
                  <a:lnTo>
                    <a:pt x="2231969" y="4992"/>
                  </a:lnTo>
                  <a:lnTo>
                    <a:pt x="2252154" y="18605"/>
                  </a:lnTo>
                  <a:lnTo>
                    <a:pt x="2265767" y="38790"/>
                  </a:lnTo>
                  <a:lnTo>
                    <a:pt x="2270760" y="63500"/>
                  </a:lnTo>
                  <a:lnTo>
                    <a:pt x="2270760" y="317500"/>
                  </a:lnTo>
                  <a:lnTo>
                    <a:pt x="2265767" y="342209"/>
                  </a:lnTo>
                  <a:lnTo>
                    <a:pt x="2252154" y="362394"/>
                  </a:lnTo>
                  <a:lnTo>
                    <a:pt x="2231969" y="376007"/>
                  </a:lnTo>
                  <a:lnTo>
                    <a:pt x="2207260" y="381000"/>
                  </a:lnTo>
                  <a:lnTo>
                    <a:pt x="63500" y="381000"/>
                  </a:lnTo>
                  <a:lnTo>
                    <a:pt x="38790" y="376007"/>
                  </a:lnTo>
                  <a:lnTo>
                    <a:pt x="18605" y="362394"/>
                  </a:lnTo>
                  <a:lnTo>
                    <a:pt x="4992" y="342209"/>
                  </a:lnTo>
                  <a:lnTo>
                    <a:pt x="0" y="317500"/>
                  </a:lnTo>
                  <a:lnTo>
                    <a:pt x="0" y="63500"/>
                  </a:lnTo>
                  <a:close/>
                </a:path>
              </a:pathLst>
            </a:custGeom>
            <a:ln w="12192">
              <a:solidFill>
                <a:srgbClr val="F1F1F1"/>
              </a:solidFill>
            </a:ln>
          </p:spPr>
          <p:txBody>
            <a:bodyPr wrap="square" lIns="0" tIns="0" rIns="0" bIns="0" rtlCol="0"/>
            <a:lstStyle/>
            <a:p>
              <a:endParaRPr/>
            </a:p>
          </p:txBody>
        </p:sp>
      </p:grpSp>
      <p:sp>
        <p:nvSpPr>
          <p:cNvPr id="23" name="object 23"/>
          <p:cNvSpPr txBox="1"/>
          <p:nvPr/>
        </p:nvSpPr>
        <p:spPr>
          <a:xfrm>
            <a:off x="4339844" y="1589024"/>
            <a:ext cx="1116330" cy="239395"/>
          </a:xfrm>
          <a:prstGeom prst="rect">
            <a:avLst/>
          </a:prstGeom>
        </p:spPr>
        <p:txBody>
          <a:bodyPr vert="horz" wrap="square" lIns="0" tIns="13335" rIns="0" bIns="0" rtlCol="0">
            <a:spAutoFit/>
          </a:bodyPr>
          <a:lstStyle/>
          <a:p>
            <a:pPr marL="12700">
              <a:lnSpc>
                <a:spcPct val="100000"/>
              </a:lnSpc>
              <a:spcBef>
                <a:spcPts val="105"/>
              </a:spcBef>
            </a:pPr>
            <a:r>
              <a:rPr sz="1400" spc="-5" dirty="0">
                <a:latin typeface="Carlito"/>
                <a:cs typeface="Carlito"/>
              </a:rPr>
              <a:t>İş </a:t>
            </a:r>
            <a:r>
              <a:rPr sz="1400" spc="-25" dirty="0">
                <a:latin typeface="Carlito"/>
                <a:cs typeface="Carlito"/>
              </a:rPr>
              <a:t>Yeri</a:t>
            </a:r>
            <a:r>
              <a:rPr sz="1400" spc="-60" dirty="0">
                <a:latin typeface="Carlito"/>
                <a:cs typeface="Carlito"/>
              </a:rPr>
              <a:t> </a:t>
            </a:r>
            <a:r>
              <a:rPr sz="1400" spc="-20" dirty="0">
                <a:latin typeface="Carlito"/>
                <a:cs typeface="Carlito"/>
              </a:rPr>
              <a:t>Yönetimi</a:t>
            </a:r>
            <a:endParaRPr sz="1400">
              <a:latin typeface="Carlito"/>
              <a:cs typeface="Carlito"/>
            </a:endParaRPr>
          </a:p>
        </p:txBody>
      </p:sp>
      <p:sp>
        <p:nvSpPr>
          <p:cNvPr id="24" name="object 24"/>
          <p:cNvSpPr/>
          <p:nvPr/>
        </p:nvSpPr>
        <p:spPr>
          <a:xfrm>
            <a:off x="1376172" y="2913888"/>
            <a:ext cx="2270760" cy="576580"/>
          </a:xfrm>
          <a:custGeom>
            <a:avLst/>
            <a:gdLst/>
            <a:ahLst/>
            <a:cxnLst/>
            <a:rect l="l" t="t" r="r" b="b"/>
            <a:pathLst>
              <a:path w="2270760" h="576579">
                <a:moveTo>
                  <a:pt x="2174748" y="0"/>
                </a:moveTo>
                <a:lnTo>
                  <a:pt x="96012" y="0"/>
                </a:lnTo>
                <a:lnTo>
                  <a:pt x="58614" y="7536"/>
                </a:lnTo>
                <a:lnTo>
                  <a:pt x="28098" y="28098"/>
                </a:lnTo>
                <a:lnTo>
                  <a:pt x="7536" y="58614"/>
                </a:lnTo>
                <a:lnTo>
                  <a:pt x="0" y="96012"/>
                </a:lnTo>
                <a:lnTo>
                  <a:pt x="0" y="480060"/>
                </a:lnTo>
                <a:lnTo>
                  <a:pt x="7536" y="517457"/>
                </a:lnTo>
                <a:lnTo>
                  <a:pt x="28098" y="547973"/>
                </a:lnTo>
                <a:lnTo>
                  <a:pt x="58614" y="568535"/>
                </a:lnTo>
                <a:lnTo>
                  <a:pt x="96012" y="576072"/>
                </a:lnTo>
                <a:lnTo>
                  <a:pt x="2174748" y="576072"/>
                </a:lnTo>
                <a:lnTo>
                  <a:pt x="2212145" y="568535"/>
                </a:lnTo>
                <a:lnTo>
                  <a:pt x="2242661" y="547973"/>
                </a:lnTo>
                <a:lnTo>
                  <a:pt x="2263223" y="517457"/>
                </a:lnTo>
                <a:lnTo>
                  <a:pt x="2270760" y="480060"/>
                </a:lnTo>
                <a:lnTo>
                  <a:pt x="2270760" y="96012"/>
                </a:lnTo>
                <a:lnTo>
                  <a:pt x="2263223" y="58614"/>
                </a:lnTo>
                <a:lnTo>
                  <a:pt x="2242661" y="28098"/>
                </a:lnTo>
                <a:lnTo>
                  <a:pt x="2212145" y="7536"/>
                </a:lnTo>
                <a:lnTo>
                  <a:pt x="2174748" y="0"/>
                </a:lnTo>
                <a:close/>
              </a:path>
            </a:pathLst>
          </a:custGeom>
          <a:solidFill>
            <a:srgbClr val="BCD6ED"/>
          </a:solidFill>
        </p:spPr>
        <p:txBody>
          <a:bodyPr wrap="square" lIns="0" tIns="0" rIns="0" bIns="0" rtlCol="0"/>
          <a:lstStyle/>
          <a:p>
            <a:endParaRPr/>
          </a:p>
        </p:txBody>
      </p:sp>
      <p:sp>
        <p:nvSpPr>
          <p:cNvPr id="25" name="object 25"/>
          <p:cNvSpPr txBox="1"/>
          <p:nvPr/>
        </p:nvSpPr>
        <p:spPr>
          <a:xfrm>
            <a:off x="1483867" y="2964561"/>
            <a:ext cx="990600" cy="453390"/>
          </a:xfrm>
          <a:prstGeom prst="rect">
            <a:avLst/>
          </a:prstGeom>
        </p:spPr>
        <p:txBody>
          <a:bodyPr vert="horz" wrap="square" lIns="0" tIns="13335" rIns="0" bIns="0" rtlCol="0">
            <a:spAutoFit/>
          </a:bodyPr>
          <a:lstStyle/>
          <a:p>
            <a:pPr marL="12700">
              <a:lnSpc>
                <a:spcPct val="100000"/>
              </a:lnSpc>
              <a:spcBef>
                <a:spcPts val="105"/>
              </a:spcBef>
            </a:pPr>
            <a:r>
              <a:rPr sz="1400" spc="-5" dirty="0">
                <a:latin typeface="Carlito"/>
                <a:cs typeface="Carlito"/>
              </a:rPr>
              <a:t>İş </a:t>
            </a:r>
            <a:r>
              <a:rPr sz="1400" spc="-25" dirty="0">
                <a:latin typeface="Carlito"/>
                <a:cs typeface="Carlito"/>
              </a:rPr>
              <a:t>Yeri</a:t>
            </a:r>
            <a:r>
              <a:rPr sz="1400" spc="-65" dirty="0">
                <a:latin typeface="Carlito"/>
                <a:cs typeface="Carlito"/>
              </a:rPr>
              <a:t> </a:t>
            </a:r>
            <a:r>
              <a:rPr sz="1400" spc="-5" dirty="0">
                <a:latin typeface="Carlito"/>
                <a:cs typeface="Carlito"/>
              </a:rPr>
              <a:t>Hekimi</a:t>
            </a:r>
            <a:endParaRPr sz="1400">
              <a:latin typeface="Carlito"/>
              <a:cs typeface="Carlito"/>
            </a:endParaRPr>
          </a:p>
          <a:p>
            <a:pPr marL="12700">
              <a:lnSpc>
                <a:spcPct val="100000"/>
              </a:lnSpc>
            </a:pPr>
            <a:r>
              <a:rPr sz="1400" dirty="0">
                <a:latin typeface="Carlito"/>
                <a:cs typeface="Carlito"/>
              </a:rPr>
              <a:t>Aile</a:t>
            </a:r>
            <a:r>
              <a:rPr sz="1400" spc="-20" dirty="0">
                <a:latin typeface="Carlito"/>
                <a:cs typeface="Carlito"/>
              </a:rPr>
              <a:t> </a:t>
            </a:r>
            <a:r>
              <a:rPr sz="1400" spc="-5" dirty="0">
                <a:latin typeface="Carlito"/>
                <a:cs typeface="Carlito"/>
              </a:rPr>
              <a:t>Hekimi</a:t>
            </a:r>
            <a:endParaRPr sz="1400">
              <a:latin typeface="Carlito"/>
              <a:cs typeface="Carlito"/>
            </a:endParaRPr>
          </a:p>
        </p:txBody>
      </p:sp>
      <p:sp>
        <p:nvSpPr>
          <p:cNvPr id="26" name="object 26"/>
          <p:cNvSpPr/>
          <p:nvPr/>
        </p:nvSpPr>
        <p:spPr>
          <a:xfrm>
            <a:off x="7123176" y="2793492"/>
            <a:ext cx="3430904" cy="818515"/>
          </a:xfrm>
          <a:custGeom>
            <a:avLst/>
            <a:gdLst/>
            <a:ahLst/>
            <a:cxnLst/>
            <a:rect l="l" t="t" r="r" b="b"/>
            <a:pathLst>
              <a:path w="3430904" h="818514">
                <a:moveTo>
                  <a:pt x="3294126" y="0"/>
                </a:moveTo>
                <a:lnTo>
                  <a:pt x="136398" y="0"/>
                </a:lnTo>
                <a:lnTo>
                  <a:pt x="93293" y="6955"/>
                </a:lnTo>
                <a:lnTo>
                  <a:pt x="55851" y="26322"/>
                </a:lnTo>
                <a:lnTo>
                  <a:pt x="26322" y="55851"/>
                </a:lnTo>
                <a:lnTo>
                  <a:pt x="6955" y="93293"/>
                </a:lnTo>
                <a:lnTo>
                  <a:pt x="0" y="136398"/>
                </a:lnTo>
                <a:lnTo>
                  <a:pt x="0" y="681990"/>
                </a:lnTo>
                <a:lnTo>
                  <a:pt x="6955" y="725094"/>
                </a:lnTo>
                <a:lnTo>
                  <a:pt x="26322" y="762536"/>
                </a:lnTo>
                <a:lnTo>
                  <a:pt x="55851" y="792065"/>
                </a:lnTo>
                <a:lnTo>
                  <a:pt x="93293" y="811432"/>
                </a:lnTo>
                <a:lnTo>
                  <a:pt x="136398" y="818388"/>
                </a:lnTo>
                <a:lnTo>
                  <a:pt x="3294126" y="818388"/>
                </a:lnTo>
                <a:lnTo>
                  <a:pt x="3337230" y="811432"/>
                </a:lnTo>
                <a:lnTo>
                  <a:pt x="3374672" y="792065"/>
                </a:lnTo>
                <a:lnTo>
                  <a:pt x="3404201" y="762536"/>
                </a:lnTo>
                <a:lnTo>
                  <a:pt x="3423568" y="725094"/>
                </a:lnTo>
                <a:lnTo>
                  <a:pt x="3430524" y="681990"/>
                </a:lnTo>
                <a:lnTo>
                  <a:pt x="3430524" y="136398"/>
                </a:lnTo>
                <a:lnTo>
                  <a:pt x="3423568" y="93293"/>
                </a:lnTo>
                <a:lnTo>
                  <a:pt x="3404201" y="55851"/>
                </a:lnTo>
                <a:lnTo>
                  <a:pt x="3374672" y="26322"/>
                </a:lnTo>
                <a:lnTo>
                  <a:pt x="3337230" y="6955"/>
                </a:lnTo>
                <a:lnTo>
                  <a:pt x="3294126" y="0"/>
                </a:lnTo>
                <a:close/>
              </a:path>
            </a:pathLst>
          </a:custGeom>
          <a:solidFill>
            <a:srgbClr val="BCD6ED"/>
          </a:solidFill>
        </p:spPr>
        <p:txBody>
          <a:bodyPr wrap="square" lIns="0" tIns="0" rIns="0" bIns="0" rtlCol="0"/>
          <a:lstStyle/>
          <a:p>
            <a:endParaRPr/>
          </a:p>
        </p:txBody>
      </p:sp>
      <p:sp>
        <p:nvSpPr>
          <p:cNvPr id="27" name="object 27"/>
          <p:cNvSpPr txBox="1"/>
          <p:nvPr/>
        </p:nvSpPr>
        <p:spPr>
          <a:xfrm>
            <a:off x="7808721" y="2858262"/>
            <a:ext cx="2060575" cy="666750"/>
          </a:xfrm>
          <a:prstGeom prst="rect">
            <a:avLst/>
          </a:prstGeom>
        </p:spPr>
        <p:txBody>
          <a:bodyPr vert="horz" wrap="square" lIns="0" tIns="13335" rIns="0" bIns="0" rtlCol="0">
            <a:spAutoFit/>
          </a:bodyPr>
          <a:lstStyle/>
          <a:p>
            <a:pPr marL="664845" marR="657860" indent="1270" algn="ctr">
              <a:lnSpc>
                <a:spcPct val="100000"/>
              </a:lnSpc>
              <a:spcBef>
                <a:spcPts val="105"/>
              </a:spcBef>
            </a:pPr>
            <a:r>
              <a:rPr sz="1400" spc="-5" dirty="0">
                <a:latin typeface="Carlito"/>
                <a:cs typeface="Carlito"/>
              </a:rPr>
              <a:t>SB EAH  </a:t>
            </a:r>
            <a:r>
              <a:rPr sz="1400" dirty="0">
                <a:latin typeface="Carlito"/>
                <a:cs typeface="Carlito"/>
              </a:rPr>
              <a:t>SB</a:t>
            </a:r>
            <a:r>
              <a:rPr sz="1400" spc="-100" dirty="0">
                <a:latin typeface="Carlito"/>
                <a:cs typeface="Carlito"/>
              </a:rPr>
              <a:t> </a:t>
            </a:r>
            <a:r>
              <a:rPr sz="1400" dirty="0">
                <a:latin typeface="Carlito"/>
                <a:cs typeface="Carlito"/>
              </a:rPr>
              <a:t>M.H.H.</a:t>
            </a:r>
            <a:endParaRPr sz="1400">
              <a:latin typeface="Carlito"/>
              <a:cs typeface="Carlito"/>
            </a:endParaRPr>
          </a:p>
          <a:p>
            <a:pPr algn="ctr">
              <a:lnSpc>
                <a:spcPct val="100000"/>
              </a:lnSpc>
            </a:pPr>
            <a:r>
              <a:rPr sz="1400" spc="-5" dirty="0">
                <a:latin typeface="Carlito"/>
                <a:cs typeface="Carlito"/>
              </a:rPr>
              <a:t>Kamu Üniversitesi</a:t>
            </a:r>
            <a:r>
              <a:rPr sz="1400" spc="-90" dirty="0">
                <a:latin typeface="Carlito"/>
                <a:cs typeface="Carlito"/>
              </a:rPr>
              <a:t> </a:t>
            </a:r>
            <a:r>
              <a:rPr sz="1400" spc="-5" dirty="0">
                <a:latin typeface="Carlito"/>
                <a:cs typeface="Carlito"/>
              </a:rPr>
              <a:t>Hastanesi</a:t>
            </a:r>
            <a:endParaRPr sz="1400">
              <a:latin typeface="Carlito"/>
              <a:cs typeface="Carlito"/>
            </a:endParaRPr>
          </a:p>
        </p:txBody>
      </p:sp>
      <p:sp>
        <p:nvSpPr>
          <p:cNvPr id="28" name="object 28"/>
          <p:cNvSpPr/>
          <p:nvPr/>
        </p:nvSpPr>
        <p:spPr>
          <a:xfrm>
            <a:off x="4241292" y="3012947"/>
            <a:ext cx="5721350" cy="1141730"/>
          </a:xfrm>
          <a:custGeom>
            <a:avLst/>
            <a:gdLst/>
            <a:ahLst/>
            <a:cxnLst/>
            <a:rect l="l" t="t" r="r" b="b"/>
            <a:pathLst>
              <a:path w="5721350" h="1141729">
                <a:moveTo>
                  <a:pt x="2270760" y="63754"/>
                </a:moveTo>
                <a:lnTo>
                  <a:pt x="2265743" y="38963"/>
                </a:lnTo>
                <a:lnTo>
                  <a:pt x="2252065" y="18694"/>
                </a:lnTo>
                <a:lnTo>
                  <a:pt x="2231796" y="5016"/>
                </a:lnTo>
                <a:lnTo>
                  <a:pt x="2207006" y="0"/>
                </a:lnTo>
                <a:lnTo>
                  <a:pt x="63754" y="0"/>
                </a:lnTo>
                <a:lnTo>
                  <a:pt x="38950" y="5016"/>
                </a:lnTo>
                <a:lnTo>
                  <a:pt x="18681" y="18694"/>
                </a:lnTo>
                <a:lnTo>
                  <a:pt x="5003" y="38963"/>
                </a:lnTo>
                <a:lnTo>
                  <a:pt x="0" y="63754"/>
                </a:lnTo>
                <a:lnTo>
                  <a:pt x="0" y="318770"/>
                </a:lnTo>
                <a:lnTo>
                  <a:pt x="5003" y="343573"/>
                </a:lnTo>
                <a:lnTo>
                  <a:pt x="18681" y="363842"/>
                </a:lnTo>
                <a:lnTo>
                  <a:pt x="38950" y="377520"/>
                </a:lnTo>
                <a:lnTo>
                  <a:pt x="63754" y="382524"/>
                </a:lnTo>
                <a:lnTo>
                  <a:pt x="2207006" y="382524"/>
                </a:lnTo>
                <a:lnTo>
                  <a:pt x="2231796" y="377520"/>
                </a:lnTo>
                <a:lnTo>
                  <a:pt x="2252065" y="363842"/>
                </a:lnTo>
                <a:lnTo>
                  <a:pt x="2265743" y="343573"/>
                </a:lnTo>
                <a:lnTo>
                  <a:pt x="2270760" y="318770"/>
                </a:lnTo>
                <a:lnTo>
                  <a:pt x="2270760" y="63754"/>
                </a:lnTo>
                <a:close/>
              </a:path>
              <a:path w="5721350" h="1141729">
                <a:moveTo>
                  <a:pt x="5721096" y="823976"/>
                </a:moveTo>
                <a:lnTo>
                  <a:pt x="5716092" y="799274"/>
                </a:lnTo>
                <a:lnTo>
                  <a:pt x="5702490" y="779081"/>
                </a:lnTo>
                <a:lnTo>
                  <a:pt x="5682297" y="765479"/>
                </a:lnTo>
                <a:lnTo>
                  <a:pt x="5657596" y="760476"/>
                </a:lnTo>
                <a:lnTo>
                  <a:pt x="3515360" y="760476"/>
                </a:lnTo>
                <a:lnTo>
                  <a:pt x="3490645" y="765479"/>
                </a:lnTo>
                <a:lnTo>
                  <a:pt x="3470465" y="779081"/>
                </a:lnTo>
                <a:lnTo>
                  <a:pt x="3456851" y="799274"/>
                </a:lnTo>
                <a:lnTo>
                  <a:pt x="3451860" y="823976"/>
                </a:lnTo>
                <a:lnTo>
                  <a:pt x="3451860" y="1077976"/>
                </a:lnTo>
                <a:lnTo>
                  <a:pt x="3456851" y="1102690"/>
                </a:lnTo>
                <a:lnTo>
                  <a:pt x="3470465" y="1122870"/>
                </a:lnTo>
                <a:lnTo>
                  <a:pt x="3490645" y="1136484"/>
                </a:lnTo>
                <a:lnTo>
                  <a:pt x="3515360" y="1141476"/>
                </a:lnTo>
                <a:lnTo>
                  <a:pt x="5657596" y="1141476"/>
                </a:lnTo>
                <a:lnTo>
                  <a:pt x="5682297" y="1136484"/>
                </a:lnTo>
                <a:lnTo>
                  <a:pt x="5702490" y="1122870"/>
                </a:lnTo>
                <a:lnTo>
                  <a:pt x="5716092" y="1102690"/>
                </a:lnTo>
                <a:lnTo>
                  <a:pt x="5721096" y="1077976"/>
                </a:lnTo>
                <a:lnTo>
                  <a:pt x="5721096" y="823976"/>
                </a:lnTo>
                <a:close/>
              </a:path>
            </a:pathLst>
          </a:custGeom>
          <a:solidFill>
            <a:srgbClr val="BCD6ED"/>
          </a:solidFill>
        </p:spPr>
        <p:txBody>
          <a:bodyPr wrap="square" lIns="0" tIns="0" rIns="0" bIns="0" rtlCol="0"/>
          <a:lstStyle/>
          <a:p>
            <a:endParaRPr/>
          </a:p>
        </p:txBody>
      </p:sp>
      <p:sp>
        <p:nvSpPr>
          <p:cNvPr id="29" name="object 29"/>
          <p:cNvSpPr txBox="1"/>
          <p:nvPr/>
        </p:nvSpPr>
        <p:spPr>
          <a:xfrm>
            <a:off x="4339844" y="3073654"/>
            <a:ext cx="1153795" cy="239395"/>
          </a:xfrm>
          <a:prstGeom prst="rect">
            <a:avLst/>
          </a:prstGeom>
        </p:spPr>
        <p:txBody>
          <a:bodyPr vert="horz" wrap="square" lIns="0" tIns="13335" rIns="0" bIns="0" rtlCol="0">
            <a:spAutoFit/>
          </a:bodyPr>
          <a:lstStyle/>
          <a:p>
            <a:pPr marL="12700">
              <a:lnSpc>
                <a:spcPct val="100000"/>
              </a:lnSpc>
              <a:spcBef>
                <a:spcPts val="105"/>
              </a:spcBef>
            </a:pPr>
            <a:r>
              <a:rPr sz="1400" spc="-10" dirty="0">
                <a:latin typeface="Carlito"/>
                <a:cs typeface="Carlito"/>
              </a:rPr>
              <a:t>Hastaneye</a:t>
            </a:r>
            <a:r>
              <a:rPr sz="1400" spc="-40" dirty="0">
                <a:latin typeface="Carlito"/>
                <a:cs typeface="Carlito"/>
              </a:rPr>
              <a:t> </a:t>
            </a:r>
            <a:r>
              <a:rPr sz="1400" spc="-5" dirty="0">
                <a:latin typeface="Carlito"/>
                <a:cs typeface="Carlito"/>
              </a:rPr>
              <a:t>Sevk</a:t>
            </a:r>
            <a:endParaRPr sz="1400">
              <a:latin typeface="Carlito"/>
              <a:cs typeface="Carlito"/>
            </a:endParaRPr>
          </a:p>
        </p:txBody>
      </p:sp>
      <p:sp>
        <p:nvSpPr>
          <p:cNvPr id="30" name="object 30"/>
          <p:cNvSpPr/>
          <p:nvPr/>
        </p:nvSpPr>
        <p:spPr>
          <a:xfrm>
            <a:off x="7693152" y="4364735"/>
            <a:ext cx="2269490" cy="381000"/>
          </a:xfrm>
          <a:custGeom>
            <a:avLst/>
            <a:gdLst/>
            <a:ahLst/>
            <a:cxnLst/>
            <a:rect l="l" t="t" r="r" b="b"/>
            <a:pathLst>
              <a:path w="2269490" h="381000">
                <a:moveTo>
                  <a:pt x="2205736" y="0"/>
                </a:moveTo>
                <a:lnTo>
                  <a:pt x="63500" y="0"/>
                </a:lnTo>
                <a:lnTo>
                  <a:pt x="38790" y="4992"/>
                </a:lnTo>
                <a:lnTo>
                  <a:pt x="18605" y="18605"/>
                </a:lnTo>
                <a:lnTo>
                  <a:pt x="4992" y="38790"/>
                </a:lnTo>
                <a:lnTo>
                  <a:pt x="0" y="63500"/>
                </a:lnTo>
                <a:lnTo>
                  <a:pt x="0" y="317500"/>
                </a:lnTo>
                <a:lnTo>
                  <a:pt x="4992" y="342209"/>
                </a:lnTo>
                <a:lnTo>
                  <a:pt x="18605" y="362394"/>
                </a:lnTo>
                <a:lnTo>
                  <a:pt x="38790" y="376007"/>
                </a:lnTo>
                <a:lnTo>
                  <a:pt x="63500" y="381000"/>
                </a:lnTo>
                <a:lnTo>
                  <a:pt x="2205736" y="381000"/>
                </a:lnTo>
                <a:lnTo>
                  <a:pt x="2230445" y="376007"/>
                </a:lnTo>
                <a:lnTo>
                  <a:pt x="2250630" y="362394"/>
                </a:lnTo>
                <a:lnTo>
                  <a:pt x="2264243" y="342209"/>
                </a:lnTo>
                <a:lnTo>
                  <a:pt x="2269236" y="317500"/>
                </a:lnTo>
                <a:lnTo>
                  <a:pt x="2269236" y="63500"/>
                </a:lnTo>
                <a:lnTo>
                  <a:pt x="2264243" y="38790"/>
                </a:lnTo>
                <a:lnTo>
                  <a:pt x="2250630" y="18605"/>
                </a:lnTo>
                <a:lnTo>
                  <a:pt x="2230445" y="4992"/>
                </a:lnTo>
                <a:lnTo>
                  <a:pt x="2205736" y="0"/>
                </a:lnTo>
                <a:close/>
              </a:path>
            </a:pathLst>
          </a:custGeom>
          <a:solidFill>
            <a:srgbClr val="BCD6ED"/>
          </a:solidFill>
        </p:spPr>
        <p:txBody>
          <a:bodyPr wrap="square" lIns="0" tIns="0" rIns="0" bIns="0" rtlCol="0"/>
          <a:lstStyle/>
          <a:p>
            <a:endParaRPr/>
          </a:p>
        </p:txBody>
      </p:sp>
      <p:sp>
        <p:nvSpPr>
          <p:cNvPr id="31" name="object 31"/>
          <p:cNvSpPr txBox="1"/>
          <p:nvPr/>
        </p:nvSpPr>
        <p:spPr>
          <a:xfrm>
            <a:off x="7791704" y="3833621"/>
            <a:ext cx="1459865" cy="831215"/>
          </a:xfrm>
          <a:prstGeom prst="rect">
            <a:avLst/>
          </a:prstGeom>
        </p:spPr>
        <p:txBody>
          <a:bodyPr vert="horz" wrap="square" lIns="0" tIns="12700" rIns="0" bIns="0" rtlCol="0">
            <a:spAutoFit/>
          </a:bodyPr>
          <a:lstStyle/>
          <a:p>
            <a:pPr marL="12700">
              <a:lnSpc>
                <a:spcPct val="100000"/>
              </a:lnSpc>
              <a:spcBef>
                <a:spcPts val="100"/>
              </a:spcBef>
            </a:pPr>
            <a:r>
              <a:rPr sz="1400" spc="-5" dirty="0">
                <a:latin typeface="Carlito"/>
                <a:cs typeface="Carlito"/>
              </a:rPr>
              <a:t>İş </a:t>
            </a:r>
            <a:r>
              <a:rPr sz="1400" spc="-25" dirty="0">
                <a:latin typeface="Carlito"/>
                <a:cs typeface="Carlito"/>
              </a:rPr>
              <a:t>Yeri</a:t>
            </a:r>
            <a:r>
              <a:rPr sz="1400" spc="-15" dirty="0">
                <a:latin typeface="Carlito"/>
                <a:cs typeface="Carlito"/>
              </a:rPr>
              <a:t> </a:t>
            </a:r>
            <a:r>
              <a:rPr sz="1400" spc="-20" dirty="0">
                <a:latin typeface="Carlito"/>
                <a:cs typeface="Carlito"/>
              </a:rPr>
              <a:t>Yönetimi</a:t>
            </a:r>
            <a:endParaRPr sz="1400">
              <a:latin typeface="Carlito"/>
              <a:cs typeface="Carlito"/>
            </a:endParaRPr>
          </a:p>
          <a:p>
            <a:pPr>
              <a:lnSpc>
                <a:spcPct val="100000"/>
              </a:lnSpc>
            </a:pPr>
            <a:endParaRPr sz="1400">
              <a:latin typeface="Carlito"/>
              <a:cs typeface="Carlito"/>
            </a:endParaRPr>
          </a:p>
          <a:p>
            <a:pPr>
              <a:lnSpc>
                <a:spcPct val="100000"/>
              </a:lnSpc>
              <a:spcBef>
                <a:spcPts val="50"/>
              </a:spcBef>
            </a:pPr>
            <a:endParaRPr sz="1000">
              <a:latin typeface="Carlito"/>
              <a:cs typeface="Carlito"/>
            </a:endParaRPr>
          </a:p>
          <a:p>
            <a:pPr marL="12700">
              <a:lnSpc>
                <a:spcPct val="100000"/>
              </a:lnSpc>
            </a:pPr>
            <a:r>
              <a:rPr sz="1400" dirty="0">
                <a:latin typeface="Carlito"/>
                <a:cs typeface="Carlito"/>
              </a:rPr>
              <a:t>SGK </a:t>
            </a:r>
            <a:r>
              <a:rPr sz="1400" spc="-5" dirty="0">
                <a:latin typeface="Carlito"/>
                <a:cs typeface="Carlito"/>
              </a:rPr>
              <a:t>İl Müd.</a:t>
            </a:r>
            <a:r>
              <a:rPr sz="1400" spc="-90" dirty="0">
                <a:latin typeface="Carlito"/>
                <a:cs typeface="Carlito"/>
              </a:rPr>
              <a:t> </a:t>
            </a:r>
            <a:r>
              <a:rPr sz="1400" dirty="0">
                <a:latin typeface="Carlito"/>
                <a:cs typeface="Carlito"/>
              </a:rPr>
              <a:t>Bildirim</a:t>
            </a:r>
            <a:endParaRPr sz="1400">
              <a:latin typeface="Carlito"/>
              <a:cs typeface="Carlito"/>
            </a:endParaRPr>
          </a:p>
        </p:txBody>
      </p:sp>
      <p:grpSp>
        <p:nvGrpSpPr>
          <p:cNvPr id="32" name="object 32"/>
          <p:cNvGrpSpPr/>
          <p:nvPr/>
        </p:nvGrpSpPr>
        <p:grpSpPr>
          <a:xfrm>
            <a:off x="1376172" y="1649476"/>
            <a:ext cx="5746115" cy="4105275"/>
            <a:chOff x="1376172" y="1649476"/>
            <a:chExt cx="5746115" cy="4105275"/>
          </a:xfrm>
        </p:grpSpPr>
        <p:sp>
          <p:nvSpPr>
            <p:cNvPr id="33" name="object 33"/>
            <p:cNvSpPr/>
            <p:nvPr/>
          </p:nvSpPr>
          <p:spPr>
            <a:xfrm>
              <a:off x="3647567" y="1649475"/>
              <a:ext cx="3474720" cy="638810"/>
            </a:xfrm>
            <a:custGeom>
              <a:avLst/>
              <a:gdLst/>
              <a:ahLst/>
              <a:cxnLst/>
              <a:rect l="l" t="t" r="r" b="b"/>
              <a:pathLst>
                <a:path w="3474720" h="638810">
                  <a:moveTo>
                    <a:pt x="595376" y="56642"/>
                  </a:moveTo>
                  <a:lnTo>
                    <a:pt x="557618" y="37973"/>
                  </a:lnTo>
                  <a:lnTo>
                    <a:pt x="480822" y="0"/>
                  </a:lnTo>
                  <a:lnTo>
                    <a:pt x="480987" y="38074"/>
                  </a:lnTo>
                  <a:lnTo>
                    <a:pt x="0" y="40386"/>
                  </a:lnTo>
                  <a:lnTo>
                    <a:pt x="254" y="78486"/>
                  </a:lnTo>
                  <a:lnTo>
                    <a:pt x="481152" y="76174"/>
                  </a:lnTo>
                  <a:lnTo>
                    <a:pt x="481330" y="114300"/>
                  </a:lnTo>
                  <a:lnTo>
                    <a:pt x="595376" y="56642"/>
                  </a:lnTo>
                  <a:close/>
                </a:path>
                <a:path w="3474720" h="638810">
                  <a:moveTo>
                    <a:pt x="1786255" y="524891"/>
                  </a:moveTo>
                  <a:lnTo>
                    <a:pt x="1748129" y="524637"/>
                  </a:lnTo>
                  <a:lnTo>
                    <a:pt x="1749679" y="262509"/>
                  </a:lnTo>
                  <a:lnTo>
                    <a:pt x="1711579" y="262255"/>
                  </a:lnTo>
                  <a:lnTo>
                    <a:pt x="1710029" y="524383"/>
                  </a:lnTo>
                  <a:lnTo>
                    <a:pt x="1671955" y="524129"/>
                  </a:lnTo>
                  <a:lnTo>
                    <a:pt x="1728343" y="638810"/>
                  </a:lnTo>
                  <a:lnTo>
                    <a:pt x="1776691" y="543687"/>
                  </a:lnTo>
                  <a:lnTo>
                    <a:pt x="1786255" y="524891"/>
                  </a:lnTo>
                  <a:close/>
                </a:path>
                <a:path w="3474720" h="638810">
                  <a:moveTo>
                    <a:pt x="3474212" y="56642"/>
                  </a:moveTo>
                  <a:lnTo>
                    <a:pt x="3436455" y="37973"/>
                  </a:lnTo>
                  <a:lnTo>
                    <a:pt x="3359658" y="0"/>
                  </a:lnTo>
                  <a:lnTo>
                    <a:pt x="3359823" y="38074"/>
                  </a:lnTo>
                  <a:lnTo>
                    <a:pt x="2878836" y="40386"/>
                  </a:lnTo>
                  <a:lnTo>
                    <a:pt x="2879077" y="78486"/>
                  </a:lnTo>
                  <a:lnTo>
                    <a:pt x="3359988" y="76174"/>
                  </a:lnTo>
                  <a:lnTo>
                    <a:pt x="3360166" y="114300"/>
                  </a:lnTo>
                  <a:lnTo>
                    <a:pt x="3474212" y="56642"/>
                  </a:lnTo>
                  <a:close/>
                </a:path>
              </a:pathLst>
            </a:custGeom>
            <a:solidFill>
              <a:srgbClr val="4471C4"/>
            </a:solidFill>
          </p:spPr>
          <p:txBody>
            <a:bodyPr wrap="square" lIns="0" tIns="0" rIns="0" bIns="0" rtlCol="0"/>
            <a:lstStyle/>
            <a:p>
              <a:endParaRPr/>
            </a:p>
          </p:txBody>
        </p:sp>
        <p:sp>
          <p:nvSpPr>
            <p:cNvPr id="34" name="object 34"/>
            <p:cNvSpPr/>
            <p:nvPr/>
          </p:nvSpPr>
          <p:spPr>
            <a:xfrm>
              <a:off x="1376172" y="4962144"/>
              <a:ext cx="2352040" cy="792480"/>
            </a:xfrm>
            <a:custGeom>
              <a:avLst/>
              <a:gdLst/>
              <a:ahLst/>
              <a:cxnLst/>
              <a:rect l="l" t="t" r="r" b="b"/>
              <a:pathLst>
                <a:path w="2352040" h="792479">
                  <a:moveTo>
                    <a:pt x="2219452" y="0"/>
                  </a:moveTo>
                  <a:lnTo>
                    <a:pt x="132080" y="0"/>
                  </a:lnTo>
                  <a:lnTo>
                    <a:pt x="90350" y="6738"/>
                  </a:lnTo>
                  <a:lnTo>
                    <a:pt x="54095" y="25497"/>
                  </a:lnTo>
                  <a:lnTo>
                    <a:pt x="25497" y="54095"/>
                  </a:lnTo>
                  <a:lnTo>
                    <a:pt x="6738" y="90350"/>
                  </a:lnTo>
                  <a:lnTo>
                    <a:pt x="0" y="132079"/>
                  </a:lnTo>
                  <a:lnTo>
                    <a:pt x="0" y="660399"/>
                  </a:lnTo>
                  <a:lnTo>
                    <a:pt x="6738" y="702148"/>
                  </a:lnTo>
                  <a:lnTo>
                    <a:pt x="25497" y="738406"/>
                  </a:lnTo>
                  <a:lnTo>
                    <a:pt x="54095" y="766997"/>
                  </a:lnTo>
                  <a:lnTo>
                    <a:pt x="90350" y="785746"/>
                  </a:lnTo>
                  <a:lnTo>
                    <a:pt x="132080" y="792479"/>
                  </a:lnTo>
                  <a:lnTo>
                    <a:pt x="2219452" y="792479"/>
                  </a:lnTo>
                  <a:lnTo>
                    <a:pt x="2261181" y="785746"/>
                  </a:lnTo>
                  <a:lnTo>
                    <a:pt x="2297436" y="766997"/>
                  </a:lnTo>
                  <a:lnTo>
                    <a:pt x="2326034" y="738406"/>
                  </a:lnTo>
                  <a:lnTo>
                    <a:pt x="2344793" y="702148"/>
                  </a:lnTo>
                  <a:lnTo>
                    <a:pt x="2351531" y="660399"/>
                  </a:lnTo>
                  <a:lnTo>
                    <a:pt x="2351531" y="132079"/>
                  </a:lnTo>
                  <a:lnTo>
                    <a:pt x="2344793" y="90350"/>
                  </a:lnTo>
                  <a:lnTo>
                    <a:pt x="2326034" y="54095"/>
                  </a:lnTo>
                  <a:lnTo>
                    <a:pt x="2297436" y="25497"/>
                  </a:lnTo>
                  <a:lnTo>
                    <a:pt x="2261181" y="6738"/>
                  </a:lnTo>
                  <a:lnTo>
                    <a:pt x="2219452" y="0"/>
                  </a:lnTo>
                  <a:close/>
                </a:path>
              </a:pathLst>
            </a:custGeom>
            <a:solidFill>
              <a:srgbClr val="BCD6ED"/>
            </a:solidFill>
          </p:spPr>
          <p:txBody>
            <a:bodyPr wrap="square" lIns="0" tIns="0" rIns="0" bIns="0" rtlCol="0"/>
            <a:lstStyle/>
            <a:p>
              <a:endParaRPr/>
            </a:p>
          </p:txBody>
        </p:sp>
      </p:grpSp>
      <p:sp>
        <p:nvSpPr>
          <p:cNvPr id="35" name="object 35"/>
          <p:cNvSpPr txBox="1"/>
          <p:nvPr/>
        </p:nvSpPr>
        <p:spPr>
          <a:xfrm>
            <a:off x="1494536" y="5120716"/>
            <a:ext cx="1621155" cy="454025"/>
          </a:xfrm>
          <a:prstGeom prst="rect">
            <a:avLst/>
          </a:prstGeom>
        </p:spPr>
        <p:txBody>
          <a:bodyPr vert="horz" wrap="square" lIns="0" tIns="13335" rIns="0" bIns="0" rtlCol="0">
            <a:spAutoFit/>
          </a:bodyPr>
          <a:lstStyle/>
          <a:p>
            <a:pPr marL="12700">
              <a:lnSpc>
                <a:spcPct val="100000"/>
              </a:lnSpc>
              <a:spcBef>
                <a:spcPts val="105"/>
              </a:spcBef>
            </a:pPr>
            <a:r>
              <a:rPr sz="1400" spc="-5" dirty="0">
                <a:latin typeface="Carlito"/>
                <a:cs typeface="Carlito"/>
              </a:rPr>
              <a:t>Hastaneden sevk</a:t>
            </a:r>
            <a:r>
              <a:rPr sz="1400" spc="-40" dirty="0">
                <a:latin typeface="Carlito"/>
                <a:cs typeface="Carlito"/>
              </a:rPr>
              <a:t> </a:t>
            </a:r>
            <a:r>
              <a:rPr sz="1400" spc="-15" dirty="0">
                <a:latin typeface="Carlito"/>
                <a:cs typeface="Carlito"/>
              </a:rPr>
              <a:t>veya</a:t>
            </a:r>
            <a:endParaRPr sz="1400">
              <a:latin typeface="Carlito"/>
              <a:cs typeface="Carlito"/>
            </a:endParaRPr>
          </a:p>
          <a:p>
            <a:pPr marL="12700">
              <a:lnSpc>
                <a:spcPct val="100000"/>
              </a:lnSpc>
              <a:spcBef>
                <a:spcPts val="5"/>
              </a:spcBef>
            </a:pPr>
            <a:r>
              <a:rPr sz="1400" spc="-5" dirty="0">
                <a:latin typeface="Carlito"/>
                <a:cs typeface="Carlito"/>
              </a:rPr>
              <a:t>çalışanın</a:t>
            </a:r>
            <a:r>
              <a:rPr sz="1400" dirty="0">
                <a:latin typeface="Carlito"/>
                <a:cs typeface="Carlito"/>
              </a:rPr>
              <a:t> </a:t>
            </a:r>
            <a:r>
              <a:rPr sz="1400" spc="-10" dirty="0">
                <a:latin typeface="Carlito"/>
                <a:cs typeface="Carlito"/>
              </a:rPr>
              <a:t>kendisi</a:t>
            </a:r>
            <a:endParaRPr sz="1400">
              <a:latin typeface="Carlito"/>
              <a:cs typeface="Carlito"/>
            </a:endParaRPr>
          </a:p>
        </p:txBody>
      </p:sp>
      <p:sp>
        <p:nvSpPr>
          <p:cNvPr id="36" name="object 36"/>
          <p:cNvSpPr/>
          <p:nvPr/>
        </p:nvSpPr>
        <p:spPr>
          <a:xfrm>
            <a:off x="4527803" y="4962144"/>
            <a:ext cx="2352040" cy="792480"/>
          </a:xfrm>
          <a:custGeom>
            <a:avLst/>
            <a:gdLst/>
            <a:ahLst/>
            <a:cxnLst/>
            <a:rect l="l" t="t" r="r" b="b"/>
            <a:pathLst>
              <a:path w="2352040" h="792479">
                <a:moveTo>
                  <a:pt x="2219452" y="0"/>
                </a:moveTo>
                <a:lnTo>
                  <a:pt x="132080" y="0"/>
                </a:lnTo>
                <a:lnTo>
                  <a:pt x="90350" y="6738"/>
                </a:lnTo>
                <a:lnTo>
                  <a:pt x="54095" y="25497"/>
                </a:lnTo>
                <a:lnTo>
                  <a:pt x="25497" y="54095"/>
                </a:lnTo>
                <a:lnTo>
                  <a:pt x="6738" y="90350"/>
                </a:lnTo>
                <a:lnTo>
                  <a:pt x="0" y="132079"/>
                </a:lnTo>
                <a:lnTo>
                  <a:pt x="0" y="660399"/>
                </a:lnTo>
                <a:lnTo>
                  <a:pt x="6738" y="702148"/>
                </a:lnTo>
                <a:lnTo>
                  <a:pt x="25497" y="738406"/>
                </a:lnTo>
                <a:lnTo>
                  <a:pt x="54095" y="766997"/>
                </a:lnTo>
                <a:lnTo>
                  <a:pt x="90350" y="785746"/>
                </a:lnTo>
                <a:lnTo>
                  <a:pt x="132080" y="792479"/>
                </a:lnTo>
                <a:lnTo>
                  <a:pt x="2219452" y="792479"/>
                </a:lnTo>
                <a:lnTo>
                  <a:pt x="2261181" y="785746"/>
                </a:lnTo>
                <a:lnTo>
                  <a:pt x="2297436" y="766997"/>
                </a:lnTo>
                <a:lnTo>
                  <a:pt x="2326034" y="738406"/>
                </a:lnTo>
                <a:lnTo>
                  <a:pt x="2344793" y="702148"/>
                </a:lnTo>
                <a:lnTo>
                  <a:pt x="2351531" y="660399"/>
                </a:lnTo>
                <a:lnTo>
                  <a:pt x="2351531" y="132079"/>
                </a:lnTo>
                <a:lnTo>
                  <a:pt x="2344793" y="90350"/>
                </a:lnTo>
                <a:lnTo>
                  <a:pt x="2326034" y="54095"/>
                </a:lnTo>
                <a:lnTo>
                  <a:pt x="2297436" y="25497"/>
                </a:lnTo>
                <a:lnTo>
                  <a:pt x="2261181" y="6738"/>
                </a:lnTo>
                <a:lnTo>
                  <a:pt x="2219452" y="0"/>
                </a:lnTo>
                <a:close/>
              </a:path>
            </a:pathLst>
          </a:custGeom>
          <a:solidFill>
            <a:srgbClr val="BCD6ED"/>
          </a:solidFill>
        </p:spPr>
        <p:txBody>
          <a:bodyPr wrap="square" lIns="0" tIns="0" rIns="0" bIns="0" rtlCol="0"/>
          <a:lstStyle/>
          <a:p>
            <a:endParaRPr/>
          </a:p>
        </p:txBody>
      </p:sp>
      <p:sp>
        <p:nvSpPr>
          <p:cNvPr id="37" name="object 37"/>
          <p:cNvSpPr txBox="1"/>
          <p:nvPr/>
        </p:nvSpPr>
        <p:spPr>
          <a:xfrm>
            <a:off x="4673600" y="5014036"/>
            <a:ext cx="2061845" cy="666750"/>
          </a:xfrm>
          <a:prstGeom prst="rect">
            <a:avLst/>
          </a:prstGeom>
        </p:spPr>
        <p:txBody>
          <a:bodyPr vert="horz" wrap="square" lIns="0" tIns="13335" rIns="0" bIns="0" rtlCol="0">
            <a:spAutoFit/>
          </a:bodyPr>
          <a:lstStyle/>
          <a:p>
            <a:pPr algn="ctr">
              <a:lnSpc>
                <a:spcPct val="100000"/>
              </a:lnSpc>
              <a:spcBef>
                <a:spcPts val="105"/>
              </a:spcBef>
            </a:pPr>
            <a:r>
              <a:rPr sz="1400" dirty="0">
                <a:latin typeface="Carlito"/>
                <a:cs typeface="Carlito"/>
              </a:rPr>
              <a:t>SB</a:t>
            </a:r>
            <a:r>
              <a:rPr sz="1400" spc="-20" dirty="0">
                <a:latin typeface="Carlito"/>
                <a:cs typeface="Carlito"/>
              </a:rPr>
              <a:t> </a:t>
            </a:r>
            <a:r>
              <a:rPr sz="1400" spc="-5" dirty="0">
                <a:latin typeface="Carlito"/>
                <a:cs typeface="Carlito"/>
              </a:rPr>
              <a:t>EAH</a:t>
            </a:r>
            <a:endParaRPr sz="1400">
              <a:latin typeface="Carlito"/>
              <a:cs typeface="Carlito"/>
            </a:endParaRPr>
          </a:p>
          <a:p>
            <a:pPr algn="ctr">
              <a:lnSpc>
                <a:spcPct val="100000"/>
              </a:lnSpc>
              <a:spcBef>
                <a:spcPts val="5"/>
              </a:spcBef>
            </a:pPr>
            <a:r>
              <a:rPr sz="1400" spc="-5" dirty="0">
                <a:latin typeface="Carlito"/>
                <a:cs typeface="Carlito"/>
              </a:rPr>
              <a:t>SB</a:t>
            </a:r>
            <a:r>
              <a:rPr sz="1400" spc="-15" dirty="0">
                <a:latin typeface="Carlito"/>
                <a:cs typeface="Carlito"/>
              </a:rPr>
              <a:t> </a:t>
            </a:r>
            <a:r>
              <a:rPr sz="1400" dirty="0">
                <a:latin typeface="Carlito"/>
                <a:cs typeface="Carlito"/>
              </a:rPr>
              <a:t>M.H.H.</a:t>
            </a:r>
            <a:endParaRPr sz="1400">
              <a:latin typeface="Carlito"/>
              <a:cs typeface="Carlito"/>
            </a:endParaRPr>
          </a:p>
          <a:p>
            <a:pPr algn="ctr">
              <a:lnSpc>
                <a:spcPct val="100000"/>
              </a:lnSpc>
            </a:pPr>
            <a:r>
              <a:rPr sz="1400" spc="-10" dirty="0">
                <a:latin typeface="Carlito"/>
                <a:cs typeface="Carlito"/>
              </a:rPr>
              <a:t>Kamu </a:t>
            </a:r>
            <a:r>
              <a:rPr sz="1400" spc="-5" dirty="0">
                <a:latin typeface="Carlito"/>
                <a:cs typeface="Carlito"/>
              </a:rPr>
              <a:t>Üniversitesi</a:t>
            </a:r>
            <a:r>
              <a:rPr sz="1400" spc="-50" dirty="0">
                <a:latin typeface="Carlito"/>
                <a:cs typeface="Carlito"/>
              </a:rPr>
              <a:t> </a:t>
            </a:r>
            <a:r>
              <a:rPr sz="1400" spc="-5" dirty="0">
                <a:latin typeface="Carlito"/>
                <a:cs typeface="Carlito"/>
              </a:rPr>
              <a:t>Hastanesi</a:t>
            </a:r>
            <a:endParaRPr sz="1400">
              <a:latin typeface="Carlito"/>
              <a:cs typeface="Carlito"/>
            </a:endParaRPr>
          </a:p>
        </p:txBody>
      </p:sp>
      <p:sp>
        <p:nvSpPr>
          <p:cNvPr id="38" name="object 38"/>
          <p:cNvSpPr/>
          <p:nvPr/>
        </p:nvSpPr>
        <p:spPr>
          <a:xfrm>
            <a:off x="7702295" y="5675376"/>
            <a:ext cx="2270760" cy="381000"/>
          </a:xfrm>
          <a:custGeom>
            <a:avLst/>
            <a:gdLst/>
            <a:ahLst/>
            <a:cxnLst/>
            <a:rect l="l" t="t" r="r" b="b"/>
            <a:pathLst>
              <a:path w="2270759" h="381000">
                <a:moveTo>
                  <a:pt x="2207259" y="0"/>
                </a:moveTo>
                <a:lnTo>
                  <a:pt x="63500" y="0"/>
                </a:lnTo>
                <a:lnTo>
                  <a:pt x="38790" y="4990"/>
                </a:lnTo>
                <a:lnTo>
                  <a:pt x="18605" y="18600"/>
                </a:lnTo>
                <a:lnTo>
                  <a:pt x="4992" y="38785"/>
                </a:lnTo>
                <a:lnTo>
                  <a:pt x="0" y="63500"/>
                </a:lnTo>
                <a:lnTo>
                  <a:pt x="0" y="317500"/>
                </a:lnTo>
                <a:lnTo>
                  <a:pt x="4992" y="342214"/>
                </a:lnTo>
                <a:lnTo>
                  <a:pt x="18605" y="362399"/>
                </a:lnTo>
                <a:lnTo>
                  <a:pt x="38790" y="376009"/>
                </a:lnTo>
                <a:lnTo>
                  <a:pt x="63500" y="381000"/>
                </a:lnTo>
                <a:lnTo>
                  <a:pt x="2207259" y="381000"/>
                </a:lnTo>
                <a:lnTo>
                  <a:pt x="2231969" y="376009"/>
                </a:lnTo>
                <a:lnTo>
                  <a:pt x="2252154" y="362399"/>
                </a:lnTo>
                <a:lnTo>
                  <a:pt x="2265767" y="342214"/>
                </a:lnTo>
                <a:lnTo>
                  <a:pt x="2270759" y="317500"/>
                </a:lnTo>
                <a:lnTo>
                  <a:pt x="2270759" y="63500"/>
                </a:lnTo>
                <a:lnTo>
                  <a:pt x="2265767" y="38785"/>
                </a:lnTo>
                <a:lnTo>
                  <a:pt x="2252154" y="18600"/>
                </a:lnTo>
                <a:lnTo>
                  <a:pt x="2231969" y="4990"/>
                </a:lnTo>
                <a:lnTo>
                  <a:pt x="2207259" y="0"/>
                </a:lnTo>
                <a:close/>
              </a:path>
            </a:pathLst>
          </a:custGeom>
          <a:solidFill>
            <a:srgbClr val="BCD6ED"/>
          </a:solidFill>
        </p:spPr>
        <p:txBody>
          <a:bodyPr wrap="square" lIns="0" tIns="0" rIns="0" bIns="0" rtlCol="0"/>
          <a:lstStyle/>
          <a:p>
            <a:endParaRPr/>
          </a:p>
        </p:txBody>
      </p:sp>
      <p:sp>
        <p:nvSpPr>
          <p:cNvPr id="39" name="object 39"/>
          <p:cNvSpPr txBox="1"/>
          <p:nvPr/>
        </p:nvSpPr>
        <p:spPr>
          <a:xfrm>
            <a:off x="7801102" y="5736132"/>
            <a:ext cx="145986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rlito"/>
                <a:cs typeface="Carlito"/>
              </a:rPr>
              <a:t>SGK </a:t>
            </a:r>
            <a:r>
              <a:rPr sz="1400" spc="-5" dirty="0">
                <a:latin typeface="Carlito"/>
                <a:cs typeface="Carlito"/>
              </a:rPr>
              <a:t>İl Müd.</a:t>
            </a:r>
            <a:r>
              <a:rPr sz="1400" spc="-90" dirty="0">
                <a:latin typeface="Carlito"/>
                <a:cs typeface="Carlito"/>
              </a:rPr>
              <a:t> </a:t>
            </a:r>
            <a:r>
              <a:rPr sz="1400" dirty="0">
                <a:latin typeface="Carlito"/>
                <a:cs typeface="Carlito"/>
              </a:rPr>
              <a:t>Bildirim</a:t>
            </a:r>
            <a:endParaRPr sz="1400">
              <a:latin typeface="Carlito"/>
              <a:cs typeface="Carlito"/>
            </a:endParaRPr>
          </a:p>
        </p:txBody>
      </p:sp>
      <p:sp>
        <p:nvSpPr>
          <p:cNvPr id="40" name="object 40"/>
          <p:cNvSpPr/>
          <p:nvPr/>
        </p:nvSpPr>
        <p:spPr>
          <a:xfrm>
            <a:off x="7693152" y="5088635"/>
            <a:ext cx="2269490" cy="382905"/>
          </a:xfrm>
          <a:custGeom>
            <a:avLst/>
            <a:gdLst/>
            <a:ahLst/>
            <a:cxnLst/>
            <a:rect l="l" t="t" r="r" b="b"/>
            <a:pathLst>
              <a:path w="2269490" h="382904">
                <a:moveTo>
                  <a:pt x="2205481" y="0"/>
                </a:moveTo>
                <a:lnTo>
                  <a:pt x="63753" y="0"/>
                </a:lnTo>
                <a:lnTo>
                  <a:pt x="38951" y="5014"/>
                </a:lnTo>
                <a:lnTo>
                  <a:pt x="18684" y="18684"/>
                </a:lnTo>
                <a:lnTo>
                  <a:pt x="5014" y="38951"/>
                </a:lnTo>
                <a:lnTo>
                  <a:pt x="0" y="63753"/>
                </a:lnTo>
                <a:lnTo>
                  <a:pt x="0" y="318769"/>
                </a:lnTo>
                <a:lnTo>
                  <a:pt x="5014" y="343572"/>
                </a:lnTo>
                <a:lnTo>
                  <a:pt x="18684" y="363839"/>
                </a:lnTo>
                <a:lnTo>
                  <a:pt x="38951" y="377509"/>
                </a:lnTo>
                <a:lnTo>
                  <a:pt x="63753" y="382523"/>
                </a:lnTo>
                <a:lnTo>
                  <a:pt x="2205481" y="382523"/>
                </a:lnTo>
                <a:lnTo>
                  <a:pt x="2230284" y="377509"/>
                </a:lnTo>
                <a:lnTo>
                  <a:pt x="2250551" y="363839"/>
                </a:lnTo>
                <a:lnTo>
                  <a:pt x="2264221" y="343572"/>
                </a:lnTo>
                <a:lnTo>
                  <a:pt x="2269236" y="318769"/>
                </a:lnTo>
                <a:lnTo>
                  <a:pt x="2269236" y="63753"/>
                </a:lnTo>
                <a:lnTo>
                  <a:pt x="2264221" y="38951"/>
                </a:lnTo>
                <a:lnTo>
                  <a:pt x="2250551" y="18684"/>
                </a:lnTo>
                <a:lnTo>
                  <a:pt x="2230284" y="5014"/>
                </a:lnTo>
                <a:lnTo>
                  <a:pt x="2205481" y="0"/>
                </a:lnTo>
                <a:close/>
              </a:path>
            </a:pathLst>
          </a:custGeom>
          <a:solidFill>
            <a:srgbClr val="BCD6ED"/>
          </a:solidFill>
        </p:spPr>
        <p:txBody>
          <a:bodyPr wrap="square" lIns="0" tIns="0" rIns="0" bIns="0" rtlCol="0"/>
          <a:lstStyle/>
          <a:p>
            <a:endParaRPr/>
          </a:p>
        </p:txBody>
      </p:sp>
      <p:sp>
        <p:nvSpPr>
          <p:cNvPr id="41" name="object 41"/>
          <p:cNvSpPr txBox="1"/>
          <p:nvPr/>
        </p:nvSpPr>
        <p:spPr>
          <a:xfrm>
            <a:off x="7791704" y="5149341"/>
            <a:ext cx="111633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Carlito"/>
                <a:cs typeface="Carlito"/>
              </a:rPr>
              <a:t>İş </a:t>
            </a:r>
            <a:r>
              <a:rPr sz="1400" spc="-25" dirty="0">
                <a:latin typeface="Carlito"/>
                <a:cs typeface="Carlito"/>
              </a:rPr>
              <a:t>Yeri</a:t>
            </a:r>
            <a:r>
              <a:rPr sz="1400" spc="-60" dirty="0">
                <a:latin typeface="Carlito"/>
                <a:cs typeface="Carlito"/>
              </a:rPr>
              <a:t> </a:t>
            </a:r>
            <a:r>
              <a:rPr sz="1400" spc="-20" dirty="0">
                <a:latin typeface="Carlito"/>
                <a:cs typeface="Carlito"/>
              </a:rPr>
              <a:t>Yönetimi</a:t>
            </a:r>
            <a:endParaRPr sz="1400">
              <a:latin typeface="Carlito"/>
              <a:cs typeface="Carlito"/>
            </a:endParaRPr>
          </a:p>
        </p:txBody>
      </p:sp>
      <p:grpSp>
        <p:nvGrpSpPr>
          <p:cNvPr id="42" name="object 42"/>
          <p:cNvGrpSpPr/>
          <p:nvPr/>
        </p:nvGrpSpPr>
        <p:grpSpPr>
          <a:xfrm>
            <a:off x="765048" y="1896617"/>
            <a:ext cx="5203190" cy="1515745"/>
            <a:chOff x="765048" y="1896617"/>
            <a:chExt cx="5203190" cy="1515745"/>
          </a:xfrm>
        </p:grpSpPr>
        <p:sp>
          <p:nvSpPr>
            <p:cNvPr id="43" name="object 43"/>
            <p:cNvSpPr/>
            <p:nvPr/>
          </p:nvSpPr>
          <p:spPr>
            <a:xfrm>
              <a:off x="5853683" y="1896617"/>
              <a:ext cx="114300" cy="305435"/>
            </a:xfrm>
            <a:custGeom>
              <a:avLst/>
              <a:gdLst/>
              <a:ahLst/>
              <a:cxnLst/>
              <a:rect l="l" t="t" r="r" b="b"/>
              <a:pathLst>
                <a:path w="114300" h="305435">
                  <a:moveTo>
                    <a:pt x="76200" y="95250"/>
                  </a:moveTo>
                  <a:lnTo>
                    <a:pt x="38100" y="95250"/>
                  </a:lnTo>
                  <a:lnTo>
                    <a:pt x="38100" y="305308"/>
                  </a:lnTo>
                  <a:lnTo>
                    <a:pt x="76200" y="305308"/>
                  </a:lnTo>
                  <a:lnTo>
                    <a:pt x="76200" y="95250"/>
                  </a:lnTo>
                  <a:close/>
                </a:path>
                <a:path w="114300" h="305435">
                  <a:moveTo>
                    <a:pt x="57150" y="0"/>
                  </a:moveTo>
                  <a:lnTo>
                    <a:pt x="0" y="114300"/>
                  </a:lnTo>
                  <a:lnTo>
                    <a:pt x="38100" y="114300"/>
                  </a:lnTo>
                  <a:lnTo>
                    <a:pt x="38100" y="95250"/>
                  </a:lnTo>
                  <a:lnTo>
                    <a:pt x="104775" y="95250"/>
                  </a:lnTo>
                  <a:lnTo>
                    <a:pt x="57150" y="0"/>
                  </a:lnTo>
                  <a:close/>
                </a:path>
                <a:path w="114300" h="305435">
                  <a:moveTo>
                    <a:pt x="104775" y="95250"/>
                  </a:moveTo>
                  <a:lnTo>
                    <a:pt x="76200" y="95250"/>
                  </a:lnTo>
                  <a:lnTo>
                    <a:pt x="76200" y="114300"/>
                  </a:lnTo>
                  <a:lnTo>
                    <a:pt x="114300" y="114300"/>
                  </a:lnTo>
                  <a:lnTo>
                    <a:pt x="104775" y="95250"/>
                  </a:lnTo>
                  <a:close/>
                </a:path>
              </a:pathLst>
            </a:custGeom>
            <a:solidFill>
              <a:srgbClr val="4471C4"/>
            </a:solidFill>
          </p:spPr>
          <p:txBody>
            <a:bodyPr wrap="square" lIns="0" tIns="0" rIns="0" bIns="0" rtlCol="0"/>
            <a:lstStyle/>
            <a:p>
              <a:endParaRPr/>
            </a:p>
          </p:txBody>
        </p:sp>
        <p:sp>
          <p:nvSpPr>
            <p:cNvPr id="44" name="object 44"/>
            <p:cNvSpPr/>
            <p:nvPr/>
          </p:nvSpPr>
          <p:spPr>
            <a:xfrm>
              <a:off x="765048" y="3029711"/>
              <a:ext cx="399415" cy="382905"/>
            </a:xfrm>
            <a:custGeom>
              <a:avLst/>
              <a:gdLst/>
              <a:ahLst/>
              <a:cxnLst/>
              <a:rect l="l" t="t" r="r" b="b"/>
              <a:pathLst>
                <a:path w="399415" h="382904">
                  <a:moveTo>
                    <a:pt x="199643" y="0"/>
                  </a:moveTo>
                  <a:lnTo>
                    <a:pt x="153867" y="5049"/>
                  </a:lnTo>
                  <a:lnTo>
                    <a:pt x="111845" y="19434"/>
                  </a:lnTo>
                  <a:lnTo>
                    <a:pt x="74776" y="42007"/>
                  </a:lnTo>
                  <a:lnTo>
                    <a:pt x="43859" y="71623"/>
                  </a:lnTo>
                  <a:lnTo>
                    <a:pt x="20291" y="107135"/>
                  </a:lnTo>
                  <a:lnTo>
                    <a:pt x="5272" y="147397"/>
                  </a:lnTo>
                  <a:lnTo>
                    <a:pt x="0" y="191262"/>
                  </a:lnTo>
                  <a:lnTo>
                    <a:pt x="5272" y="235126"/>
                  </a:lnTo>
                  <a:lnTo>
                    <a:pt x="20291" y="275388"/>
                  </a:lnTo>
                  <a:lnTo>
                    <a:pt x="43859" y="310900"/>
                  </a:lnTo>
                  <a:lnTo>
                    <a:pt x="74776" y="340516"/>
                  </a:lnTo>
                  <a:lnTo>
                    <a:pt x="111845" y="363089"/>
                  </a:lnTo>
                  <a:lnTo>
                    <a:pt x="153867" y="377474"/>
                  </a:lnTo>
                  <a:lnTo>
                    <a:pt x="199643" y="382524"/>
                  </a:lnTo>
                  <a:lnTo>
                    <a:pt x="245420" y="377474"/>
                  </a:lnTo>
                  <a:lnTo>
                    <a:pt x="287442" y="363089"/>
                  </a:lnTo>
                  <a:lnTo>
                    <a:pt x="324511" y="340516"/>
                  </a:lnTo>
                  <a:lnTo>
                    <a:pt x="355428" y="310900"/>
                  </a:lnTo>
                  <a:lnTo>
                    <a:pt x="378996" y="275388"/>
                  </a:lnTo>
                  <a:lnTo>
                    <a:pt x="394015" y="235126"/>
                  </a:lnTo>
                  <a:lnTo>
                    <a:pt x="399288" y="191262"/>
                  </a:lnTo>
                  <a:lnTo>
                    <a:pt x="394015" y="147397"/>
                  </a:lnTo>
                  <a:lnTo>
                    <a:pt x="378996" y="107135"/>
                  </a:lnTo>
                  <a:lnTo>
                    <a:pt x="355428" y="71623"/>
                  </a:lnTo>
                  <a:lnTo>
                    <a:pt x="324511" y="42007"/>
                  </a:lnTo>
                  <a:lnTo>
                    <a:pt x="287442" y="19434"/>
                  </a:lnTo>
                  <a:lnTo>
                    <a:pt x="245420" y="5049"/>
                  </a:lnTo>
                  <a:lnTo>
                    <a:pt x="199643" y="0"/>
                  </a:lnTo>
                  <a:close/>
                </a:path>
              </a:pathLst>
            </a:custGeom>
            <a:solidFill>
              <a:srgbClr val="BCD6ED"/>
            </a:solidFill>
          </p:spPr>
          <p:txBody>
            <a:bodyPr wrap="square" lIns="0" tIns="0" rIns="0" bIns="0" rtlCol="0"/>
            <a:lstStyle/>
            <a:p>
              <a:endParaRPr/>
            </a:p>
          </p:txBody>
        </p:sp>
      </p:grpSp>
      <p:sp>
        <p:nvSpPr>
          <p:cNvPr id="45" name="object 45"/>
          <p:cNvSpPr txBox="1"/>
          <p:nvPr/>
        </p:nvSpPr>
        <p:spPr>
          <a:xfrm>
            <a:off x="907491" y="3090163"/>
            <a:ext cx="116205" cy="239395"/>
          </a:xfrm>
          <a:prstGeom prst="rect">
            <a:avLst/>
          </a:prstGeom>
        </p:spPr>
        <p:txBody>
          <a:bodyPr vert="horz" wrap="square" lIns="0" tIns="13335" rIns="0" bIns="0" rtlCol="0">
            <a:spAutoFit/>
          </a:bodyPr>
          <a:lstStyle/>
          <a:p>
            <a:pPr marL="12700">
              <a:lnSpc>
                <a:spcPct val="100000"/>
              </a:lnSpc>
              <a:spcBef>
                <a:spcPts val="105"/>
              </a:spcBef>
            </a:pPr>
            <a:r>
              <a:rPr sz="1400" dirty="0">
                <a:latin typeface="Carlito"/>
                <a:cs typeface="Carlito"/>
              </a:rPr>
              <a:t>2</a:t>
            </a:r>
            <a:endParaRPr sz="1400">
              <a:latin typeface="Carlito"/>
              <a:cs typeface="Carlito"/>
            </a:endParaRPr>
          </a:p>
        </p:txBody>
      </p:sp>
      <p:grpSp>
        <p:nvGrpSpPr>
          <p:cNvPr id="46" name="object 46"/>
          <p:cNvGrpSpPr/>
          <p:nvPr/>
        </p:nvGrpSpPr>
        <p:grpSpPr>
          <a:xfrm>
            <a:off x="766572" y="1696211"/>
            <a:ext cx="10045065" cy="3980815"/>
            <a:chOff x="766572" y="1696211"/>
            <a:chExt cx="10045065" cy="3980815"/>
          </a:xfrm>
        </p:grpSpPr>
        <p:sp>
          <p:nvSpPr>
            <p:cNvPr id="47" name="object 47"/>
            <p:cNvSpPr/>
            <p:nvPr/>
          </p:nvSpPr>
          <p:spPr>
            <a:xfrm>
              <a:off x="3644519" y="3146043"/>
              <a:ext cx="3459479" cy="114300"/>
            </a:xfrm>
            <a:custGeom>
              <a:avLst/>
              <a:gdLst/>
              <a:ahLst/>
              <a:cxnLst/>
              <a:rect l="l" t="t" r="r" b="b"/>
              <a:pathLst>
                <a:path w="3459479" h="114300">
                  <a:moveTo>
                    <a:pt x="595376" y="56642"/>
                  </a:moveTo>
                  <a:lnTo>
                    <a:pt x="557618" y="37973"/>
                  </a:lnTo>
                  <a:lnTo>
                    <a:pt x="480822" y="0"/>
                  </a:lnTo>
                  <a:lnTo>
                    <a:pt x="480987" y="38074"/>
                  </a:lnTo>
                  <a:lnTo>
                    <a:pt x="0" y="40386"/>
                  </a:lnTo>
                  <a:lnTo>
                    <a:pt x="254" y="78486"/>
                  </a:lnTo>
                  <a:lnTo>
                    <a:pt x="481152" y="76174"/>
                  </a:lnTo>
                  <a:lnTo>
                    <a:pt x="481330" y="114300"/>
                  </a:lnTo>
                  <a:lnTo>
                    <a:pt x="595376" y="56642"/>
                  </a:lnTo>
                  <a:close/>
                </a:path>
                <a:path w="3459479" h="114300">
                  <a:moveTo>
                    <a:pt x="3458972" y="56642"/>
                  </a:moveTo>
                  <a:lnTo>
                    <a:pt x="3421215" y="37973"/>
                  </a:lnTo>
                  <a:lnTo>
                    <a:pt x="3344418" y="0"/>
                  </a:lnTo>
                  <a:lnTo>
                    <a:pt x="3344583" y="38074"/>
                  </a:lnTo>
                  <a:lnTo>
                    <a:pt x="2863596" y="40386"/>
                  </a:lnTo>
                  <a:lnTo>
                    <a:pt x="2863850" y="78486"/>
                  </a:lnTo>
                  <a:lnTo>
                    <a:pt x="3344748" y="76174"/>
                  </a:lnTo>
                  <a:lnTo>
                    <a:pt x="3344926" y="114300"/>
                  </a:lnTo>
                  <a:lnTo>
                    <a:pt x="3458972" y="56642"/>
                  </a:lnTo>
                  <a:close/>
                </a:path>
              </a:pathLst>
            </a:custGeom>
            <a:solidFill>
              <a:srgbClr val="4471C4"/>
            </a:solidFill>
          </p:spPr>
          <p:txBody>
            <a:bodyPr wrap="square" lIns="0" tIns="0" rIns="0" bIns="0" rtlCol="0"/>
            <a:lstStyle/>
            <a:p>
              <a:endParaRPr/>
            </a:p>
          </p:txBody>
        </p:sp>
        <p:sp>
          <p:nvSpPr>
            <p:cNvPr id="48" name="object 48"/>
            <p:cNvSpPr/>
            <p:nvPr/>
          </p:nvSpPr>
          <p:spPr>
            <a:xfrm>
              <a:off x="5903213" y="1715261"/>
              <a:ext cx="4889500" cy="2244725"/>
            </a:xfrm>
            <a:custGeom>
              <a:avLst/>
              <a:gdLst/>
              <a:ahLst/>
              <a:cxnLst/>
              <a:rect l="l" t="t" r="r" b="b"/>
              <a:pathLst>
                <a:path w="4889500" h="2244725">
                  <a:moveTo>
                    <a:pt x="4652264" y="0"/>
                  </a:moveTo>
                  <a:lnTo>
                    <a:pt x="4889372" y="0"/>
                  </a:lnTo>
                  <a:lnTo>
                    <a:pt x="4889372" y="486283"/>
                  </a:lnTo>
                  <a:lnTo>
                    <a:pt x="0" y="486283"/>
                  </a:lnTo>
                </a:path>
                <a:path w="4889500" h="2244725">
                  <a:moveTo>
                    <a:pt x="4613147" y="1487424"/>
                  </a:moveTo>
                  <a:lnTo>
                    <a:pt x="4887341" y="1487424"/>
                  </a:lnTo>
                  <a:lnTo>
                    <a:pt x="4887341" y="2244598"/>
                  </a:lnTo>
                </a:path>
              </a:pathLst>
            </a:custGeom>
            <a:ln w="38100">
              <a:solidFill>
                <a:srgbClr val="4471C4"/>
              </a:solidFill>
            </a:ln>
          </p:spPr>
          <p:txBody>
            <a:bodyPr wrap="square" lIns="0" tIns="0" rIns="0" bIns="0" rtlCol="0"/>
            <a:lstStyle/>
            <a:p>
              <a:endParaRPr/>
            </a:p>
          </p:txBody>
        </p:sp>
        <p:sp>
          <p:nvSpPr>
            <p:cNvPr id="49" name="object 49"/>
            <p:cNvSpPr/>
            <p:nvPr/>
          </p:nvSpPr>
          <p:spPr>
            <a:xfrm>
              <a:off x="3728466" y="3904487"/>
              <a:ext cx="7083425" cy="1511935"/>
            </a:xfrm>
            <a:custGeom>
              <a:avLst/>
              <a:gdLst/>
              <a:ahLst/>
              <a:cxnLst/>
              <a:rect l="l" t="t" r="r" b="b"/>
              <a:pathLst>
                <a:path w="7083425" h="1511935">
                  <a:moveTo>
                    <a:pt x="800100" y="1454658"/>
                  </a:moveTo>
                  <a:lnTo>
                    <a:pt x="762000" y="1435608"/>
                  </a:lnTo>
                  <a:lnTo>
                    <a:pt x="685800" y="1397508"/>
                  </a:lnTo>
                  <a:lnTo>
                    <a:pt x="685800" y="1435608"/>
                  </a:lnTo>
                  <a:lnTo>
                    <a:pt x="0" y="1435608"/>
                  </a:lnTo>
                  <a:lnTo>
                    <a:pt x="0" y="1473708"/>
                  </a:lnTo>
                  <a:lnTo>
                    <a:pt x="685800" y="1473708"/>
                  </a:lnTo>
                  <a:lnTo>
                    <a:pt x="685800" y="1511808"/>
                  </a:lnTo>
                  <a:lnTo>
                    <a:pt x="762000" y="1473708"/>
                  </a:lnTo>
                  <a:lnTo>
                    <a:pt x="800100" y="1454658"/>
                  </a:lnTo>
                  <a:close/>
                </a:path>
                <a:path w="7083425" h="1511935">
                  <a:moveTo>
                    <a:pt x="3974846" y="1416558"/>
                  </a:moveTo>
                  <a:lnTo>
                    <a:pt x="3936746" y="1397508"/>
                  </a:lnTo>
                  <a:lnTo>
                    <a:pt x="3860546" y="1359408"/>
                  </a:lnTo>
                  <a:lnTo>
                    <a:pt x="3860546" y="1397508"/>
                  </a:lnTo>
                  <a:lnTo>
                    <a:pt x="3165348" y="1397508"/>
                  </a:lnTo>
                  <a:lnTo>
                    <a:pt x="3165348" y="1435608"/>
                  </a:lnTo>
                  <a:lnTo>
                    <a:pt x="3860546" y="1435608"/>
                  </a:lnTo>
                  <a:lnTo>
                    <a:pt x="3860546" y="1473708"/>
                  </a:lnTo>
                  <a:lnTo>
                    <a:pt x="3936746" y="1435608"/>
                  </a:lnTo>
                  <a:lnTo>
                    <a:pt x="3974846" y="1416558"/>
                  </a:lnTo>
                  <a:close/>
                </a:path>
                <a:path w="7083425" h="1511935">
                  <a:moveTo>
                    <a:pt x="7083171" y="38100"/>
                  </a:moveTo>
                  <a:lnTo>
                    <a:pt x="6342888" y="38100"/>
                  </a:lnTo>
                  <a:lnTo>
                    <a:pt x="6342888" y="0"/>
                  </a:lnTo>
                  <a:lnTo>
                    <a:pt x="6228588" y="57150"/>
                  </a:lnTo>
                  <a:lnTo>
                    <a:pt x="6342888" y="114300"/>
                  </a:lnTo>
                  <a:lnTo>
                    <a:pt x="6342888" y="76200"/>
                  </a:lnTo>
                  <a:lnTo>
                    <a:pt x="7083171" y="76200"/>
                  </a:lnTo>
                  <a:lnTo>
                    <a:pt x="7083171" y="38100"/>
                  </a:lnTo>
                  <a:close/>
                </a:path>
              </a:pathLst>
            </a:custGeom>
            <a:solidFill>
              <a:srgbClr val="4471C4"/>
            </a:solidFill>
          </p:spPr>
          <p:txBody>
            <a:bodyPr wrap="square" lIns="0" tIns="0" rIns="0" bIns="0" rtlCol="0"/>
            <a:lstStyle/>
            <a:p>
              <a:endParaRPr/>
            </a:p>
          </p:txBody>
        </p:sp>
        <p:sp>
          <p:nvSpPr>
            <p:cNvPr id="50" name="object 50"/>
            <p:cNvSpPr/>
            <p:nvPr/>
          </p:nvSpPr>
          <p:spPr>
            <a:xfrm>
              <a:off x="8772143" y="5471921"/>
              <a:ext cx="114300" cy="204901"/>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8772143" y="4150613"/>
              <a:ext cx="114300" cy="204850"/>
            </a:xfrm>
            <a:prstGeom prst="rect">
              <a:avLst/>
            </a:prstGeom>
            <a:blipFill>
              <a:blip r:embed="rId3" cstate="print"/>
              <a:stretch>
                <a:fillRect/>
              </a:stretch>
            </a:blipFill>
          </p:spPr>
          <p:txBody>
            <a:bodyPr wrap="square" lIns="0" tIns="0" rIns="0" bIns="0" rtlCol="0"/>
            <a:lstStyle/>
            <a:p>
              <a:endParaRPr/>
            </a:p>
          </p:txBody>
        </p:sp>
        <p:sp>
          <p:nvSpPr>
            <p:cNvPr id="52" name="object 52"/>
            <p:cNvSpPr/>
            <p:nvPr/>
          </p:nvSpPr>
          <p:spPr>
            <a:xfrm>
              <a:off x="766572" y="5205983"/>
              <a:ext cx="399415" cy="382905"/>
            </a:xfrm>
            <a:custGeom>
              <a:avLst/>
              <a:gdLst/>
              <a:ahLst/>
              <a:cxnLst/>
              <a:rect l="l" t="t" r="r" b="b"/>
              <a:pathLst>
                <a:path w="399415" h="382904">
                  <a:moveTo>
                    <a:pt x="199644" y="0"/>
                  </a:moveTo>
                  <a:lnTo>
                    <a:pt x="153867" y="5049"/>
                  </a:lnTo>
                  <a:lnTo>
                    <a:pt x="111845" y="19434"/>
                  </a:lnTo>
                  <a:lnTo>
                    <a:pt x="74776" y="42007"/>
                  </a:lnTo>
                  <a:lnTo>
                    <a:pt x="43859" y="71623"/>
                  </a:lnTo>
                  <a:lnTo>
                    <a:pt x="20291" y="107135"/>
                  </a:lnTo>
                  <a:lnTo>
                    <a:pt x="5272" y="147397"/>
                  </a:lnTo>
                  <a:lnTo>
                    <a:pt x="0" y="191262"/>
                  </a:lnTo>
                  <a:lnTo>
                    <a:pt x="5272" y="235126"/>
                  </a:lnTo>
                  <a:lnTo>
                    <a:pt x="20291" y="275388"/>
                  </a:lnTo>
                  <a:lnTo>
                    <a:pt x="43859" y="310900"/>
                  </a:lnTo>
                  <a:lnTo>
                    <a:pt x="74776" y="340516"/>
                  </a:lnTo>
                  <a:lnTo>
                    <a:pt x="111845" y="363089"/>
                  </a:lnTo>
                  <a:lnTo>
                    <a:pt x="153867" y="377474"/>
                  </a:lnTo>
                  <a:lnTo>
                    <a:pt x="199644" y="382524"/>
                  </a:lnTo>
                  <a:lnTo>
                    <a:pt x="245420" y="377474"/>
                  </a:lnTo>
                  <a:lnTo>
                    <a:pt x="287442" y="363089"/>
                  </a:lnTo>
                  <a:lnTo>
                    <a:pt x="324511" y="340516"/>
                  </a:lnTo>
                  <a:lnTo>
                    <a:pt x="355428" y="310900"/>
                  </a:lnTo>
                  <a:lnTo>
                    <a:pt x="378996" y="275388"/>
                  </a:lnTo>
                  <a:lnTo>
                    <a:pt x="394015" y="235126"/>
                  </a:lnTo>
                  <a:lnTo>
                    <a:pt x="399288" y="191262"/>
                  </a:lnTo>
                  <a:lnTo>
                    <a:pt x="394015" y="147397"/>
                  </a:lnTo>
                  <a:lnTo>
                    <a:pt x="378996" y="107135"/>
                  </a:lnTo>
                  <a:lnTo>
                    <a:pt x="355428" y="71623"/>
                  </a:lnTo>
                  <a:lnTo>
                    <a:pt x="324511" y="42007"/>
                  </a:lnTo>
                  <a:lnTo>
                    <a:pt x="287442" y="19434"/>
                  </a:lnTo>
                  <a:lnTo>
                    <a:pt x="245420" y="5049"/>
                  </a:lnTo>
                  <a:lnTo>
                    <a:pt x="199644" y="0"/>
                  </a:lnTo>
                  <a:close/>
                </a:path>
              </a:pathLst>
            </a:custGeom>
            <a:solidFill>
              <a:srgbClr val="BCD6ED"/>
            </a:solidFill>
          </p:spPr>
          <p:txBody>
            <a:bodyPr wrap="square" lIns="0" tIns="0" rIns="0" bIns="0" rtlCol="0"/>
            <a:lstStyle/>
            <a:p>
              <a:endParaRPr/>
            </a:p>
          </p:txBody>
        </p:sp>
      </p:grpSp>
      <p:sp>
        <p:nvSpPr>
          <p:cNvPr id="53" name="object 53"/>
          <p:cNvSpPr txBox="1"/>
          <p:nvPr/>
        </p:nvSpPr>
        <p:spPr>
          <a:xfrm>
            <a:off x="909015" y="5267071"/>
            <a:ext cx="11620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rlito"/>
                <a:cs typeface="Carlito"/>
              </a:rPr>
              <a:t>3</a:t>
            </a:r>
            <a:endParaRPr sz="1400">
              <a:latin typeface="Carlito"/>
              <a:cs typeface="Carlito"/>
            </a:endParaRPr>
          </a:p>
        </p:txBody>
      </p:sp>
      <p:sp>
        <p:nvSpPr>
          <p:cNvPr id="54" name="object 54"/>
          <p:cNvSpPr/>
          <p:nvPr/>
        </p:nvSpPr>
        <p:spPr>
          <a:xfrm>
            <a:off x="717804" y="2720339"/>
            <a:ext cx="10420985" cy="2174875"/>
          </a:xfrm>
          <a:custGeom>
            <a:avLst/>
            <a:gdLst/>
            <a:ahLst/>
            <a:cxnLst/>
            <a:rect l="l" t="t" r="r" b="b"/>
            <a:pathLst>
              <a:path w="10420985" h="2174875">
                <a:moveTo>
                  <a:pt x="0" y="0"/>
                </a:moveTo>
                <a:lnTo>
                  <a:pt x="10420223" y="30480"/>
                </a:lnTo>
              </a:path>
              <a:path w="10420985" h="2174875">
                <a:moveTo>
                  <a:pt x="47243" y="2173224"/>
                </a:moveTo>
                <a:lnTo>
                  <a:pt x="10420604" y="2174748"/>
                </a:lnTo>
              </a:path>
            </a:pathLst>
          </a:custGeom>
          <a:ln w="6096">
            <a:solidFill>
              <a:srgbClr val="4471C4"/>
            </a:solidFill>
          </a:ln>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74549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SGK Sağlık </a:t>
            </a:r>
            <a:r>
              <a:rPr sz="2800" b="1" spc="-10" dirty="0">
                <a:solidFill>
                  <a:srgbClr val="404040"/>
                </a:solidFill>
                <a:latin typeface="Carlito"/>
                <a:cs typeface="Carlito"/>
              </a:rPr>
              <a:t>Kuruluna Başvuru </a:t>
            </a:r>
            <a:r>
              <a:rPr sz="2800" b="1" spc="-5" dirty="0">
                <a:solidFill>
                  <a:srgbClr val="404040"/>
                </a:solidFill>
                <a:latin typeface="Carlito"/>
                <a:cs typeface="Carlito"/>
              </a:rPr>
              <a:t>İçin </a:t>
            </a:r>
            <a:r>
              <a:rPr sz="2800" b="1" spc="-25" dirty="0">
                <a:solidFill>
                  <a:srgbClr val="404040"/>
                </a:solidFill>
                <a:latin typeface="Carlito"/>
                <a:cs typeface="Carlito"/>
              </a:rPr>
              <a:t>Gereken</a:t>
            </a:r>
            <a:r>
              <a:rPr sz="2800" b="1" spc="160" dirty="0">
                <a:solidFill>
                  <a:srgbClr val="404040"/>
                </a:solidFill>
                <a:latin typeface="Carlito"/>
                <a:cs typeface="Carlito"/>
              </a:rPr>
              <a:t> </a:t>
            </a:r>
            <a:r>
              <a:rPr sz="2800" b="1" spc="-10" dirty="0">
                <a:solidFill>
                  <a:srgbClr val="404040"/>
                </a:solidFill>
                <a:latin typeface="Carlito"/>
                <a:cs typeface="Carlito"/>
              </a:rPr>
              <a:t>Belgeler</a:t>
            </a:r>
            <a:endParaRPr sz="2800">
              <a:latin typeface="Carlito"/>
              <a:cs typeface="Carlito"/>
            </a:endParaRP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111351" y="1872869"/>
              <a:ext cx="228600" cy="2255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1351" y="2398649"/>
              <a:ext cx="228600" cy="22555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11351" y="2924428"/>
              <a:ext cx="228600" cy="225551"/>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441830" y="1614988"/>
            <a:ext cx="7954645" cy="3707765"/>
          </a:xfrm>
          <a:prstGeom prst="rect">
            <a:avLst/>
          </a:prstGeom>
        </p:spPr>
        <p:txBody>
          <a:bodyPr vert="horz" wrap="square" lIns="0" tIns="188595" rIns="0" bIns="0" rtlCol="0">
            <a:spAutoFit/>
          </a:bodyPr>
          <a:lstStyle/>
          <a:p>
            <a:pPr marL="12700">
              <a:lnSpc>
                <a:spcPct val="100000"/>
              </a:lnSpc>
              <a:spcBef>
                <a:spcPts val="1485"/>
              </a:spcBef>
            </a:pPr>
            <a:r>
              <a:rPr sz="2300" spc="-5" dirty="0">
                <a:solidFill>
                  <a:srgbClr val="404040"/>
                </a:solidFill>
                <a:latin typeface="Carlito"/>
                <a:cs typeface="Carlito"/>
              </a:rPr>
              <a:t>İlk </a:t>
            </a:r>
            <a:r>
              <a:rPr sz="2300" dirty="0">
                <a:solidFill>
                  <a:srgbClr val="404040"/>
                </a:solidFill>
                <a:latin typeface="Carlito"/>
                <a:cs typeface="Carlito"/>
              </a:rPr>
              <a:t>işe </a:t>
            </a:r>
            <a:r>
              <a:rPr sz="2300" spc="-5" dirty="0">
                <a:solidFill>
                  <a:srgbClr val="404040"/>
                </a:solidFill>
                <a:latin typeface="Carlito"/>
                <a:cs typeface="Carlito"/>
              </a:rPr>
              <a:t>giriş sağlık</a:t>
            </a:r>
            <a:r>
              <a:rPr sz="2300" dirty="0">
                <a:solidFill>
                  <a:srgbClr val="404040"/>
                </a:solidFill>
                <a:latin typeface="Carlito"/>
                <a:cs typeface="Carlito"/>
              </a:rPr>
              <a:t> </a:t>
            </a:r>
            <a:r>
              <a:rPr sz="2300" spc="-5" dirty="0">
                <a:solidFill>
                  <a:srgbClr val="404040"/>
                </a:solidFill>
                <a:latin typeface="Carlito"/>
                <a:cs typeface="Carlito"/>
              </a:rPr>
              <a:t>raporu,</a:t>
            </a:r>
            <a:endParaRPr sz="2300">
              <a:latin typeface="Carlito"/>
              <a:cs typeface="Carlito"/>
            </a:endParaRPr>
          </a:p>
          <a:p>
            <a:pPr marL="12700" marR="5080">
              <a:lnSpc>
                <a:spcPct val="150000"/>
              </a:lnSpc>
            </a:pPr>
            <a:r>
              <a:rPr sz="2300" spc="-10" dirty="0">
                <a:solidFill>
                  <a:srgbClr val="404040"/>
                </a:solidFill>
                <a:latin typeface="Carlito"/>
                <a:cs typeface="Carlito"/>
              </a:rPr>
              <a:t>Sigortalının </a:t>
            </a:r>
            <a:r>
              <a:rPr sz="2300" spc="-5" dirty="0">
                <a:solidFill>
                  <a:srgbClr val="404040"/>
                </a:solidFill>
                <a:latin typeface="Carlito"/>
                <a:cs typeface="Carlito"/>
              </a:rPr>
              <a:t>çalışma </a:t>
            </a:r>
            <a:r>
              <a:rPr sz="2300" spc="-10" dirty="0">
                <a:solidFill>
                  <a:srgbClr val="404040"/>
                </a:solidFill>
                <a:latin typeface="Carlito"/>
                <a:cs typeface="Carlito"/>
              </a:rPr>
              <a:t>süre ve koşullarını </a:t>
            </a:r>
            <a:r>
              <a:rPr sz="2300" spc="-5" dirty="0">
                <a:solidFill>
                  <a:srgbClr val="404040"/>
                </a:solidFill>
                <a:latin typeface="Carlito"/>
                <a:cs typeface="Carlito"/>
              </a:rPr>
              <a:t>belirleyen </a:t>
            </a:r>
            <a:r>
              <a:rPr sz="2300" dirty="0">
                <a:solidFill>
                  <a:srgbClr val="404040"/>
                </a:solidFill>
                <a:latin typeface="Carlito"/>
                <a:cs typeface="Carlito"/>
              </a:rPr>
              <a:t>mesai </a:t>
            </a:r>
            <a:r>
              <a:rPr sz="2300" spc="-10" dirty="0">
                <a:solidFill>
                  <a:srgbClr val="404040"/>
                </a:solidFill>
                <a:latin typeface="Carlito"/>
                <a:cs typeface="Carlito"/>
              </a:rPr>
              <a:t>listesi,  </a:t>
            </a:r>
            <a:r>
              <a:rPr sz="2300" spc="-5" dirty="0">
                <a:solidFill>
                  <a:srgbClr val="404040"/>
                </a:solidFill>
                <a:latin typeface="Carlito"/>
                <a:cs typeface="Carlito"/>
              </a:rPr>
              <a:t>Daha önce </a:t>
            </a:r>
            <a:r>
              <a:rPr sz="2300" dirty="0">
                <a:solidFill>
                  <a:srgbClr val="404040"/>
                </a:solidFill>
                <a:latin typeface="Carlito"/>
                <a:cs typeface="Carlito"/>
              </a:rPr>
              <a:t>meslek </a:t>
            </a:r>
            <a:r>
              <a:rPr sz="2300" spc="-10" dirty="0">
                <a:solidFill>
                  <a:srgbClr val="404040"/>
                </a:solidFill>
                <a:latin typeface="Carlito"/>
                <a:cs typeface="Carlito"/>
              </a:rPr>
              <a:t>hastalığı </a:t>
            </a:r>
            <a:r>
              <a:rPr sz="2300" spc="-5" dirty="0">
                <a:solidFill>
                  <a:srgbClr val="404040"/>
                </a:solidFill>
                <a:latin typeface="Carlito"/>
                <a:cs typeface="Carlito"/>
              </a:rPr>
              <a:t>tespit </a:t>
            </a:r>
            <a:r>
              <a:rPr sz="2300" dirty="0">
                <a:solidFill>
                  <a:srgbClr val="404040"/>
                </a:solidFill>
                <a:latin typeface="Carlito"/>
                <a:cs typeface="Carlito"/>
              </a:rPr>
              <a:t>edilmiş, </a:t>
            </a:r>
            <a:r>
              <a:rPr sz="2300" spc="-25" dirty="0">
                <a:solidFill>
                  <a:srgbClr val="404040"/>
                </a:solidFill>
                <a:latin typeface="Carlito"/>
                <a:cs typeface="Carlito"/>
              </a:rPr>
              <a:t>kontrol </a:t>
            </a:r>
            <a:r>
              <a:rPr sz="2300" spc="-10" dirty="0">
                <a:solidFill>
                  <a:srgbClr val="404040"/>
                </a:solidFill>
                <a:latin typeface="Carlito"/>
                <a:cs typeface="Carlito"/>
              </a:rPr>
              <a:t>muayenesi yada  </a:t>
            </a:r>
            <a:r>
              <a:rPr sz="2300" spc="-5" dirty="0">
                <a:solidFill>
                  <a:srgbClr val="404040"/>
                </a:solidFill>
                <a:latin typeface="Carlito"/>
                <a:cs typeface="Carlito"/>
              </a:rPr>
              <a:t>hastalığında </a:t>
            </a:r>
            <a:r>
              <a:rPr sz="2300" dirty="0">
                <a:solidFill>
                  <a:srgbClr val="404040"/>
                </a:solidFill>
                <a:latin typeface="Carlito"/>
                <a:cs typeface="Carlito"/>
              </a:rPr>
              <a:t>artma </a:t>
            </a:r>
            <a:r>
              <a:rPr sz="2300" spc="-5" dirty="0">
                <a:solidFill>
                  <a:srgbClr val="404040"/>
                </a:solidFill>
                <a:latin typeface="Carlito"/>
                <a:cs typeface="Carlito"/>
              </a:rPr>
              <a:t>sebebi </a:t>
            </a:r>
            <a:r>
              <a:rPr sz="2300" dirty="0">
                <a:solidFill>
                  <a:srgbClr val="404040"/>
                </a:solidFill>
                <a:latin typeface="Carlito"/>
                <a:cs typeface="Carlito"/>
              </a:rPr>
              <a:t>ile </a:t>
            </a:r>
            <a:r>
              <a:rPr sz="2300" spc="-15" dirty="0">
                <a:solidFill>
                  <a:srgbClr val="404040"/>
                </a:solidFill>
                <a:latin typeface="Carlito"/>
                <a:cs typeface="Carlito"/>
              </a:rPr>
              <a:t>müracaat </a:t>
            </a:r>
            <a:r>
              <a:rPr sz="2300" dirty="0">
                <a:solidFill>
                  <a:srgbClr val="404040"/>
                </a:solidFill>
                <a:latin typeface="Carlito"/>
                <a:cs typeface="Carlito"/>
              </a:rPr>
              <a:t>eden </a:t>
            </a:r>
            <a:r>
              <a:rPr sz="2300" spc="-10" dirty="0">
                <a:solidFill>
                  <a:srgbClr val="404040"/>
                </a:solidFill>
                <a:latin typeface="Carlito"/>
                <a:cs typeface="Carlito"/>
              </a:rPr>
              <a:t>sigortalıda; </a:t>
            </a:r>
            <a:r>
              <a:rPr sz="2300" spc="-5" dirty="0">
                <a:solidFill>
                  <a:srgbClr val="404040"/>
                </a:solidFill>
                <a:latin typeface="Carlito"/>
                <a:cs typeface="Carlito"/>
              </a:rPr>
              <a:t>daha önce  </a:t>
            </a:r>
            <a:r>
              <a:rPr sz="2300" dirty="0">
                <a:solidFill>
                  <a:srgbClr val="404040"/>
                </a:solidFill>
                <a:latin typeface="Carlito"/>
                <a:cs typeface="Carlito"/>
              </a:rPr>
              <a:t>meslek </a:t>
            </a:r>
            <a:r>
              <a:rPr sz="2300" spc="-10" dirty="0">
                <a:solidFill>
                  <a:srgbClr val="404040"/>
                </a:solidFill>
                <a:latin typeface="Carlito"/>
                <a:cs typeface="Carlito"/>
              </a:rPr>
              <a:t>hastalığı </a:t>
            </a:r>
            <a:r>
              <a:rPr sz="2300" spc="-5" dirty="0">
                <a:solidFill>
                  <a:srgbClr val="404040"/>
                </a:solidFill>
                <a:latin typeface="Carlito"/>
                <a:cs typeface="Carlito"/>
              </a:rPr>
              <a:t>tespitinin yapıldığı </a:t>
            </a:r>
            <a:r>
              <a:rPr sz="2300" dirty="0">
                <a:solidFill>
                  <a:srgbClr val="404040"/>
                </a:solidFill>
                <a:latin typeface="Carlito"/>
                <a:cs typeface="Carlito"/>
              </a:rPr>
              <a:t>Meslek </a:t>
            </a:r>
            <a:r>
              <a:rPr sz="2300" spc="-5" dirty="0">
                <a:solidFill>
                  <a:srgbClr val="404040"/>
                </a:solidFill>
                <a:latin typeface="Carlito"/>
                <a:cs typeface="Carlito"/>
              </a:rPr>
              <a:t>Hastalıkları </a:t>
            </a:r>
            <a:r>
              <a:rPr sz="2300" spc="-10" dirty="0">
                <a:solidFill>
                  <a:srgbClr val="404040"/>
                </a:solidFill>
                <a:latin typeface="Carlito"/>
                <a:cs typeface="Carlito"/>
              </a:rPr>
              <a:t>Hastanesine  </a:t>
            </a:r>
            <a:r>
              <a:rPr sz="2300" dirty="0">
                <a:solidFill>
                  <a:srgbClr val="404040"/>
                </a:solidFill>
                <a:latin typeface="Carlito"/>
                <a:cs typeface="Carlito"/>
              </a:rPr>
              <a:t>ait </a:t>
            </a:r>
            <a:r>
              <a:rPr sz="2300" spc="-10" dirty="0">
                <a:solidFill>
                  <a:srgbClr val="404040"/>
                </a:solidFill>
                <a:latin typeface="Carlito"/>
                <a:cs typeface="Carlito"/>
              </a:rPr>
              <a:t>hasta arşiv </a:t>
            </a:r>
            <a:r>
              <a:rPr sz="2300" spc="-15" dirty="0">
                <a:solidFill>
                  <a:srgbClr val="404040"/>
                </a:solidFill>
                <a:latin typeface="Carlito"/>
                <a:cs typeface="Carlito"/>
              </a:rPr>
              <a:t>dosyası </a:t>
            </a:r>
            <a:r>
              <a:rPr sz="2300" dirty="0">
                <a:solidFill>
                  <a:srgbClr val="404040"/>
                </a:solidFill>
                <a:latin typeface="Carlito"/>
                <a:cs typeface="Carlito"/>
              </a:rPr>
              <a:t>ile </a:t>
            </a:r>
            <a:r>
              <a:rPr sz="2300" spc="-10" dirty="0">
                <a:solidFill>
                  <a:srgbClr val="404040"/>
                </a:solidFill>
                <a:latin typeface="Carlito"/>
                <a:cs typeface="Carlito"/>
              </a:rPr>
              <a:t>yeni </a:t>
            </a:r>
            <a:r>
              <a:rPr sz="2300" spc="-5" dirty="0">
                <a:solidFill>
                  <a:srgbClr val="404040"/>
                </a:solidFill>
                <a:latin typeface="Carlito"/>
                <a:cs typeface="Carlito"/>
              </a:rPr>
              <a:t>sağlık kurulu </a:t>
            </a:r>
            <a:r>
              <a:rPr sz="2300" spc="-10" dirty="0">
                <a:solidFill>
                  <a:srgbClr val="404040"/>
                </a:solidFill>
                <a:latin typeface="Carlito"/>
                <a:cs typeface="Carlito"/>
              </a:rPr>
              <a:t>raporu </a:t>
            </a:r>
            <a:r>
              <a:rPr sz="2300" dirty="0">
                <a:solidFill>
                  <a:srgbClr val="404040"/>
                </a:solidFill>
                <a:latin typeface="Carlito"/>
                <a:cs typeface="Carlito"/>
              </a:rPr>
              <a:t>aslı </a:t>
            </a:r>
            <a:r>
              <a:rPr sz="2300" spc="-5" dirty="0">
                <a:solidFill>
                  <a:srgbClr val="404040"/>
                </a:solidFill>
                <a:latin typeface="Carlito"/>
                <a:cs typeface="Carlito"/>
              </a:rPr>
              <a:t>ile </a:t>
            </a:r>
            <a:r>
              <a:rPr sz="2300" spc="-10" dirty="0">
                <a:solidFill>
                  <a:srgbClr val="404040"/>
                </a:solidFill>
                <a:latin typeface="Carlito"/>
                <a:cs typeface="Carlito"/>
              </a:rPr>
              <a:t>dayanağı  </a:t>
            </a:r>
            <a:r>
              <a:rPr sz="2300" dirty="0">
                <a:solidFill>
                  <a:srgbClr val="404040"/>
                </a:solidFill>
                <a:latin typeface="Carlito"/>
                <a:cs typeface="Carlito"/>
              </a:rPr>
              <a:t>tıbbi</a:t>
            </a:r>
            <a:r>
              <a:rPr sz="2300" spc="-5" dirty="0">
                <a:solidFill>
                  <a:srgbClr val="404040"/>
                </a:solidFill>
                <a:latin typeface="Carlito"/>
                <a:cs typeface="Carlito"/>
              </a:rPr>
              <a:t> </a:t>
            </a:r>
            <a:r>
              <a:rPr sz="2300" spc="-25" dirty="0">
                <a:solidFill>
                  <a:srgbClr val="404040"/>
                </a:solidFill>
                <a:latin typeface="Carlito"/>
                <a:cs typeface="Carlito"/>
              </a:rPr>
              <a:t>belgeler,</a:t>
            </a:r>
            <a:endParaRPr sz="2300">
              <a:latin typeface="Carlito"/>
              <a:cs typeface="Carlito"/>
            </a:endParaRPr>
          </a:p>
        </p:txBody>
      </p:sp>
      <p:sp>
        <p:nvSpPr>
          <p:cNvPr id="9" name="object 9"/>
          <p:cNvSpPr/>
          <p:nvPr/>
        </p:nvSpPr>
        <p:spPr>
          <a:xfrm>
            <a:off x="9892283" y="3753611"/>
            <a:ext cx="1965960" cy="201472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813816"/>
              <a:ext cx="10706100" cy="4775200"/>
            </a:xfrm>
            <a:custGeom>
              <a:avLst/>
              <a:gdLst/>
              <a:ahLst/>
              <a:cxnLst/>
              <a:rect l="l" t="t" r="r" b="b"/>
              <a:pathLst>
                <a:path w="10706100" h="4775200">
                  <a:moveTo>
                    <a:pt x="10439527"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3"/>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10439527" y="4774692"/>
                  </a:lnTo>
                  <a:lnTo>
                    <a:pt x="10487435" y="4770396"/>
                  </a:lnTo>
                  <a:lnTo>
                    <a:pt x="10532530" y="4758010"/>
                  </a:lnTo>
                  <a:lnTo>
                    <a:pt x="10574057" y="4738290"/>
                  </a:lnTo>
                  <a:lnTo>
                    <a:pt x="10611263" y="4711987"/>
                  </a:lnTo>
                  <a:lnTo>
                    <a:pt x="10643395" y="4679855"/>
                  </a:lnTo>
                  <a:lnTo>
                    <a:pt x="10669698" y="4642649"/>
                  </a:lnTo>
                  <a:lnTo>
                    <a:pt x="10689418" y="4601122"/>
                  </a:lnTo>
                  <a:lnTo>
                    <a:pt x="10701804" y="4556027"/>
                  </a:lnTo>
                  <a:lnTo>
                    <a:pt x="10706100" y="4508119"/>
                  </a:lnTo>
                  <a:lnTo>
                    <a:pt x="10706100" y="266573"/>
                  </a:lnTo>
                  <a:lnTo>
                    <a:pt x="10701804" y="218664"/>
                  </a:lnTo>
                  <a:lnTo>
                    <a:pt x="10689418" y="173569"/>
                  </a:lnTo>
                  <a:lnTo>
                    <a:pt x="10669698" y="132042"/>
                  </a:lnTo>
                  <a:lnTo>
                    <a:pt x="10643395" y="94836"/>
                  </a:lnTo>
                  <a:lnTo>
                    <a:pt x="10611263" y="62704"/>
                  </a:lnTo>
                  <a:lnTo>
                    <a:pt x="10574057" y="36401"/>
                  </a:lnTo>
                  <a:lnTo>
                    <a:pt x="10532530" y="16681"/>
                  </a:lnTo>
                  <a:lnTo>
                    <a:pt x="10487435" y="4295"/>
                  </a:lnTo>
                  <a:lnTo>
                    <a:pt x="10439527" y="0"/>
                  </a:lnTo>
                  <a:close/>
                </a:path>
              </a:pathLst>
            </a:custGeom>
            <a:solidFill>
              <a:srgbClr val="DEEBF7"/>
            </a:solidFill>
          </p:spPr>
          <p:txBody>
            <a:bodyPr wrap="square" lIns="0" tIns="0" rIns="0" bIns="0" rtlCol="0"/>
            <a:lstStyle/>
            <a:p>
              <a:endParaRPr/>
            </a:p>
          </p:txBody>
        </p:sp>
        <p:sp>
          <p:nvSpPr>
            <p:cNvPr id="4" name="object 4"/>
            <p:cNvSpPr/>
            <p:nvPr/>
          </p:nvSpPr>
          <p:spPr>
            <a:xfrm>
              <a:off x="1218526" y="2090927"/>
              <a:ext cx="240792" cy="2346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3188207"/>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3736847"/>
              <a:ext cx="240792" cy="234695"/>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549146" y="1822830"/>
            <a:ext cx="6595745" cy="2769235"/>
          </a:xfrm>
          <a:prstGeom prst="rect">
            <a:avLst/>
          </a:prstGeom>
        </p:spPr>
        <p:txBody>
          <a:bodyPr vert="horz" wrap="square" lIns="0" tIns="12700" rIns="0" bIns="0" rtlCol="0">
            <a:spAutoFit/>
          </a:bodyPr>
          <a:lstStyle/>
          <a:p>
            <a:pPr marL="12700" marR="5080" algn="just">
              <a:lnSpc>
                <a:spcPct val="150000"/>
              </a:lnSpc>
              <a:spcBef>
                <a:spcPts val="100"/>
              </a:spcBef>
            </a:pPr>
            <a:r>
              <a:rPr sz="2400" dirty="0">
                <a:solidFill>
                  <a:srgbClr val="3A3838"/>
                </a:solidFill>
                <a:latin typeface="Carlito"/>
                <a:cs typeface="Carlito"/>
              </a:rPr>
              <a:t>İlk </a:t>
            </a:r>
            <a:r>
              <a:rPr sz="2400" spc="-5" dirty="0">
                <a:solidFill>
                  <a:srgbClr val="3A3838"/>
                </a:solidFill>
                <a:latin typeface="Carlito"/>
                <a:cs typeface="Carlito"/>
              </a:rPr>
              <a:t>tespit </a:t>
            </a:r>
            <a:r>
              <a:rPr sz="2400" dirty="0">
                <a:solidFill>
                  <a:srgbClr val="3A3838"/>
                </a:solidFill>
                <a:latin typeface="Carlito"/>
                <a:cs typeface="Carlito"/>
              </a:rPr>
              <a:t>ise </a:t>
            </a:r>
            <a:r>
              <a:rPr sz="2400" spc="-5" dirty="0">
                <a:solidFill>
                  <a:srgbClr val="3A3838"/>
                </a:solidFill>
                <a:latin typeface="Carlito"/>
                <a:cs typeface="Carlito"/>
              </a:rPr>
              <a:t>yeni </a:t>
            </a:r>
            <a:r>
              <a:rPr sz="2400" dirty="0">
                <a:solidFill>
                  <a:srgbClr val="3A3838"/>
                </a:solidFill>
                <a:latin typeface="Carlito"/>
                <a:cs typeface="Carlito"/>
              </a:rPr>
              <a:t>açılmış </a:t>
            </a:r>
            <a:r>
              <a:rPr sz="2400" spc="-15" dirty="0">
                <a:solidFill>
                  <a:srgbClr val="3A3838"/>
                </a:solidFill>
                <a:latin typeface="Carlito"/>
                <a:cs typeface="Carlito"/>
              </a:rPr>
              <a:t>dosyası </a:t>
            </a:r>
            <a:r>
              <a:rPr sz="2400" dirty="0">
                <a:solidFill>
                  <a:srgbClr val="3A3838"/>
                </a:solidFill>
                <a:latin typeface="Carlito"/>
                <a:cs typeface="Carlito"/>
              </a:rPr>
              <a:t>ile, </a:t>
            </a:r>
            <a:r>
              <a:rPr sz="2400" spc="-5" dirty="0">
                <a:solidFill>
                  <a:srgbClr val="3A3838"/>
                </a:solidFill>
                <a:latin typeface="Carlito"/>
                <a:cs typeface="Carlito"/>
              </a:rPr>
              <a:t>yeni sağlık</a:t>
            </a:r>
            <a:r>
              <a:rPr sz="2400" spc="-175" dirty="0">
                <a:solidFill>
                  <a:srgbClr val="3A3838"/>
                </a:solidFill>
                <a:latin typeface="Carlito"/>
                <a:cs typeface="Carlito"/>
              </a:rPr>
              <a:t> </a:t>
            </a:r>
            <a:r>
              <a:rPr sz="2400" spc="-10" dirty="0">
                <a:solidFill>
                  <a:srgbClr val="3A3838"/>
                </a:solidFill>
                <a:latin typeface="Carlito"/>
                <a:cs typeface="Carlito"/>
              </a:rPr>
              <a:t>kurulu  raporu </a:t>
            </a:r>
            <a:r>
              <a:rPr sz="2400" spc="-20" dirty="0">
                <a:solidFill>
                  <a:srgbClr val="3A3838"/>
                </a:solidFill>
                <a:latin typeface="Carlito"/>
                <a:cs typeface="Carlito"/>
              </a:rPr>
              <a:t>ve </a:t>
            </a:r>
            <a:r>
              <a:rPr sz="2400" spc="-15" dirty="0">
                <a:solidFill>
                  <a:srgbClr val="3A3838"/>
                </a:solidFill>
                <a:latin typeface="Carlito"/>
                <a:cs typeface="Carlito"/>
              </a:rPr>
              <a:t>dayanağı </a:t>
            </a:r>
            <a:r>
              <a:rPr sz="2400" dirty="0">
                <a:solidFill>
                  <a:srgbClr val="3A3838"/>
                </a:solidFill>
                <a:latin typeface="Carlito"/>
                <a:cs typeface="Carlito"/>
              </a:rPr>
              <a:t>tıbbi</a:t>
            </a:r>
            <a:r>
              <a:rPr sz="2400" spc="40" dirty="0">
                <a:solidFill>
                  <a:srgbClr val="3A3838"/>
                </a:solidFill>
                <a:latin typeface="Carlito"/>
                <a:cs typeface="Carlito"/>
              </a:rPr>
              <a:t> </a:t>
            </a:r>
            <a:r>
              <a:rPr sz="2400" spc="-30" dirty="0">
                <a:solidFill>
                  <a:srgbClr val="3A3838"/>
                </a:solidFill>
                <a:latin typeface="Carlito"/>
                <a:cs typeface="Carlito"/>
              </a:rPr>
              <a:t>belgeler,</a:t>
            </a:r>
            <a:endParaRPr sz="2400">
              <a:latin typeface="Carlito"/>
              <a:cs typeface="Carlito"/>
            </a:endParaRPr>
          </a:p>
          <a:p>
            <a:pPr marL="12700" marR="50165" algn="just">
              <a:lnSpc>
                <a:spcPct val="150000"/>
              </a:lnSpc>
            </a:pPr>
            <a:r>
              <a:rPr sz="2400" dirty="0">
                <a:solidFill>
                  <a:srgbClr val="3A3838"/>
                </a:solidFill>
                <a:latin typeface="Carlito"/>
                <a:cs typeface="Carlito"/>
              </a:rPr>
              <a:t>İş </a:t>
            </a:r>
            <a:r>
              <a:rPr sz="2400" spc="-5" dirty="0">
                <a:solidFill>
                  <a:srgbClr val="3A3838"/>
                </a:solidFill>
                <a:latin typeface="Carlito"/>
                <a:cs typeface="Carlito"/>
              </a:rPr>
              <a:t>yerinde yapılmış olan </a:t>
            </a:r>
            <a:r>
              <a:rPr sz="2400" spc="-10" dirty="0">
                <a:solidFill>
                  <a:srgbClr val="3A3838"/>
                </a:solidFill>
                <a:latin typeface="Carlito"/>
                <a:cs typeface="Carlito"/>
              </a:rPr>
              <a:t>periyodik muayene </a:t>
            </a:r>
            <a:r>
              <a:rPr sz="2400" spc="-5" dirty="0">
                <a:solidFill>
                  <a:srgbClr val="3A3838"/>
                </a:solidFill>
                <a:latin typeface="Carlito"/>
                <a:cs typeface="Carlito"/>
              </a:rPr>
              <a:t>raporları,  </a:t>
            </a:r>
            <a:r>
              <a:rPr sz="2400" spc="-25" dirty="0">
                <a:solidFill>
                  <a:srgbClr val="3A3838"/>
                </a:solidFill>
                <a:latin typeface="Carlito"/>
                <a:cs typeface="Carlito"/>
              </a:rPr>
              <a:t>Dosya </a:t>
            </a:r>
            <a:r>
              <a:rPr sz="2400" dirty="0">
                <a:solidFill>
                  <a:srgbClr val="3A3838"/>
                </a:solidFill>
                <a:latin typeface="Carlito"/>
                <a:cs typeface="Carlito"/>
              </a:rPr>
              <a:t>içerisinde </a:t>
            </a:r>
            <a:r>
              <a:rPr sz="2400" spc="-10" dirty="0">
                <a:solidFill>
                  <a:srgbClr val="3A3838"/>
                </a:solidFill>
                <a:latin typeface="Carlito"/>
                <a:cs typeface="Carlito"/>
              </a:rPr>
              <a:t>mevcut belgelere </a:t>
            </a:r>
            <a:r>
              <a:rPr sz="2400" spc="-5" dirty="0">
                <a:solidFill>
                  <a:srgbClr val="3A3838"/>
                </a:solidFill>
                <a:latin typeface="Carlito"/>
                <a:cs typeface="Carlito"/>
              </a:rPr>
              <a:t>dair </a:t>
            </a:r>
            <a:r>
              <a:rPr sz="2400" spc="-25" dirty="0">
                <a:solidFill>
                  <a:srgbClr val="3A3838"/>
                </a:solidFill>
                <a:latin typeface="Carlito"/>
                <a:cs typeface="Carlito"/>
              </a:rPr>
              <a:t>kontrol </a:t>
            </a:r>
            <a:r>
              <a:rPr sz="2400" spc="-10" dirty="0">
                <a:solidFill>
                  <a:srgbClr val="3A3838"/>
                </a:solidFill>
                <a:latin typeface="Carlito"/>
                <a:cs typeface="Carlito"/>
              </a:rPr>
              <a:t>listesi  </a:t>
            </a:r>
            <a:r>
              <a:rPr sz="2400" spc="-25" dirty="0">
                <a:solidFill>
                  <a:srgbClr val="3A3838"/>
                </a:solidFill>
                <a:latin typeface="Carlito"/>
                <a:cs typeface="Carlito"/>
              </a:rPr>
              <a:t>bulunmalıdır.</a:t>
            </a:r>
            <a:endParaRPr sz="2400">
              <a:latin typeface="Carlito"/>
              <a:cs typeface="Carlito"/>
            </a:endParaRPr>
          </a:p>
        </p:txBody>
      </p:sp>
      <p:sp>
        <p:nvSpPr>
          <p:cNvPr id="8" name="object 8"/>
          <p:cNvSpPr/>
          <p:nvPr/>
        </p:nvSpPr>
        <p:spPr>
          <a:xfrm>
            <a:off x="9892283" y="3567684"/>
            <a:ext cx="1965960" cy="201472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6572" y="829055"/>
            <a:ext cx="5141976" cy="46878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17470" y="2076094"/>
            <a:ext cx="2367280" cy="1946275"/>
          </a:xfrm>
          <a:prstGeom prst="rect">
            <a:avLst/>
          </a:prstGeom>
        </p:spPr>
        <p:txBody>
          <a:bodyPr vert="horz" wrap="square" lIns="0" tIns="12700" rIns="0" bIns="0" rtlCol="0">
            <a:spAutoFit/>
          </a:bodyPr>
          <a:lstStyle/>
          <a:p>
            <a:pPr marL="12065" marR="5080" algn="ctr">
              <a:lnSpc>
                <a:spcPct val="150000"/>
              </a:lnSpc>
              <a:spcBef>
                <a:spcPts val="100"/>
              </a:spcBef>
            </a:pPr>
            <a:r>
              <a:rPr sz="2800" spc="-5" dirty="0">
                <a:solidFill>
                  <a:srgbClr val="000000"/>
                </a:solidFill>
              </a:rPr>
              <a:t>Meslek</a:t>
            </a:r>
            <a:r>
              <a:rPr sz="2800" spc="-55" dirty="0">
                <a:solidFill>
                  <a:srgbClr val="000000"/>
                </a:solidFill>
              </a:rPr>
              <a:t> </a:t>
            </a:r>
            <a:r>
              <a:rPr sz="2800" spc="-15" dirty="0">
                <a:solidFill>
                  <a:srgbClr val="000000"/>
                </a:solidFill>
              </a:rPr>
              <a:t>Hastalığı  </a:t>
            </a:r>
            <a:r>
              <a:rPr sz="2800" spc="-10" dirty="0">
                <a:solidFill>
                  <a:srgbClr val="000000"/>
                </a:solidFill>
              </a:rPr>
              <a:t>Mesleğinizin  Sonucudur!</a:t>
            </a:r>
            <a:endParaRPr sz="2800"/>
          </a:p>
        </p:txBody>
      </p:sp>
      <p:grpSp>
        <p:nvGrpSpPr>
          <p:cNvPr id="4" name="object 4"/>
          <p:cNvGrpSpPr/>
          <p:nvPr/>
        </p:nvGrpSpPr>
        <p:grpSpPr>
          <a:xfrm>
            <a:off x="1050036" y="829055"/>
            <a:ext cx="10162540" cy="4688205"/>
            <a:chOff x="1050036" y="829055"/>
            <a:chExt cx="10162540" cy="4688205"/>
          </a:xfrm>
        </p:grpSpPr>
        <p:sp>
          <p:nvSpPr>
            <p:cNvPr id="5" name="object 5"/>
            <p:cNvSpPr/>
            <p:nvPr/>
          </p:nvSpPr>
          <p:spPr>
            <a:xfrm>
              <a:off x="1050036" y="1478279"/>
              <a:ext cx="1376172" cy="33909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420612" y="829055"/>
              <a:ext cx="4791455" cy="4687824"/>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28702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İşle İlgili</a:t>
            </a:r>
            <a:r>
              <a:rPr sz="2800" b="1" spc="-20" dirty="0">
                <a:solidFill>
                  <a:srgbClr val="404040"/>
                </a:solidFill>
                <a:latin typeface="Carlito"/>
                <a:cs typeface="Carlito"/>
              </a:rPr>
              <a:t> </a:t>
            </a:r>
            <a:r>
              <a:rPr sz="2800" b="1" spc="-10" dirty="0">
                <a:solidFill>
                  <a:srgbClr val="404040"/>
                </a:solidFill>
                <a:latin typeface="Carlito"/>
                <a:cs typeface="Carlito"/>
              </a:rPr>
              <a:t>Hastalıklar</a:t>
            </a:r>
            <a:endParaRPr sz="2800">
              <a:latin typeface="Carlito"/>
              <a:cs typeface="Carlito"/>
            </a:endParaRPr>
          </a:p>
        </p:txBody>
      </p:sp>
      <p:sp>
        <p:nvSpPr>
          <p:cNvPr id="3" name="object 3"/>
          <p:cNvSpPr/>
          <p:nvPr/>
        </p:nvSpPr>
        <p:spPr>
          <a:xfrm>
            <a:off x="731519" y="1318260"/>
            <a:ext cx="6231890" cy="4508500"/>
          </a:xfrm>
          <a:custGeom>
            <a:avLst/>
            <a:gdLst/>
            <a:ahLst/>
            <a:cxnLst/>
            <a:rect l="l" t="t" r="r" b="b"/>
            <a:pathLst>
              <a:path w="6231890" h="4508500">
                <a:moveTo>
                  <a:pt x="5979922" y="0"/>
                </a:moveTo>
                <a:lnTo>
                  <a:pt x="251675" y="0"/>
                </a:lnTo>
                <a:lnTo>
                  <a:pt x="206435" y="4053"/>
                </a:lnTo>
                <a:lnTo>
                  <a:pt x="163856" y="15742"/>
                </a:lnTo>
                <a:lnTo>
                  <a:pt x="124648" y="34355"/>
                </a:lnTo>
                <a:lnTo>
                  <a:pt x="89522" y="59184"/>
                </a:lnTo>
                <a:lnTo>
                  <a:pt x="59189" y="89518"/>
                </a:lnTo>
                <a:lnTo>
                  <a:pt x="34360" y="124648"/>
                </a:lnTo>
                <a:lnTo>
                  <a:pt x="15744" y="163863"/>
                </a:lnTo>
                <a:lnTo>
                  <a:pt x="4054" y="206455"/>
                </a:lnTo>
                <a:lnTo>
                  <a:pt x="0" y="251713"/>
                </a:lnTo>
                <a:lnTo>
                  <a:pt x="0" y="4256278"/>
                </a:lnTo>
                <a:lnTo>
                  <a:pt x="4054" y="4301526"/>
                </a:lnTo>
                <a:lnTo>
                  <a:pt x="15744" y="4344112"/>
                </a:lnTo>
                <a:lnTo>
                  <a:pt x="34360" y="4383326"/>
                </a:lnTo>
                <a:lnTo>
                  <a:pt x="59189" y="4418457"/>
                </a:lnTo>
                <a:lnTo>
                  <a:pt x="89522" y="4448795"/>
                </a:lnTo>
                <a:lnTo>
                  <a:pt x="124648" y="4473627"/>
                </a:lnTo>
                <a:lnTo>
                  <a:pt x="163856" y="4492245"/>
                </a:lnTo>
                <a:lnTo>
                  <a:pt x="206435" y="4503936"/>
                </a:lnTo>
                <a:lnTo>
                  <a:pt x="251675" y="4507992"/>
                </a:lnTo>
                <a:lnTo>
                  <a:pt x="5979922" y="4507992"/>
                </a:lnTo>
                <a:lnTo>
                  <a:pt x="6025180" y="4503936"/>
                </a:lnTo>
                <a:lnTo>
                  <a:pt x="6067772" y="4492245"/>
                </a:lnTo>
                <a:lnTo>
                  <a:pt x="6106987" y="4473627"/>
                </a:lnTo>
                <a:lnTo>
                  <a:pt x="6142117" y="4448795"/>
                </a:lnTo>
                <a:lnTo>
                  <a:pt x="6172451" y="4418457"/>
                </a:lnTo>
                <a:lnTo>
                  <a:pt x="6197280" y="4383326"/>
                </a:lnTo>
                <a:lnTo>
                  <a:pt x="6215893" y="4344112"/>
                </a:lnTo>
                <a:lnTo>
                  <a:pt x="6227582" y="4301526"/>
                </a:lnTo>
                <a:lnTo>
                  <a:pt x="6231635" y="4256278"/>
                </a:lnTo>
                <a:lnTo>
                  <a:pt x="6231635" y="251713"/>
                </a:lnTo>
                <a:lnTo>
                  <a:pt x="6227582" y="206455"/>
                </a:lnTo>
                <a:lnTo>
                  <a:pt x="6215893" y="163863"/>
                </a:lnTo>
                <a:lnTo>
                  <a:pt x="6197280" y="124648"/>
                </a:lnTo>
                <a:lnTo>
                  <a:pt x="6172451" y="89518"/>
                </a:lnTo>
                <a:lnTo>
                  <a:pt x="6142117" y="59184"/>
                </a:lnTo>
                <a:lnTo>
                  <a:pt x="6106987" y="34355"/>
                </a:lnTo>
                <a:lnTo>
                  <a:pt x="6067772" y="15742"/>
                </a:lnTo>
                <a:lnTo>
                  <a:pt x="6025180" y="4053"/>
                </a:lnTo>
                <a:lnTo>
                  <a:pt x="5979922" y="0"/>
                </a:lnTo>
                <a:close/>
              </a:path>
            </a:pathLst>
          </a:custGeom>
          <a:solidFill>
            <a:srgbClr val="DEEBF7"/>
          </a:solidFill>
        </p:spPr>
        <p:txBody>
          <a:bodyPr wrap="square" lIns="0" tIns="0" rIns="0" bIns="0" rtlCol="0"/>
          <a:lstStyle/>
          <a:p>
            <a:endParaRPr/>
          </a:p>
        </p:txBody>
      </p:sp>
      <p:sp>
        <p:nvSpPr>
          <p:cNvPr id="4" name="object 4"/>
          <p:cNvSpPr txBox="1"/>
          <p:nvPr/>
        </p:nvSpPr>
        <p:spPr>
          <a:xfrm>
            <a:off x="1179067" y="1783694"/>
            <a:ext cx="5223510" cy="3317875"/>
          </a:xfrm>
          <a:prstGeom prst="rect">
            <a:avLst/>
          </a:prstGeom>
        </p:spPr>
        <p:txBody>
          <a:bodyPr vert="horz" wrap="square" lIns="0" tIns="12065" rIns="0" bIns="0" rtlCol="0">
            <a:spAutoFit/>
          </a:bodyPr>
          <a:lstStyle/>
          <a:p>
            <a:pPr marL="12700" marR="5080">
              <a:lnSpc>
                <a:spcPct val="150000"/>
              </a:lnSpc>
              <a:spcBef>
                <a:spcPts val="95"/>
              </a:spcBef>
            </a:pPr>
            <a:r>
              <a:rPr sz="2400" dirty="0">
                <a:solidFill>
                  <a:srgbClr val="3A3838"/>
                </a:solidFill>
                <a:latin typeface="Carlito"/>
                <a:cs typeface="Carlito"/>
              </a:rPr>
              <a:t>İşle ilgili </a:t>
            </a:r>
            <a:r>
              <a:rPr sz="2400" spc="-5" dirty="0">
                <a:solidFill>
                  <a:srgbClr val="3A3838"/>
                </a:solidFill>
                <a:latin typeface="Carlito"/>
                <a:cs typeface="Carlito"/>
              </a:rPr>
              <a:t>hastalıklar; </a:t>
            </a:r>
            <a:r>
              <a:rPr sz="2400" spc="-20" dirty="0">
                <a:solidFill>
                  <a:srgbClr val="3A3838"/>
                </a:solidFill>
                <a:latin typeface="Carlito"/>
                <a:cs typeface="Carlito"/>
              </a:rPr>
              <a:t>ortaya </a:t>
            </a:r>
            <a:r>
              <a:rPr sz="2400" dirty="0">
                <a:solidFill>
                  <a:srgbClr val="3A3838"/>
                </a:solidFill>
                <a:latin typeface="Carlito"/>
                <a:cs typeface="Carlito"/>
              </a:rPr>
              <a:t>çıkış </a:t>
            </a:r>
            <a:r>
              <a:rPr sz="2400" spc="-5" dirty="0">
                <a:solidFill>
                  <a:srgbClr val="3A3838"/>
                </a:solidFill>
                <a:latin typeface="Carlito"/>
                <a:cs typeface="Carlito"/>
              </a:rPr>
              <a:t>nedeni  karmaşık olan, </a:t>
            </a:r>
            <a:r>
              <a:rPr sz="2400" dirty="0">
                <a:solidFill>
                  <a:srgbClr val="3A3838"/>
                </a:solidFill>
                <a:latin typeface="Carlito"/>
                <a:cs typeface="Carlito"/>
              </a:rPr>
              <a:t>işe girmeden </a:t>
            </a:r>
            <a:r>
              <a:rPr sz="2400" spc="-5" dirty="0">
                <a:solidFill>
                  <a:srgbClr val="3A3838"/>
                </a:solidFill>
                <a:latin typeface="Carlito"/>
                <a:cs typeface="Carlito"/>
              </a:rPr>
              <a:t>önce </a:t>
            </a:r>
            <a:r>
              <a:rPr sz="2400" spc="-15" dirty="0">
                <a:solidFill>
                  <a:srgbClr val="3A3838"/>
                </a:solidFill>
                <a:latin typeface="Carlito"/>
                <a:cs typeface="Carlito"/>
              </a:rPr>
              <a:t>var </a:t>
            </a:r>
            <a:r>
              <a:rPr sz="2400" spc="-5" dirty="0">
                <a:solidFill>
                  <a:srgbClr val="3A3838"/>
                </a:solidFill>
                <a:latin typeface="Carlito"/>
                <a:cs typeface="Carlito"/>
              </a:rPr>
              <a:t>olan  </a:t>
            </a:r>
            <a:r>
              <a:rPr sz="2400" spc="-20" dirty="0">
                <a:solidFill>
                  <a:srgbClr val="3A3838"/>
                </a:solidFill>
                <a:latin typeface="Carlito"/>
                <a:cs typeface="Carlito"/>
              </a:rPr>
              <a:t>veya </a:t>
            </a:r>
            <a:r>
              <a:rPr sz="2400" spc="-10" dirty="0">
                <a:solidFill>
                  <a:srgbClr val="3A3838"/>
                </a:solidFill>
                <a:latin typeface="Carlito"/>
                <a:cs typeface="Carlito"/>
              </a:rPr>
              <a:t>çalışırken </a:t>
            </a:r>
            <a:r>
              <a:rPr sz="2400" spc="-20" dirty="0">
                <a:solidFill>
                  <a:srgbClr val="3A3838"/>
                </a:solidFill>
                <a:latin typeface="Carlito"/>
                <a:cs typeface="Carlito"/>
              </a:rPr>
              <a:t>ortaya </a:t>
            </a:r>
            <a:r>
              <a:rPr sz="2400" spc="-5" dirty="0">
                <a:solidFill>
                  <a:srgbClr val="3A3838"/>
                </a:solidFill>
                <a:latin typeface="Carlito"/>
                <a:cs typeface="Carlito"/>
              </a:rPr>
              <a:t>çıkan, oluşmasında  </a:t>
            </a:r>
            <a:r>
              <a:rPr sz="2400" spc="-15" dirty="0">
                <a:solidFill>
                  <a:srgbClr val="3A3838"/>
                </a:solidFill>
                <a:latin typeface="Carlito"/>
                <a:cs typeface="Carlito"/>
              </a:rPr>
              <a:t>ve </a:t>
            </a:r>
            <a:r>
              <a:rPr sz="2400" spc="-5" dirty="0">
                <a:solidFill>
                  <a:srgbClr val="3A3838"/>
                </a:solidFill>
                <a:latin typeface="Carlito"/>
                <a:cs typeface="Carlito"/>
              </a:rPr>
              <a:t>gelişmesinde çalışma ortamı </a:t>
            </a:r>
            <a:r>
              <a:rPr sz="2400" spc="-15" dirty="0">
                <a:solidFill>
                  <a:srgbClr val="3A3838"/>
                </a:solidFill>
                <a:latin typeface="Carlito"/>
                <a:cs typeface="Carlito"/>
              </a:rPr>
              <a:t>ve </a:t>
            </a:r>
            <a:r>
              <a:rPr sz="2400" spc="-5" dirty="0">
                <a:solidFill>
                  <a:srgbClr val="3A3838"/>
                </a:solidFill>
                <a:latin typeface="Carlito"/>
                <a:cs typeface="Carlito"/>
              </a:rPr>
              <a:t>çalışma  </a:t>
            </a:r>
            <a:r>
              <a:rPr sz="2400" dirty="0">
                <a:solidFill>
                  <a:srgbClr val="3A3838"/>
                </a:solidFill>
                <a:latin typeface="Carlito"/>
                <a:cs typeface="Carlito"/>
              </a:rPr>
              <a:t>şeklinin </a:t>
            </a:r>
            <a:r>
              <a:rPr sz="2400" spc="-10" dirty="0">
                <a:solidFill>
                  <a:srgbClr val="3A3838"/>
                </a:solidFill>
                <a:latin typeface="Carlito"/>
                <a:cs typeface="Carlito"/>
              </a:rPr>
              <a:t>diğer </a:t>
            </a:r>
            <a:r>
              <a:rPr sz="2400" dirty="0">
                <a:solidFill>
                  <a:srgbClr val="3A3838"/>
                </a:solidFill>
                <a:latin typeface="Carlito"/>
                <a:cs typeface="Carlito"/>
              </a:rPr>
              <a:t>sebeplerle </a:t>
            </a:r>
            <a:r>
              <a:rPr sz="2400" spc="-5" dirty="0">
                <a:solidFill>
                  <a:srgbClr val="3A3838"/>
                </a:solidFill>
                <a:latin typeface="Carlito"/>
                <a:cs typeface="Carlito"/>
              </a:rPr>
              <a:t>birlikte önemli  </a:t>
            </a:r>
            <a:r>
              <a:rPr sz="2400" spc="-10" dirty="0">
                <a:solidFill>
                  <a:srgbClr val="3A3838"/>
                </a:solidFill>
                <a:latin typeface="Carlito"/>
                <a:cs typeface="Carlito"/>
              </a:rPr>
              <a:t>faktörler </a:t>
            </a:r>
            <a:r>
              <a:rPr sz="2400" spc="-5" dirty="0">
                <a:solidFill>
                  <a:srgbClr val="3A3838"/>
                </a:solidFill>
                <a:latin typeface="Carlito"/>
                <a:cs typeface="Carlito"/>
              </a:rPr>
              <a:t>olduğu </a:t>
            </a:r>
            <a:r>
              <a:rPr sz="2400" spc="-25" dirty="0">
                <a:solidFill>
                  <a:srgbClr val="3A3838"/>
                </a:solidFill>
                <a:latin typeface="Carlito"/>
                <a:cs typeface="Carlito"/>
              </a:rPr>
              <a:t>hastalıklardır.</a:t>
            </a:r>
            <a:endParaRPr sz="2400">
              <a:latin typeface="Carlito"/>
              <a:cs typeface="Carlito"/>
            </a:endParaRPr>
          </a:p>
        </p:txBody>
      </p:sp>
      <p:sp>
        <p:nvSpPr>
          <p:cNvPr id="5" name="object 5"/>
          <p:cNvSpPr/>
          <p:nvPr/>
        </p:nvSpPr>
        <p:spPr>
          <a:xfrm>
            <a:off x="7488935" y="862583"/>
            <a:ext cx="4398264" cy="53355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66141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404040"/>
                </a:solidFill>
                <a:latin typeface="Carlito"/>
                <a:cs typeface="Carlito"/>
              </a:rPr>
              <a:t>Yaptığınız </a:t>
            </a:r>
            <a:r>
              <a:rPr sz="2800" b="1" spc="-5" dirty="0">
                <a:solidFill>
                  <a:srgbClr val="404040"/>
                </a:solidFill>
                <a:latin typeface="Carlito"/>
                <a:cs typeface="Carlito"/>
              </a:rPr>
              <a:t>İş </a:t>
            </a:r>
            <a:r>
              <a:rPr sz="2800" b="1" spc="-45" dirty="0">
                <a:solidFill>
                  <a:srgbClr val="404040"/>
                </a:solidFill>
                <a:latin typeface="Carlito"/>
                <a:cs typeface="Carlito"/>
              </a:rPr>
              <a:t>Tehlikeli</a:t>
            </a:r>
            <a:r>
              <a:rPr sz="2800" b="1" spc="50" dirty="0">
                <a:solidFill>
                  <a:srgbClr val="404040"/>
                </a:solidFill>
                <a:latin typeface="Carlito"/>
                <a:cs typeface="Carlito"/>
              </a:rPr>
              <a:t> </a:t>
            </a:r>
            <a:r>
              <a:rPr sz="2800" b="1" spc="-10" dirty="0">
                <a:solidFill>
                  <a:srgbClr val="404040"/>
                </a:solidFill>
                <a:latin typeface="Carlito"/>
                <a:cs typeface="Carlito"/>
              </a:rPr>
              <a:t>mi?</a:t>
            </a:r>
            <a:endParaRPr sz="2800">
              <a:latin typeface="Carlito"/>
              <a:cs typeface="Carlito"/>
            </a:endParaRPr>
          </a:p>
        </p:txBody>
      </p:sp>
      <p:grpSp>
        <p:nvGrpSpPr>
          <p:cNvPr id="3" name="object 3"/>
          <p:cNvGrpSpPr/>
          <p:nvPr/>
        </p:nvGrpSpPr>
        <p:grpSpPr>
          <a:xfrm>
            <a:off x="754380" y="1283208"/>
            <a:ext cx="5782310" cy="4485640"/>
            <a:chOff x="754380" y="1283208"/>
            <a:chExt cx="5782310" cy="4485640"/>
          </a:xfrm>
        </p:grpSpPr>
        <p:sp>
          <p:nvSpPr>
            <p:cNvPr id="4" name="object 4"/>
            <p:cNvSpPr/>
            <p:nvPr/>
          </p:nvSpPr>
          <p:spPr>
            <a:xfrm>
              <a:off x="754380" y="1283208"/>
              <a:ext cx="5782310" cy="4485640"/>
            </a:xfrm>
            <a:custGeom>
              <a:avLst/>
              <a:gdLst/>
              <a:ahLst/>
              <a:cxnLst/>
              <a:rect l="l" t="t" r="r" b="b"/>
              <a:pathLst>
                <a:path w="5782309" h="4485640">
                  <a:moveTo>
                    <a:pt x="5531612"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5531612" y="4485132"/>
                  </a:lnTo>
                  <a:lnTo>
                    <a:pt x="5576626" y="4481097"/>
                  </a:lnTo>
                  <a:lnTo>
                    <a:pt x="5618994" y="4469464"/>
                  </a:lnTo>
                  <a:lnTo>
                    <a:pt x="5658009" y="4450941"/>
                  </a:lnTo>
                  <a:lnTo>
                    <a:pt x="5692964" y="4426234"/>
                  </a:lnTo>
                  <a:lnTo>
                    <a:pt x="5723150" y="4396050"/>
                  </a:lnTo>
                  <a:lnTo>
                    <a:pt x="5747860" y="4361097"/>
                  </a:lnTo>
                  <a:lnTo>
                    <a:pt x="5766386" y="4322080"/>
                  </a:lnTo>
                  <a:lnTo>
                    <a:pt x="5778020" y="4279708"/>
                  </a:lnTo>
                  <a:lnTo>
                    <a:pt x="5782056" y="4234688"/>
                  </a:lnTo>
                  <a:lnTo>
                    <a:pt x="5782056" y="250443"/>
                  </a:lnTo>
                  <a:lnTo>
                    <a:pt x="5778020" y="205429"/>
                  </a:lnTo>
                  <a:lnTo>
                    <a:pt x="5766386" y="163061"/>
                  </a:lnTo>
                  <a:lnTo>
                    <a:pt x="5747860" y="124046"/>
                  </a:lnTo>
                  <a:lnTo>
                    <a:pt x="5723150" y="89091"/>
                  </a:lnTo>
                  <a:lnTo>
                    <a:pt x="5692964" y="58905"/>
                  </a:lnTo>
                  <a:lnTo>
                    <a:pt x="5658009" y="34195"/>
                  </a:lnTo>
                  <a:lnTo>
                    <a:pt x="5618994" y="15669"/>
                  </a:lnTo>
                  <a:lnTo>
                    <a:pt x="5576626" y="4035"/>
                  </a:lnTo>
                  <a:lnTo>
                    <a:pt x="5531612" y="0"/>
                  </a:lnTo>
                  <a:close/>
                </a:path>
              </a:pathLst>
            </a:custGeom>
            <a:solidFill>
              <a:srgbClr val="DEEBF7"/>
            </a:solidFill>
          </p:spPr>
          <p:txBody>
            <a:bodyPr wrap="square" lIns="0" tIns="0" rIns="0" bIns="0" rtlCol="0"/>
            <a:lstStyle/>
            <a:p>
              <a:endParaRPr/>
            </a:p>
          </p:txBody>
        </p:sp>
        <p:sp>
          <p:nvSpPr>
            <p:cNvPr id="5" name="object 5"/>
            <p:cNvSpPr/>
            <p:nvPr/>
          </p:nvSpPr>
          <p:spPr>
            <a:xfrm>
              <a:off x="1134922" y="3464813"/>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34922" y="4013453"/>
              <a:ext cx="240792" cy="23469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34922" y="4562093"/>
              <a:ext cx="240792" cy="234695"/>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122375" y="1549989"/>
            <a:ext cx="4965700" cy="3867785"/>
          </a:xfrm>
          <a:prstGeom prst="rect">
            <a:avLst/>
          </a:prstGeom>
        </p:spPr>
        <p:txBody>
          <a:bodyPr vert="horz" wrap="square" lIns="0" tIns="196215" rIns="0" bIns="0" rtlCol="0">
            <a:spAutoFit/>
          </a:bodyPr>
          <a:lstStyle/>
          <a:p>
            <a:pPr marL="12700">
              <a:lnSpc>
                <a:spcPct val="100000"/>
              </a:lnSpc>
              <a:spcBef>
                <a:spcPts val="1545"/>
              </a:spcBef>
            </a:pPr>
            <a:r>
              <a:rPr sz="2400" spc="-5" dirty="0">
                <a:solidFill>
                  <a:srgbClr val="404040"/>
                </a:solidFill>
                <a:latin typeface="Carlito"/>
                <a:cs typeface="Carlito"/>
              </a:rPr>
              <a:t>26/12/2012 tarihli </a:t>
            </a:r>
            <a:r>
              <a:rPr sz="2400" spc="-15" dirty="0">
                <a:solidFill>
                  <a:srgbClr val="404040"/>
                </a:solidFill>
                <a:latin typeface="Carlito"/>
                <a:cs typeface="Carlito"/>
              </a:rPr>
              <a:t>ve </a:t>
            </a:r>
            <a:r>
              <a:rPr sz="2400" spc="-5" dirty="0">
                <a:solidFill>
                  <a:srgbClr val="404040"/>
                </a:solidFill>
                <a:latin typeface="Carlito"/>
                <a:cs typeface="Carlito"/>
              </a:rPr>
              <a:t>28509 </a:t>
            </a:r>
            <a:r>
              <a:rPr sz="2400" spc="-10" dirty="0">
                <a:solidFill>
                  <a:srgbClr val="404040"/>
                </a:solidFill>
                <a:latin typeface="Carlito"/>
                <a:cs typeface="Carlito"/>
              </a:rPr>
              <a:t>sayılı</a:t>
            </a:r>
            <a:r>
              <a:rPr sz="2400" spc="-80" dirty="0">
                <a:solidFill>
                  <a:srgbClr val="404040"/>
                </a:solidFill>
                <a:latin typeface="Carlito"/>
                <a:cs typeface="Carlito"/>
              </a:rPr>
              <a:t> </a:t>
            </a:r>
            <a:r>
              <a:rPr sz="2400" spc="-10" dirty="0">
                <a:solidFill>
                  <a:srgbClr val="404040"/>
                </a:solidFill>
                <a:latin typeface="Carlito"/>
                <a:cs typeface="Carlito"/>
              </a:rPr>
              <a:t>Resmî</a:t>
            </a:r>
            <a:endParaRPr sz="2400">
              <a:latin typeface="Carlito"/>
              <a:cs typeface="Carlito"/>
            </a:endParaRPr>
          </a:p>
          <a:p>
            <a:pPr marL="12700" marR="328295">
              <a:lnSpc>
                <a:spcPct val="150000"/>
              </a:lnSpc>
            </a:pPr>
            <a:r>
              <a:rPr sz="2400" spc="-30" dirty="0">
                <a:solidFill>
                  <a:srgbClr val="404040"/>
                </a:solidFill>
                <a:latin typeface="Carlito"/>
                <a:cs typeface="Carlito"/>
              </a:rPr>
              <a:t>Gazete’de </a:t>
            </a:r>
            <a:r>
              <a:rPr sz="2400" spc="-10" dirty="0">
                <a:solidFill>
                  <a:srgbClr val="404040"/>
                </a:solidFill>
                <a:latin typeface="Carlito"/>
                <a:cs typeface="Carlito"/>
              </a:rPr>
              <a:t>yayımlanan </a:t>
            </a:r>
            <a:r>
              <a:rPr sz="2400" b="1" dirty="0">
                <a:solidFill>
                  <a:srgbClr val="404040"/>
                </a:solidFill>
                <a:latin typeface="Carlito"/>
                <a:cs typeface="Carlito"/>
              </a:rPr>
              <a:t>‘‘İş </a:t>
            </a:r>
            <a:r>
              <a:rPr sz="2400" b="1" spc="-55" dirty="0">
                <a:solidFill>
                  <a:srgbClr val="404040"/>
                </a:solidFill>
                <a:latin typeface="Carlito"/>
                <a:cs typeface="Carlito"/>
              </a:rPr>
              <a:t>Yeri </a:t>
            </a:r>
            <a:r>
              <a:rPr sz="2400" b="1" spc="-45" dirty="0">
                <a:solidFill>
                  <a:srgbClr val="404040"/>
                </a:solidFill>
                <a:latin typeface="Carlito"/>
                <a:cs typeface="Carlito"/>
              </a:rPr>
              <a:t>Tehlike  </a:t>
            </a:r>
            <a:r>
              <a:rPr sz="2400" b="1" spc="-5" dirty="0">
                <a:solidFill>
                  <a:srgbClr val="404040"/>
                </a:solidFill>
                <a:latin typeface="Carlito"/>
                <a:cs typeface="Carlito"/>
              </a:rPr>
              <a:t>Sınıfları </a:t>
            </a:r>
            <a:r>
              <a:rPr sz="2400" b="1" spc="-20" dirty="0">
                <a:solidFill>
                  <a:srgbClr val="404040"/>
                </a:solidFill>
                <a:latin typeface="Carlito"/>
                <a:cs typeface="Carlito"/>
              </a:rPr>
              <a:t>Tebliği’’</a:t>
            </a:r>
            <a:r>
              <a:rPr sz="2400" spc="-20" dirty="0">
                <a:solidFill>
                  <a:srgbClr val="404040"/>
                </a:solidFill>
                <a:latin typeface="Carlito"/>
                <a:cs typeface="Carlito"/>
              </a:rPr>
              <a:t>ne </a:t>
            </a:r>
            <a:r>
              <a:rPr sz="2400" spc="-15" dirty="0">
                <a:solidFill>
                  <a:srgbClr val="404040"/>
                </a:solidFill>
                <a:latin typeface="Carlito"/>
                <a:cs typeface="Carlito"/>
              </a:rPr>
              <a:t>göre </a:t>
            </a:r>
            <a:r>
              <a:rPr sz="2400" dirty="0">
                <a:solidFill>
                  <a:srgbClr val="404040"/>
                </a:solidFill>
                <a:latin typeface="Carlito"/>
                <a:cs typeface="Carlito"/>
              </a:rPr>
              <a:t>iş</a:t>
            </a:r>
            <a:r>
              <a:rPr sz="2400" spc="20" dirty="0">
                <a:solidFill>
                  <a:srgbClr val="404040"/>
                </a:solidFill>
                <a:latin typeface="Carlito"/>
                <a:cs typeface="Carlito"/>
              </a:rPr>
              <a:t> </a:t>
            </a:r>
            <a:r>
              <a:rPr sz="2400" spc="-5" dirty="0">
                <a:solidFill>
                  <a:srgbClr val="404040"/>
                </a:solidFill>
                <a:latin typeface="Carlito"/>
                <a:cs typeface="Carlito"/>
              </a:rPr>
              <a:t>yerleri;</a:t>
            </a:r>
            <a:endParaRPr sz="2400">
              <a:latin typeface="Carlito"/>
              <a:cs typeface="Carlito"/>
            </a:endParaRPr>
          </a:p>
          <a:p>
            <a:pPr marL="355600" marR="434340">
              <a:lnSpc>
                <a:spcPct val="150000"/>
              </a:lnSpc>
              <a:spcBef>
                <a:spcPts val="5"/>
              </a:spcBef>
            </a:pPr>
            <a:r>
              <a:rPr sz="2400" dirty="0">
                <a:solidFill>
                  <a:srgbClr val="404040"/>
                </a:solidFill>
                <a:latin typeface="Carlito"/>
                <a:cs typeface="Carlito"/>
              </a:rPr>
              <a:t>Az </a:t>
            </a:r>
            <a:r>
              <a:rPr sz="2400" spc="-15" dirty="0">
                <a:solidFill>
                  <a:srgbClr val="404040"/>
                </a:solidFill>
                <a:latin typeface="Carlito"/>
                <a:cs typeface="Carlito"/>
              </a:rPr>
              <a:t>tehlikeli </a:t>
            </a:r>
            <a:r>
              <a:rPr sz="2400" spc="-10" dirty="0">
                <a:solidFill>
                  <a:srgbClr val="404040"/>
                </a:solidFill>
                <a:latin typeface="Carlito"/>
                <a:cs typeface="Carlito"/>
              </a:rPr>
              <a:t>sınıfta yer </a:t>
            </a:r>
            <a:r>
              <a:rPr sz="2400" dirty="0">
                <a:solidFill>
                  <a:srgbClr val="404040"/>
                </a:solidFill>
                <a:latin typeface="Carlito"/>
                <a:cs typeface="Carlito"/>
              </a:rPr>
              <a:t>alan iş </a:t>
            </a:r>
            <a:r>
              <a:rPr sz="2400" spc="-5" dirty="0">
                <a:solidFill>
                  <a:srgbClr val="404040"/>
                </a:solidFill>
                <a:latin typeface="Carlito"/>
                <a:cs typeface="Carlito"/>
              </a:rPr>
              <a:t>yeri  </a:t>
            </a:r>
            <a:r>
              <a:rPr sz="2400" spc="-35" dirty="0">
                <a:solidFill>
                  <a:srgbClr val="404040"/>
                </a:solidFill>
                <a:latin typeface="Carlito"/>
                <a:cs typeface="Carlito"/>
              </a:rPr>
              <a:t>Tehlikeli </a:t>
            </a:r>
            <a:r>
              <a:rPr sz="2400" spc="-10" dirty="0">
                <a:solidFill>
                  <a:srgbClr val="404040"/>
                </a:solidFill>
                <a:latin typeface="Carlito"/>
                <a:cs typeface="Carlito"/>
              </a:rPr>
              <a:t>sınıfta yer </a:t>
            </a:r>
            <a:r>
              <a:rPr sz="2400" dirty="0">
                <a:solidFill>
                  <a:srgbClr val="404040"/>
                </a:solidFill>
                <a:latin typeface="Carlito"/>
                <a:cs typeface="Carlito"/>
              </a:rPr>
              <a:t>alan iş </a:t>
            </a:r>
            <a:r>
              <a:rPr sz="2400" spc="-5" dirty="0">
                <a:solidFill>
                  <a:srgbClr val="404040"/>
                </a:solidFill>
                <a:latin typeface="Carlito"/>
                <a:cs typeface="Carlito"/>
              </a:rPr>
              <a:t>yeri  Çok </a:t>
            </a:r>
            <a:r>
              <a:rPr sz="2400" spc="-15" dirty="0">
                <a:solidFill>
                  <a:srgbClr val="404040"/>
                </a:solidFill>
                <a:latin typeface="Carlito"/>
                <a:cs typeface="Carlito"/>
              </a:rPr>
              <a:t>tehlikeli </a:t>
            </a:r>
            <a:r>
              <a:rPr sz="2400" spc="-10" dirty="0">
                <a:solidFill>
                  <a:srgbClr val="404040"/>
                </a:solidFill>
                <a:latin typeface="Carlito"/>
                <a:cs typeface="Carlito"/>
              </a:rPr>
              <a:t>sınıfta yer </a:t>
            </a:r>
            <a:r>
              <a:rPr sz="2400" dirty="0">
                <a:solidFill>
                  <a:srgbClr val="404040"/>
                </a:solidFill>
                <a:latin typeface="Carlito"/>
                <a:cs typeface="Carlito"/>
              </a:rPr>
              <a:t>alan iş</a:t>
            </a:r>
            <a:r>
              <a:rPr sz="2400" spc="-50" dirty="0">
                <a:solidFill>
                  <a:srgbClr val="404040"/>
                </a:solidFill>
                <a:latin typeface="Carlito"/>
                <a:cs typeface="Carlito"/>
              </a:rPr>
              <a:t> </a:t>
            </a:r>
            <a:r>
              <a:rPr sz="2400" spc="-10" dirty="0">
                <a:solidFill>
                  <a:srgbClr val="404040"/>
                </a:solidFill>
                <a:latin typeface="Carlito"/>
                <a:cs typeface="Carlito"/>
              </a:rPr>
              <a:t>yeri</a:t>
            </a:r>
            <a:endParaRPr sz="2400">
              <a:latin typeface="Carlito"/>
              <a:cs typeface="Carlito"/>
            </a:endParaRPr>
          </a:p>
          <a:p>
            <a:pPr marL="12700">
              <a:lnSpc>
                <a:spcPct val="100000"/>
              </a:lnSpc>
              <a:spcBef>
                <a:spcPts val="1440"/>
              </a:spcBef>
            </a:pPr>
            <a:r>
              <a:rPr sz="2400" spc="-5" dirty="0">
                <a:solidFill>
                  <a:srgbClr val="404040"/>
                </a:solidFill>
                <a:latin typeface="Carlito"/>
                <a:cs typeface="Carlito"/>
              </a:rPr>
              <a:t>olmak </a:t>
            </a:r>
            <a:r>
              <a:rPr sz="2400" spc="-20" dirty="0">
                <a:solidFill>
                  <a:srgbClr val="404040"/>
                </a:solidFill>
                <a:latin typeface="Carlito"/>
                <a:cs typeface="Carlito"/>
              </a:rPr>
              <a:t>üzere </a:t>
            </a:r>
            <a:r>
              <a:rPr sz="2400" dirty="0">
                <a:solidFill>
                  <a:srgbClr val="404040"/>
                </a:solidFill>
                <a:latin typeface="Carlito"/>
                <a:cs typeface="Carlito"/>
              </a:rPr>
              <a:t>3</a:t>
            </a:r>
            <a:r>
              <a:rPr sz="2400" spc="-20" dirty="0">
                <a:solidFill>
                  <a:srgbClr val="404040"/>
                </a:solidFill>
                <a:latin typeface="Carlito"/>
                <a:cs typeface="Carlito"/>
              </a:rPr>
              <a:t> </a:t>
            </a:r>
            <a:r>
              <a:rPr sz="2400" spc="-35" dirty="0">
                <a:solidFill>
                  <a:srgbClr val="404040"/>
                </a:solidFill>
                <a:latin typeface="Carlito"/>
                <a:cs typeface="Carlito"/>
              </a:rPr>
              <a:t>çeşittir.</a:t>
            </a:r>
            <a:endParaRPr sz="2400">
              <a:latin typeface="Carlito"/>
              <a:cs typeface="Carlito"/>
            </a:endParaRPr>
          </a:p>
        </p:txBody>
      </p:sp>
      <p:grpSp>
        <p:nvGrpSpPr>
          <p:cNvPr id="9" name="object 9"/>
          <p:cNvGrpSpPr/>
          <p:nvPr/>
        </p:nvGrpSpPr>
        <p:grpSpPr>
          <a:xfrm>
            <a:off x="6816852" y="1627632"/>
            <a:ext cx="4628515" cy="3790315"/>
            <a:chOff x="6816852" y="1627632"/>
            <a:chExt cx="4628515" cy="3790315"/>
          </a:xfrm>
        </p:grpSpPr>
        <p:sp>
          <p:nvSpPr>
            <p:cNvPr id="10" name="object 10"/>
            <p:cNvSpPr/>
            <p:nvPr/>
          </p:nvSpPr>
          <p:spPr>
            <a:xfrm>
              <a:off x="6825996" y="1636776"/>
              <a:ext cx="4610100" cy="377190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6821424" y="1632204"/>
              <a:ext cx="4619625" cy="3781425"/>
            </a:xfrm>
            <a:custGeom>
              <a:avLst/>
              <a:gdLst/>
              <a:ahLst/>
              <a:cxnLst/>
              <a:rect l="l" t="t" r="r" b="b"/>
              <a:pathLst>
                <a:path w="4619625" h="3781425">
                  <a:moveTo>
                    <a:pt x="202819" y="0"/>
                  </a:moveTo>
                  <a:lnTo>
                    <a:pt x="4416806" y="0"/>
                  </a:lnTo>
                  <a:lnTo>
                    <a:pt x="4457573" y="4063"/>
                  </a:lnTo>
                  <a:lnTo>
                    <a:pt x="4495419" y="15875"/>
                  </a:lnTo>
                  <a:lnTo>
                    <a:pt x="4529962" y="34544"/>
                  </a:lnTo>
                  <a:lnTo>
                    <a:pt x="4559934" y="59690"/>
                  </a:lnTo>
                  <a:lnTo>
                    <a:pt x="4584700" y="89662"/>
                  </a:lnTo>
                  <a:lnTo>
                    <a:pt x="4603369" y="123825"/>
                  </a:lnTo>
                  <a:lnTo>
                    <a:pt x="4615180" y="162051"/>
                  </a:lnTo>
                  <a:lnTo>
                    <a:pt x="4619244" y="202819"/>
                  </a:lnTo>
                  <a:lnTo>
                    <a:pt x="4619244" y="3578606"/>
                  </a:lnTo>
                  <a:lnTo>
                    <a:pt x="4615180" y="3619373"/>
                  </a:lnTo>
                  <a:lnTo>
                    <a:pt x="4603369" y="3657219"/>
                  </a:lnTo>
                  <a:lnTo>
                    <a:pt x="4584700" y="3691763"/>
                  </a:lnTo>
                  <a:lnTo>
                    <a:pt x="4559934" y="3721735"/>
                  </a:lnTo>
                  <a:lnTo>
                    <a:pt x="4529962" y="3746500"/>
                  </a:lnTo>
                  <a:lnTo>
                    <a:pt x="4495419" y="3765169"/>
                  </a:lnTo>
                  <a:lnTo>
                    <a:pt x="4457573" y="3776980"/>
                  </a:lnTo>
                  <a:lnTo>
                    <a:pt x="4416806" y="3781044"/>
                  </a:lnTo>
                  <a:lnTo>
                    <a:pt x="202819" y="3781044"/>
                  </a:lnTo>
                  <a:lnTo>
                    <a:pt x="162051" y="3776980"/>
                  </a:lnTo>
                  <a:lnTo>
                    <a:pt x="123825" y="3765169"/>
                  </a:lnTo>
                  <a:lnTo>
                    <a:pt x="89661" y="3746500"/>
                  </a:lnTo>
                  <a:lnTo>
                    <a:pt x="59690" y="3721735"/>
                  </a:lnTo>
                  <a:lnTo>
                    <a:pt x="34544" y="3691763"/>
                  </a:lnTo>
                  <a:lnTo>
                    <a:pt x="15875" y="3657219"/>
                  </a:lnTo>
                  <a:lnTo>
                    <a:pt x="4064" y="3619373"/>
                  </a:lnTo>
                  <a:lnTo>
                    <a:pt x="0" y="3578606"/>
                  </a:lnTo>
                  <a:lnTo>
                    <a:pt x="0" y="202819"/>
                  </a:lnTo>
                  <a:lnTo>
                    <a:pt x="4064" y="162051"/>
                  </a:lnTo>
                  <a:lnTo>
                    <a:pt x="15875" y="123825"/>
                  </a:lnTo>
                  <a:lnTo>
                    <a:pt x="34544" y="89662"/>
                  </a:lnTo>
                  <a:lnTo>
                    <a:pt x="59690" y="59690"/>
                  </a:lnTo>
                  <a:lnTo>
                    <a:pt x="89661" y="34544"/>
                  </a:lnTo>
                  <a:lnTo>
                    <a:pt x="123825" y="15875"/>
                  </a:lnTo>
                  <a:lnTo>
                    <a:pt x="162051" y="4063"/>
                  </a:lnTo>
                  <a:lnTo>
                    <a:pt x="202819" y="0"/>
                  </a:lnTo>
                  <a:close/>
                </a:path>
              </a:pathLst>
            </a:custGeom>
            <a:ln w="9144">
              <a:solidFill>
                <a:srgbClr val="F1F1F1"/>
              </a:solidFill>
            </a:ln>
          </p:spPr>
          <p:txBody>
            <a:bodyPr wrap="square" lIns="0" tIns="0" rIns="0" bIns="0" rtlCol="0"/>
            <a:lstStyle/>
            <a:p>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439795" cy="452120"/>
          </a:xfrm>
          <a:prstGeom prst="rect">
            <a:avLst/>
          </a:prstGeom>
        </p:spPr>
        <p:txBody>
          <a:bodyPr vert="horz" wrap="square" lIns="0" tIns="12065" rIns="0" bIns="0" rtlCol="0">
            <a:spAutoFit/>
          </a:bodyPr>
          <a:lstStyle/>
          <a:p>
            <a:pPr marL="12700">
              <a:lnSpc>
                <a:spcPct val="100000"/>
              </a:lnSpc>
              <a:spcBef>
                <a:spcPts val="95"/>
              </a:spcBef>
            </a:pPr>
            <a:r>
              <a:rPr sz="2800" b="1" spc="-15" dirty="0">
                <a:solidFill>
                  <a:srgbClr val="404040"/>
                </a:solidFill>
                <a:latin typeface="Carlito"/>
                <a:cs typeface="Carlito"/>
              </a:rPr>
              <a:t>NACE Kodu/ </a:t>
            </a:r>
            <a:r>
              <a:rPr sz="2800" b="1" spc="-10" dirty="0">
                <a:solidFill>
                  <a:srgbClr val="404040"/>
                </a:solidFill>
                <a:latin typeface="Carlito"/>
                <a:cs typeface="Carlito"/>
              </a:rPr>
              <a:t>İSCO</a:t>
            </a:r>
            <a:r>
              <a:rPr sz="2800" b="1" spc="25" dirty="0">
                <a:solidFill>
                  <a:srgbClr val="404040"/>
                </a:solidFill>
                <a:latin typeface="Carlito"/>
                <a:cs typeface="Carlito"/>
              </a:rPr>
              <a:t> </a:t>
            </a:r>
            <a:r>
              <a:rPr sz="2800" b="1" spc="-20" dirty="0">
                <a:solidFill>
                  <a:srgbClr val="404040"/>
                </a:solidFill>
                <a:latin typeface="Carlito"/>
                <a:cs typeface="Carlito"/>
              </a:rPr>
              <a:t>Kodu</a:t>
            </a:r>
            <a:endParaRPr sz="2800">
              <a:latin typeface="Carlito"/>
              <a:cs typeface="Carlito"/>
            </a:endParaRPr>
          </a:p>
        </p:txBody>
      </p:sp>
      <p:sp>
        <p:nvSpPr>
          <p:cNvPr id="14" name="object 14"/>
          <p:cNvSpPr txBox="1">
            <a:spLocks noGrp="1"/>
          </p:cNvSpPr>
          <p:nvPr>
            <p:ph sz="half" idx="2"/>
          </p:nvPr>
        </p:nvSpPr>
        <p:spPr>
          <a:prstGeom prst="rect">
            <a:avLst/>
          </a:prstGeom>
        </p:spPr>
        <p:txBody>
          <a:bodyPr vert="horz" wrap="square" lIns="0" tIns="12700" rIns="0" bIns="0" rtlCol="0">
            <a:spAutoFit/>
          </a:bodyPr>
          <a:lstStyle/>
          <a:p>
            <a:pPr marL="12700">
              <a:lnSpc>
                <a:spcPct val="100000"/>
              </a:lnSpc>
              <a:spcBef>
                <a:spcPts val="100"/>
              </a:spcBef>
            </a:pPr>
            <a:r>
              <a:rPr spc="-5" dirty="0"/>
              <a:t>ISCO</a:t>
            </a:r>
            <a:r>
              <a:rPr spc="-10" dirty="0"/>
              <a:t> </a:t>
            </a:r>
            <a:r>
              <a:rPr spc="-15" dirty="0"/>
              <a:t>Kodu</a:t>
            </a:r>
          </a:p>
          <a:p>
            <a:pPr>
              <a:lnSpc>
                <a:spcPct val="100000"/>
              </a:lnSpc>
              <a:spcBef>
                <a:spcPts val="20"/>
              </a:spcBef>
            </a:pPr>
            <a:endParaRPr sz="2750"/>
          </a:p>
          <a:p>
            <a:pPr marL="95885" marR="5080">
              <a:lnSpc>
                <a:spcPct val="150000"/>
              </a:lnSpc>
            </a:pPr>
            <a:r>
              <a:rPr spc="-5" dirty="0">
                <a:solidFill>
                  <a:srgbClr val="404040"/>
                </a:solidFill>
              </a:rPr>
              <a:t>Mesleklerin </a:t>
            </a:r>
            <a:r>
              <a:rPr b="0" spc="-10" dirty="0">
                <a:solidFill>
                  <a:srgbClr val="404040"/>
                </a:solidFill>
                <a:latin typeface="Carlito"/>
                <a:cs typeface="Carlito"/>
              </a:rPr>
              <a:t>Uluslararası  </a:t>
            </a:r>
            <a:r>
              <a:rPr b="0" spc="-5" dirty="0">
                <a:solidFill>
                  <a:srgbClr val="404040"/>
                </a:solidFill>
                <a:latin typeface="Carlito"/>
                <a:cs typeface="Carlito"/>
              </a:rPr>
              <a:t>Standart </a:t>
            </a:r>
            <a:r>
              <a:rPr b="0" spc="-10" dirty="0">
                <a:solidFill>
                  <a:srgbClr val="404040"/>
                </a:solidFill>
                <a:latin typeface="Carlito"/>
                <a:cs typeface="Carlito"/>
              </a:rPr>
              <a:t>Sınıflandırması’nın  </a:t>
            </a:r>
            <a:r>
              <a:rPr b="0" spc="-40" dirty="0">
                <a:solidFill>
                  <a:srgbClr val="404040"/>
                </a:solidFill>
                <a:latin typeface="Carlito"/>
                <a:cs typeface="Carlito"/>
              </a:rPr>
              <a:t>Türkçe </a:t>
            </a:r>
            <a:r>
              <a:rPr b="0" spc="-5" dirty="0">
                <a:solidFill>
                  <a:srgbClr val="404040"/>
                </a:solidFill>
                <a:latin typeface="Carlito"/>
                <a:cs typeface="Carlito"/>
              </a:rPr>
              <a:t>çevirisidir  </a:t>
            </a:r>
            <a:r>
              <a:rPr b="0" spc="-10" dirty="0">
                <a:solidFill>
                  <a:srgbClr val="404040"/>
                </a:solidFill>
                <a:latin typeface="Carlito"/>
                <a:cs typeface="Carlito"/>
              </a:rPr>
              <a:t>(</a:t>
            </a:r>
            <a:r>
              <a:rPr spc="-10" dirty="0"/>
              <a:t>I</a:t>
            </a:r>
            <a:r>
              <a:rPr spc="-10" dirty="0">
                <a:solidFill>
                  <a:srgbClr val="404040"/>
                </a:solidFill>
              </a:rPr>
              <a:t>nternational </a:t>
            </a:r>
            <a:r>
              <a:rPr spc="-5" dirty="0"/>
              <a:t>S</a:t>
            </a:r>
            <a:r>
              <a:rPr spc="-5" dirty="0">
                <a:solidFill>
                  <a:srgbClr val="404040"/>
                </a:solidFill>
              </a:rPr>
              <a:t>tandart  </a:t>
            </a:r>
            <a:r>
              <a:rPr spc="-5" dirty="0"/>
              <a:t>C</a:t>
            </a:r>
            <a:r>
              <a:rPr spc="-5" dirty="0">
                <a:solidFill>
                  <a:srgbClr val="404040"/>
                </a:solidFill>
              </a:rPr>
              <a:t>lassification </a:t>
            </a:r>
            <a:r>
              <a:rPr dirty="0">
                <a:solidFill>
                  <a:srgbClr val="404040"/>
                </a:solidFill>
              </a:rPr>
              <a:t>of</a:t>
            </a:r>
            <a:r>
              <a:rPr spc="-70" dirty="0">
                <a:solidFill>
                  <a:srgbClr val="404040"/>
                </a:solidFill>
              </a:rPr>
              <a:t> </a:t>
            </a:r>
            <a:r>
              <a:rPr spc="-5" dirty="0"/>
              <a:t>O</a:t>
            </a:r>
            <a:r>
              <a:rPr spc="-5" dirty="0">
                <a:solidFill>
                  <a:srgbClr val="404040"/>
                </a:solidFill>
              </a:rPr>
              <a:t>ccupations</a:t>
            </a:r>
            <a:r>
              <a:rPr b="0" spc="-5" dirty="0">
                <a:solidFill>
                  <a:srgbClr val="404040"/>
                </a:solidFill>
                <a:latin typeface="Carlito"/>
                <a:cs typeface="Carlito"/>
              </a:rPr>
              <a:t>).</a:t>
            </a:r>
          </a:p>
        </p:txBody>
      </p:sp>
      <p:grpSp>
        <p:nvGrpSpPr>
          <p:cNvPr id="3" name="object 3"/>
          <p:cNvGrpSpPr/>
          <p:nvPr/>
        </p:nvGrpSpPr>
        <p:grpSpPr>
          <a:xfrm>
            <a:off x="766572" y="1296860"/>
            <a:ext cx="4664075" cy="4473575"/>
            <a:chOff x="766572" y="1296860"/>
            <a:chExt cx="4664075" cy="4473575"/>
          </a:xfrm>
        </p:grpSpPr>
        <p:sp>
          <p:nvSpPr>
            <p:cNvPr id="4" name="object 4"/>
            <p:cNvSpPr/>
            <p:nvPr/>
          </p:nvSpPr>
          <p:spPr>
            <a:xfrm>
              <a:off x="766572" y="1528571"/>
              <a:ext cx="265430" cy="672465"/>
            </a:xfrm>
            <a:custGeom>
              <a:avLst/>
              <a:gdLst/>
              <a:ahLst/>
              <a:cxnLst/>
              <a:rect l="l" t="t" r="r" b="b"/>
              <a:pathLst>
                <a:path w="265430" h="672464">
                  <a:moveTo>
                    <a:pt x="265175" y="0"/>
                  </a:moveTo>
                  <a:lnTo>
                    <a:pt x="0" y="134365"/>
                  </a:lnTo>
                  <a:lnTo>
                    <a:pt x="0" y="672083"/>
                  </a:lnTo>
                  <a:lnTo>
                    <a:pt x="265175" y="537717"/>
                  </a:lnTo>
                  <a:lnTo>
                    <a:pt x="265175" y="0"/>
                  </a:lnTo>
                  <a:close/>
                </a:path>
              </a:pathLst>
            </a:custGeom>
            <a:solidFill>
              <a:srgbClr val="6CA6DA"/>
            </a:solidFill>
          </p:spPr>
          <p:txBody>
            <a:bodyPr wrap="square" lIns="0" tIns="0" rIns="0" bIns="0" rtlCol="0"/>
            <a:lstStyle/>
            <a:p>
              <a:endParaRPr/>
            </a:p>
          </p:txBody>
        </p:sp>
        <p:sp>
          <p:nvSpPr>
            <p:cNvPr id="5" name="object 5"/>
            <p:cNvSpPr/>
            <p:nvPr/>
          </p:nvSpPr>
          <p:spPr>
            <a:xfrm>
              <a:off x="958596" y="1298447"/>
              <a:ext cx="4470400" cy="4470400"/>
            </a:xfrm>
            <a:custGeom>
              <a:avLst/>
              <a:gdLst/>
              <a:ahLst/>
              <a:cxnLst/>
              <a:rect l="l" t="t" r="r" b="b"/>
              <a:pathLst>
                <a:path w="4470400" h="4470400">
                  <a:moveTo>
                    <a:pt x="4167378" y="0"/>
                  </a:moveTo>
                  <a:lnTo>
                    <a:pt x="302564" y="0"/>
                  </a:lnTo>
                  <a:lnTo>
                    <a:pt x="253486" y="3961"/>
                  </a:lnTo>
                  <a:lnTo>
                    <a:pt x="206929" y="15428"/>
                  </a:lnTo>
                  <a:lnTo>
                    <a:pt x="163516" y="33779"/>
                  </a:lnTo>
                  <a:lnTo>
                    <a:pt x="123871" y="58387"/>
                  </a:lnTo>
                  <a:lnTo>
                    <a:pt x="88617" y="88630"/>
                  </a:lnTo>
                  <a:lnTo>
                    <a:pt x="58376" y="123882"/>
                  </a:lnTo>
                  <a:lnTo>
                    <a:pt x="33770" y="163521"/>
                  </a:lnTo>
                  <a:lnTo>
                    <a:pt x="15424" y="206922"/>
                  </a:lnTo>
                  <a:lnTo>
                    <a:pt x="3959" y="253461"/>
                  </a:lnTo>
                  <a:lnTo>
                    <a:pt x="0" y="302513"/>
                  </a:lnTo>
                  <a:lnTo>
                    <a:pt x="0" y="4167378"/>
                  </a:lnTo>
                  <a:lnTo>
                    <a:pt x="3959" y="4216439"/>
                  </a:lnTo>
                  <a:lnTo>
                    <a:pt x="15424" y="4262984"/>
                  </a:lnTo>
                  <a:lnTo>
                    <a:pt x="33770" y="4306387"/>
                  </a:lnTo>
                  <a:lnTo>
                    <a:pt x="58376" y="4346025"/>
                  </a:lnTo>
                  <a:lnTo>
                    <a:pt x="88617" y="4381276"/>
                  </a:lnTo>
                  <a:lnTo>
                    <a:pt x="123871" y="4411515"/>
                  </a:lnTo>
                  <a:lnTo>
                    <a:pt x="163516" y="4436120"/>
                  </a:lnTo>
                  <a:lnTo>
                    <a:pt x="206929" y="4454466"/>
                  </a:lnTo>
                  <a:lnTo>
                    <a:pt x="253486" y="4465931"/>
                  </a:lnTo>
                  <a:lnTo>
                    <a:pt x="302564" y="4469892"/>
                  </a:lnTo>
                  <a:lnTo>
                    <a:pt x="4167378" y="4469892"/>
                  </a:lnTo>
                  <a:lnTo>
                    <a:pt x="4216430" y="4465931"/>
                  </a:lnTo>
                  <a:lnTo>
                    <a:pt x="4262969" y="4454466"/>
                  </a:lnTo>
                  <a:lnTo>
                    <a:pt x="4306370" y="4436120"/>
                  </a:lnTo>
                  <a:lnTo>
                    <a:pt x="4346009" y="4411515"/>
                  </a:lnTo>
                  <a:lnTo>
                    <a:pt x="4381261" y="4381276"/>
                  </a:lnTo>
                  <a:lnTo>
                    <a:pt x="4411504" y="4346025"/>
                  </a:lnTo>
                  <a:lnTo>
                    <a:pt x="4436112" y="4306387"/>
                  </a:lnTo>
                  <a:lnTo>
                    <a:pt x="4454463" y="4262984"/>
                  </a:lnTo>
                  <a:lnTo>
                    <a:pt x="4465930" y="4216439"/>
                  </a:lnTo>
                  <a:lnTo>
                    <a:pt x="4469892" y="4167378"/>
                  </a:lnTo>
                  <a:lnTo>
                    <a:pt x="4469892" y="302513"/>
                  </a:lnTo>
                  <a:lnTo>
                    <a:pt x="4465930" y="253461"/>
                  </a:lnTo>
                  <a:lnTo>
                    <a:pt x="4454463" y="206922"/>
                  </a:lnTo>
                  <a:lnTo>
                    <a:pt x="4436112" y="163521"/>
                  </a:lnTo>
                  <a:lnTo>
                    <a:pt x="4411504" y="123882"/>
                  </a:lnTo>
                  <a:lnTo>
                    <a:pt x="4381261" y="88630"/>
                  </a:lnTo>
                  <a:lnTo>
                    <a:pt x="4346009" y="58387"/>
                  </a:lnTo>
                  <a:lnTo>
                    <a:pt x="4306370" y="33779"/>
                  </a:lnTo>
                  <a:lnTo>
                    <a:pt x="4262969" y="15428"/>
                  </a:lnTo>
                  <a:lnTo>
                    <a:pt x="4216430" y="3961"/>
                  </a:lnTo>
                  <a:lnTo>
                    <a:pt x="4167378" y="0"/>
                  </a:lnTo>
                  <a:close/>
                </a:path>
              </a:pathLst>
            </a:custGeom>
            <a:solidFill>
              <a:srgbClr val="F1F1F1"/>
            </a:solidFill>
          </p:spPr>
          <p:txBody>
            <a:bodyPr wrap="square" lIns="0" tIns="0" rIns="0" bIns="0" rtlCol="0"/>
            <a:lstStyle/>
            <a:p>
              <a:endParaRPr/>
            </a:p>
          </p:txBody>
        </p:sp>
        <p:sp>
          <p:nvSpPr>
            <p:cNvPr id="6" name="object 6"/>
            <p:cNvSpPr/>
            <p:nvPr/>
          </p:nvSpPr>
          <p:spPr>
            <a:xfrm>
              <a:off x="958596" y="1298447"/>
              <a:ext cx="4470400" cy="4470400"/>
            </a:xfrm>
            <a:custGeom>
              <a:avLst/>
              <a:gdLst/>
              <a:ahLst/>
              <a:cxnLst/>
              <a:rect l="l" t="t" r="r" b="b"/>
              <a:pathLst>
                <a:path w="4470400" h="4470400">
                  <a:moveTo>
                    <a:pt x="0" y="302513"/>
                  </a:moveTo>
                  <a:lnTo>
                    <a:pt x="3959" y="253461"/>
                  </a:lnTo>
                  <a:lnTo>
                    <a:pt x="15424" y="206922"/>
                  </a:lnTo>
                  <a:lnTo>
                    <a:pt x="33770" y="163521"/>
                  </a:lnTo>
                  <a:lnTo>
                    <a:pt x="58376" y="123882"/>
                  </a:lnTo>
                  <a:lnTo>
                    <a:pt x="88617" y="88630"/>
                  </a:lnTo>
                  <a:lnTo>
                    <a:pt x="123871" y="58387"/>
                  </a:lnTo>
                  <a:lnTo>
                    <a:pt x="163516" y="33779"/>
                  </a:lnTo>
                  <a:lnTo>
                    <a:pt x="206929" y="15428"/>
                  </a:lnTo>
                  <a:lnTo>
                    <a:pt x="253486" y="3961"/>
                  </a:lnTo>
                  <a:lnTo>
                    <a:pt x="302564" y="0"/>
                  </a:lnTo>
                  <a:lnTo>
                    <a:pt x="4167378" y="0"/>
                  </a:lnTo>
                  <a:lnTo>
                    <a:pt x="4216430" y="3961"/>
                  </a:lnTo>
                  <a:lnTo>
                    <a:pt x="4262969" y="15428"/>
                  </a:lnTo>
                  <a:lnTo>
                    <a:pt x="4306370" y="33779"/>
                  </a:lnTo>
                  <a:lnTo>
                    <a:pt x="4346009" y="58387"/>
                  </a:lnTo>
                  <a:lnTo>
                    <a:pt x="4381261" y="88630"/>
                  </a:lnTo>
                  <a:lnTo>
                    <a:pt x="4411504" y="123882"/>
                  </a:lnTo>
                  <a:lnTo>
                    <a:pt x="4436112" y="163521"/>
                  </a:lnTo>
                  <a:lnTo>
                    <a:pt x="4454463" y="206922"/>
                  </a:lnTo>
                  <a:lnTo>
                    <a:pt x="4465930" y="253461"/>
                  </a:lnTo>
                  <a:lnTo>
                    <a:pt x="4469892" y="302513"/>
                  </a:lnTo>
                  <a:lnTo>
                    <a:pt x="4469892" y="4167378"/>
                  </a:lnTo>
                  <a:lnTo>
                    <a:pt x="4465930" y="4216439"/>
                  </a:lnTo>
                  <a:lnTo>
                    <a:pt x="4454463" y="4262984"/>
                  </a:lnTo>
                  <a:lnTo>
                    <a:pt x="4436112" y="4306387"/>
                  </a:lnTo>
                  <a:lnTo>
                    <a:pt x="4411504" y="4346025"/>
                  </a:lnTo>
                  <a:lnTo>
                    <a:pt x="4381261" y="4381276"/>
                  </a:lnTo>
                  <a:lnTo>
                    <a:pt x="4346009" y="4411515"/>
                  </a:lnTo>
                  <a:lnTo>
                    <a:pt x="4306370" y="4436120"/>
                  </a:lnTo>
                  <a:lnTo>
                    <a:pt x="4262969" y="4454466"/>
                  </a:lnTo>
                  <a:lnTo>
                    <a:pt x="4216430" y="4465931"/>
                  </a:lnTo>
                  <a:lnTo>
                    <a:pt x="4167378" y="4469892"/>
                  </a:lnTo>
                  <a:lnTo>
                    <a:pt x="302564" y="4469892"/>
                  </a:lnTo>
                  <a:lnTo>
                    <a:pt x="253486" y="4465931"/>
                  </a:lnTo>
                  <a:lnTo>
                    <a:pt x="206929" y="4454466"/>
                  </a:lnTo>
                  <a:lnTo>
                    <a:pt x="163516" y="4436120"/>
                  </a:lnTo>
                  <a:lnTo>
                    <a:pt x="123871" y="4411515"/>
                  </a:lnTo>
                  <a:lnTo>
                    <a:pt x="88617" y="4381276"/>
                  </a:lnTo>
                  <a:lnTo>
                    <a:pt x="58376" y="4346025"/>
                  </a:lnTo>
                  <a:lnTo>
                    <a:pt x="33770" y="4306387"/>
                  </a:lnTo>
                  <a:lnTo>
                    <a:pt x="15424" y="4262984"/>
                  </a:lnTo>
                  <a:lnTo>
                    <a:pt x="3959" y="4216439"/>
                  </a:lnTo>
                  <a:lnTo>
                    <a:pt x="0" y="4167378"/>
                  </a:lnTo>
                  <a:lnTo>
                    <a:pt x="0" y="302513"/>
                  </a:lnTo>
                  <a:close/>
                </a:path>
              </a:pathLst>
            </a:custGeom>
            <a:ln w="3175">
              <a:solidFill>
                <a:srgbClr val="BEBEBE"/>
              </a:solidFill>
            </a:ln>
          </p:spPr>
          <p:txBody>
            <a:bodyPr wrap="square" lIns="0" tIns="0" rIns="0" bIns="0" rtlCol="0"/>
            <a:lstStyle/>
            <a:p>
              <a:endParaRPr/>
            </a:p>
          </p:txBody>
        </p:sp>
        <p:sp>
          <p:nvSpPr>
            <p:cNvPr id="7" name="object 7"/>
            <p:cNvSpPr/>
            <p:nvPr/>
          </p:nvSpPr>
          <p:spPr>
            <a:xfrm>
              <a:off x="766572" y="1670303"/>
              <a:ext cx="3446145" cy="530860"/>
            </a:xfrm>
            <a:custGeom>
              <a:avLst/>
              <a:gdLst/>
              <a:ahLst/>
              <a:cxnLst/>
              <a:rect l="l" t="t" r="r" b="b"/>
              <a:pathLst>
                <a:path w="3446145" h="530860">
                  <a:moveTo>
                    <a:pt x="3268344" y="0"/>
                  </a:moveTo>
                  <a:lnTo>
                    <a:pt x="0" y="0"/>
                  </a:lnTo>
                  <a:lnTo>
                    <a:pt x="0" y="530351"/>
                  </a:lnTo>
                  <a:lnTo>
                    <a:pt x="3268344" y="530351"/>
                  </a:lnTo>
                  <a:lnTo>
                    <a:pt x="3445764" y="265175"/>
                  </a:lnTo>
                  <a:lnTo>
                    <a:pt x="3268344" y="0"/>
                  </a:lnTo>
                  <a:close/>
                </a:path>
              </a:pathLst>
            </a:custGeom>
            <a:solidFill>
              <a:srgbClr val="AECEEB"/>
            </a:solidFill>
          </p:spPr>
          <p:txBody>
            <a:bodyPr wrap="square" lIns="0" tIns="0" rIns="0" bIns="0" rtlCol="0"/>
            <a:lstStyle/>
            <a:p>
              <a:endParaRPr/>
            </a:p>
          </p:txBody>
        </p:sp>
      </p:grpSp>
      <p:sp>
        <p:nvSpPr>
          <p:cNvPr id="8" name="object 8"/>
          <p:cNvSpPr txBox="1"/>
          <p:nvPr/>
        </p:nvSpPr>
        <p:spPr>
          <a:xfrm>
            <a:off x="1240637" y="1734058"/>
            <a:ext cx="3602354" cy="301561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C00000"/>
                </a:solidFill>
                <a:latin typeface="Carlito"/>
                <a:cs typeface="Carlito"/>
              </a:rPr>
              <a:t>NACE</a:t>
            </a:r>
            <a:r>
              <a:rPr sz="2400" b="1" spc="-20" dirty="0">
                <a:solidFill>
                  <a:srgbClr val="C00000"/>
                </a:solidFill>
                <a:latin typeface="Carlito"/>
                <a:cs typeface="Carlito"/>
              </a:rPr>
              <a:t> </a:t>
            </a:r>
            <a:r>
              <a:rPr sz="2400" b="1" spc="-15" dirty="0">
                <a:solidFill>
                  <a:srgbClr val="C00000"/>
                </a:solidFill>
                <a:latin typeface="Carlito"/>
                <a:cs typeface="Carlito"/>
              </a:rPr>
              <a:t>Kodu</a:t>
            </a:r>
            <a:endParaRPr sz="2400">
              <a:latin typeface="Carlito"/>
              <a:cs typeface="Carlito"/>
            </a:endParaRPr>
          </a:p>
          <a:p>
            <a:pPr>
              <a:lnSpc>
                <a:spcPct val="100000"/>
              </a:lnSpc>
              <a:spcBef>
                <a:spcPts val="20"/>
              </a:spcBef>
            </a:pPr>
            <a:endParaRPr sz="2750">
              <a:latin typeface="Carlito"/>
              <a:cs typeface="Carlito"/>
            </a:endParaRPr>
          </a:p>
          <a:p>
            <a:pPr marL="95885" marR="751840">
              <a:lnSpc>
                <a:spcPct val="150000"/>
              </a:lnSpc>
            </a:pPr>
            <a:r>
              <a:rPr sz="2400" b="1" dirty="0">
                <a:solidFill>
                  <a:srgbClr val="404040"/>
                </a:solidFill>
                <a:latin typeface="Carlito"/>
                <a:cs typeface="Carlito"/>
              </a:rPr>
              <a:t>İş </a:t>
            </a:r>
            <a:r>
              <a:rPr sz="2400" b="1" spc="-10" dirty="0">
                <a:solidFill>
                  <a:srgbClr val="404040"/>
                </a:solidFill>
                <a:latin typeface="Carlito"/>
                <a:cs typeface="Carlito"/>
              </a:rPr>
              <a:t>yerlerinin </a:t>
            </a:r>
            <a:r>
              <a:rPr sz="2400" spc="-10" dirty="0">
                <a:solidFill>
                  <a:srgbClr val="404040"/>
                </a:solidFill>
                <a:latin typeface="Carlito"/>
                <a:cs typeface="Carlito"/>
              </a:rPr>
              <a:t>faaliyet  </a:t>
            </a:r>
            <a:r>
              <a:rPr sz="2400" dirty="0">
                <a:solidFill>
                  <a:srgbClr val="404040"/>
                </a:solidFill>
                <a:latin typeface="Carlito"/>
                <a:cs typeface="Carlito"/>
              </a:rPr>
              <a:t>alanlarına </a:t>
            </a:r>
            <a:r>
              <a:rPr sz="2400" spc="-15" dirty="0">
                <a:solidFill>
                  <a:srgbClr val="404040"/>
                </a:solidFill>
                <a:latin typeface="Carlito"/>
                <a:cs typeface="Carlito"/>
              </a:rPr>
              <a:t>göre</a:t>
            </a:r>
            <a:r>
              <a:rPr sz="2400" spc="-110" dirty="0">
                <a:solidFill>
                  <a:srgbClr val="404040"/>
                </a:solidFill>
                <a:latin typeface="Carlito"/>
                <a:cs typeface="Carlito"/>
              </a:rPr>
              <a:t> </a:t>
            </a:r>
            <a:r>
              <a:rPr sz="2400" spc="-15" dirty="0">
                <a:solidFill>
                  <a:srgbClr val="404040"/>
                </a:solidFill>
                <a:latin typeface="Carlito"/>
                <a:cs typeface="Carlito"/>
              </a:rPr>
              <a:t>tehlike  </a:t>
            </a:r>
            <a:r>
              <a:rPr sz="2400" spc="-5" dirty="0">
                <a:solidFill>
                  <a:srgbClr val="404040"/>
                </a:solidFill>
                <a:latin typeface="Carlito"/>
                <a:cs typeface="Carlito"/>
              </a:rPr>
              <a:t>sınıflarının</a:t>
            </a:r>
            <a:r>
              <a:rPr sz="2400" spc="-75" dirty="0">
                <a:solidFill>
                  <a:srgbClr val="404040"/>
                </a:solidFill>
                <a:latin typeface="Carlito"/>
                <a:cs typeface="Carlito"/>
              </a:rPr>
              <a:t> </a:t>
            </a:r>
            <a:r>
              <a:rPr sz="2400" spc="-5" dirty="0">
                <a:solidFill>
                  <a:srgbClr val="404040"/>
                </a:solidFill>
                <a:latin typeface="Carlito"/>
                <a:cs typeface="Carlito"/>
              </a:rPr>
              <a:t>belirlendiği</a:t>
            </a:r>
            <a:endParaRPr sz="2400">
              <a:latin typeface="Carlito"/>
              <a:cs typeface="Carlito"/>
            </a:endParaRPr>
          </a:p>
          <a:p>
            <a:pPr marL="95885">
              <a:lnSpc>
                <a:spcPct val="100000"/>
              </a:lnSpc>
              <a:spcBef>
                <a:spcPts val="1445"/>
              </a:spcBef>
            </a:pPr>
            <a:r>
              <a:rPr sz="2400" spc="-20" dirty="0">
                <a:solidFill>
                  <a:srgbClr val="404040"/>
                </a:solidFill>
                <a:latin typeface="Carlito"/>
                <a:cs typeface="Carlito"/>
              </a:rPr>
              <a:t>kodlama </a:t>
            </a:r>
            <a:r>
              <a:rPr sz="2400" spc="-10" dirty="0">
                <a:solidFill>
                  <a:srgbClr val="404040"/>
                </a:solidFill>
                <a:latin typeface="Carlito"/>
                <a:cs typeface="Carlito"/>
              </a:rPr>
              <a:t>sistemi </a:t>
            </a:r>
            <a:r>
              <a:rPr sz="2400" spc="-15" dirty="0">
                <a:solidFill>
                  <a:srgbClr val="404040"/>
                </a:solidFill>
                <a:latin typeface="Carlito"/>
                <a:cs typeface="Carlito"/>
              </a:rPr>
              <a:t>ve</a:t>
            </a:r>
            <a:r>
              <a:rPr sz="2400" spc="-20" dirty="0">
                <a:solidFill>
                  <a:srgbClr val="404040"/>
                </a:solidFill>
                <a:latin typeface="Carlito"/>
                <a:cs typeface="Carlito"/>
              </a:rPr>
              <a:t> </a:t>
            </a:r>
            <a:r>
              <a:rPr sz="2400" spc="-30" dirty="0">
                <a:solidFill>
                  <a:srgbClr val="404040"/>
                </a:solidFill>
                <a:latin typeface="Carlito"/>
                <a:cs typeface="Carlito"/>
              </a:rPr>
              <a:t>listesidir.</a:t>
            </a:r>
            <a:endParaRPr sz="2400">
              <a:latin typeface="Carlito"/>
              <a:cs typeface="Carlito"/>
            </a:endParaRPr>
          </a:p>
        </p:txBody>
      </p:sp>
      <p:grpSp>
        <p:nvGrpSpPr>
          <p:cNvPr id="9" name="object 9"/>
          <p:cNvGrpSpPr/>
          <p:nvPr/>
        </p:nvGrpSpPr>
        <p:grpSpPr>
          <a:xfrm>
            <a:off x="6531864" y="1296924"/>
            <a:ext cx="4662170" cy="4472940"/>
            <a:chOff x="6531864" y="1296924"/>
            <a:chExt cx="4662170" cy="4472940"/>
          </a:xfrm>
        </p:grpSpPr>
        <p:sp>
          <p:nvSpPr>
            <p:cNvPr id="10" name="object 10"/>
            <p:cNvSpPr/>
            <p:nvPr/>
          </p:nvSpPr>
          <p:spPr>
            <a:xfrm>
              <a:off x="6531864" y="1528572"/>
              <a:ext cx="264160" cy="672465"/>
            </a:xfrm>
            <a:custGeom>
              <a:avLst/>
              <a:gdLst/>
              <a:ahLst/>
              <a:cxnLst/>
              <a:rect l="l" t="t" r="r" b="b"/>
              <a:pathLst>
                <a:path w="264159" h="672464">
                  <a:moveTo>
                    <a:pt x="263651" y="0"/>
                  </a:moveTo>
                  <a:lnTo>
                    <a:pt x="0" y="134365"/>
                  </a:lnTo>
                  <a:lnTo>
                    <a:pt x="0" y="672083"/>
                  </a:lnTo>
                  <a:lnTo>
                    <a:pt x="263651" y="537717"/>
                  </a:lnTo>
                  <a:lnTo>
                    <a:pt x="263651" y="0"/>
                  </a:lnTo>
                  <a:close/>
                </a:path>
              </a:pathLst>
            </a:custGeom>
            <a:solidFill>
              <a:srgbClr val="6CA6DA"/>
            </a:solidFill>
          </p:spPr>
          <p:txBody>
            <a:bodyPr wrap="square" lIns="0" tIns="0" rIns="0" bIns="0" rtlCol="0"/>
            <a:lstStyle/>
            <a:p>
              <a:endParaRPr/>
            </a:p>
          </p:txBody>
        </p:sp>
        <p:sp>
          <p:nvSpPr>
            <p:cNvPr id="11" name="object 11"/>
            <p:cNvSpPr/>
            <p:nvPr/>
          </p:nvSpPr>
          <p:spPr>
            <a:xfrm>
              <a:off x="6723888" y="1298448"/>
              <a:ext cx="4468495" cy="4470400"/>
            </a:xfrm>
            <a:custGeom>
              <a:avLst/>
              <a:gdLst/>
              <a:ahLst/>
              <a:cxnLst/>
              <a:rect l="l" t="t" r="r" b="b"/>
              <a:pathLst>
                <a:path w="4468495" h="4470400">
                  <a:moveTo>
                    <a:pt x="4165854" y="0"/>
                  </a:moveTo>
                  <a:lnTo>
                    <a:pt x="302513" y="0"/>
                  </a:lnTo>
                  <a:lnTo>
                    <a:pt x="253430" y="3957"/>
                  </a:lnTo>
                  <a:lnTo>
                    <a:pt x="206873" y="15416"/>
                  </a:lnTo>
                  <a:lnTo>
                    <a:pt x="163465" y="33755"/>
                  </a:lnTo>
                  <a:lnTo>
                    <a:pt x="123828" y="58350"/>
                  </a:lnTo>
                  <a:lnTo>
                    <a:pt x="88582" y="88582"/>
                  </a:lnTo>
                  <a:lnTo>
                    <a:pt x="58350" y="123828"/>
                  </a:lnTo>
                  <a:lnTo>
                    <a:pt x="33755" y="163465"/>
                  </a:lnTo>
                  <a:lnTo>
                    <a:pt x="15416" y="206873"/>
                  </a:lnTo>
                  <a:lnTo>
                    <a:pt x="3957" y="253430"/>
                  </a:lnTo>
                  <a:lnTo>
                    <a:pt x="0" y="302513"/>
                  </a:lnTo>
                  <a:lnTo>
                    <a:pt x="0" y="4167378"/>
                  </a:lnTo>
                  <a:lnTo>
                    <a:pt x="3957" y="4216452"/>
                  </a:lnTo>
                  <a:lnTo>
                    <a:pt x="15416" y="4263003"/>
                  </a:lnTo>
                  <a:lnTo>
                    <a:pt x="33755" y="4306409"/>
                  </a:lnTo>
                  <a:lnTo>
                    <a:pt x="58350" y="4346047"/>
                  </a:lnTo>
                  <a:lnTo>
                    <a:pt x="88582" y="4381295"/>
                  </a:lnTo>
                  <a:lnTo>
                    <a:pt x="123828" y="4411530"/>
                  </a:lnTo>
                  <a:lnTo>
                    <a:pt x="163465" y="4436129"/>
                  </a:lnTo>
                  <a:lnTo>
                    <a:pt x="206873" y="4454471"/>
                  </a:lnTo>
                  <a:lnTo>
                    <a:pt x="253430" y="4465933"/>
                  </a:lnTo>
                  <a:lnTo>
                    <a:pt x="302513" y="4469892"/>
                  </a:lnTo>
                  <a:lnTo>
                    <a:pt x="4165854" y="4469892"/>
                  </a:lnTo>
                  <a:lnTo>
                    <a:pt x="4214937" y="4465933"/>
                  </a:lnTo>
                  <a:lnTo>
                    <a:pt x="4261494" y="4454471"/>
                  </a:lnTo>
                  <a:lnTo>
                    <a:pt x="4304902" y="4436129"/>
                  </a:lnTo>
                  <a:lnTo>
                    <a:pt x="4344539" y="4411530"/>
                  </a:lnTo>
                  <a:lnTo>
                    <a:pt x="4379785" y="4381295"/>
                  </a:lnTo>
                  <a:lnTo>
                    <a:pt x="4410017" y="4346047"/>
                  </a:lnTo>
                  <a:lnTo>
                    <a:pt x="4434612" y="4306409"/>
                  </a:lnTo>
                  <a:lnTo>
                    <a:pt x="4452951" y="4263003"/>
                  </a:lnTo>
                  <a:lnTo>
                    <a:pt x="4464410" y="4216452"/>
                  </a:lnTo>
                  <a:lnTo>
                    <a:pt x="4468367" y="4167378"/>
                  </a:lnTo>
                  <a:lnTo>
                    <a:pt x="4468367" y="302513"/>
                  </a:lnTo>
                  <a:lnTo>
                    <a:pt x="4464410" y="253430"/>
                  </a:lnTo>
                  <a:lnTo>
                    <a:pt x="4452951" y="206873"/>
                  </a:lnTo>
                  <a:lnTo>
                    <a:pt x="4434612" y="163465"/>
                  </a:lnTo>
                  <a:lnTo>
                    <a:pt x="4410017" y="123828"/>
                  </a:lnTo>
                  <a:lnTo>
                    <a:pt x="4379785" y="88582"/>
                  </a:lnTo>
                  <a:lnTo>
                    <a:pt x="4344539" y="58350"/>
                  </a:lnTo>
                  <a:lnTo>
                    <a:pt x="4304902" y="33755"/>
                  </a:lnTo>
                  <a:lnTo>
                    <a:pt x="4261494" y="15416"/>
                  </a:lnTo>
                  <a:lnTo>
                    <a:pt x="4214937" y="3957"/>
                  </a:lnTo>
                  <a:lnTo>
                    <a:pt x="4165854" y="0"/>
                  </a:lnTo>
                  <a:close/>
                </a:path>
              </a:pathLst>
            </a:custGeom>
            <a:solidFill>
              <a:srgbClr val="F1F1F1"/>
            </a:solidFill>
          </p:spPr>
          <p:txBody>
            <a:bodyPr wrap="square" lIns="0" tIns="0" rIns="0" bIns="0" rtlCol="0"/>
            <a:lstStyle/>
            <a:p>
              <a:endParaRPr/>
            </a:p>
          </p:txBody>
        </p:sp>
        <p:sp>
          <p:nvSpPr>
            <p:cNvPr id="12" name="object 12"/>
            <p:cNvSpPr/>
            <p:nvPr/>
          </p:nvSpPr>
          <p:spPr>
            <a:xfrm>
              <a:off x="6723888" y="1298448"/>
              <a:ext cx="4468495" cy="4470400"/>
            </a:xfrm>
            <a:custGeom>
              <a:avLst/>
              <a:gdLst/>
              <a:ahLst/>
              <a:cxnLst/>
              <a:rect l="l" t="t" r="r" b="b"/>
              <a:pathLst>
                <a:path w="4468495" h="4470400">
                  <a:moveTo>
                    <a:pt x="0" y="302513"/>
                  </a:moveTo>
                  <a:lnTo>
                    <a:pt x="3957" y="253430"/>
                  </a:lnTo>
                  <a:lnTo>
                    <a:pt x="15416" y="206873"/>
                  </a:lnTo>
                  <a:lnTo>
                    <a:pt x="33755" y="163465"/>
                  </a:lnTo>
                  <a:lnTo>
                    <a:pt x="58350" y="123828"/>
                  </a:lnTo>
                  <a:lnTo>
                    <a:pt x="88582" y="88582"/>
                  </a:lnTo>
                  <a:lnTo>
                    <a:pt x="123828" y="58350"/>
                  </a:lnTo>
                  <a:lnTo>
                    <a:pt x="163465" y="33755"/>
                  </a:lnTo>
                  <a:lnTo>
                    <a:pt x="206873" y="15416"/>
                  </a:lnTo>
                  <a:lnTo>
                    <a:pt x="253430" y="3957"/>
                  </a:lnTo>
                  <a:lnTo>
                    <a:pt x="302513" y="0"/>
                  </a:lnTo>
                  <a:lnTo>
                    <a:pt x="4165854" y="0"/>
                  </a:lnTo>
                  <a:lnTo>
                    <a:pt x="4214937" y="3957"/>
                  </a:lnTo>
                  <a:lnTo>
                    <a:pt x="4261494" y="15416"/>
                  </a:lnTo>
                  <a:lnTo>
                    <a:pt x="4304902" y="33755"/>
                  </a:lnTo>
                  <a:lnTo>
                    <a:pt x="4344539" y="58350"/>
                  </a:lnTo>
                  <a:lnTo>
                    <a:pt x="4379785" y="88582"/>
                  </a:lnTo>
                  <a:lnTo>
                    <a:pt x="4410017" y="123828"/>
                  </a:lnTo>
                  <a:lnTo>
                    <a:pt x="4434612" y="163465"/>
                  </a:lnTo>
                  <a:lnTo>
                    <a:pt x="4452951" y="206873"/>
                  </a:lnTo>
                  <a:lnTo>
                    <a:pt x="4464410" y="253430"/>
                  </a:lnTo>
                  <a:lnTo>
                    <a:pt x="4468367" y="302513"/>
                  </a:lnTo>
                  <a:lnTo>
                    <a:pt x="4468367" y="4167378"/>
                  </a:lnTo>
                  <a:lnTo>
                    <a:pt x="4464410" y="4216452"/>
                  </a:lnTo>
                  <a:lnTo>
                    <a:pt x="4452951" y="4263003"/>
                  </a:lnTo>
                  <a:lnTo>
                    <a:pt x="4434612" y="4306409"/>
                  </a:lnTo>
                  <a:lnTo>
                    <a:pt x="4410017" y="4346047"/>
                  </a:lnTo>
                  <a:lnTo>
                    <a:pt x="4379785" y="4381295"/>
                  </a:lnTo>
                  <a:lnTo>
                    <a:pt x="4344539" y="4411530"/>
                  </a:lnTo>
                  <a:lnTo>
                    <a:pt x="4304902" y="4436129"/>
                  </a:lnTo>
                  <a:lnTo>
                    <a:pt x="4261494" y="4454471"/>
                  </a:lnTo>
                  <a:lnTo>
                    <a:pt x="4214937" y="4465933"/>
                  </a:lnTo>
                  <a:lnTo>
                    <a:pt x="4165854" y="4469892"/>
                  </a:lnTo>
                  <a:lnTo>
                    <a:pt x="302513" y="4469892"/>
                  </a:lnTo>
                  <a:lnTo>
                    <a:pt x="253430" y="4465933"/>
                  </a:lnTo>
                  <a:lnTo>
                    <a:pt x="206873" y="4454471"/>
                  </a:lnTo>
                  <a:lnTo>
                    <a:pt x="163465" y="4436129"/>
                  </a:lnTo>
                  <a:lnTo>
                    <a:pt x="123828" y="4411530"/>
                  </a:lnTo>
                  <a:lnTo>
                    <a:pt x="88582" y="4381295"/>
                  </a:lnTo>
                  <a:lnTo>
                    <a:pt x="58350" y="4346047"/>
                  </a:lnTo>
                  <a:lnTo>
                    <a:pt x="33755" y="4306409"/>
                  </a:lnTo>
                  <a:lnTo>
                    <a:pt x="15416" y="4263003"/>
                  </a:lnTo>
                  <a:lnTo>
                    <a:pt x="3957" y="4216452"/>
                  </a:lnTo>
                  <a:lnTo>
                    <a:pt x="0" y="4167378"/>
                  </a:lnTo>
                  <a:lnTo>
                    <a:pt x="0" y="302513"/>
                  </a:lnTo>
                  <a:close/>
                </a:path>
              </a:pathLst>
            </a:custGeom>
            <a:ln w="3175">
              <a:solidFill>
                <a:srgbClr val="BEBEBE"/>
              </a:solidFill>
            </a:ln>
          </p:spPr>
          <p:txBody>
            <a:bodyPr wrap="square" lIns="0" tIns="0" rIns="0" bIns="0" rtlCol="0"/>
            <a:lstStyle/>
            <a:p>
              <a:endParaRPr/>
            </a:p>
          </p:txBody>
        </p:sp>
        <p:sp>
          <p:nvSpPr>
            <p:cNvPr id="13" name="object 13"/>
            <p:cNvSpPr/>
            <p:nvPr/>
          </p:nvSpPr>
          <p:spPr>
            <a:xfrm>
              <a:off x="6531864" y="1670304"/>
              <a:ext cx="3444240" cy="530860"/>
            </a:xfrm>
            <a:custGeom>
              <a:avLst/>
              <a:gdLst/>
              <a:ahLst/>
              <a:cxnLst/>
              <a:rect l="l" t="t" r="r" b="b"/>
              <a:pathLst>
                <a:path w="3444240" h="530860">
                  <a:moveTo>
                    <a:pt x="3266820" y="0"/>
                  </a:moveTo>
                  <a:lnTo>
                    <a:pt x="0" y="0"/>
                  </a:lnTo>
                  <a:lnTo>
                    <a:pt x="0" y="530351"/>
                  </a:lnTo>
                  <a:lnTo>
                    <a:pt x="3266820" y="530351"/>
                  </a:lnTo>
                  <a:lnTo>
                    <a:pt x="3444239" y="265175"/>
                  </a:lnTo>
                  <a:lnTo>
                    <a:pt x="3266820" y="0"/>
                  </a:lnTo>
                  <a:close/>
                </a:path>
              </a:pathLst>
            </a:custGeom>
            <a:solidFill>
              <a:srgbClr val="AECEEB"/>
            </a:solidFill>
          </p:spPr>
          <p:txBody>
            <a:bodyPr wrap="square" lIns="0" tIns="0" rIns="0" bIns="0" rtlCol="0"/>
            <a:lstStyle/>
            <a:p>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770699" y="1312036"/>
          <a:ext cx="10594340" cy="4508500"/>
        </p:xfrm>
        <a:graphic>
          <a:graphicData uri="http://schemas.openxmlformats.org/drawingml/2006/table">
            <a:tbl>
              <a:tblPr firstRow="1" bandRow="1">
                <a:tableStyleId>{2D5ABB26-0587-4C30-8999-92F81FD0307C}</a:tableStyleId>
              </a:tblPr>
              <a:tblGrid>
                <a:gridCol w="1379855">
                  <a:extLst>
                    <a:ext uri="{9D8B030D-6E8A-4147-A177-3AD203B41FA5}">
                      <a16:colId xmlns:a16="http://schemas.microsoft.com/office/drawing/2014/main" val="20000"/>
                    </a:ext>
                  </a:extLst>
                </a:gridCol>
                <a:gridCol w="7795259">
                  <a:extLst>
                    <a:ext uri="{9D8B030D-6E8A-4147-A177-3AD203B41FA5}">
                      <a16:colId xmlns:a16="http://schemas.microsoft.com/office/drawing/2014/main" val="20001"/>
                    </a:ext>
                  </a:extLst>
                </a:gridCol>
                <a:gridCol w="1401445">
                  <a:extLst>
                    <a:ext uri="{9D8B030D-6E8A-4147-A177-3AD203B41FA5}">
                      <a16:colId xmlns:a16="http://schemas.microsoft.com/office/drawing/2014/main" val="20002"/>
                    </a:ext>
                  </a:extLst>
                </a:gridCol>
              </a:tblGrid>
              <a:tr h="455422">
                <a:tc>
                  <a:txBody>
                    <a:bodyPr/>
                    <a:lstStyle/>
                    <a:p>
                      <a:pPr marL="107950">
                        <a:lnSpc>
                          <a:spcPct val="100000"/>
                        </a:lnSpc>
                        <a:spcBef>
                          <a:spcPts val="894"/>
                        </a:spcBef>
                      </a:pPr>
                      <a:r>
                        <a:rPr sz="1800" b="1" dirty="0">
                          <a:latin typeface="Carlito"/>
                          <a:cs typeface="Carlito"/>
                        </a:rPr>
                        <a:t>I</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E0F1"/>
                    </a:solidFill>
                  </a:tcPr>
                </a:tc>
                <a:tc>
                  <a:txBody>
                    <a:bodyPr/>
                    <a:lstStyle/>
                    <a:p>
                      <a:pPr marL="107950">
                        <a:lnSpc>
                          <a:spcPct val="100000"/>
                        </a:lnSpc>
                        <a:spcBef>
                          <a:spcPts val="894"/>
                        </a:spcBef>
                      </a:pPr>
                      <a:r>
                        <a:rPr sz="1800" b="1" spc="-5" dirty="0">
                          <a:latin typeface="Carlito"/>
                          <a:cs typeface="Carlito"/>
                        </a:rPr>
                        <a:t>Konaklama </a:t>
                      </a:r>
                      <a:r>
                        <a:rPr sz="1800" b="1" spc="-10" dirty="0">
                          <a:latin typeface="Carlito"/>
                          <a:cs typeface="Carlito"/>
                        </a:rPr>
                        <a:t>ve Yiyecek </a:t>
                      </a:r>
                      <a:r>
                        <a:rPr sz="1800" b="1" spc="-5" dirty="0">
                          <a:latin typeface="Carlito"/>
                          <a:cs typeface="Carlito"/>
                        </a:rPr>
                        <a:t>Hizmeti</a:t>
                      </a:r>
                      <a:r>
                        <a:rPr sz="1800" b="1" spc="-65" dirty="0">
                          <a:latin typeface="Carlito"/>
                          <a:cs typeface="Carlito"/>
                        </a:rPr>
                        <a:t> </a:t>
                      </a:r>
                      <a:r>
                        <a:rPr sz="1800" b="1" spc="-10" dirty="0">
                          <a:latin typeface="Carlito"/>
                          <a:cs typeface="Carlito"/>
                        </a:rPr>
                        <a:t>Faaliyetleri</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E0F1"/>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E0F1"/>
                    </a:solidFill>
                  </a:tcPr>
                </a:tc>
                <a:extLst>
                  <a:ext uri="{0D108BD9-81ED-4DB2-BD59-A6C34878D82A}">
                    <a16:rowId xmlns:a16="http://schemas.microsoft.com/office/drawing/2014/main" val="10000"/>
                  </a:ext>
                </a:extLst>
              </a:tr>
              <a:tr h="455421">
                <a:tc>
                  <a:txBody>
                    <a:bodyPr/>
                    <a:lstStyle/>
                    <a:p>
                      <a:pPr marL="107950">
                        <a:lnSpc>
                          <a:spcPct val="100000"/>
                        </a:lnSpc>
                        <a:spcBef>
                          <a:spcPts val="894"/>
                        </a:spcBef>
                      </a:pPr>
                      <a:r>
                        <a:rPr sz="1800" spc="-5" dirty="0">
                          <a:latin typeface="Carlito"/>
                          <a:cs typeface="Carlito"/>
                        </a:rPr>
                        <a:t>55</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07950">
                        <a:lnSpc>
                          <a:spcPct val="100000"/>
                        </a:lnSpc>
                        <a:spcBef>
                          <a:spcPts val="894"/>
                        </a:spcBef>
                      </a:pPr>
                      <a:r>
                        <a:rPr sz="1800" spc="-10" dirty="0">
                          <a:latin typeface="Carlito"/>
                          <a:cs typeface="Carlito"/>
                        </a:rPr>
                        <a:t>Konaklama</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1"/>
                  </a:ext>
                </a:extLst>
              </a:tr>
              <a:tr h="455422">
                <a:tc>
                  <a:txBody>
                    <a:bodyPr/>
                    <a:lstStyle/>
                    <a:p>
                      <a:pPr marL="107950">
                        <a:lnSpc>
                          <a:spcPct val="100000"/>
                        </a:lnSpc>
                        <a:spcBef>
                          <a:spcPts val="894"/>
                        </a:spcBef>
                      </a:pPr>
                      <a:r>
                        <a:rPr sz="1800" dirty="0">
                          <a:latin typeface="Carlito"/>
                          <a:cs typeface="Carlito"/>
                        </a:rPr>
                        <a:t>55.1</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07950">
                        <a:lnSpc>
                          <a:spcPct val="100000"/>
                        </a:lnSpc>
                        <a:spcBef>
                          <a:spcPts val="894"/>
                        </a:spcBef>
                      </a:pPr>
                      <a:r>
                        <a:rPr sz="1800" spc="-10" dirty="0">
                          <a:latin typeface="Carlito"/>
                          <a:cs typeface="Carlito"/>
                        </a:rPr>
                        <a:t>Oteller ve benzeri konaklama</a:t>
                      </a:r>
                      <a:r>
                        <a:rPr sz="1800" spc="35" dirty="0">
                          <a:latin typeface="Carlito"/>
                          <a:cs typeface="Carlito"/>
                        </a:rPr>
                        <a:t> </a:t>
                      </a:r>
                      <a:r>
                        <a:rPr sz="1800" spc="-5" dirty="0">
                          <a:latin typeface="Carlito"/>
                          <a:cs typeface="Carlito"/>
                        </a:rPr>
                        <a:t>yerleri</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455295">
                <a:tc>
                  <a:txBody>
                    <a:bodyPr/>
                    <a:lstStyle/>
                    <a:p>
                      <a:pPr marL="107950">
                        <a:lnSpc>
                          <a:spcPct val="100000"/>
                        </a:lnSpc>
                        <a:spcBef>
                          <a:spcPts val="894"/>
                        </a:spcBef>
                      </a:pPr>
                      <a:r>
                        <a:rPr sz="1800" dirty="0">
                          <a:latin typeface="Carlito"/>
                          <a:cs typeface="Carlito"/>
                        </a:rPr>
                        <a:t>55.10</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07950">
                        <a:lnSpc>
                          <a:spcPct val="100000"/>
                        </a:lnSpc>
                        <a:spcBef>
                          <a:spcPts val="894"/>
                        </a:spcBef>
                      </a:pPr>
                      <a:r>
                        <a:rPr sz="1800" spc="-10" dirty="0">
                          <a:latin typeface="Carlito"/>
                          <a:cs typeface="Carlito"/>
                        </a:rPr>
                        <a:t>Oteller </a:t>
                      </a:r>
                      <a:r>
                        <a:rPr sz="1800" spc="-5" dirty="0">
                          <a:latin typeface="Carlito"/>
                          <a:cs typeface="Carlito"/>
                        </a:rPr>
                        <a:t>ve </a:t>
                      </a:r>
                      <a:r>
                        <a:rPr sz="1800" spc="-10" dirty="0">
                          <a:latin typeface="Carlito"/>
                          <a:cs typeface="Carlito"/>
                        </a:rPr>
                        <a:t>benzeri </a:t>
                      </a:r>
                      <a:r>
                        <a:rPr sz="1800" spc="-15" dirty="0">
                          <a:latin typeface="Carlito"/>
                          <a:cs typeface="Carlito"/>
                        </a:rPr>
                        <a:t>konaklama</a:t>
                      </a:r>
                      <a:r>
                        <a:rPr sz="1800" spc="25" dirty="0">
                          <a:latin typeface="Carlito"/>
                          <a:cs typeface="Carlito"/>
                        </a:rPr>
                        <a:t> </a:t>
                      </a:r>
                      <a:r>
                        <a:rPr sz="1800" spc="-5" dirty="0">
                          <a:latin typeface="Carlito"/>
                          <a:cs typeface="Carlito"/>
                        </a:rPr>
                        <a:t>yerleri</a:t>
                      </a:r>
                      <a:endParaRPr sz="1800">
                        <a:latin typeface="Carlito"/>
                        <a:cs typeface="Carlito"/>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3"/>
                  </a:ext>
                </a:extLst>
              </a:tr>
              <a:tr h="1336928">
                <a:tc>
                  <a:txBody>
                    <a:bodyPr/>
                    <a:lstStyle/>
                    <a:p>
                      <a:pPr>
                        <a:lnSpc>
                          <a:spcPct val="100000"/>
                        </a:lnSpc>
                      </a:pPr>
                      <a:endParaRPr sz="1800">
                        <a:latin typeface="Times New Roman"/>
                        <a:cs typeface="Times New Roman"/>
                      </a:endParaRPr>
                    </a:p>
                    <a:p>
                      <a:pPr>
                        <a:lnSpc>
                          <a:spcPct val="100000"/>
                        </a:lnSpc>
                        <a:spcBef>
                          <a:spcPts val="55"/>
                        </a:spcBef>
                      </a:pPr>
                      <a:endParaRPr sz="1950">
                        <a:latin typeface="Times New Roman"/>
                        <a:cs typeface="Times New Roman"/>
                      </a:endParaRPr>
                    </a:p>
                    <a:p>
                      <a:pPr marL="107950">
                        <a:lnSpc>
                          <a:spcPct val="100000"/>
                        </a:lnSpc>
                      </a:pPr>
                      <a:r>
                        <a:rPr sz="1800" b="1" spc="-5" dirty="0">
                          <a:solidFill>
                            <a:srgbClr val="C00000"/>
                          </a:solidFill>
                          <a:latin typeface="Carlito"/>
                          <a:cs typeface="Carlito"/>
                        </a:rPr>
                        <a:t>55.10.02</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07950" marR="610235">
                        <a:lnSpc>
                          <a:spcPct val="150000"/>
                        </a:lnSpc>
                        <a:spcBef>
                          <a:spcPts val="45"/>
                        </a:spcBef>
                      </a:pPr>
                      <a:r>
                        <a:rPr sz="1800" b="1" spc="-10" dirty="0">
                          <a:solidFill>
                            <a:srgbClr val="C00000"/>
                          </a:solidFill>
                          <a:latin typeface="Carlito"/>
                          <a:cs typeface="Carlito"/>
                        </a:rPr>
                        <a:t>Otel </a:t>
                      </a:r>
                      <a:r>
                        <a:rPr sz="1800" b="1" spc="-5" dirty="0">
                          <a:solidFill>
                            <a:srgbClr val="C00000"/>
                          </a:solidFill>
                          <a:latin typeface="Carlito"/>
                          <a:cs typeface="Carlito"/>
                        </a:rPr>
                        <a:t>vb. konaklama </a:t>
                      </a:r>
                      <a:r>
                        <a:rPr sz="1800" b="1" spc="-10" dirty="0">
                          <a:solidFill>
                            <a:srgbClr val="C00000"/>
                          </a:solidFill>
                          <a:latin typeface="Carlito"/>
                          <a:cs typeface="Carlito"/>
                        </a:rPr>
                        <a:t>yerlerinin faaliyetleri </a:t>
                      </a:r>
                      <a:r>
                        <a:rPr sz="1800" b="1" dirty="0">
                          <a:solidFill>
                            <a:srgbClr val="C00000"/>
                          </a:solidFill>
                          <a:latin typeface="Carlito"/>
                          <a:cs typeface="Carlito"/>
                        </a:rPr>
                        <a:t>(günlük </a:t>
                      </a:r>
                      <a:r>
                        <a:rPr sz="1800" b="1" spc="-5" dirty="0">
                          <a:solidFill>
                            <a:srgbClr val="C00000"/>
                          </a:solidFill>
                          <a:latin typeface="Carlito"/>
                          <a:cs typeface="Carlito"/>
                        </a:rPr>
                        <a:t>temizlik </a:t>
                      </a:r>
                      <a:r>
                        <a:rPr sz="1800" b="1" spc="-10" dirty="0">
                          <a:solidFill>
                            <a:srgbClr val="C00000"/>
                          </a:solidFill>
                          <a:latin typeface="Carlito"/>
                          <a:cs typeface="Carlito"/>
                        </a:rPr>
                        <a:t>ve </a:t>
                      </a:r>
                      <a:r>
                        <a:rPr sz="1800" b="1" spc="-15" dirty="0">
                          <a:solidFill>
                            <a:srgbClr val="C00000"/>
                          </a:solidFill>
                          <a:latin typeface="Carlito"/>
                          <a:cs typeface="Carlito"/>
                        </a:rPr>
                        <a:t>yatak </a:t>
                      </a:r>
                      <a:r>
                        <a:rPr sz="1800" b="1" spc="-5" dirty="0">
                          <a:solidFill>
                            <a:srgbClr val="C00000"/>
                          </a:solidFill>
                          <a:latin typeface="Carlito"/>
                          <a:cs typeface="Carlito"/>
                        </a:rPr>
                        <a:t>yapma  hizmeti sağlanan </a:t>
                      </a:r>
                      <a:r>
                        <a:rPr sz="1800" b="1" spc="-10" dirty="0">
                          <a:solidFill>
                            <a:srgbClr val="C00000"/>
                          </a:solidFill>
                          <a:latin typeface="Carlito"/>
                          <a:cs typeface="Carlito"/>
                        </a:rPr>
                        <a:t>yerlerin </a:t>
                      </a:r>
                      <a:r>
                        <a:rPr sz="1800" b="1" spc="-5" dirty="0">
                          <a:solidFill>
                            <a:srgbClr val="C00000"/>
                          </a:solidFill>
                          <a:latin typeface="Carlito"/>
                          <a:cs typeface="Carlito"/>
                        </a:rPr>
                        <a:t>faaliyetleri) </a:t>
                      </a:r>
                      <a:r>
                        <a:rPr sz="1800" b="1" spc="-10" dirty="0">
                          <a:solidFill>
                            <a:srgbClr val="C00000"/>
                          </a:solidFill>
                          <a:latin typeface="Carlito"/>
                          <a:cs typeface="Carlito"/>
                        </a:rPr>
                        <a:t>(kendi müşterilerine </a:t>
                      </a:r>
                      <a:r>
                        <a:rPr sz="1800" b="1" spc="-15" dirty="0">
                          <a:solidFill>
                            <a:srgbClr val="C00000"/>
                          </a:solidFill>
                          <a:latin typeface="Carlito"/>
                          <a:cs typeface="Carlito"/>
                        </a:rPr>
                        <a:t>restoran </a:t>
                      </a:r>
                      <a:r>
                        <a:rPr sz="1800" b="1" spc="-5" dirty="0">
                          <a:solidFill>
                            <a:srgbClr val="C00000"/>
                          </a:solidFill>
                          <a:latin typeface="Carlito"/>
                          <a:cs typeface="Carlito"/>
                        </a:rPr>
                        <a:t>hizmeti  </a:t>
                      </a:r>
                      <a:r>
                        <a:rPr sz="1800" b="1" spc="-10" dirty="0">
                          <a:solidFill>
                            <a:srgbClr val="C00000"/>
                          </a:solidFill>
                          <a:latin typeface="Carlito"/>
                          <a:cs typeface="Carlito"/>
                        </a:rPr>
                        <a:t>vermeyenler </a:t>
                      </a:r>
                      <a:r>
                        <a:rPr sz="1800" b="1" dirty="0">
                          <a:solidFill>
                            <a:srgbClr val="C00000"/>
                          </a:solidFill>
                          <a:latin typeface="Carlito"/>
                          <a:cs typeface="Carlito"/>
                        </a:rPr>
                        <a:t>ile </a:t>
                      </a:r>
                      <a:r>
                        <a:rPr sz="1800" b="1" spc="-10" dirty="0">
                          <a:solidFill>
                            <a:srgbClr val="C00000"/>
                          </a:solidFill>
                          <a:latin typeface="Carlito"/>
                          <a:cs typeface="Carlito"/>
                        </a:rPr>
                        <a:t>devre </a:t>
                      </a:r>
                      <a:r>
                        <a:rPr sz="1800" b="1" dirty="0">
                          <a:solidFill>
                            <a:srgbClr val="C00000"/>
                          </a:solidFill>
                          <a:latin typeface="Carlito"/>
                          <a:cs typeface="Carlito"/>
                        </a:rPr>
                        <a:t>mülkler</a:t>
                      </a:r>
                      <a:r>
                        <a:rPr sz="1800" b="1" spc="-95" dirty="0">
                          <a:solidFill>
                            <a:srgbClr val="C00000"/>
                          </a:solidFill>
                          <a:latin typeface="Carlito"/>
                          <a:cs typeface="Carlito"/>
                        </a:rPr>
                        <a:t> </a:t>
                      </a:r>
                      <a:r>
                        <a:rPr sz="1800" b="1" dirty="0">
                          <a:solidFill>
                            <a:srgbClr val="C00000"/>
                          </a:solidFill>
                          <a:latin typeface="Carlito"/>
                          <a:cs typeface="Carlito"/>
                        </a:rPr>
                        <a:t>hariç)</a:t>
                      </a:r>
                      <a:endParaRPr sz="1800">
                        <a:latin typeface="Carlito"/>
                        <a:cs typeface="Carlito"/>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p>
                      <a:pPr>
                        <a:lnSpc>
                          <a:spcPct val="100000"/>
                        </a:lnSpc>
                        <a:spcBef>
                          <a:spcPts val="55"/>
                        </a:spcBef>
                      </a:pPr>
                      <a:endParaRPr sz="1950">
                        <a:latin typeface="Times New Roman"/>
                        <a:cs typeface="Times New Roman"/>
                      </a:endParaRPr>
                    </a:p>
                    <a:p>
                      <a:pPr marL="109220">
                        <a:lnSpc>
                          <a:spcPct val="100000"/>
                        </a:lnSpc>
                      </a:pPr>
                      <a:r>
                        <a:rPr sz="1800" b="1" dirty="0">
                          <a:solidFill>
                            <a:srgbClr val="C00000"/>
                          </a:solidFill>
                          <a:latin typeface="Carlito"/>
                          <a:cs typeface="Carlito"/>
                        </a:rPr>
                        <a:t>Az</a:t>
                      </a:r>
                      <a:r>
                        <a:rPr sz="1800" b="1" spc="-30" dirty="0">
                          <a:solidFill>
                            <a:srgbClr val="C00000"/>
                          </a:solidFill>
                          <a:latin typeface="Carlito"/>
                          <a:cs typeface="Carlito"/>
                        </a:rPr>
                        <a:t> </a:t>
                      </a:r>
                      <a:r>
                        <a:rPr sz="1800" b="1" spc="-25" dirty="0">
                          <a:solidFill>
                            <a:srgbClr val="C00000"/>
                          </a:solidFill>
                          <a:latin typeface="Carlito"/>
                          <a:cs typeface="Carlito"/>
                        </a:rPr>
                        <a:t>Tehlikeli</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1336789">
                <a:tc>
                  <a:txBody>
                    <a:bodyPr/>
                    <a:lstStyle/>
                    <a:p>
                      <a:pPr>
                        <a:lnSpc>
                          <a:spcPct val="100000"/>
                        </a:lnSpc>
                      </a:pPr>
                      <a:endParaRPr sz="1800">
                        <a:latin typeface="Times New Roman"/>
                        <a:cs typeface="Times New Roman"/>
                      </a:endParaRPr>
                    </a:p>
                    <a:p>
                      <a:pPr>
                        <a:lnSpc>
                          <a:spcPct val="100000"/>
                        </a:lnSpc>
                      </a:pPr>
                      <a:endParaRPr sz="2000">
                        <a:latin typeface="Times New Roman"/>
                        <a:cs typeface="Times New Roman"/>
                      </a:endParaRPr>
                    </a:p>
                    <a:p>
                      <a:pPr marL="107950">
                        <a:lnSpc>
                          <a:spcPct val="100000"/>
                        </a:lnSpc>
                      </a:pPr>
                      <a:r>
                        <a:rPr sz="1800" spc="-5" dirty="0">
                          <a:latin typeface="Carlito"/>
                          <a:cs typeface="Carlito"/>
                        </a:rPr>
                        <a:t>55.10.05</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07950" marR="183515">
                        <a:lnSpc>
                          <a:spcPct val="150000"/>
                        </a:lnSpc>
                        <a:spcBef>
                          <a:spcPts val="50"/>
                        </a:spcBef>
                      </a:pPr>
                      <a:r>
                        <a:rPr sz="1800" spc="-10" dirty="0">
                          <a:latin typeface="Carlito"/>
                          <a:cs typeface="Carlito"/>
                        </a:rPr>
                        <a:t>Otel </a:t>
                      </a:r>
                      <a:r>
                        <a:rPr sz="1800" dirty="0">
                          <a:latin typeface="Carlito"/>
                          <a:cs typeface="Carlito"/>
                        </a:rPr>
                        <a:t>vb. </a:t>
                      </a:r>
                      <a:r>
                        <a:rPr sz="1800" spc="-15" dirty="0">
                          <a:latin typeface="Carlito"/>
                          <a:cs typeface="Carlito"/>
                        </a:rPr>
                        <a:t>konaklama </a:t>
                      </a:r>
                      <a:r>
                        <a:rPr sz="1800" spc="-10" dirty="0">
                          <a:latin typeface="Carlito"/>
                          <a:cs typeface="Carlito"/>
                        </a:rPr>
                        <a:t>yerlerinin faaliyetleri </a:t>
                      </a:r>
                      <a:r>
                        <a:rPr sz="1800" spc="-5" dirty="0">
                          <a:latin typeface="Carlito"/>
                          <a:cs typeface="Carlito"/>
                        </a:rPr>
                        <a:t>(günlük </a:t>
                      </a:r>
                      <a:r>
                        <a:rPr sz="1800" spc="-10" dirty="0">
                          <a:latin typeface="Carlito"/>
                          <a:cs typeface="Carlito"/>
                        </a:rPr>
                        <a:t>temizlik </a:t>
                      </a:r>
                      <a:r>
                        <a:rPr sz="1800" spc="-5" dirty="0">
                          <a:latin typeface="Carlito"/>
                          <a:cs typeface="Carlito"/>
                        </a:rPr>
                        <a:t>ve </a:t>
                      </a:r>
                      <a:r>
                        <a:rPr sz="1800" spc="-15" dirty="0">
                          <a:latin typeface="Carlito"/>
                          <a:cs typeface="Carlito"/>
                        </a:rPr>
                        <a:t>yatak </a:t>
                      </a:r>
                      <a:r>
                        <a:rPr sz="1800" spc="-5" dirty="0">
                          <a:latin typeface="Carlito"/>
                          <a:cs typeface="Carlito"/>
                        </a:rPr>
                        <a:t>yapma hizmeti  sağlanan yerlerin </a:t>
                      </a:r>
                      <a:r>
                        <a:rPr sz="1800" spc="-10" dirty="0">
                          <a:latin typeface="Carlito"/>
                          <a:cs typeface="Carlito"/>
                        </a:rPr>
                        <a:t>faaliyetleri) </a:t>
                      </a:r>
                      <a:r>
                        <a:rPr sz="1800" spc="-15" dirty="0">
                          <a:latin typeface="Carlito"/>
                          <a:cs typeface="Carlito"/>
                        </a:rPr>
                        <a:t>(kendi </a:t>
                      </a:r>
                      <a:r>
                        <a:rPr sz="1800" spc="-10" dirty="0">
                          <a:latin typeface="Carlito"/>
                          <a:cs typeface="Carlito"/>
                        </a:rPr>
                        <a:t>müşterilerine </a:t>
                      </a:r>
                      <a:r>
                        <a:rPr sz="1800" spc="-15" dirty="0">
                          <a:latin typeface="Carlito"/>
                          <a:cs typeface="Carlito"/>
                        </a:rPr>
                        <a:t>restoran </a:t>
                      </a:r>
                      <a:r>
                        <a:rPr sz="1800" spc="-5" dirty="0">
                          <a:latin typeface="Carlito"/>
                          <a:cs typeface="Carlito"/>
                        </a:rPr>
                        <a:t>hizmeti verenler </a:t>
                      </a:r>
                      <a:r>
                        <a:rPr sz="1800" spc="-10" dirty="0">
                          <a:latin typeface="Carlito"/>
                          <a:cs typeface="Carlito"/>
                        </a:rPr>
                        <a:t>ile  devre </a:t>
                      </a:r>
                      <a:r>
                        <a:rPr sz="1800" spc="-5" dirty="0">
                          <a:latin typeface="Carlito"/>
                          <a:cs typeface="Carlito"/>
                        </a:rPr>
                        <a:t>mülkler</a:t>
                      </a:r>
                      <a:r>
                        <a:rPr sz="1800" spc="20" dirty="0">
                          <a:latin typeface="Carlito"/>
                          <a:cs typeface="Carlito"/>
                        </a:rPr>
                        <a:t> </a:t>
                      </a:r>
                      <a:r>
                        <a:rPr sz="1800" spc="-5" dirty="0">
                          <a:latin typeface="Carlito"/>
                          <a:cs typeface="Carlito"/>
                        </a:rPr>
                        <a:t>hariç)</a:t>
                      </a:r>
                      <a:endParaRPr sz="1800">
                        <a:latin typeface="Carlito"/>
                        <a:cs typeface="Carlito"/>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p>
                      <a:pPr>
                        <a:lnSpc>
                          <a:spcPct val="100000"/>
                        </a:lnSpc>
                      </a:pPr>
                      <a:endParaRPr sz="2000">
                        <a:latin typeface="Times New Roman"/>
                        <a:cs typeface="Times New Roman"/>
                      </a:endParaRPr>
                    </a:p>
                    <a:p>
                      <a:pPr marL="109220">
                        <a:lnSpc>
                          <a:spcPct val="100000"/>
                        </a:lnSpc>
                      </a:pPr>
                      <a:r>
                        <a:rPr sz="1800" dirty="0">
                          <a:latin typeface="Carlito"/>
                          <a:cs typeface="Carlito"/>
                        </a:rPr>
                        <a:t>Az</a:t>
                      </a:r>
                      <a:r>
                        <a:rPr sz="1800" spc="-10" dirty="0">
                          <a:latin typeface="Carlito"/>
                          <a:cs typeface="Carlito"/>
                        </a:rPr>
                        <a:t> </a:t>
                      </a:r>
                      <a:r>
                        <a:rPr sz="1800" spc="-30" dirty="0">
                          <a:latin typeface="Carlito"/>
                          <a:cs typeface="Carlito"/>
                        </a:rPr>
                        <a:t>Tehlikeli</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5"/>
                  </a:ext>
                </a:extLst>
              </a:tr>
            </a:tbl>
          </a:graphicData>
        </a:graphic>
      </p:graphicFrame>
      <p:sp>
        <p:nvSpPr>
          <p:cNvPr id="3" name="object 3"/>
          <p:cNvSpPr txBox="1">
            <a:spLocks noGrp="1"/>
          </p:cNvSpPr>
          <p:nvPr>
            <p:ph type="title"/>
          </p:nvPr>
        </p:nvSpPr>
        <p:spPr>
          <a:xfrm>
            <a:off x="753872" y="611250"/>
            <a:ext cx="601916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Ek-1 İş </a:t>
            </a:r>
            <a:r>
              <a:rPr sz="2800" b="1" spc="-15" dirty="0">
                <a:solidFill>
                  <a:srgbClr val="404040"/>
                </a:solidFill>
                <a:latin typeface="Carlito"/>
                <a:cs typeface="Carlito"/>
              </a:rPr>
              <a:t>yeri </a:t>
            </a:r>
            <a:r>
              <a:rPr sz="2800" b="1" spc="-55" dirty="0">
                <a:solidFill>
                  <a:srgbClr val="404040"/>
                </a:solidFill>
                <a:latin typeface="Carlito"/>
                <a:cs typeface="Carlito"/>
              </a:rPr>
              <a:t>Tehlike </a:t>
            </a:r>
            <a:r>
              <a:rPr sz="2800" b="1" spc="-10" dirty="0">
                <a:solidFill>
                  <a:srgbClr val="404040"/>
                </a:solidFill>
                <a:latin typeface="Carlito"/>
                <a:cs typeface="Carlito"/>
              </a:rPr>
              <a:t>Sınıfları </a:t>
            </a:r>
            <a:r>
              <a:rPr sz="2800" b="1" spc="-15" dirty="0">
                <a:solidFill>
                  <a:srgbClr val="404040"/>
                </a:solidFill>
                <a:latin typeface="Carlito"/>
                <a:cs typeface="Carlito"/>
              </a:rPr>
              <a:t>Listesi</a:t>
            </a:r>
            <a:r>
              <a:rPr sz="2800" b="1" spc="204" dirty="0">
                <a:solidFill>
                  <a:srgbClr val="404040"/>
                </a:solidFill>
                <a:latin typeface="Carlito"/>
                <a:cs typeface="Carlito"/>
              </a:rPr>
              <a:t> </a:t>
            </a:r>
            <a:r>
              <a:rPr sz="2800" b="1" spc="-15" dirty="0">
                <a:solidFill>
                  <a:srgbClr val="404040"/>
                </a:solidFill>
                <a:latin typeface="Carlito"/>
                <a:cs typeface="Carlito"/>
              </a:rPr>
              <a:t>(NACE)</a:t>
            </a:r>
            <a:endParaRPr sz="2800">
              <a:latin typeface="Carlito"/>
              <a:cs typeface="Carli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746048" y="410718"/>
          <a:ext cx="10706735" cy="5429250"/>
        </p:xfrm>
        <a:graphic>
          <a:graphicData uri="http://schemas.openxmlformats.org/drawingml/2006/table">
            <a:tbl>
              <a:tblPr firstRow="1" bandRow="1">
                <a:tableStyleId>{2D5ABB26-0587-4C30-8999-92F81FD0307C}</a:tableStyleId>
              </a:tblPr>
              <a:tblGrid>
                <a:gridCol w="1388110">
                  <a:extLst>
                    <a:ext uri="{9D8B030D-6E8A-4147-A177-3AD203B41FA5}">
                      <a16:colId xmlns:a16="http://schemas.microsoft.com/office/drawing/2014/main" val="20000"/>
                    </a:ext>
                  </a:extLst>
                </a:gridCol>
                <a:gridCol w="7799070">
                  <a:extLst>
                    <a:ext uri="{9D8B030D-6E8A-4147-A177-3AD203B41FA5}">
                      <a16:colId xmlns:a16="http://schemas.microsoft.com/office/drawing/2014/main" val="20001"/>
                    </a:ext>
                  </a:extLst>
                </a:gridCol>
                <a:gridCol w="1499234">
                  <a:extLst>
                    <a:ext uri="{9D8B030D-6E8A-4147-A177-3AD203B41FA5}">
                      <a16:colId xmlns:a16="http://schemas.microsoft.com/office/drawing/2014/main" val="20002"/>
                    </a:ext>
                  </a:extLst>
                </a:gridCol>
              </a:tblGrid>
              <a:tr h="564261">
                <a:tc>
                  <a:txBody>
                    <a:bodyPr/>
                    <a:lstStyle/>
                    <a:p>
                      <a:pPr marL="143510">
                        <a:lnSpc>
                          <a:spcPct val="100000"/>
                        </a:lnSpc>
                        <a:spcBef>
                          <a:spcPts val="1060"/>
                        </a:spcBef>
                      </a:pPr>
                      <a:r>
                        <a:rPr sz="1800" b="1" dirty="0">
                          <a:latin typeface="Carlito"/>
                          <a:cs typeface="Carlito"/>
                        </a:rPr>
                        <a:t>Q</a:t>
                      </a:r>
                      <a:endParaRPr sz="1800">
                        <a:latin typeface="Carlito"/>
                        <a:cs typeface="Carlito"/>
                      </a:endParaRPr>
                    </a:p>
                  </a:txBody>
                  <a:tcPr marL="0" marR="0" marT="1346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E0F1"/>
                    </a:solidFill>
                  </a:tcPr>
                </a:tc>
                <a:tc>
                  <a:txBody>
                    <a:bodyPr/>
                    <a:lstStyle/>
                    <a:p>
                      <a:pPr marL="144145">
                        <a:lnSpc>
                          <a:spcPct val="100000"/>
                        </a:lnSpc>
                        <a:spcBef>
                          <a:spcPts val="1060"/>
                        </a:spcBef>
                      </a:pPr>
                      <a:r>
                        <a:rPr sz="1800" b="1" dirty="0">
                          <a:latin typeface="Carlito"/>
                          <a:cs typeface="Carlito"/>
                        </a:rPr>
                        <a:t>İnsan Sağlığı </a:t>
                      </a:r>
                      <a:r>
                        <a:rPr sz="1800" b="1" spc="-10" dirty="0">
                          <a:latin typeface="Carlito"/>
                          <a:cs typeface="Carlito"/>
                        </a:rPr>
                        <a:t>ve Sosyal </a:t>
                      </a:r>
                      <a:r>
                        <a:rPr sz="1800" b="1" spc="-5" dirty="0">
                          <a:latin typeface="Carlito"/>
                          <a:cs typeface="Carlito"/>
                        </a:rPr>
                        <a:t>Hizmet</a:t>
                      </a:r>
                      <a:r>
                        <a:rPr sz="1800" b="1" spc="-100" dirty="0">
                          <a:latin typeface="Carlito"/>
                          <a:cs typeface="Carlito"/>
                        </a:rPr>
                        <a:t> </a:t>
                      </a:r>
                      <a:r>
                        <a:rPr sz="1800" b="1" spc="-10" dirty="0">
                          <a:latin typeface="Carlito"/>
                          <a:cs typeface="Carlito"/>
                        </a:rPr>
                        <a:t>Faaliyetleri</a:t>
                      </a:r>
                      <a:endParaRPr sz="1800">
                        <a:latin typeface="Carlito"/>
                        <a:cs typeface="Carlito"/>
                      </a:endParaRPr>
                    </a:p>
                  </a:txBody>
                  <a:tcPr marL="0" marR="0" marT="1346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E0F1"/>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E0F1"/>
                    </a:solidFill>
                  </a:tcPr>
                </a:tc>
                <a:extLst>
                  <a:ext uri="{0D108BD9-81ED-4DB2-BD59-A6C34878D82A}">
                    <a16:rowId xmlns:a16="http://schemas.microsoft.com/office/drawing/2014/main" val="10000"/>
                  </a:ext>
                </a:extLst>
              </a:tr>
              <a:tr h="411225">
                <a:tc>
                  <a:txBody>
                    <a:bodyPr/>
                    <a:lstStyle/>
                    <a:p>
                      <a:pPr marL="143510">
                        <a:lnSpc>
                          <a:spcPct val="100000"/>
                        </a:lnSpc>
                        <a:spcBef>
                          <a:spcPts val="455"/>
                        </a:spcBef>
                      </a:pPr>
                      <a:r>
                        <a:rPr sz="1800" spc="-5" dirty="0">
                          <a:latin typeface="Carlito"/>
                          <a:cs typeface="Carlito"/>
                        </a:rPr>
                        <a:t>86</a:t>
                      </a:r>
                      <a:endParaRPr sz="1800">
                        <a:latin typeface="Carlito"/>
                        <a:cs typeface="Carlito"/>
                      </a:endParaRPr>
                    </a:p>
                  </a:txBody>
                  <a:tcPr marL="0" marR="0" marT="577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44145">
                        <a:lnSpc>
                          <a:spcPct val="100000"/>
                        </a:lnSpc>
                        <a:spcBef>
                          <a:spcPts val="455"/>
                        </a:spcBef>
                      </a:pPr>
                      <a:r>
                        <a:rPr sz="1800" spc="-5" dirty="0">
                          <a:latin typeface="Carlito"/>
                          <a:cs typeface="Carlito"/>
                        </a:rPr>
                        <a:t>İnsan sağlığı hizmetleri</a:t>
                      </a:r>
                      <a:endParaRPr sz="1800">
                        <a:latin typeface="Carlito"/>
                        <a:cs typeface="Carlito"/>
                      </a:endParaRPr>
                    </a:p>
                  </a:txBody>
                  <a:tcPr marL="0" marR="0" marT="577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1"/>
                  </a:ext>
                </a:extLst>
              </a:tr>
              <a:tr h="411099">
                <a:tc>
                  <a:txBody>
                    <a:bodyPr/>
                    <a:lstStyle/>
                    <a:p>
                      <a:pPr marL="143510">
                        <a:lnSpc>
                          <a:spcPct val="100000"/>
                        </a:lnSpc>
                        <a:spcBef>
                          <a:spcPts val="455"/>
                        </a:spcBef>
                      </a:pPr>
                      <a:r>
                        <a:rPr sz="1800" dirty="0">
                          <a:latin typeface="Carlito"/>
                          <a:cs typeface="Carlito"/>
                        </a:rPr>
                        <a:t>86.1</a:t>
                      </a:r>
                      <a:endParaRPr sz="1800">
                        <a:latin typeface="Carlito"/>
                        <a:cs typeface="Carlito"/>
                      </a:endParaRPr>
                    </a:p>
                  </a:txBody>
                  <a:tcPr marL="0" marR="0" marT="577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44145">
                        <a:lnSpc>
                          <a:spcPct val="100000"/>
                        </a:lnSpc>
                        <a:spcBef>
                          <a:spcPts val="455"/>
                        </a:spcBef>
                      </a:pPr>
                      <a:r>
                        <a:rPr sz="1800" spc="-10" dirty="0">
                          <a:latin typeface="Carlito"/>
                          <a:cs typeface="Carlito"/>
                        </a:rPr>
                        <a:t>Hastane</a:t>
                      </a:r>
                      <a:r>
                        <a:rPr sz="1800" spc="10" dirty="0">
                          <a:latin typeface="Carlito"/>
                          <a:cs typeface="Carlito"/>
                        </a:rPr>
                        <a:t> </a:t>
                      </a:r>
                      <a:r>
                        <a:rPr sz="1800" spc="-5" dirty="0">
                          <a:latin typeface="Carlito"/>
                          <a:cs typeface="Carlito"/>
                        </a:rPr>
                        <a:t>hizmetleri</a:t>
                      </a:r>
                      <a:endParaRPr sz="1800">
                        <a:latin typeface="Carlito"/>
                        <a:cs typeface="Carlito"/>
                      </a:endParaRPr>
                    </a:p>
                  </a:txBody>
                  <a:tcPr marL="0" marR="0" marT="577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411225">
                <a:tc>
                  <a:txBody>
                    <a:bodyPr/>
                    <a:lstStyle/>
                    <a:p>
                      <a:pPr marL="143510">
                        <a:lnSpc>
                          <a:spcPct val="100000"/>
                        </a:lnSpc>
                        <a:spcBef>
                          <a:spcPts val="459"/>
                        </a:spcBef>
                      </a:pPr>
                      <a:r>
                        <a:rPr sz="1800" dirty="0">
                          <a:latin typeface="Carlito"/>
                          <a:cs typeface="Carlito"/>
                        </a:rPr>
                        <a:t>86.10</a:t>
                      </a:r>
                      <a:endParaRPr sz="1800">
                        <a:latin typeface="Carlito"/>
                        <a:cs typeface="Carlito"/>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44145">
                        <a:lnSpc>
                          <a:spcPct val="100000"/>
                        </a:lnSpc>
                        <a:spcBef>
                          <a:spcPts val="459"/>
                        </a:spcBef>
                      </a:pPr>
                      <a:r>
                        <a:rPr sz="1800" spc="-10" dirty="0">
                          <a:latin typeface="Carlito"/>
                          <a:cs typeface="Carlito"/>
                        </a:rPr>
                        <a:t>Hastane</a:t>
                      </a:r>
                      <a:r>
                        <a:rPr sz="1800" spc="10" dirty="0">
                          <a:latin typeface="Carlito"/>
                          <a:cs typeface="Carlito"/>
                        </a:rPr>
                        <a:t> </a:t>
                      </a:r>
                      <a:r>
                        <a:rPr sz="1800" spc="-5" dirty="0">
                          <a:latin typeface="Carlito"/>
                          <a:cs typeface="Carlito"/>
                        </a:rPr>
                        <a:t>hizmetleri</a:t>
                      </a:r>
                      <a:endParaRPr sz="1800">
                        <a:latin typeface="Carlito"/>
                        <a:cs typeface="Carlito"/>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3"/>
                  </a:ext>
                </a:extLst>
              </a:tr>
              <a:tr h="1206119">
                <a:tc>
                  <a:txBody>
                    <a:bodyPr/>
                    <a:lstStyle/>
                    <a:p>
                      <a:pPr>
                        <a:lnSpc>
                          <a:spcPct val="100000"/>
                        </a:lnSpc>
                      </a:pPr>
                      <a:endParaRPr sz="1800">
                        <a:latin typeface="Times New Roman"/>
                        <a:cs typeface="Times New Roman"/>
                      </a:endParaRPr>
                    </a:p>
                    <a:p>
                      <a:pPr marL="143510">
                        <a:lnSpc>
                          <a:spcPct val="100000"/>
                        </a:lnSpc>
                        <a:spcBef>
                          <a:spcPts val="1520"/>
                        </a:spcBef>
                      </a:pPr>
                      <a:r>
                        <a:rPr sz="1800" b="1" spc="-5" dirty="0">
                          <a:solidFill>
                            <a:srgbClr val="C00000"/>
                          </a:solidFill>
                          <a:latin typeface="Carlito"/>
                          <a:cs typeface="Carlito"/>
                        </a:rPr>
                        <a:t>86.10.04</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44145" marR="574675">
                        <a:lnSpc>
                          <a:spcPct val="100000"/>
                        </a:lnSpc>
                        <a:spcBef>
                          <a:spcPts val="1430"/>
                        </a:spcBef>
                      </a:pPr>
                      <a:r>
                        <a:rPr sz="1800" b="1" spc="-10" dirty="0">
                          <a:solidFill>
                            <a:srgbClr val="C00000"/>
                          </a:solidFill>
                          <a:latin typeface="Carlito"/>
                          <a:cs typeface="Carlito"/>
                        </a:rPr>
                        <a:t>Kamu kurumları tarafından verilen </a:t>
                      </a:r>
                      <a:r>
                        <a:rPr sz="1800" b="1" dirty="0">
                          <a:solidFill>
                            <a:srgbClr val="C00000"/>
                          </a:solidFill>
                          <a:latin typeface="Carlito"/>
                          <a:cs typeface="Carlito"/>
                        </a:rPr>
                        <a:t>insan sağlığına </a:t>
                      </a:r>
                      <a:r>
                        <a:rPr sz="1800" b="1" spc="-5" dirty="0">
                          <a:solidFill>
                            <a:srgbClr val="C00000"/>
                          </a:solidFill>
                          <a:latin typeface="Carlito"/>
                          <a:cs typeface="Carlito"/>
                        </a:rPr>
                        <a:t>yönelik </a:t>
                      </a:r>
                      <a:r>
                        <a:rPr sz="1800" b="1" spc="-15" dirty="0">
                          <a:solidFill>
                            <a:srgbClr val="C00000"/>
                          </a:solidFill>
                          <a:latin typeface="Carlito"/>
                          <a:cs typeface="Carlito"/>
                        </a:rPr>
                        <a:t>özel </a:t>
                      </a:r>
                      <a:r>
                        <a:rPr sz="1800" b="1" spc="-5" dirty="0">
                          <a:solidFill>
                            <a:srgbClr val="C00000"/>
                          </a:solidFill>
                          <a:latin typeface="Carlito"/>
                          <a:cs typeface="Carlito"/>
                        </a:rPr>
                        <a:t>ihtisas  </a:t>
                      </a:r>
                      <a:r>
                        <a:rPr sz="1800" b="1" spc="-15" dirty="0">
                          <a:solidFill>
                            <a:srgbClr val="C00000"/>
                          </a:solidFill>
                          <a:latin typeface="Carlito"/>
                          <a:cs typeface="Carlito"/>
                        </a:rPr>
                        <a:t>gerektiren </a:t>
                      </a:r>
                      <a:r>
                        <a:rPr sz="1800" b="1" spc="-10" dirty="0">
                          <a:solidFill>
                            <a:srgbClr val="C00000"/>
                          </a:solidFill>
                          <a:latin typeface="Carlito"/>
                          <a:cs typeface="Carlito"/>
                        </a:rPr>
                        <a:t>yataklı hastane </a:t>
                      </a:r>
                      <a:r>
                        <a:rPr sz="1800" b="1" spc="-5" dirty="0">
                          <a:solidFill>
                            <a:srgbClr val="C00000"/>
                          </a:solidFill>
                          <a:latin typeface="Carlito"/>
                          <a:cs typeface="Carlito"/>
                        </a:rPr>
                        <a:t>hizmetleri (kadın doğum, </a:t>
                      </a:r>
                      <a:r>
                        <a:rPr sz="1800" b="1" spc="-10" dirty="0">
                          <a:solidFill>
                            <a:srgbClr val="C00000"/>
                          </a:solidFill>
                          <a:latin typeface="Carlito"/>
                          <a:cs typeface="Carlito"/>
                        </a:rPr>
                        <a:t>onkoloji, </a:t>
                      </a:r>
                      <a:r>
                        <a:rPr sz="1800" b="1" spc="-15" dirty="0">
                          <a:solidFill>
                            <a:srgbClr val="C00000"/>
                          </a:solidFill>
                          <a:latin typeface="Carlito"/>
                          <a:cs typeface="Carlito"/>
                        </a:rPr>
                        <a:t>kemik, </a:t>
                      </a:r>
                      <a:r>
                        <a:rPr sz="1800" b="1" spc="-5" dirty="0">
                          <a:solidFill>
                            <a:srgbClr val="C00000"/>
                          </a:solidFill>
                          <a:latin typeface="Carlito"/>
                          <a:cs typeface="Carlito"/>
                        </a:rPr>
                        <a:t>ruh </a:t>
                      </a:r>
                      <a:r>
                        <a:rPr sz="1800" b="1" spc="-10" dirty="0">
                          <a:solidFill>
                            <a:srgbClr val="C00000"/>
                          </a:solidFill>
                          <a:latin typeface="Carlito"/>
                          <a:cs typeface="Carlito"/>
                        </a:rPr>
                        <a:t>ve  </a:t>
                      </a:r>
                      <a:r>
                        <a:rPr sz="1800" b="1" dirty="0">
                          <a:solidFill>
                            <a:srgbClr val="C00000"/>
                          </a:solidFill>
                          <a:latin typeface="Carlito"/>
                          <a:cs typeface="Carlito"/>
                        </a:rPr>
                        <a:t>sinir </a:t>
                      </a:r>
                      <a:r>
                        <a:rPr sz="1800" b="1" spc="-5" dirty="0">
                          <a:solidFill>
                            <a:srgbClr val="C00000"/>
                          </a:solidFill>
                          <a:latin typeface="Carlito"/>
                          <a:cs typeface="Carlito"/>
                        </a:rPr>
                        <a:t>hastalıkları </a:t>
                      </a:r>
                      <a:r>
                        <a:rPr sz="1800" b="1" spc="-10" dirty="0">
                          <a:solidFill>
                            <a:srgbClr val="C00000"/>
                          </a:solidFill>
                          <a:latin typeface="Carlito"/>
                          <a:cs typeface="Carlito"/>
                        </a:rPr>
                        <a:t>hastaneleri,</a:t>
                      </a:r>
                      <a:r>
                        <a:rPr sz="1800" b="1" spc="-75" dirty="0">
                          <a:solidFill>
                            <a:srgbClr val="C00000"/>
                          </a:solidFill>
                          <a:latin typeface="Carlito"/>
                          <a:cs typeface="Carlito"/>
                        </a:rPr>
                        <a:t> </a:t>
                      </a:r>
                      <a:r>
                        <a:rPr sz="1800" b="1" spc="-5" dirty="0">
                          <a:solidFill>
                            <a:srgbClr val="C00000"/>
                          </a:solidFill>
                          <a:latin typeface="Carlito"/>
                          <a:cs typeface="Carlito"/>
                        </a:rPr>
                        <a:t>vb.)</a:t>
                      </a:r>
                      <a:endParaRPr sz="1800">
                        <a:latin typeface="Carlito"/>
                        <a:cs typeface="Carlito"/>
                      </a:endParaRPr>
                    </a:p>
                  </a:txBody>
                  <a:tcPr marL="0" marR="0" marT="1816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p>
                      <a:pPr marL="144780">
                        <a:lnSpc>
                          <a:spcPct val="100000"/>
                        </a:lnSpc>
                        <a:spcBef>
                          <a:spcPts val="1520"/>
                        </a:spcBef>
                      </a:pPr>
                      <a:r>
                        <a:rPr sz="1800" b="1" spc="-5" dirty="0">
                          <a:solidFill>
                            <a:srgbClr val="C00000"/>
                          </a:solidFill>
                          <a:latin typeface="Carlito"/>
                          <a:cs typeface="Carlito"/>
                        </a:rPr>
                        <a:t>Çok</a:t>
                      </a:r>
                      <a:r>
                        <a:rPr sz="1800" b="1" spc="-20" dirty="0">
                          <a:solidFill>
                            <a:srgbClr val="C00000"/>
                          </a:solidFill>
                          <a:latin typeface="Carlito"/>
                          <a:cs typeface="Carlito"/>
                        </a:rPr>
                        <a:t> </a:t>
                      </a:r>
                      <a:r>
                        <a:rPr sz="1800" b="1" spc="-30" dirty="0">
                          <a:solidFill>
                            <a:srgbClr val="C00000"/>
                          </a:solidFill>
                          <a:latin typeface="Carlito"/>
                          <a:cs typeface="Carlito"/>
                        </a:rPr>
                        <a:t>Tehlikeli</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1205992">
                <a:tc>
                  <a:txBody>
                    <a:bodyPr/>
                    <a:lstStyle/>
                    <a:p>
                      <a:pPr>
                        <a:lnSpc>
                          <a:spcPct val="100000"/>
                        </a:lnSpc>
                      </a:pPr>
                      <a:endParaRPr sz="1800">
                        <a:latin typeface="Times New Roman"/>
                        <a:cs typeface="Times New Roman"/>
                      </a:endParaRPr>
                    </a:p>
                    <a:p>
                      <a:pPr marL="143510">
                        <a:lnSpc>
                          <a:spcPct val="100000"/>
                        </a:lnSpc>
                        <a:spcBef>
                          <a:spcPts val="1520"/>
                        </a:spcBef>
                      </a:pPr>
                      <a:r>
                        <a:rPr sz="1800" dirty="0">
                          <a:latin typeface="Carlito"/>
                          <a:cs typeface="Carlito"/>
                        </a:rPr>
                        <a:t>86.10.05</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44145">
                        <a:lnSpc>
                          <a:spcPct val="100000"/>
                        </a:lnSpc>
                        <a:spcBef>
                          <a:spcPts val="1430"/>
                        </a:spcBef>
                      </a:pPr>
                      <a:r>
                        <a:rPr sz="1800" spc="-10" dirty="0">
                          <a:latin typeface="Carlito"/>
                          <a:cs typeface="Carlito"/>
                        </a:rPr>
                        <a:t>Kamu kurumları </a:t>
                      </a:r>
                      <a:r>
                        <a:rPr sz="1800" spc="-15" dirty="0">
                          <a:latin typeface="Carlito"/>
                          <a:cs typeface="Carlito"/>
                        </a:rPr>
                        <a:t>tarafından </a:t>
                      </a:r>
                      <a:r>
                        <a:rPr sz="1800" spc="-5" dirty="0">
                          <a:latin typeface="Carlito"/>
                          <a:cs typeface="Carlito"/>
                        </a:rPr>
                        <a:t>verilen insan sağlığına </a:t>
                      </a:r>
                      <a:r>
                        <a:rPr sz="1800" spc="-10" dirty="0">
                          <a:latin typeface="Carlito"/>
                          <a:cs typeface="Carlito"/>
                        </a:rPr>
                        <a:t>yönelik </a:t>
                      </a:r>
                      <a:r>
                        <a:rPr sz="1800" spc="-15" dirty="0">
                          <a:latin typeface="Carlito"/>
                          <a:cs typeface="Carlito"/>
                        </a:rPr>
                        <a:t>yataklı</a:t>
                      </a:r>
                      <a:r>
                        <a:rPr sz="1800" spc="125" dirty="0">
                          <a:latin typeface="Carlito"/>
                          <a:cs typeface="Carlito"/>
                        </a:rPr>
                        <a:t> </a:t>
                      </a:r>
                      <a:r>
                        <a:rPr sz="1800" spc="-10" dirty="0">
                          <a:latin typeface="Carlito"/>
                          <a:cs typeface="Carlito"/>
                        </a:rPr>
                        <a:t>hastane</a:t>
                      </a:r>
                      <a:endParaRPr sz="1800">
                        <a:latin typeface="Carlito"/>
                        <a:cs typeface="Carlito"/>
                      </a:endParaRPr>
                    </a:p>
                    <a:p>
                      <a:pPr marL="144145" marR="254635">
                        <a:lnSpc>
                          <a:spcPct val="100000"/>
                        </a:lnSpc>
                      </a:pPr>
                      <a:r>
                        <a:rPr sz="1800" spc="-5" dirty="0">
                          <a:latin typeface="Carlito"/>
                          <a:cs typeface="Carlito"/>
                        </a:rPr>
                        <a:t>hizmetleri </a:t>
                      </a:r>
                      <a:r>
                        <a:rPr sz="1800" spc="-10" dirty="0">
                          <a:latin typeface="Carlito"/>
                          <a:cs typeface="Carlito"/>
                        </a:rPr>
                        <a:t>(devlet üniversite hastaneleri </a:t>
                      </a:r>
                      <a:r>
                        <a:rPr sz="1800" spc="-5" dirty="0">
                          <a:latin typeface="Carlito"/>
                          <a:cs typeface="Carlito"/>
                        </a:rPr>
                        <a:t>dahil, </a:t>
                      </a:r>
                      <a:r>
                        <a:rPr sz="1800" spc="-20" dirty="0">
                          <a:latin typeface="Carlito"/>
                          <a:cs typeface="Carlito"/>
                        </a:rPr>
                        <a:t>özel </a:t>
                      </a:r>
                      <a:r>
                        <a:rPr sz="1800" spc="-5" dirty="0">
                          <a:latin typeface="Carlito"/>
                          <a:cs typeface="Carlito"/>
                        </a:rPr>
                        <a:t>ihtisas </a:t>
                      </a:r>
                      <a:r>
                        <a:rPr sz="1800" spc="-10" dirty="0">
                          <a:latin typeface="Carlito"/>
                          <a:cs typeface="Carlito"/>
                        </a:rPr>
                        <a:t>hastaneleri </a:t>
                      </a:r>
                      <a:r>
                        <a:rPr sz="1800" spc="-5" dirty="0">
                          <a:latin typeface="Carlito"/>
                          <a:cs typeface="Carlito"/>
                        </a:rPr>
                        <a:t>ile dişçilik,  ambulansla taşıma, tıbbi </a:t>
                      </a:r>
                      <a:r>
                        <a:rPr sz="1800" spc="-10" dirty="0">
                          <a:latin typeface="Carlito"/>
                          <a:cs typeface="Carlito"/>
                        </a:rPr>
                        <a:t>laboratuvar </a:t>
                      </a:r>
                      <a:r>
                        <a:rPr sz="1800" spc="-15" dirty="0">
                          <a:latin typeface="Carlito"/>
                          <a:cs typeface="Carlito"/>
                        </a:rPr>
                        <a:t>test </a:t>
                      </a:r>
                      <a:r>
                        <a:rPr sz="1800" spc="-10" dirty="0">
                          <a:latin typeface="Carlito"/>
                          <a:cs typeface="Carlito"/>
                        </a:rPr>
                        <a:t>faaliyetleri</a:t>
                      </a:r>
                      <a:r>
                        <a:rPr sz="1800" spc="45" dirty="0">
                          <a:latin typeface="Carlito"/>
                          <a:cs typeface="Carlito"/>
                        </a:rPr>
                        <a:t> </a:t>
                      </a:r>
                      <a:r>
                        <a:rPr sz="1800" spc="-10" dirty="0">
                          <a:latin typeface="Carlito"/>
                          <a:cs typeface="Carlito"/>
                        </a:rPr>
                        <a:t>hariç)</a:t>
                      </a:r>
                      <a:endParaRPr sz="1800">
                        <a:latin typeface="Carlito"/>
                        <a:cs typeface="Carlito"/>
                      </a:endParaRPr>
                    </a:p>
                  </a:txBody>
                  <a:tcPr marL="0" marR="0" marT="1816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p>
                      <a:pPr marL="144780">
                        <a:lnSpc>
                          <a:spcPct val="100000"/>
                        </a:lnSpc>
                        <a:spcBef>
                          <a:spcPts val="1520"/>
                        </a:spcBef>
                      </a:pPr>
                      <a:r>
                        <a:rPr sz="1800" spc="-5" dirty="0">
                          <a:latin typeface="Carlito"/>
                          <a:cs typeface="Carlito"/>
                        </a:rPr>
                        <a:t>Çok</a:t>
                      </a:r>
                      <a:r>
                        <a:rPr sz="1800" spc="-20" dirty="0">
                          <a:latin typeface="Carlito"/>
                          <a:cs typeface="Carlito"/>
                        </a:rPr>
                        <a:t> </a:t>
                      </a:r>
                      <a:r>
                        <a:rPr sz="1800" spc="-30" dirty="0">
                          <a:latin typeface="Carlito"/>
                          <a:cs typeface="Carlito"/>
                        </a:rPr>
                        <a:t>Tehlikeli</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5"/>
                  </a:ext>
                </a:extLst>
              </a:tr>
              <a:tr h="1206080">
                <a:tc>
                  <a:txBody>
                    <a:bodyPr/>
                    <a:lstStyle/>
                    <a:p>
                      <a:pPr>
                        <a:lnSpc>
                          <a:spcPct val="100000"/>
                        </a:lnSpc>
                      </a:pPr>
                      <a:endParaRPr sz="1800">
                        <a:latin typeface="Times New Roman"/>
                        <a:cs typeface="Times New Roman"/>
                      </a:endParaRPr>
                    </a:p>
                    <a:p>
                      <a:pPr marL="143510">
                        <a:lnSpc>
                          <a:spcPct val="100000"/>
                        </a:lnSpc>
                        <a:spcBef>
                          <a:spcPts val="1525"/>
                        </a:spcBef>
                      </a:pPr>
                      <a:r>
                        <a:rPr sz="1800" dirty="0">
                          <a:latin typeface="Carlito"/>
                          <a:cs typeface="Carlito"/>
                        </a:rPr>
                        <a:t>86.10.12</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44145">
                        <a:lnSpc>
                          <a:spcPct val="100000"/>
                        </a:lnSpc>
                        <a:spcBef>
                          <a:spcPts val="1435"/>
                        </a:spcBef>
                      </a:pPr>
                      <a:r>
                        <a:rPr sz="1800" spc="-15" dirty="0">
                          <a:latin typeface="Carlito"/>
                          <a:cs typeface="Carlito"/>
                        </a:rPr>
                        <a:t>Özel </a:t>
                      </a:r>
                      <a:r>
                        <a:rPr sz="1800" spc="-5" dirty="0">
                          <a:latin typeface="Carlito"/>
                          <a:cs typeface="Carlito"/>
                        </a:rPr>
                        <a:t>sağlık </a:t>
                      </a:r>
                      <a:r>
                        <a:rPr sz="1800" spc="-10" dirty="0">
                          <a:latin typeface="Carlito"/>
                          <a:cs typeface="Carlito"/>
                        </a:rPr>
                        <a:t>kurumları </a:t>
                      </a:r>
                      <a:r>
                        <a:rPr sz="1800" spc="-15" dirty="0">
                          <a:latin typeface="Carlito"/>
                          <a:cs typeface="Carlito"/>
                        </a:rPr>
                        <a:t>tarafından </a:t>
                      </a:r>
                      <a:r>
                        <a:rPr sz="1800" spc="-5" dirty="0">
                          <a:latin typeface="Carlito"/>
                          <a:cs typeface="Carlito"/>
                        </a:rPr>
                        <a:t>verilen insan sağlığına </a:t>
                      </a:r>
                      <a:r>
                        <a:rPr sz="1800" spc="-10" dirty="0">
                          <a:latin typeface="Carlito"/>
                          <a:cs typeface="Carlito"/>
                        </a:rPr>
                        <a:t>yönelik </a:t>
                      </a:r>
                      <a:r>
                        <a:rPr sz="1800" spc="-20" dirty="0">
                          <a:latin typeface="Carlito"/>
                          <a:cs typeface="Carlito"/>
                        </a:rPr>
                        <a:t>özel</a:t>
                      </a:r>
                      <a:r>
                        <a:rPr sz="1800" spc="150" dirty="0">
                          <a:latin typeface="Carlito"/>
                          <a:cs typeface="Carlito"/>
                        </a:rPr>
                        <a:t> </a:t>
                      </a:r>
                      <a:r>
                        <a:rPr sz="1800" spc="-5" dirty="0">
                          <a:latin typeface="Carlito"/>
                          <a:cs typeface="Carlito"/>
                        </a:rPr>
                        <a:t>ihtisas</a:t>
                      </a:r>
                      <a:endParaRPr sz="1800">
                        <a:latin typeface="Carlito"/>
                        <a:cs typeface="Carlito"/>
                      </a:endParaRPr>
                    </a:p>
                    <a:p>
                      <a:pPr marL="144145" marR="297180">
                        <a:lnSpc>
                          <a:spcPct val="100000"/>
                        </a:lnSpc>
                      </a:pPr>
                      <a:r>
                        <a:rPr sz="1800" spc="-10" dirty="0">
                          <a:latin typeface="Carlito"/>
                          <a:cs typeface="Carlito"/>
                        </a:rPr>
                        <a:t>gerektiren </a:t>
                      </a:r>
                      <a:r>
                        <a:rPr sz="1800" spc="-15" dirty="0">
                          <a:latin typeface="Carlito"/>
                          <a:cs typeface="Carlito"/>
                        </a:rPr>
                        <a:t>yataklı </a:t>
                      </a:r>
                      <a:r>
                        <a:rPr sz="1800" spc="-10" dirty="0">
                          <a:latin typeface="Carlito"/>
                          <a:cs typeface="Carlito"/>
                        </a:rPr>
                        <a:t>hastane </a:t>
                      </a:r>
                      <a:r>
                        <a:rPr sz="1800" spc="-5" dirty="0">
                          <a:latin typeface="Carlito"/>
                          <a:cs typeface="Carlito"/>
                        </a:rPr>
                        <a:t>hizmetleri </a:t>
                      </a:r>
                      <a:r>
                        <a:rPr sz="1800" spc="-10" dirty="0">
                          <a:latin typeface="Carlito"/>
                          <a:cs typeface="Carlito"/>
                        </a:rPr>
                        <a:t>(kadın </a:t>
                      </a:r>
                      <a:r>
                        <a:rPr sz="1800" spc="-5" dirty="0">
                          <a:latin typeface="Carlito"/>
                          <a:cs typeface="Carlito"/>
                        </a:rPr>
                        <a:t>doğum, </a:t>
                      </a:r>
                      <a:r>
                        <a:rPr sz="1800" spc="-15" dirty="0">
                          <a:latin typeface="Carlito"/>
                          <a:cs typeface="Carlito"/>
                        </a:rPr>
                        <a:t>onkoloji, kemik, </a:t>
                      </a:r>
                      <a:r>
                        <a:rPr sz="1800" dirty="0">
                          <a:latin typeface="Carlito"/>
                          <a:cs typeface="Carlito"/>
                        </a:rPr>
                        <a:t>ruh </a:t>
                      </a:r>
                      <a:r>
                        <a:rPr sz="1800" spc="-5" dirty="0">
                          <a:latin typeface="Carlito"/>
                          <a:cs typeface="Carlito"/>
                        </a:rPr>
                        <a:t>ve sinir  </a:t>
                      </a:r>
                      <a:r>
                        <a:rPr sz="1800" spc="-10" dirty="0">
                          <a:latin typeface="Carlito"/>
                          <a:cs typeface="Carlito"/>
                        </a:rPr>
                        <a:t>hastalıkları hastaneleri,</a:t>
                      </a:r>
                      <a:r>
                        <a:rPr sz="1800" spc="20" dirty="0">
                          <a:latin typeface="Carlito"/>
                          <a:cs typeface="Carlito"/>
                        </a:rPr>
                        <a:t> </a:t>
                      </a:r>
                      <a:r>
                        <a:rPr sz="1800" dirty="0">
                          <a:latin typeface="Carlito"/>
                          <a:cs typeface="Carlito"/>
                        </a:rPr>
                        <a:t>vb.)</a:t>
                      </a:r>
                      <a:endParaRPr sz="1800">
                        <a:latin typeface="Carlito"/>
                        <a:cs typeface="Carlito"/>
                      </a:endParaRPr>
                    </a:p>
                  </a:txBody>
                  <a:tcPr marL="0" marR="0" marT="182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800">
                        <a:latin typeface="Times New Roman"/>
                        <a:cs typeface="Times New Roman"/>
                      </a:endParaRPr>
                    </a:p>
                    <a:p>
                      <a:pPr marL="144780">
                        <a:lnSpc>
                          <a:spcPct val="100000"/>
                        </a:lnSpc>
                        <a:spcBef>
                          <a:spcPts val="1525"/>
                        </a:spcBef>
                      </a:pPr>
                      <a:r>
                        <a:rPr sz="1800" spc="-5" dirty="0">
                          <a:latin typeface="Carlito"/>
                          <a:cs typeface="Carlito"/>
                        </a:rPr>
                        <a:t>Çok</a:t>
                      </a:r>
                      <a:r>
                        <a:rPr sz="1800" spc="-20" dirty="0">
                          <a:latin typeface="Carlito"/>
                          <a:cs typeface="Carlito"/>
                        </a:rPr>
                        <a:t> </a:t>
                      </a:r>
                      <a:r>
                        <a:rPr sz="1800" spc="-30" dirty="0">
                          <a:latin typeface="Carlito"/>
                          <a:cs typeface="Carlito"/>
                        </a:rPr>
                        <a:t>Tehlikeli</a:t>
                      </a:r>
                      <a:endParaRPr sz="1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926204"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5" dirty="0">
                <a:solidFill>
                  <a:srgbClr val="404040"/>
                </a:solidFill>
                <a:latin typeface="Carlito"/>
                <a:cs typeface="Carlito"/>
              </a:rPr>
              <a:t>Adı </a:t>
            </a:r>
            <a:r>
              <a:rPr sz="2800" b="1" spc="-20" dirty="0">
                <a:solidFill>
                  <a:srgbClr val="404040"/>
                </a:solidFill>
                <a:latin typeface="Carlito"/>
                <a:cs typeface="Carlito"/>
              </a:rPr>
              <a:t>ve Kodu</a:t>
            </a:r>
            <a:r>
              <a:rPr sz="2800" b="1" spc="40" dirty="0">
                <a:solidFill>
                  <a:srgbClr val="404040"/>
                </a:solidFill>
                <a:latin typeface="Carlito"/>
                <a:cs typeface="Carlito"/>
              </a:rPr>
              <a:t> </a:t>
            </a:r>
            <a:r>
              <a:rPr sz="2800" b="1" spc="-10" dirty="0">
                <a:solidFill>
                  <a:srgbClr val="404040"/>
                </a:solidFill>
                <a:latin typeface="Carlito"/>
                <a:cs typeface="Carlito"/>
              </a:rPr>
              <a:t>(ISCO)</a:t>
            </a:r>
            <a:endParaRPr sz="2800">
              <a:latin typeface="Carlito"/>
              <a:cs typeface="Carlito"/>
            </a:endParaRPr>
          </a:p>
        </p:txBody>
      </p:sp>
      <p:grpSp>
        <p:nvGrpSpPr>
          <p:cNvPr id="3" name="object 3"/>
          <p:cNvGrpSpPr/>
          <p:nvPr/>
        </p:nvGrpSpPr>
        <p:grpSpPr>
          <a:xfrm>
            <a:off x="772668" y="1318260"/>
            <a:ext cx="9939655" cy="4554220"/>
            <a:chOff x="772668" y="1318260"/>
            <a:chExt cx="9939655" cy="4554220"/>
          </a:xfrm>
        </p:grpSpPr>
        <p:sp>
          <p:nvSpPr>
            <p:cNvPr id="4" name="object 4"/>
            <p:cNvSpPr/>
            <p:nvPr/>
          </p:nvSpPr>
          <p:spPr>
            <a:xfrm>
              <a:off x="801624" y="1347216"/>
              <a:ext cx="9881616" cy="44958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7146" y="1332738"/>
              <a:ext cx="9911080" cy="4525010"/>
            </a:xfrm>
            <a:custGeom>
              <a:avLst/>
              <a:gdLst/>
              <a:ahLst/>
              <a:cxnLst/>
              <a:rect l="l" t="t" r="r" b="b"/>
              <a:pathLst>
                <a:path w="9911080" h="4525010">
                  <a:moveTo>
                    <a:pt x="0" y="4524756"/>
                  </a:moveTo>
                  <a:lnTo>
                    <a:pt x="9910572" y="4524756"/>
                  </a:lnTo>
                  <a:lnTo>
                    <a:pt x="9910572" y="0"/>
                  </a:lnTo>
                  <a:lnTo>
                    <a:pt x="0" y="0"/>
                  </a:lnTo>
                  <a:lnTo>
                    <a:pt x="0" y="4524756"/>
                  </a:lnTo>
                  <a:close/>
                </a:path>
              </a:pathLst>
            </a:custGeom>
            <a:ln w="28956">
              <a:solidFill>
                <a:srgbClr val="A6A6A6"/>
              </a:solidFill>
            </a:ln>
          </p:spPr>
          <p:txBody>
            <a:bodyPr wrap="square" lIns="0" tIns="0" rIns="0" bIns="0" rtlCol="0"/>
            <a:lstStyle/>
            <a:p>
              <a:endParaRPr/>
            </a:p>
          </p:txBody>
        </p:sp>
        <p:sp>
          <p:nvSpPr>
            <p:cNvPr id="6" name="object 6"/>
            <p:cNvSpPr/>
            <p:nvPr/>
          </p:nvSpPr>
          <p:spPr>
            <a:xfrm>
              <a:off x="1107186" y="4383786"/>
              <a:ext cx="1702435" cy="342900"/>
            </a:xfrm>
            <a:custGeom>
              <a:avLst/>
              <a:gdLst/>
              <a:ahLst/>
              <a:cxnLst/>
              <a:rect l="l" t="t" r="r" b="b"/>
              <a:pathLst>
                <a:path w="1702435" h="342900">
                  <a:moveTo>
                    <a:pt x="0" y="342900"/>
                  </a:moveTo>
                  <a:lnTo>
                    <a:pt x="1702308" y="342900"/>
                  </a:lnTo>
                  <a:lnTo>
                    <a:pt x="1702308" y="0"/>
                  </a:lnTo>
                  <a:lnTo>
                    <a:pt x="0" y="0"/>
                  </a:lnTo>
                  <a:lnTo>
                    <a:pt x="0" y="342900"/>
                  </a:lnTo>
                  <a:close/>
                </a:path>
              </a:pathLst>
            </a:custGeom>
            <a:ln w="38100">
              <a:solidFill>
                <a:srgbClr val="FF0000"/>
              </a:solidFill>
            </a:ln>
          </p:spPr>
          <p:txBody>
            <a:bodyPr wrap="square" lIns="0" tIns="0" rIns="0" bIns="0" rtlCol="0"/>
            <a:lstStyle/>
            <a:p>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926204"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5" dirty="0">
                <a:solidFill>
                  <a:srgbClr val="404040"/>
                </a:solidFill>
                <a:latin typeface="Carlito"/>
                <a:cs typeface="Carlito"/>
              </a:rPr>
              <a:t>Adı </a:t>
            </a:r>
            <a:r>
              <a:rPr sz="2800" b="1" spc="-20" dirty="0">
                <a:solidFill>
                  <a:srgbClr val="404040"/>
                </a:solidFill>
                <a:latin typeface="Carlito"/>
                <a:cs typeface="Carlito"/>
              </a:rPr>
              <a:t>ve Kodu</a:t>
            </a:r>
            <a:r>
              <a:rPr sz="2800" b="1" spc="40" dirty="0">
                <a:solidFill>
                  <a:srgbClr val="404040"/>
                </a:solidFill>
                <a:latin typeface="Carlito"/>
                <a:cs typeface="Carlito"/>
              </a:rPr>
              <a:t> </a:t>
            </a:r>
            <a:r>
              <a:rPr sz="2800" b="1" spc="-10" dirty="0">
                <a:solidFill>
                  <a:srgbClr val="404040"/>
                </a:solidFill>
                <a:latin typeface="Carlito"/>
                <a:cs typeface="Carlito"/>
              </a:rPr>
              <a:t>(ISCO)</a:t>
            </a:r>
            <a:endParaRPr sz="2800">
              <a:latin typeface="Carlito"/>
              <a:cs typeface="Carlito"/>
            </a:endParaRPr>
          </a:p>
        </p:txBody>
      </p:sp>
      <p:graphicFrame>
        <p:nvGraphicFramePr>
          <p:cNvPr id="3" name="object 3"/>
          <p:cNvGraphicFramePr>
            <a:graphicFrameLocks noGrp="1"/>
          </p:cNvGraphicFramePr>
          <p:nvPr/>
        </p:nvGraphicFramePr>
        <p:xfrm>
          <a:off x="762812" y="1305813"/>
          <a:ext cx="8047355" cy="4609465"/>
        </p:xfrm>
        <a:graphic>
          <a:graphicData uri="http://schemas.openxmlformats.org/drawingml/2006/table">
            <a:tbl>
              <a:tblPr firstRow="1" bandRow="1">
                <a:tableStyleId>{2D5ABB26-0587-4C30-8999-92F81FD0307C}</a:tableStyleId>
              </a:tblPr>
              <a:tblGrid>
                <a:gridCol w="4013835">
                  <a:extLst>
                    <a:ext uri="{9D8B030D-6E8A-4147-A177-3AD203B41FA5}">
                      <a16:colId xmlns:a16="http://schemas.microsoft.com/office/drawing/2014/main" val="20000"/>
                    </a:ext>
                  </a:extLst>
                </a:gridCol>
                <a:gridCol w="4013835">
                  <a:extLst>
                    <a:ext uri="{9D8B030D-6E8A-4147-A177-3AD203B41FA5}">
                      <a16:colId xmlns:a16="http://schemas.microsoft.com/office/drawing/2014/main" val="20001"/>
                    </a:ext>
                  </a:extLst>
                </a:gridCol>
              </a:tblGrid>
              <a:tr h="731901">
                <a:tc>
                  <a:txBody>
                    <a:bodyPr/>
                    <a:lstStyle/>
                    <a:p>
                      <a:pPr>
                        <a:lnSpc>
                          <a:spcPct val="100000"/>
                        </a:lnSpc>
                        <a:spcBef>
                          <a:spcPts val="5"/>
                        </a:spcBef>
                      </a:pPr>
                      <a:endParaRPr sz="1500">
                        <a:latin typeface="Times New Roman"/>
                        <a:cs typeface="Times New Roman"/>
                      </a:endParaRPr>
                    </a:p>
                    <a:p>
                      <a:pPr marL="360045">
                        <a:lnSpc>
                          <a:spcPct val="100000"/>
                        </a:lnSpc>
                      </a:pPr>
                      <a:r>
                        <a:rPr sz="1800" b="1" spc="-5" dirty="0">
                          <a:latin typeface="Carlito"/>
                          <a:cs typeface="Carlito"/>
                        </a:rPr>
                        <a:t>ISCO-08 Kodu</a:t>
                      </a:r>
                      <a:endParaRPr sz="1800">
                        <a:latin typeface="Carlito"/>
                        <a:cs typeface="Carlito"/>
                      </a:endParaRPr>
                    </a:p>
                  </a:txBody>
                  <a:tcPr marL="0" marR="0" marT="635"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CEE0F1"/>
                    </a:solidFill>
                  </a:tcPr>
                </a:tc>
                <a:tc>
                  <a:txBody>
                    <a:bodyPr/>
                    <a:lstStyle/>
                    <a:p>
                      <a:pPr>
                        <a:lnSpc>
                          <a:spcPct val="100000"/>
                        </a:lnSpc>
                        <a:spcBef>
                          <a:spcPts val="5"/>
                        </a:spcBef>
                      </a:pPr>
                      <a:endParaRPr sz="1500">
                        <a:latin typeface="Times New Roman"/>
                        <a:cs typeface="Times New Roman"/>
                      </a:endParaRPr>
                    </a:p>
                    <a:p>
                      <a:pPr marL="465455">
                        <a:lnSpc>
                          <a:spcPct val="100000"/>
                        </a:lnSpc>
                      </a:pPr>
                      <a:r>
                        <a:rPr sz="1800" b="1" dirty="0">
                          <a:latin typeface="Carlito"/>
                          <a:cs typeface="Carlito"/>
                        </a:rPr>
                        <a:t>Meslek</a:t>
                      </a:r>
                      <a:r>
                        <a:rPr sz="1800" b="1" spc="-40" dirty="0">
                          <a:latin typeface="Carlito"/>
                          <a:cs typeface="Carlito"/>
                        </a:rPr>
                        <a:t> </a:t>
                      </a:r>
                      <a:r>
                        <a:rPr sz="1800" b="1" dirty="0">
                          <a:latin typeface="Carlito"/>
                          <a:cs typeface="Carlito"/>
                        </a:rPr>
                        <a:t>Adı</a:t>
                      </a:r>
                      <a:endParaRPr sz="1800">
                        <a:latin typeface="Carlito"/>
                        <a:cs typeface="Carlito"/>
                      </a:endParaRPr>
                    </a:p>
                  </a:txBody>
                  <a:tcPr marL="0" marR="0" marT="635"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CEE0F1"/>
                    </a:solidFill>
                  </a:tcPr>
                </a:tc>
                <a:extLst>
                  <a:ext uri="{0D108BD9-81ED-4DB2-BD59-A6C34878D82A}">
                    <a16:rowId xmlns:a16="http://schemas.microsoft.com/office/drawing/2014/main" val="10000"/>
                  </a:ext>
                </a:extLst>
              </a:tr>
              <a:tr h="377063">
                <a:tc>
                  <a:txBody>
                    <a:bodyPr/>
                    <a:lstStyle/>
                    <a:p>
                      <a:pPr marL="360045">
                        <a:lnSpc>
                          <a:spcPct val="100000"/>
                        </a:lnSpc>
                        <a:spcBef>
                          <a:spcPts val="334"/>
                        </a:spcBef>
                      </a:pPr>
                      <a:r>
                        <a:rPr sz="1800" dirty="0">
                          <a:latin typeface="Carlito"/>
                          <a:cs typeface="Carlito"/>
                        </a:rPr>
                        <a:t>2149.03</a:t>
                      </a:r>
                      <a:endParaRPr sz="1800">
                        <a:latin typeface="Carlito"/>
                        <a:cs typeface="Carlito"/>
                      </a:endParaRPr>
                    </a:p>
                  </a:txBody>
                  <a:tcPr marL="0" marR="0" marT="42544"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solidFill>
                      <a:srgbClr val="ECECEC"/>
                    </a:solidFill>
                  </a:tcPr>
                </a:tc>
                <a:tc>
                  <a:txBody>
                    <a:bodyPr/>
                    <a:lstStyle/>
                    <a:p>
                      <a:pPr marL="360680">
                        <a:lnSpc>
                          <a:spcPct val="100000"/>
                        </a:lnSpc>
                        <a:spcBef>
                          <a:spcPts val="334"/>
                        </a:spcBef>
                      </a:pPr>
                      <a:r>
                        <a:rPr sz="1800" spc="-10" dirty="0">
                          <a:latin typeface="Carlito"/>
                          <a:cs typeface="Carlito"/>
                        </a:rPr>
                        <a:t>Kaynak</a:t>
                      </a:r>
                      <a:r>
                        <a:rPr sz="1800" spc="-5" dirty="0">
                          <a:latin typeface="Carlito"/>
                          <a:cs typeface="Carlito"/>
                        </a:rPr>
                        <a:t> Mühendisi</a:t>
                      </a:r>
                      <a:endParaRPr sz="1800">
                        <a:latin typeface="Carlito"/>
                        <a:cs typeface="Carlito"/>
                      </a:endParaRPr>
                    </a:p>
                  </a:txBody>
                  <a:tcPr marL="0" marR="0" marT="42544"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1"/>
                  </a:ext>
                </a:extLst>
              </a:tr>
              <a:tr h="377189">
                <a:tc>
                  <a:txBody>
                    <a:bodyPr/>
                    <a:lstStyle/>
                    <a:p>
                      <a:pPr marL="360045">
                        <a:lnSpc>
                          <a:spcPct val="100000"/>
                        </a:lnSpc>
                        <a:spcBef>
                          <a:spcPts val="335"/>
                        </a:spcBef>
                      </a:pPr>
                      <a:r>
                        <a:rPr sz="1800" dirty="0">
                          <a:latin typeface="Carlito"/>
                          <a:cs typeface="Carlito"/>
                        </a:rPr>
                        <a:t>2321.48</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360680">
                        <a:lnSpc>
                          <a:spcPct val="100000"/>
                        </a:lnSpc>
                        <a:spcBef>
                          <a:spcPts val="335"/>
                        </a:spcBef>
                      </a:pPr>
                      <a:r>
                        <a:rPr sz="1800" spc="-10" dirty="0">
                          <a:latin typeface="Carlito"/>
                          <a:cs typeface="Carlito"/>
                        </a:rPr>
                        <a:t>Kaynak</a:t>
                      </a:r>
                      <a:r>
                        <a:rPr sz="1800" spc="-5" dirty="0">
                          <a:latin typeface="Carlito"/>
                          <a:cs typeface="Carlito"/>
                        </a:rPr>
                        <a:t> Öğretmeni</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2"/>
                  </a:ext>
                </a:extLst>
              </a:tr>
              <a:tr h="377063">
                <a:tc>
                  <a:txBody>
                    <a:bodyPr/>
                    <a:lstStyle/>
                    <a:p>
                      <a:pPr marL="360045">
                        <a:lnSpc>
                          <a:spcPct val="100000"/>
                        </a:lnSpc>
                        <a:spcBef>
                          <a:spcPts val="335"/>
                        </a:spcBef>
                      </a:pPr>
                      <a:r>
                        <a:rPr sz="1800" dirty="0">
                          <a:latin typeface="Carlito"/>
                          <a:cs typeface="Carlito"/>
                        </a:rPr>
                        <a:t>2359.51</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360680">
                        <a:lnSpc>
                          <a:spcPct val="100000"/>
                        </a:lnSpc>
                        <a:spcBef>
                          <a:spcPts val="335"/>
                        </a:spcBef>
                      </a:pPr>
                      <a:r>
                        <a:rPr sz="1800" spc="-15" dirty="0">
                          <a:latin typeface="Carlito"/>
                          <a:cs typeface="Carlito"/>
                        </a:rPr>
                        <a:t>Usta </a:t>
                      </a:r>
                      <a:r>
                        <a:rPr sz="1800" spc="-10" dirty="0">
                          <a:latin typeface="Carlito"/>
                          <a:cs typeface="Carlito"/>
                        </a:rPr>
                        <a:t>Öğretici</a:t>
                      </a:r>
                      <a:r>
                        <a:rPr sz="1800" spc="15" dirty="0">
                          <a:latin typeface="Carlito"/>
                          <a:cs typeface="Carlito"/>
                        </a:rPr>
                        <a:t> </a:t>
                      </a:r>
                      <a:r>
                        <a:rPr sz="1800" spc="-10" dirty="0">
                          <a:latin typeface="Carlito"/>
                          <a:cs typeface="Carlito"/>
                        </a:rPr>
                        <a:t>(Kaynakçılık)</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3"/>
                  </a:ext>
                </a:extLst>
              </a:tr>
              <a:tr h="377190">
                <a:tc>
                  <a:txBody>
                    <a:bodyPr/>
                    <a:lstStyle/>
                    <a:p>
                      <a:pPr marL="360045">
                        <a:lnSpc>
                          <a:spcPct val="100000"/>
                        </a:lnSpc>
                        <a:spcBef>
                          <a:spcPts val="340"/>
                        </a:spcBef>
                      </a:pPr>
                      <a:r>
                        <a:rPr sz="1800" dirty="0">
                          <a:latin typeface="Carlito"/>
                          <a:cs typeface="Carlito"/>
                        </a:rPr>
                        <a:t>3119.08</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360680">
                        <a:lnSpc>
                          <a:spcPct val="100000"/>
                        </a:lnSpc>
                        <a:spcBef>
                          <a:spcPts val="340"/>
                        </a:spcBef>
                      </a:pPr>
                      <a:r>
                        <a:rPr sz="1800" spc="-10" dirty="0">
                          <a:latin typeface="Carlito"/>
                          <a:cs typeface="Carlito"/>
                        </a:rPr>
                        <a:t>Kaynak</a:t>
                      </a:r>
                      <a:r>
                        <a:rPr sz="1800" spc="-5" dirty="0">
                          <a:latin typeface="Carlito"/>
                          <a:cs typeface="Carlito"/>
                        </a:rPr>
                        <a:t> </a:t>
                      </a:r>
                      <a:r>
                        <a:rPr sz="1800" spc="-25" dirty="0">
                          <a:latin typeface="Carlito"/>
                          <a:cs typeface="Carlito"/>
                        </a:rPr>
                        <a:t>Teknikeri</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4"/>
                  </a:ext>
                </a:extLst>
              </a:tr>
              <a:tr h="377062">
                <a:tc>
                  <a:txBody>
                    <a:bodyPr/>
                    <a:lstStyle/>
                    <a:p>
                      <a:pPr marL="360045">
                        <a:lnSpc>
                          <a:spcPct val="100000"/>
                        </a:lnSpc>
                        <a:spcBef>
                          <a:spcPts val="335"/>
                        </a:spcBef>
                      </a:pPr>
                      <a:r>
                        <a:rPr sz="1800" spc="-5" dirty="0">
                          <a:latin typeface="Carlito"/>
                          <a:cs typeface="Carlito"/>
                        </a:rPr>
                        <a:t>3119.61</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360680">
                        <a:lnSpc>
                          <a:spcPct val="100000"/>
                        </a:lnSpc>
                        <a:spcBef>
                          <a:spcPts val="335"/>
                        </a:spcBef>
                      </a:pPr>
                      <a:r>
                        <a:rPr sz="1800" spc="-10" dirty="0">
                          <a:latin typeface="Carlito"/>
                          <a:cs typeface="Carlito"/>
                        </a:rPr>
                        <a:t>Kaynak</a:t>
                      </a:r>
                      <a:r>
                        <a:rPr sz="1800" spc="-5" dirty="0">
                          <a:latin typeface="Carlito"/>
                          <a:cs typeface="Carlito"/>
                        </a:rPr>
                        <a:t> </a:t>
                      </a:r>
                      <a:r>
                        <a:rPr sz="1800" spc="-25" dirty="0">
                          <a:latin typeface="Carlito"/>
                          <a:cs typeface="Carlito"/>
                        </a:rPr>
                        <a:t>Teknisyeni</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5"/>
                  </a:ext>
                </a:extLst>
              </a:tr>
              <a:tr h="377063">
                <a:tc>
                  <a:txBody>
                    <a:bodyPr/>
                    <a:lstStyle/>
                    <a:p>
                      <a:pPr marL="360045">
                        <a:lnSpc>
                          <a:spcPct val="100000"/>
                        </a:lnSpc>
                        <a:spcBef>
                          <a:spcPts val="340"/>
                        </a:spcBef>
                      </a:pPr>
                      <a:r>
                        <a:rPr sz="1800" dirty="0">
                          <a:latin typeface="Carlito"/>
                          <a:cs typeface="Carlito"/>
                        </a:rPr>
                        <a:t>3119.68</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360680">
                        <a:lnSpc>
                          <a:spcPct val="100000"/>
                        </a:lnSpc>
                        <a:spcBef>
                          <a:spcPts val="340"/>
                        </a:spcBef>
                      </a:pPr>
                      <a:r>
                        <a:rPr sz="1800" spc="-10" dirty="0">
                          <a:latin typeface="Carlito"/>
                          <a:cs typeface="Carlito"/>
                        </a:rPr>
                        <a:t>Kaynak</a:t>
                      </a:r>
                      <a:r>
                        <a:rPr sz="1800" spc="-5" dirty="0">
                          <a:latin typeface="Carlito"/>
                          <a:cs typeface="Carlito"/>
                        </a:rPr>
                        <a:t> </a:t>
                      </a:r>
                      <a:r>
                        <a:rPr sz="1800" spc="-10" dirty="0">
                          <a:latin typeface="Carlito"/>
                          <a:cs typeface="Carlito"/>
                        </a:rPr>
                        <a:t>İnspektörü</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6"/>
                  </a:ext>
                </a:extLst>
              </a:tr>
              <a:tr h="377189">
                <a:tc>
                  <a:txBody>
                    <a:bodyPr/>
                    <a:lstStyle/>
                    <a:p>
                      <a:pPr marL="360045">
                        <a:lnSpc>
                          <a:spcPct val="100000"/>
                        </a:lnSpc>
                        <a:spcBef>
                          <a:spcPts val="335"/>
                        </a:spcBef>
                      </a:pPr>
                      <a:r>
                        <a:rPr sz="1800" spc="-5" dirty="0">
                          <a:latin typeface="Carlito"/>
                          <a:cs typeface="Carlito"/>
                        </a:rPr>
                        <a:t>7212.01</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360680">
                        <a:lnSpc>
                          <a:spcPct val="100000"/>
                        </a:lnSpc>
                        <a:spcBef>
                          <a:spcPts val="335"/>
                        </a:spcBef>
                      </a:pPr>
                      <a:r>
                        <a:rPr sz="1800" spc="-5" dirty="0">
                          <a:latin typeface="Carlito"/>
                          <a:cs typeface="Carlito"/>
                        </a:rPr>
                        <a:t>Diğer </a:t>
                      </a:r>
                      <a:r>
                        <a:rPr sz="1800" spc="-15" dirty="0">
                          <a:latin typeface="Carlito"/>
                          <a:cs typeface="Carlito"/>
                        </a:rPr>
                        <a:t>Kaynakçılar </a:t>
                      </a:r>
                      <a:r>
                        <a:rPr sz="1800" spc="-10" dirty="0">
                          <a:latin typeface="Carlito"/>
                          <a:cs typeface="Carlito"/>
                        </a:rPr>
                        <a:t>ve</a:t>
                      </a:r>
                      <a:r>
                        <a:rPr sz="1800" spc="25" dirty="0">
                          <a:latin typeface="Carlito"/>
                          <a:cs typeface="Carlito"/>
                        </a:rPr>
                        <a:t> </a:t>
                      </a:r>
                      <a:r>
                        <a:rPr sz="1800" spc="-10" dirty="0">
                          <a:latin typeface="Carlito"/>
                          <a:cs typeface="Carlito"/>
                        </a:rPr>
                        <a:t>Pürmüzcüler</a:t>
                      </a:r>
                      <a:endParaRPr sz="1800">
                        <a:latin typeface="Carlito"/>
                        <a:cs typeface="Carlito"/>
                      </a:endParaRPr>
                    </a:p>
                  </a:txBody>
                  <a:tcPr marL="0" marR="0" marT="425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7"/>
                  </a:ext>
                </a:extLst>
              </a:tr>
              <a:tr h="470281">
                <a:tc>
                  <a:txBody>
                    <a:bodyPr/>
                    <a:lstStyle/>
                    <a:p>
                      <a:pPr marL="360045">
                        <a:lnSpc>
                          <a:spcPct val="100000"/>
                        </a:lnSpc>
                        <a:spcBef>
                          <a:spcPts val="705"/>
                        </a:spcBef>
                      </a:pPr>
                      <a:r>
                        <a:rPr sz="1800" b="1" spc="-5" dirty="0">
                          <a:solidFill>
                            <a:srgbClr val="C00000"/>
                          </a:solidFill>
                          <a:latin typeface="Carlito"/>
                          <a:cs typeface="Carlito"/>
                        </a:rPr>
                        <a:t>7212.02</a:t>
                      </a:r>
                      <a:endParaRPr sz="1800">
                        <a:latin typeface="Carlito"/>
                        <a:cs typeface="Carlito"/>
                      </a:endParaRPr>
                    </a:p>
                  </a:txBody>
                  <a:tcPr marL="0" marR="0" marT="8953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360680">
                        <a:lnSpc>
                          <a:spcPct val="100000"/>
                        </a:lnSpc>
                        <a:spcBef>
                          <a:spcPts val="705"/>
                        </a:spcBef>
                      </a:pPr>
                      <a:r>
                        <a:rPr sz="1800" b="1" spc="-5" dirty="0">
                          <a:solidFill>
                            <a:srgbClr val="C00000"/>
                          </a:solidFill>
                          <a:latin typeface="Carlito"/>
                          <a:cs typeface="Carlito"/>
                        </a:rPr>
                        <a:t>Gaz </a:t>
                      </a:r>
                      <a:r>
                        <a:rPr sz="1800" b="1" dirty="0">
                          <a:solidFill>
                            <a:srgbClr val="C00000"/>
                          </a:solidFill>
                          <a:latin typeface="Carlito"/>
                          <a:cs typeface="Carlito"/>
                        </a:rPr>
                        <a:t>altı </a:t>
                      </a:r>
                      <a:r>
                        <a:rPr sz="1800" b="1" spc="-5" dirty="0">
                          <a:solidFill>
                            <a:srgbClr val="C00000"/>
                          </a:solidFill>
                          <a:latin typeface="Carlito"/>
                          <a:cs typeface="Carlito"/>
                        </a:rPr>
                        <a:t>(Mıg-Mag)</a:t>
                      </a:r>
                      <a:r>
                        <a:rPr sz="1800" b="1" spc="-20" dirty="0">
                          <a:solidFill>
                            <a:srgbClr val="C00000"/>
                          </a:solidFill>
                          <a:latin typeface="Carlito"/>
                          <a:cs typeface="Carlito"/>
                        </a:rPr>
                        <a:t> </a:t>
                      </a:r>
                      <a:r>
                        <a:rPr sz="1800" b="1" spc="-15" dirty="0">
                          <a:solidFill>
                            <a:srgbClr val="C00000"/>
                          </a:solidFill>
                          <a:latin typeface="Carlito"/>
                          <a:cs typeface="Carlito"/>
                        </a:rPr>
                        <a:t>Kaynakçısı</a:t>
                      </a:r>
                      <a:endParaRPr sz="1800">
                        <a:latin typeface="Carlito"/>
                        <a:cs typeface="Carlito"/>
                      </a:endParaRPr>
                    </a:p>
                  </a:txBody>
                  <a:tcPr marL="0" marR="0" marT="8953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8"/>
                  </a:ext>
                </a:extLst>
              </a:tr>
              <a:tr h="377190">
                <a:tc>
                  <a:txBody>
                    <a:bodyPr/>
                    <a:lstStyle/>
                    <a:p>
                      <a:pPr marL="360045">
                        <a:lnSpc>
                          <a:spcPct val="100000"/>
                        </a:lnSpc>
                        <a:spcBef>
                          <a:spcPts val="340"/>
                        </a:spcBef>
                      </a:pPr>
                      <a:r>
                        <a:rPr sz="1800" spc="-5" dirty="0">
                          <a:latin typeface="Carlito"/>
                          <a:cs typeface="Carlito"/>
                        </a:rPr>
                        <a:t>7212.03</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360680">
                        <a:lnSpc>
                          <a:spcPct val="100000"/>
                        </a:lnSpc>
                        <a:spcBef>
                          <a:spcPts val="340"/>
                        </a:spcBef>
                      </a:pPr>
                      <a:r>
                        <a:rPr sz="1800" dirty="0">
                          <a:latin typeface="Carlito"/>
                          <a:cs typeface="Carlito"/>
                        </a:rPr>
                        <a:t>Gümüş </a:t>
                      </a:r>
                      <a:r>
                        <a:rPr sz="1800" spc="-15" dirty="0">
                          <a:latin typeface="Carlito"/>
                          <a:cs typeface="Carlito"/>
                        </a:rPr>
                        <a:t>Kaynakçısı</a:t>
                      </a:r>
                      <a:r>
                        <a:rPr sz="1800" spc="-20" dirty="0">
                          <a:latin typeface="Carlito"/>
                          <a:cs typeface="Carlito"/>
                        </a:rPr>
                        <a:t> </a:t>
                      </a:r>
                      <a:r>
                        <a:rPr sz="1800" spc="-10" dirty="0">
                          <a:latin typeface="Carlito"/>
                          <a:cs typeface="Carlito"/>
                        </a:rPr>
                        <a:t>(Elle)</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9"/>
                  </a:ext>
                </a:extLst>
              </a:tr>
              <a:tr h="377075">
                <a:tc>
                  <a:txBody>
                    <a:bodyPr/>
                    <a:lstStyle/>
                    <a:p>
                      <a:pPr marL="360045">
                        <a:lnSpc>
                          <a:spcPct val="100000"/>
                        </a:lnSpc>
                        <a:spcBef>
                          <a:spcPts val="340"/>
                        </a:spcBef>
                      </a:pPr>
                      <a:r>
                        <a:rPr sz="1800" dirty="0">
                          <a:latin typeface="Carlito"/>
                          <a:cs typeface="Carlito"/>
                        </a:rPr>
                        <a:t>7212.06</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360680">
                        <a:lnSpc>
                          <a:spcPct val="100000"/>
                        </a:lnSpc>
                        <a:spcBef>
                          <a:spcPts val="340"/>
                        </a:spcBef>
                      </a:pPr>
                      <a:r>
                        <a:rPr sz="1800" spc="-5" dirty="0">
                          <a:latin typeface="Carlito"/>
                          <a:cs typeface="Carlito"/>
                        </a:rPr>
                        <a:t>Oksi-Gaz</a:t>
                      </a:r>
                      <a:r>
                        <a:rPr sz="1800" spc="-20" dirty="0">
                          <a:latin typeface="Carlito"/>
                          <a:cs typeface="Carlito"/>
                        </a:rPr>
                        <a:t> </a:t>
                      </a:r>
                      <a:r>
                        <a:rPr sz="1800" spc="-15" dirty="0">
                          <a:latin typeface="Carlito"/>
                          <a:cs typeface="Carlito"/>
                        </a:rPr>
                        <a:t>Kaynakçısı</a:t>
                      </a:r>
                      <a:endParaRPr sz="1800">
                        <a:latin typeface="Carlito"/>
                        <a:cs typeface="Carlito"/>
                      </a:endParaRPr>
                    </a:p>
                  </a:txBody>
                  <a:tcPr marL="0" marR="0" marT="431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1052957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Ulusal </a:t>
            </a:r>
            <a:r>
              <a:rPr sz="2800" b="1" spc="-20" dirty="0">
                <a:solidFill>
                  <a:srgbClr val="404040"/>
                </a:solidFill>
                <a:latin typeface="Carlito"/>
                <a:cs typeface="Carlito"/>
              </a:rPr>
              <a:t>ve </a:t>
            </a:r>
            <a:r>
              <a:rPr sz="2800" b="1" spc="-15" dirty="0">
                <a:solidFill>
                  <a:srgbClr val="404040"/>
                </a:solidFill>
                <a:latin typeface="Carlito"/>
                <a:cs typeface="Carlito"/>
              </a:rPr>
              <a:t>Uluslararası </a:t>
            </a:r>
            <a:r>
              <a:rPr sz="2800" b="1" spc="-25" dirty="0">
                <a:solidFill>
                  <a:srgbClr val="404040"/>
                </a:solidFill>
                <a:latin typeface="Carlito"/>
                <a:cs typeface="Carlito"/>
              </a:rPr>
              <a:t>Düzeyde </a:t>
            </a:r>
            <a:r>
              <a:rPr sz="2800" b="1" spc="-10" dirty="0">
                <a:solidFill>
                  <a:srgbClr val="404040"/>
                </a:solidFill>
                <a:latin typeface="Carlito"/>
                <a:cs typeface="Carlito"/>
              </a:rPr>
              <a:t>Geçerli Olan Meslek Hastalıkları</a:t>
            </a:r>
            <a:r>
              <a:rPr sz="2800" b="1" spc="320" dirty="0">
                <a:solidFill>
                  <a:srgbClr val="404040"/>
                </a:solidFill>
                <a:latin typeface="Carlito"/>
                <a:cs typeface="Carlito"/>
              </a:rPr>
              <a:t> </a:t>
            </a:r>
            <a:r>
              <a:rPr sz="2800" b="1" spc="-15" dirty="0">
                <a:solidFill>
                  <a:srgbClr val="404040"/>
                </a:solidFill>
                <a:latin typeface="Carlito"/>
                <a:cs typeface="Carlito"/>
              </a:rPr>
              <a:t>Listeleri</a:t>
            </a:r>
            <a:endParaRPr sz="2800">
              <a:latin typeface="Carlito"/>
              <a:cs typeface="Carlito"/>
            </a:endParaRP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111351" y="1787525"/>
              <a:ext cx="240791"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1351" y="2336165"/>
              <a:ext cx="240791"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11351" y="2884805"/>
              <a:ext cx="240791" cy="2346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1351" y="3982084"/>
              <a:ext cx="240791" cy="23469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11351" y="4530725"/>
              <a:ext cx="240791" cy="234695"/>
            </a:xfrm>
            <a:prstGeom prst="rect">
              <a:avLst/>
            </a:prstGeom>
            <a:blipFill>
              <a:blip r:embed="rId2" cstate="print"/>
              <a:stretch>
                <a:fillRect/>
              </a:stretch>
            </a:blipFill>
          </p:spPr>
          <p:txBody>
            <a:bodyPr wrap="square" lIns="0" tIns="0" rIns="0" bIns="0" rtlCol="0"/>
            <a:lstStyle/>
            <a:p>
              <a:endParaRPr/>
            </a:p>
          </p:txBody>
        </p:sp>
      </p:grpSp>
      <p:sp>
        <p:nvSpPr>
          <p:cNvPr id="10" name="object 10"/>
          <p:cNvSpPr txBox="1"/>
          <p:nvPr/>
        </p:nvSpPr>
        <p:spPr>
          <a:xfrm>
            <a:off x="1098905" y="1518792"/>
            <a:ext cx="8296909" cy="3867785"/>
          </a:xfrm>
          <a:prstGeom prst="rect">
            <a:avLst/>
          </a:prstGeom>
        </p:spPr>
        <p:txBody>
          <a:bodyPr vert="horz" wrap="square" lIns="0" tIns="195580" rIns="0" bIns="0" rtlCol="0">
            <a:spAutoFit/>
          </a:bodyPr>
          <a:lstStyle/>
          <a:p>
            <a:pPr marL="355600">
              <a:lnSpc>
                <a:spcPct val="100000"/>
              </a:lnSpc>
              <a:spcBef>
                <a:spcPts val="1540"/>
              </a:spcBef>
            </a:pPr>
            <a:r>
              <a:rPr sz="2400" spc="-15" dirty="0">
                <a:solidFill>
                  <a:srgbClr val="404040"/>
                </a:solidFill>
                <a:latin typeface="Carlito"/>
                <a:cs typeface="Carlito"/>
              </a:rPr>
              <a:t>ILO; </a:t>
            </a:r>
            <a:r>
              <a:rPr sz="2400" dirty="0">
                <a:solidFill>
                  <a:srgbClr val="404040"/>
                </a:solidFill>
                <a:latin typeface="Carlito"/>
                <a:cs typeface="Carlito"/>
              </a:rPr>
              <a:t>Meslek </a:t>
            </a:r>
            <a:r>
              <a:rPr sz="2400" spc="-5" dirty="0">
                <a:solidFill>
                  <a:srgbClr val="404040"/>
                </a:solidFill>
                <a:latin typeface="Carlito"/>
                <a:cs typeface="Carlito"/>
              </a:rPr>
              <a:t>Hastalıkları </a:t>
            </a:r>
            <a:r>
              <a:rPr sz="2400" spc="-10" dirty="0">
                <a:solidFill>
                  <a:srgbClr val="404040"/>
                </a:solidFill>
                <a:latin typeface="Carlito"/>
                <a:cs typeface="Carlito"/>
              </a:rPr>
              <a:t>Listesi</a:t>
            </a:r>
            <a:r>
              <a:rPr sz="2400" spc="-55" dirty="0">
                <a:solidFill>
                  <a:srgbClr val="404040"/>
                </a:solidFill>
                <a:latin typeface="Carlito"/>
                <a:cs typeface="Carlito"/>
              </a:rPr>
              <a:t> </a:t>
            </a:r>
            <a:r>
              <a:rPr sz="2400" spc="-5" dirty="0">
                <a:solidFill>
                  <a:srgbClr val="404040"/>
                </a:solidFill>
                <a:latin typeface="Carlito"/>
                <a:cs typeface="Carlito"/>
              </a:rPr>
              <a:t>(2010)</a:t>
            </a:r>
            <a:endParaRPr sz="2400">
              <a:latin typeface="Carlito"/>
              <a:cs typeface="Carlito"/>
            </a:endParaRPr>
          </a:p>
          <a:p>
            <a:pPr marL="355600">
              <a:lnSpc>
                <a:spcPct val="100000"/>
              </a:lnSpc>
              <a:spcBef>
                <a:spcPts val="1445"/>
              </a:spcBef>
            </a:pPr>
            <a:r>
              <a:rPr sz="2400" spc="-5" dirty="0">
                <a:solidFill>
                  <a:srgbClr val="404040"/>
                </a:solidFill>
                <a:latin typeface="Carlito"/>
                <a:cs typeface="Carlito"/>
              </a:rPr>
              <a:t>DSÖ; </a:t>
            </a:r>
            <a:r>
              <a:rPr sz="2400" b="1" spc="-5" dirty="0">
                <a:solidFill>
                  <a:srgbClr val="404040"/>
                </a:solidFill>
                <a:latin typeface="Carlito"/>
                <a:cs typeface="Carlito"/>
              </a:rPr>
              <a:t>ICD-10 </a:t>
            </a:r>
            <a:r>
              <a:rPr sz="2400" b="1" dirty="0">
                <a:solidFill>
                  <a:srgbClr val="404040"/>
                </a:solidFill>
                <a:latin typeface="Carlito"/>
                <a:cs typeface="Carlito"/>
              </a:rPr>
              <a:t>Meslek </a:t>
            </a:r>
            <a:r>
              <a:rPr sz="2400" b="1" spc="-10" dirty="0">
                <a:solidFill>
                  <a:srgbClr val="404040"/>
                </a:solidFill>
                <a:latin typeface="Carlito"/>
                <a:cs typeface="Carlito"/>
              </a:rPr>
              <a:t>Hastalığı </a:t>
            </a:r>
            <a:r>
              <a:rPr sz="2400" b="1" spc="-50" dirty="0">
                <a:solidFill>
                  <a:srgbClr val="404040"/>
                </a:solidFill>
                <a:latin typeface="Carlito"/>
                <a:cs typeface="Carlito"/>
              </a:rPr>
              <a:t>Tanı </a:t>
            </a:r>
            <a:r>
              <a:rPr sz="2400" b="1" spc="-10" dirty="0">
                <a:solidFill>
                  <a:srgbClr val="404040"/>
                </a:solidFill>
                <a:latin typeface="Carlito"/>
                <a:cs typeface="Carlito"/>
              </a:rPr>
              <a:t>Kodları</a:t>
            </a:r>
            <a:r>
              <a:rPr sz="2400" b="1" spc="30" dirty="0">
                <a:solidFill>
                  <a:srgbClr val="404040"/>
                </a:solidFill>
                <a:latin typeface="Carlito"/>
                <a:cs typeface="Carlito"/>
              </a:rPr>
              <a:t> </a:t>
            </a:r>
            <a:r>
              <a:rPr sz="2400" b="1" spc="-10" dirty="0">
                <a:solidFill>
                  <a:srgbClr val="404040"/>
                </a:solidFill>
                <a:latin typeface="Carlito"/>
                <a:cs typeface="Carlito"/>
              </a:rPr>
              <a:t>(Z57)</a:t>
            </a:r>
            <a:endParaRPr sz="2400">
              <a:latin typeface="Carlito"/>
              <a:cs typeface="Carlito"/>
            </a:endParaRPr>
          </a:p>
          <a:p>
            <a:pPr marL="355600">
              <a:lnSpc>
                <a:spcPct val="100000"/>
              </a:lnSpc>
              <a:spcBef>
                <a:spcPts val="1440"/>
              </a:spcBef>
            </a:pPr>
            <a:r>
              <a:rPr sz="2400" spc="-10" dirty="0">
                <a:solidFill>
                  <a:srgbClr val="404040"/>
                </a:solidFill>
                <a:latin typeface="Carlito"/>
                <a:cs typeface="Carlito"/>
              </a:rPr>
              <a:t>Ülkelerin geliştirdiği</a:t>
            </a:r>
            <a:r>
              <a:rPr sz="2400" spc="-45" dirty="0">
                <a:solidFill>
                  <a:srgbClr val="404040"/>
                </a:solidFill>
                <a:latin typeface="Carlito"/>
                <a:cs typeface="Carlito"/>
              </a:rPr>
              <a:t> </a:t>
            </a:r>
            <a:r>
              <a:rPr sz="2400" spc="-10" dirty="0">
                <a:solidFill>
                  <a:srgbClr val="404040"/>
                </a:solidFill>
                <a:latin typeface="Carlito"/>
                <a:cs typeface="Carlito"/>
              </a:rPr>
              <a:t>listeler</a:t>
            </a:r>
            <a:endParaRPr sz="2400">
              <a:latin typeface="Carlito"/>
              <a:cs typeface="Carlito"/>
            </a:endParaRPr>
          </a:p>
          <a:p>
            <a:pPr marL="12700">
              <a:lnSpc>
                <a:spcPct val="100000"/>
              </a:lnSpc>
              <a:spcBef>
                <a:spcPts val="1440"/>
              </a:spcBef>
            </a:pPr>
            <a:r>
              <a:rPr sz="2400" b="1" spc="-15" dirty="0">
                <a:solidFill>
                  <a:srgbClr val="C00000"/>
                </a:solidFill>
                <a:latin typeface="Carlito"/>
                <a:cs typeface="Carlito"/>
              </a:rPr>
              <a:t>Ülkemizde</a:t>
            </a:r>
            <a:r>
              <a:rPr sz="2400" b="1" spc="-35" dirty="0">
                <a:solidFill>
                  <a:srgbClr val="C00000"/>
                </a:solidFill>
                <a:latin typeface="Carlito"/>
                <a:cs typeface="Carlito"/>
              </a:rPr>
              <a:t> </a:t>
            </a:r>
            <a:r>
              <a:rPr sz="2400" b="1" dirty="0">
                <a:solidFill>
                  <a:srgbClr val="C00000"/>
                </a:solidFill>
                <a:latin typeface="Carlito"/>
                <a:cs typeface="Carlito"/>
              </a:rPr>
              <a:t>ise;</a:t>
            </a:r>
            <a:endParaRPr sz="2400">
              <a:latin typeface="Carlito"/>
              <a:cs typeface="Carlito"/>
            </a:endParaRPr>
          </a:p>
          <a:p>
            <a:pPr marL="355600">
              <a:lnSpc>
                <a:spcPct val="100000"/>
              </a:lnSpc>
              <a:spcBef>
                <a:spcPts val="1440"/>
              </a:spcBef>
            </a:pPr>
            <a:r>
              <a:rPr sz="2400" spc="-20" dirty="0">
                <a:solidFill>
                  <a:srgbClr val="404040"/>
                </a:solidFill>
                <a:latin typeface="Carlito"/>
                <a:cs typeface="Carlito"/>
              </a:rPr>
              <a:t>Sosyal </a:t>
            </a:r>
            <a:r>
              <a:rPr sz="2400" spc="-10" dirty="0">
                <a:solidFill>
                  <a:srgbClr val="404040"/>
                </a:solidFill>
                <a:latin typeface="Carlito"/>
                <a:cs typeface="Carlito"/>
              </a:rPr>
              <a:t>Sigorta </a:t>
            </a:r>
            <a:r>
              <a:rPr sz="2400" spc="-5" dirty="0">
                <a:solidFill>
                  <a:srgbClr val="404040"/>
                </a:solidFill>
                <a:latin typeface="Carlito"/>
                <a:cs typeface="Carlito"/>
              </a:rPr>
              <a:t>Sağlık </a:t>
            </a:r>
            <a:r>
              <a:rPr sz="2400" dirty="0">
                <a:solidFill>
                  <a:srgbClr val="404040"/>
                </a:solidFill>
                <a:latin typeface="Carlito"/>
                <a:cs typeface="Carlito"/>
              </a:rPr>
              <a:t>İşlemleri </a:t>
            </a:r>
            <a:r>
              <a:rPr sz="2400" spc="-30" dirty="0">
                <a:solidFill>
                  <a:srgbClr val="404040"/>
                </a:solidFill>
                <a:latin typeface="Carlito"/>
                <a:cs typeface="Carlito"/>
              </a:rPr>
              <a:t>Tüzüğü</a:t>
            </a:r>
            <a:r>
              <a:rPr sz="2400" spc="-60" dirty="0">
                <a:solidFill>
                  <a:srgbClr val="404040"/>
                </a:solidFill>
                <a:latin typeface="Carlito"/>
                <a:cs typeface="Carlito"/>
              </a:rPr>
              <a:t> </a:t>
            </a:r>
            <a:r>
              <a:rPr sz="2400" spc="-5" dirty="0">
                <a:solidFill>
                  <a:srgbClr val="404040"/>
                </a:solidFill>
                <a:latin typeface="Carlito"/>
                <a:cs typeface="Carlito"/>
              </a:rPr>
              <a:t>(1972)</a:t>
            </a:r>
            <a:endParaRPr sz="2400">
              <a:latin typeface="Carlito"/>
              <a:cs typeface="Carlito"/>
            </a:endParaRPr>
          </a:p>
          <a:p>
            <a:pPr marL="355600">
              <a:lnSpc>
                <a:spcPct val="100000"/>
              </a:lnSpc>
              <a:spcBef>
                <a:spcPts val="1440"/>
              </a:spcBef>
            </a:pPr>
            <a:r>
              <a:rPr sz="2400" dirty="0">
                <a:solidFill>
                  <a:srgbClr val="404040"/>
                </a:solidFill>
                <a:latin typeface="Carlito"/>
                <a:cs typeface="Carlito"/>
              </a:rPr>
              <a:t>‘‘Çalışma Gücü </a:t>
            </a:r>
            <a:r>
              <a:rPr sz="2400" spc="-20" dirty="0">
                <a:solidFill>
                  <a:srgbClr val="404040"/>
                </a:solidFill>
                <a:latin typeface="Carlito"/>
                <a:cs typeface="Carlito"/>
              </a:rPr>
              <a:t>ve </a:t>
            </a:r>
            <a:r>
              <a:rPr sz="2400" spc="-5" dirty="0">
                <a:solidFill>
                  <a:srgbClr val="404040"/>
                </a:solidFill>
                <a:latin typeface="Carlito"/>
                <a:cs typeface="Carlito"/>
              </a:rPr>
              <a:t>Meslekte </a:t>
            </a:r>
            <a:r>
              <a:rPr sz="2400" spc="-15" dirty="0">
                <a:solidFill>
                  <a:srgbClr val="404040"/>
                </a:solidFill>
                <a:latin typeface="Carlito"/>
                <a:cs typeface="Carlito"/>
              </a:rPr>
              <a:t>Kazanma </a:t>
            </a:r>
            <a:r>
              <a:rPr sz="2400" dirty="0">
                <a:solidFill>
                  <a:srgbClr val="404040"/>
                </a:solidFill>
                <a:latin typeface="Carlito"/>
                <a:cs typeface="Carlito"/>
              </a:rPr>
              <a:t>Gücü </a:t>
            </a:r>
            <a:r>
              <a:rPr sz="2400" spc="-20" dirty="0">
                <a:solidFill>
                  <a:srgbClr val="404040"/>
                </a:solidFill>
                <a:latin typeface="Carlito"/>
                <a:cs typeface="Carlito"/>
              </a:rPr>
              <a:t>Kaybı </a:t>
            </a:r>
            <a:r>
              <a:rPr sz="2400" spc="-40" dirty="0">
                <a:solidFill>
                  <a:srgbClr val="404040"/>
                </a:solidFill>
                <a:latin typeface="Carlito"/>
                <a:cs typeface="Carlito"/>
              </a:rPr>
              <a:t>Tespit</a:t>
            </a:r>
            <a:r>
              <a:rPr sz="2400" spc="-10" dirty="0">
                <a:solidFill>
                  <a:srgbClr val="404040"/>
                </a:solidFill>
                <a:latin typeface="Carlito"/>
                <a:cs typeface="Carlito"/>
              </a:rPr>
              <a:t> </a:t>
            </a:r>
            <a:r>
              <a:rPr sz="2400" dirty="0">
                <a:solidFill>
                  <a:srgbClr val="404040"/>
                </a:solidFill>
                <a:latin typeface="Carlito"/>
                <a:cs typeface="Carlito"/>
              </a:rPr>
              <a:t>İşlemleri</a:t>
            </a:r>
            <a:endParaRPr sz="2400">
              <a:latin typeface="Carlito"/>
              <a:cs typeface="Carlito"/>
            </a:endParaRPr>
          </a:p>
          <a:p>
            <a:pPr marL="355600">
              <a:lnSpc>
                <a:spcPct val="100000"/>
              </a:lnSpc>
              <a:spcBef>
                <a:spcPts val="1445"/>
              </a:spcBef>
            </a:pPr>
            <a:r>
              <a:rPr sz="2400" spc="-20" dirty="0">
                <a:solidFill>
                  <a:srgbClr val="404040"/>
                </a:solidFill>
                <a:latin typeface="Carlito"/>
                <a:cs typeface="Carlito"/>
              </a:rPr>
              <a:t>Yönetmeliği’’nde </a:t>
            </a:r>
            <a:r>
              <a:rPr sz="2400" spc="-10" dirty="0">
                <a:solidFill>
                  <a:srgbClr val="404040"/>
                </a:solidFill>
                <a:latin typeface="Carlito"/>
                <a:cs typeface="Carlito"/>
              </a:rPr>
              <a:t>yer </a:t>
            </a:r>
            <a:r>
              <a:rPr sz="2400" dirty="0">
                <a:solidFill>
                  <a:srgbClr val="404040"/>
                </a:solidFill>
                <a:latin typeface="Carlito"/>
                <a:cs typeface="Carlito"/>
              </a:rPr>
              <a:t>alan </a:t>
            </a:r>
            <a:r>
              <a:rPr sz="2400" spc="-5" dirty="0">
                <a:solidFill>
                  <a:srgbClr val="404040"/>
                </a:solidFill>
                <a:latin typeface="Carlito"/>
                <a:cs typeface="Carlito"/>
              </a:rPr>
              <a:t>Meslek Hastalıkları </a:t>
            </a:r>
            <a:r>
              <a:rPr sz="2400" spc="-10" dirty="0">
                <a:solidFill>
                  <a:srgbClr val="404040"/>
                </a:solidFill>
                <a:latin typeface="Carlito"/>
                <a:cs typeface="Carlito"/>
              </a:rPr>
              <a:t>Listesi</a:t>
            </a:r>
            <a:r>
              <a:rPr sz="2400" spc="-40" dirty="0">
                <a:solidFill>
                  <a:srgbClr val="404040"/>
                </a:solidFill>
                <a:latin typeface="Carlito"/>
                <a:cs typeface="Carlito"/>
              </a:rPr>
              <a:t> </a:t>
            </a:r>
            <a:r>
              <a:rPr sz="2400" spc="-5" dirty="0">
                <a:solidFill>
                  <a:srgbClr val="404040"/>
                </a:solidFill>
                <a:latin typeface="Carlito"/>
                <a:cs typeface="Carlito"/>
              </a:rPr>
              <a:t>(2008)</a:t>
            </a:r>
            <a:endParaRPr sz="2400">
              <a:latin typeface="Carlito"/>
              <a:cs typeface="Carli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6311265" cy="452120"/>
          </a:xfrm>
          <a:prstGeom prst="rect">
            <a:avLst/>
          </a:prstGeom>
        </p:spPr>
        <p:txBody>
          <a:bodyPr vert="horz" wrap="square" lIns="0" tIns="12065" rIns="0" bIns="0" rtlCol="0">
            <a:spAutoFit/>
          </a:bodyPr>
          <a:lstStyle/>
          <a:p>
            <a:pPr marL="12700">
              <a:lnSpc>
                <a:spcPct val="100000"/>
              </a:lnSpc>
              <a:spcBef>
                <a:spcPts val="95"/>
              </a:spcBef>
            </a:pPr>
            <a:r>
              <a:rPr sz="2800" b="1" spc="-45" dirty="0">
                <a:solidFill>
                  <a:srgbClr val="404040"/>
                </a:solidFill>
                <a:latin typeface="Carlito"/>
                <a:cs typeface="Carlito"/>
              </a:rPr>
              <a:t>Türkiye’de </a:t>
            </a:r>
            <a:r>
              <a:rPr sz="2800" b="1" spc="-10" dirty="0">
                <a:solidFill>
                  <a:srgbClr val="404040"/>
                </a:solidFill>
                <a:latin typeface="Carlito"/>
                <a:cs typeface="Carlito"/>
              </a:rPr>
              <a:t>Meslek </a:t>
            </a:r>
            <a:r>
              <a:rPr sz="2800" b="1" spc="-15" dirty="0">
                <a:solidFill>
                  <a:srgbClr val="404040"/>
                </a:solidFill>
                <a:latin typeface="Carlito"/>
                <a:cs typeface="Carlito"/>
              </a:rPr>
              <a:t>Hastalığı</a:t>
            </a:r>
            <a:r>
              <a:rPr sz="2800" b="1" spc="200" dirty="0">
                <a:solidFill>
                  <a:srgbClr val="404040"/>
                </a:solidFill>
                <a:latin typeface="Carlito"/>
                <a:cs typeface="Carlito"/>
              </a:rPr>
              <a:t> </a:t>
            </a:r>
            <a:r>
              <a:rPr sz="2800" b="1" spc="-10" dirty="0">
                <a:solidFill>
                  <a:srgbClr val="404040"/>
                </a:solidFill>
                <a:latin typeface="Carlito"/>
                <a:cs typeface="Carlito"/>
              </a:rPr>
              <a:t>Sınıflandırması</a:t>
            </a:r>
            <a:endParaRPr sz="2800">
              <a:latin typeface="Carlito"/>
              <a:cs typeface="Carlito"/>
            </a:endParaRPr>
          </a:p>
        </p:txBody>
      </p:sp>
      <p:sp>
        <p:nvSpPr>
          <p:cNvPr id="3" name="object 3"/>
          <p:cNvSpPr txBox="1"/>
          <p:nvPr/>
        </p:nvSpPr>
        <p:spPr>
          <a:xfrm>
            <a:off x="780287" y="2339339"/>
            <a:ext cx="1554480" cy="571500"/>
          </a:xfrm>
          <a:prstGeom prst="rect">
            <a:avLst/>
          </a:prstGeom>
          <a:solidFill>
            <a:srgbClr val="BEBEBE"/>
          </a:solidFill>
        </p:spPr>
        <p:txBody>
          <a:bodyPr vert="horz" wrap="square" lIns="0" tIns="116839" rIns="0" bIns="0" rtlCol="0">
            <a:spAutoFit/>
          </a:bodyPr>
          <a:lstStyle/>
          <a:p>
            <a:pPr marL="280670">
              <a:lnSpc>
                <a:spcPct val="100000"/>
              </a:lnSpc>
              <a:spcBef>
                <a:spcPts val="919"/>
              </a:spcBef>
            </a:pPr>
            <a:r>
              <a:rPr sz="2000" b="1" dirty="0">
                <a:solidFill>
                  <a:srgbClr val="3A3838"/>
                </a:solidFill>
                <a:latin typeface="Carlito"/>
                <a:cs typeface="Carlito"/>
              </a:rPr>
              <a:t>A</a:t>
            </a:r>
            <a:r>
              <a:rPr sz="2000" b="1" spc="-15" dirty="0">
                <a:solidFill>
                  <a:srgbClr val="3A3838"/>
                </a:solidFill>
                <a:latin typeface="Carlito"/>
                <a:cs typeface="Carlito"/>
              </a:rPr>
              <a:t> </a:t>
            </a:r>
            <a:r>
              <a:rPr sz="2000" b="1" spc="-5" dirty="0">
                <a:solidFill>
                  <a:srgbClr val="3A3838"/>
                </a:solidFill>
                <a:latin typeface="Carlito"/>
                <a:cs typeface="Carlito"/>
              </a:rPr>
              <a:t>GRUBU</a:t>
            </a:r>
            <a:endParaRPr sz="2000">
              <a:latin typeface="Carlito"/>
              <a:cs typeface="Carlito"/>
            </a:endParaRPr>
          </a:p>
        </p:txBody>
      </p:sp>
      <p:sp>
        <p:nvSpPr>
          <p:cNvPr id="4" name="object 4"/>
          <p:cNvSpPr txBox="1"/>
          <p:nvPr/>
        </p:nvSpPr>
        <p:spPr>
          <a:xfrm>
            <a:off x="2334767" y="2339339"/>
            <a:ext cx="9069705" cy="571500"/>
          </a:xfrm>
          <a:prstGeom prst="rect">
            <a:avLst/>
          </a:prstGeom>
          <a:solidFill>
            <a:srgbClr val="CEE0F1"/>
          </a:solidFill>
        </p:spPr>
        <p:txBody>
          <a:bodyPr vert="horz" wrap="square" lIns="0" tIns="120015" rIns="0" bIns="0" rtlCol="0">
            <a:spAutoFit/>
          </a:bodyPr>
          <a:lstStyle/>
          <a:p>
            <a:pPr marL="107950">
              <a:lnSpc>
                <a:spcPct val="100000"/>
              </a:lnSpc>
              <a:spcBef>
                <a:spcPts val="945"/>
              </a:spcBef>
            </a:pPr>
            <a:r>
              <a:rPr sz="2000" spc="-10" dirty="0">
                <a:solidFill>
                  <a:srgbClr val="3A3838"/>
                </a:solidFill>
                <a:latin typeface="Carlito"/>
                <a:cs typeface="Carlito"/>
              </a:rPr>
              <a:t>Kimyasal </a:t>
            </a:r>
            <a:r>
              <a:rPr sz="2000" dirty="0">
                <a:solidFill>
                  <a:srgbClr val="3A3838"/>
                </a:solidFill>
                <a:latin typeface="Carlito"/>
                <a:cs typeface="Carlito"/>
              </a:rPr>
              <a:t>maddelerle </a:t>
            </a:r>
            <a:r>
              <a:rPr sz="2000" spc="-5" dirty="0">
                <a:solidFill>
                  <a:srgbClr val="3A3838"/>
                </a:solidFill>
                <a:latin typeface="Carlito"/>
                <a:cs typeface="Carlito"/>
              </a:rPr>
              <a:t>olan </a:t>
            </a:r>
            <a:r>
              <a:rPr sz="2000" dirty="0">
                <a:solidFill>
                  <a:srgbClr val="3A3838"/>
                </a:solidFill>
                <a:latin typeface="Carlito"/>
                <a:cs typeface="Carlito"/>
              </a:rPr>
              <a:t>meslek </a:t>
            </a:r>
            <a:r>
              <a:rPr sz="2000" spc="-5" dirty="0">
                <a:solidFill>
                  <a:srgbClr val="3A3838"/>
                </a:solidFill>
                <a:latin typeface="Carlito"/>
                <a:cs typeface="Carlito"/>
              </a:rPr>
              <a:t>hastalıkları </a:t>
            </a:r>
            <a:r>
              <a:rPr sz="2000" dirty="0">
                <a:solidFill>
                  <a:srgbClr val="3A3838"/>
                </a:solidFill>
                <a:latin typeface="Carlito"/>
                <a:cs typeface="Carlito"/>
              </a:rPr>
              <a:t>(25 alt grup, 67</a:t>
            </a:r>
            <a:r>
              <a:rPr sz="2000" spc="50" dirty="0">
                <a:solidFill>
                  <a:srgbClr val="3A3838"/>
                </a:solidFill>
                <a:latin typeface="Carlito"/>
                <a:cs typeface="Carlito"/>
              </a:rPr>
              <a:t> </a:t>
            </a:r>
            <a:r>
              <a:rPr sz="2000" spc="-5" dirty="0">
                <a:solidFill>
                  <a:srgbClr val="3A3838"/>
                </a:solidFill>
                <a:latin typeface="Carlito"/>
                <a:cs typeface="Carlito"/>
              </a:rPr>
              <a:t>hastalık)</a:t>
            </a:r>
            <a:endParaRPr sz="2000">
              <a:latin typeface="Carlito"/>
              <a:cs typeface="Carlito"/>
            </a:endParaRPr>
          </a:p>
        </p:txBody>
      </p:sp>
      <p:sp>
        <p:nvSpPr>
          <p:cNvPr id="5" name="object 5"/>
          <p:cNvSpPr txBox="1"/>
          <p:nvPr/>
        </p:nvSpPr>
        <p:spPr>
          <a:xfrm>
            <a:off x="780287" y="3105911"/>
            <a:ext cx="1554480" cy="571500"/>
          </a:xfrm>
          <a:prstGeom prst="rect">
            <a:avLst/>
          </a:prstGeom>
          <a:solidFill>
            <a:srgbClr val="BEBEBE"/>
          </a:solidFill>
        </p:spPr>
        <p:txBody>
          <a:bodyPr vert="horz" wrap="square" lIns="0" tIns="117475" rIns="0" bIns="0" rtlCol="0">
            <a:spAutoFit/>
          </a:bodyPr>
          <a:lstStyle/>
          <a:p>
            <a:pPr marL="286385">
              <a:lnSpc>
                <a:spcPct val="100000"/>
              </a:lnSpc>
              <a:spcBef>
                <a:spcPts val="925"/>
              </a:spcBef>
            </a:pPr>
            <a:r>
              <a:rPr sz="2000" b="1" dirty="0">
                <a:solidFill>
                  <a:srgbClr val="3A3838"/>
                </a:solidFill>
                <a:latin typeface="Carlito"/>
                <a:cs typeface="Carlito"/>
              </a:rPr>
              <a:t>B</a:t>
            </a:r>
            <a:r>
              <a:rPr sz="2000" b="1" spc="-15" dirty="0">
                <a:solidFill>
                  <a:srgbClr val="3A3838"/>
                </a:solidFill>
                <a:latin typeface="Carlito"/>
                <a:cs typeface="Carlito"/>
              </a:rPr>
              <a:t> </a:t>
            </a:r>
            <a:r>
              <a:rPr sz="2000" b="1" spc="-5" dirty="0">
                <a:solidFill>
                  <a:srgbClr val="3A3838"/>
                </a:solidFill>
                <a:latin typeface="Carlito"/>
                <a:cs typeface="Carlito"/>
              </a:rPr>
              <a:t>GRUBU</a:t>
            </a:r>
            <a:endParaRPr sz="2000">
              <a:latin typeface="Carlito"/>
              <a:cs typeface="Carlito"/>
            </a:endParaRPr>
          </a:p>
        </p:txBody>
      </p:sp>
      <p:sp>
        <p:nvSpPr>
          <p:cNvPr id="6" name="object 6"/>
          <p:cNvSpPr txBox="1"/>
          <p:nvPr/>
        </p:nvSpPr>
        <p:spPr>
          <a:xfrm>
            <a:off x="2334767" y="3105911"/>
            <a:ext cx="9069705" cy="571500"/>
          </a:xfrm>
          <a:prstGeom prst="rect">
            <a:avLst/>
          </a:prstGeom>
          <a:solidFill>
            <a:srgbClr val="CEE0F1"/>
          </a:solidFill>
        </p:spPr>
        <p:txBody>
          <a:bodyPr vert="horz" wrap="square" lIns="0" tIns="120014" rIns="0" bIns="0" rtlCol="0">
            <a:spAutoFit/>
          </a:bodyPr>
          <a:lstStyle/>
          <a:p>
            <a:pPr marL="107950">
              <a:lnSpc>
                <a:spcPct val="100000"/>
              </a:lnSpc>
              <a:spcBef>
                <a:spcPts val="944"/>
              </a:spcBef>
            </a:pPr>
            <a:r>
              <a:rPr sz="2000" dirty="0">
                <a:solidFill>
                  <a:srgbClr val="3A3838"/>
                </a:solidFill>
                <a:latin typeface="Carlito"/>
                <a:cs typeface="Carlito"/>
              </a:rPr>
              <a:t>Meslekî </a:t>
            </a:r>
            <a:r>
              <a:rPr sz="2000" spc="-5" dirty="0">
                <a:solidFill>
                  <a:srgbClr val="3A3838"/>
                </a:solidFill>
                <a:latin typeface="Carlito"/>
                <a:cs typeface="Carlito"/>
              </a:rPr>
              <a:t>cilt hastalıkları </a:t>
            </a:r>
            <a:r>
              <a:rPr sz="2000" dirty="0">
                <a:solidFill>
                  <a:srgbClr val="3A3838"/>
                </a:solidFill>
                <a:latin typeface="Carlito"/>
                <a:cs typeface="Carlito"/>
              </a:rPr>
              <a:t>(2 alt grup, deri </a:t>
            </a:r>
            <a:r>
              <a:rPr sz="2000" spc="-5" dirty="0">
                <a:solidFill>
                  <a:srgbClr val="3A3838"/>
                </a:solidFill>
                <a:latin typeface="Carlito"/>
                <a:cs typeface="Carlito"/>
              </a:rPr>
              <a:t>kanseri </a:t>
            </a:r>
            <a:r>
              <a:rPr sz="2000" spc="-15" dirty="0">
                <a:solidFill>
                  <a:srgbClr val="3A3838"/>
                </a:solidFill>
                <a:latin typeface="Carlito"/>
                <a:cs typeface="Carlito"/>
              </a:rPr>
              <a:t>ve </a:t>
            </a:r>
            <a:r>
              <a:rPr sz="2000" spc="-5" dirty="0">
                <a:solidFill>
                  <a:srgbClr val="3A3838"/>
                </a:solidFill>
                <a:latin typeface="Carlito"/>
                <a:cs typeface="Carlito"/>
              </a:rPr>
              <a:t>kanser </a:t>
            </a:r>
            <a:r>
              <a:rPr sz="2000" dirty="0">
                <a:solidFill>
                  <a:srgbClr val="3A3838"/>
                </a:solidFill>
                <a:latin typeface="Carlito"/>
                <a:cs typeface="Carlito"/>
              </a:rPr>
              <a:t>dışı</a:t>
            </a:r>
            <a:r>
              <a:rPr sz="2000" spc="100" dirty="0">
                <a:solidFill>
                  <a:srgbClr val="3A3838"/>
                </a:solidFill>
                <a:latin typeface="Carlito"/>
                <a:cs typeface="Carlito"/>
              </a:rPr>
              <a:t> </a:t>
            </a:r>
            <a:r>
              <a:rPr sz="2000" spc="-5" dirty="0">
                <a:solidFill>
                  <a:srgbClr val="3A3838"/>
                </a:solidFill>
                <a:latin typeface="Carlito"/>
                <a:cs typeface="Carlito"/>
              </a:rPr>
              <a:t>hastalıklar)</a:t>
            </a:r>
            <a:endParaRPr sz="2000">
              <a:latin typeface="Carlito"/>
              <a:cs typeface="Carlito"/>
            </a:endParaRPr>
          </a:p>
        </p:txBody>
      </p:sp>
      <p:sp>
        <p:nvSpPr>
          <p:cNvPr id="7" name="object 7"/>
          <p:cNvSpPr txBox="1"/>
          <p:nvPr/>
        </p:nvSpPr>
        <p:spPr>
          <a:xfrm>
            <a:off x="780287" y="3872484"/>
            <a:ext cx="1554480" cy="571500"/>
          </a:xfrm>
          <a:prstGeom prst="rect">
            <a:avLst/>
          </a:prstGeom>
          <a:solidFill>
            <a:srgbClr val="BEBEBE"/>
          </a:solidFill>
        </p:spPr>
        <p:txBody>
          <a:bodyPr vert="horz" wrap="square" lIns="0" tIns="118110" rIns="0" bIns="0" rtlCol="0">
            <a:spAutoFit/>
          </a:bodyPr>
          <a:lstStyle/>
          <a:p>
            <a:pPr marL="290830">
              <a:lnSpc>
                <a:spcPct val="100000"/>
              </a:lnSpc>
              <a:spcBef>
                <a:spcPts val="930"/>
              </a:spcBef>
            </a:pPr>
            <a:r>
              <a:rPr sz="2000" b="1" dirty="0">
                <a:solidFill>
                  <a:srgbClr val="3A3838"/>
                </a:solidFill>
                <a:latin typeface="Carlito"/>
                <a:cs typeface="Carlito"/>
              </a:rPr>
              <a:t>C</a:t>
            </a:r>
            <a:r>
              <a:rPr sz="2000" b="1" spc="-20" dirty="0">
                <a:solidFill>
                  <a:srgbClr val="3A3838"/>
                </a:solidFill>
                <a:latin typeface="Carlito"/>
                <a:cs typeface="Carlito"/>
              </a:rPr>
              <a:t> </a:t>
            </a:r>
            <a:r>
              <a:rPr sz="2000" b="1" spc="-5" dirty="0">
                <a:solidFill>
                  <a:srgbClr val="3A3838"/>
                </a:solidFill>
                <a:latin typeface="Carlito"/>
                <a:cs typeface="Carlito"/>
              </a:rPr>
              <a:t>GRUBU</a:t>
            </a:r>
            <a:endParaRPr sz="2000">
              <a:latin typeface="Carlito"/>
              <a:cs typeface="Carlito"/>
            </a:endParaRPr>
          </a:p>
        </p:txBody>
      </p:sp>
      <p:sp>
        <p:nvSpPr>
          <p:cNvPr id="8" name="object 8"/>
          <p:cNvSpPr txBox="1"/>
          <p:nvPr/>
        </p:nvSpPr>
        <p:spPr>
          <a:xfrm>
            <a:off x="2334767" y="3872484"/>
            <a:ext cx="9069705" cy="571500"/>
          </a:xfrm>
          <a:prstGeom prst="rect">
            <a:avLst/>
          </a:prstGeom>
          <a:solidFill>
            <a:srgbClr val="CEE0F1"/>
          </a:solidFill>
        </p:spPr>
        <p:txBody>
          <a:bodyPr vert="horz" wrap="square" lIns="0" tIns="120650" rIns="0" bIns="0" rtlCol="0">
            <a:spAutoFit/>
          </a:bodyPr>
          <a:lstStyle/>
          <a:p>
            <a:pPr marL="107950">
              <a:lnSpc>
                <a:spcPct val="100000"/>
              </a:lnSpc>
              <a:spcBef>
                <a:spcPts val="950"/>
              </a:spcBef>
            </a:pPr>
            <a:r>
              <a:rPr sz="2000" spc="-10" dirty="0">
                <a:solidFill>
                  <a:srgbClr val="3A3838"/>
                </a:solidFill>
                <a:latin typeface="Carlito"/>
                <a:cs typeface="Carlito"/>
              </a:rPr>
              <a:t>Pnömokonyozlar </a:t>
            </a:r>
            <a:r>
              <a:rPr sz="2000" spc="-15" dirty="0">
                <a:solidFill>
                  <a:srgbClr val="3A3838"/>
                </a:solidFill>
                <a:latin typeface="Carlito"/>
                <a:cs typeface="Carlito"/>
              </a:rPr>
              <a:t>ve </a:t>
            </a:r>
            <a:r>
              <a:rPr sz="2000" spc="-5" dirty="0">
                <a:solidFill>
                  <a:srgbClr val="3A3838"/>
                </a:solidFill>
                <a:latin typeface="Carlito"/>
                <a:cs typeface="Carlito"/>
              </a:rPr>
              <a:t>diğer meslekî solunum </a:t>
            </a:r>
            <a:r>
              <a:rPr sz="2000" spc="-10" dirty="0">
                <a:solidFill>
                  <a:srgbClr val="3A3838"/>
                </a:solidFill>
                <a:latin typeface="Carlito"/>
                <a:cs typeface="Carlito"/>
              </a:rPr>
              <a:t>sistemi hastalıkları </a:t>
            </a:r>
            <a:r>
              <a:rPr sz="2000" spc="-5" dirty="0">
                <a:solidFill>
                  <a:srgbClr val="3A3838"/>
                </a:solidFill>
                <a:latin typeface="Carlito"/>
                <a:cs typeface="Carlito"/>
              </a:rPr>
              <a:t>(6 </a:t>
            </a:r>
            <a:r>
              <a:rPr sz="2000" dirty="0">
                <a:solidFill>
                  <a:srgbClr val="3A3838"/>
                </a:solidFill>
                <a:latin typeface="Carlito"/>
                <a:cs typeface="Carlito"/>
              </a:rPr>
              <a:t>alt </a:t>
            </a:r>
            <a:r>
              <a:rPr sz="2000" spc="-5" dirty="0">
                <a:solidFill>
                  <a:srgbClr val="3A3838"/>
                </a:solidFill>
                <a:latin typeface="Carlito"/>
                <a:cs typeface="Carlito"/>
              </a:rPr>
              <a:t>grupta </a:t>
            </a:r>
            <a:r>
              <a:rPr sz="2000" dirty="0">
                <a:solidFill>
                  <a:srgbClr val="3A3838"/>
                </a:solidFill>
                <a:latin typeface="Carlito"/>
                <a:cs typeface="Carlito"/>
              </a:rPr>
              <a:t>9</a:t>
            </a:r>
            <a:r>
              <a:rPr sz="2000" spc="125" dirty="0">
                <a:solidFill>
                  <a:srgbClr val="3A3838"/>
                </a:solidFill>
                <a:latin typeface="Carlito"/>
                <a:cs typeface="Carlito"/>
              </a:rPr>
              <a:t> </a:t>
            </a:r>
            <a:r>
              <a:rPr sz="2000" spc="-10" dirty="0">
                <a:solidFill>
                  <a:srgbClr val="3A3838"/>
                </a:solidFill>
                <a:latin typeface="Carlito"/>
                <a:cs typeface="Carlito"/>
              </a:rPr>
              <a:t>hastalık)</a:t>
            </a:r>
            <a:endParaRPr sz="2000">
              <a:latin typeface="Carlito"/>
              <a:cs typeface="Carlito"/>
            </a:endParaRPr>
          </a:p>
        </p:txBody>
      </p:sp>
      <p:sp>
        <p:nvSpPr>
          <p:cNvPr id="9" name="object 9"/>
          <p:cNvSpPr txBox="1"/>
          <p:nvPr/>
        </p:nvSpPr>
        <p:spPr>
          <a:xfrm>
            <a:off x="780287" y="4639055"/>
            <a:ext cx="1554480" cy="571500"/>
          </a:xfrm>
          <a:prstGeom prst="rect">
            <a:avLst/>
          </a:prstGeom>
          <a:solidFill>
            <a:srgbClr val="BEBEBE"/>
          </a:solidFill>
        </p:spPr>
        <p:txBody>
          <a:bodyPr vert="horz" wrap="square" lIns="0" tIns="118745" rIns="0" bIns="0" rtlCol="0">
            <a:spAutoFit/>
          </a:bodyPr>
          <a:lstStyle/>
          <a:p>
            <a:pPr marL="277495">
              <a:lnSpc>
                <a:spcPct val="100000"/>
              </a:lnSpc>
              <a:spcBef>
                <a:spcPts val="935"/>
              </a:spcBef>
            </a:pPr>
            <a:r>
              <a:rPr sz="2000" b="1" dirty="0">
                <a:solidFill>
                  <a:srgbClr val="3A3838"/>
                </a:solidFill>
                <a:latin typeface="Carlito"/>
                <a:cs typeface="Carlito"/>
              </a:rPr>
              <a:t>D</a:t>
            </a:r>
            <a:r>
              <a:rPr sz="2000" b="1" spc="-20" dirty="0">
                <a:solidFill>
                  <a:srgbClr val="3A3838"/>
                </a:solidFill>
                <a:latin typeface="Carlito"/>
                <a:cs typeface="Carlito"/>
              </a:rPr>
              <a:t> </a:t>
            </a:r>
            <a:r>
              <a:rPr sz="2000" b="1" spc="-5" dirty="0">
                <a:solidFill>
                  <a:srgbClr val="3A3838"/>
                </a:solidFill>
                <a:latin typeface="Carlito"/>
                <a:cs typeface="Carlito"/>
              </a:rPr>
              <a:t>GRUBU</a:t>
            </a:r>
            <a:endParaRPr sz="2000">
              <a:latin typeface="Carlito"/>
              <a:cs typeface="Carlito"/>
            </a:endParaRPr>
          </a:p>
        </p:txBody>
      </p:sp>
      <p:sp>
        <p:nvSpPr>
          <p:cNvPr id="10" name="object 10"/>
          <p:cNvSpPr txBox="1"/>
          <p:nvPr/>
        </p:nvSpPr>
        <p:spPr>
          <a:xfrm>
            <a:off x="2334767" y="4639055"/>
            <a:ext cx="9069705" cy="571500"/>
          </a:xfrm>
          <a:prstGeom prst="rect">
            <a:avLst/>
          </a:prstGeom>
          <a:solidFill>
            <a:srgbClr val="CEE0F1"/>
          </a:solidFill>
        </p:spPr>
        <p:txBody>
          <a:bodyPr vert="horz" wrap="square" lIns="0" tIns="121285" rIns="0" bIns="0" rtlCol="0">
            <a:spAutoFit/>
          </a:bodyPr>
          <a:lstStyle/>
          <a:p>
            <a:pPr marL="107950">
              <a:lnSpc>
                <a:spcPct val="100000"/>
              </a:lnSpc>
              <a:spcBef>
                <a:spcPts val="955"/>
              </a:spcBef>
            </a:pPr>
            <a:r>
              <a:rPr sz="2000" dirty="0">
                <a:solidFill>
                  <a:srgbClr val="3A3838"/>
                </a:solidFill>
                <a:latin typeface="Carlito"/>
                <a:cs typeface="Carlito"/>
              </a:rPr>
              <a:t>Mesleki bulaşıcı </a:t>
            </a:r>
            <a:r>
              <a:rPr sz="2000" spc="-5" dirty="0">
                <a:solidFill>
                  <a:srgbClr val="3A3838"/>
                </a:solidFill>
                <a:latin typeface="Carlito"/>
                <a:cs typeface="Carlito"/>
              </a:rPr>
              <a:t>hastalıklar </a:t>
            </a:r>
            <a:r>
              <a:rPr sz="2000" dirty="0">
                <a:solidFill>
                  <a:srgbClr val="3A3838"/>
                </a:solidFill>
                <a:latin typeface="Carlito"/>
                <a:cs typeface="Carlito"/>
              </a:rPr>
              <a:t>(4 alt </a:t>
            </a:r>
            <a:r>
              <a:rPr sz="2000" spc="-5" dirty="0">
                <a:solidFill>
                  <a:srgbClr val="3A3838"/>
                </a:solidFill>
                <a:latin typeface="Carlito"/>
                <a:cs typeface="Carlito"/>
              </a:rPr>
              <a:t>grupta </a:t>
            </a:r>
            <a:r>
              <a:rPr sz="2000" dirty="0">
                <a:solidFill>
                  <a:srgbClr val="3A3838"/>
                </a:solidFill>
                <a:latin typeface="Carlito"/>
                <a:cs typeface="Carlito"/>
              </a:rPr>
              <a:t>30</a:t>
            </a:r>
            <a:r>
              <a:rPr sz="2000" spc="30" dirty="0">
                <a:solidFill>
                  <a:srgbClr val="3A3838"/>
                </a:solidFill>
                <a:latin typeface="Carlito"/>
                <a:cs typeface="Carlito"/>
              </a:rPr>
              <a:t> </a:t>
            </a:r>
            <a:r>
              <a:rPr sz="2000" spc="-5" dirty="0">
                <a:solidFill>
                  <a:srgbClr val="3A3838"/>
                </a:solidFill>
                <a:latin typeface="Carlito"/>
                <a:cs typeface="Carlito"/>
              </a:rPr>
              <a:t>hastalık)</a:t>
            </a:r>
            <a:endParaRPr sz="2000">
              <a:latin typeface="Carlito"/>
              <a:cs typeface="Carlito"/>
            </a:endParaRPr>
          </a:p>
        </p:txBody>
      </p:sp>
      <p:sp>
        <p:nvSpPr>
          <p:cNvPr id="11" name="object 11"/>
          <p:cNvSpPr txBox="1"/>
          <p:nvPr/>
        </p:nvSpPr>
        <p:spPr>
          <a:xfrm>
            <a:off x="780287" y="5405628"/>
            <a:ext cx="1554480" cy="571500"/>
          </a:xfrm>
          <a:prstGeom prst="rect">
            <a:avLst/>
          </a:prstGeom>
          <a:solidFill>
            <a:srgbClr val="BEBEBE"/>
          </a:solidFill>
        </p:spPr>
        <p:txBody>
          <a:bodyPr vert="horz" wrap="square" lIns="0" tIns="118745" rIns="0" bIns="0" rtlCol="0">
            <a:spAutoFit/>
          </a:bodyPr>
          <a:lstStyle/>
          <a:p>
            <a:pPr marL="295910">
              <a:lnSpc>
                <a:spcPct val="100000"/>
              </a:lnSpc>
              <a:spcBef>
                <a:spcPts val="935"/>
              </a:spcBef>
            </a:pPr>
            <a:r>
              <a:rPr sz="2000" b="1" dirty="0">
                <a:solidFill>
                  <a:srgbClr val="3A3838"/>
                </a:solidFill>
                <a:latin typeface="Carlito"/>
                <a:cs typeface="Carlito"/>
              </a:rPr>
              <a:t>E</a:t>
            </a:r>
            <a:r>
              <a:rPr sz="2000" b="1" spc="-20" dirty="0">
                <a:solidFill>
                  <a:srgbClr val="3A3838"/>
                </a:solidFill>
                <a:latin typeface="Carlito"/>
                <a:cs typeface="Carlito"/>
              </a:rPr>
              <a:t> </a:t>
            </a:r>
            <a:r>
              <a:rPr sz="2000" b="1" dirty="0">
                <a:solidFill>
                  <a:srgbClr val="3A3838"/>
                </a:solidFill>
                <a:latin typeface="Carlito"/>
                <a:cs typeface="Carlito"/>
              </a:rPr>
              <a:t>GRUBU</a:t>
            </a:r>
            <a:endParaRPr sz="2000">
              <a:latin typeface="Carlito"/>
              <a:cs typeface="Carlito"/>
            </a:endParaRPr>
          </a:p>
        </p:txBody>
      </p:sp>
      <p:sp>
        <p:nvSpPr>
          <p:cNvPr id="12" name="object 12"/>
          <p:cNvSpPr txBox="1"/>
          <p:nvPr/>
        </p:nvSpPr>
        <p:spPr>
          <a:xfrm>
            <a:off x="2334767" y="5405628"/>
            <a:ext cx="9069705" cy="571500"/>
          </a:xfrm>
          <a:prstGeom prst="rect">
            <a:avLst/>
          </a:prstGeom>
          <a:solidFill>
            <a:srgbClr val="CEE0F1"/>
          </a:solidFill>
        </p:spPr>
        <p:txBody>
          <a:bodyPr vert="horz" wrap="square" lIns="0" tIns="121920" rIns="0" bIns="0" rtlCol="0">
            <a:spAutoFit/>
          </a:bodyPr>
          <a:lstStyle/>
          <a:p>
            <a:pPr marL="107950">
              <a:lnSpc>
                <a:spcPct val="100000"/>
              </a:lnSpc>
              <a:spcBef>
                <a:spcPts val="960"/>
              </a:spcBef>
            </a:pPr>
            <a:r>
              <a:rPr sz="2000" spc="-5" dirty="0">
                <a:solidFill>
                  <a:srgbClr val="3A3838"/>
                </a:solidFill>
                <a:latin typeface="Carlito"/>
                <a:cs typeface="Carlito"/>
              </a:rPr>
              <a:t>Fizik </a:t>
            </a:r>
            <a:r>
              <a:rPr sz="2000" spc="-10" dirty="0">
                <a:solidFill>
                  <a:srgbClr val="3A3838"/>
                </a:solidFill>
                <a:latin typeface="Carlito"/>
                <a:cs typeface="Carlito"/>
              </a:rPr>
              <a:t>etkenlerle </a:t>
            </a:r>
            <a:r>
              <a:rPr sz="2000" spc="-5" dirty="0">
                <a:solidFill>
                  <a:srgbClr val="3A3838"/>
                </a:solidFill>
                <a:latin typeface="Carlito"/>
                <a:cs typeface="Carlito"/>
              </a:rPr>
              <a:t>olan </a:t>
            </a:r>
            <a:r>
              <a:rPr sz="2000" dirty="0">
                <a:solidFill>
                  <a:srgbClr val="3A3838"/>
                </a:solidFill>
                <a:latin typeface="Carlito"/>
                <a:cs typeface="Carlito"/>
              </a:rPr>
              <a:t>meslek </a:t>
            </a:r>
            <a:r>
              <a:rPr sz="2000" spc="-5" dirty="0">
                <a:solidFill>
                  <a:srgbClr val="3A3838"/>
                </a:solidFill>
                <a:latin typeface="Carlito"/>
                <a:cs typeface="Carlito"/>
              </a:rPr>
              <a:t>hastalıkları </a:t>
            </a:r>
            <a:r>
              <a:rPr sz="2000" dirty="0">
                <a:solidFill>
                  <a:srgbClr val="3A3838"/>
                </a:solidFill>
                <a:latin typeface="Carlito"/>
                <a:cs typeface="Carlito"/>
              </a:rPr>
              <a:t>(7 alt </a:t>
            </a:r>
            <a:r>
              <a:rPr sz="2000" spc="-5" dirty="0">
                <a:solidFill>
                  <a:srgbClr val="3A3838"/>
                </a:solidFill>
                <a:latin typeface="Carlito"/>
                <a:cs typeface="Carlito"/>
              </a:rPr>
              <a:t>grupta </a:t>
            </a:r>
            <a:r>
              <a:rPr sz="2000" dirty="0">
                <a:solidFill>
                  <a:srgbClr val="3A3838"/>
                </a:solidFill>
                <a:latin typeface="Carlito"/>
                <a:cs typeface="Carlito"/>
              </a:rPr>
              <a:t>12</a:t>
            </a:r>
            <a:r>
              <a:rPr sz="2000" spc="95" dirty="0">
                <a:solidFill>
                  <a:srgbClr val="3A3838"/>
                </a:solidFill>
                <a:latin typeface="Carlito"/>
                <a:cs typeface="Carlito"/>
              </a:rPr>
              <a:t> </a:t>
            </a:r>
            <a:r>
              <a:rPr sz="2000" spc="-5" dirty="0">
                <a:solidFill>
                  <a:srgbClr val="3A3838"/>
                </a:solidFill>
                <a:latin typeface="Carlito"/>
                <a:cs typeface="Carlito"/>
              </a:rPr>
              <a:t>hastalık)</a:t>
            </a:r>
            <a:endParaRPr sz="2000">
              <a:latin typeface="Carlito"/>
              <a:cs typeface="Carlito"/>
            </a:endParaRPr>
          </a:p>
        </p:txBody>
      </p:sp>
      <p:sp>
        <p:nvSpPr>
          <p:cNvPr id="13" name="object 13"/>
          <p:cNvSpPr txBox="1"/>
          <p:nvPr/>
        </p:nvSpPr>
        <p:spPr>
          <a:xfrm>
            <a:off x="753872" y="1150137"/>
            <a:ext cx="9960610" cy="1031240"/>
          </a:xfrm>
          <a:prstGeom prst="rect">
            <a:avLst/>
          </a:prstGeom>
        </p:spPr>
        <p:txBody>
          <a:bodyPr vert="horz" wrap="square" lIns="0" tIns="12700" rIns="0" bIns="0" rtlCol="0">
            <a:spAutoFit/>
          </a:bodyPr>
          <a:lstStyle/>
          <a:p>
            <a:pPr marL="12700" marR="5080">
              <a:lnSpc>
                <a:spcPct val="150000"/>
              </a:lnSpc>
              <a:spcBef>
                <a:spcPts val="100"/>
              </a:spcBef>
            </a:pPr>
            <a:r>
              <a:rPr sz="2200" spc="-40" dirty="0">
                <a:latin typeface="Carlito"/>
                <a:cs typeface="Carlito"/>
              </a:rPr>
              <a:t>Türkiye’de </a:t>
            </a:r>
            <a:r>
              <a:rPr sz="2200" spc="-5" dirty="0">
                <a:latin typeface="Carlito"/>
                <a:cs typeface="Carlito"/>
              </a:rPr>
              <a:t>Meslek </a:t>
            </a:r>
            <a:r>
              <a:rPr sz="2200" spc="-10" dirty="0">
                <a:latin typeface="Carlito"/>
                <a:cs typeface="Carlito"/>
              </a:rPr>
              <a:t>Hastalıkları Sınıflandırılması </a:t>
            </a:r>
            <a:r>
              <a:rPr sz="2200" spc="-15" dirty="0">
                <a:latin typeface="Carlito"/>
                <a:cs typeface="Carlito"/>
              </a:rPr>
              <a:t>ve Listesi “Sosyal </a:t>
            </a:r>
            <a:r>
              <a:rPr sz="2200" spc="-10" dirty="0">
                <a:latin typeface="Carlito"/>
                <a:cs typeface="Carlito"/>
              </a:rPr>
              <a:t>Sigortalar Kanunu Sağlık  </a:t>
            </a:r>
            <a:r>
              <a:rPr sz="2200" spc="-5" dirty="0">
                <a:latin typeface="Carlito"/>
                <a:cs typeface="Carlito"/>
              </a:rPr>
              <a:t>İşlemleri </a:t>
            </a:r>
            <a:r>
              <a:rPr sz="2200" spc="-30" dirty="0">
                <a:latin typeface="Carlito"/>
                <a:cs typeface="Carlito"/>
              </a:rPr>
              <a:t>Tüzüğü” </a:t>
            </a:r>
            <a:r>
              <a:rPr sz="2200" spc="-5" dirty="0">
                <a:latin typeface="Carlito"/>
                <a:cs typeface="Carlito"/>
              </a:rPr>
              <a:t>ekinde</a:t>
            </a:r>
            <a:r>
              <a:rPr sz="2200" spc="50" dirty="0">
                <a:latin typeface="Carlito"/>
                <a:cs typeface="Carlito"/>
              </a:rPr>
              <a:t> </a:t>
            </a:r>
            <a:r>
              <a:rPr sz="2200" spc="-25" dirty="0">
                <a:latin typeface="Carlito"/>
                <a:cs typeface="Carlito"/>
              </a:rPr>
              <a:t>yapılmıştır.</a:t>
            </a:r>
            <a:endParaRPr sz="2200">
              <a:latin typeface="Carlito"/>
              <a:cs typeface="Carli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6315455" y="978408"/>
              <a:ext cx="265430" cy="672465"/>
            </a:xfrm>
            <a:custGeom>
              <a:avLst/>
              <a:gdLst/>
              <a:ahLst/>
              <a:cxnLst/>
              <a:rect l="l" t="t" r="r" b="b"/>
              <a:pathLst>
                <a:path w="265429" h="672464">
                  <a:moveTo>
                    <a:pt x="265175" y="0"/>
                  </a:moveTo>
                  <a:lnTo>
                    <a:pt x="0" y="134365"/>
                  </a:lnTo>
                  <a:lnTo>
                    <a:pt x="0" y="672083"/>
                  </a:lnTo>
                  <a:lnTo>
                    <a:pt x="265175" y="537717"/>
                  </a:lnTo>
                  <a:lnTo>
                    <a:pt x="265175" y="0"/>
                  </a:lnTo>
                  <a:close/>
                </a:path>
              </a:pathLst>
            </a:custGeom>
            <a:solidFill>
              <a:srgbClr val="6CA6DA"/>
            </a:solidFill>
          </p:spPr>
          <p:txBody>
            <a:bodyPr wrap="square" lIns="0" tIns="0" rIns="0" bIns="0" rtlCol="0"/>
            <a:lstStyle/>
            <a:p>
              <a:endParaRPr/>
            </a:p>
          </p:txBody>
        </p:sp>
        <p:sp>
          <p:nvSpPr>
            <p:cNvPr id="4" name="object 4"/>
            <p:cNvSpPr/>
            <p:nvPr/>
          </p:nvSpPr>
          <p:spPr>
            <a:xfrm>
              <a:off x="6507480" y="746759"/>
              <a:ext cx="4860290" cy="4860290"/>
            </a:xfrm>
            <a:custGeom>
              <a:avLst/>
              <a:gdLst/>
              <a:ahLst/>
              <a:cxnLst/>
              <a:rect l="l" t="t" r="r" b="b"/>
              <a:pathLst>
                <a:path w="4860290" h="4860290">
                  <a:moveTo>
                    <a:pt x="4661662" y="0"/>
                  </a:moveTo>
                  <a:lnTo>
                    <a:pt x="198374" y="0"/>
                  </a:lnTo>
                  <a:lnTo>
                    <a:pt x="152875" y="5236"/>
                  </a:lnTo>
                  <a:lnTo>
                    <a:pt x="111115" y="20155"/>
                  </a:lnTo>
                  <a:lnTo>
                    <a:pt x="74283" y="43567"/>
                  </a:lnTo>
                  <a:lnTo>
                    <a:pt x="43567" y="74283"/>
                  </a:lnTo>
                  <a:lnTo>
                    <a:pt x="20155" y="111115"/>
                  </a:lnTo>
                  <a:lnTo>
                    <a:pt x="5236" y="152875"/>
                  </a:lnTo>
                  <a:lnTo>
                    <a:pt x="0" y="198374"/>
                  </a:lnTo>
                  <a:lnTo>
                    <a:pt x="0" y="4661662"/>
                  </a:lnTo>
                  <a:lnTo>
                    <a:pt x="5236" y="4707160"/>
                  </a:lnTo>
                  <a:lnTo>
                    <a:pt x="20155" y="4748920"/>
                  </a:lnTo>
                  <a:lnTo>
                    <a:pt x="43567" y="4785752"/>
                  </a:lnTo>
                  <a:lnTo>
                    <a:pt x="74283" y="4816468"/>
                  </a:lnTo>
                  <a:lnTo>
                    <a:pt x="111115" y="4839880"/>
                  </a:lnTo>
                  <a:lnTo>
                    <a:pt x="152875" y="4854799"/>
                  </a:lnTo>
                  <a:lnTo>
                    <a:pt x="198374" y="4860036"/>
                  </a:lnTo>
                  <a:lnTo>
                    <a:pt x="4661662" y="4860036"/>
                  </a:lnTo>
                  <a:lnTo>
                    <a:pt x="4707160" y="4854799"/>
                  </a:lnTo>
                  <a:lnTo>
                    <a:pt x="4748920" y="4839880"/>
                  </a:lnTo>
                  <a:lnTo>
                    <a:pt x="4785752" y="4816468"/>
                  </a:lnTo>
                  <a:lnTo>
                    <a:pt x="4816468" y="4785752"/>
                  </a:lnTo>
                  <a:lnTo>
                    <a:pt x="4839880" y="4748920"/>
                  </a:lnTo>
                  <a:lnTo>
                    <a:pt x="4854799" y="4707160"/>
                  </a:lnTo>
                  <a:lnTo>
                    <a:pt x="4860036" y="4661662"/>
                  </a:lnTo>
                  <a:lnTo>
                    <a:pt x="4860036" y="198374"/>
                  </a:lnTo>
                  <a:lnTo>
                    <a:pt x="4854799" y="152875"/>
                  </a:lnTo>
                  <a:lnTo>
                    <a:pt x="4839880" y="111115"/>
                  </a:lnTo>
                  <a:lnTo>
                    <a:pt x="4816468" y="74283"/>
                  </a:lnTo>
                  <a:lnTo>
                    <a:pt x="4785752" y="43567"/>
                  </a:lnTo>
                  <a:lnTo>
                    <a:pt x="4748920" y="20155"/>
                  </a:lnTo>
                  <a:lnTo>
                    <a:pt x="4707160" y="5236"/>
                  </a:lnTo>
                  <a:lnTo>
                    <a:pt x="4661662" y="0"/>
                  </a:lnTo>
                  <a:close/>
                </a:path>
              </a:pathLst>
            </a:custGeom>
            <a:solidFill>
              <a:srgbClr val="F1F1F1"/>
            </a:solidFill>
          </p:spPr>
          <p:txBody>
            <a:bodyPr wrap="square" lIns="0" tIns="0" rIns="0" bIns="0" rtlCol="0"/>
            <a:lstStyle/>
            <a:p>
              <a:endParaRPr/>
            </a:p>
          </p:txBody>
        </p:sp>
        <p:sp>
          <p:nvSpPr>
            <p:cNvPr id="5" name="object 5"/>
            <p:cNvSpPr/>
            <p:nvPr/>
          </p:nvSpPr>
          <p:spPr>
            <a:xfrm>
              <a:off x="6507480" y="746759"/>
              <a:ext cx="4860290" cy="4860290"/>
            </a:xfrm>
            <a:custGeom>
              <a:avLst/>
              <a:gdLst/>
              <a:ahLst/>
              <a:cxnLst/>
              <a:rect l="l" t="t" r="r" b="b"/>
              <a:pathLst>
                <a:path w="4860290" h="4860290">
                  <a:moveTo>
                    <a:pt x="0" y="198374"/>
                  </a:moveTo>
                  <a:lnTo>
                    <a:pt x="5236" y="152875"/>
                  </a:lnTo>
                  <a:lnTo>
                    <a:pt x="20155" y="111115"/>
                  </a:lnTo>
                  <a:lnTo>
                    <a:pt x="43567" y="74283"/>
                  </a:lnTo>
                  <a:lnTo>
                    <a:pt x="74283" y="43567"/>
                  </a:lnTo>
                  <a:lnTo>
                    <a:pt x="111115" y="20155"/>
                  </a:lnTo>
                  <a:lnTo>
                    <a:pt x="152875" y="5236"/>
                  </a:lnTo>
                  <a:lnTo>
                    <a:pt x="198374" y="0"/>
                  </a:lnTo>
                  <a:lnTo>
                    <a:pt x="4661662" y="0"/>
                  </a:lnTo>
                  <a:lnTo>
                    <a:pt x="4707160" y="5236"/>
                  </a:lnTo>
                  <a:lnTo>
                    <a:pt x="4748920" y="20155"/>
                  </a:lnTo>
                  <a:lnTo>
                    <a:pt x="4785752" y="43567"/>
                  </a:lnTo>
                  <a:lnTo>
                    <a:pt x="4816468" y="74283"/>
                  </a:lnTo>
                  <a:lnTo>
                    <a:pt x="4839880" y="111115"/>
                  </a:lnTo>
                  <a:lnTo>
                    <a:pt x="4854799" y="152875"/>
                  </a:lnTo>
                  <a:lnTo>
                    <a:pt x="4860036" y="198374"/>
                  </a:lnTo>
                  <a:lnTo>
                    <a:pt x="4860036" y="4661662"/>
                  </a:lnTo>
                  <a:lnTo>
                    <a:pt x="4854799" y="4707160"/>
                  </a:lnTo>
                  <a:lnTo>
                    <a:pt x="4839880" y="4748920"/>
                  </a:lnTo>
                  <a:lnTo>
                    <a:pt x="4816468" y="4785752"/>
                  </a:lnTo>
                  <a:lnTo>
                    <a:pt x="4785752" y="4816468"/>
                  </a:lnTo>
                  <a:lnTo>
                    <a:pt x="4748920" y="4839880"/>
                  </a:lnTo>
                  <a:lnTo>
                    <a:pt x="4707160" y="4854799"/>
                  </a:lnTo>
                  <a:lnTo>
                    <a:pt x="4661662" y="4860036"/>
                  </a:lnTo>
                  <a:lnTo>
                    <a:pt x="198374" y="4860036"/>
                  </a:lnTo>
                  <a:lnTo>
                    <a:pt x="152875" y="4854799"/>
                  </a:lnTo>
                  <a:lnTo>
                    <a:pt x="111115" y="4839880"/>
                  </a:lnTo>
                  <a:lnTo>
                    <a:pt x="74283" y="4816468"/>
                  </a:lnTo>
                  <a:lnTo>
                    <a:pt x="43567" y="4785752"/>
                  </a:lnTo>
                  <a:lnTo>
                    <a:pt x="20155" y="4748920"/>
                  </a:lnTo>
                  <a:lnTo>
                    <a:pt x="5236" y="4707160"/>
                  </a:lnTo>
                  <a:lnTo>
                    <a:pt x="0" y="4661662"/>
                  </a:lnTo>
                  <a:lnTo>
                    <a:pt x="0" y="198374"/>
                  </a:lnTo>
                  <a:close/>
                </a:path>
              </a:pathLst>
            </a:custGeom>
            <a:ln w="3175">
              <a:solidFill>
                <a:srgbClr val="BEBEBE"/>
              </a:solidFill>
            </a:ln>
          </p:spPr>
          <p:txBody>
            <a:bodyPr wrap="square" lIns="0" tIns="0" rIns="0" bIns="0" rtlCol="0"/>
            <a:lstStyle/>
            <a:p>
              <a:endParaRPr/>
            </a:p>
          </p:txBody>
        </p:sp>
        <p:sp>
          <p:nvSpPr>
            <p:cNvPr id="6" name="object 6"/>
            <p:cNvSpPr/>
            <p:nvPr/>
          </p:nvSpPr>
          <p:spPr>
            <a:xfrm>
              <a:off x="6315455" y="1120139"/>
              <a:ext cx="4723130" cy="909955"/>
            </a:xfrm>
            <a:custGeom>
              <a:avLst/>
              <a:gdLst/>
              <a:ahLst/>
              <a:cxnLst/>
              <a:rect l="l" t="t" r="r" b="b"/>
              <a:pathLst>
                <a:path w="4723130" h="909955">
                  <a:moveTo>
                    <a:pt x="4418457" y="0"/>
                  </a:moveTo>
                  <a:lnTo>
                    <a:pt x="0" y="0"/>
                  </a:lnTo>
                  <a:lnTo>
                    <a:pt x="0" y="909827"/>
                  </a:lnTo>
                  <a:lnTo>
                    <a:pt x="4418457" y="909827"/>
                  </a:lnTo>
                  <a:lnTo>
                    <a:pt x="4722876" y="454913"/>
                  </a:lnTo>
                  <a:lnTo>
                    <a:pt x="4418457" y="0"/>
                  </a:lnTo>
                  <a:close/>
                </a:path>
              </a:pathLst>
            </a:custGeom>
            <a:solidFill>
              <a:srgbClr val="AECEEB"/>
            </a:solidFill>
          </p:spPr>
          <p:txBody>
            <a:bodyPr wrap="square" lIns="0" tIns="0" rIns="0" bIns="0" rtlCol="0"/>
            <a:lstStyle/>
            <a:p>
              <a:endParaRPr/>
            </a:p>
          </p:txBody>
        </p:sp>
      </p:grpSp>
      <p:sp>
        <p:nvSpPr>
          <p:cNvPr id="7" name="object 7"/>
          <p:cNvSpPr txBox="1"/>
          <p:nvPr/>
        </p:nvSpPr>
        <p:spPr>
          <a:xfrm>
            <a:off x="6872985" y="2136114"/>
            <a:ext cx="2256790" cy="1854835"/>
          </a:xfrm>
          <a:prstGeom prst="rect">
            <a:avLst/>
          </a:prstGeom>
        </p:spPr>
        <p:txBody>
          <a:bodyPr vert="horz" wrap="square" lIns="0" tIns="165100" rIns="0" bIns="0" rtlCol="0">
            <a:spAutoFit/>
          </a:bodyPr>
          <a:lstStyle/>
          <a:p>
            <a:pPr marL="355600" indent="-342900">
              <a:lnSpc>
                <a:spcPct val="100000"/>
              </a:lnSpc>
              <a:spcBef>
                <a:spcPts val="1300"/>
              </a:spcBef>
              <a:buClr>
                <a:srgbClr val="C00000"/>
              </a:buClr>
              <a:buFont typeface="Arial"/>
              <a:buChar char="•"/>
              <a:tabLst>
                <a:tab pos="354965" algn="l"/>
                <a:tab pos="355600" algn="l"/>
              </a:tabLst>
            </a:pPr>
            <a:r>
              <a:rPr sz="2000" spc="-10" dirty="0">
                <a:solidFill>
                  <a:srgbClr val="404040"/>
                </a:solidFill>
                <a:latin typeface="Carlito"/>
                <a:cs typeface="Carlito"/>
              </a:rPr>
              <a:t>Kimyasal</a:t>
            </a:r>
            <a:r>
              <a:rPr sz="2000" spc="-50" dirty="0">
                <a:solidFill>
                  <a:srgbClr val="404040"/>
                </a:solidFill>
                <a:latin typeface="Carlito"/>
                <a:cs typeface="Carlito"/>
              </a:rPr>
              <a:t> </a:t>
            </a:r>
            <a:r>
              <a:rPr sz="2000" spc="-5" dirty="0">
                <a:solidFill>
                  <a:srgbClr val="404040"/>
                </a:solidFill>
                <a:latin typeface="Carlito"/>
                <a:cs typeface="Carlito"/>
              </a:rPr>
              <a:t>nedenler</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10" dirty="0">
                <a:solidFill>
                  <a:srgbClr val="404040"/>
                </a:solidFill>
                <a:latin typeface="Carlito"/>
                <a:cs typeface="Carlito"/>
              </a:rPr>
              <a:t>Fiziksel</a:t>
            </a:r>
            <a:r>
              <a:rPr sz="2000" spc="-25" dirty="0">
                <a:solidFill>
                  <a:srgbClr val="404040"/>
                </a:solidFill>
                <a:latin typeface="Carlito"/>
                <a:cs typeface="Carlito"/>
              </a:rPr>
              <a:t> </a:t>
            </a:r>
            <a:r>
              <a:rPr sz="2000" spc="-5" dirty="0">
                <a:solidFill>
                  <a:srgbClr val="404040"/>
                </a:solidFill>
                <a:latin typeface="Carlito"/>
                <a:cs typeface="Carlito"/>
              </a:rPr>
              <a:t>nedenler</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5" dirty="0">
                <a:solidFill>
                  <a:srgbClr val="404040"/>
                </a:solidFill>
                <a:latin typeface="Carlito"/>
                <a:cs typeface="Carlito"/>
              </a:rPr>
              <a:t>Biyolojik</a:t>
            </a:r>
            <a:r>
              <a:rPr sz="2000" spc="-95" dirty="0">
                <a:solidFill>
                  <a:srgbClr val="404040"/>
                </a:solidFill>
                <a:latin typeface="Carlito"/>
                <a:cs typeface="Carlito"/>
              </a:rPr>
              <a:t> </a:t>
            </a:r>
            <a:r>
              <a:rPr sz="2000" spc="-5" dirty="0">
                <a:solidFill>
                  <a:srgbClr val="404040"/>
                </a:solidFill>
                <a:latin typeface="Carlito"/>
                <a:cs typeface="Carlito"/>
              </a:rPr>
              <a:t>nedenler</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35" dirty="0">
                <a:solidFill>
                  <a:srgbClr val="404040"/>
                </a:solidFill>
                <a:latin typeface="Carlito"/>
                <a:cs typeface="Carlito"/>
              </a:rPr>
              <a:t>Tozlar</a:t>
            </a:r>
            <a:endParaRPr sz="2000">
              <a:latin typeface="Carlito"/>
              <a:cs typeface="Carlito"/>
            </a:endParaRPr>
          </a:p>
        </p:txBody>
      </p:sp>
      <p:sp>
        <p:nvSpPr>
          <p:cNvPr id="8" name="object 8"/>
          <p:cNvSpPr txBox="1"/>
          <p:nvPr/>
        </p:nvSpPr>
        <p:spPr>
          <a:xfrm>
            <a:off x="6872985" y="1250441"/>
            <a:ext cx="3273425" cy="635635"/>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3A3838"/>
                </a:solidFill>
                <a:latin typeface="Carlito"/>
                <a:cs typeface="Carlito"/>
              </a:rPr>
              <a:t>Meslek Hastalığına </a:t>
            </a:r>
            <a:r>
              <a:rPr sz="2000" b="1" dirty="0">
                <a:solidFill>
                  <a:srgbClr val="3A3838"/>
                </a:solidFill>
                <a:latin typeface="Carlito"/>
                <a:cs typeface="Carlito"/>
              </a:rPr>
              <a:t>Sebep </a:t>
            </a:r>
            <a:r>
              <a:rPr sz="2000" b="1" spc="-5" dirty="0">
                <a:solidFill>
                  <a:srgbClr val="3A3838"/>
                </a:solidFill>
                <a:latin typeface="Carlito"/>
                <a:cs typeface="Carlito"/>
              </a:rPr>
              <a:t>Olan  </a:t>
            </a:r>
            <a:r>
              <a:rPr sz="2000" b="1" spc="-20" dirty="0">
                <a:solidFill>
                  <a:srgbClr val="3A3838"/>
                </a:solidFill>
                <a:latin typeface="Carlito"/>
                <a:cs typeface="Carlito"/>
              </a:rPr>
              <a:t>Etkene</a:t>
            </a:r>
            <a:r>
              <a:rPr sz="2000" b="1" spc="-5" dirty="0">
                <a:solidFill>
                  <a:srgbClr val="3A3838"/>
                </a:solidFill>
                <a:latin typeface="Carlito"/>
                <a:cs typeface="Carlito"/>
              </a:rPr>
              <a:t> </a:t>
            </a:r>
            <a:r>
              <a:rPr sz="2000" b="1" spc="-10" dirty="0">
                <a:solidFill>
                  <a:srgbClr val="3A3838"/>
                </a:solidFill>
                <a:latin typeface="Carlito"/>
                <a:cs typeface="Carlito"/>
              </a:rPr>
              <a:t>Göre</a:t>
            </a:r>
            <a:endParaRPr sz="2000">
              <a:latin typeface="Carlito"/>
              <a:cs typeface="Carlito"/>
            </a:endParaRPr>
          </a:p>
        </p:txBody>
      </p:sp>
      <p:grpSp>
        <p:nvGrpSpPr>
          <p:cNvPr id="9" name="object 9"/>
          <p:cNvGrpSpPr/>
          <p:nvPr/>
        </p:nvGrpSpPr>
        <p:grpSpPr>
          <a:xfrm>
            <a:off x="766572" y="745236"/>
            <a:ext cx="5053965" cy="4863465"/>
            <a:chOff x="766572" y="745236"/>
            <a:chExt cx="5053965" cy="4863465"/>
          </a:xfrm>
        </p:grpSpPr>
        <p:sp>
          <p:nvSpPr>
            <p:cNvPr id="10" name="object 10"/>
            <p:cNvSpPr/>
            <p:nvPr/>
          </p:nvSpPr>
          <p:spPr>
            <a:xfrm>
              <a:off x="766572" y="978408"/>
              <a:ext cx="265430" cy="672465"/>
            </a:xfrm>
            <a:custGeom>
              <a:avLst/>
              <a:gdLst/>
              <a:ahLst/>
              <a:cxnLst/>
              <a:rect l="l" t="t" r="r" b="b"/>
              <a:pathLst>
                <a:path w="265430" h="672464">
                  <a:moveTo>
                    <a:pt x="265175" y="0"/>
                  </a:moveTo>
                  <a:lnTo>
                    <a:pt x="0" y="134365"/>
                  </a:lnTo>
                  <a:lnTo>
                    <a:pt x="0" y="672083"/>
                  </a:lnTo>
                  <a:lnTo>
                    <a:pt x="265175" y="537717"/>
                  </a:lnTo>
                  <a:lnTo>
                    <a:pt x="265175" y="0"/>
                  </a:lnTo>
                  <a:close/>
                </a:path>
              </a:pathLst>
            </a:custGeom>
            <a:solidFill>
              <a:srgbClr val="6CA6DA"/>
            </a:solidFill>
          </p:spPr>
          <p:txBody>
            <a:bodyPr wrap="square" lIns="0" tIns="0" rIns="0" bIns="0" rtlCol="0"/>
            <a:lstStyle/>
            <a:p>
              <a:endParaRPr/>
            </a:p>
          </p:txBody>
        </p:sp>
        <p:sp>
          <p:nvSpPr>
            <p:cNvPr id="11" name="object 11"/>
            <p:cNvSpPr/>
            <p:nvPr/>
          </p:nvSpPr>
          <p:spPr>
            <a:xfrm>
              <a:off x="958596" y="746760"/>
              <a:ext cx="4860290" cy="4860290"/>
            </a:xfrm>
            <a:custGeom>
              <a:avLst/>
              <a:gdLst/>
              <a:ahLst/>
              <a:cxnLst/>
              <a:rect l="l" t="t" r="r" b="b"/>
              <a:pathLst>
                <a:path w="4860290" h="4860290">
                  <a:moveTo>
                    <a:pt x="4661662" y="0"/>
                  </a:moveTo>
                  <a:lnTo>
                    <a:pt x="198335" y="0"/>
                  </a:lnTo>
                  <a:lnTo>
                    <a:pt x="152859" y="5236"/>
                  </a:lnTo>
                  <a:lnTo>
                    <a:pt x="111112" y="20155"/>
                  </a:lnTo>
                  <a:lnTo>
                    <a:pt x="74287" y="43567"/>
                  </a:lnTo>
                  <a:lnTo>
                    <a:pt x="43572" y="74283"/>
                  </a:lnTo>
                  <a:lnTo>
                    <a:pt x="20159" y="111115"/>
                  </a:lnTo>
                  <a:lnTo>
                    <a:pt x="5238" y="152875"/>
                  </a:lnTo>
                  <a:lnTo>
                    <a:pt x="0" y="198374"/>
                  </a:lnTo>
                  <a:lnTo>
                    <a:pt x="0" y="4661662"/>
                  </a:lnTo>
                  <a:lnTo>
                    <a:pt x="5238" y="4707160"/>
                  </a:lnTo>
                  <a:lnTo>
                    <a:pt x="20159" y="4748920"/>
                  </a:lnTo>
                  <a:lnTo>
                    <a:pt x="43572" y="4785752"/>
                  </a:lnTo>
                  <a:lnTo>
                    <a:pt x="74287" y="4816468"/>
                  </a:lnTo>
                  <a:lnTo>
                    <a:pt x="111112" y="4839880"/>
                  </a:lnTo>
                  <a:lnTo>
                    <a:pt x="152859" y="4854799"/>
                  </a:lnTo>
                  <a:lnTo>
                    <a:pt x="198335" y="4860036"/>
                  </a:lnTo>
                  <a:lnTo>
                    <a:pt x="4661662" y="4860036"/>
                  </a:lnTo>
                  <a:lnTo>
                    <a:pt x="4707160" y="4854799"/>
                  </a:lnTo>
                  <a:lnTo>
                    <a:pt x="4748920" y="4839880"/>
                  </a:lnTo>
                  <a:lnTo>
                    <a:pt x="4785752" y="4816468"/>
                  </a:lnTo>
                  <a:lnTo>
                    <a:pt x="4816468" y="4785752"/>
                  </a:lnTo>
                  <a:lnTo>
                    <a:pt x="4839880" y="4748920"/>
                  </a:lnTo>
                  <a:lnTo>
                    <a:pt x="4854799" y="4707160"/>
                  </a:lnTo>
                  <a:lnTo>
                    <a:pt x="4860036" y="4661662"/>
                  </a:lnTo>
                  <a:lnTo>
                    <a:pt x="4860036" y="198374"/>
                  </a:lnTo>
                  <a:lnTo>
                    <a:pt x="4854799" y="152875"/>
                  </a:lnTo>
                  <a:lnTo>
                    <a:pt x="4839880" y="111115"/>
                  </a:lnTo>
                  <a:lnTo>
                    <a:pt x="4816468" y="74283"/>
                  </a:lnTo>
                  <a:lnTo>
                    <a:pt x="4785752" y="43567"/>
                  </a:lnTo>
                  <a:lnTo>
                    <a:pt x="4748920" y="20155"/>
                  </a:lnTo>
                  <a:lnTo>
                    <a:pt x="4707160" y="5236"/>
                  </a:lnTo>
                  <a:lnTo>
                    <a:pt x="4661662" y="0"/>
                  </a:lnTo>
                  <a:close/>
                </a:path>
              </a:pathLst>
            </a:custGeom>
            <a:solidFill>
              <a:srgbClr val="F1F1F1"/>
            </a:solidFill>
          </p:spPr>
          <p:txBody>
            <a:bodyPr wrap="square" lIns="0" tIns="0" rIns="0" bIns="0" rtlCol="0"/>
            <a:lstStyle/>
            <a:p>
              <a:endParaRPr/>
            </a:p>
          </p:txBody>
        </p:sp>
        <p:sp>
          <p:nvSpPr>
            <p:cNvPr id="12" name="object 12"/>
            <p:cNvSpPr/>
            <p:nvPr/>
          </p:nvSpPr>
          <p:spPr>
            <a:xfrm>
              <a:off x="958596" y="746760"/>
              <a:ext cx="4860290" cy="4860290"/>
            </a:xfrm>
            <a:custGeom>
              <a:avLst/>
              <a:gdLst/>
              <a:ahLst/>
              <a:cxnLst/>
              <a:rect l="l" t="t" r="r" b="b"/>
              <a:pathLst>
                <a:path w="4860290" h="4860290">
                  <a:moveTo>
                    <a:pt x="0" y="198374"/>
                  </a:moveTo>
                  <a:lnTo>
                    <a:pt x="5238" y="152875"/>
                  </a:lnTo>
                  <a:lnTo>
                    <a:pt x="20159" y="111115"/>
                  </a:lnTo>
                  <a:lnTo>
                    <a:pt x="43572" y="74283"/>
                  </a:lnTo>
                  <a:lnTo>
                    <a:pt x="74287" y="43567"/>
                  </a:lnTo>
                  <a:lnTo>
                    <a:pt x="111112" y="20155"/>
                  </a:lnTo>
                  <a:lnTo>
                    <a:pt x="152859" y="5236"/>
                  </a:lnTo>
                  <a:lnTo>
                    <a:pt x="198335" y="0"/>
                  </a:lnTo>
                  <a:lnTo>
                    <a:pt x="4661662" y="0"/>
                  </a:lnTo>
                  <a:lnTo>
                    <a:pt x="4707160" y="5236"/>
                  </a:lnTo>
                  <a:lnTo>
                    <a:pt x="4748920" y="20155"/>
                  </a:lnTo>
                  <a:lnTo>
                    <a:pt x="4785752" y="43567"/>
                  </a:lnTo>
                  <a:lnTo>
                    <a:pt x="4816468" y="74283"/>
                  </a:lnTo>
                  <a:lnTo>
                    <a:pt x="4839880" y="111115"/>
                  </a:lnTo>
                  <a:lnTo>
                    <a:pt x="4854799" y="152875"/>
                  </a:lnTo>
                  <a:lnTo>
                    <a:pt x="4860036" y="198374"/>
                  </a:lnTo>
                  <a:lnTo>
                    <a:pt x="4860036" y="4661662"/>
                  </a:lnTo>
                  <a:lnTo>
                    <a:pt x="4854799" y="4707160"/>
                  </a:lnTo>
                  <a:lnTo>
                    <a:pt x="4839880" y="4748920"/>
                  </a:lnTo>
                  <a:lnTo>
                    <a:pt x="4816468" y="4785752"/>
                  </a:lnTo>
                  <a:lnTo>
                    <a:pt x="4785752" y="4816468"/>
                  </a:lnTo>
                  <a:lnTo>
                    <a:pt x="4748920" y="4839880"/>
                  </a:lnTo>
                  <a:lnTo>
                    <a:pt x="4707160" y="4854799"/>
                  </a:lnTo>
                  <a:lnTo>
                    <a:pt x="4661662" y="4860036"/>
                  </a:lnTo>
                  <a:lnTo>
                    <a:pt x="198335" y="4860036"/>
                  </a:lnTo>
                  <a:lnTo>
                    <a:pt x="152859" y="4854799"/>
                  </a:lnTo>
                  <a:lnTo>
                    <a:pt x="111112" y="4839880"/>
                  </a:lnTo>
                  <a:lnTo>
                    <a:pt x="74287" y="4816468"/>
                  </a:lnTo>
                  <a:lnTo>
                    <a:pt x="43572" y="4785752"/>
                  </a:lnTo>
                  <a:lnTo>
                    <a:pt x="20159" y="4748920"/>
                  </a:lnTo>
                  <a:lnTo>
                    <a:pt x="5238" y="4707160"/>
                  </a:lnTo>
                  <a:lnTo>
                    <a:pt x="0" y="4661662"/>
                  </a:lnTo>
                  <a:lnTo>
                    <a:pt x="0" y="198374"/>
                  </a:lnTo>
                  <a:close/>
                </a:path>
              </a:pathLst>
            </a:custGeom>
            <a:ln w="3175">
              <a:solidFill>
                <a:srgbClr val="BEBEBE"/>
              </a:solidFill>
            </a:ln>
          </p:spPr>
          <p:txBody>
            <a:bodyPr wrap="square" lIns="0" tIns="0" rIns="0" bIns="0" rtlCol="0"/>
            <a:lstStyle/>
            <a:p>
              <a:endParaRPr/>
            </a:p>
          </p:txBody>
        </p:sp>
        <p:sp>
          <p:nvSpPr>
            <p:cNvPr id="13" name="object 13"/>
            <p:cNvSpPr/>
            <p:nvPr/>
          </p:nvSpPr>
          <p:spPr>
            <a:xfrm>
              <a:off x="766572" y="1120140"/>
              <a:ext cx="4723130" cy="909955"/>
            </a:xfrm>
            <a:custGeom>
              <a:avLst/>
              <a:gdLst/>
              <a:ahLst/>
              <a:cxnLst/>
              <a:rect l="l" t="t" r="r" b="b"/>
              <a:pathLst>
                <a:path w="4723130" h="909955">
                  <a:moveTo>
                    <a:pt x="4418457" y="0"/>
                  </a:moveTo>
                  <a:lnTo>
                    <a:pt x="0" y="0"/>
                  </a:lnTo>
                  <a:lnTo>
                    <a:pt x="0" y="909827"/>
                  </a:lnTo>
                  <a:lnTo>
                    <a:pt x="4418457" y="909827"/>
                  </a:lnTo>
                  <a:lnTo>
                    <a:pt x="4722876" y="454913"/>
                  </a:lnTo>
                  <a:lnTo>
                    <a:pt x="4418457" y="0"/>
                  </a:lnTo>
                  <a:close/>
                </a:path>
              </a:pathLst>
            </a:custGeom>
            <a:solidFill>
              <a:srgbClr val="AECEEB"/>
            </a:solidFill>
          </p:spPr>
          <p:txBody>
            <a:bodyPr wrap="square" lIns="0" tIns="0" rIns="0" bIns="0" rtlCol="0"/>
            <a:lstStyle/>
            <a:p>
              <a:endParaRPr/>
            </a:p>
          </p:txBody>
        </p:sp>
      </p:grpSp>
      <p:sp>
        <p:nvSpPr>
          <p:cNvPr id="14" name="object 14"/>
          <p:cNvSpPr txBox="1"/>
          <p:nvPr/>
        </p:nvSpPr>
        <p:spPr>
          <a:xfrm>
            <a:off x="1323847" y="2136114"/>
            <a:ext cx="2786380" cy="3226435"/>
          </a:xfrm>
          <a:prstGeom prst="rect">
            <a:avLst/>
          </a:prstGeom>
        </p:spPr>
        <p:txBody>
          <a:bodyPr vert="horz" wrap="square" lIns="0" tIns="165100" rIns="0" bIns="0" rtlCol="0">
            <a:spAutoFit/>
          </a:bodyPr>
          <a:lstStyle/>
          <a:p>
            <a:pPr marL="355600" indent="-342900">
              <a:lnSpc>
                <a:spcPct val="100000"/>
              </a:lnSpc>
              <a:spcBef>
                <a:spcPts val="1300"/>
              </a:spcBef>
              <a:buClr>
                <a:srgbClr val="C00000"/>
              </a:buClr>
              <a:buFont typeface="Arial"/>
              <a:buChar char="•"/>
              <a:tabLst>
                <a:tab pos="354965" algn="l"/>
                <a:tab pos="355600" algn="l"/>
              </a:tabLst>
            </a:pPr>
            <a:r>
              <a:rPr sz="2000" spc="-5" dirty="0">
                <a:solidFill>
                  <a:srgbClr val="404040"/>
                </a:solidFill>
                <a:latin typeface="Carlito"/>
                <a:cs typeface="Carlito"/>
              </a:rPr>
              <a:t>Solunum</a:t>
            </a:r>
            <a:r>
              <a:rPr sz="2000" spc="-30" dirty="0">
                <a:solidFill>
                  <a:srgbClr val="404040"/>
                </a:solidFill>
                <a:latin typeface="Carlito"/>
                <a:cs typeface="Carlito"/>
              </a:rPr>
              <a:t> </a:t>
            </a:r>
            <a:r>
              <a:rPr sz="2000" spc="-10" dirty="0">
                <a:solidFill>
                  <a:srgbClr val="404040"/>
                </a:solidFill>
                <a:latin typeface="Carlito"/>
                <a:cs typeface="Carlito"/>
              </a:rPr>
              <a:t>sistemi</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5" dirty="0">
                <a:solidFill>
                  <a:srgbClr val="404040"/>
                </a:solidFill>
                <a:latin typeface="Carlito"/>
                <a:cs typeface="Carlito"/>
              </a:rPr>
              <a:t>Sindirim</a:t>
            </a:r>
            <a:r>
              <a:rPr sz="2000" dirty="0">
                <a:solidFill>
                  <a:srgbClr val="404040"/>
                </a:solidFill>
                <a:latin typeface="Carlito"/>
                <a:cs typeface="Carlito"/>
              </a:rPr>
              <a:t> </a:t>
            </a:r>
            <a:r>
              <a:rPr sz="2000" spc="-10" dirty="0">
                <a:solidFill>
                  <a:srgbClr val="404040"/>
                </a:solidFill>
                <a:latin typeface="Carlito"/>
                <a:cs typeface="Carlito"/>
              </a:rPr>
              <a:t>sistemi</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10" dirty="0">
                <a:solidFill>
                  <a:srgbClr val="404040"/>
                </a:solidFill>
                <a:latin typeface="Carlito"/>
                <a:cs typeface="Carlito"/>
              </a:rPr>
              <a:t>Hematopoetik</a:t>
            </a:r>
            <a:r>
              <a:rPr sz="2000" dirty="0">
                <a:solidFill>
                  <a:srgbClr val="404040"/>
                </a:solidFill>
                <a:latin typeface="Carlito"/>
                <a:cs typeface="Carlito"/>
              </a:rPr>
              <a:t> </a:t>
            </a:r>
            <a:r>
              <a:rPr sz="2000" spc="-10" dirty="0">
                <a:solidFill>
                  <a:srgbClr val="404040"/>
                </a:solidFill>
                <a:latin typeface="Carlito"/>
                <a:cs typeface="Carlito"/>
              </a:rPr>
              <a:t>sistemi</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10" dirty="0">
                <a:solidFill>
                  <a:srgbClr val="404040"/>
                </a:solidFill>
                <a:latin typeface="Carlito"/>
                <a:cs typeface="Carlito"/>
              </a:rPr>
              <a:t>Kas- </a:t>
            </a:r>
            <a:r>
              <a:rPr sz="2000" spc="-15" dirty="0">
                <a:solidFill>
                  <a:srgbClr val="404040"/>
                </a:solidFill>
                <a:latin typeface="Carlito"/>
                <a:cs typeface="Carlito"/>
              </a:rPr>
              <a:t>iskelet</a:t>
            </a:r>
            <a:r>
              <a:rPr sz="2000" spc="20" dirty="0">
                <a:solidFill>
                  <a:srgbClr val="404040"/>
                </a:solidFill>
                <a:latin typeface="Carlito"/>
                <a:cs typeface="Carlito"/>
              </a:rPr>
              <a:t> </a:t>
            </a:r>
            <a:r>
              <a:rPr sz="2000" spc="-10" dirty="0">
                <a:solidFill>
                  <a:srgbClr val="404040"/>
                </a:solidFill>
                <a:latin typeface="Carlito"/>
                <a:cs typeface="Carlito"/>
              </a:rPr>
              <a:t>sistemi</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dirty="0">
                <a:solidFill>
                  <a:srgbClr val="404040"/>
                </a:solidFill>
                <a:latin typeface="Carlito"/>
                <a:cs typeface="Carlito"/>
              </a:rPr>
              <a:t>Boşaltım</a:t>
            </a:r>
            <a:r>
              <a:rPr sz="2000" spc="-10" dirty="0">
                <a:solidFill>
                  <a:srgbClr val="404040"/>
                </a:solidFill>
                <a:latin typeface="Carlito"/>
                <a:cs typeface="Carlito"/>
              </a:rPr>
              <a:t> sistemi</a:t>
            </a:r>
            <a:endParaRPr sz="2000">
              <a:latin typeface="Carlito"/>
              <a:cs typeface="Carlito"/>
            </a:endParaRPr>
          </a:p>
          <a:p>
            <a:pPr marL="355600" indent="-342900">
              <a:lnSpc>
                <a:spcPct val="100000"/>
              </a:lnSpc>
              <a:spcBef>
                <a:spcPts val="1205"/>
              </a:spcBef>
              <a:buClr>
                <a:srgbClr val="C00000"/>
              </a:buClr>
              <a:buFont typeface="Arial"/>
              <a:buChar char="•"/>
              <a:tabLst>
                <a:tab pos="354965" algn="l"/>
                <a:tab pos="355600" algn="l"/>
              </a:tabLst>
            </a:pPr>
            <a:r>
              <a:rPr sz="2000" dirty="0">
                <a:solidFill>
                  <a:srgbClr val="404040"/>
                </a:solidFill>
                <a:latin typeface="Carlito"/>
                <a:cs typeface="Carlito"/>
              </a:rPr>
              <a:t>İşitme </a:t>
            </a:r>
            <a:r>
              <a:rPr sz="2000" spc="-10" dirty="0">
                <a:solidFill>
                  <a:srgbClr val="404040"/>
                </a:solidFill>
                <a:latin typeface="Carlito"/>
                <a:cs typeface="Carlito"/>
              </a:rPr>
              <a:t>organı </a:t>
            </a:r>
            <a:r>
              <a:rPr sz="2000" spc="-15" dirty="0">
                <a:solidFill>
                  <a:srgbClr val="404040"/>
                </a:solidFill>
                <a:latin typeface="Carlito"/>
                <a:cs typeface="Carlito"/>
              </a:rPr>
              <a:t>ve</a:t>
            </a:r>
            <a:r>
              <a:rPr sz="2000" spc="-85" dirty="0">
                <a:solidFill>
                  <a:srgbClr val="404040"/>
                </a:solidFill>
                <a:latin typeface="Carlito"/>
                <a:cs typeface="Carlito"/>
              </a:rPr>
              <a:t> </a:t>
            </a:r>
            <a:r>
              <a:rPr sz="2000" spc="-10" dirty="0">
                <a:solidFill>
                  <a:srgbClr val="404040"/>
                </a:solidFill>
                <a:latin typeface="Carlito"/>
                <a:cs typeface="Carlito"/>
              </a:rPr>
              <a:t>sistemi</a:t>
            </a:r>
            <a:endParaRPr sz="2000">
              <a:latin typeface="Carlito"/>
              <a:cs typeface="Carlito"/>
            </a:endParaRPr>
          </a:p>
          <a:p>
            <a:pPr marL="355600" indent="-342900">
              <a:lnSpc>
                <a:spcPct val="100000"/>
              </a:lnSpc>
              <a:spcBef>
                <a:spcPts val="1200"/>
              </a:spcBef>
              <a:buClr>
                <a:srgbClr val="C00000"/>
              </a:buClr>
              <a:buFont typeface="Arial"/>
              <a:buChar char="•"/>
              <a:tabLst>
                <a:tab pos="354965" algn="l"/>
                <a:tab pos="355600" algn="l"/>
              </a:tabLst>
            </a:pPr>
            <a:r>
              <a:rPr sz="2000" spc="-5" dirty="0">
                <a:solidFill>
                  <a:srgbClr val="404040"/>
                </a:solidFill>
                <a:latin typeface="Carlito"/>
                <a:cs typeface="Carlito"/>
              </a:rPr>
              <a:t>Çoklu </a:t>
            </a:r>
            <a:r>
              <a:rPr sz="2000" spc="-15" dirty="0">
                <a:solidFill>
                  <a:srgbClr val="404040"/>
                </a:solidFill>
                <a:latin typeface="Carlito"/>
                <a:cs typeface="Carlito"/>
              </a:rPr>
              <a:t>organ</a:t>
            </a:r>
            <a:r>
              <a:rPr sz="2000" spc="-55" dirty="0">
                <a:solidFill>
                  <a:srgbClr val="404040"/>
                </a:solidFill>
                <a:latin typeface="Carlito"/>
                <a:cs typeface="Carlito"/>
              </a:rPr>
              <a:t> </a:t>
            </a:r>
            <a:r>
              <a:rPr sz="2000" spc="-5" dirty="0">
                <a:solidFill>
                  <a:srgbClr val="404040"/>
                </a:solidFill>
                <a:latin typeface="Carlito"/>
                <a:cs typeface="Carlito"/>
              </a:rPr>
              <a:t>etkilenimi</a:t>
            </a:r>
            <a:endParaRPr sz="2000">
              <a:latin typeface="Carlito"/>
              <a:cs typeface="Carlito"/>
            </a:endParaRPr>
          </a:p>
        </p:txBody>
      </p:sp>
      <p:sp>
        <p:nvSpPr>
          <p:cNvPr id="15" name="object 15"/>
          <p:cNvSpPr txBox="1"/>
          <p:nvPr/>
        </p:nvSpPr>
        <p:spPr>
          <a:xfrm>
            <a:off x="1323847" y="1250441"/>
            <a:ext cx="3387725" cy="635635"/>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3A3838"/>
                </a:solidFill>
                <a:latin typeface="Carlito"/>
                <a:cs typeface="Carlito"/>
              </a:rPr>
              <a:t>Meslek Hastalıklarının Etkilediği  </a:t>
            </a:r>
            <a:r>
              <a:rPr sz="2000" b="1" spc="-15" dirty="0">
                <a:solidFill>
                  <a:srgbClr val="3A3838"/>
                </a:solidFill>
                <a:latin typeface="Carlito"/>
                <a:cs typeface="Carlito"/>
              </a:rPr>
              <a:t>Organa </a:t>
            </a:r>
            <a:r>
              <a:rPr sz="2000" b="1" spc="-10" dirty="0">
                <a:solidFill>
                  <a:srgbClr val="3A3838"/>
                </a:solidFill>
                <a:latin typeface="Carlito"/>
                <a:cs typeface="Carlito"/>
              </a:rPr>
              <a:t>Göre</a:t>
            </a:r>
            <a:endParaRPr sz="2000">
              <a:latin typeface="Carlito"/>
              <a:cs typeface="Carli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5467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Hastalığında Maruziyet</a:t>
            </a:r>
            <a:r>
              <a:rPr sz="2800" b="1" spc="80" dirty="0">
                <a:solidFill>
                  <a:srgbClr val="404040"/>
                </a:solidFill>
                <a:latin typeface="Carlito"/>
                <a:cs typeface="Carlito"/>
              </a:rPr>
              <a:t> </a:t>
            </a:r>
            <a:r>
              <a:rPr sz="2800" b="1" spc="-15" dirty="0">
                <a:solidFill>
                  <a:srgbClr val="404040"/>
                </a:solidFill>
                <a:latin typeface="Carlito"/>
                <a:cs typeface="Carlito"/>
              </a:rPr>
              <a:t>Süresi</a:t>
            </a:r>
            <a:endParaRPr sz="2800">
              <a:latin typeface="Carlito"/>
              <a:cs typeface="Carlito"/>
            </a:endParaRPr>
          </a:p>
        </p:txBody>
      </p:sp>
      <p:grpSp>
        <p:nvGrpSpPr>
          <p:cNvPr id="3" name="object 3"/>
          <p:cNvGrpSpPr/>
          <p:nvPr/>
        </p:nvGrpSpPr>
        <p:grpSpPr>
          <a:xfrm>
            <a:off x="754380" y="1283208"/>
            <a:ext cx="7289800" cy="4485640"/>
            <a:chOff x="754380" y="1283208"/>
            <a:chExt cx="7289800" cy="4485640"/>
          </a:xfrm>
        </p:grpSpPr>
        <p:sp>
          <p:nvSpPr>
            <p:cNvPr id="4" name="object 4"/>
            <p:cNvSpPr/>
            <p:nvPr/>
          </p:nvSpPr>
          <p:spPr>
            <a:xfrm>
              <a:off x="754380" y="1283208"/>
              <a:ext cx="7289800" cy="4485640"/>
            </a:xfrm>
            <a:custGeom>
              <a:avLst/>
              <a:gdLst/>
              <a:ahLst/>
              <a:cxnLst/>
              <a:rect l="l" t="t" r="r" b="b"/>
              <a:pathLst>
                <a:path w="7289800" h="4485640">
                  <a:moveTo>
                    <a:pt x="7038848"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7038848" y="4485132"/>
                  </a:lnTo>
                  <a:lnTo>
                    <a:pt x="7083862" y="4481097"/>
                  </a:lnTo>
                  <a:lnTo>
                    <a:pt x="7126230" y="4469464"/>
                  </a:lnTo>
                  <a:lnTo>
                    <a:pt x="7165245" y="4450941"/>
                  </a:lnTo>
                  <a:lnTo>
                    <a:pt x="7200200" y="4426234"/>
                  </a:lnTo>
                  <a:lnTo>
                    <a:pt x="7230386" y="4396050"/>
                  </a:lnTo>
                  <a:lnTo>
                    <a:pt x="7255096" y="4361097"/>
                  </a:lnTo>
                  <a:lnTo>
                    <a:pt x="7273622" y="4322080"/>
                  </a:lnTo>
                  <a:lnTo>
                    <a:pt x="7285256" y="4279708"/>
                  </a:lnTo>
                  <a:lnTo>
                    <a:pt x="7289292" y="4234688"/>
                  </a:lnTo>
                  <a:lnTo>
                    <a:pt x="7289292" y="250443"/>
                  </a:lnTo>
                  <a:lnTo>
                    <a:pt x="7285256" y="205429"/>
                  </a:lnTo>
                  <a:lnTo>
                    <a:pt x="7273622" y="163061"/>
                  </a:lnTo>
                  <a:lnTo>
                    <a:pt x="7255096" y="124046"/>
                  </a:lnTo>
                  <a:lnTo>
                    <a:pt x="7230386" y="89091"/>
                  </a:lnTo>
                  <a:lnTo>
                    <a:pt x="7200200" y="58905"/>
                  </a:lnTo>
                  <a:lnTo>
                    <a:pt x="7165245" y="34195"/>
                  </a:lnTo>
                  <a:lnTo>
                    <a:pt x="7126230" y="15669"/>
                  </a:lnTo>
                  <a:lnTo>
                    <a:pt x="7083862" y="4035"/>
                  </a:lnTo>
                  <a:lnTo>
                    <a:pt x="7038848" y="0"/>
                  </a:lnTo>
                  <a:close/>
                </a:path>
              </a:pathLst>
            </a:custGeom>
            <a:solidFill>
              <a:srgbClr val="DEEBF7"/>
            </a:solidFill>
          </p:spPr>
          <p:txBody>
            <a:bodyPr wrap="square" lIns="0" tIns="0" rIns="0" bIns="0" rtlCol="0"/>
            <a:lstStyle/>
            <a:p>
              <a:endParaRPr/>
            </a:p>
          </p:txBody>
        </p:sp>
        <p:sp>
          <p:nvSpPr>
            <p:cNvPr id="5" name="object 5"/>
            <p:cNvSpPr/>
            <p:nvPr/>
          </p:nvSpPr>
          <p:spPr>
            <a:xfrm>
              <a:off x="1141488" y="1696974"/>
              <a:ext cx="202692" cy="19507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1488" y="2702813"/>
              <a:ext cx="202692" cy="19507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41488" y="4211574"/>
              <a:ext cx="202692" cy="195071"/>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471930" y="1429410"/>
            <a:ext cx="6193790" cy="4050029"/>
          </a:xfrm>
          <a:prstGeom prst="rect">
            <a:avLst/>
          </a:prstGeom>
        </p:spPr>
        <p:txBody>
          <a:bodyPr vert="horz" wrap="square" lIns="0" tIns="12700" rIns="0" bIns="0" rtlCol="0">
            <a:spAutoFit/>
          </a:bodyPr>
          <a:lstStyle/>
          <a:p>
            <a:pPr marL="12700" marR="5080">
              <a:lnSpc>
                <a:spcPct val="150100"/>
              </a:lnSpc>
              <a:spcBef>
                <a:spcPts val="100"/>
              </a:spcBef>
            </a:pPr>
            <a:r>
              <a:rPr sz="2200" spc="-10" dirty="0">
                <a:solidFill>
                  <a:srgbClr val="3A3838"/>
                </a:solidFill>
                <a:latin typeface="Carlito"/>
                <a:cs typeface="Carlito"/>
              </a:rPr>
              <a:t>Mesleki maruziyetin </a:t>
            </a:r>
            <a:r>
              <a:rPr sz="2200" spc="-5" dirty="0">
                <a:solidFill>
                  <a:srgbClr val="3A3838"/>
                </a:solidFill>
                <a:latin typeface="Carlito"/>
                <a:cs typeface="Carlito"/>
              </a:rPr>
              <a:t>başlamasıyla </a:t>
            </a:r>
            <a:r>
              <a:rPr sz="2200" spc="-10" dirty="0">
                <a:solidFill>
                  <a:srgbClr val="3A3838"/>
                </a:solidFill>
                <a:latin typeface="Carlito"/>
                <a:cs typeface="Carlito"/>
              </a:rPr>
              <a:t>hastalık </a:t>
            </a:r>
            <a:r>
              <a:rPr sz="2200" spc="-5" dirty="0">
                <a:solidFill>
                  <a:srgbClr val="3A3838"/>
                </a:solidFill>
                <a:latin typeface="Carlito"/>
                <a:cs typeface="Carlito"/>
              </a:rPr>
              <a:t>belirtilerinin  </a:t>
            </a:r>
            <a:r>
              <a:rPr sz="2200" spc="-20" dirty="0">
                <a:solidFill>
                  <a:srgbClr val="3A3838"/>
                </a:solidFill>
                <a:latin typeface="Carlito"/>
                <a:cs typeface="Carlito"/>
              </a:rPr>
              <a:t>ortaya </a:t>
            </a:r>
            <a:r>
              <a:rPr sz="2200" spc="-5" dirty="0">
                <a:solidFill>
                  <a:srgbClr val="3A3838"/>
                </a:solidFill>
                <a:latin typeface="Carlito"/>
                <a:cs typeface="Carlito"/>
              </a:rPr>
              <a:t>çıkması </a:t>
            </a:r>
            <a:r>
              <a:rPr sz="2200" spc="-10" dirty="0">
                <a:solidFill>
                  <a:srgbClr val="3A3838"/>
                </a:solidFill>
                <a:latin typeface="Carlito"/>
                <a:cs typeface="Carlito"/>
              </a:rPr>
              <a:t>arasında geçen </a:t>
            </a:r>
            <a:r>
              <a:rPr sz="2200" b="1" spc="-5" dirty="0">
                <a:solidFill>
                  <a:srgbClr val="3A3838"/>
                </a:solidFill>
                <a:latin typeface="Carlito"/>
                <a:cs typeface="Carlito"/>
              </a:rPr>
              <a:t>en kısa</a:t>
            </a:r>
            <a:r>
              <a:rPr sz="2200" b="1" spc="35" dirty="0">
                <a:solidFill>
                  <a:srgbClr val="3A3838"/>
                </a:solidFill>
                <a:latin typeface="Carlito"/>
                <a:cs typeface="Carlito"/>
              </a:rPr>
              <a:t> </a:t>
            </a:r>
            <a:r>
              <a:rPr sz="2200" b="1" spc="-10" dirty="0">
                <a:solidFill>
                  <a:srgbClr val="3A3838"/>
                </a:solidFill>
                <a:latin typeface="Carlito"/>
                <a:cs typeface="Carlito"/>
              </a:rPr>
              <a:t>süredir</a:t>
            </a:r>
            <a:r>
              <a:rPr sz="2200" spc="-10" dirty="0">
                <a:solidFill>
                  <a:srgbClr val="3A3838"/>
                </a:solidFill>
                <a:latin typeface="Carlito"/>
                <a:cs typeface="Carlito"/>
              </a:rPr>
              <a:t>.</a:t>
            </a:r>
            <a:endParaRPr sz="2200">
              <a:latin typeface="Carlito"/>
              <a:cs typeface="Carlito"/>
            </a:endParaRPr>
          </a:p>
          <a:p>
            <a:pPr marL="12700" marR="300990">
              <a:lnSpc>
                <a:spcPct val="150000"/>
              </a:lnSpc>
            </a:pPr>
            <a:r>
              <a:rPr sz="2200" spc="-10" dirty="0">
                <a:solidFill>
                  <a:srgbClr val="3A3838"/>
                </a:solidFill>
                <a:latin typeface="Carlito"/>
                <a:cs typeface="Carlito"/>
              </a:rPr>
              <a:t>Örneğin </a:t>
            </a:r>
            <a:r>
              <a:rPr sz="2200" spc="-20" dirty="0">
                <a:solidFill>
                  <a:srgbClr val="3A3838"/>
                </a:solidFill>
                <a:latin typeface="Carlito"/>
                <a:cs typeface="Carlito"/>
              </a:rPr>
              <a:t>pnömokonyoz </a:t>
            </a:r>
            <a:r>
              <a:rPr sz="2200" spc="-10" dirty="0">
                <a:solidFill>
                  <a:srgbClr val="3A3838"/>
                </a:solidFill>
                <a:latin typeface="Carlito"/>
                <a:cs typeface="Carlito"/>
              </a:rPr>
              <a:t>tanısı </a:t>
            </a:r>
            <a:r>
              <a:rPr sz="2200" spc="-5" dirty="0">
                <a:solidFill>
                  <a:srgbClr val="3A3838"/>
                </a:solidFill>
                <a:latin typeface="Carlito"/>
                <a:cs typeface="Carlito"/>
              </a:rPr>
              <a:t>için </a:t>
            </a:r>
            <a:r>
              <a:rPr sz="2200" spc="-20" dirty="0">
                <a:solidFill>
                  <a:srgbClr val="3A3838"/>
                </a:solidFill>
                <a:latin typeface="Carlito"/>
                <a:cs typeface="Carlito"/>
              </a:rPr>
              <a:t>pnömokonyoz  </a:t>
            </a:r>
            <a:r>
              <a:rPr sz="2200" spc="-10" dirty="0">
                <a:solidFill>
                  <a:srgbClr val="3A3838"/>
                </a:solidFill>
                <a:latin typeface="Carlito"/>
                <a:cs typeface="Carlito"/>
              </a:rPr>
              <a:t>yapacak yoğunluk </a:t>
            </a:r>
            <a:r>
              <a:rPr sz="2200" spc="-15" dirty="0">
                <a:solidFill>
                  <a:srgbClr val="3A3838"/>
                </a:solidFill>
                <a:latin typeface="Carlito"/>
                <a:cs typeface="Carlito"/>
              </a:rPr>
              <a:t>ve nitelikte </a:t>
            </a:r>
            <a:r>
              <a:rPr sz="2200" spc="-20" dirty="0">
                <a:solidFill>
                  <a:srgbClr val="3A3838"/>
                </a:solidFill>
                <a:latin typeface="Carlito"/>
                <a:cs typeface="Carlito"/>
              </a:rPr>
              <a:t>toz </a:t>
            </a:r>
            <a:r>
              <a:rPr sz="2200" spc="-10" dirty="0">
                <a:solidFill>
                  <a:srgbClr val="3A3838"/>
                </a:solidFill>
                <a:latin typeface="Carlito"/>
                <a:cs typeface="Carlito"/>
              </a:rPr>
              <a:t>bulunan </a:t>
            </a:r>
            <a:r>
              <a:rPr sz="2200" spc="-5" dirty="0">
                <a:solidFill>
                  <a:srgbClr val="3A3838"/>
                </a:solidFill>
                <a:latin typeface="Carlito"/>
                <a:cs typeface="Carlito"/>
              </a:rPr>
              <a:t>iş </a:t>
            </a:r>
            <a:r>
              <a:rPr sz="2200" spc="-10" dirty="0">
                <a:solidFill>
                  <a:srgbClr val="3A3838"/>
                </a:solidFill>
                <a:latin typeface="Carlito"/>
                <a:cs typeface="Carlito"/>
              </a:rPr>
              <a:t>yerinde  </a:t>
            </a:r>
            <a:r>
              <a:rPr sz="2200" spc="-5" dirty="0">
                <a:solidFill>
                  <a:srgbClr val="3A3838"/>
                </a:solidFill>
                <a:latin typeface="Carlito"/>
                <a:cs typeface="Carlito"/>
              </a:rPr>
              <a:t>en </a:t>
            </a:r>
            <a:r>
              <a:rPr sz="2200" dirty="0">
                <a:solidFill>
                  <a:srgbClr val="3A3838"/>
                </a:solidFill>
                <a:latin typeface="Carlito"/>
                <a:cs typeface="Carlito"/>
              </a:rPr>
              <a:t>az </a:t>
            </a:r>
            <a:r>
              <a:rPr sz="2200" b="1" spc="-5" dirty="0">
                <a:solidFill>
                  <a:srgbClr val="3A3838"/>
                </a:solidFill>
                <a:latin typeface="Carlito"/>
                <a:cs typeface="Carlito"/>
              </a:rPr>
              <a:t>3 yıl </a:t>
            </a:r>
            <a:r>
              <a:rPr sz="2200" spc="-10" dirty="0">
                <a:solidFill>
                  <a:srgbClr val="3A3838"/>
                </a:solidFill>
                <a:latin typeface="Carlito"/>
                <a:cs typeface="Carlito"/>
              </a:rPr>
              <a:t>çalışmış </a:t>
            </a:r>
            <a:r>
              <a:rPr sz="2200" spc="-5" dirty="0">
                <a:solidFill>
                  <a:srgbClr val="3A3838"/>
                </a:solidFill>
                <a:latin typeface="Carlito"/>
                <a:cs typeface="Carlito"/>
              </a:rPr>
              <a:t>olmak</a:t>
            </a:r>
            <a:r>
              <a:rPr sz="2200" spc="20" dirty="0">
                <a:solidFill>
                  <a:srgbClr val="3A3838"/>
                </a:solidFill>
                <a:latin typeface="Carlito"/>
                <a:cs typeface="Carlito"/>
              </a:rPr>
              <a:t> </a:t>
            </a:r>
            <a:r>
              <a:rPr sz="2200" spc="-30" dirty="0">
                <a:solidFill>
                  <a:srgbClr val="3A3838"/>
                </a:solidFill>
                <a:latin typeface="Carlito"/>
                <a:cs typeface="Carlito"/>
              </a:rPr>
              <a:t>gereklidir.</a:t>
            </a:r>
            <a:endParaRPr sz="2200">
              <a:latin typeface="Carlito"/>
              <a:cs typeface="Carlito"/>
            </a:endParaRPr>
          </a:p>
          <a:p>
            <a:pPr marL="12700">
              <a:lnSpc>
                <a:spcPct val="100000"/>
              </a:lnSpc>
              <a:spcBef>
                <a:spcPts val="1320"/>
              </a:spcBef>
            </a:pPr>
            <a:r>
              <a:rPr sz="2200" spc="-5" dirty="0">
                <a:solidFill>
                  <a:srgbClr val="3A3838"/>
                </a:solidFill>
                <a:latin typeface="Carlito"/>
                <a:cs typeface="Carlito"/>
              </a:rPr>
              <a:t>Gürültülü iş </a:t>
            </a:r>
            <a:r>
              <a:rPr sz="2200" spc="-10" dirty="0">
                <a:solidFill>
                  <a:srgbClr val="3A3838"/>
                </a:solidFill>
                <a:latin typeface="Carlito"/>
                <a:cs typeface="Carlito"/>
              </a:rPr>
              <a:t>yerinde </a:t>
            </a:r>
            <a:r>
              <a:rPr sz="2200" spc="-5" dirty="0">
                <a:solidFill>
                  <a:srgbClr val="3A3838"/>
                </a:solidFill>
                <a:latin typeface="Carlito"/>
                <a:cs typeface="Carlito"/>
              </a:rPr>
              <a:t>en az </a:t>
            </a:r>
            <a:r>
              <a:rPr sz="2200" b="1" spc="-5" dirty="0">
                <a:solidFill>
                  <a:srgbClr val="3A3838"/>
                </a:solidFill>
                <a:latin typeface="Carlito"/>
                <a:cs typeface="Carlito"/>
              </a:rPr>
              <a:t>2 yıl</a:t>
            </a:r>
            <a:r>
              <a:rPr sz="2200" spc="-5" dirty="0">
                <a:solidFill>
                  <a:srgbClr val="3A3838"/>
                </a:solidFill>
                <a:latin typeface="Carlito"/>
                <a:cs typeface="Carlito"/>
              </a:rPr>
              <a:t>, gürültü </a:t>
            </a:r>
            <a:r>
              <a:rPr sz="2200" spc="-10" dirty="0">
                <a:solidFill>
                  <a:srgbClr val="3A3838"/>
                </a:solidFill>
                <a:latin typeface="Carlito"/>
                <a:cs typeface="Carlito"/>
              </a:rPr>
              <a:t>şiddeti </a:t>
            </a:r>
            <a:r>
              <a:rPr sz="2200" b="1" spc="-5" dirty="0">
                <a:solidFill>
                  <a:srgbClr val="3A3838"/>
                </a:solidFill>
                <a:latin typeface="Carlito"/>
                <a:cs typeface="Carlito"/>
              </a:rPr>
              <a:t>85</a:t>
            </a:r>
            <a:r>
              <a:rPr sz="2200" b="1" spc="35" dirty="0">
                <a:solidFill>
                  <a:srgbClr val="3A3838"/>
                </a:solidFill>
                <a:latin typeface="Carlito"/>
                <a:cs typeface="Carlito"/>
              </a:rPr>
              <a:t> </a:t>
            </a:r>
            <a:r>
              <a:rPr sz="2200" b="1" spc="-10" dirty="0">
                <a:solidFill>
                  <a:srgbClr val="3A3838"/>
                </a:solidFill>
                <a:latin typeface="Carlito"/>
                <a:cs typeface="Carlito"/>
              </a:rPr>
              <a:t>dB</a:t>
            </a:r>
            <a:endParaRPr sz="2200">
              <a:latin typeface="Carlito"/>
              <a:cs typeface="Carlito"/>
            </a:endParaRPr>
          </a:p>
          <a:p>
            <a:pPr marL="12700" marR="247015">
              <a:lnSpc>
                <a:spcPct val="150000"/>
              </a:lnSpc>
            </a:pPr>
            <a:r>
              <a:rPr sz="2200" spc="-10" dirty="0">
                <a:solidFill>
                  <a:srgbClr val="3A3838"/>
                </a:solidFill>
                <a:latin typeface="Carlito"/>
                <a:cs typeface="Carlito"/>
              </a:rPr>
              <a:t>den </a:t>
            </a:r>
            <a:r>
              <a:rPr sz="2200" spc="-15" dirty="0">
                <a:solidFill>
                  <a:srgbClr val="3A3838"/>
                </a:solidFill>
                <a:latin typeface="Carlito"/>
                <a:cs typeface="Carlito"/>
              </a:rPr>
              <a:t>fazla </a:t>
            </a:r>
            <a:r>
              <a:rPr sz="2200" spc="-5" dirty="0">
                <a:solidFill>
                  <a:srgbClr val="3A3838"/>
                </a:solidFill>
                <a:latin typeface="Carlito"/>
                <a:cs typeface="Carlito"/>
              </a:rPr>
              <a:t>olan iş </a:t>
            </a:r>
            <a:r>
              <a:rPr sz="2200" spc="-10" dirty="0">
                <a:solidFill>
                  <a:srgbClr val="3A3838"/>
                </a:solidFill>
                <a:latin typeface="Carlito"/>
                <a:cs typeface="Carlito"/>
              </a:rPr>
              <a:t>yerinde </a:t>
            </a:r>
            <a:r>
              <a:rPr sz="2200" spc="-5" dirty="0">
                <a:solidFill>
                  <a:srgbClr val="3A3838"/>
                </a:solidFill>
                <a:latin typeface="Carlito"/>
                <a:cs typeface="Carlito"/>
              </a:rPr>
              <a:t>en az </a:t>
            </a:r>
            <a:r>
              <a:rPr sz="2200" b="1" spc="-5" dirty="0">
                <a:solidFill>
                  <a:srgbClr val="3A3838"/>
                </a:solidFill>
                <a:latin typeface="Carlito"/>
                <a:cs typeface="Carlito"/>
              </a:rPr>
              <a:t>30 </a:t>
            </a:r>
            <a:r>
              <a:rPr sz="2200" b="1" spc="-10" dirty="0">
                <a:solidFill>
                  <a:srgbClr val="3A3838"/>
                </a:solidFill>
                <a:latin typeface="Carlito"/>
                <a:cs typeface="Carlito"/>
              </a:rPr>
              <a:t>gün </a:t>
            </a:r>
            <a:r>
              <a:rPr sz="2200" spc="-10" dirty="0">
                <a:solidFill>
                  <a:srgbClr val="3A3838"/>
                </a:solidFill>
                <a:latin typeface="Carlito"/>
                <a:cs typeface="Carlito"/>
              </a:rPr>
              <a:t>çalışmış olmak  </a:t>
            </a:r>
            <a:r>
              <a:rPr sz="2200" spc="-20" dirty="0">
                <a:solidFill>
                  <a:srgbClr val="3A3838"/>
                </a:solidFill>
                <a:latin typeface="Carlito"/>
                <a:cs typeface="Carlito"/>
              </a:rPr>
              <a:t>koşulu</a:t>
            </a:r>
            <a:r>
              <a:rPr sz="2200" spc="-10" dirty="0">
                <a:solidFill>
                  <a:srgbClr val="3A3838"/>
                </a:solidFill>
                <a:latin typeface="Carlito"/>
                <a:cs typeface="Carlito"/>
              </a:rPr>
              <a:t> </a:t>
            </a:r>
            <a:r>
              <a:rPr sz="2200" spc="-40" dirty="0">
                <a:solidFill>
                  <a:srgbClr val="3A3838"/>
                </a:solidFill>
                <a:latin typeface="Carlito"/>
                <a:cs typeface="Carlito"/>
              </a:rPr>
              <a:t>aranır.</a:t>
            </a:r>
            <a:endParaRPr sz="2200">
              <a:latin typeface="Carlito"/>
              <a:cs typeface="Carlito"/>
            </a:endParaRPr>
          </a:p>
        </p:txBody>
      </p:sp>
      <p:sp>
        <p:nvSpPr>
          <p:cNvPr id="9" name="object 9"/>
          <p:cNvSpPr/>
          <p:nvPr/>
        </p:nvSpPr>
        <p:spPr>
          <a:xfrm>
            <a:off x="8080247" y="1267967"/>
            <a:ext cx="4111752" cy="49545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31520" y="1318259"/>
              <a:ext cx="10758805" cy="4508500"/>
            </a:xfrm>
            <a:custGeom>
              <a:avLst/>
              <a:gdLst/>
              <a:ahLst/>
              <a:cxnLst/>
              <a:rect l="l" t="t" r="r" b="b"/>
              <a:pathLst>
                <a:path w="10758805" h="4508500">
                  <a:moveTo>
                    <a:pt x="10758678" y="302133"/>
                  </a:moveTo>
                  <a:lnTo>
                    <a:pt x="10757916" y="292709"/>
                  </a:lnTo>
                  <a:lnTo>
                    <a:pt x="10757916" y="251714"/>
                  </a:lnTo>
                  <a:lnTo>
                    <a:pt x="10753852" y="206463"/>
                  </a:lnTo>
                  <a:lnTo>
                    <a:pt x="10742168" y="163868"/>
                  </a:lnTo>
                  <a:lnTo>
                    <a:pt x="10723550" y="124650"/>
                  </a:lnTo>
                  <a:lnTo>
                    <a:pt x="10698721" y="89522"/>
                  </a:lnTo>
                  <a:lnTo>
                    <a:pt x="10668394" y="59194"/>
                  </a:lnTo>
                  <a:lnTo>
                    <a:pt x="10633266" y="34366"/>
                  </a:lnTo>
                  <a:lnTo>
                    <a:pt x="10594048" y="15748"/>
                  </a:lnTo>
                  <a:lnTo>
                    <a:pt x="10551452" y="4064"/>
                  </a:lnTo>
                  <a:lnTo>
                    <a:pt x="10506202" y="0"/>
                  </a:lnTo>
                  <a:lnTo>
                    <a:pt x="251675" y="0"/>
                  </a:lnTo>
                  <a:lnTo>
                    <a:pt x="206425" y="4064"/>
                  </a:lnTo>
                  <a:lnTo>
                    <a:pt x="163855" y="15748"/>
                  </a:lnTo>
                  <a:lnTo>
                    <a:pt x="124637" y="34366"/>
                  </a:lnTo>
                  <a:lnTo>
                    <a:pt x="89522" y="59194"/>
                  </a:lnTo>
                  <a:lnTo>
                    <a:pt x="59182" y="89522"/>
                  </a:lnTo>
                  <a:lnTo>
                    <a:pt x="34353" y="124650"/>
                  </a:lnTo>
                  <a:lnTo>
                    <a:pt x="15735" y="163868"/>
                  </a:lnTo>
                  <a:lnTo>
                    <a:pt x="4051" y="206463"/>
                  </a:lnTo>
                  <a:lnTo>
                    <a:pt x="0" y="251714"/>
                  </a:lnTo>
                  <a:lnTo>
                    <a:pt x="0" y="4256278"/>
                  </a:lnTo>
                  <a:lnTo>
                    <a:pt x="4051" y="4301541"/>
                  </a:lnTo>
                  <a:lnTo>
                    <a:pt x="15735" y="4344124"/>
                  </a:lnTo>
                  <a:lnTo>
                    <a:pt x="34353" y="4383341"/>
                  </a:lnTo>
                  <a:lnTo>
                    <a:pt x="59182" y="4418469"/>
                  </a:lnTo>
                  <a:lnTo>
                    <a:pt x="89522" y="4448810"/>
                  </a:lnTo>
                  <a:lnTo>
                    <a:pt x="124637" y="4473638"/>
                  </a:lnTo>
                  <a:lnTo>
                    <a:pt x="163855" y="4492256"/>
                  </a:lnTo>
                  <a:lnTo>
                    <a:pt x="206425" y="4503940"/>
                  </a:lnTo>
                  <a:lnTo>
                    <a:pt x="251675" y="4507992"/>
                  </a:lnTo>
                  <a:lnTo>
                    <a:pt x="10506202" y="4507992"/>
                  </a:lnTo>
                  <a:lnTo>
                    <a:pt x="10551452" y="4503940"/>
                  </a:lnTo>
                  <a:lnTo>
                    <a:pt x="10594048" y="4492256"/>
                  </a:lnTo>
                  <a:lnTo>
                    <a:pt x="10633266" y="4473638"/>
                  </a:lnTo>
                  <a:lnTo>
                    <a:pt x="10668394" y="4448810"/>
                  </a:lnTo>
                  <a:lnTo>
                    <a:pt x="10698721" y="4418469"/>
                  </a:lnTo>
                  <a:lnTo>
                    <a:pt x="10723550" y="4383341"/>
                  </a:lnTo>
                  <a:lnTo>
                    <a:pt x="10742168" y="4344124"/>
                  </a:lnTo>
                  <a:lnTo>
                    <a:pt x="10753852" y="4301541"/>
                  </a:lnTo>
                  <a:lnTo>
                    <a:pt x="10757916" y="4256278"/>
                  </a:lnTo>
                  <a:lnTo>
                    <a:pt x="10757916" y="4210723"/>
                  </a:lnTo>
                  <a:lnTo>
                    <a:pt x="10758678" y="4201287"/>
                  </a:lnTo>
                  <a:lnTo>
                    <a:pt x="10758678" y="302133"/>
                  </a:lnTo>
                  <a:close/>
                </a:path>
              </a:pathLst>
            </a:custGeom>
            <a:solidFill>
              <a:srgbClr val="DEEBF7"/>
            </a:solidFill>
          </p:spPr>
          <p:txBody>
            <a:bodyPr wrap="square" lIns="0" tIns="0" rIns="0" bIns="0" rtlCol="0"/>
            <a:lstStyle/>
            <a:p>
              <a:endParaRPr/>
            </a:p>
          </p:txBody>
        </p:sp>
        <p:sp>
          <p:nvSpPr>
            <p:cNvPr id="4" name="object 4"/>
            <p:cNvSpPr/>
            <p:nvPr/>
          </p:nvSpPr>
          <p:spPr>
            <a:xfrm>
              <a:off x="817625" y="1319022"/>
              <a:ext cx="10673080" cy="4502150"/>
            </a:xfrm>
            <a:custGeom>
              <a:avLst/>
              <a:gdLst/>
              <a:ahLst/>
              <a:cxnLst/>
              <a:rect l="l" t="t" r="r" b="b"/>
              <a:pathLst>
                <a:path w="10673080" h="4502150">
                  <a:moveTo>
                    <a:pt x="0" y="301370"/>
                  </a:moveTo>
                  <a:lnTo>
                    <a:pt x="3944" y="252504"/>
                  </a:lnTo>
                  <a:lnTo>
                    <a:pt x="15365" y="206142"/>
                  </a:lnTo>
                  <a:lnTo>
                    <a:pt x="33640" y="162905"/>
                  </a:lnTo>
                  <a:lnTo>
                    <a:pt x="58151" y="123416"/>
                  </a:lnTo>
                  <a:lnTo>
                    <a:pt x="88276" y="88296"/>
                  </a:lnTo>
                  <a:lnTo>
                    <a:pt x="123394" y="58168"/>
                  </a:lnTo>
                  <a:lnTo>
                    <a:pt x="162886" y="33652"/>
                  </a:lnTo>
                  <a:lnTo>
                    <a:pt x="206130" y="15371"/>
                  </a:lnTo>
                  <a:lnTo>
                    <a:pt x="252507" y="3946"/>
                  </a:lnTo>
                  <a:lnTo>
                    <a:pt x="301396" y="0"/>
                  </a:lnTo>
                  <a:lnTo>
                    <a:pt x="10371201" y="0"/>
                  </a:lnTo>
                  <a:lnTo>
                    <a:pt x="10420067" y="3946"/>
                  </a:lnTo>
                  <a:lnTo>
                    <a:pt x="10466429" y="15371"/>
                  </a:lnTo>
                  <a:lnTo>
                    <a:pt x="10509666" y="33652"/>
                  </a:lnTo>
                  <a:lnTo>
                    <a:pt x="10549155" y="58168"/>
                  </a:lnTo>
                  <a:lnTo>
                    <a:pt x="10584275" y="88296"/>
                  </a:lnTo>
                  <a:lnTo>
                    <a:pt x="10614403" y="123416"/>
                  </a:lnTo>
                  <a:lnTo>
                    <a:pt x="10638919" y="162905"/>
                  </a:lnTo>
                  <a:lnTo>
                    <a:pt x="10657200" y="206142"/>
                  </a:lnTo>
                  <a:lnTo>
                    <a:pt x="10668625" y="252504"/>
                  </a:lnTo>
                  <a:lnTo>
                    <a:pt x="10672572" y="301370"/>
                  </a:lnTo>
                  <a:lnTo>
                    <a:pt x="10672572" y="4200525"/>
                  </a:lnTo>
                  <a:lnTo>
                    <a:pt x="10668625" y="4249406"/>
                  </a:lnTo>
                  <a:lnTo>
                    <a:pt x="10657200" y="4295778"/>
                  </a:lnTo>
                  <a:lnTo>
                    <a:pt x="10638919" y="4339018"/>
                  </a:lnTo>
                  <a:lnTo>
                    <a:pt x="10614403" y="4378506"/>
                  </a:lnTo>
                  <a:lnTo>
                    <a:pt x="10584275" y="4413623"/>
                  </a:lnTo>
                  <a:lnTo>
                    <a:pt x="10549155" y="4443746"/>
                  </a:lnTo>
                  <a:lnTo>
                    <a:pt x="10509666" y="4468255"/>
                  </a:lnTo>
                  <a:lnTo>
                    <a:pt x="10466429" y="4486531"/>
                  </a:lnTo>
                  <a:lnTo>
                    <a:pt x="10420067" y="4497951"/>
                  </a:lnTo>
                  <a:lnTo>
                    <a:pt x="10371201" y="4501896"/>
                  </a:lnTo>
                  <a:lnTo>
                    <a:pt x="301396" y="4501896"/>
                  </a:lnTo>
                  <a:lnTo>
                    <a:pt x="252507" y="4497951"/>
                  </a:lnTo>
                  <a:lnTo>
                    <a:pt x="206130" y="4486531"/>
                  </a:lnTo>
                  <a:lnTo>
                    <a:pt x="162886" y="4468255"/>
                  </a:lnTo>
                  <a:lnTo>
                    <a:pt x="123394" y="4443746"/>
                  </a:lnTo>
                  <a:lnTo>
                    <a:pt x="88276" y="4413623"/>
                  </a:lnTo>
                  <a:lnTo>
                    <a:pt x="58151" y="4378506"/>
                  </a:lnTo>
                  <a:lnTo>
                    <a:pt x="33640" y="4339018"/>
                  </a:lnTo>
                  <a:lnTo>
                    <a:pt x="15365" y="4295778"/>
                  </a:lnTo>
                  <a:lnTo>
                    <a:pt x="3944" y="4249406"/>
                  </a:lnTo>
                  <a:lnTo>
                    <a:pt x="0" y="4200525"/>
                  </a:lnTo>
                  <a:lnTo>
                    <a:pt x="0" y="301370"/>
                  </a:lnTo>
                  <a:close/>
                </a:path>
              </a:pathLst>
            </a:custGeom>
            <a:ln w="28956">
              <a:solidFill>
                <a:srgbClr val="DEEBF7"/>
              </a:solidFill>
            </a:ln>
          </p:spPr>
          <p:txBody>
            <a:bodyPr wrap="square" lIns="0" tIns="0" rIns="0" bIns="0" rtlCol="0"/>
            <a:lstStyle/>
            <a:p>
              <a:endParaRPr/>
            </a:p>
          </p:txBody>
        </p:sp>
        <p:sp>
          <p:nvSpPr>
            <p:cNvPr id="5" name="object 5"/>
            <p:cNvSpPr/>
            <p:nvPr/>
          </p:nvSpPr>
          <p:spPr>
            <a:xfrm>
              <a:off x="984503" y="1604772"/>
              <a:ext cx="10248900" cy="3914140"/>
            </a:xfrm>
            <a:custGeom>
              <a:avLst/>
              <a:gdLst/>
              <a:ahLst/>
              <a:cxnLst/>
              <a:rect l="l" t="t" r="r" b="b"/>
              <a:pathLst>
                <a:path w="10248900" h="3914140">
                  <a:moveTo>
                    <a:pt x="10248900" y="0"/>
                  </a:moveTo>
                  <a:lnTo>
                    <a:pt x="0" y="0"/>
                  </a:lnTo>
                  <a:lnTo>
                    <a:pt x="0" y="3913632"/>
                  </a:lnTo>
                  <a:lnTo>
                    <a:pt x="10248900" y="3913632"/>
                  </a:lnTo>
                  <a:lnTo>
                    <a:pt x="10248900" y="0"/>
                  </a:lnTo>
                  <a:close/>
                </a:path>
              </a:pathLst>
            </a:custGeom>
            <a:solidFill>
              <a:srgbClr val="DEEBF7"/>
            </a:solidFill>
          </p:spPr>
          <p:txBody>
            <a:bodyPr wrap="square" lIns="0" tIns="0" rIns="0" bIns="0" rtlCol="0"/>
            <a:lstStyle/>
            <a:p>
              <a:endParaRPr/>
            </a:p>
          </p:txBody>
        </p:sp>
        <p:sp>
          <p:nvSpPr>
            <p:cNvPr id="6" name="object 6"/>
            <p:cNvSpPr/>
            <p:nvPr/>
          </p:nvSpPr>
          <p:spPr>
            <a:xfrm>
              <a:off x="1076172" y="2378964"/>
              <a:ext cx="240792"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76172" y="2927604"/>
              <a:ext cx="240792" cy="2346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76172" y="4024884"/>
              <a:ext cx="240792" cy="234695"/>
            </a:xfrm>
            <a:prstGeom prst="rect">
              <a:avLst/>
            </a:prstGeom>
            <a:blipFill>
              <a:blip r:embed="rId2" cstate="print"/>
              <a:stretch>
                <a:fillRect/>
              </a:stretch>
            </a:blipFill>
          </p:spPr>
          <p:txBody>
            <a:bodyPr wrap="square" lIns="0" tIns="0" rIns="0" bIns="0" rtlCol="0"/>
            <a:lstStyle/>
            <a:p>
              <a:endParaRPr/>
            </a:p>
          </p:txBody>
        </p:sp>
      </p:grpSp>
      <p:sp>
        <p:nvSpPr>
          <p:cNvPr id="9" name="object 9"/>
          <p:cNvSpPr txBox="1"/>
          <p:nvPr/>
        </p:nvSpPr>
        <p:spPr>
          <a:xfrm>
            <a:off x="1063548" y="1562227"/>
            <a:ext cx="9997440" cy="3866515"/>
          </a:xfrm>
          <a:prstGeom prst="rect">
            <a:avLst/>
          </a:prstGeom>
        </p:spPr>
        <p:txBody>
          <a:bodyPr vert="horz" wrap="square" lIns="0" tIns="195580" rIns="0" bIns="0" rtlCol="0">
            <a:spAutoFit/>
          </a:bodyPr>
          <a:lstStyle/>
          <a:p>
            <a:pPr marL="12700">
              <a:lnSpc>
                <a:spcPct val="100000"/>
              </a:lnSpc>
              <a:spcBef>
                <a:spcPts val="1540"/>
              </a:spcBef>
            </a:pPr>
            <a:r>
              <a:rPr sz="2400" b="1" spc="-5" dirty="0">
                <a:solidFill>
                  <a:srgbClr val="C00000"/>
                </a:solidFill>
                <a:latin typeface="Carlito"/>
                <a:cs typeface="Carlito"/>
              </a:rPr>
              <a:t>Meslek </a:t>
            </a:r>
            <a:r>
              <a:rPr sz="2400" b="1" spc="-10" dirty="0">
                <a:solidFill>
                  <a:srgbClr val="C00000"/>
                </a:solidFill>
                <a:latin typeface="Carlito"/>
                <a:cs typeface="Carlito"/>
              </a:rPr>
              <a:t>Hastalığı</a:t>
            </a:r>
            <a:endParaRPr sz="2400">
              <a:latin typeface="Carlito"/>
              <a:cs typeface="Carlito"/>
            </a:endParaRPr>
          </a:p>
          <a:p>
            <a:pPr marL="354965">
              <a:lnSpc>
                <a:spcPct val="100000"/>
              </a:lnSpc>
              <a:spcBef>
                <a:spcPts val="1440"/>
              </a:spcBef>
            </a:pPr>
            <a:r>
              <a:rPr sz="2400" spc="-10" dirty="0">
                <a:solidFill>
                  <a:srgbClr val="3A3838"/>
                </a:solidFill>
                <a:latin typeface="Carlito"/>
                <a:cs typeface="Carlito"/>
              </a:rPr>
              <a:t>Hastalığın </a:t>
            </a:r>
            <a:r>
              <a:rPr sz="2400" spc="-15" dirty="0">
                <a:solidFill>
                  <a:srgbClr val="3A3838"/>
                </a:solidFill>
                <a:latin typeface="Carlito"/>
                <a:cs typeface="Carlito"/>
              </a:rPr>
              <a:t>etkeni</a:t>
            </a:r>
            <a:r>
              <a:rPr sz="2400" spc="-35" dirty="0">
                <a:solidFill>
                  <a:srgbClr val="3A3838"/>
                </a:solidFill>
                <a:latin typeface="Carlito"/>
                <a:cs typeface="Carlito"/>
              </a:rPr>
              <a:t> </a:t>
            </a:r>
            <a:r>
              <a:rPr sz="2400" spc="-25" dirty="0">
                <a:solidFill>
                  <a:srgbClr val="3A3838"/>
                </a:solidFill>
                <a:latin typeface="Carlito"/>
                <a:cs typeface="Carlito"/>
              </a:rPr>
              <a:t>işyerindedir.</a:t>
            </a:r>
            <a:endParaRPr sz="2400">
              <a:latin typeface="Carlito"/>
              <a:cs typeface="Carlito"/>
            </a:endParaRPr>
          </a:p>
          <a:p>
            <a:pPr marL="354965">
              <a:lnSpc>
                <a:spcPct val="100000"/>
              </a:lnSpc>
              <a:spcBef>
                <a:spcPts val="1440"/>
              </a:spcBef>
            </a:pPr>
            <a:r>
              <a:rPr sz="2400" spc="-15" dirty="0">
                <a:solidFill>
                  <a:srgbClr val="3A3838"/>
                </a:solidFill>
                <a:latin typeface="Carlito"/>
                <a:cs typeface="Carlito"/>
              </a:rPr>
              <a:t>Etkene </a:t>
            </a:r>
            <a:r>
              <a:rPr sz="2400" spc="-5" dirty="0">
                <a:solidFill>
                  <a:srgbClr val="3A3838"/>
                </a:solidFill>
                <a:latin typeface="Carlito"/>
                <a:cs typeface="Carlito"/>
              </a:rPr>
              <a:t>doğrudan </a:t>
            </a:r>
            <a:r>
              <a:rPr sz="2400" dirty="0">
                <a:solidFill>
                  <a:srgbClr val="3A3838"/>
                </a:solidFill>
                <a:latin typeface="Carlito"/>
                <a:cs typeface="Carlito"/>
              </a:rPr>
              <a:t>maruz </a:t>
            </a:r>
            <a:r>
              <a:rPr sz="2400" spc="-10" dirty="0">
                <a:solidFill>
                  <a:srgbClr val="3A3838"/>
                </a:solidFill>
                <a:latin typeface="Carlito"/>
                <a:cs typeface="Carlito"/>
              </a:rPr>
              <a:t>kalan </a:t>
            </a:r>
            <a:r>
              <a:rPr sz="2400" spc="-5" dirty="0">
                <a:solidFill>
                  <a:srgbClr val="3A3838"/>
                </a:solidFill>
                <a:latin typeface="Carlito"/>
                <a:cs typeface="Carlito"/>
              </a:rPr>
              <a:t>kişilerde</a:t>
            </a:r>
            <a:r>
              <a:rPr sz="2400" spc="-40" dirty="0">
                <a:solidFill>
                  <a:srgbClr val="3A3838"/>
                </a:solidFill>
                <a:latin typeface="Carlito"/>
                <a:cs typeface="Carlito"/>
              </a:rPr>
              <a:t> </a:t>
            </a:r>
            <a:r>
              <a:rPr sz="2400" spc="-35" dirty="0">
                <a:solidFill>
                  <a:srgbClr val="3A3838"/>
                </a:solidFill>
                <a:latin typeface="Carlito"/>
                <a:cs typeface="Carlito"/>
              </a:rPr>
              <a:t>görülür.</a:t>
            </a:r>
            <a:endParaRPr sz="2400">
              <a:latin typeface="Carlito"/>
              <a:cs typeface="Carlito"/>
            </a:endParaRPr>
          </a:p>
          <a:p>
            <a:pPr marL="12700">
              <a:lnSpc>
                <a:spcPct val="100000"/>
              </a:lnSpc>
              <a:spcBef>
                <a:spcPts val="1440"/>
              </a:spcBef>
            </a:pPr>
            <a:r>
              <a:rPr sz="2400" b="1" dirty="0">
                <a:solidFill>
                  <a:srgbClr val="C00000"/>
                </a:solidFill>
                <a:latin typeface="Carlito"/>
                <a:cs typeface="Carlito"/>
              </a:rPr>
              <a:t>İşle </a:t>
            </a:r>
            <a:r>
              <a:rPr sz="2400" b="1" spc="-5" dirty="0">
                <a:solidFill>
                  <a:srgbClr val="C00000"/>
                </a:solidFill>
                <a:latin typeface="Carlito"/>
                <a:cs typeface="Carlito"/>
              </a:rPr>
              <a:t>İlgili</a:t>
            </a:r>
            <a:r>
              <a:rPr sz="2400" b="1" spc="-15" dirty="0">
                <a:solidFill>
                  <a:srgbClr val="C00000"/>
                </a:solidFill>
                <a:latin typeface="Carlito"/>
                <a:cs typeface="Carlito"/>
              </a:rPr>
              <a:t> </a:t>
            </a:r>
            <a:r>
              <a:rPr sz="2400" b="1" spc="-5" dirty="0">
                <a:solidFill>
                  <a:srgbClr val="C00000"/>
                </a:solidFill>
                <a:latin typeface="Carlito"/>
                <a:cs typeface="Carlito"/>
              </a:rPr>
              <a:t>Hastalıklar</a:t>
            </a:r>
            <a:endParaRPr sz="2400">
              <a:latin typeface="Carlito"/>
              <a:cs typeface="Carlito"/>
            </a:endParaRPr>
          </a:p>
          <a:p>
            <a:pPr marL="354965">
              <a:lnSpc>
                <a:spcPct val="100000"/>
              </a:lnSpc>
              <a:spcBef>
                <a:spcPts val="1440"/>
              </a:spcBef>
            </a:pPr>
            <a:r>
              <a:rPr sz="2400" spc="-15" dirty="0">
                <a:solidFill>
                  <a:srgbClr val="3A3838"/>
                </a:solidFill>
                <a:latin typeface="Carlito"/>
                <a:cs typeface="Carlito"/>
              </a:rPr>
              <a:t>Etkenin </a:t>
            </a:r>
            <a:r>
              <a:rPr sz="2400" spc="-10" dirty="0">
                <a:solidFill>
                  <a:srgbClr val="3A3838"/>
                </a:solidFill>
                <a:latin typeface="Carlito"/>
                <a:cs typeface="Carlito"/>
              </a:rPr>
              <a:t>işyerinde </a:t>
            </a:r>
            <a:r>
              <a:rPr sz="2400" spc="-5" dirty="0">
                <a:solidFill>
                  <a:srgbClr val="3A3838"/>
                </a:solidFill>
                <a:latin typeface="Carlito"/>
                <a:cs typeface="Carlito"/>
              </a:rPr>
              <a:t>olması </a:t>
            </a:r>
            <a:r>
              <a:rPr sz="2400" spc="-10" dirty="0">
                <a:solidFill>
                  <a:srgbClr val="3A3838"/>
                </a:solidFill>
                <a:latin typeface="Carlito"/>
                <a:cs typeface="Carlito"/>
              </a:rPr>
              <a:t>gerekmez. İşyerindeki etkenler </a:t>
            </a:r>
            <a:r>
              <a:rPr sz="2400" spc="-5" dirty="0">
                <a:solidFill>
                  <a:srgbClr val="3A3838"/>
                </a:solidFill>
                <a:latin typeface="Carlito"/>
                <a:cs typeface="Carlito"/>
              </a:rPr>
              <a:t>bu hastalıkların</a:t>
            </a:r>
            <a:r>
              <a:rPr sz="2400" spc="-55" dirty="0">
                <a:solidFill>
                  <a:srgbClr val="3A3838"/>
                </a:solidFill>
                <a:latin typeface="Carlito"/>
                <a:cs typeface="Carlito"/>
              </a:rPr>
              <a:t> </a:t>
            </a:r>
            <a:r>
              <a:rPr sz="2400" spc="-20" dirty="0">
                <a:solidFill>
                  <a:srgbClr val="3A3838"/>
                </a:solidFill>
                <a:latin typeface="Carlito"/>
                <a:cs typeface="Carlito"/>
              </a:rPr>
              <a:t>ortaya</a:t>
            </a:r>
            <a:endParaRPr sz="2400">
              <a:latin typeface="Carlito"/>
              <a:cs typeface="Carlito"/>
            </a:endParaRPr>
          </a:p>
          <a:p>
            <a:pPr marL="354965">
              <a:lnSpc>
                <a:spcPct val="100000"/>
              </a:lnSpc>
              <a:spcBef>
                <a:spcPts val="1445"/>
              </a:spcBef>
            </a:pPr>
            <a:r>
              <a:rPr sz="2400" dirty="0">
                <a:solidFill>
                  <a:srgbClr val="3A3838"/>
                </a:solidFill>
                <a:latin typeface="Carlito"/>
                <a:cs typeface="Carlito"/>
              </a:rPr>
              <a:t>çıkmasını </a:t>
            </a:r>
            <a:r>
              <a:rPr sz="2400" spc="-15" dirty="0">
                <a:solidFill>
                  <a:srgbClr val="3A3838"/>
                </a:solidFill>
                <a:latin typeface="Carlito"/>
                <a:cs typeface="Carlito"/>
              </a:rPr>
              <a:t>ve </a:t>
            </a:r>
            <a:r>
              <a:rPr sz="2400" spc="-5" dirty="0">
                <a:solidFill>
                  <a:srgbClr val="3A3838"/>
                </a:solidFill>
                <a:latin typeface="Carlito"/>
                <a:cs typeface="Carlito"/>
              </a:rPr>
              <a:t>gelişmesini</a:t>
            </a:r>
            <a:r>
              <a:rPr sz="2400" spc="-35" dirty="0">
                <a:solidFill>
                  <a:srgbClr val="3A3838"/>
                </a:solidFill>
                <a:latin typeface="Carlito"/>
                <a:cs typeface="Carlito"/>
              </a:rPr>
              <a:t> </a:t>
            </a:r>
            <a:r>
              <a:rPr sz="2400" spc="-25" dirty="0">
                <a:solidFill>
                  <a:srgbClr val="3A3838"/>
                </a:solidFill>
                <a:latin typeface="Carlito"/>
                <a:cs typeface="Carlito"/>
              </a:rPr>
              <a:t>hızlandırır.</a:t>
            </a:r>
            <a:endParaRPr sz="2400">
              <a:latin typeface="Carlito"/>
              <a:cs typeface="Carlito"/>
            </a:endParaRPr>
          </a:p>
          <a:p>
            <a:pPr marL="354965">
              <a:lnSpc>
                <a:spcPct val="100000"/>
              </a:lnSpc>
              <a:spcBef>
                <a:spcPts val="1440"/>
              </a:spcBef>
            </a:pPr>
            <a:r>
              <a:rPr sz="2400" spc="-5" dirty="0">
                <a:solidFill>
                  <a:srgbClr val="3A3838"/>
                </a:solidFill>
                <a:latin typeface="Carlito"/>
                <a:cs typeface="Carlito"/>
              </a:rPr>
              <a:t>Çalışanlar </a:t>
            </a:r>
            <a:r>
              <a:rPr sz="2400" spc="-10" dirty="0">
                <a:solidFill>
                  <a:srgbClr val="3A3838"/>
                </a:solidFill>
                <a:latin typeface="Carlito"/>
                <a:cs typeface="Carlito"/>
              </a:rPr>
              <a:t>arasında görüldüğü oranda toplum </a:t>
            </a:r>
            <a:r>
              <a:rPr sz="2400" spc="-5" dirty="0">
                <a:solidFill>
                  <a:srgbClr val="3A3838"/>
                </a:solidFill>
                <a:latin typeface="Carlito"/>
                <a:cs typeface="Carlito"/>
              </a:rPr>
              <a:t>çapında da</a:t>
            </a:r>
            <a:r>
              <a:rPr sz="2400" spc="-15" dirty="0">
                <a:solidFill>
                  <a:srgbClr val="3A3838"/>
                </a:solidFill>
                <a:latin typeface="Carlito"/>
                <a:cs typeface="Carlito"/>
              </a:rPr>
              <a:t> </a:t>
            </a:r>
            <a:r>
              <a:rPr sz="2400" spc="-30" dirty="0">
                <a:solidFill>
                  <a:srgbClr val="3A3838"/>
                </a:solidFill>
                <a:latin typeface="Carlito"/>
                <a:cs typeface="Carlito"/>
              </a:rPr>
              <a:t>görülürler.</a:t>
            </a:r>
            <a:endParaRPr sz="2400">
              <a:latin typeface="Carlito"/>
              <a:cs typeface="Carlito"/>
            </a:endParaRPr>
          </a:p>
        </p:txBody>
      </p:sp>
      <p:sp>
        <p:nvSpPr>
          <p:cNvPr id="10" name="object 10"/>
          <p:cNvSpPr/>
          <p:nvPr/>
        </p:nvSpPr>
        <p:spPr>
          <a:xfrm>
            <a:off x="1076172" y="5122164"/>
            <a:ext cx="240792" cy="234696"/>
          </a:xfrm>
          <a:prstGeom prst="rect">
            <a:avLst/>
          </a:prstGeom>
          <a:blipFill>
            <a:blip r:embed="rId2"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753872" y="611250"/>
            <a:ext cx="504634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Hastalığı/İşle </a:t>
            </a:r>
            <a:r>
              <a:rPr sz="2800" b="1" spc="-5" dirty="0">
                <a:solidFill>
                  <a:srgbClr val="404040"/>
                </a:solidFill>
                <a:latin typeface="Carlito"/>
                <a:cs typeface="Carlito"/>
              </a:rPr>
              <a:t>İlgili</a:t>
            </a:r>
            <a:r>
              <a:rPr sz="2800" b="1" spc="75" dirty="0">
                <a:solidFill>
                  <a:srgbClr val="404040"/>
                </a:solidFill>
                <a:latin typeface="Carlito"/>
                <a:cs typeface="Carlito"/>
              </a:rPr>
              <a:t> </a:t>
            </a:r>
            <a:r>
              <a:rPr sz="2800" b="1" spc="-15" dirty="0">
                <a:solidFill>
                  <a:srgbClr val="404040"/>
                </a:solidFill>
                <a:latin typeface="Carlito"/>
                <a:cs typeface="Carlito"/>
              </a:rPr>
              <a:t>Hastalık</a:t>
            </a:r>
            <a:endParaRPr sz="2800">
              <a:latin typeface="Carlito"/>
              <a:cs typeface="Carli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78358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Hastalığında </a:t>
            </a:r>
            <a:r>
              <a:rPr sz="2800" b="1" spc="-20" dirty="0">
                <a:solidFill>
                  <a:srgbClr val="404040"/>
                </a:solidFill>
                <a:latin typeface="Carlito"/>
                <a:cs typeface="Carlito"/>
              </a:rPr>
              <a:t>Yükümlülük</a:t>
            </a:r>
            <a:r>
              <a:rPr sz="2800" b="1" spc="80" dirty="0">
                <a:solidFill>
                  <a:srgbClr val="404040"/>
                </a:solidFill>
                <a:latin typeface="Carlito"/>
                <a:cs typeface="Carlito"/>
              </a:rPr>
              <a:t> </a:t>
            </a:r>
            <a:r>
              <a:rPr sz="2800" b="1" spc="-15" dirty="0">
                <a:solidFill>
                  <a:srgbClr val="404040"/>
                </a:solidFill>
                <a:latin typeface="Carlito"/>
                <a:cs typeface="Carlito"/>
              </a:rPr>
              <a:t>Süresi</a:t>
            </a:r>
            <a:endParaRPr sz="2800">
              <a:latin typeface="Carlito"/>
              <a:cs typeface="Carlito"/>
            </a:endParaRPr>
          </a:p>
        </p:txBody>
      </p:sp>
      <p:grpSp>
        <p:nvGrpSpPr>
          <p:cNvPr id="3" name="object 3"/>
          <p:cNvGrpSpPr/>
          <p:nvPr/>
        </p:nvGrpSpPr>
        <p:grpSpPr>
          <a:xfrm>
            <a:off x="754380" y="1283208"/>
            <a:ext cx="5943600" cy="4485640"/>
            <a:chOff x="754380" y="1283208"/>
            <a:chExt cx="5943600" cy="4485640"/>
          </a:xfrm>
        </p:grpSpPr>
        <p:sp>
          <p:nvSpPr>
            <p:cNvPr id="4" name="object 4"/>
            <p:cNvSpPr/>
            <p:nvPr/>
          </p:nvSpPr>
          <p:spPr>
            <a:xfrm>
              <a:off x="754380" y="1283208"/>
              <a:ext cx="5943600" cy="4485640"/>
            </a:xfrm>
            <a:custGeom>
              <a:avLst/>
              <a:gdLst/>
              <a:ahLst/>
              <a:cxnLst/>
              <a:rect l="l" t="t" r="r" b="b"/>
              <a:pathLst>
                <a:path w="5943600" h="4485640">
                  <a:moveTo>
                    <a:pt x="5693156"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5693156" y="4485132"/>
                  </a:lnTo>
                  <a:lnTo>
                    <a:pt x="5738170" y="4481097"/>
                  </a:lnTo>
                  <a:lnTo>
                    <a:pt x="5780538" y="4469464"/>
                  </a:lnTo>
                  <a:lnTo>
                    <a:pt x="5819553" y="4450941"/>
                  </a:lnTo>
                  <a:lnTo>
                    <a:pt x="5854508" y="4426234"/>
                  </a:lnTo>
                  <a:lnTo>
                    <a:pt x="5884694" y="4396050"/>
                  </a:lnTo>
                  <a:lnTo>
                    <a:pt x="5909404" y="4361097"/>
                  </a:lnTo>
                  <a:lnTo>
                    <a:pt x="5927930" y="4322080"/>
                  </a:lnTo>
                  <a:lnTo>
                    <a:pt x="5939564" y="4279708"/>
                  </a:lnTo>
                  <a:lnTo>
                    <a:pt x="5943600" y="4234688"/>
                  </a:lnTo>
                  <a:lnTo>
                    <a:pt x="5943600" y="250443"/>
                  </a:lnTo>
                  <a:lnTo>
                    <a:pt x="5939564" y="205429"/>
                  </a:lnTo>
                  <a:lnTo>
                    <a:pt x="5927930" y="163061"/>
                  </a:lnTo>
                  <a:lnTo>
                    <a:pt x="5909404" y="124046"/>
                  </a:lnTo>
                  <a:lnTo>
                    <a:pt x="5884694" y="89091"/>
                  </a:lnTo>
                  <a:lnTo>
                    <a:pt x="5854508" y="58905"/>
                  </a:lnTo>
                  <a:lnTo>
                    <a:pt x="5819553" y="34195"/>
                  </a:lnTo>
                  <a:lnTo>
                    <a:pt x="5780538" y="15669"/>
                  </a:lnTo>
                  <a:lnTo>
                    <a:pt x="5738170" y="4035"/>
                  </a:lnTo>
                  <a:lnTo>
                    <a:pt x="5693156" y="0"/>
                  </a:lnTo>
                  <a:close/>
                </a:path>
              </a:pathLst>
            </a:custGeom>
            <a:solidFill>
              <a:srgbClr val="DEEBF7"/>
            </a:solidFill>
          </p:spPr>
          <p:txBody>
            <a:bodyPr wrap="square" lIns="0" tIns="0" rIns="0" bIns="0" rtlCol="0"/>
            <a:lstStyle/>
            <a:p>
              <a:endParaRPr/>
            </a:p>
          </p:txBody>
        </p:sp>
        <p:sp>
          <p:nvSpPr>
            <p:cNvPr id="5" name="object 5"/>
            <p:cNvSpPr/>
            <p:nvPr/>
          </p:nvSpPr>
          <p:spPr>
            <a:xfrm>
              <a:off x="1141488" y="1712213"/>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1488" y="3906774"/>
              <a:ext cx="216407" cy="213360"/>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471930" y="1422400"/>
            <a:ext cx="4794885" cy="3867150"/>
          </a:xfrm>
          <a:prstGeom prst="rect">
            <a:avLst/>
          </a:prstGeom>
        </p:spPr>
        <p:txBody>
          <a:bodyPr vert="horz" wrap="square" lIns="0" tIns="12700" rIns="0" bIns="0" rtlCol="0">
            <a:spAutoFit/>
          </a:bodyPr>
          <a:lstStyle/>
          <a:p>
            <a:pPr marL="12700" marR="424815" algn="just">
              <a:lnSpc>
                <a:spcPct val="150000"/>
              </a:lnSpc>
              <a:spcBef>
                <a:spcPts val="100"/>
              </a:spcBef>
            </a:pPr>
            <a:r>
              <a:rPr sz="2400" spc="-5" dirty="0">
                <a:solidFill>
                  <a:srgbClr val="3A3838"/>
                </a:solidFill>
                <a:latin typeface="Carlito"/>
                <a:cs typeface="Carlito"/>
              </a:rPr>
              <a:t>Çalışanın </a:t>
            </a:r>
            <a:r>
              <a:rPr sz="2400" dirty="0">
                <a:solidFill>
                  <a:srgbClr val="3A3838"/>
                </a:solidFill>
                <a:latin typeface="Carlito"/>
                <a:cs typeface="Carlito"/>
              </a:rPr>
              <a:t>meslek </a:t>
            </a:r>
            <a:r>
              <a:rPr sz="2400" spc="-10" dirty="0">
                <a:solidFill>
                  <a:srgbClr val="3A3838"/>
                </a:solidFill>
                <a:latin typeface="Carlito"/>
                <a:cs typeface="Carlito"/>
              </a:rPr>
              <a:t>hastalığına </a:t>
            </a:r>
            <a:r>
              <a:rPr sz="2400" spc="-5" dirty="0">
                <a:solidFill>
                  <a:srgbClr val="3A3838"/>
                </a:solidFill>
                <a:latin typeface="Carlito"/>
                <a:cs typeface="Carlito"/>
              </a:rPr>
              <a:t>sebep  olan işinden fiilen ayrıldığı tarih </a:t>
            </a:r>
            <a:r>
              <a:rPr sz="2400" dirty="0">
                <a:solidFill>
                  <a:srgbClr val="3A3838"/>
                </a:solidFill>
                <a:latin typeface="Carlito"/>
                <a:cs typeface="Carlito"/>
              </a:rPr>
              <a:t>ile  meslek </a:t>
            </a:r>
            <a:r>
              <a:rPr sz="2400" spc="-5" dirty="0">
                <a:solidFill>
                  <a:srgbClr val="3A3838"/>
                </a:solidFill>
                <a:latin typeface="Carlito"/>
                <a:cs typeface="Carlito"/>
              </a:rPr>
              <a:t>hastalığının </a:t>
            </a:r>
            <a:r>
              <a:rPr sz="2400" spc="-10" dirty="0">
                <a:solidFill>
                  <a:srgbClr val="3A3838"/>
                </a:solidFill>
                <a:latin typeface="Carlito"/>
                <a:cs typeface="Carlito"/>
              </a:rPr>
              <a:t>meydana</a:t>
            </a:r>
            <a:r>
              <a:rPr sz="2400" spc="-105" dirty="0">
                <a:solidFill>
                  <a:srgbClr val="3A3838"/>
                </a:solidFill>
                <a:latin typeface="Carlito"/>
                <a:cs typeface="Carlito"/>
              </a:rPr>
              <a:t> </a:t>
            </a:r>
            <a:r>
              <a:rPr sz="2400" spc="-5" dirty="0">
                <a:solidFill>
                  <a:srgbClr val="3A3838"/>
                </a:solidFill>
                <a:latin typeface="Carlito"/>
                <a:cs typeface="Carlito"/>
              </a:rPr>
              <a:t>çıktığı</a:t>
            </a:r>
            <a:endParaRPr sz="2400">
              <a:latin typeface="Carlito"/>
              <a:cs typeface="Carlito"/>
            </a:endParaRPr>
          </a:p>
          <a:p>
            <a:pPr marL="12700" marR="5080">
              <a:lnSpc>
                <a:spcPct val="150000"/>
              </a:lnSpc>
            </a:pPr>
            <a:r>
              <a:rPr sz="2400" spc="-5" dirty="0">
                <a:solidFill>
                  <a:srgbClr val="3A3838"/>
                </a:solidFill>
                <a:latin typeface="Carlito"/>
                <a:cs typeface="Carlito"/>
              </a:rPr>
              <a:t>tarih </a:t>
            </a:r>
            <a:r>
              <a:rPr sz="2400" spc="-10" dirty="0">
                <a:solidFill>
                  <a:srgbClr val="3A3838"/>
                </a:solidFill>
                <a:latin typeface="Carlito"/>
                <a:cs typeface="Carlito"/>
              </a:rPr>
              <a:t>arasında </a:t>
            </a:r>
            <a:r>
              <a:rPr sz="2400" spc="-5" dirty="0">
                <a:solidFill>
                  <a:srgbClr val="3A3838"/>
                </a:solidFill>
                <a:latin typeface="Carlito"/>
                <a:cs typeface="Carlito"/>
              </a:rPr>
              <a:t>geçen </a:t>
            </a:r>
            <a:r>
              <a:rPr sz="2400" b="1" spc="-5" dirty="0">
                <a:solidFill>
                  <a:srgbClr val="3A3838"/>
                </a:solidFill>
                <a:latin typeface="Carlito"/>
                <a:cs typeface="Carlito"/>
              </a:rPr>
              <a:t>en </a:t>
            </a:r>
            <a:r>
              <a:rPr sz="2400" b="1" spc="-10" dirty="0">
                <a:solidFill>
                  <a:srgbClr val="3A3838"/>
                </a:solidFill>
                <a:latin typeface="Carlito"/>
                <a:cs typeface="Carlito"/>
              </a:rPr>
              <a:t>uzun </a:t>
            </a:r>
            <a:r>
              <a:rPr sz="2400" b="1" spc="-35" dirty="0">
                <a:solidFill>
                  <a:srgbClr val="3A3838"/>
                </a:solidFill>
                <a:latin typeface="Carlito"/>
                <a:cs typeface="Carlito"/>
              </a:rPr>
              <a:t>süredir.  </a:t>
            </a:r>
            <a:r>
              <a:rPr sz="2400" spc="-5" dirty="0">
                <a:solidFill>
                  <a:srgbClr val="3A3838"/>
                </a:solidFill>
                <a:latin typeface="Carlito"/>
                <a:cs typeface="Carlito"/>
              </a:rPr>
              <a:t>Örneğin; </a:t>
            </a:r>
            <a:r>
              <a:rPr sz="2400" spc="-10" dirty="0">
                <a:solidFill>
                  <a:srgbClr val="3A3838"/>
                </a:solidFill>
                <a:latin typeface="Carlito"/>
                <a:cs typeface="Carlito"/>
              </a:rPr>
              <a:t>benzen </a:t>
            </a:r>
            <a:r>
              <a:rPr sz="2400" spc="-20" dirty="0">
                <a:solidFill>
                  <a:srgbClr val="3A3838"/>
                </a:solidFill>
                <a:latin typeface="Carlito"/>
                <a:cs typeface="Carlito"/>
              </a:rPr>
              <a:t>etken </a:t>
            </a:r>
            <a:r>
              <a:rPr sz="2400" dirty="0">
                <a:solidFill>
                  <a:srgbClr val="3A3838"/>
                </a:solidFill>
                <a:latin typeface="Carlito"/>
                <a:cs typeface="Carlito"/>
              </a:rPr>
              <a:t>maddesi ile  </a:t>
            </a:r>
            <a:r>
              <a:rPr sz="2400" spc="-5" dirty="0">
                <a:solidFill>
                  <a:srgbClr val="3A3838"/>
                </a:solidFill>
                <a:latin typeface="Carlito"/>
                <a:cs typeface="Carlito"/>
              </a:rPr>
              <a:t>çalışanlar </a:t>
            </a:r>
            <a:r>
              <a:rPr sz="2400" dirty="0">
                <a:solidFill>
                  <a:srgbClr val="3A3838"/>
                </a:solidFill>
                <a:latin typeface="Carlito"/>
                <a:cs typeface="Carlito"/>
              </a:rPr>
              <a:t>için yükümlülük </a:t>
            </a:r>
            <a:r>
              <a:rPr sz="2400" spc="-10" dirty="0">
                <a:solidFill>
                  <a:srgbClr val="3A3838"/>
                </a:solidFill>
                <a:latin typeface="Carlito"/>
                <a:cs typeface="Carlito"/>
              </a:rPr>
              <a:t>süresi </a:t>
            </a:r>
            <a:r>
              <a:rPr sz="2400" b="1" dirty="0">
                <a:solidFill>
                  <a:srgbClr val="3A3838"/>
                </a:solidFill>
                <a:latin typeface="Carlito"/>
                <a:cs typeface="Carlito"/>
              </a:rPr>
              <a:t>10</a:t>
            </a:r>
            <a:r>
              <a:rPr sz="2400" b="1" spc="-100" dirty="0">
                <a:solidFill>
                  <a:srgbClr val="3A3838"/>
                </a:solidFill>
                <a:latin typeface="Carlito"/>
                <a:cs typeface="Carlito"/>
              </a:rPr>
              <a:t> </a:t>
            </a:r>
            <a:r>
              <a:rPr sz="2400" b="1" spc="-5" dirty="0">
                <a:solidFill>
                  <a:srgbClr val="3A3838"/>
                </a:solidFill>
                <a:latin typeface="Carlito"/>
                <a:cs typeface="Carlito"/>
              </a:rPr>
              <a:t>yıl</a:t>
            </a:r>
            <a:r>
              <a:rPr sz="2400" spc="-5" dirty="0">
                <a:solidFill>
                  <a:srgbClr val="3A3838"/>
                </a:solidFill>
                <a:latin typeface="Carlito"/>
                <a:cs typeface="Carlito"/>
              </a:rPr>
              <a:t>,</a:t>
            </a:r>
            <a:endParaRPr sz="2400">
              <a:latin typeface="Carlito"/>
              <a:cs typeface="Carlito"/>
            </a:endParaRPr>
          </a:p>
          <a:p>
            <a:pPr marL="12700">
              <a:lnSpc>
                <a:spcPct val="100000"/>
              </a:lnSpc>
              <a:spcBef>
                <a:spcPts val="1445"/>
              </a:spcBef>
            </a:pPr>
            <a:r>
              <a:rPr sz="2400" spc="-25" dirty="0">
                <a:solidFill>
                  <a:srgbClr val="3A3838"/>
                </a:solidFill>
                <a:latin typeface="Carlito"/>
                <a:cs typeface="Carlito"/>
              </a:rPr>
              <a:t>silikoz </a:t>
            </a:r>
            <a:r>
              <a:rPr sz="2400" dirty="0">
                <a:solidFill>
                  <a:srgbClr val="3A3838"/>
                </a:solidFill>
                <a:latin typeface="Carlito"/>
                <a:cs typeface="Carlito"/>
              </a:rPr>
              <a:t>için </a:t>
            </a:r>
            <a:r>
              <a:rPr sz="2400" b="1" dirty="0">
                <a:solidFill>
                  <a:srgbClr val="3A3838"/>
                </a:solidFill>
                <a:latin typeface="Carlito"/>
                <a:cs typeface="Carlito"/>
              </a:rPr>
              <a:t>10 </a:t>
            </a:r>
            <a:r>
              <a:rPr sz="2400" b="1" spc="-5" dirty="0">
                <a:solidFill>
                  <a:srgbClr val="3A3838"/>
                </a:solidFill>
                <a:latin typeface="Carlito"/>
                <a:cs typeface="Carlito"/>
              </a:rPr>
              <a:t>yıl</a:t>
            </a:r>
            <a:r>
              <a:rPr sz="2400" spc="-5" dirty="0">
                <a:solidFill>
                  <a:srgbClr val="3A3838"/>
                </a:solidFill>
                <a:latin typeface="Carlito"/>
                <a:cs typeface="Carlito"/>
              </a:rPr>
              <a:t>, </a:t>
            </a:r>
            <a:r>
              <a:rPr sz="2400" spc="-10" dirty="0">
                <a:solidFill>
                  <a:srgbClr val="3A3838"/>
                </a:solidFill>
                <a:latin typeface="Carlito"/>
                <a:cs typeface="Carlito"/>
              </a:rPr>
              <a:t>bisinoz </a:t>
            </a:r>
            <a:r>
              <a:rPr sz="2400" dirty="0">
                <a:solidFill>
                  <a:srgbClr val="3A3838"/>
                </a:solidFill>
                <a:latin typeface="Carlito"/>
                <a:cs typeface="Carlito"/>
              </a:rPr>
              <a:t>için </a:t>
            </a:r>
            <a:r>
              <a:rPr sz="2400" b="1" dirty="0">
                <a:solidFill>
                  <a:srgbClr val="3A3838"/>
                </a:solidFill>
                <a:latin typeface="Carlito"/>
                <a:cs typeface="Carlito"/>
              </a:rPr>
              <a:t>3</a:t>
            </a:r>
            <a:r>
              <a:rPr sz="2400" b="1" spc="-55" dirty="0">
                <a:solidFill>
                  <a:srgbClr val="3A3838"/>
                </a:solidFill>
                <a:latin typeface="Carlito"/>
                <a:cs typeface="Carlito"/>
              </a:rPr>
              <a:t> </a:t>
            </a:r>
            <a:r>
              <a:rPr sz="2400" b="1" spc="-35" dirty="0">
                <a:solidFill>
                  <a:srgbClr val="3A3838"/>
                </a:solidFill>
                <a:latin typeface="Carlito"/>
                <a:cs typeface="Carlito"/>
              </a:rPr>
              <a:t>yıldır.</a:t>
            </a:r>
            <a:endParaRPr sz="2400">
              <a:latin typeface="Carlito"/>
              <a:cs typeface="Carlito"/>
            </a:endParaRPr>
          </a:p>
        </p:txBody>
      </p:sp>
      <p:grpSp>
        <p:nvGrpSpPr>
          <p:cNvPr id="8" name="object 8"/>
          <p:cNvGrpSpPr/>
          <p:nvPr/>
        </p:nvGrpSpPr>
        <p:grpSpPr>
          <a:xfrm>
            <a:off x="6938771" y="1505711"/>
            <a:ext cx="4666615" cy="4040504"/>
            <a:chOff x="6938771" y="1505711"/>
            <a:chExt cx="4666615" cy="4040504"/>
          </a:xfrm>
        </p:grpSpPr>
        <p:sp>
          <p:nvSpPr>
            <p:cNvPr id="9" name="object 9"/>
            <p:cNvSpPr/>
            <p:nvPr/>
          </p:nvSpPr>
          <p:spPr>
            <a:xfrm>
              <a:off x="6947915" y="1514855"/>
              <a:ext cx="4648200" cy="4021836"/>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943343" y="1510283"/>
              <a:ext cx="4657725" cy="4031615"/>
            </a:xfrm>
            <a:custGeom>
              <a:avLst/>
              <a:gdLst/>
              <a:ahLst/>
              <a:cxnLst/>
              <a:rect l="l" t="t" r="r" b="b"/>
              <a:pathLst>
                <a:path w="4657725" h="4031615">
                  <a:moveTo>
                    <a:pt x="215900" y="0"/>
                  </a:moveTo>
                  <a:lnTo>
                    <a:pt x="4441825" y="0"/>
                  </a:lnTo>
                  <a:lnTo>
                    <a:pt x="4485005" y="4444"/>
                  </a:lnTo>
                  <a:lnTo>
                    <a:pt x="4525517" y="17017"/>
                  </a:lnTo>
                  <a:lnTo>
                    <a:pt x="4562475" y="36829"/>
                  </a:lnTo>
                  <a:lnTo>
                    <a:pt x="4594098" y="63245"/>
                  </a:lnTo>
                  <a:lnTo>
                    <a:pt x="4620513" y="95250"/>
                  </a:lnTo>
                  <a:lnTo>
                    <a:pt x="4640326" y="132206"/>
                  </a:lnTo>
                  <a:lnTo>
                    <a:pt x="4652899" y="172719"/>
                  </a:lnTo>
                  <a:lnTo>
                    <a:pt x="4657344" y="215900"/>
                  </a:lnTo>
                  <a:lnTo>
                    <a:pt x="4657344" y="3815588"/>
                  </a:lnTo>
                  <a:lnTo>
                    <a:pt x="4652899" y="3858767"/>
                  </a:lnTo>
                  <a:lnTo>
                    <a:pt x="4640326" y="3899280"/>
                  </a:lnTo>
                  <a:lnTo>
                    <a:pt x="4620513" y="3936238"/>
                  </a:lnTo>
                  <a:lnTo>
                    <a:pt x="4594098" y="3967860"/>
                  </a:lnTo>
                  <a:lnTo>
                    <a:pt x="4562475" y="3994150"/>
                  </a:lnTo>
                  <a:lnTo>
                    <a:pt x="4525517" y="4014089"/>
                  </a:lnTo>
                  <a:lnTo>
                    <a:pt x="4485005" y="4026662"/>
                  </a:lnTo>
                  <a:lnTo>
                    <a:pt x="4441825" y="4031106"/>
                  </a:lnTo>
                  <a:lnTo>
                    <a:pt x="215900" y="4031106"/>
                  </a:lnTo>
                  <a:lnTo>
                    <a:pt x="172720" y="4026662"/>
                  </a:lnTo>
                  <a:lnTo>
                    <a:pt x="132206" y="4014089"/>
                  </a:lnTo>
                  <a:lnTo>
                    <a:pt x="95250" y="3994150"/>
                  </a:lnTo>
                  <a:lnTo>
                    <a:pt x="63246" y="3967860"/>
                  </a:lnTo>
                  <a:lnTo>
                    <a:pt x="36829" y="3936238"/>
                  </a:lnTo>
                  <a:lnTo>
                    <a:pt x="17017" y="3899280"/>
                  </a:lnTo>
                  <a:lnTo>
                    <a:pt x="4445" y="3858767"/>
                  </a:lnTo>
                  <a:lnTo>
                    <a:pt x="0" y="3815588"/>
                  </a:lnTo>
                  <a:lnTo>
                    <a:pt x="0" y="215900"/>
                  </a:lnTo>
                  <a:lnTo>
                    <a:pt x="4445" y="172719"/>
                  </a:lnTo>
                  <a:lnTo>
                    <a:pt x="17017" y="132206"/>
                  </a:lnTo>
                  <a:lnTo>
                    <a:pt x="36829" y="95250"/>
                  </a:lnTo>
                  <a:lnTo>
                    <a:pt x="63246" y="63245"/>
                  </a:lnTo>
                  <a:lnTo>
                    <a:pt x="95250" y="36829"/>
                  </a:lnTo>
                  <a:lnTo>
                    <a:pt x="132206" y="17017"/>
                  </a:lnTo>
                  <a:lnTo>
                    <a:pt x="172720" y="4444"/>
                  </a:lnTo>
                  <a:lnTo>
                    <a:pt x="215900" y="0"/>
                  </a:lnTo>
                  <a:close/>
                </a:path>
              </a:pathLst>
            </a:custGeom>
            <a:ln w="9144">
              <a:solidFill>
                <a:srgbClr val="F1F1F1"/>
              </a:solidFill>
            </a:ln>
          </p:spPr>
          <p:txBody>
            <a:bodyPr wrap="square" lIns="0" tIns="0" rIns="0" bIns="0" rtlCol="0"/>
            <a:lstStyle/>
            <a:p>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459095" cy="452120"/>
          </a:xfrm>
          <a:prstGeom prst="rect">
            <a:avLst/>
          </a:prstGeom>
        </p:spPr>
        <p:txBody>
          <a:bodyPr vert="horz" wrap="square" lIns="0" tIns="12065" rIns="0" bIns="0" rtlCol="0">
            <a:spAutoFit/>
          </a:bodyPr>
          <a:lstStyle/>
          <a:p>
            <a:pPr marL="12700">
              <a:lnSpc>
                <a:spcPct val="100000"/>
              </a:lnSpc>
              <a:spcBef>
                <a:spcPts val="95"/>
              </a:spcBef>
            </a:pPr>
            <a:r>
              <a:rPr sz="2800" b="1" spc="-15" dirty="0">
                <a:solidFill>
                  <a:srgbClr val="404040"/>
                </a:solidFill>
                <a:latin typeface="Carlito"/>
                <a:cs typeface="Carlito"/>
              </a:rPr>
              <a:t>Zararlı </a:t>
            </a:r>
            <a:r>
              <a:rPr sz="2800" b="1" spc="-20" dirty="0">
                <a:solidFill>
                  <a:srgbClr val="404040"/>
                </a:solidFill>
                <a:latin typeface="Carlito"/>
                <a:cs typeface="Carlito"/>
              </a:rPr>
              <a:t>Etkenlerin Vücuda </a:t>
            </a:r>
            <a:r>
              <a:rPr sz="2800" b="1" spc="-10" dirty="0">
                <a:solidFill>
                  <a:srgbClr val="404040"/>
                </a:solidFill>
                <a:latin typeface="Carlito"/>
                <a:cs typeface="Carlito"/>
              </a:rPr>
              <a:t>Giriş</a:t>
            </a:r>
            <a:r>
              <a:rPr sz="2800" b="1" spc="140" dirty="0">
                <a:solidFill>
                  <a:srgbClr val="404040"/>
                </a:solidFill>
                <a:latin typeface="Carlito"/>
                <a:cs typeface="Carlito"/>
              </a:rPr>
              <a:t> </a:t>
            </a:r>
            <a:r>
              <a:rPr sz="2800" b="1" spc="-40" dirty="0">
                <a:solidFill>
                  <a:srgbClr val="404040"/>
                </a:solidFill>
                <a:latin typeface="Carlito"/>
                <a:cs typeface="Carlito"/>
              </a:rPr>
              <a:t>Yolları</a:t>
            </a:r>
            <a:endParaRPr sz="2800">
              <a:latin typeface="Carlito"/>
              <a:cs typeface="Carlito"/>
            </a:endParaRPr>
          </a:p>
        </p:txBody>
      </p:sp>
      <p:grpSp>
        <p:nvGrpSpPr>
          <p:cNvPr id="3" name="object 3"/>
          <p:cNvGrpSpPr/>
          <p:nvPr/>
        </p:nvGrpSpPr>
        <p:grpSpPr>
          <a:xfrm>
            <a:off x="800100" y="1312163"/>
            <a:ext cx="7919084" cy="4041775"/>
            <a:chOff x="800100" y="1312163"/>
            <a:chExt cx="7919084" cy="4041775"/>
          </a:xfrm>
        </p:grpSpPr>
        <p:sp>
          <p:nvSpPr>
            <p:cNvPr id="4" name="object 4"/>
            <p:cNvSpPr/>
            <p:nvPr/>
          </p:nvSpPr>
          <p:spPr>
            <a:xfrm>
              <a:off x="800100" y="1470659"/>
              <a:ext cx="2440305" cy="3883660"/>
            </a:xfrm>
            <a:custGeom>
              <a:avLst/>
              <a:gdLst/>
              <a:ahLst/>
              <a:cxnLst/>
              <a:rect l="l" t="t" r="r" b="b"/>
              <a:pathLst>
                <a:path w="2440305" h="3883660">
                  <a:moveTo>
                    <a:pt x="2291461" y="0"/>
                  </a:moveTo>
                  <a:lnTo>
                    <a:pt x="148450" y="0"/>
                  </a:lnTo>
                  <a:lnTo>
                    <a:pt x="101526" y="7564"/>
                  </a:lnTo>
                  <a:lnTo>
                    <a:pt x="60775" y="28630"/>
                  </a:lnTo>
                  <a:lnTo>
                    <a:pt x="28641" y="60761"/>
                  </a:lnTo>
                  <a:lnTo>
                    <a:pt x="7567" y="101518"/>
                  </a:lnTo>
                  <a:lnTo>
                    <a:pt x="0" y="148462"/>
                  </a:lnTo>
                  <a:lnTo>
                    <a:pt x="0" y="3734689"/>
                  </a:lnTo>
                  <a:lnTo>
                    <a:pt x="7567" y="3781633"/>
                  </a:lnTo>
                  <a:lnTo>
                    <a:pt x="28641" y="3822390"/>
                  </a:lnTo>
                  <a:lnTo>
                    <a:pt x="60775" y="3854521"/>
                  </a:lnTo>
                  <a:lnTo>
                    <a:pt x="101526" y="3875587"/>
                  </a:lnTo>
                  <a:lnTo>
                    <a:pt x="148450" y="3883152"/>
                  </a:lnTo>
                  <a:lnTo>
                    <a:pt x="2291461" y="3883152"/>
                  </a:lnTo>
                  <a:lnTo>
                    <a:pt x="2338405" y="3875587"/>
                  </a:lnTo>
                  <a:lnTo>
                    <a:pt x="2379162" y="3854521"/>
                  </a:lnTo>
                  <a:lnTo>
                    <a:pt x="2411293" y="3822390"/>
                  </a:lnTo>
                  <a:lnTo>
                    <a:pt x="2432359" y="3781633"/>
                  </a:lnTo>
                  <a:lnTo>
                    <a:pt x="2439924" y="3734689"/>
                  </a:lnTo>
                  <a:lnTo>
                    <a:pt x="2439924" y="148462"/>
                  </a:lnTo>
                  <a:lnTo>
                    <a:pt x="2432359" y="101518"/>
                  </a:lnTo>
                  <a:lnTo>
                    <a:pt x="2411293" y="60761"/>
                  </a:lnTo>
                  <a:lnTo>
                    <a:pt x="2379162" y="28630"/>
                  </a:lnTo>
                  <a:lnTo>
                    <a:pt x="2338405" y="7564"/>
                  </a:lnTo>
                  <a:lnTo>
                    <a:pt x="2291461" y="0"/>
                  </a:lnTo>
                  <a:close/>
                </a:path>
              </a:pathLst>
            </a:custGeom>
            <a:solidFill>
              <a:srgbClr val="ECECEC"/>
            </a:solidFill>
          </p:spPr>
          <p:txBody>
            <a:bodyPr wrap="square" lIns="0" tIns="0" rIns="0" bIns="0" rtlCol="0"/>
            <a:lstStyle/>
            <a:p>
              <a:endParaRPr/>
            </a:p>
          </p:txBody>
        </p:sp>
        <p:sp>
          <p:nvSpPr>
            <p:cNvPr id="5" name="object 5"/>
            <p:cNvSpPr/>
            <p:nvPr/>
          </p:nvSpPr>
          <p:spPr>
            <a:xfrm>
              <a:off x="800100" y="1322831"/>
              <a:ext cx="2440305" cy="958850"/>
            </a:xfrm>
            <a:custGeom>
              <a:avLst/>
              <a:gdLst/>
              <a:ahLst/>
              <a:cxnLst/>
              <a:rect l="l" t="t" r="r" b="b"/>
              <a:pathLst>
                <a:path w="2440305" h="958850">
                  <a:moveTo>
                    <a:pt x="2291461" y="0"/>
                  </a:moveTo>
                  <a:lnTo>
                    <a:pt x="148450" y="0"/>
                  </a:lnTo>
                  <a:lnTo>
                    <a:pt x="108984" y="6454"/>
                  </a:lnTo>
                  <a:lnTo>
                    <a:pt x="73522" y="24666"/>
                  </a:lnTo>
                  <a:lnTo>
                    <a:pt x="43478" y="52911"/>
                  </a:lnTo>
                  <a:lnTo>
                    <a:pt x="20266" y="89464"/>
                  </a:lnTo>
                  <a:lnTo>
                    <a:pt x="5302" y="132600"/>
                  </a:lnTo>
                  <a:lnTo>
                    <a:pt x="0" y="180593"/>
                  </a:lnTo>
                  <a:lnTo>
                    <a:pt x="0" y="958595"/>
                  </a:lnTo>
                  <a:lnTo>
                    <a:pt x="2439924" y="958595"/>
                  </a:lnTo>
                  <a:lnTo>
                    <a:pt x="2439924" y="180593"/>
                  </a:lnTo>
                  <a:lnTo>
                    <a:pt x="2434624" y="132600"/>
                  </a:lnTo>
                  <a:lnTo>
                    <a:pt x="2419665" y="89464"/>
                  </a:lnTo>
                  <a:lnTo>
                    <a:pt x="2396458" y="52911"/>
                  </a:lnTo>
                  <a:lnTo>
                    <a:pt x="2366414" y="24666"/>
                  </a:lnTo>
                  <a:lnTo>
                    <a:pt x="2330945" y="6454"/>
                  </a:lnTo>
                  <a:lnTo>
                    <a:pt x="2291461" y="0"/>
                  </a:lnTo>
                  <a:close/>
                </a:path>
              </a:pathLst>
            </a:custGeom>
            <a:solidFill>
              <a:srgbClr val="BEBEBE"/>
            </a:solidFill>
          </p:spPr>
          <p:txBody>
            <a:bodyPr wrap="square" lIns="0" tIns="0" rIns="0" bIns="0" rtlCol="0"/>
            <a:lstStyle/>
            <a:p>
              <a:endParaRPr/>
            </a:p>
          </p:txBody>
        </p:sp>
        <p:sp>
          <p:nvSpPr>
            <p:cNvPr id="6" name="object 6"/>
            <p:cNvSpPr/>
            <p:nvPr/>
          </p:nvSpPr>
          <p:spPr>
            <a:xfrm>
              <a:off x="1143000" y="2744724"/>
              <a:ext cx="1892808" cy="259842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277355" y="1459992"/>
              <a:ext cx="2441575" cy="3883660"/>
            </a:xfrm>
            <a:custGeom>
              <a:avLst/>
              <a:gdLst/>
              <a:ahLst/>
              <a:cxnLst/>
              <a:rect l="l" t="t" r="r" b="b"/>
              <a:pathLst>
                <a:path w="2441575" h="3883660">
                  <a:moveTo>
                    <a:pt x="2292858" y="0"/>
                  </a:moveTo>
                  <a:lnTo>
                    <a:pt x="148590" y="0"/>
                  </a:lnTo>
                  <a:lnTo>
                    <a:pt x="101632" y="7577"/>
                  </a:lnTo>
                  <a:lnTo>
                    <a:pt x="60844" y="28675"/>
                  </a:lnTo>
                  <a:lnTo>
                    <a:pt x="28675" y="60844"/>
                  </a:lnTo>
                  <a:lnTo>
                    <a:pt x="7577" y="101632"/>
                  </a:lnTo>
                  <a:lnTo>
                    <a:pt x="0" y="148590"/>
                  </a:lnTo>
                  <a:lnTo>
                    <a:pt x="0" y="3734562"/>
                  </a:lnTo>
                  <a:lnTo>
                    <a:pt x="7577" y="3781519"/>
                  </a:lnTo>
                  <a:lnTo>
                    <a:pt x="28675" y="3822307"/>
                  </a:lnTo>
                  <a:lnTo>
                    <a:pt x="60844" y="3854476"/>
                  </a:lnTo>
                  <a:lnTo>
                    <a:pt x="101632" y="3875574"/>
                  </a:lnTo>
                  <a:lnTo>
                    <a:pt x="148590" y="3883152"/>
                  </a:lnTo>
                  <a:lnTo>
                    <a:pt x="2292858" y="3883152"/>
                  </a:lnTo>
                  <a:lnTo>
                    <a:pt x="2339815" y="3875574"/>
                  </a:lnTo>
                  <a:lnTo>
                    <a:pt x="2380603" y="3854476"/>
                  </a:lnTo>
                  <a:lnTo>
                    <a:pt x="2412772" y="3822307"/>
                  </a:lnTo>
                  <a:lnTo>
                    <a:pt x="2433870" y="3781519"/>
                  </a:lnTo>
                  <a:lnTo>
                    <a:pt x="2441448" y="3734562"/>
                  </a:lnTo>
                  <a:lnTo>
                    <a:pt x="2441448" y="148590"/>
                  </a:lnTo>
                  <a:lnTo>
                    <a:pt x="2433870" y="101632"/>
                  </a:lnTo>
                  <a:lnTo>
                    <a:pt x="2412772" y="60844"/>
                  </a:lnTo>
                  <a:lnTo>
                    <a:pt x="2380603" y="28675"/>
                  </a:lnTo>
                  <a:lnTo>
                    <a:pt x="2339815" y="7577"/>
                  </a:lnTo>
                  <a:lnTo>
                    <a:pt x="2292858" y="0"/>
                  </a:lnTo>
                  <a:close/>
                </a:path>
              </a:pathLst>
            </a:custGeom>
            <a:solidFill>
              <a:srgbClr val="ECECEC"/>
            </a:solidFill>
          </p:spPr>
          <p:txBody>
            <a:bodyPr wrap="square" lIns="0" tIns="0" rIns="0" bIns="0" rtlCol="0"/>
            <a:lstStyle/>
            <a:p>
              <a:endParaRPr/>
            </a:p>
          </p:txBody>
        </p:sp>
        <p:sp>
          <p:nvSpPr>
            <p:cNvPr id="8" name="object 8"/>
            <p:cNvSpPr/>
            <p:nvPr/>
          </p:nvSpPr>
          <p:spPr>
            <a:xfrm>
              <a:off x="6277355" y="1312163"/>
              <a:ext cx="2441575" cy="960119"/>
            </a:xfrm>
            <a:custGeom>
              <a:avLst/>
              <a:gdLst/>
              <a:ahLst/>
              <a:cxnLst/>
              <a:rect l="l" t="t" r="r" b="b"/>
              <a:pathLst>
                <a:path w="2441575" h="960119">
                  <a:moveTo>
                    <a:pt x="2292858" y="0"/>
                  </a:moveTo>
                  <a:lnTo>
                    <a:pt x="148590" y="0"/>
                  </a:lnTo>
                  <a:lnTo>
                    <a:pt x="109096" y="6464"/>
                  </a:lnTo>
                  <a:lnTo>
                    <a:pt x="73603" y="24703"/>
                  </a:lnTo>
                  <a:lnTo>
                    <a:pt x="43529" y="52990"/>
                  </a:lnTo>
                  <a:lnTo>
                    <a:pt x="20291" y="89596"/>
                  </a:lnTo>
                  <a:lnTo>
                    <a:pt x="5309" y="132791"/>
                  </a:lnTo>
                  <a:lnTo>
                    <a:pt x="0" y="180848"/>
                  </a:lnTo>
                  <a:lnTo>
                    <a:pt x="0" y="960120"/>
                  </a:lnTo>
                  <a:lnTo>
                    <a:pt x="2441448" y="960120"/>
                  </a:lnTo>
                  <a:lnTo>
                    <a:pt x="2441448" y="180848"/>
                  </a:lnTo>
                  <a:lnTo>
                    <a:pt x="2436138" y="132791"/>
                  </a:lnTo>
                  <a:lnTo>
                    <a:pt x="2421156" y="89596"/>
                  </a:lnTo>
                  <a:lnTo>
                    <a:pt x="2397918" y="52990"/>
                  </a:lnTo>
                  <a:lnTo>
                    <a:pt x="2367844" y="24703"/>
                  </a:lnTo>
                  <a:lnTo>
                    <a:pt x="2332351" y="6464"/>
                  </a:lnTo>
                  <a:lnTo>
                    <a:pt x="2292858" y="0"/>
                  </a:lnTo>
                  <a:close/>
                </a:path>
              </a:pathLst>
            </a:custGeom>
            <a:solidFill>
              <a:srgbClr val="BEBEBE"/>
            </a:solidFill>
          </p:spPr>
          <p:txBody>
            <a:bodyPr wrap="square" lIns="0" tIns="0" rIns="0" bIns="0" rtlCol="0"/>
            <a:lstStyle/>
            <a:p>
              <a:endParaRPr/>
            </a:p>
          </p:txBody>
        </p:sp>
      </p:grpSp>
      <p:sp>
        <p:nvSpPr>
          <p:cNvPr id="9" name="object 9"/>
          <p:cNvSpPr txBox="1"/>
          <p:nvPr/>
        </p:nvSpPr>
        <p:spPr>
          <a:xfrm>
            <a:off x="6915404" y="1577466"/>
            <a:ext cx="116713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A3838"/>
                </a:solidFill>
                <a:latin typeface="Carlito"/>
                <a:cs typeface="Carlito"/>
              </a:rPr>
              <a:t>Deri</a:t>
            </a:r>
            <a:r>
              <a:rPr sz="2400" b="1" spc="-70" dirty="0">
                <a:solidFill>
                  <a:srgbClr val="3A3838"/>
                </a:solidFill>
                <a:latin typeface="Carlito"/>
                <a:cs typeface="Carlito"/>
              </a:rPr>
              <a:t> </a:t>
            </a:r>
            <a:r>
              <a:rPr sz="2400" b="1" spc="-10" dirty="0">
                <a:solidFill>
                  <a:srgbClr val="3A3838"/>
                </a:solidFill>
                <a:latin typeface="Carlito"/>
                <a:cs typeface="Carlito"/>
              </a:rPr>
              <a:t>yolu</a:t>
            </a:r>
            <a:endParaRPr sz="2400">
              <a:latin typeface="Carlito"/>
              <a:cs typeface="Carlito"/>
            </a:endParaRPr>
          </a:p>
        </p:txBody>
      </p:sp>
      <p:grpSp>
        <p:nvGrpSpPr>
          <p:cNvPr id="10" name="object 10"/>
          <p:cNvGrpSpPr/>
          <p:nvPr/>
        </p:nvGrpSpPr>
        <p:grpSpPr>
          <a:xfrm>
            <a:off x="3538728" y="1322832"/>
            <a:ext cx="5114925" cy="4030979"/>
            <a:chOff x="3538728" y="1322832"/>
            <a:chExt cx="5114925" cy="4030979"/>
          </a:xfrm>
        </p:grpSpPr>
        <p:sp>
          <p:nvSpPr>
            <p:cNvPr id="11" name="object 11"/>
            <p:cNvSpPr/>
            <p:nvPr/>
          </p:nvSpPr>
          <p:spPr>
            <a:xfrm>
              <a:off x="6379464" y="2884932"/>
              <a:ext cx="2273808" cy="239115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538728" y="1470660"/>
              <a:ext cx="2441575" cy="3883660"/>
            </a:xfrm>
            <a:custGeom>
              <a:avLst/>
              <a:gdLst/>
              <a:ahLst/>
              <a:cxnLst/>
              <a:rect l="l" t="t" r="r" b="b"/>
              <a:pathLst>
                <a:path w="2441575" h="3883660">
                  <a:moveTo>
                    <a:pt x="2292858" y="0"/>
                  </a:moveTo>
                  <a:lnTo>
                    <a:pt x="148589" y="0"/>
                  </a:lnTo>
                  <a:lnTo>
                    <a:pt x="101632" y="7577"/>
                  </a:lnTo>
                  <a:lnTo>
                    <a:pt x="60844" y="28675"/>
                  </a:lnTo>
                  <a:lnTo>
                    <a:pt x="28675" y="60844"/>
                  </a:lnTo>
                  <a:lnTo>
                    <a:pt x="7577" y="101632"/>
                  </a:lnTo>
                  <a:lnTo>
                    <a:pt x="0" y="148589"/>
                  </a:lnTo>
                  <a:lnTo>
                    <a:pt x="0" y="3734562"/>
                  </a:lnTo>
                  <a:lnTo>
                    <a:pt x="7577" y="3781519"/>
                  </a:lnTo>
                  <a:lnTo>
                    <a:pt x="28675" y="3822307"/>
                  </a:lnTo>
                  <a:lnTo>
                    <a:pt x="60844" y="3854476"/>
                  </a:lnTo>
                  <a:lnTo>
                    <a:pt x="101632" y="3875574"/>
                  </a:lnTo>
                  <a:lnTo>
                    <a:pt x="148589" y="3883152"/>
                  </a:lnTo>
                  <a:lnTo>
                    <a:pt x="2292858" y="3883152"/>
                  </a:lnTo>
                  <a:lnTo>
                    <a:pt x="2339815" y="3875574"/>
                  </a:lnTo>
                  <a:lnTo>
                    <a:pt x="2380603" y="3854476"/>
                  </a:lnTo>
                  <a:lnTo>
                    <a:pt x="2412772" y="3822307"/>
                  </a:lnTo>
                  <a:lnTo>
                    <a:pt x="2433870" y="3781519"/>
                  </a:lnTo>
                  <a:lnTo>
                    <a:pt x="2441448" y="3734562"/>
                  </a:lnTo>
                  <a:lnTo>
                    <a:pt x="2441448" y="148589"/>
                  </a:lnTo>
                  <a:lnTo>
                    <a:pt x="2433870" y="101632"/>
                  </a:lnTo>
                  <a:lnTo>
                    <a:pt x="2412772" y="60844"/>
                  </a:lnTo>
                  <a:lnTo>
                    <a:pt x="2380603" y="28675"/>
                  </a:lnTo>
                  <a:lnTo>
                    <a:pt x="2339815" y="7577"/>
                  </a:lnTo>
                  <a:lnTo>
                    <a:pt x="2292858" y="0"/>
                  </a:lnTo>
                  <a:close/>
                </a:path>
              </a:pathLst>
            </a:custGeom>
            <a:solidFill>
              <a:srgbClr val="ECECEC"/>
            </a:solidFill>
          </p:spPr>
          <p:txBody>
            <a:bodyPr wrap="square" lIns="0" tIns="0" rIns="0" bIns="0" rtlCol="0"/>
            <a:lstStyle/>
            <a:p>
              <a:endParaRPr/>
            </a:p>
          </p:txBody>
        </p:sp>
        <p:sp>
          <p:nvSpPr>
            <p:cNvPr id="13" name="object 13"/>
            <p:cNvSpPr/>
            <p:nvPr/>
          </p:nvSpPr>
          <p:spPr>
            <a:xfrm>
              <a:off x="3538728" y="1322832"/>
              <a:ext cx="2441575" cy="958850"/>
            </a:xfrm>
            <a:custGeom>
              <a:avLst/>
              <a:gdLst/>
              <a:ahLst/>
              <a:cxnLst/>
              <a:rect l="l" t="t" r="r" b="b"/>
              <a:pathLst>
                <a:path w="2441575" h="958850">
                  <a:moveTo>
                    <a:pt x="2292858" y="0"/>
                  </a:moveTo>
                  <a:lnTo>
                    <a:pt x="148589" y="0"/>
                  </a:lnTo>
                  <a:lnTo>
                    <a:pt x="109096" y="6454"/>
                  </a:lnTo>
                  <a:lnTo>
                    <a:pt x="73603" y="24666"/>
                  </a:lnTo>
                  <a:lnTo>
                    <a:pt x="43529" y="52911"/>
                  </a:lnTo>
                  <a:lnTo>
                    <a:pt x="20291" y="89464"/>
                  </a:lnTo>
                  <a:lnTo>
                    <a:pt x="5309" y="132600"/>
                  </a:lnTo>
                  <a:lnTo>
                    <a:pt x="0" y="180593"/>
                  </a:lnTo>
                  <a:lnTo>
                    <a:pt x="0" y="958595"/>
                  </a:lnTo>
                  <a:lnTo>
                    <a:pt x="2441448" y="958595"/>
                  </a:lnTo>
                  <a:lnTo>
                    <a:pt x="2441448" y="180593"/>
                  </a:lnTo>
                  <a:lnTo>
                    <a:pt x="2436138" y="132600"/>
                  </a:lnTo>
                  <a:lnTo>
                    <a:pt x="2421156" y="89464"/>
                  </a:lnTo>
                  <a:lnTo>
                    <a:pt x="2397918" y="52911"/>
                  </a:lnTo>
                  <a:lnTo>
                    <a:pt x="2367844" y="24666"/>
                  </a:lnTo>
                  <a:lnTo>
                    <a:pt x="2332351" y="6454"/>
                  </a:lnTo>
                  <a:lnTo>
                    <a:pt x="2292858" y="0"/>
                  </a:lnTo>
                  <a:close/>
                </a:path>
              </a:pathLst>
            </a:custGeom>
            <a:solidFill>
              <a:srgbClr val="BEBEBE"/>
            </a:solidFill>
          </p:spPr>
          <p:txBody>
            <a:bodyPr wrap="square" lIns="0" tIns="0" rIns="0" bIns="0" rtlCol="0"/>
            <a:lstStyle/>
            <a:p>
              <a:endParaRPr/>
            </a:p>
          </p:txBody>
        </p:sp>
      </p:grpSp>
      <p:sp>
        <p:nvSpPr>
          <p:cNvPr id="14" name="object 14"/>
          <p:cNvSpPr txBox="1"/>
          <p:nvPr/>
        </p:nvSpPr>
        <p:spPr>
          <a:xfrm>
            <a:off x="1140663" y="1587753"/>
            <a:ext cx="4199890" cy="391160"/>
          </a:xfrm>
          <a:prstGeom prst="rect">
            <a:avLst/>
          </a:prstGeom>
        </p:spPr>
        <p:txBody>
          <a:bodyPr vert="horz" wrap="square" lIns="0" tIns="12700" rIns="0" bIns="0" rtlCol="0">
            <a:spAutoFit/>
          </a:bodyPr>
          <a:lstStyle/>
          <a:p>
            <a:pPr marL="12700">
              <a:lnSpc>
                <a:spcPct val="100000"/>
              </a:lnSpc>
              <a:spcBef>
                <a:spcPts val="100"/>
              </a:spcBef>
              <a:tabLst>
                <a:tab pos="3049270" algn="l"/>
              </a:tabLst>
            </a:pPr>
            <a:r>
              <a:rPr sz="2400" b="1" dirty="0">
                <a:solidFill>
                  <a:srgbClr val="3A3838"/>
                </a:solidFill>
                <a:latin typeface="Carlito"/>
                <a:cs typeface="Carlito"/>
              </a:rPr>
              <a:t>Solunum</a:t>
            </a:r>
            <a:r>
              <a:rPr sz="2400" b="1" spc="-15" dirty="0">
                <a:solidFill>
                  <a:srgbClr val="3A3838"/>
                </a:solidFill>
                <a:latin typeface="Carlito"/>
                <a:cs typeface="Carlito"/>
              </a:rPr>
              <a:t> </a:t>
            </a:r>
            <a:r>
              <a:rPr sz="2400" b="1" spc="-5" dirty="0">
                <a:solidFill>
                  <a:srgbClr val="3A3838"/>
                </a:solidFill>
                <a:latin typeface="Carlito"/>
                <a:cs typeface="Carlito"/>
              </a:rPr>
              <a:t>yolu	</a:t>
            </a:r>
            <a:r>
              <a:rPr sz="2400" b="1" dirty="0">
                <a:solidFill>
                  <a:srgbClr val="3A3838"/>
                </a:solidFill>
                <a:latin typeface="Carlito"/>
                <a:cs typeface="Carlito"/>
              </a:rPr>
              <a:t>Ağız</a:t>
            </a:r>
            <a:r>
              <a:rPr sz="2400" b="1" spc="-80" dirty="0">
                <a:solidFill>
                  <a:srgbClr val="3A3838"/>
                </a:solidFill>
                <a:latin typeface="Carlito"/>
                <a:cs typeface="Carlito"/>
              </a:rPr>
              <a:t> </a:t>
            </a:r>
            <a:r>
              <a:rPr sz="2400" b="1" spc="-10" dirty="0">
                <a:solidFill>
                  <a:srgbClr val="3A3838"/>
                </a:solidFill>
                <a:latin typeface="Carlito"/>
                <a:cs typeface="Carlito"/>
              </a:rPr>
              <a:t>yolu</a:t>
            </a:r>
            <a:endParaRPr sz="2400">
              <a:latin typeface="Carlito"/>
              <a:cs typeface="Carlito"/>
            </a:endParaRPr>
          </a:p>
        </p:txBody>
      </p:sp>
      <p:grpSp>
        <p:nvGrpSpPr>
          <p:cNvPr id="15" name="object 15"/>
          <p:cNvGrpSpPr/>
          <p:nvPr/>
        </p:nvGrpSpPr>
        <p:grpSpPr>
          <a:xfrm>
            <a:off x="3669791" y="1325880"/>
            <a:ext cx="7787640" cy="4030979"/>
            <a:chOff x="3669791" y="1325880"/>
            <a:chExt cx="7787640" cy="4030979"/>
          </a:xfrm>
        </p:grpSpPr>
        <p:sp>
          <p:nvSpPr>
            <p:cNvPr id="16" name="object 16"/>
            <p:cNvSpPr/>
            <p:nvPr/>
          </p:nvSpPr>
          <p:spPr>
            <a:xfrm>
              <a:off x="3669791" y="2744724"/>
              <a:ext cx="2211324" cy="2580132"/>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9015983" y="1473708"/>
              <a:ext cx="2441575" cy="3883660"/>
            </a:xfrm>
            <a:custGeom>
              <a:avLst/>
              <a:gdLst/>
              <a:ahLst/>
              <a:cxnLst/>
              <a:rect l="l" t="t" r="r" b="b"/>
              <a:pathLst>
                <a:path w="2441575" h="3883660">
                  <a:moveTo>
                    <a:pt x="2292858" y="0"/>
                  </a:moveTo>
                  <a:lnTo>
                    <a:pt x="148590" y="0"/>
                  </a:lnTo>
                  <a:lnTo>
                    <a:pt x="101632" y="7577"/>
                  </a:lnTo>
                  <a:lnTo>
                    <a:pt x="60844" y="28675"/>
                  </a:lnTo>
                  <a:lnTo>
                    <a:pt x="28675" y="60844"/>
                  </a:lnTo>
                  <a:lnTo>
                    <a:pt x="7577" y="101632"/>
                  </a:lnTo>
                  <a:lnTo>
                    <a:pt x="0" y="148589"/>
                  </a:lnTo>
                  <a:lnTo>
                    <a:pt x="0" y="3734561"/>
                  </a:lnTo>
                  <a:lnTo>
                    <a:pt x="7577" y="3781519"/>
                  </a:lnTo>
                  <a:lnTo>
                    <a:pt x="28675" y="3822307"/>
                  </a:lnTo>
                  <a:lnTo>
                    <a:pt x="60844" y="3854476"/>
                  </a:lnTo>
                  <a:lnTo>
                    <a:pt x="101632" y="3875574"/>
                  </a:lnTo>
                  <a:lnTo>
                    <a:pt x="148590" y="3883152"/>
                  </a:lnTo>
                  <a:lnTo>
                    <a:pt x="2292858" y="3883152"/>
                  </a:lnTo>
                  <a:lnTo>
                    <a:pt x="2339815" y="3875574"/>
                  </a:lnTo>
                  <a:lnTo>
                    <a:pt x="2380603" y="3854476"/>
                  </a:lnTo>
                  <a:lnTo>
                    <a:pt x="2412772" y="3822307"/>
                  </a:lnTo>
                  <a:lnTo>
                    <a:pt x="2433870" y="3781519"/>
                  </a:lnTo>
                  <a:lnTo>
                    <a:pt x="2441448" y="3734561"/>
                  </a:lnTo>
                  <a:lnTo>
                    <a:pt x="2441448" y="148589"/>
                  </a:lnTo>
                  <a:lnTo>
                    <a:pt x="2433870" y="101632"/>
                  </a:lnTo>
                  <a:lnTo>
                    <a:pt x="2412772" y="60844"/>
                  </a:lnTo>
                  <a:lnTo>
                    <a:pt x="2380603" y="28675"/>
                  </a:lnTo>
                  <a:lnTo>
                    <a:pt x="2339815" y="7577"/>
                  </a:lnTo>
                  <a:lnTo>
                    <a:pt x="2292858" y="0"/>
                  </a:lnTo>
                  <a:close/>
                </a:path>
              </a:pathLst>
            </a:custGeom>
            <a:solidFill>
              <a:srgbClr val="ECECEC"/>
            </a:solidFill>
          </p:spPr>
          <p:txBody>
            <a:bodyPr wrap="square" lIns="0" tIns="0" rIns="0" bIns="0" rtlCol="0"/>
            <a:lstStyle/>
            <a:p>
              <a:endParaRPr/>
            </a:p>
          </p:txBody>
        </p:sp>
        <p:sp>
          <p:nvSpPr>
            <p:cNvPr id="18" name="object 18"/>
            <p:cNvSpPr/>
            <p:nvPr/>
          </p:nvSpPr>
          <p:spPr>
            <a:xfrm>
              <a:off x="9015983" y="1325880"/>
              <a:ext cx="2441575" cy="958850"/>
            </a:xfrm>
            <a:custGeom>
              <a:avLst/>
              <a:gdLst/>
              <a:ahLst/>
              <a:cxnLst/>
              <a:rect l="l" t="t" r="r" b="b"/>
              <a:pathLst>
                <a:path w="2441575" h="958850">
                  <a:moveTo>
                    <a:pt x="2292858" y="0"/>
                  </a:moveTo>
                  <a:lnTo>
                    <a:pt x="148590" y="0"/>
                  </a:lnTo>
                  <a:lnTo>
                    <a:pt x="109096" y="6454"/>
                  </a:lnTo>
                  <a:lnTo>
                    <a:pt x="73603" y="24666"/>
                  </a:lnTo>
                  <a:lnTo>
                    <a:pt x="43529" y="52911"/>
                  </a:lnTo>
                  <a:lnTo>
                    <a:pt x="20291" y="89464"/>
                  </a:lnTo>
                  <a:lnTo>
                    <a:pt x="5309" y="132600"/>
                  </a:lnTo>
                  <a:lnTo>
                    <a:pt x="0" y="180594"/>
                  </a:lnTo>
                  <a:lnTo>
                    <a:pt x="0" y="958596"/>
                  </a:lnTo>
                  <a:lnTo>
                    <a:pt x="2441448" y="958596"/>
                  </a:lnTo>
                  <a:lnTo>
                    <a:pt x="2441448" y="180594"/>
                  </a:lnTo>
                  <a:lnTo>
                    <a:pt x="2436138" y="132600"/>
                  </a:lnTo>
                  <a:lnTo>
                    <a:pt x="2421156" y="89464"/>
                  </a:lnTo>
                  <a:lnTo>
                    <a:pt x="2397918" y="52911"/>
                  </a:lnTo>
                  <a:lnTo>
                    <a:pt x="2367844" y="24666"/>
                  </a:lnTo>
                  <a:lnTo>
                    <a:pt x="2332351" y="6454"/>
                  </a:lnTo>
                  <a:lnTo>
                    <a:pt x="2292858" y="0"/>
                  </a:lnTo>
                  <a:close/>
                </a:path>
              </a:pathLst>
            </a:custGeom>
            <a:solidFill>
              <a:srgbClr val="BEBEBE"/>
            </a:solidFill>
          </p:spPr>
          <p:txBody>
            <a:bodyPr wrap="square" lIns="0" tIns="0" rIns="0" bIns="0" rtlCol="0"/>
            <a:lstStyle/>
            <a:p>
              <a:endParaRPr/>
            </a:p>
          </p:txBody>
        </p:sp>
      </p:grpSp>
      <p:sp>
        <p:nvSpPr>
          <p:cNvPr id="19" name="object 19"/>
          <p:cNvSpPr txBox="1"/>
          <p:nvPr/>
        </p:nvSpPr>
        <p:spPr>
          <a:xfrm>
            <a:off x="9380346" y="1589989"/>
            <a:ext cx="1716405" cy="39179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3A3838"/>
                </a:solidFill>
                <a:latin typeface="Carlito"/>
                <a:cs typeface="Carlito"/>
              </a:rPr>
              <a:t>Plasenta</a:t>
            </a:r>
            <a:r>
              <a:rPr sz="2400" b="1" spc="-50" dirty="0">
                <a:solidFill>
                  <a:srgbClr val="3A3838"/>
                </a:solidFill>
                <a:latin typeface="Carlito"/>
                <a:cs typeface="Carlito"/>
              </a:rPr>
              <a:t> </a:t>
            </a:r>
            <a:r>
              <a:rPr sz="2400" b="1" spc="-10" dirty="0">
                <a:solidFill>
                  <a:srgbClr val="3A3838"/>
                </a:solidFill>
                <a:latin typeface="Carlito"/>
                <a:cs typeface="Carlito"/>
              </a:rPr>
              <a:t>yolu</a:t>
            </a:r>
            <a:endParaRPr sz="2400">
              <a:latin typeface="Carlito"/>
              <a:cs typeface="Carlito"/>
            </a:endParaRPr>
          </a:p>
        </p:txBody>
      </p:sp>
      <p:sp>
        <p:nvSpPr>
          <p:cNvPr id="20" name="object 20"/>
          <p:cNvSpPr/>
          <p:nvPr/>
        </p:nvSpPr>
        <p:spPr>
          <a:xfrm>
            <a:off x="9147047" y="2944367"/>
            <a:ext cx="2179320" cy="217931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237617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Fiziksel</a:t>
            </a:r>
            <a:r>
              <a:rPr sz="2800" b="1" spc="-60" dirty="0">
                <a:solidFill>
                  <a:srgbClr val="404040"/>
                </a:solidFill>
                <a:latin typeface="Carlito"/>
                <a:cs typeface="Carlito"/>
              </a:rPr>
              <a:t> </a:t>
            </a:r>
            <a:r>
              <a:rPr sz="2800" b="1" spc="-20" dirty="0">
                <a:solidFill>
                  <a:srgbClr val="404040"/>
                </a:solidFill>
                <a:latin typeface="Carlito"/>
                <a:cs typeface="Carlito"/>
              </a:rPr>
              <a:t>Etkenler</a:t>
            </a:r>
            <a:endParaRPr sz="2800">
              <a:latin typeface="Carlito"/>
              <a:cs typeface="Carlito"/>
            </a:endParaRPr>
          </a:p>
        </p:txBody>
      </p:sp>
      <p:grpSp>
        <p:nvGrpSpPr>
          <p:cNvPr id="3" name="object 3"/>
          <p:cNvGrpSpPr/>
          <p:nvPr/>
        </p:nvGrpSpPr>
        <p:grpSpPr>
          <a:xfrm>
            <a:off x="754380" y="1283208"/>
            <a:ext cx="6906895" cy="4485640"/>
            <a:chOff x="754380" y="1283208"/>
            <a:chExt cx="6906895" cy="4485640"/>
          </a:xfrm>
        </p:grpSpPr>
        <p:sp>
          <p:nvSpPr>
            <p:cNvPr id="4" name="object 4"/>
            <p:cNvSpPr/>
            <p:nvPr/>
          </p:nvSpPr>
          <p:spPr>
            <a:xfrm>
              <a:off x="754380" y="1283208"/>
              <a:ext cx="6906895" cy="4485640"/>
            </a:xfrm>
            <a:custGeom>
              <a:avLst/>
              <a:gdLst/>
              <a:ahLst/>
              <a:cxnLst/>
              <a:rect l="l" t="t" r="r" b="b"/>
              <a:pathLst>
                <a:path w="6906895" h="4485640">
                  <a:moveTo>
                    <a:pt x="6656324"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6656324" y="4485132"/>
                  </a:lnTo>
                  <a:lnTo>
                    <a:pt x="6701338" y="4481097"/>
                  </a:lnTo>
                  <a:lnTo>
                    <a:pt x="6743706" y="4469464"/>
                  </a:lnTo>
                  <a:lnTo>
                    <a:pt x="6782721" y="4450941"/>
                  </a:lnTo>
                  <a:lnTo>
                    <a:pt x="6817676" y="4426234"/>
                  </a:lnTo>
                  <a:lnTo>
                    <a:pt x="6847862" y="4396050"/>
                  </a:lnTo>
                  <a:lnTo>
                    <a:pt x="6872572" y="4361097"/>
                  </a:lnTo>
                  <a:lnTo>
                    <a:pt x="6891098" y="4322080"/>
                  </a:lnTo>
                  <a:lnTo>
                    <a:pt x="6902732" y="4279708"/>
                  </a:lnTo>
                  <a:lnTo>
                    <a:pt x="6906768" y="4234688"/>
                  </a:lnTo>
                  <a:lnTo>
                    <a:pt x="6906768" y="250443"/>
                  </a:lnTo>
                  <a:lnTo>
                    <a:pt x="6902732" y="205429"/>
                  </a:lnTo>
                  <a:lnTo>
                    <a:pt x="6891098" y="163061"/>
                  </a:lnTo>
                  <a:lnTo>
                    <a:pt x="6872572" y="124046"/>
                  </a:lnTo>
                  <a:lnTo>
                    <a:pt x="6847862" y="89091"/>
                  </a:lnTo>
                  <a:lnTo>
                    <a:pt x="6817676" y="58905"/>
                  </a:lnTo>
                  <a:lnTo>
                    <a:pt x="6782721" y="34195"/>
                  </a:lnTo>
                  <a:lnTo>
                    <a:pt x="6743706" y="15669"/>
                  </a:lnTo>
                  <a:lnTo>
                    <a:pt x="6701338" y="4035"/>
                  </a:lnTo>
                  <a:lnTo>
                    <a:pt x="6656324" y="0"/>
                  </a:lnTo>
                  <a:close/>
                </a:path>
              </a:pathLst>
            </a:custGeom>
            <a:solidFill>
              <a:srgbClr val="DEEBF7"/>
            </a:solidFill>
          </p:spPr>
          <p:txBody>
            <a:bodyPr wrap="square" lIns="0" tIns="0" rIns="0" bIns="0" rtlCol="0"/>
            <a:lstStyle/>
            <a:p>
              <a:endParaRPr/>
            </a:p>
          </p:txBody>
        </p:sp>
        <p:sp>
          <p:nvSpPr>
            <p:cNvPr id="5" name="object 5"/>
            <p:cNvSpPr/>
            <p:nvPr/>
          </p:nvSpPr>
          <p:spPr>
            <a:xfrm>
              <a:off x="1141488" y="1651508"/>
              <a:ext cx="216407" cy="2042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1488" y="2177288"/>
              <a:ext cx="216407" cy="20421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41488" y="2703068"/>
              <a:ext cx="216407" cy="20421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41488" y="3228847"/>
              <a:ext cx="216407" cy="20421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41488" y="3754628"/>
              <a:ext cx="216407" cy="204216"/>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141488" y="4280408"/>
              <a:ext cx="216407" cy="204215"/>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141488" y="4806187"/>
              <a:ext cx="216407" cy="204216"/>
            </a:xfrm>
            <a:prstGeom prst="rect">
              <a:avLst/>
            </a:prstGeom>
            <a:blipFill>
              <a:blip r:embed="rId2" cstate="print"/>
              <a:stretch>
                <a:fillRect/>
              </a:stretch>
            </a:blipFill>
          </p:spPr>
          <p:txBody>
            <a:bodyPr wrap="square" lIns="0" tIns="0" rIns="0" bIns="0" rtlCol="0"/>
            <a:lstStyle/>
            <a:p>
              <a:endParaRPr/>
            </a:p>
          </p:txBody>
        </p:sp>
      </p:grpSp>
      <p:sp>
        <p:nvSpPr>
          <p:cNvPr id="12" name="object 12"/>
          <p:cNvSpPr txBox="1"/>
          <p:nvPr/>
        </p:nvSpPr>
        <p:spPr>
          <a:xfrm>
            <a:off x="1471930" y="1373225"/>
            <a:ext cx="5866765" cy="4232910"/>
          </a:xfrm>
          <a:prstGeom prst="rect">
            <a:avLst/>
          </a:prstGeom>
        </p:spPr>
        <p:txBody>
          <a:bodyPr vert="horz" wrap="square" lIns="0" tIns="187960" rIns="0" bIns="0" rtlCol="0">
            <a:spAutoFit/>
          </a:bodyPr>
          <a:lstStyle/>
          <a:p>
            <a:pPr marL="12700">
              <a:lnSpc>
                <a:spcPct val="100000"/>
              </a:lnSpc>
              <a:spcBef>
                <a:spcPts val="1480"/>
              </a:spcBef>
            </a:pPr>
            <a:r>
              <a:rPr sz="2300" dirty="0">
                <a:solidFill>
                  <a:srgbClr val="3A3838"/>
                </a:solidFill>
                <a:latin typeface="Carlito"/>
                <a:cs typeface="Carlito"/>
              </a:rPr>
              <a:t>Gürültü</a:t>
            </a:r>
            <a:endParaRPr sz="2300">
              <a:latin typeface="Carlito"/>
              <a:cs typeface="Carlito"/>
            </a:endParaRPr>
          </a:p>
          <a:p>
            <a:pPr marL="12700">
              <a:lnSpc>
                <a:spcPct val="100000"/>
              </a:lnSpc>
              <a:spcBef>
                <a:spcPts val="1380"/>
              </a:spcBef>
            </a:pPr>
            <a:r>
              <a:rPr sz="2300" spc="-10" dirty="0">
                <a:solidFill>
                  <a:srgbClr val="3A3838"/>
                </a:solidFill>
                <a:latin typeface="Carlito"/>
                <a:cs typeface="Carlito"/>
              </a:rPr>
              <a:t>Titreşim </a:t>
            </a:r>
            <a:r>
              <a:rPr sz="2300" spc="-5" dirty="0">
                <a:solidFill>
                  <a:srgbClr val="3A3838"/>
                </a:solidFill>
                <a:latin typeface="Carlito"/>
                <a:cs typeface="Carlito"/>
              </a:rPr>
              <a:t>(el/ </a:t>
            </a:r>
            <a:r>
              <a:rPr sz="2300" spc="-15" dirty="0">
                <a:solidFill>
                  <a:srgbClr val="3A3838"/>
                </a:solidFill>
                <a:latin typeface="Carlito"/>
                <a:cs typeface="Carlito"/>
              </a:rPr>
              <a:t>kol/tüm </a:t>
            </a:r>
            <a:r>
              <a:rPr sz="2300" dirty="0">
                <a:solidFill>
                  <a:srgbClr val="3A3838"/>
                </a:solidFill>
                <a:latin typeface="Carlito"/>
                <a:cs typeface="Carlito"/>
              </a:rPr>
              <a:t>vücut</a:t>
            </a:r>
            <a:r>
              <a:rPr sz="2300" spc="35" dirty="0">
                <a:solidFill>
                  <a:srgbClr val="3A3838"/>
                </a:solidFill>
                <a:latin typeface="Carlito"/>
                <a:cs typeface="Carlito"/>
              </a:rPr>
              <a:t> </a:t>
            </a:r>
            <a:r>
              <a:rPr sz="2300" spc="-5" dirty="0">
                <a:solidFill>
                  <a:srgbClr val="3A3838"/>
                </a:solidFill>
                <a:latin typeface="Carlito"/>
                <a:cs typeface="Carlito"/>
              </a:rPr>
              <a:t>titreşimi)</a:t>
            </a:r>
            <a:endParaRPr sz="2300">
              <a:latin typeface="Carlito"/>
              <a:cs typeface="Carlito"/>
            </a:endParaRPr>
          </a:p>
          <a:p>
            <a:pPr marL="12700" marR="5080">
              <a:lnSpc>
                <a:spcPct val="150000"/>
              </a:lnSpc>
            </a:pPr>
            <a:r>
              <a:rPr sz="2300" spc="-20" dirty="0">
                <a:solidFill>
                  <a:srgbClr val="3A3838"/>
                </a:solidFill>
                <a:latin typeface="Carlito"/>
                <a:cs typeface="Carlito"/>
              </a:rPr>
              <a:t>Hava </a:t>
            </a:r>
            <a:r>
              <a:rPr sz="2300" spc="-5" dirty="0">
                <a:solidFill>
                  <a:srgbClr val="3A3838"/>
                </a:solidFill>
                <a:latin typeface="Carlito"/>
                <a:cs typeface="Carlito"/>
              </a:rPr>
              <a:t>basıncındaki değişiklikler (artması/azalması)  </a:t>
            </a:r>
            <a:r>
              <a:rPr sz="2300" dirty="0">
                <a:solidFill>
                  <a:srgbClr val="3A3838"/>
                </a:solidFill>
                <a:latin typeface="Carlito"/>
                <a:cs typeface="Carlito"/>
              </a:rPr>
              <a:t>Aşırı </a:t>
            </a:r>
            <a:r>
              <a:rPr sz="2300" spc="-10" dirty="0">
                <a:solidFill>
                  <a:srgbClr val="3A3838"/>
                </a:solidFill>
                <a:latin typeface="Carlito"/>
                <a:cs typeface="Carlito"/>
              </a:rPr>
              <a:t>sıcak </a:t>
            </a:r>
            <a:r>
              <a:rPr sz="2300" spc="-15" dirty="0">
                <a:solidFill>
                  <a:srgbClr val="3A3838"/>
                </a:solidFill>
                <a:latin typeface="Carlito"/>
                <a:cs typeface="Carlito"/>
              </a:rPr>
              <a:t>veya </a:t>
            </a:r>
            <a:r>
              <a:rPr sz="2300" spc="-5" dirty="0">
                <a:solidFill>
                  <a:srgbClr val="3A3838"/>
                </a:solidFill>
                <a:latin typeface="Carlito"/>
                <a:cs typeface="Carlito"/>
              </a:rPr>
              <a:t>soğuk</a:t>
            </a:r>
            <a:r>
              <a:rPr sz="2300" dirty="0">
                <a:solidFill>
                  <a:srgbClr val="3A3838"/>
                </a:solidFill>
                <a:latin typeface="Carlito"/>
                <a:cs typeface="Carlito"/>
              </a:rPr>
              <a:t> </a:t>
            </a:r>
            <a:r>
              <a:rPr sz="2300" spc="-20" dirty="0">
                <a:solidFill>
                  <a:srgbClr val="3A3838"/>
                </a:solidFill>
                <a:latin typeface="Carlito"/>
                <a:cs typeface="Carlito"/>
              </a:rPr>
              <a:t>hava</a:t>
            </a:r>
            <a:endParaRPr sz="2300">
              <a:latin typeface="Carlito"/>
              <a:cs typeface="Carlito"/>
            </a:endParaRPr>
          </a:p>
          <a:p>
            <a:pPr marL="12700">
              <a:lnSpc>
                <a:spcPct val="100000"/>
              </a:lnSpc>
              <a:spcBef>
                <a:spcPts val="1380"/>
              </a:spcBef>
            </a:pPr>
            <a:r>
              <a:rPr sz="2300" spc="-10" dirty="0">
                <a:solidFill>
                  <a:srgbClr val="3A3838"/>
                </a:solidFill>
                <a:latin typeface="Carlito"/>
                <a:cs typeface="Carlito"/>
              </a:rPr>
              <a:t>İyonlaştırıcı</a:t>
            </a:r>
            <a:r>
              <a:rPr sz="2300" spc="-25" dirty="0">
                <a:solidFill>
                  <a:srgbClr val="3A3838"/>
                </a:solidFill>
                <a:latin typeface="Carlito"/>
                <a:cs typeface="Carlito"/>
              </a:rPr>
              <a:t> </a:t>
            </a:r>
            <a:r>
              <a:rPr sz="2300" spc="-20" dirty="0">
                <a:solidFill>
                  <a:srgbClr val="3A3838"/>
                </a:solidFill>
                <a:latin typeface="Carlito"/>
                <a:cs typeface="Carlito"/>
              </a:rPr>
              <a:t>radyasyon</a:t>
            </a:r>
            <a:endParaRPr sz="2300">
              <a:latin typeface="Carlito"/>
              <a:cs typeface="Carlito"/>
            </a:endParaRPr>
          </a:p>
          <a:p>
            <a:pPr marL="12700">
              <a:lnSpc>
                <a:spcPct val="100000"/>
              </a:lnSpc>
              <a:spcBef>
                <a:spcPts val="1385"/>
              </a:spcBef>
            </a:pPr>
            <a:r>
              <a:rPr sz="2300" spc="-10" dirty="0">
                <a:solidFill>
                  <a:srgbClr val="3A3838"/>
                </a:solidFill>
                <a:latin typeface="Carlito"/>
                <a:cs typeface="Carlito"/>
              </a:rPr>
              <a:t>İyonlaştırıcı </a:t>
            </a:r>
            <a:r>
              <a:rPr sz="2300" spc="-15" dirty="0">
                <a:solidFill>
                  <a:srgbClr val="3A3838"/>
                </a:solidFill>
                <a:latin typeface="Carlito"/>
                <a:cs typeface="Carlito"/>
              </a:rPr>
              <a:t>olmayan</a:t>
            </a:r>
            <a:r>
              <a:rPr sz="2300" spc="-10" dirty="0">
                <a:solidFill>
                  <a:srgbClr val="3A3838"/>
                </a:solidFill>
                <a:latin typeface="Carlito"/>
                <a:cs typeface="Carlito"/>
              </a:rPr>
              <a:t> </a:t>
            </a:r>
            <a:r>
              <a:rPr sz="2300" spc="-20" dirty="0">
                <a:solidFill>
                  <a:srgbClr val="3A3838"/>
                </a:solidFill>
                <a:latin typeface="Carlito"/>
                <a:cs typeface="Carlito"/>
              </a:rPr>
              <a:t>radyasyon</a:t>
            </a:r>
            <a:endParaRPr sz="2300">
              <a:latin typeface="Carlito"/>
              <a:cs typeface="Carlito"/>
            </a:endParaRPr>
          </a:p>
          <a:p>
            <a:pPr marL="12700" marR="367665">
              <a:lnSpc>
                <a:spcPts val="4140"/>
              </a:lnSpc>
              <a:spcBef>
                <a:spcPts val="365"/>
              </a:spcBef>
            </a:pPr>
            <a:r>
              <a:rPr sz="2300" spc="-10" dirty="0">
                <a:solidFill>
                  <a:srgbClr val="3A3838"/>
                </a:solidFill>
                <a:latin typeface="Carlito"/>
                <a:cs typeface="Carlito"/>
              </a:rPr>
              <a:t>Elektromanyetik </a:t>
            </a:r>
            <a:r>
              <a:rPr sz="2300" spc="-5" dirty="0">
                <a:solidFill>
                  <a:srgbClr val="3A3838"/>
                </a:solidFill>
                <a:latin typeface="Carlito"/>
                <a:cs typeface="Carlito"/>
              </a:rPr>
              <a:t>alanlara bağlı hastalıkları</a:t>
            </a:r>
            <a:r>
              <a:rPr sz="2300" spc="-100" dirty="0">
                <a:solidFill>
                  <a:srgbClr val="3A3838"/>
                </a:solidFill>
                <a:latin typeface="Carlito"/>
                <a:cs typeface="Carlito"/>
              </a:rPr>
              <a:t> </a:t>
            </a:r>
            <a:r>
              <a:rPr sz="2300" spc="-5" dirty="0">
                <a:solidFill>
                  <a:srgbClr val="3A3838"/>
                </a:solidFill>
                <a:latin typeface="Carlito"/>
                <a:cs typeface="Carlito"/>
              </a:rPr>
              <a:t>(baz  </a:t>
            </a:r>
            <a:r>
              <a:rPr sz="2300" spc="-15" dirty="0">
                <a:solidFill>
                  <a:srgbClr val="3A3838"/>
                </a:solidFill>
                <a:latin typeface="Carlito"/>
                <a:cs typeface="Carlito"/>
              </a:rPr>
              <a:t>istasyonları</a:t>
            </a:r>
            <a:r>
              <a:rPr sz="2300" spc="-40" dirty="0">
                <a:solidFill>
                  <a:srgbClr val="3A3838"/>
                </a:solidFill>
                <a:latin typeface="Carlito"/>
                <a:cs typeface="Carlito"/>
              </a:rPr>
              <a:t> </a:t>
            </a:r>
            <a:r>
              <a:rPr sz="2300" dirty="0">
                <a:solidFill>
                  <a:srgbClr val="3A3838"/>
                </a:solidFill>
                <a:latin typeface="Carlito"/>
                <a:cs typeface="Carlito"/>
              </a:rPr>
              <a:t>vb.)</a:t>
            </a:r>
            <a:endParaRPr sz="2300">
              <a:latin typeface="Carlito"/>
              <a:cs typeface="Carlito"/>
            </a:endParaRPr>
          </a:p>
        </p:txBody>
      </p:sp>
      <p:sp>
        <p:nvSpPr>
          <p:cNvPr id="13" name="object 13"/>
          <p:cNvSpPr/>
          <p:nvPr/>
        </p:nvSpPr>
        <p:spPr>
          <a:xfrm>
            <a:off x="7857743" y="1089660"/>
            <a:ext cx="4334256" cy="51358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2629535" cy="452120"/>
          </a:xfrm>
          <a:prstGeom prst="rect">
            <a:avLst/>
          </a:prstGeom>
        </p:spPr>
        <p:txBody>
          <a:bodyPr vert="horz" wrap="square" lIns="0" tIns="12065" rIns="0" bIns="0" rtlCol="0">
            <a:spAutoFit/>
          </a:bodyPr>
          <a:lstStyle/>
          <a:p>
            <a:pPr marL="12700">
              <a:lnSpc>
                <a:spcPct val="100000"/>
              </a:lnSpc>
              <a:spcBef>
                <a:spcPts val="95"/>
              </a:spcBef>
            </a:pPr>
            <a:r>
              <a:rPr sz="2800" b="1" spc="-20" dirty="0">
                <a:solidFill>
                  <a:srgbClr val="404040"/>
                </a:solidFill>
                <a:latin typeface="Carlito"/>
                <a:cs typeface="Carlito"/>
              </a:rPr>
              <a:t>Kimyasal</a:t>
            </a:r>
            <a:r>
              <a:rPr sz="2800" b="1" spc="-15" dirty="0">
                <a:solidFill>
                  <a:srgbClr val="404040"/>
                </a:solidFill>
                <a:latin typeface="Carlito"/>
                <a:cs typeface="Carlito"/>
              </a:rPr>
              <a:t> </a:t>
            </a:r>
            <a:r>
              <a:rPr sz="2800" b="1" spc="-20" dirty="0">
                <a:solidFill>
                  <a:srgbClr val="404040"/>
                </a:solidFill>
                <a:latin typeface="Carlito"/>
                <a:cs typeface="Carlito"/>
              </a:rPr>
              <a:t>Etkenler</a:t>
            </a:r>
            <a:endParaRPr sz="2800">
              <a:latin typeface="Carlito"/>
              <a:cs typeface="Carlito"/>
            </a:endParaRP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111351" y="1888109"/>
              <a:ext cx="216408" cy="21488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1351" y="2893949"/>
              <a:ext cx="216408" cy="21488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11351" y="3899788"/>
              <a:ext cx="216408" cy="21488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1351" y="4402709"/>
              <a:ext cx="216408" cy="214883"/>
            </a:xfrm>
            <a:prstGeom prst="rect">
              <a:avLst/>
            </a:prstGeom>
            <a:blipFill>
              <a:blip r:embed="rId2" cstate="print"/>
              <a:stretch>
                <a:fillRect/>
              </a:stretch>
            </a:blipFill>
          </p:spPr>
          <p:txBody>
            <a:bodyPr wrap="square" lIns="0" tIns="0" rIns="0" bIns="0" rtlCol="0"/>
            <a:lstStyle/>
            <a:p>
              <a:endParaRPr/>
            </a:p>
          </p:txBody>
        </p:sp>
      </p:grpSp>
      <p:sp>
        <p:nvSpPr>
          <p:cNvPr id="9" name="object 9"/>
          <p:cNvSpPr txBox="1"/>
          <p:nvPr/>
        </p:nvSpPr>
        <p:spPr>
          <a:xfrm>
            <a:off x="1441830" y="1640972"/>
            <a:ext cx="8706485" cy="3546475"/>
          </a:xfrm>
          <a:prstGeom prst="rect">
            <a:avLst/>
          </a:prstGeom>
        </p:spPr>
        <p:txBody>
          <a:bodyPr vert="horz" wrap="square" lIns="0" tIns="179705" rIns="0" bIns="0" rtlCol="0">
            <a:spAutoFit/>
          </a:bodyPr>
          <a:lstStyle/>
          <a:p>
            <a:pPr marL="12700">
              <a:lnSpc>
                <a:spcPct val="100000"/>
              </a:lnSpc>
              <a:spcBef>
                <a:spcPts val="1415"/>
              </a:spcBef>
            </a:pPr>
            <a:r>
              <a:rPr sz="2200" b="1" spc="-15" dirty="0">
                <a:solidFill>
                  <a:srgbClr val="404040"/>
                </a:solidFill>
                <a:latin typeface="Carlito"/>
                <a:cs typeface="Carlito"/>
              </a:rPr>
              <a:t>Metal ve metal </a:t>
            </a:r>
            <a:r>
              <a:rPr sz="2200" b="1" spc="-5" dirty="0">
                <a:solidFill>
                  <a:srgbClr val="404040"/>
                </a:solidFill>
                <a:latin typeface="Carlito"/>
                <a:cs typeface="Carlito"/>
              </a:rPr>
              <a:t>bileşikleri: </a:t>
            </a:r>
            <a:r>
              <a:rPr sz="2200" spc="-20" dirty="0">
                <a:solidFill>
                  <a:srgbClr val="404040"/>
                </a:solidFill>
                <a:latin typeface="Carlito"/>
                <a:cs typeface="Carlito"/>
              </a:rPr>
              <a:t>Kurşun, </a:t>
            </a:r>
            <a:r>
              <a:rPr sz="2200" spc="-10" dirty="0">
                <a:solidFill>
                  <a:srgbClr val="404040"/>
                </a:solidFill>
                <a:latin typeface="Carlito"/>
                <a:cs typeface="Carlito"/>
              </a:rPr>
              <a:t>civa, krom, kadmiyum, </a:t>
            </a:r>
            <a:r>
              <a:rPr sz="2200" spc="-20" dirty="0">
                <a:solidFill>
                  <a:srgbClr val="404040"/>
                </a:solidFill>
                <a:latin typeface="Carlito"/>
                <a:cs typeface="Carlito"/>
              </a:rPr>
              <a:t>nikel,</a:t>
            </a:r>
            <a:r>
              <a:rPr sz="2200" spc="185" dirty="0">
                <a:solidFill>
                  <a:srgbClr val="404040"/>
                </a:solidFill>
                <a:latin typeface="Carlito"/>
                <a:cs typeface="Carlito"/>
              </a:rPr>
              <a:t> </a:t>
            </a:r>
            <a:r>
              <a:rPr sz="2200" spc="-40" dirty="0">
                <a:solidFill>
                  <a:srgbClr val="404040"/>
                </a:solidFill>
                <a:latin typeface="Carlito"/>
                <a:cs typeface="Carlito"/>
              </a:rPr>
              <a:t>demir,</a:t>
            </a:r>
            <a:endParaRPr sz="2200">
              <a:latin typeface="Carlito"/>
              <a:cs typeface="Carlito"/>
            </a:endParaRPr>
          </a:p>
          <a:p>
            <a:pPr marL="12700">
              <a:lnSpc>
                <a:spcPct val="100000"/>
              </a:lnSpc>
              <a:spcBef>
                <a:spcPts val="1320"/>
              </a:spcBef>
            </a:pPr>
            <a:r>
              <a:rPr sz="2200" spc="-10" dirty="0">
                <a:solidFill>
                  <a:srgbClr val="404040"/>
                </a:solidFill>
                <a:latin typeface="Carlito"/>
                <a:cs typeface="Carlito"/>
              </a:rPr>
              <a:t>alüminyum, magnezyum, </a:t>
            </a:r>
            <a:r>
              <a:rPr sz="2200" spc="-15" dirty="0">
                <a:solidFill>
                  <a:srgbClr val="404040"/>
                </a:solidFill>
                <a:latin typeface="Carlito"/>
                <a:cs typeface="Carlito"/>
              </a:rPr>
              <a:t>kaynak </a:t>
            </a:r>
            <a:r>
              <a:rPr sz="2200" spc="-5" dirty="0">
                <a:solidFill>
                  <a:srgbClr val="404040"/>
                </a:solidFill>
                <a:latin typeface="Carlito"/>
                <a:cs typeface="Carlito"/>
              </a:rPr>
              <a:t>duman </a:t>
            </a:r>
            <a:r>
              <a:rPr sz="2200" spc="-20" dirty="0">
                <a:solidFill>
                  <a:srgbClr val="404040"/>
                </a:solidFill>
                <a:latin typeface="Carlito"/>
                <a:cs typeface="Carlito"/>
              </a:rPr>
              <a:t>ve</a:t>
            </a:r>
            <a:r>
              <a:rPr sz="2200" spc="60" dirty="0">
                <a:solidFill>
                  <a:srgbClr val="404040"/>
                </a:solidFill>
                <a:latin typeface="Carlito"/>
                <a:cs typeface="Carlito"/>
              </a:rPr>
              <a:t> </a:t>
            </a:r>
            <a:r>
              <a:rPr sz="2200" spc="-10" dirty="0">
                <a:solidFill>
                  <a:srgbClr val="404040"/>
                </a:solidFill>
                <a:latin typeface="Carlito"/>
                <a:cs typeface="Carlito"/>
              </a:rPr>
              <a:t>buharları</a:t>
            </a:r>
            <a:endParaRPr sz="2200">
              <a:latin typeface="Carlito"/>
              <a:cs typeface="Carlito"/>
            </a:endParaRPr>
          </a:p>
          <a:p>
            <a:pPr marL="12700" marR="634365">
              <a:lnSpc>
                <a:spcPct val="150000"/>
              </a:lnSpc>
              <a:spcBef>
                <a:spcPts val="5"/>
              </a:spcBef>
            </a:pPr>
            <a:r>
              <a:rPr sz="2200" b="1" spc="-10" dirty="0">
                <a:solidFill>
                  <a:srgbClr val="404040"/>
                </a:solidFill>
                <a:latin typeface="Carlito"/>
                <a:cs typeface="Carlito"/>
              </a:rPr>
              <a:t>Solventler: </a:t>
            </a:r>
            <a:r>
              <a:rPr sz="2200" spc="-15" dirty="0">
                <a:solidFill>
                  <a:srgbClr val="404040"/>
                </a:solidFill>
                <a:latin typeface="Carlito"/>
                <a:cs typeface="Carlito"/>
              </a:rPr>
              <a:t>Benzen ve </a:t>
            </a:r>
            <a:r>
              <a:rPr sz="2200" spc="-10" dirty="0">
                <a:solidFill>
                  <a:srgbClr val="404040"/>
                </a:solidFill>
                <a:latin typeface="Carlito"/>
                <a:cs typeface="Carlito"/>
              </a:rPr>
              <a:t>türevleri </a:t>
            </a:r>
            <a:r>
              <a:rPr sz="2200" spc="-5" dirty="0">
                <a:solidFill>
                  <a:srgbClr val="404040"/>
                </a:solidFill>
                <a:latin typeface="Carlito"/>
                <a:cs typeface="Carlito"/>
              </a:rPr>
              <a:t>olan </a:t>
            </a:r>
            <a:r>
              <a:rPr sz="2200" spc="-10" dirty="0">
                <a:solidFill>
                  <a:srgbClr val="404040"/>
                </a:solidFill>
                <a:latin typeface="Carlito"/>
                <a:cs typeface="Carlito"/>
              </a:rPr>
              <a:t>toluen, ksilen, benzin, aseton, </a:t>
            </a:r>
            <a:r>
              <a:rPr sz="2200" spc="-50" dirty="0">
                <a:solidFill>
                  <a:srgbClr val="404040"/>
                </a:solidFill>
                <a:latin typeface="Carlito"/>
                <a:cs typeface="Carlito"/>
              </a:rPr>
              <a:t>eter,  </a:t>
            </a:r>
            <a:r>
              <a:rPr sz="2200" spc="-35" dirty="0">
                <a:solidFill>
                  <a:srgbClr val="404040"/>
                </a:solidFill>
                <a:latin typeface="Carlito"/>
                <a:cs typeface="Carlito"/>
              </a:rPr>
              <a:t>alkoller, </a:t>
            </a:r>
            <a:r>
              <a:rPr sz="2200" spc="-10" dirty="0">
                <a:solidFill>
                  <a:srgbClr val="404040"/>
                </a:solidFill>
                <a:latin typeface="Carlito"/>
                <a:cs typeface="Carlito"/>
              </a:rPr>
              <a:t>stiren, </a:t>
            </a:r>
            <a:r>
              <a:rPr sz="2200" spc="-15" dirty="0">
                <a:solidFill>
                  <a:srgbClr val="404040"/>
                </a:solidFill>
                <a:latin typeface="Carlito"/>
                <a:cs typeface="Carlito"/>
              </a:rPr>
              <a:t>hekzan</a:t>
            </a:r>
            <a:r>
              <a:rPr sz="2200" spc="50" dirty="0">
                <a:solidFill>
                  <a:srgbClr val="404040"/>
                </a:solidFill>
                <a:latin typeface="Carlito"/>
                <a:cs typeface="Carlito"/>
              </a:rPr>
              <a:t> </a:t>
            </a:r>
            <a:r>
              <a:rPr sz="2200" spc="-10" dirty="0">
                <a:solidFill>
                  <a:srgbClr val="404040"/>
                </a:solidFill>
                <a:latin typeface="Carlito"/>
                <a:cs typeface="Carlito"/>
              </a:rPr>
              <a:t>vs.</a:t>
            </a:r>
            <a:endParaRPr sz="2200">
              <a:latin typeface="Carlito"/>
              <a:cs typeface="Carlito"/>
            </a:endParaRPr>
          </a:p>
          <a:p>
            <a:pPr marL="12700">
              <a:lnSpc>
                <a:spcPct val="100000"/>
              </a:lnSpc>
              <a:spcBef>
                <a:spcPts val="1320"/>
              </a:spcBef>
            </a:pPr>
            <a:r>
              <a:rPr sz="2200" b="1" spc="-10" dirty="0">
                <a:solidFill>
                  <a:srgbClr val="404040"/>
                </a:solidFill>
                <a:latin typeface="Carlito"/>
                <a:cs typeface="Carlito"/>
              </a:rPr>
              <a:t>Gazlar </a:t>
            </a:r>
            <a:r>
              <a:rPr sz="2200" b="1" spc="-15" dirty="0">
                <a:solidFill>
                  <a:srgbClr val="404040"/>
                </a:solidFill>
                <a:latin typeface="Carlito"/>
                <a:cs typeface="Carlito"/>
              </a:rPr>
              <a:t>ve </a:t>
            </a:r>
            <a:r>
              <a:rPr sz="2200" b="1" spc="-5" dirty="0">
                <a:solidFill>
                  <a:srgbClr val="404040"/>
                </a:solidFill>
                <a:latin typeface="Carlito"/>
                <a:cs typeface="Carlito"/>
              </a:rPr>
              <a:t>buharlar: </a:t>
            </a:r>
            <a:r>
              <a:rPr sz="2200" spc="-5" dirty="0">
                <a:solidFill>
                  <a:srgbClr val="404040"/>
                </a:solidFill>
                <a:latin typeface="Carlito"/>
                <a:cs typeface="Carlito"/>
              </a:rPr>
              <a:t>Basit </a:t>
            </a:r>
            <a:r>
              <a:rPr sz="2200" spc="-10" dirty="0">
                <a:solidFill>
                  <a:srgbClr val="404040"/>
                </a:solidFill>
                <a:latin typeface="Carlito"/>
                <a:cs typeface="Carlito"/>
              </a:rPr>
              <a:t>boğucu </a:t>
            </a:r>
            <a:r>
              <a:rPr sz="2200" spc="-35" dirty="0">
                <a:solidFill>
                  <a:srgbClr val="404040"/>
                </a:solidFill>
                <a:latin typeface="Carlito"/>
                <a:cs typeface="Carlito"/>
              </a:rPr>
              <a:t>gazlar, </a:t>
            </a:r>
            <a:r>
              <a:rPr sz="2200" spc="-15" dirty="0">
                <a:solidFill>
                  <a:srgbClr val="404040"/>
                </a:solidFill>
                <a:latin typeface="Carlito"/>
                <a:cs typeface="Carlito"/>
              </a:rPr>
              <a:t>kimyasal </a:t>
            </a:r>
            <a:r>
              <a:rPr sz="2200" spc="-10" dirty="0">
                <a:solidFill>
                  <a:srgbClr val="404040"/>
                </a:solidFill>
                <a:latin typeface="Carlito"/>
                <a:cs typeface="Carlito"/>
              </a:rPr>
              <a:t>boğucu </a:t>
            </a:r>
            <a:r>
              <a:rPr sz="2200" spc="-35" dirty="0">
                <a:solidFill>
                  <a:srgbClr val="404040"/>
                </a:solidFill>
                <a:latin typeface="Carlito"/>
                <a:cs typeface="Carlito"/>
              </a:rPr>
              <a:t>gazlar, </a:t>
            </a:r>
            <a:r>
              <a:rPr sz="2200" spc="-10" dirty="0">
                <a:solidFill>
                  <a:srgbClr val="404040"/>
                </a:solidFill>
                <a:latin typeface="Carlito"/>
                <a:cs typeface="Carlito"/>
              </a:rPr>
              <a:t>irritan</a:t>
            </a:r>
            <a:r>
              <a:rPr sz="2200" spc="240" dirty="0">
                <a:solidFill>
                  <a:srgbClr val="404040"/>
                </a:solidFill>
                <a:latin typeface="Carlito"/>
                <a:cs typeface="Carlito"/>
              </a:rPr>
              <a:t> </a:t>
            </a:r>
            <a:r>
              <a:rPr sz="2200" spc="-10" dirty="0">
                <a:solidFill>
                  <a:srgbClr val="404040"/>
                </a:solidFill>
                <a:latin typeface="Carlito"/>
                <a:cs typeface="Carlito"/>
              </a:rPr>
              <a:t>gazlar</a:t>
            </a:r>
            <a:endParaRPr sz="2200">
              <a:latin typeface="Carlito"/>
              <a:cs typeface="Carlito"/>
            </a:endParaRPr>
          </a:p>
          <a:p>
            <a:pPr marL="12700">
              <a:lnSpc>
                <a:spcPct val="100000"/>
              </a:lnSpc>
              <a:spcBef>
                <a:spcPts val="1320"/>
              </a:spcBef>
            </a:pPr>
            <a:r>
              <a:rPr sz="2200" b="1" spc="-15" dirty="0">
                <a:solidFill>
                  <a:srgbClr val="404040"/>
                </a:solidFill>
                <a:latin typeface="Carlito"/>
                <a:cs typeface="Carlito"/>
              </a:rPr>
              <a:t>Pestisitler</a:t>
            </a:r>
            <a:endParaRPr sz="2200">
              <a:latin typeface="Carlito"/>
              <a:cs typeface="Carlito"/>
            </a:endParaRPr>
          </a:p>
          <a:p>
            <a:pPr marL="12700">
              <a:lnSpc>
                <a:spcPct val="100000"/>
              </a:lnSpc>
              <a:spcBef>
                <a:spcPts val="1320"/>
              </a:spcBef>
            </a:pPr>
            <a:r>
              <a:rPr sz="2200" b="1" spc="-5" dirty="0">
                <a:solidFill>
                  <a:srgbClr val="404040"/>
                </a:solidFill>
                <a:latin typeface="Carlito"/>
                <a:cs typeface="Carlito"/>
              </a:rPr>
              <a:t>Nanopartiküller</a:t>
            </a:r>
            <a:endParaRPr sz="2200">
              <a:latin typeface="Carlito"/>
              <a:cs typeface="Carlito"/>
            </a:endParaRPr>
          </a:p>
        </p:txBody>
      </p:sp>
      <p:grpSp>
        <p:nvGrpSpPr>
          <p:cNvPr id="10" name="object 10"/>
          <p:cNvGrpSpPr/>
          <p:nvPr/>
        </p:nvGrpSpPr>
        <p:grpSpPr>
          <a:xfrm>
            <a:off x="1111351" y="2107692"/>
            <a:ext cx="10577830" cy="3733800"/>
            <a:chOff x="1111351" y="2107692"/>
            <a:chExt cx="10577830" cy="3733800"/>
          </a:xfrm>
        </p:grpSpPr>
        <p:sp>
          <p:nvSpPr>
            <p:cNvPr id="11" name="object 11"/>
            <p:cNvSpPr/>
            <p:nvPr/>
          </p:nvSpPr>
          <p:spPr>
            <a:xfrm>
              <a:off x="1111351" y="4905629"/>
              <a:ext cx="216408" cy="214884"/>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10248900" y="2107692"/>
              <a:ext cx="1440179" cy="3733800"/>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746048" y="1276858"/>
          <a:ext cx="8091805" cy="4773930"/>
        </p:xfrm>
        <a:graphic>
          <a:graphicData uri="http://schemas.openxmlformats.org/drawingml/2006/table">
            <a:tbl>
              <a:tblPr firstRow="1" bandRow="1">
                <a:tableStyleId>{2D5ABB26-0587-4C30-8999-92F81FD0307C}</a:tableStyleId>
              </a:tblPr>
              <a:tblGrid>
                <a:gridCol w="2182495">
                  <a:extLst>
                    <a:ext uri="{9D8B030D-6E8A-4147-A177-3AD203B41FA5}">
                      <a16:colId xmlns:a16="http://schemas.microsoft.com/office/drawing/2014/main" val="20000"/>
                    </a:ext>
                  </a:extLst>
                </a:gridCol>
                <a:gridCol w="1849120">
                  <a:extLst>
                    <a:ext uri="{9D8B030D-6E8A-4147-A177-3AD203B41FA5}">
                      <a16:colId xmlns:a16="http://schemas.microsoft.com/office/drawing/2014/main" val="20001"/>
                    </a:ext>
                  </a:extLst>
                </a:gridCol>
                <a:gridCol w="4039869">
                  <a:extLst>
                    <a:ext uri="{9D8B030D-6E8A-4147-A177-3AD203B41FA5}">
                      <a16:colId xmlns:a16="http://schemas.microsoft.com/office/drawing/2014/main" val="20002"/>
                    </a:ext>
                  </a:extLst>
                </a:gridCol>
              </a:tblGrid>
              <a:tr h="680084">
                <a:tc>
                  <a:txBody>
                    <a:bodyPr/>
                    <a:lstStyle/>
                    <a:p>
                      <a:pPr marL="107950">
                        <a:lnSpc>
                          <a:spcPct val="100000"/>
                        </a:lnSpc>
                        <a:spcBef>
                          <a:spcPts val="1520"/>
                        </a:spcBef>
                      </a:pPr>
                      <a:r>
                        <a:rPr sz="1800" b="1" spc="-5" dirty="0">
                          <a:latin typeface="Carlito"/>
                          <a:cs typeface="Carlito"/>
                        </a:rPr>
                        <a:t>Hastalık</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D3E4F4"/>
                    </a:solidFill>
                  </a:tcPr>
                </a:tc>
                <a:tc>
                  <a:txBody>
                    <a:bodyPr/>
                    <a:lstStyle/>
                    <a:p>
                      <a:pPr marL="107950">
                        <a:lnSpc>
                          <a:spcPct val="100000"/>
                        </a:lnSpc>
                        <a:spcBef>
                          <a:spcPts val="1520"/>
                        </a:spcBef>
                      </a:pPr>
                      <a:r>
                        <a:rPr sz="1800" b="1" spc="-10" dirty="0">
                          <a:latin typeface="Carlito"/>
                          <a:cs typeface="Carlito"/>
                        </a:rPr>
                        <a:t>Enfeksiyon</a:t>
                      </a:r>
                      <a:r>
                        <a:rPr sz="1800" b="1" spc="-45" dirty="0">
                          <a:latin typeface="Carlito"/>
                          <a:cs typeface="Carlito"/>
                        </a:rPr>
                        <a:t> </a:t>
                      </a:r>
                      <a:r>
                        <a:rPr sz="1800" b="1" spc="-30" dirty="0">
                          <a:latin typeface="Carlito"/>
                          <a:cs typeface="Carlito"/>
                        </a:rPr>
                        <a:t>Türü</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D3E4F4"/>
                    </a:solidFill>
                  </a:tcPr>
                </a:tc>
                <a:tc>
                  <a:txBody>
                    <a:bodyPr/>
                    <a:lstStyle/>
                    <a:p>
                      <a:pPr marL="108585">
                        <a:lnSpc>
                          <a:spcPct val="100000"/>
                        </a:lnSpc>
                        <a:spcBef>
                          <a:spcPts val="1520"/>
                        </a:spcBef>
                      </a:pPr>
                      <a:r>
                        <a:rPr sz="1800" b="1" spc="-5" dirty="0">
                          <a:latin typeface="Carlito"/>
                          <a:cs typeface="Carlito"/>
                        </a:rPr>
                        <a:t>Hastalığın </a:t>
                      </a:r>
                      <a:r>
                        <a:rPr sz="1800" b="1" dirty="0">
                          <a:latin typeface="Carlito"/>
                          <a:cs typeface="Carlito"/>
                        </a:rPr>
                        <a:t>Sık </a:t>
                      </a:r>
                      <a:r>
                        <a:rPr sz="1800" b="1" spc="-5" dirty="0">
                          <a:latin typeface="Carlito"/>
                          <a:cs typeface="Carlito"/>
                        </a:rPr>
                        <a:t>Görüldüğü</a:t>
                      </a:r>
                      <a:r>
                        <a:rPr sz="1800" b="1" spc="-80" dirty="0">
                          <a:latin typeface="Carlito"/>
                          <a:cs typeface="Carlito"/>
                        </a:rPr>
                        <a:t> </a:t>
                      </a:r>
                      <a:r>
                        <a:rPr sz="1800" b="1" dirty="0">
                          <a:latin typeface="Carlito"/>
                          <a:cs typeface="Carlito"/>
                        </a:rPr>
                        <a:t>İşler</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D3E4F4"/>
                    </a:solidFill>
                  </a:tcPr>
                </a:tc>
                <a:extLst>
                  <a:ext uri="{0D108BD9-81ED-4DB2-BD59-A6C34878D82A}">
                    <a16:rowId xmlns:a16="http://schemas.microsoft.com/office/drawing/2014/main" val="10000"/>
                  </a:ext>
                </a:extLst>
              </a:tr>
              <a:tr h="680085">
                <a:tc>
                  <a:txBody>
                    <a:bodyPr/>
                    <a:lstStyle/>
                    <a:p>
                      <a:pPr marL="107950">
                        <a:lnSpc>
                          <a:spcPct val="100000"/>
                        </a:lnSpc>
                        <a:spcBef>
                          <a:spcPts val="1520"/>
                        </a:spcBef>
                      </a:pPr>
                      <a:r>
                        <a:rPr sz="1800" spc="-5" dirty="0">
                          <a:latin typeface="Carlito"/>
                          <a:cs typeface="Carlito"/>
                        </a:rPr>
                        <a:t>Şarbon</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tcPr>
                </a:tc>
                <a:tc>
                  <a:txBody>
                    <a:bodyPr/>
                    <a:lstStyle/>
                    <a:p>
                      <a:pPr marL="107950">
                        <a:lnSpc>
                          <a:spcPct val="100000"/>
                        </a:lnSpc>
                        <a:spcBef>
                          <a:spcPts val="1520"/>
                        </a:spcBef>
                      </a:pPr>
                      <a:r>
                        <a:rPr sz="1800" spc="-10" dirty="0">
                          <a:latin typeface="Carlito"/>
                          <a:cs typeface="Carlito"/>
                        </a:rPr>
                        <a:t>Bakteriyel</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tcPr>
                </a:tc>
                <a:tc>
                  <a:txBody>
                    <a:bodyPr/>
                    <a:lstStyle/>
                    <a:p>
                      <a:pPr marL="108585">
                        <a:lnSpc>
                          <a:spcPct val="100000"/>
                        </a:lnSpc>
                        <a:spcBef>
                          <a:spcPts val="1520"/>
                        </a:spcBef>
                      </a:pPr>
                      <a:r>
                        <a:rPr sz="1800" spc="-10" dirty="0">
                          <a:latin typeface="Carlito"/>
                          <a:cs typeface="Carlito"/>
                        </a:rPr>
                        <a:t>Çiftçi, kasap,</a:t>
                      </a:r>
                      <a:r>
                        <a:rPr sz="1800" spc="30" dirty="0">
                          <a:latin typeface="Carlito"/>
                          <a:cs typeface="Carlito"/>
                        </a:rPr>
                        <a:t> </a:t>
                      </a:r>
                      <a:r>
                        <a:rPr sz="1800" spc="-10" dirty="0">
                          <a:latin typeface="Carlito"/>
                          <a:cs typeface="Carlito"/>
                        </a:rPr>
                        <a:t>veteriner</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tcPr>
                </a:tc>
                <a:extLst>
                  <a:ext uri="{0D108BD9-81ED-4DB2-BD59-A6C34878D82A}">
                    <a16:rowId xmlns:a16="http://schemas.microsoft.com/office/drawing/2014/main" val="10001"/>
                  </a:ext>
                </a:extLst>
              </a:tr>
              <a:tr h="680085">
                <a:tc>
                  <a:txBody>
                    <a:bodyPr/>
                    <a:lstStyle/>
                    <a:p>
                      <a:pPr marL="107950">
                        <a:lnSpc>
                          <a:spcPct val="100000"/>
                        </a:lnSpc>
                        <a:spcBef>
                          <a:spcPts val="1520"/>
                        </a:spcBef>
                      </a:pPr>
                      <a:r>
                        <a:rPr sz="1800" spc="-20" dirty="0">
                          <a:latin typeface="Carlito"/>
                          <a:cs typeface="Carlito"/>
                        </a:rPr>
                        <a:t>Tüberküloz</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7950">
                        <a:lnSpc>
                          <a:spcPct val="100000"/>
                        </a:lnSpc>
                        <a:spcBef>
                          <a:spcPts val="1520"/>
                        </a:spcBef>
                      </a:pPr>
                      <a:r>
                        <a:rPr sz="1800" spc="-10" dirty="0">
                          <a:latin typeface="Carlito"/>
                          <a:cs typeface="Carlito"/>
                        </a:rPr>
                        <a:t>Bakteriyel</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8585">
                        <a:lnSpc>
                          <a:spcPct val="100000"/>
                        </a:lnSpc>
                        <a:spcBef>
                          <a:spcPts val="1520"/>
                        </a:spcBef>
                      </a:pPr>
                      <a:r>
                        <a:rPr sz="1800" spc="-10" dirty="0">
                          <a:latin typeface="Carlito"/>
                          <a:cs typeface="Carlito"/>
                        </a:rPr>
                        <a:t>Çiftçi, kasap, </a:t>
                      </a:r>
                      <a:r>
                        <a:rPr sz="1800" spc="-25" dirty="0">
                          <a:latin typeface="Carlito"/>
                          <a:cs typeface="Carlito"/>
                        </a:rPr>
                        <a:t>veteriner, </a:t>
                      </a:r>
                      <a:r>
                        <a:rPr sz="1800" spc="-5" dirty="0">
                          <a:latin typeface="Carlito"/>
                          <a:cs typeface="Carlito"/>
                        </a:rPr>
                        <a:t>sağlık</a:t>
                      </a:r>
                      <a:r>
                        <a:rPr sz="1800" spc="45" dirty="0">
                          <a:latin typeface="Carlito"/>
                          <a:cs typeface="Carlito"/>
                        </a:rPr>
                        <a:t> </a:t>
                      </a:r>
                      <a:r>
                        <a:rPr sz="1800" spc="-5" dirty="0">
                          <a:latin typeface="Carlito"/>
                          <a:cs typeface="Carlito"/>
                        </a:rPr>
                        <a:t>çalışanları</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2"/>
                  </a:ext>
                </a:extLst>
              </a:tr>
              <a:tr h="680085">
                <a:tc>
                  <a:txBody>
                    <a:bodyPr/>
                    <a:lstStyle/>
                    <a:p>
                      <a:pPr marL="107950">
                        <a:lnSpc>
                          <a:spcPct val="100000"/>
                        </a:lnSpc>
                        <a:spcBef>
                          <a:spcPts val="1520"/>
                        </a:spcBef>
                      </a:pPr>
                      <a:r>
                        <a:rPr sz="1800" spc="-5" dirty="0">
                          <a:latin typeface="Carlito"/>
                          <a:cs typeface="Carlito"/>
                        </a:rPr>
                        <a:t>Bruselloz</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7950">
                        <a:lnSpc>
                          <a:spcPct val="100000"/>
                        </a:lnSpc>
                        <a:spcBef>
                          <a:spcPts val="1520"/>
                        </a:spcBef>
                      </a:pPr>
                      <a:r>
                        <a:rPr sz="1800" spc="-10" dirty="0">
                          <a:latin typeface="Carlito"/>
                          <a:cs typeface="Carlito"/>
                        </a:rPr>
                        <a:t>Bakteriyel</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8585">
                        <a:lnSpc>
                          <a:spcPct val="100000"/>
                        </a:lnSpc>
                        <a:spcBef>
                          <a:spcPts val="1520"/>
                        </a:spcBef>
                      </a:pPr>
                      <a:r>
                        <a:rPr sz="1800" spc="-20" dirty="0">
                          <a:latin typeface="Carlito"/>
                          <a:cs typeface="Carlito"/>
                        </a:rPr>
                        <a:t>Besiciler, </a:t>
                      </a:r>
                      <a:r>
                        <a:rPr sz="1800" spc="-10" dirty="0">
                          <a:latin typeface="Carlito"/>
                          <a:cs typeface="Carlito"/>
                        </a:rPr>
                        <a:t>sütçü,</a:t>
                      </a:r>
                      <a:r>
                        <a:rPr sz="1800" spc="35" dirty="0">
                          <a:latin typeface="Carlito"/>
                          <a:cs typeface="Carlito"/>
                        </a:rPr>
                        <a:t> </a:t>
                      </a:r>
                      <a:r>
                        <a:rPr sz="1800" spc="-10" dirty="0">
                          <a:latin typeface="Carlito"/>
                          <a:cs typeface="Carlito"/>
                        </a:rPr>
                        <a:t>veteriner</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3"/>
                  </a:ext>
                </a:extLst>
              </a:tr>
              <a:tr h="680084">
                <a:tc>
                  <a:txBody>
                    <a:bodyPr/>
                    <a:lstStyle/>
                    <a:p>
                      <a:pPr marL="107950">
                        <a:lnSpc>
                          <a:spcPct val="100000"/>
                        </a:lnSpc>
                        <a:spcBef>
                          <a:spcPts val="1520"/>
                        </a:spcBef>
                      </a:pPr>
                      <a:r>
                        <a:rPr sz="1800" spc="-10" dirty="0">
                          <a:latin typeface="Carlito"/>
                          <a:cs typeface="Carlito"/>
                        </a:rPr>
                        <a:t>Salmonellozis</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7950">
                        <a:lnSpc>
                          <a:spcPct val="100000"/>
                        </a:lnSpc>
                        <a:spcBef>
                          <a:spcPts val="1520"/>
                        </a:spcBef>
                      </a:pPr>
                      <a:r>
                        <a:rPr sz="1800" spc="-10" dirty="0">
                          <a:latin typeface="Carlito"/>
                          <a:cs typeface="Carlito"/>
                        </a:rPr>
                        <a:t>Bakteriyel</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8585">
                        <a:lnSpc>
                          <a:spcPct val="100000"/>
                        </a:lnSpc>
                        <a:spcBef>
                          <a:spcPts val="1520"/>
                        </a:spcBef>
                      </a:pPr>
                      <a:r>
                        <a:rPr sz="1800" spc="-35" dirty="0">
                          <a:latin typeface="Carlito"/>
                          <a:cs typeface="Carlito"/>
                        </a:rPr>
                        <a:t>Veteriner, </a:t>
                      </a:r>
                      <a:r>
                        <a:rPr sz="1800" spc="-5" dirty="0">
                          <a:latin typeface="Carlito"/>
                          <a:cs typeface="Carlito"/>
                        </a:rPr>
                        <a:t>aşçı-mezbaha</a:t>
                      </a:r>
                      <a:r>
                        <a:rPr sz="1800" spc="50" dirty="0">
                          <a:latin typeface="Carlito"/>
                          <a:cs typeface="Carlito"/>
                        </a:rPr>
                        <a:t> </a:t>
                      </a:r>
                      <a:r>
                        <a:rPr sz="1800" spc="-5" dirty="0">
                          <a:latin typeface="Carlito"/>
                          <a:cs typeface="Carlito"/>
                        </a:rPr>
                        <a:t>işçisi</a:t>
                      </a:r>
                      <a:endParaRPr sz="1800">
                        <a:latin typeface="Carlito"/>
                        <a:cs typeface="Carlito"/>
                      </a:endParaRPr>
                    </a:p>
                  </a:txBody>
                  <a:tcPr marL="0" marR="0" marT="19304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4"/>
                  </a:ext>
                </a:extLst>
              </a:tr>
              <a:tr h="680085">
                <a:tc>
                  <a:txBody>
                    <a:bodyPr/>
                    <a:lstStyle/>
                    <a:p>
                      <a:pPr marL="107950">
                        <a:lnSpc>
                          <a:spcPct val="100000"/>
                        </a:lnSpc>
                        <a:spcBef>
                          <a:spcPts val="1525"/>
                        </a:spcBef>
                      </a:pPr>
                      <a:r>
                        <a:rPr sz="1800" spc="-10" dirty="0">
                          <a:latin typeface="Carlito"/>
                          <a:cs typeface="Carlito"/>
                        </a:rPr>
                        <a:t>Kırım </a:t>
                      </a:r>
                      <a:r>
                        <a:rPr sz="1800" spc="-15" dirty="0">
                          <a:latin typeface="Carlito"/>
                          <a:cs typeface="Carlito"/>
                        </a:rPr>
                        <a:t>Kongo</a:t>
                      </a:r>
                      <a:r>
                        <a:rPr sz="1800" spc="5" dirty="0">
                          <a:latin typeface="Carlito"/>
                          <a:cs typeface="Carlito"/>
                        </a:rPr>
                        <a:t> </a:t>
                      </a:r>
                      <a:r>
                        <a:rPr sz="1800" spc="-5" dirty="0">
                          <a:latin typeface="Carlito"/>
                          <a:cs typeface="Carlito"/>
                        </a:rPr>
                        <a:t>(KKKA)</a:t>
                      </a:r>
                      <a:endParaRPr sz="1800">
                        <a:latin typeface="Carlito"/>
                        <a:cs typeface="Carlito"/>
                      </a:endParaRPr>
                    </a:p>
                  </a:txBody>
                  <a:tcPr marL="0" marR="0" marT="1936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7950">
                        <a:lnSpc>
                          <a:spcPct val="100000"/>
                        </a:lnSpc>
                        <a:spcBef>
                          <a:spcPts val="1525"/>
                        </a:spcBef>
                      </a:pPr>
                      <a:r>
                        <a:rPr sz="1800" spc="-15" dirty="0">
                          <a:latin typeface="Carlito"/>
                          <a:cs typeface="Carlito"/>
                        </a:rPr>
                        <a:t>Viral</a:t>
                      </a:r>
                      <a:endParaRPr sz="1800">
                        <a:latin typeface="Carlito"/>
                        <a:cs typeface="Carlito"/>
                      </a:endParaRPr>
                    </a:p>
                  </a:txBody>
                  <a:tcPr marL="0" marR="0" marT="1936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8585">
                        <a:lnSpc>
                          <a:spcPct val="100000"/>
                        </a:lnSpc>
                        <a:spcBef>
                          <a:spcPts val="1525"/>
                        </a:spcBef>
                      </a:pPr>
                      <a:r>
                        <a:rPr sz="1800" spc="-10" dirty="0">
                          <a:latin typeface="Carlito"/>
                          <a:cs typeface="Carlito"/>
                        </a:rPr>
                        <a:t>Çiftçi,</a:t>
                      </a:r>
                      <a:r>
                        <a:rPr sz="1800" spc="10" dirty="0">
                          <a:latin typeface="Carlito"/>
                          <a:cs typeface="Carlito"/>
                        </a:rPr>
                        <a:t> </a:t>
                      </a:r>
                      <a:r>
                        <a:rPr sz="1800" spc="-5" dirty="0">
                          <a:latin typeface="Carlito"/>
                          <a:cs typeface="Carlito"/>
                        </a:rPr>
                        <a:t>besici</a:t>
                      </a:r>
                      <a:endParaRPr sz="1800">
                        <a:latin typeface="Carlito"/>
                        <a:cs typeface="Carlito"/>
                      </a:endParaRPr>
                    </a:p>
                  </a:txBody>
                  <a:tcPr marL="0" marR="0" marT="1936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5"/>
                  </a:ext>
                </a:extLst>
              </a:tr>
              <a:tr h="680148">
                <a:tc>
                  <a:txBody>
                    <a:bodyPr/>
                    <a:lstStyle/>
                    <a:p>
                      <a:pPr marL="107950">
                        <a:lnSpc>
                          <a:spcPct val="100000"/>
                        </a:lnSpc>
                        <a:spcBef>
                          <a:spcPts val="1525"/>
                        </a:spcBef>
                      </a:pPr>
                      <a:r>
                        <a:rPr sz="1800" spc="-10" dirty="0">
                          <a:latin typeface="Carlito"/>
                          <a:cs typeface="Carlito"/>
                        </a:rPr>
                        <a:t>Kedi </a:t>
                      </a:r>
                      <a:r>
                        <a:rPr sz="1800" spc="-20" dirty="0">
                          <a:latin typeface="Carlito"/>
                          <a:cs typeface="Carlito"/>
                        </a:rPr>
                        <a:t>Tırmığı</a:t>
                      </a:r>
                      <a:r>
                        <a:rPr sz="1800" spc="-10" dirty="0">
                          <a:latin typeface="Carlito"/>
                          <a:cs typeface="Carlito"/>
                        </a:rPr>
                        <a:t> Hastalığı</a:t>
                      </a:r>
                      <a:endParaRPr sz="1800">
                        <a:latin typeface="Carlito"/>
                        <a:cs typeface="Carlito"/>
                      </a:endParaRPr>
                    </a:p>
                  </a:txBody>
                  <a:tcPr marL="0" marR="0" marT="1936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7950">
                        <a:lnSpc>
                          <a:spcPct val="100000"/>
                        </a:lnSpc>
                        <a:spcBef>
                          <a:spcPts val="1525"/>
                        </a:spcBef>
                      </a:pPr>
                      <a:r>
                        <a:rPr sz="1800" spc="-10" dirty="0">
                          <a:latin typeface="Carlito"/>
                          <a:cs typeface="Carlito"/>
                        </a:rPr>
                        <a:t>Bakteriyel</a:t>
                      </a:r>
                      <a:endParaRPr sz="1800">
                        <a:latin typeface="Carlito"/>
                        <a:cs typeface="Carlito"/>
                      </a:endParaRPr>
                    </a:p>
                  </a:txBody>
                  <a:tcPr marL="0" marR="0" marT="1936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108585">
                        <a:lnSpc>
                          <a:spcPct val="100000"/>
                        </a:lnSpc>
                        <a:spcBef>
                          <a:spcPts val="1525"/>
                        </a:spcBef>
                      </a:pPr>
                      <a:r>
                        <a:rPr sz="1800" spc="-35" dirty="0">
                          <a:latin typeface="Carlito"/>
                          <a:cs typeface="Carlito"/>
                        </a:rPr>
                        <a:t>Veteriner, </a:t>
                      </a:r>
                      <a:r>
                        <a:rPr sz="1800" spc="-15" dirty="0">
                          <a:latin typeface="Carlito"/>
                          <a:cs typeface="Carlito"/>
                        </a:rPr>
                        <a:t>kedi-köpek</a:t>
                      </a:r>
                      <a:r>
                        <a:rPr sz="1800" spc="55" dirty="0">
                          <a:latin typeface="Carlito"/>
                          <a:cs typeface="Carlito"/>
                        </a:rPr>
                        <a:t> </a:t>
                      </a:r>
                      <a:r>
                        <a:rPr sz="1800" spc="-5" dirty="0">
                          <a:latin typeface="Carlito"/>
                          <a:cs typeface="Carlito"/>
                        </a:rPr>
                        <a:t>sahibi</a:t>
                      </a:r>
                      <a:endParaRPr sz="1800">
                        <a:latin typeface="Carlito"/>
                        <a:cs typeface="Carlito"/>
                      </a:endParaRPr>
                    </a:p>
                  </a:txBody>
                  <a:tcPr marL="0" marR="0" marT="1936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6"/>
                  </a:ext>
                </a:extLst>
              </a:tr>
            </a:tbl>
          </a:graphicData>
        </a:graphic>
      </p:graphicFrame>
      <p:sp>
        <p:nvSpPr>
          <p:cNvPr id="3" name="object 3"/>
          <p:cNvSpPr txBox="1">
            <a:spLocks noGrp="1"/>
          </p:cNvSpPr>
          <p:nvPr>
            <p:ph type="title"/>
          </p:nvPr>
        </p:nvSpPr>
        <p:spPr>
          <a:xfrm>
            <a:off x="753872" y="611250"/>
            <a:ext cx="258889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Biyolojik</a:t>
            </a:r>
            <a:r>
              <a:rPr sz="2800" b="1" spc="-45" dirty="0">
                <a:solidFill>
                  <a:srgbClr val="404040"/>
                </a:solidFill>
                <a:latin typeface="Carlito"/>
                <a:cs typeface="Carlito"/>
              </a:rPr>
              <a:t> </a:t>
            </a:r>
            <a:r>
              <a:rPr sz="2800" b="1" spc="-20" dirty="0">
                <a:solidFill>
                  <a:srgbClr val="404040"/>
                </a:solidFill>
                <a:latin typeface="Carlito"/>
                <a:cs typeface="Carlito"/>
              </a:rPr>
              <a:t>Etkenler</a:t>
            </a:r>
            <a:endParaRPr sz="2800">
              <a:latin typeface="Carlito"/>
              <a:cs typeface="Carlito"/>
            </a:endParaRPr>
          </a:p>
        </p:txBody>
      </p:sp>
      <p:sp>
        <p:nvSpPr>
          <p:cNvPr id="4" name="object 4"/>
          <p:cNvSpPr/>
          <p:nvPr/>
        </p:nvSpPr>
        <p:spPr>
          <a:xfrm>
            <a:off x="8958071" y="1661160"/>
            <a:ext cx="2691383"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772629" y="1276985"/>
          <a:ext cx="8490585" cy="4667885"/>
        </p:xfrm>
        <a:graphic>
          <a:graphicData uri="http://schemas.openxmlformats.org/drawingml/2006/table">
            <a:tbl>
              <a:tblPr firstRow="1" bandRow="1">
                <a:tableStyleId>{2D5ABB26-0587-4C30-8999-92F81FD0307C}</a:tableStyleId>
              </a:tblPr>
              <a:tblGrid>
                <a:gridCol w="4235450">
                  <a:extLst>
                    <a:ext uri="{9D8B030D-6E8A-4147-A177-3AD203B41FA5}">
                      <a16:colId xmlns:a16="http://schemas.microsoft.com/office/drawing/2014/main" val="20000"/>
                    </a:ext>
                  </a:extLst>
                </a:gridCol>
                <a:gridCol w="4235450">
                  <a:extLst>
                    <a:ext uri="{9D8B030D-6E8A-4147-A177-3AD203B41FA5}">
                      <a16:colId xmlns:a16="http://schemas.microsoft.com/office/drawing/2014/main" val="20001"/>
                    </a:ext>
                  </a:extLst>
                </a:gridCol>
              </a:tblGrid>
              <a:tr h="869695">
                <a:tc>
                  <a:txBody>
                    <a:bodyPr/>
                    <a:lstStyle/>
                    <a:p>
                      <a:pPr>
                        <a:lnSpc>
                          <a:spcPct val="100000"/>
                        </a:lnSpc>
                        <a:spcBef>
                          <a:spcPts val="20"/>
                        </a:spcBef>
                      </a:pPr>
                      <a:endParaRPr sz="1950">
                        <a:latin typeface="Times New Roman"/>
                        <a:cs typeface="Times New Roman"/>
                      </a:endParaRPr>
                    </a:p>
                    <a:p>
                      <a:pPr marL="179705">
                        <a:lnSpc>
                          <a:spcPct val="100000"/>
                        </a:lnSpc>
                      </a:pPr>
                      <a:r>
                        <a:rPr sz="1800" b="1" spc="-5" dirty="0">
                          <a:latin typeface="Carlito"/>
                          <a:cs typeface="Carlito"/>
                        </a:rPr>
                        <a:t>Hastalık</a:t>
                      </a:r>
                      <a:endParaRPr sz="1800">
                        <a:latin typeface="Carlito"/>
                        <a:cs typeface="Carlito"/>
                      </a:endParaRPr>
                    </a:p>
                  </a:txBody>
                  <a:tcPr marL="0" marR="0" marT="2540"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D3E4F4"/>
                    </a:solidFill>
                  </a:tcPr>
                </a:tc>
                <a:tc>
                  <a:txBody>
                    <a:bodyPr/>
                    <a:lstStyle/>
                    <a:p>
                      <a:pPr>
                        <a:lnSpc>
                          <a:spcPct val="100000"/>
                        </a:lnSpc>
                        <a:spcBef>
                          <a:spcPts val="20"/>
                        </a:spcBef>
                      </a:pPr>
                      <a:endParaRPr sz="1950">
                        <a:latin typeface="Times New Roman"/>
                        <a:cs typeface="Times New Roman"/>
                      </a:endParaRPr>
                    </a:p>
                    <a:p>
                      <a:pPr marL="180340">
                        <a:lnSpc>
                          <a:spcPct val="100000"/>
                        </a:lnSpc>
                      </a:pPr>
                      <a:r>
                        <a:rPr sz="1800" b="1" spc="-5" dirty="0">
                          <a:latin typeface="Carlito"/>
                          <a:cs typeface="Carlito"/>
                        </a:rPr>
                        <a:t>Hastalığın </a:t>
                      </a:r>
                      <a:r>
                        <a:rPr sz="1800" b="1" dirty="0">
                          <a:latin typeface="Carlito"/>
                          <a:cs typeface="Carlito"/>
                        </a:rPr>
                        <a:t>Sık </a:t>
                      </a:r>
                      <a:r>
                        <a:rPr sz="1800" b="1" spc="-5" dirty="0">
                          <a:latin typeface="Carlito"/>
                          <a:cs typeface="Carlito"/>
                        </a:rPr>
                        <a:t>Görüldüğü</a:t>
                      </a:r>
                      <a:r>
                        <a:rPr sz="1800" b="1" spc="-80" dirty="0">
                          <a:latin typeface="Carlito"/>
                          <a:cs typeface="Carlito"/>
                        </a:rPr>
                        <a:t> </a:t>
                      </a:r>
                      <a:r>
                        <a:rPr sz="1800" b="1" dirty="0">
                          <a:latin typeface="Carlito"/>
                          <a:cs typeface="Carlito"/>
                        </a:rPr>
                        <a:t>İşler</a:t>
                      </a:r>
                      <a:endParaRPr sz="1800">
                        <a:latin typeface="Carlito"/>
                        <a:cs typeface="Carlito"/>
                      </a:endParaRPr>
                    </a:p>
                  </a:txBody>
                  <a:tcPr marL="0" marR="0" marT="2540"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solidFill>
                      <a:srgbClr val="D3E4F4"/>
                    </a:solidFill>
                  </a:tcPr>
                </a:tc>
                <a:extLst>
                  <a:ext uri="{0D108BD9-81ED-4DB2-BD59-A6C34878D82A}">
                    <a16:rowId xmlns:a16="http://schemas.microsoft.com/office/drawing/2014/main" val="10000"/>
                  </a:ext>
                </a:extLst>
              </a:tr>
              <a:tr h="869696">
                <a:tc>
                  <a:txBody>
                    <a:bodyPr/>
                    <a:lstStyle/>
                    <a:p>
                      <a:pPr>
                        <a:lnSpc>
                          <a:spcPct val="100000"/>
                        </a:lnSpc>
                        <a:spcBef>
                          <a:spcPts val="20"/>
                        </a:spcBef>
                      </a:pPr>
                      <a:endParaRPr sz="1950">
                        <a:latin typeface="Times New Roman"/>
                        <a:cs typeface="Times New Roman"/>
                      </a:endParaRPr>
                    </a:p>
                    <a:p>
                      <a:pPr marL="179705">
                        <a:lnSpc>
                          <a:spcPct val="100000"/>
                        </a:lnSpc>
                      </a:pPr>
                      <a:r>
                        <a:rPr sz="1800" spc="-10" dirty="0">
                          <a:latin typeface="Carlito"/>
                          <a:cs typeface="Carlito"/>
                        </a:rPr>
                        <a:t>Kuduz</a:t>
                      </a:r>
                      <a:endParaRPr sz="1800">
                        <a:latin typeface="Carlito"/>
                        <a:cs typeface="Carlito"/>
                      </a:endParaRPr>
                    </a:p>
                  </a:txBody>
                  <a:tcPr marL="0" marR="0" marT="2540"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tcPr>
                </a:tc>
                <a:tc>
                  <a:txBody>
                    <a:bodyPr/>
                    <a:lstStyle/>
                    <a:p>
                      <a:pPr>
                        <a:lnSpc>
                          <a:spcPct val="100000"/>
                        </a:lnSpc>
                        <a:spcBef>
                          <a:spcPts val="20"/>
                        </a:spcBef>
                      </a:pPr>
                      <a:endParaRPr sz="1950">
                        <a:latin typeface="Times New Roman"/>
                        <a:cs typeface="Times New Roman"/>
                      </a:endParaRPr>
                    </a:p>
                    <a:p>
                      <a:pPr marL="180340">
                        <a:lnSpc>
                          <a:spcPct val="100000"/>
                        </a:lnSpc>
                      </a:pPr>
                      <a:r>
                        <a:rPr sz="1800" spc="-35" dirty="0">
                          <a:latin typeface="Carlito"/>
                          <a:cs typeface="Carlito"/>
                        </a:rPr>
                        <a:t>Veteriner, </a:t>
                      </a:r>
                      <a:r>
                        <a:rPr sz="1800" spc="-10" dirty="0">
                          <a:latin typeface="Carlito"/>
                          <a:cs typeface="Carlito"/>
                        </a:rPr>
                        <a:t>çiftçi,</a:t>
                      </a:r>
                      <a:r>
                        <a:rPr sz="1800" spc="75" dirty="0">
                          <a:latin typeface="Carlito"/>
                          <a:cs typeface="Carlito"/>
                        </a:rPr>
                        <a:t> </a:t>
                      </a:r>
                      <a:r>
                        <a:rPr sz="1800" spc="-10" dirty="0">
                          <a:latin typeface="Carlito"/>
                          <a:cs typeface="Carlito"/>
                        </a:rPr>
                        <a:t>mağaracı</a:t>
                      </a:r>
                      <a:endParaRPr sz="1800">
                        <a:latin typeface="Carlito"/>
                        <a:cs typeface="Carlito"/>
                      </a:endParaRPr>
                    </a:p>
                  </a:txBody>
                  <a:tcPr marL="0" marR="0" marT="2540"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tcPr>
                </a:tc>
                <a:extLst>
                  <a:ext uri="{0D108BD9-81ED-4DB2-BD59-A6C34878D82A}">
                    <a16:rowId xmlns:a16="http://schemas.microsoft.com/office/drawing/2014/main" val="10001"/>
                  </a:ext>
                </a:extLst>
              </a:tr>
              <a:tr h="869696">
                <a:tc>
                  <a:txBody>
                    <a:bodyPr/>
                    <a:lstStyle/>
                    <a:p>
                      <a:pPr>
                        <a:lnSpc>
                          <a:spcPct val="100000"/>
                        </a:lnSpc>
                        <a:spcBef>
                          <a:spcPts val="25"/>
                        </a:spcBef>
                      </a:pPr>
                      <a:endParaRPr sz="1950">
                        <a:latin typeface="Times New Roman"/>
                        <a:cs typeface="Times New Roman"/>
                      </a:endParaRPr>
                    </a:p>
                    <a:p>
                      <a:pPr marL="179705">
                        <a:lnSpc>
                          <a:spcPct val="100000"/>
                        </a:lnSpc>
                      </a:pPr>
                      <a:r>
                        <a:rPr sz="1800" spc="-5" dirty="0">
                          <a:latin typeface="Carlito"/>
                          <a:cs typeface="Carlito"/>
                        </a:rPr>
                        <a:t>Hepatit-B</a:t>
                      </a:r>
                      <a:endParaRPr sz="1800">
                        <a:latin typeface="Carlito"/>
                        <a:cs typeface="Carlito"/>
                      </a:endParaRPr>
                    </a:p>
                  </a:txBody>
                  <a:tcPr marL="0" marR="0" marT="31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a:lnSpc>
                          <a:spcPct val="100000"/>
                        </a:lnSpc>
                        <a:spcBef>
                          <a:spcPts val="25"/>
                        </a:spcBef>
                      </a:pPr>
                      <a:endParaRPr sz="1950">
                        <a:latin typeface="Times New Roman"/>
                        <a:cs typeface="Times New Roman"/>
                      </a:endParaRPr>
                    </a:p>
                    <a:p>
                      <a:pPr marL="180340">
                        <a:lnSpc>
                          <a:spcPct val="100000"/>
                        </a:lnSpc>
                      </a:pPr>
                      <a:r>
                        <a:rPr sz="1800" spc="-5" dirty="0">
                          <a:latin typeface="Carlito"/>
                          <a:cs typeface="Carlito"/>
                        </a:rPr>
                        <a:t>Sağlık </a:t>
                      </a:r>
                      <a:r>
                        <a:rPr sz="1800" spc="-10" dirty="0">
                          <a:latin typeface="Carlito"/>
                          <a:cs typeface="Carlito"/>
                        </a:rPr>
                        <a:t>çalışanları, </a:t>
                      </a:r>
                      <a:r>
                        <a:rPr sz="1800" spc="-5" dirty="0">
                          <a:latin typeface="Carlito"/>
                          <a:cs typeface="Carlito"/>
                        </a:rPr>
                        <a:t>berberler ve</a:t>
                      </a:r>
                      <a:r>
                        <a:rPr sz="1800" spc="50" dirty="0">
                          <a:latin typeface="Carlito"/>
                          <a:cs typeface="Carlito"/>
                        </a:rPr>
                        <a:t> </a:t>
                      </a:r>
                      <a:r>
                        <a:rPr sz="1800" spc="-15" dirty="0">
                          <a:latin typeface="Carlito"/>
                          <a:cs typeface="Carlito"/>
                        </a:rPr>
                        <a:t>kuaförler</a:t>
                      </a:r>
                      <a:endParaRPr sz="1800">
                        <a:latin typeface="Carlito"/>
                        <a:cs typeface="Carlito"/>
                      </a:endParaRPr>
                    </a:p>
                  </a:txBody>
                  <a:tcPr marL="0" marR="0" marT="31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2"/>
                  </a:ext>
                </a:extLst>
              </a:tr>
              <a:tr h="1176146">
                <a:tc>
                  <a:txBody>
                    <a:bodyPr/>
                    <a:lstStyle/>
                    <a:p>
                      <a:pPr marL="179705" marR="462280">
                        <a:lnSpc>
                          <a:spcPct val="100000"/>
                        </a:lnSpc>
                        <a:spcBef>
                          <a:spcPts val="235"/>
                        </a:spcBef>
                      </a:pPr>
                      <a:r>
                        <a:rPr sz="1800" dirty="0">
                          <a:latin typeface="Carlito"/>
                          <a:cs typeface="Carlito"/>
                        </a:rPr>
                        <a:t>AIDS, </a:t>
                      </a:r>
                      <a:r>
                        <a:rPr sz="1800" spc="-10" dirty="0">
                          <a:latin typeface="Carlito"/>
                          <a:cs typeface="Carlito"/>
                        </a:rPr>
                        <a:t>kızamık, kızamıkçık, kabakulak,  </a:t>
                      </a:r>
                      <a:r>
                        <a:rPr sz="1800" spc="-5" dirty="0">
                          <a:latin typeface="Carlito"/>
                          <a:cs typeface="Carlito"/>
                        </a:rPr>
                        <a:t>suçiçeği, </a:t>
                      </a:r>
                      <a:r>
                        <a:rPr sz="1800" spc="-10" dirty="0">
                          <a:latin typeface="Carlito"/>
                          <a:cs typeface="Carlito"/>
                        </a:rPr>
                        <a:t>menengokoksik </a:t>
                      </a:r>
                      <a:r>
                        <a:rPr sz="1800" spc="-5" dirty="0">
                          <a:latin typeface="Carlito"/>
                          <a:cs typeface="Carlito"/>
                        </a:rPr>
                        <a:t>menenjit, </a:t>
                      </a:r>
                      <a:r>
                        <a:rPr sz="1800" dirty="0">
                          <a:latin typeface="Carlito"/>
                          <a:cs typeface="Carlito"/>
                        </a:rPr>
                        <a:t>GİS  </a:t>
                      </a:r>
                      <a:r>
                        <a:rPr sz="1800" spc="-10" dirty="0">
                          <a:latin typeface="Carlito"/>
                          <a:cs typeface="Carlito"/>
                        </a:rPr>
                        <a:t>enfeksiyonu, </a:t>
                      </a:r>
                      <a:r>
                        <a:rPr sz="1800" spc="-5" dirty="0">
                          <a:latin typeface="Carlito"/>
                          <a:cs typeface="Carlito"/>
                        </a:rPr>
                        <a:t>lejyoner </a:t>
                      </a:r>
                      <a:r>
                        <a:rPr sz="1800" spc="-10" dirty="0">
                          <a:latin typeface="Carlito"/>
                          <a:cs typeface="Carlito"/>
                        </a:rPr>
                        <a:t>hastalığı, difteri,  </a:t>
                      </a:r>
                      <a:r>
                        <a:rPr sz="1800" spc="-5" dirty="0">
                          <a:latin typeface="Carlito"/>
                          <a:cs typeface="Carlito"/>
                        </a:rPr>
                        <a:t>boğmaca,</a:t>
                      </a:r>
                      <a:r>
                        <a:rPr sz="1800" dirty="0">
                          <a:latin typeface="Carlito"/>
                          <a:cs typeface="Carlito"/>
                        </a:rPr>
                        <a:t> </a:t>
                      </a:r>
                      <a:r>
                        <a:rPr sz="1800" spc="-5" dirty="0">
                          <a:latin typeface="Carlito"/>
                          <a:cs typeface="Carlito"/>
                        </a:rPr>
                        <a:t>sarıhumma,</a:t>
                      </a:r>
                      <a:endParaRPr sz="1800">
                        <a:latin typeface="Carlito"/>
                        <a:cs typeface="Carlito"/>
                      </a:endParaRPr>
                    </a:p>
                  </a:txBody>
                  <a:tcPr marL="0" marR="0" marT="298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a:lnSpc>
                          <a:spcPct val="100000"/>
                        </a:lnSpc>
                        <a:spcBef>
                          <a:spcPts val="35"/>
                        </a:spcBef>
                      </a:pPr>
                      <a:endParaRPr sz="2050">
                        <a:latin typeface="Times New Roman"/>
                        <a:cs typeface="Times New Roman"/>
                      </a:endParaRPr>
                    </a:p>
                    <a:p>
                      <a:pPr marL="180340" marR="379730">
                        <a:lnSpc>
                          <a:spcPct val="100000"/>
                        </a:lnSpc>
                        <a:spcBef>
                          <a:spcPts val="5"/>
                        </a:spcBef>
                      </a:pPr>
                      <a:r>
                        <a:rPr sz="1800" spc="-5" dirty="0">
                          <a:latin typeface="Carlito"/>
                          <a:cs typeface="Carlito"/>
                        </a:rPr>
                        <a:t>Sağlık </a:t>
                      </a:r>
                      <a:r>
                        <a:rPr sz="1800" spc="-10" dirty="0">
                          <a:latin typeface="Carlito"/>
                          <a:cs typeface="Carlito"/>
                        </a:rPr>
                        <a:t>kurumları </a:t>
                      </a:r>
                      <a:r>
                        <a:rPr sz="1800" spc="-5" dirty="0">
                          <a:latin typeface="Carlito"/>
                          <a:cs typeface="Carlito"/>
                        </a:rPr>
                        <a:t>ve </a:t>
                      </a:r>
                      <a:r>
                        <a:rPr sz="1800" spc="-10" dirty="0">
                          <a:latin typeface="Carlito"/>
                          <a:cs typeface="Carlito"/>
                        </a:rPr>
                        <a:t>laboratuvarda </a:t>
                      </a:r>
                      <a:r>
                        <a:rPr sz="1800" spc="-15" dirty="0">
                          <a:latin typeface="Carlito"/>
                          <a:cs typeface="Carlito"/>
                        </a:rPr>
                        <a:t>görev  </a:t>
                      </a:r>
                      <a:r>
                        <a:rPr sz="1800" spc="-5" dirty="0">
                          <a:latin typeface="Carlito"/>
                          <a:cs typeface="Carlito"/>
                        </a:rPr>
                        <a:t>yapan sağlık </a:t>
                      </a:r>
                      <a:r>
                        <a:rPr sz="1800" spc="-10" dirty="0">
                          <a:latin typeface="Carlito"/>
                          <a:cs typeface="Carlito"/>
                        </a:rPr>
                        <a:t>çalışanları</a:t>
                      </a:r>
                      <a:endParaRPr sz="1800">
                        <a:latin typeface="Carlito"/>
                        <a:cs typeface="Carlito"/>
                      </a:endParaRPr>
                    </a:p>
                  </a:txBody>
                  <a:tcPr marL="0" marR="0" marT="44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3"/>
                  </a:ext>
                </a:extLst>
              </a:tr>
              <a:tr h="869708">
                <a:tc>
                  <a:txBody>
                    <a:bodyPr/>
                    <a:lstStyle/>
                    <a:p>
                      <a:pPr>
                        <a:lnSpc>
                          <a:spcPct val="100000"/>
                        </a:lnSpc>
                        <a:spcBef>
                          <a:spcPts val="25"/>
                        </a:spcBef>
                      </a:pPr>
                      <a:endParaRPr sz="1950">
                        <a:latin typeface="Times New Roman"/>
                        <a:cs typeface="Times New Roman"/>
                      </a:endParaRPr>
                    </a:p>
                    <a:p>
                      <a:pPr marL="179705">
                        <a:lnSpc>
                          <a:spcPct val="100000"/>
                        </a:lnSpc>
                        <a:spcBef>
                          <a:spcPts val="5"/>
                        </a:spcBef>
                      </a:pPr>
                      <a:r>
                        <a:rPr sz="1800" spc="-5" dirty="0">
                          <a:latin typeface="Carlito"/>
                          <a:cs typeface="Carlito"/>
                        </a:rPr>
                        <a:t>Herpes </a:t>
                      </a:r>
                      <a:r>
                        <a:rPr sz="1800" spc="-15" dirty="0">
                          <a:latin typeface="Carlito"/>
                          <a:cs typeface="Carlito"/>
                        </a:rPr>
                        <a:t>enfeksiyonu</a:t>
                      </a:r>
                      <a:r>
                        <a:rPr sz="1800" spc="15" dirty="0">
                          <a:latin typeface="Carlito"/>
                          <a:cs typeface="Carlito"/>
                        </a:rPr>
                        <a:t> </a:t>
                      </a:r>
                      <a:r>
                        <a:rPr sz="1800" spc="-10" dirty="0">
                          <a:latin typeface="Carlito"/>
                          <a:cs typeface="Carlito"/>
                        </a:rPr>
                        <a:t>(Uçuk)</a:t>
                      </a:r>
                      <a:endParaRPr sz="1800">
                        <a:latin typeface="Carlito"/>
                        <a:cs typeface="Carlito"/>
                      </a:endParaRPr>
                    </a:p>
                  </a:txBody>
                  <a:tcPr marL="0" marR="0" marT="31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a:lnSpc>
                          <a:spcPct val="100000"/>
                        </a:lnSpc>
                        <a:spcBef>
                          <a:spcPts val="25"/>
                        </a:spcBef>
                      </a:pPr>
                      <a:endParaRPr sz="1950">
                        <a:latin typeface="Times New Roman"/>
                        <a:cs typeface="Times New Roman"/>
                      </a:endParaRPr>
                    </a:p>
                    <a:p>
                      <a:pPr marL="180340">
                        <a:lnSpc>
                          <a:spcPct val="100000"/>
                        </a:lnSpc>
                        <a:spcBef>
                          <a:spcPts val="5"/>
                        </a:spcBef>
                      </a:pPr>
                      <a:r>
                        <a:rPr sz="1800" spc="-10" dirty="0">
                          <a:latin typeface="Carlito"/>
                          <a:cs typeface="Carlito"/>
                        </a:rPr>
                        <a:t>Çiftçi, kasap, </a:t>
                      </a:r>
                      <a:r>
                        <a:rPr sz="1800" spc="-25" dirty="0">
                          <a:latin typeface="Carlito"/>
                          <a:cs typeface="Carlito"/>
                        </a:rPr>
                        <a:t>veteriner, </a:t>
                      </a:r>
                      <a:r>
                        <a:rPr sz="1800" spc="-5" dirty="0">
                          <a:latin typeface="Carlito"/>
                          <a:cs typeface="Carlito"/>
                        </a:rPr>
                        <a:t>sağlık</a:t>
                      </a:r>
                      <a:r>
                        <a:rPr sz="1800" spc="75" dirty="0">
                          <a:latin typeface="Carlito"/>
                          <a:cs typeface="Carlito"/>
                        </a:rPr>
                        <a:t> </a:t>
                      </a:r>
                      <a:r>
                        <a:rPr sz="1800" spc="-10" dirty="0">
                          <a:latin typeface="Carlito"/>
                          <a:cs typeface="Carlito"/>
                        </a:rPr>
                        <a:t>çalışanları</a:t>
                      </a:r>
                      <a:endParaRPr sz="1800">
                        <a:latin typeface="Carlito"/>
                        <a:cs typeface="Carlito"/>
                      </a:endParaRPr>
                    </a:p>
                  </a:txBody>
                  <a:tcPr marL="0" marR="0" marT="317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4"/>
                  </a:ext>
                </a:extLst>
              </a:tr>
            </a:tbl>
          </a:graphicData>
        </a:graphic>
      </p:graphicFrame>
      <p:sp>
        <p:nvSpPr>
          <p:cNvPr id="3" name="object 3"/>
          <p:cNvSpPr txBox="1">
            <a:spLocks noGrp="1"/>
          </p:cNvSpPr>
          <p:nvPr>
            <p:ph type="title"/>
          </p:nvPr>
        </p:nvSpPr>
        <p:spPr>
          <a:xfrm>
            <a:off x="753872" y="611250"/>
            <a:ext cx="357505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Biyolojik </a:t>
            </a:r>
            <a:r>
              <a:rPr sz="2800" b="1" spc="-20" dirty="0">
                <a:solidFill>
                  <a:srgbClr val="404040"/>
                </a:solidFill>
                <a:latin typeface="Carlito"/>
                <a:cs typeface="Carlito"/>
              </a:rPr>
              <a:t>Etkenler</a:t>
            </a:r>
            <a:r>
              <a:rPr sz="2800" b="1" spc="-15" dirty="0">
                <a:solidFill>
                  <a:srgbClr val="404040"/>
                </a:solidFill>
                <a:latin typeface="Carlito"/>
                <a:cs typeface="Carlito"/>
              </a:rPr>
              <a:t> </a:t>
            </a:r>
            <a:r>
              <a:rPr sz="2800" b="1" spc="-10" dirty="0">
                <a:solidFill>
                  <a:srgbClr val="404040"/>
                </a:solidFill>
                <a:latin typeface="Carlito"/>
                <a:cs typeface="Carlito"/>
              </a:rPr>
              <a:t>(Viral)</a:t>
            </a:r>
            <a:endParaRPr sz="2800">
              <a:latin typeface="Carlito"/>
              <a:cs typeface="Carlito"/>
            </a:endParaRPr>
          </a:p>
        </p:txBody>
      </p:sp>
      <p:grpSp>
        <p:nvGrpSpPr>
          <p:cNvPr id="4" name="object 4"/>
          <p:cNvGrpSpPr/>
          <p:nvPr/>
        </p:nvGrpSpPr>
        <p:grpSpPr>
          <a:xfrm>
            <a:off x="9730740" y="1184147"/>
            <a:ext cx="2461260" cy="4810125"/>
            <a:chOff x="9730740" y="1184147"/>
            <a:chExt cx="2461260" cy="4810125"/>
          </a:xfrm>
        </p:grpSpPr>
        <p:sp>
          <p:nvSpPr>
            <p:cNvPr id="5" name="object 5"/>
            <p:cNvSpPr/>
            <p:nvPr/>
          </p:nvSpPr>
          <p:spPr>
            <a:xfrm>
              <a:off x="9730740" y="4995671"/>
              <a:ext cx="1021079" cy="9982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105644" y="2497836"/>
              <a:ext cx="2086355" cy="203911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9730740" y="1184147"/>
              <a:ext cx="873251" cy="853439"/>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887094" cy="452120"/>
          </a:xfrm>
          <a:prstGeom prst="rect">
            <a:avLst/>
          </a:prstGeom>
        </p:spPr>
        <p:txBody>
          <a:bodyPr vert="horz" wrap="square" lIns="0" tIns="12065" rIns="0" bIns="0" rtlCol="0">
            <a:spAutoFit/>
          </a:bodyPr>
          <a:lstStyle/>
          <a:p>
            <a:pPr marL="12700">
              <a:lnSpc>
                <a:spcPct val="100000"/>
              </a:lnSpc>
              <a:spcBef>
                <a:spcPts val="95"/>
              </a:spcBef>
            </a:pPr>
            <a:r>
              <a:rPr sz="2800" b="1" spc="-55" dirty="0">
                <a:solidFill>
                  <a:srgbClr val="404040"/>
                </a:solidFill>
                <a:latin typeface="Carlito"/>
                <a:cs typeface="Carlito"/>
              </a:rPr>
              <a:t>Tozlar</a:t>
            </a:r>
            <a:endParaRPr sz="2800">
              <a:latin typeface="Carlito"/>
              <a:cs typeface="Carlito"/>
            </a:endParaRPr>
          </a:p>
        </p:txBody>
      </p:sp>
      <p:sp>
        <p:nvSpPr>
          <p:cNvPr id="7" name="object 7"/>
          <p:cNvSpPr txBox="1">
            <a:spLocks noGrp="1"/>
          </p:cNvSpPr>
          <p:nvPr>
            <p:ph idx="1"/>
          </p:nvPr>
        </p:nvSpPr>
        <p:spPr>
          <a:prstGeom prst="rect">
            <a:avLst/>
          </a:prstGeom>
        </p:spPr>
        <p:txBody>
          <a:bodyPr vert="horz" wrap="square" lIns="0" tIns="12700" rIns="0" bIns="0" rtlCol="0">
            <a:spAutoFit/>
          </a:bodyPr>
          <a:lstStyle/>
          <a:p>
            <a:pPr marL="124460" marR="5080">
              <a:lnSpc>
                <a:spcPct val="150000"/>
              </a:lnSpc>
              <a:spcBef>
                <a:spcPts val="100"/>
              </a:spcBef>
            </a:pPr>
            <a:r>
              <a:rPr spc="-50" dirty="0"/>
              <a:t>Tozlar </a:t>
            </a:r>
            <a:r>
              <a:rPr spc="-10" dirty="0"/>
              <a:t>kimyasal </a:t>
            </a:r>
            <a:r>
              <a:rPr spc="-15" dirty="0"/>
              <a:t>ve </a:t>
            </a:r>
            <a:r>
              <a:rPr spc="-10" dirty="0"/>
              <a:t>biyolojik özelliklerine </a:t>
            </a:r>
            <a:r>
              <a:rPr spc="-20" dirty="0"/>
              <a:t>veya </a:t>
            </a:r>
            <a:r>
              <a:rPr spc="-10" dirty="0"/>
              <a:t>organik-inorganik </a:t>
            </a:r>
            <a:r>
              <a:rPr spc="-5" dirty="0"/>
              <a:t>olmalarına </a:t>
            </a:r>
            <a:r>
              <a:rPr spc="-15" dirty="0"/>
              <a:t>göre  </a:t>
            </a:r>
            <a:r>
              <a:rPr spc="-20" dirty="0"/>
              <a:t>sınıflandırılabilir.</a:t>
            </a:r>
          </a:p>
          <a:p>
            <a:pPr marL="467359" marR="192405">
              <a:lnSpc>
                <a:spcPct val="150000"/>
              </a:lnSpc>
            </a:pPr>
            <a:r>
              <a:rPr b="1" spc="-10" dirty="0">
                <a:latin typeface="Carlito"/>
                <a:cs typeface="Carlito"/>
              </a:rPr>
              <a:t>Organik tozlar: </a:t>
            </a:r>
            <a:r>
              <a:rPr spc="-15" dirty="0"/>
              <a:t>Pamuk </a:t>
            </a:r>
            <a:r>
              <a:rPr spc="-20" dirty="0"/>
              <a:t>tozu, </a:t>
            </a:r>
            <a:r>
              <a:rPr spc="-10" dirty="0"/>
              <a:t>gübre </a:t>
            </a:r>
            <a:r>
              <a:rPr spc="-20" dirty="0"/>
              <a:t>tozu, </a:t>
            </a:r>
            <a:r>
              <a:rPr dirty="0"/>
              <a:t>kümes </a:t>
            </a:r>
            <a:r>
              <a:rPr spc="-10" dirty="0"/>
              <a:t>hayvanlarının </a:t>
            </a:r>
            <a:r>
              <a:rPr dirty="0"/>
              <a:t>tüyü, </a:t>
            </a:r>
            <a:r>
              <a:rPr spc="-10" dirty="0"/>
              <a:t>mantar  </a:t>
            </a:r>
            <a:r>
              <a:rPr spc="-5" dirty="0"/>
              <a:t>sporları </a:t>
            </a:r>
            <a:r>
              <a:rPr spc="-15" dirty="0"/>
              <a:t>organik</a:t>
            </a:r>
            <a:r>
              <a:rPr spc="-20" dirty="0"/>
              <a:t> </a:t>
            </a:r>
            <a:r>
              <a:rPr spc="-40" dirty="0"/>
              <a:t>tozlardır.</a:t>
            </a:r>
          </a:p>
          <a:p>
            <a:pPr marL="467359" marR="321310">
              <a:lnSpc>
                <a:spcPct val="150000"/>
              </a:lnSpc>
              <a:spcBef>
                <a:spcPts val="5"/>
              </a:spcBef>
            </a:pPr>
            <a:r>
              <a:rPr b="1" spc="-10" dirty="0">
                <a:latin typeface="Carlito"/>
                <a:cs typeface="Carlito"/>
              </a:rPr>
              <a:t>İnorganik tozlar: </a:t>
            </a:r>
            <a:r>
              <a:rPr spc="-40" dirty="0"/>
              <a:t>Demir, </a:t>
            </a:r>
            <a:r>
              <a:rPr spc="-15" dirty="0"/>
              <a:t>kurşun, </a:t>
            </a:r>
            <a:r>
              <a:rPr spc="-55" dirty="0"/>
              <a:t>kömür, </a:t>
            </a:r>
            <a:r>
              <a:rPr spc="-15" dirty="0"/>
              <a:t>kum </a:t>
            </a:r>
            <a:r>
              <a:rPr spc="-5" dirty="0"/>
              <a:t>(silis), asbest, </a:t>
            </a:r>
            <a:r>
              <a:rPr spc="-10" dirty="0"/>
              <a:t>çimento </a:t>
            </a:r>
            <a:r>
              <a:rPr spc="-15" dirty="0"/>
              <a:t>tozları  </a:t>
            </a:r>
            <a:r>
              <a:rPr spc="-10" dirty="0"/>
              <a:t>inorganik </a:t>
            </a:r>
            <a:r>
              <a:rPr spc="-40" dirty="0"/>
              <a:t>tozlardır.</a:t>
            </a:r>
          </a:p>
        </p:txBody>
      </p:sp>
      <p:grpSp>
        <p:nvGrpSpPr>
          <p:cNvPr id="3" name="object 3"/>
          <p:cNvGrpSpPr/>
          <p:nvPr/>
        </p:nvGrpSpPr>
        <p:grpSpPr>
          <a:xfrm>
            <a:off x="754380" y="1283208"/>
            <a:ext cx="10685145" cy="4485640"/>
            <a:chOff x="754380" y="1283208"/>
            <a:chExt cx="10685145" cy="4485640"/>
          </a:xfrm>
        </p:grpSpPr>
        <p:sp>
          <p:nvSpPr>
            <p:cNvPr id="4" name="object 4"/>
            <p:cNvSpPr/>
            <p:nvPr/>
          </p:nvSpPr>
          <p:spPr>
            <a:xfrm>
              <a:off x="754380" y="1283208"/>
              <a:ext cx="10685145" cy="4485640"/>
            </a:xfrm>
            <a:custGeom>
              <a:avLst/>
              <a:gdLst/>
              <a:ahLst/>
              <a:cxnLst/>
              <a:rect l="l" t="t" r="r" b="b"/>
              <a:pathLst>
                <a:path w="10685145" h="4485640">
                  <a:moveTo>
                    <a:pt x="10434320"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4320" y="4485132"/>
                  </a:lnTo>
                  <a:lnTo>
                    <a:pt x="10479334" y="4481097"/>
                  </a:lnTo>
                  <a:lnTo>
                    <a:pt x="10521702" y="4469464"/>
                  </a:lnTo>
                  <a:lnTo>
                    <a:pt x="10560717" y="4450941"/>
                  </a:lnTo>
                  <a:lnTo>
                    <a:pt x="10595672" y="4426234"/>
                  </a:lnTo>
                  <a:lnTo>
                    <a:pt x="10625858" y="4396050"/>
                  </a:lnTo>
                  <a:lnTo>
                    <a:pt x="10650568" y="4361097"/>
                  </a:lnTo>
                  <a:lnTo>
                    <a:pt x="10669094" y="4322080"/>
                  </a:lnTo>
                  <a:lnTo>
                    <a:pt x="10680728" y="4279708"/>
                  </a:lnTo>
                  <a:lnTo>
                    <a:pt x="10684764" y="4234688"/>
                  </a:lnTo>
                  <a:lnTo>
                    <a:pt x="10684764" y="250443"/>
                  </a:lnTo>
                  <a:lnTo>
                    <a:pt x="10680728" y="205429"/>
                  </a:lnTo>
                  <a:lnTo>
                    <a:pt x="10669094" y="163061"/>
                  </a:lnTo>
                  <a:lnTo>
                    <a:pt x="10650568" y="124046"/>
                  </a:lnTo>
                  <a:lnTo>
                    <a:pt x="10625858" y="89091"/>
                  </a:lnTo>
                  <a:lnTo>
                    <a:pt x="10595672" y="58905"/>
                  </a:lnTo>
                  <a:lnTo>
                    <a:pt x="10560717" y="34195"/>
                  </a:lnTo>
                  <a:lnTo>
                    <a:pt x="10521702" y="15669"/>
                  </a:lnTo>
                  <a:lnTo>
                    <a:pt x="10479334" y="4035"/>
                  </a:lnTo>
                  <a:lnTo>
                    <a:pt x="10434320" y="0"/>
                  </a:lnTo>
                  <a:close/>
                </a:path>
              </a:pathLst>
            </a:custGeom>
            <a:solidFill>
              <a:srgbClr val="DEEBF7"/>
            </a:solidFill>
          </p:spPr>
          <p:txBody>
            <a:bodyPr wrap="square" lIns="0" tIns="0" rIns="0" bIns="0" rtlCol="0"/>
            <a:lstStyle/>
            <a:p>
              <a:endParaRPr/>
            </a:p>
          </p:txBody>
        </p:sp>
        <p:sp>
          <p:nvSpPr>
            <p:cNvPr id="5" name="object 5"/>
            <p:cNvSpPr/>
            <p:nvPr/>
          </p:nvSpPr>
          <p:spPr>
            <a:xfrm>
              <a:off x="1111351" y="3118738"/>
              <a:ext cx="240791"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1351" y="4216018"/>
              <a:ext cx="240791" cy="234695"/>
            </a:xfrm>
            <a:prstGeom prst="rect">
              <a:avLst/>
            </a:prstGeom>
            <a:blipFill>
              <a:blip r:embed="rId2" cstate="print"/>
              <a:stretch>
                <a:fillRect/>
              </a:stretch>
            </a:blipFill>
          </p:spPr>
          <p:txBody>
            <a:bodyPr wrap="square" lIns="0" tIns="0" rIns="0" bIns="0" rtlCol="0"/>
            <a:lstStyle/>
            <a:p>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813816"/>
              <a:ext cx="7449820" cy="4775200"/>
            </a:xfrm>
            <a:custGeom>
              <a:avLst/>
              <a:gdLst/>
              <a:ahLst/>
              <a:cxnLst/>
              <a:rect l="l" t="t" r="r" b="b"/>
              <a:pathLst>
                <a:path w="7449820" h="4775200">
                  <a:moveTo>
                    <a:pt x="7182739"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7182739" y="4774692"/>
                  </a:lnTo>
                  <a:lnTo>
                    <a:pt x="7230647" y="4770396"/>
                  </a:lnTo>
                  <a:lnTo>
                    <a:pt x="7275742" y="4758010"/>
                  </a:lnTo>
                  <a:lnTo>
                    <a:pt x="7317269" y="4738290"/>
                  </a:lnTo>
                  <a:lnTo>
                    <a:pt x="7354475" y="4711987"/>
                  </a:lnTo>
                  <a:lnTo>
                    <a:pt x="7386607" y="4679855"/>
                  </a:lnTo>
                  <a:lnTo>
                    <a:pt x="7412910" y="4642649"/>
                  </a:lnTo>
                  <a:lnTo>
                    <a:pt x="7432630" y="4601122"/>
                  </a:lnTo>
                  <a:lnTo>
                    <a:pt x="7445016" y="4556027"/>
                  </a:lnTo>
                  <a:lnTo>
                    <a:pt x="7449312" y="4508119"/>
                  </a:lnTo>
                  <a:lnTo>
                    <a:pt x="7449312" y="266573"/>
                  </a:lnTo>
                  <a:lnTo>
                    <a:pt x="7445016" y="218664"/>
                  </a:lnTo>
                  <a:lnTo>
                    <a:pt x="7432630" y="173569"/>
                  </a:lnTo>
                  <a:lnTo>
                    <a:pt x="7412910" y="132042"/>
                  </a:lnTo>
                  <a:lnTo>
                    <a:pt x="7386607" y="94836"/>
                  </a:lnTo>
                  <a:lnTo>
                    <a:pt x="7354475" y="62704"/>
                  </a:lnTo>
                  <a:lnTo>
                    <a:pt x="7317269" y="36401"/>
                  </a:lnTo>
                  <a:lnTo>
                    <a:pt x="7275742" y="16681"/>
                  </a:lnTo>
                  <a:lnTo>
                    <a:pt x="7230647" y="4295"/>
                  </a:lnTo>
                  <a:lnTo>
                    <a:pt x="7182739" y="0"/>
                  </a:lnTo>
                  <a:close/>
                </a:path>
              </a:pathLst>
            </a:custGeom>
            <a:solidFill>
              <a:srgbClr val="DEEBF7"/>
            </a:solidFill>
          </p:spPr>
          <p:txBody>
            <a:bodyPr wrap="square" lIns="0" tIns="0" rIns="0" bIns="0" rtlCol="0"/>
            <a:lstStyle/>
            <a:p>
              <a:endParaRPr/>
            </a:p>
          </p:txBody>
        </p:sp>
        <p:sp>
          <p:nvSpPr>
            <p:cNvPr id="4" name="object 4"/>
            <p:cNvSpPr/>
            <p:nvPr/>
          </p:nvSpPr>
          <p:spPr>
            <a:xfrm>
              <a:off x="1112164" y="1973960"/>
              <a:ext cx="240792" cy="2346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12164" y="2522601"/>
              <a:ext cx="240792" cy="2346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2164" y="3071241"/>
              <a:ext cx="240792" cy="2346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12164" y="3619880"/>
              <a:ext cx="240792" cy="23469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2164" y="4168521"/>
              <a:ext cx="240792" cy="234695"/>
            </a:xfrm>
            <a:prstGeom prst="rect">
              <a:avLst/>
            </a:prstGeom>
            <a:blipFill>
              <a:blip r:embed="rId2" cstate="print"/>
              <a:stretch>
                <a:fillRect/>
              </a:stretch>
            </a:blipFill>
          </p:spPr>
          <p:txBody>
            <a:bodyPr wrap="square" lIns="0" tIns="0" rIns="0" bIns="0" rtlCol="0"/>
            <a:lstStyle/>
            <a:p>
              <a:endParaRPr/>
            </a:p>
          </p:txBody>
        </p:sp>
      </p:grpSp>
      <p:sp>
        <p:nvSpPr>
          <p:cNvPr id="9" name="object 9"/>
          <p:cNvSpPr txBox="1"/>
          <p:nvPr/>
        </p:nvSpPr>
        <p:spPr>
          <a:xfrm>
            <a:off x="1442719" y="1706223"/>
            <a:ext cx="6419850" cy="2769235"/>
          </a:xfrm>
          <a:prstGeom prst="rect">
            <a:avLst/>
          </a:prstGeom>
        </p:spPr>
        <p:txBody>
          <a:bodyPr vert="horz" wrap="square" lIns="0" tIns="194945" rIns="0" bIns="0" rtlCol="0">
            <a:spAutoFit/>
          </a:bodyPr>
          <a:lstStyle/>
          <a:p>
            <a:pPr marL="12700">
              <a:lnSpc>
                <a:spcPct val="100000"/>
              </a:lnSpc>
              <a:spcBef>
                <a:spcPts val="1535"/>
              </a:spcBef>
            </a:pPr>
            <a:r>
              <a:rPr sz="2400" b="1" spc="-5" dirty="0">
                <a:solidFill>
                  <a:srgbClr val="3A3838"/>
                </a:solidFill>
                <a:latin typeface="Carlito"/>
                <a:cs typeface="Carlito"/>
              </a:rPr>
              <a:t>İnert </a:t>
            </a:r>
            <a:r>
              <a:rPr sz="2400" b="1" spc="-10" dirty="0">
                <a:solidFill>
                  <a:srgbClr val="3A3838"/>
                </a:solidFill>
                <a:latin typeface="Carlito"/>
                <a:cs typeface="Carlito"/>
              </a:rPr>
              <a:t>tozlar: </a:t>
            </a:r>
            <a:r>
              <a:rPr sz="2400" spc="-15" dirty="0">
                <a:solidFill>
                  <a:srgbClr val="3A3838"/>
                </a:solidFill>
                <a:latin typeface="Carlito"/>
                <a:cs typeface="Carlito"/>
              </a:rPr>
              <a:t>Kömür </a:t>
            </a:r>
            <a:r>
              <a:rPr sz="2400" spc="-20" dirty="0">
                <a:solidFill>
                  <a:srgbClr val="3A3838"/>
                </a:solidFill>
                <a:latin typeface="Carlito"/>
                <a:cs typeface="Carlito"/>
              </a:rPr>
              <a:t>tozu, </a:t>
            </a:r>
            <a:r>
              <a:rPr sz="2400" dirty="0">
                <a:solidFill>
                  <a:srgbClr val="3A3838"/>
                </a:solidFill>
                <a:latin typeface="Carlito"/>
                <a:cs typeface="Carlito"/>
              </a:rPr>
              <a:t>mermer</a:t>
            </a:r>
            <a:r>
              <a:rPr sz="2400" spc="10" dirty="0">
                <a:solidFill>
                  <a:srgbClr val="3A3838"/>
                </a:solidFill>
                <a:latin typeface="Carlito"/>
                <a:cs typeface="Carlito"/>
              </a:rPr>
              <a:t> </a:t>
            </a:r>
            <a:r>
              <a:rPr sz="2400" spc="-25" dirty="0">
                <a:solidFill>
                  <a:srgbClr val="3A3838"/>
                </a:solidFill>
                <a:latin typeface="Carlito"/>
                <a:cs typeface="Carlito"/>
              </a:rPr>
              <a:t>tozu</a:t>
            </a:r>
            <a:endParaRPr sz="2400">
              <a:latin typeface="Carlito"/>
              <a:cs typeface="Carlito"/>
            </a:endParaRPr>
          </a:p>
          <a:p>
            <a:pPr marL="12700">
              <a:lnSpc>
                <a:spcPct val="100000"/>
              </a:lnSpc>
              <a:spcBef>
                <a:spcPts val="1440"/>
              </a:spcBef>
            </a:pPr>
            <a:r>
              <a:rPr sz="2400" b="1" spc="-5" dirty="0">
                <a:solidFill>
                  <a:srgbClr val="3A3838"/>
                </a:solidFill>
                <a:latin typeface="Carlito"/>
                <a:cs typeface="Carlito"/>
              </a:rPr>
              <a:t>Radyoaktif </a:t>
            </a:r>
            <a:r>
              <a:rPr sz="2400" b="1" spc="-15" dirty="0">
                <a:solidFill>
                  <a:srgbClr val="3A3838"/>
                </a:solidFill>
                <a:latin typeface="Carlito"/>
                <a:cs typeface="Carlito"/>
              </a:rPr>
              <a:t>tozlar: </a:t>
            </a:r>
            <a:r>
              <a:rPr sz="2400" spc="-15" dirty="0">
                <a:solidFill>
                  <a:srgbClr val="3A3838"/>
                </a:solidFill>
                <a:latin typeface="Carlito"/>
                <a:cs typeface="Carlito"/>
              </a:rPr>
              <a:t>Uranyum, </a:t>
            </a:r>
            <a:r>
              <a:rPr sz="2400" spc="-5" dirty="0">
                <a:solidFill>
                  <a:srgbClr val="3A3838"/>
                </a:solidFill>
                <a:latin typeface="Carlito"/>
                <a:cs typeface="Carlito"/>
              </a:rPr>
              <a:t>toryum, </a:t>
            </a:r>
            <a:r>
              <a:rPr sz="2400" dirty="0">
                <a:solidFill>
                  <a:srgbClr val="3A3838"/>
                </a:solidFill>
                <a:latin typeface="Carlito"/>
                <a:cs typeface="Carlito"/>
              </a:rPr>
              <a:t>seryum</a:t>
            </a:r>
            <a:r>
              <a:rPr sz="2400" spc="-20" dirty="0">
                <a:solidFill>
                  <a:srgbClr val="3A3838"/>
                </a:solidFill>
                <a:latin typeface="Carlito"/>
                <a:cs typeface="Carlito"/>
              </a:rPr>
              <a:t> </a:t>
            </a:r>
            <a:r>
              <a:rPr sz="2400" spc="-10" dirty="0">
                <a:solidFill>
                  <a:srgbClr val="3A3838"/>
                </a:solidFill>
                <a:latin typeface="Carlito"/>
                <a:cs typeface="Carlito"/>
              </a:rPr>
              <a:t>tozları</a:t>
            </a:r>
            <a:endParaRPr sz="2400">
              <a:latin typeface="Carlito"/>
              <a:cs typeface="Carlito"/>
            </a:endParaRPr>
          </a:p>
          <a:p>
            <a:pPr marL="12700">
              <a:lnSpc>
                <a:spcPct val="100000"/>
              </a:lnSpc>
              <a:spcBef>
                <a:spcPts val="1445"/>
              </a:spcBef>
            </a:pPr>
            <a:r>
              <a:rPr sz="2400" b="1" dirty="0">
                <a:solidFill>
                  <a:srgbClr val="3A3838"/>
                </a:solidFill>
                <a:latin typeface="Carlito"/>
                <a:cs typeface="Carlito"/>
              </a:rPr>
              <a:t>Alerjik </a:t>
            </a:r>
            <a:r>
              <a:rPr sz="2400" b="1" spc="-10" dirty="0">
                <a:solidFill>
                  <a:srgbClr val="3A3838"/>
                </a:solidFill>
                <a:latin typeface="Carlito"/>
                <a:cs typeface="Carlito"/>
              </a:rPr>
              <a:t>tozlar: </a:t>
            </a:r>
            <a:r>
              <a:rPr sz="2400" spc="-35" dirty="0">
                <a:solidFill>
                  <a:srgbClr val="3A3838"/>
                </a:solidFill>
                <a:latin typeface="Carlito"/>
                <a:cs typeface="Carlito"/>
              </a:rPr>
              <a:t>Tahıl, </a:t>
            </a:r>
            <a:r>
              <a:rPr sz="2400" spc="-40" dirty="0">
                <a:solidFill>
                  <a:srgbClr val="3A3838"/>
                </a:solidFill>
                <a:latin typeface="Carlito"/>
                <a:cs typeface="Carlito"/>
              </a:rPr>
              <a:t>küf, </a:t>
            </a:r>
            <a:r>
              <a:rPr sz="2400" spc="-10" dirty="0">
                <a:solidFill>
                  <a:srgbClr val="3A3838"/>
                </a:solidFill>
                <a:latin typeface="Carlito"/>
                <a:cs typeface="Carlito"/>
              </a:rPr>
              <a:t>mantar</a:t>
            </a:r>
            <a:r>
              <a:rPr sz="2400" spc="20" dirty="0">
                <a:solidFill>
                  <a:srgbClr val="3A3838"/>
                </a:solidFill>
                <a:latin typeface="Carlito"/>
                <a:cs typeface="Carlito"/>
              </a:rPr>
              <a:t> </a:t>
            </a:r>
            <a:r>
              <a:rPr sz="2400" spc="-10" dirty="0">
                <a:solidFill>
                  <a:srgbClr val="3A3838"/>
                </a:solidFill>
                <a:latin typeface="Carlito"/>
                <a:cs typeface="Carlito"/>
              </a:rPr>
              <a:t>tozları</a:t>
            </a:r>
            <a:endParaRPr sz="2400">
              <a:latin typeface="Carlito"/>
              <a:cs typeface="Carlito"/>
            </a:endParaRPr>
          </a:p>
          <a:p>
            <a:pPr marL="12700">
              <a:lnSpc>
                <a:spcPct val="100000"/>
              </a:lnSpc>
              <a:spcBef>
                <a:spcPts val="1440"/>
              </a:spcBef>
            </a:pPr>
            <a:r>
              <a:rPr sz="2400" b="1" spc="-5" dirty="0">
                <a:solidFill>
                  <a:srgbClr val="3A3838"/>
                </a:solidFill>
                <a:latin typeface="Carlito"/>
                <a:cs typeface="Carlito"/>
              </a:rPr>
              <a:t>Fibrojenik </a:t>
            </a:r>
            <a:r>
              <a:rPr sz="2400" b="1" spc="-10" dirty="0">
                <a:solidFill>
                  <a:srgbClr val="3A3838"/>
                </a:solidFill>
                <a:latin typeface="Carlito"/>
                <a:cs typeface="Carlito"/>
              </a:rPr>
              <a:t>tozlar: </a:t>
            </a:r>
            <a:r>
              <a:rPr sz="2400" spc="-5" dirty="0">
                <a:solidFill>
                  <a:srgbClr val="3A3838"/>
                </a:solidFill>
                <a:latin typeface="Carlito"/>
                <a:cs typeface="Carlito"/>
              </a:rPr>
              <a:t>Silis </a:t>
            </a:r>
            <a:r>
              <a:rPr sz="2400" spc="-20" dirty="0">
                <a:solidFill>
                  <a:srgbClr val="3A3838"/>
                </a:solidFill>
                <a:latin typeface="Carlito"/>
                <a:cs typeface="Carlito"/>
              </a:rPr>
              <a:t>tozu, </a:t>
            </a:r>
            <a:r>
              <a:rPr sz="2400" spc="-5" dirty="0">
                <a:solidFill>
                  <a:srgbClr val="3A3838"/>
                </a:solidFill>
                <a:latin typeface="Carlito"/>
                <a:cs typeface="Carlito"/>
              </a:rPr>
              <a:t>asbest</a:t>
            </a:r>
            <a:r>
              <a:rPr sz="2400" spc="-25" dirty="0">
                <a:solidFill>
                  <a:srgbClr val="3A3838"/>
                </a:solidFill>
                <a:latin typeface="Carlito"/>
                <a:cs typeface="Carlito"/>
              </a:rPr>
              <a:t> tozu</a:t>
            </a:r>
            <a:endParaRPr sz="2400">
              <a:latin typeface="Carlito"/>
              <a:cs typeface="Carlito"/>
            </a:endParaRPr>
          </a:p>
          <a:p>
            <a:pPr marL="12700">
              <a:lnSpc>
                <a:spcPct val="100000"/>
              </a:lnSpc>
              <a:spcBef>
                <a:spcPts val="1440"/>
              </a:spcBef>
            </a:pPr>
            <a:r>
              <a:rPr sz="2400" b="1" spc="-10" dirty="0">
                <a:solidFill>
                  <a:srgbClr val="3A3838"/>
                </a:solidFill>
                <a:latin typeface="Carlito"/>
                <a:cs typeface="Carlito"/>
              </a:rPr>
              <a:t>Kanserojen tozlar: </a:t>
            </a:r>
            <a:r>
              <a:rPr sz="2400" spc="-5" dirty="0">
                <a:solidFill>
                  <a:srgbClr val="3A3838"/>
                </a:solidFill>
                <a:latin typeface="Carlito"/>
                <a:cs typeface="Carlito"/>
              </a:rPr>
              <a:t>Asbest, </a:t>
            </a:r>
            <a:r>
              <a:rPr sz="2400" spc="-10" dirty="0">
                <a:solidFill>
                  <a:srgbClr val="3A3838"/>
                </a:solidFill>
                <a:latin typeface="Carlito"/>
                <a:cs typeface="Carlito"/>
              </a:rPr>
              <a:t>arsenik, </a:t>
            </a:r>
            <a:r>
              <a:rPr sz="2400" spc="-5" dirty="0">
                <a:solidFill>
                  <a:srgbClr val="3A3838"/>
                </a:solidFill>
                <a:latin typeface="Carlito"/>
                <a:cs typeface="Carlito"/>
              </a:rPr>
              <a:t>berilyum</a:t>
            </a:r>
            <a:r>
              <a:rPr sz="2400" spc="-20" dirty="0">
                <a:solidFill>
                  <a:srgbClr val="3A3838"/>
                </a:solidFill>
                <a:latin typeface="Carlito"/>
                <a:cs typeface="Carlito"/>
              </a:rPr>
              <a:t> </a:t>
            </a:r>
            <a:r>
              <a:rPr sz="2400" spc="-15" dirty="0">
                <a:solidFill>
                  <a:srgbClr val="3A3838"/>
                </a:solidFill>
                <a:latin typeface="Carlito"/>
                <a:cs typeface="Carlito"/>
              </a:rPr>
              <a:t>tozları</a:t>
            </a:r>
            <a:endParaRPr sz="2400">
              <a:latin typeface="Carlito"/>
              <a:cs typeface="Carlito"/>
            </a:endParaRPr>
          </a:p>
        </p:txBody>
      </p:sp>
      <p:grpSp>
        <p:nvGrpSpPr>
          <p:cNvPr id="10" name="object 10"/>
          <p:cNvGrpSpPr/>
          <p:nvPr/>
        </p:nvGrpSpPr>
        <p:grpSpPr>
          <a:xfrm>
            <a:off x="8397240" y="861060"/>
            <a:ext cx="3284854" cy="4737100"/>
            <a:chOff x="8397240" y="861060"/>
            <a:chExt cx="3284854" cy="4737100"/>
          </a:xfrm>
        </p:grpSpPr>
        <p:sp>
          <p:nvSpPr>
            <p:cNvPr id="11" name="object 11"/>
            <p:cNvSpPr/>
            <p:nvPr/>
          </p:nvSpPr>
          <p:spPr>
            <a:xfrm>
              <a:off x="8406384" y="870204"/>
              <a:ext cx="3265932" cy="4718304"/>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8401812" y="865632"/>
              <a:ext cx="3275965" cy="4728210"/>
            </a:xfrm>
            <a:custGeom>
              <a:avLst/>
              <a:gdLst/>
              <a:ahLst/>
              <a:cxnLst/>
              <a:rect l="l" t="t" r="r" b="b"/>
              <a:pathLst>
                <a:path w="3275965" h="4728210">
                  <a:moveTo>
                    <a:pt x="176149" y="0"/>
                  </a:moveTo>
                  <a:lnTo>
                    <a:pt x="3099181" y="0"/>
                  </a:lnTo>
                  <a:lnTo>
                    <a:pt x="3134487" y="3682"/>
                  </a:lnTo>
                  <a:lnTo>
                    <a:pt x="3197606" y="30098"/>
                  </a:lnTo>
                  <a:lnTo>
                    <a:pt x="3245231" y="77850"/>
                  </a:lnTo>
                  <a:lnTo>
                    <a:pt x="3271774" y="140969"/>
                  </a:lnTo>
                  <a:lnTo>
                    <a:pt x="3275457" y="176148"/>
                  </a:lnTo>
                  <a:lnTo>
                    <a:pt x="3275457" y="4551807"/>
                  </a:lnTo>
                  <a:lnTo>
                    <a:pt x="3261614" y="4620006"/>
                  </a:lnTo>
                  <a:lnTo>
                    <a:pt x="3223641" y="4675885"/>
                  </a:lnTo>
                  <a:lnTo>
                    <a:pt x="3167507" y="4713732"/>
                  </a:lnTo>
                  <a:lnTo>
                    <a:pt x="3099181" y="4727587"/>
                  </a:lnTo>
                  <a:lnTo>
                    <a:pt x="176149" y="4727587"/>
                  </a:lnTo>
                  <a:lnTo>
                    <a:pt x="107950" y="4713732"/>
                  </a:lnTo>
                  <a:lnTo>
                    <a:pt x="51689" y="4675885"/>
                  </a:lnTo>
                  <a:lnTo>
                    <a:pt x="13843" y="4620006"/>
                  </a:lnTo>
                  <a:lnTo>
                    <a:pt x="0" y="4551807"/>
                  </a:lnTo>
                  <a:lnTo>
                    <a:pt x="0" y="176148"/>
                  </a:lnTo>
                  <a:lnTo>
                    <a:pt x="13843" y="107950"/>
                  </a:lnTo>
                  <a:lnTo>
                    <a:pt x="51689" y="51688"/>
                  </a:lnTo>
                  <a:lnTo>
                    <a:pt x="107950" y="13842"/>
                  </a:lnTo>
                  <a:lnTo>
                    <a:pt x="176149" y="0"/>
                  </a:lnTo>
                  <a:close/>
                </a:path>
              </a:pathLst>
            </a:custGeom>
            <a:ln w="9144">
              <a:solidFill>
                <a:srgbClr val="F1F1F1"/>
              </a:solidFill>
            </a:ln>
          </p:spPr>
          <p:txBody>
            <a:bodyPr wrap="square" lIns="0" tIns="0" rIns="0" bIns="0" rtlCol="0"/>
            <a:lstStyle/>
            <a:p>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6075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Sık </a:t>
            </a:r>
            <a:r>
              <a:rPr sz="2800" b="1" spc="-10" dirty="0">
                <a:solidFill>
                  <a:srgbClr val="404040"/>
                </a:solidFill>
                <a:latin typeface="Carlito"/>
                <a:cs typeface="Carlito"/>
              </a:rPr>
              <a:t>Görülen Meslek</a:t>
            </a:r>
            <a:r>
              <a:rPr sz="2800" b="1" spc="45" dirty="0">
                <a:solidFill>
                  <a:srgbClr val="404040"/>
                </a:solidFill>
                <a:latin typeface="Carlito"/>
                <a:cs typeface="Carlito"/>
              </a:rPr>
              <a:t> </a:t>
            </a:r>
            <a:r>
              <a:rPr sz="2800" b="1" spc="-10" dirty="0">
                <a:solidFill>
                  <a:srgbClr val="404040"/>
                </a:solidFill>
                <a:latin typeface="Carlito"/>
                <a:cs typeface="Carlito"/>
              </a:rPr>
              <a:t>Hastalıkları</a:t>
            </a:r>
            <a:endParaRPr sz="2800">
              <a:latin typeface="Carlito"/>
              <a:cs typeface="Carlito"/>
            </a:endParaRPr>
          </a:p>
        </p:txBody>
      </p:sp>
      <p:grpSp>
        <p:nvGrpSpPr>
          <p:cNvPr id="3" name="object 3"/>
          <p:cNvGrpSpPr/>
          <p:nvPr/>
        </p:nvGrpSpPr>
        <p:grpSpPr>
          <a:xfrm>
            <a:off x="754380" y="1283208"/>
            <a:ext cx="6071870" cy="4485640"/>
            <a:chOff x="754380" y="1283208"/>
            <a:chExt cx="6071870" cy="4485640"/>
          </a:xfrm>
        </p:grpSpPr>
        <p:sp>
          <p:nvSpPr>
            <p:cNvPr id="4" name="object 4"/>
            <p:cNvSpPr/>
            <p:nvPr/>
          </p:nvSpPr>
          <p:spPr>
            <a:xfrm>
              <a:off x="754380" y="1283208"/>
              <a:ext cx="6071870" cy="4485640"/>
            </a:xfrm>
            <a:custGeom>
              <a:avLst/>
              <a:gdLst/>
              <a:ahLst/>
              <a:cxnLst/>
              <a:rect l="l" t="t" r="r" b="b"/>
              <a:pathLst>
                <a:path w="6071870" h="4485640">
                  <a:moveTo>
                    <a:pt x="5821172"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5821172" y="4485132"/>
                  </a:lnTo>
                  <a:lnTo>
                    <a:pt x="5866186" y="4481097"/>
                  </a:lnTo>
                  <a:lnTo>
                    <a:pt x="5908554" y="4469464"/>
                  </a:lnTo>
                  <a:lnTo>
                    <a:pt x="5947569" y="4450941"/>
                  </a:lnTo>
                  <a:lnTo>
                    <a:pt x="5982524" y="4426234"/>
                  </a:lnTo>
                  <a:lnTo>
                    <a:pt x="6012710" y="4396050"/>
                  </a:lnTo>
                  <a:lnTo>
                    <a:pt x="6037420" y="4361097"/>
                  </a:lnTo>
                  <a:lnTo>
                    <a:pt x="6055946" y="4322080"/>
                  </a:lnTo>
                  <a:lnTo>
                    <a:pt x="6067580" y="4279708"/>
                  </a:lnTo>
                  <a:lnTo>
                    <a:pt x="6071616" y="4234688"/>
                  </a:lnTo>
                  <a:lnTo>
                    <a:pt x="6071616" y="250443"/>
                  </a:lnTo>
                  <a:lnTo>
                    <a:pt x="6067580" y="205429"/>
                  </a:lnTo>
                  <a:lnTo>
                    <a:pt x="6055946" y="163061"/>
                  </a:lnTo>
                  <a:lnTo>
                    <a:pt x="6037420" y="124046"/>
                  </a:lnTo>
                  <a:lnTo>
                    <a:pt x="6012710" y="89091"/>
                  </a:lnTo>
                  <a:lnTo>
                    <a:pt x="5982524" y="58905"/>
                  </a:lnTo>
                  <a:lnTo>
                    <a:pt x="5947569" y="34195"/>
                  </a:lnTo>
                  <a:lnTo>
                    <a:pt x="5908554" y="15669"/>
                  </a:lnTo>
                  <a:lnTo>
                    <a:pt x="5866186" y="4035"/>
                  </a:lnTo>
                  <a:lnTo>
                    <a:pt x="5821172" y="0"/>
                  </a:lnTo>
                  <a:close/>
                </a:path>
              </a:pathLst>
            </a:custGeom>
            <a:solidFill>
              <a:srgbClr val="DEEBF7"/>
            </a:solidFill>
          </p:spPr>
          <p:txBody>
            <a:bodyPr wrap="square" lIns="0" tIns="0" rIns="0" bIns="0" rtlCol="0"/>
            <a:lstStyle/>
            <a:p>
              <a:endParaRPr/>
            </a:p>
          </p:txBody>
        </p:sp>
        <p:sp>
          <p:nvSpPr>
            <p:cNvPr id="5" name="object 5"/>
            <p:cNvSpPr/>
            <p:nvPr/>
          </p:nvSpPr>
          <p:spPr>
            <a:xfrm>
              <a:off x="1149375" y="2077847"/>
              <a:ext cx="216408"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9375" y="2626486"/>
              <a:ext cx="216408"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49375" y="3175127"/>
              <a:ext cx="216408" cy="21336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49375" y="3723766"/>
              <a:ext cx="216408" cy="21336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49375" y="4272406"/>
              <a:ext cx="216408" cy="213360"/>
            </a:xfrm>
            <a:prstGeom prst="rect">
              <a:avLst/>
            </a:prstGeom>
            <a:blipFill>
              <a:blip r:embed="rId2" cstate="print"/>
              <a:stretch>
                <a:fillRect/>
              </a:stretch>
            </a:blipFill>
          </p:spPr>
          <p:txBody>
            <a:bodyPr wrap="square" lIns="0" tIns="0" rIns="0" bIns="0" rtlCol="0"/>
            <a:lstStyle/>
            <a:p>
              <a:endParaRPr/>
            </a:p>
          </p:txBody>
        </p:sp>
      </p:grpSp>
      <p:sp>
        <p:nvSpPr>
          <p:cNvPr id="10" name="object 10"/>
          <p:cNvSpPr txBox="1"/>
          <p:nvPr/>
        </p:nvSpPr>
        <p:spPr>
          <a:xfrm>
            <a:off x="1479930" y="1788160"/>
            <a:ext cx="4465955" cy="3318510"/>
          </a:xfrm>
          <a:prstGeom prst="rect">
            <a:avLst/>
          </a:prstGeom>
        </p:spPr>
        <p:txBody>
          <a:bodyPr vert="horz" wrap="square" lIns="0" tIns="195580" rIns="0" bIns="0" rtlCol="0">
            <a:spAutoFit/>
          </a:bodyPr>
          <a:lstStyle/>
          <a:p>
            <a:pPr marL="12700" algn="just">
              <a:lnSpc>
                <a:spcPct val="100000"/>
              </a:lnSpc>
              <a:spcBef>
                <a:spcPts val="1540"/>
              </a:spcBef>
            </a:pPr>
            <a:r>
              <a:rPr sz="2400" dirty="0">
                <a:solidFill>
                  <a:srgbClr val="3A3838"/>
                </a:solidFill>
                <a:latin typeface="Carlito"/>
                <a:cs typeface="Carlito"/>
              </a:rPr>
              <a:t>Mesleki </a:t>
            </a:r>
            <a:r>
              <a:rPr sz="2400" spc="-15" dirty="0">
                <a:solidFill>
                  <a:srgbClr val="3A3838"/>
                </a:solidFill>
                <a:latin typeface="Carlito"/>
                <a:cs typeface="Carlito"/>
              </a:rPr>
              <a:t>Kan</a:t>
            </a:r>
            <a:r>
              <a:rPr sz="2400" spc="-25" dirty="0">
                <a:solidFill>
                  <a:srgbClr val="3A3838"/>
                </a:solidFill>
                <a:latin typeface="Carlito"/>
                <a:cs typeface="Carlito"/>
              </a:rPr>
              <a:t> </a:t>
            </a:r>
            <a:r>
              <a:rPr sz="2400" spc="-5" dirty="0">
                <a:solidFill>
                  <a:srgbClr val="3A3838"/>
                </a:solidFill>
                <a:latin typeface="Carlito"/>
                <a:cs typeface="Carlito"/>
              </a:rPr>
              <a:t>Hastalıkları</a:t>
            </a:r>
            <a:endParaRPr sz="2400">
              <a:latin typeface="Carlito"/>
              <a:cs typeface="Carlito"/>
            </a:endParaRPr>
          </a:p>
          <a:p>
            <a:pPr marL="12700" algn="just">
              <a:lnSpc>
                <a:spcPct val="100000"/>
              </a:lnSpc>
              <a:spcBef>
                <a:spcPts val="1445"/>
              </a:spcBef>
            </a:pPr>
            <a:r>
              <a:rPr sz="2400" dirty="0">
                <a:solidFill>
                  <a:srgbClr val="3A3838"/>
                </a:solidFill>
                <a:latin typeface="Carlito"/>
                <a:cs typeface="Carlito"/>
              </a:rPr>
              <a:t>Mesleki</a:t>
            </a:r>
            <a:r>
              <a:rPr sz="2400" spc="-15" dirty="0">
                <a:solidFill>
                  <a:srgbClr val="3A3838"/>
                </a:solidFill>
                <a:latin typeface="Carlito"/>
                <a:cs typeface="Carlito"/>
              </a:rPr>
              <a:t> </a:t>
            </a:r>
            <a:r>
              <a:rPr sz="2400" spc="-5" dirty="0">
                <a:solidFill>
                  <a:srgbClr val="3A3838"/>
                </a:solidFill>
                <a:latin typeface="Carlito"/>
                <a:cs typeface="Carlito"/>
              </a:rPr>
              <a:t>Kanserler</a:t>
            </a:r>
            <a:endParaRPr sz="2400">
              <a:latin typeface="Carlito"/>
              <a:cs typeface="Carlito"/>
            </a:endParaRPr>
          </a:p>
          <a:p>
            <a:pPr marL="12700" marR="5080" algn="just">
              <a:lnSpc>
                <a:spcPct val="150000"/>
              </a:lnSpc>
            </a:pPr>
            <a:r>
              <a:rPr sz="2400" dirty="0">
                <a:solidFill>
                  <a:srgbClr val="3A3838"/>
                </a:solidFill>
                <a:latin typeface="Carlito"/>
                <a:cs typeface="Carlito"/>
              </a:rPr>
              <a:t>Mesleki </a:t>
            </a:r>
            <a:r>
              <a:rPr sz="2400" spc="-5" dirty="0">
                <a:solidFill>
                  <a:srgbClr val="3A3838"/>
                </a:solidFill>
                <a:latin typeface="Carlito"/>
                <a:cs typeface="Carlito"/>
              </a:rPr>
              <a:t>Dolaşım </a:t>
            </a:r>
            <a:r>
              <a:rPr sz="2400" spc="-10" dirty="0">
                <a:solidFill>
                  <a:srgbClr val="3A3838"/>
                </a:solidFill>
                <a:latin typeface="Carlito"/>
                <a:cs typeface="Carlito"/>
              </a:rPr>
              <a:t>Sistemi </a:t>
            </a:r>
            <a:r>
              <a:rPr sz="2400" spc="-5" dirty="0">
                <a:solidFill>
                  <a:srgbClr val="3A3838"/>
                </a:solidFill>
                <a:latin typeface="Carlito"/>
                <a:cs typeface="Carlito"/>
              </a:rPr>
              <a:t>Hastalıkları  </a:t>
            </a:r>
            <a:r>
              <a:rPr sz="2400" dirty="0">
                <a:solidFill>
                  <a:srgbClr val="3A3838"/>
                </a:solidFill>
                <a:latin typeface="Carlito"/>
                <a:cs typeface="Carlito"/>
              </a:rPr>
              <a:t>Mesleki </a:t>
            </a:r>
            <a:r>
              <a:rPr sz="2400" spc="-5" dirty="0">
                <a:solidFill>
                  <a:srgbClr val="3A3838"/>
                </a:solidFill>
                <a:latin typeface="Carlito"/>
                <a:cs typeface="Carlito"/>
              </a:rPr>
              <a:t>Sindirim </a:t>
            </a:r>
            <a:r>
              <a:rPr sz="2400" spc="-10" dirty="0">
                <a:solidFill>
                  <a:srgbClr val="3A3838"/>
                </a:solidFill>
                <a:latin typeface="Carlito"/>
                <a:cs typeface="Carlito"/>
              </a:rPr>
              <a:t>Sistemi</a:t>
            </a:r>
            <a:r>
              <a:rPr sz="2400" spc="-120" dirty="0">
                <a:solidFill>
                  <a:srgbClr val="3A3838"/>
                </a:solidFill>
                <a:latin typeface="Carlito"/>
                <a:cs typeface="Carlito"/>
              </a:rPr>
              <a:t> </a:t>
            </a:r>
            <a:r>
              <a:rPr sz="2400" spc="-5" dirty="0">
                <a:solidFill>
                  <a:srgbClr val="3A3838"/>
                </a:solidFill>
                <a:latin typeface="Carlito"/>
                <a:cs typeface="Carlito"/>
              </a:rPr>
              <a:t>Hastalıkları  </a:t>
            </a:r>
            <a:r>
              <a:rPr sz="2400" dirty="0">
                <a:solidFill>
                  <a:srgbClr val="3A3838"/>
                </a:solidFill>
                <a:latin typeface="Carlito"/>
                <a:cs typeface="Carlito"/>
              </a:rPr>
              <a:t>Mesleki </a:t>
            </a:r>
            <a:r>
              <a:rPr sz="2400" spc="-20" dirty="0">
                <a:solidFill>
                  <a:srgbClr val="3A3838"/>
                </a:solidFill>
                <a:latin typeface="Carlito"/>
                <a:cs typeface="Carlito"/>
              </a:rPr>
              <a:t>Psikolojik</a:t>
            </a:r>
            <a:r>
              <a:rPr sz="2400" spc="-30" dirty="0">
                <a:solidFill>
                  <a:srgbClr val="3A3838"/>
                </a:solidFill>
                <a:latin typeface="Carlito"/>
                <a:cs typeface="Carlito"/>
              </a:rPr>
              <a:t> </a:t>
            </a:r>
            <a:r>
              <a:rPr sz="2400" spc="-10" dirty="0">
                <a:solidFill>
                  <a:srgbClr val="3A3838"/>
                </a:solidFill>
                <a:latin typeface="Carlito"/>
                <a:cs typeface="Carlito"/>
              </a:rPr>
              <a:t>Hastalıklar</a:t>
            </a:r>
            <a:endParaRPr sz="2400">
              <a:latin typeface="Carlito"/>
              <a:cs typeface="Carlito"/>
            </a:endParaRPr>
          </a:p>
          <a:p>
            <a:pPr marL="12700" algn="just">
              <a:lnSpc>
                <a:spcPct val="100000"/>
              </a:lnSpc>
              <a:spcBef>
                <a:spcPts val="1440"/>
              </a:spcBef>
            </a:pPr>
            <a:r>
              <a:rPr sz="2400" dirty="0">
                <a:solidFill>
                  <a:srgbClr val="3A3838"/>
                </a:solidFill>
                <a:latin typeface="Carlito"/>
                <a:cs typeface="Carlito"/>
              </a:rPr>
              <a:t>Mesleki </a:t>
            </a:r>
            <a:r>
              <a:rPr sz="2400" spc="-5" dirty="0">
                <a:solidFill>
                  <a:srgbClr val="3A3838"/>
                </a:solidFill>
                <a:latin typeface="Carlito"/>
                <a:cs typeface="Carlito"/>
              </a:rPr>
              <a:t>Sinir </a:t>
            </a:r>
            <a:r>
              <a:rPr sz="2400" spc="-10" dirty="0">
                <a:solidFill>
                  <a:srgbClr val="3A3838"/>
                </a:solidFill>
                <a:latin typeface="Carlito"/>
                <a:cs typeface="Carlito"/>
              </a:rPr>
              <a:t>Sistemi</a:t>
            </a:r>
            <a:r>
              <a:rPr sz="2400" spc="-70" dirty="0">
                <a:solidFill>
                  <a:srgbClr val="3A3838"/>
                </a:solidFill>
                <a:latin typeface="Carlito"/>
                <a:cs typeface="Carlito"/>
              </a:rPr>
              <a:t> </a:t>
            </a:r>
            <a:r>
              <a:rPr sz="2400" spc="-5" dirty="0">
                <a:solidFill>
                  <a:srgbClr val="3A3838"/>
                </a:solidFill>
                <a:latin typeface="Carlito"/>
                <a:cs typeface="Carlito"/>
              </a:rPr>
              <a:t>Hastalıkları</a:t>
            </a:r>
            <a:endParaRPr sz="2400">
              <a:latin typeface="Carlito"/>
              <a:cs typeface="Carlito"/>
            </a:endParaRPr>
          </a:p>
        </p:txBody>
      </p:sp>
      <p:grpSp>
        <p:nvGrpSpPr>
          <p:cNvPr id="11" name="object 11"/>
          <p:cNvGrpSpPr/>
          <p:nvPr/>
        </p:nvGrpSpPr>
        <p:grpSpPr>
          <a:xfrm>
            <a:off x="1149375" y="1275588"/>
            <a:ext cx="10716895" cy="4493260"/>
            <a:chOff x="1149375" y="1275588"/>
            <a:chExt cx="10716895" cy="4493260"/>
          </a:xfrm>
        </p:grpSpPr>
        <p:sp>
          <p:nvSpPr>
            <p:cNvPr id="12" name="object 12"/>
            <p:cNvSpPr/>
            <p:nvPr/>
          </p:nvSpPr>
          <p:spPr>
            <a:xfrm>
              <a:off x="1149375" y="4821047"/>
              <a:ext cx="216408" cy="21336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7130795" y="1275588"/>
              <a:ext cx="4735067" cy="4492752"/>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803148"/>
              <a:ext cx="6040120" cy="4775200"/>
            </a:xfrm>
            <a:custGeom>
              <a:avLst/>
              <a:gdLst/>
              <a:ahLst/>
              <a:cxnLst/>
              <a:rect l="l" t="t" r="r" b="b"/>
              <a:pathLst>
                <a:path w="6040120" h="4775200">
                  <a:moveTo>
                    <a:pt x="5773039"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5773039" y="4774692"/>
                  </a:lnTo>
                  <a:lnTo>
                    <a:pt x="5820947" y="4770396"/>
                  </a:lnTo>
                  <a:lnTo>
                    <a:pt x="5866042" y="4758010"/>
                  </a:lnTo>
                  <a:lnTo>
                    <a:pt x="5907569" y="4738290"/>
                  </a:lnTo>
                  <a:lnTo>
                    <a:pt x="5944775" y="4711987"/>
                  </a:lnTo>
                  <a:lnTo>
                    <a:pt x="5976907" y="4679855"/>
                  </a:lnTo>
                  <a:lnTo>
                    <a:pt x="6003210" y="4642649"/>
                  </a:lnTo>
                  <a:lnTo>
                    <a:pt x="6022930" y="4601122"/>
                  </a:lnTo>
                  <a:lnTo>
                    <a:pt x="6035316" y="4556027"/>
                  </a:lnTo>
                  <a:lnTo>
                    <a:pt x="6039612" y="4508119"/>
                  </a:lnTo>
                  <a:lnTo>
                    <a:pt x="6039612" y="266573"/>
                  </a:lnTo>
                  <a:lnTo>
                    <a:pt x="6035316" y="218664"/>
                  </a:lnTo>
                  <a:lnTo>
                    <a:pt x="6022930" y="173569"/>
                  </a:lnTo>
                  <a:lnTo>
                    <a:pt x="6003210" y="132042"/>
                  </a:lnTo>
                  <a:lnTo>
                    <a:pt x="5976907" y="94836"/>
                  </a:lnTo>
                  <a:lnTo>
                    <a:pt x="5944775" y="62704"/>
                  </a:lnTo>
                  <a:lnTo>
                    <a:pt x="5907569" y="36401"/>
                  </a:lnTo>
                  <a:lnTo>
                    <a:pt x="5866042" y="16681"/>
                  </a:lnTo>
                  <a:lnTo>
                    <a:pt x="5820947" y="4295"/>
                  </a:lnTo>
                  <a:lnTo>
                    <a:pt x="5773039" y="0"/>
                  </a:lnTo>
                  <a:close/>
                </a:path>
              </a:pathLst>
            </a:custGeom>
            <a:solidFill>
              <a:srgbClr val="DEEBF7"/>
            </a:solidFill>
          </p:spPr>
          <p:txBody>
            <a:bodyPr wrap="square" lIns="0" tIns="0" rIns="0" bIns="0" rtlCol="0"/>
            <a:lstStyle/>
            <a:p>
              <a:endParaRPr/>
            </a:p>
          </p:txBody>
        </p:sp>
        <p:sp>
          <p:nvSpPr>
            <p:cNvPr id="4" name="object 4"/>
            <p:cNvSpPr/>
            <p:nvPr/>
          </p:nvSpPr>
          <p:spPr>
            <a:xfrm>
              <a:off x="1218526" y="1660651"/>
              <a:ext cx="216407" cy="20421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2186432"/>
              <a:ext cx="216407" cy="2042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2712211"/>
              <a:ext cx="216407" cy="20421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18526" y="3237992"/>
              <a:ext cx="216407" cy="20421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218526" y="3763771"/>
              <a:ext cx="216407" cy="20421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218526" y="4289552"/>
              <a:ext cx="216407" cy="204216"/>
            </a:xfrm>
            <a:prstGeom prst="rect">
              <a:avLst/>
            </a:prstGeom>
            <a:blipFill>
              <a:blip r:embed="rId2" cstate="print"/>
              <a:stretch>
                <a:fillRect/>
              </a:stretch>
            </a:blipFill>
          </p:spPr>
          <p:txBody>
            <a:bodyPr wrap="square" lIns="0" tIns="0" rIns="0" bIns="0" rtlCol="0"/>
            <a:lstStyle/>
            <a:p>
              <a:endParaRPr/>
            </a:p>
          </p:txBody>
        </p:sp>
      </p:grpSp>
      <p:sp>
        <p:nvSpPr>
          <p:cNvPr id="10" name="object 10"/>
          <p:cNvSpPr txBox="1"/>
          <p:nvPr/>
        </p:nvSpPr>
        <p:spPr>
          <a:xfrm>
            <a:off x="1549146" y="1382369"/>
            <a:ext cx="4572000" cy="3180715"/>
          </a:xfrm>
          <a:prstGeom prst="rect">
            <a:avLst/>
          </a:prstGeom>
        </p:spPr>
        <p:txBody>
          <a:bodyPr vert="horz" wrap="square" lIns="0" tIns="12700" rIns="0" bIns="0" rtlCol="0">
            <a:spAutoFit/>
          </a:bodyPr>
          <a:lstStyle/>
          <a:p>
            <a:pPr marL="12700" marR="1439545">
              <a:lnSpc>
                <a:spcPct val="150000"/>
              </a:lnSpc>
              <a:spcBef>
                <a:spcPts val="100"/>
              </a:spcBef>
            </a:pPr>
            <a:r>
              <a:rPr sz="2300" dirty="0">
                <a:solidFill>
                  <a:srgbClr val="3A3838"/>
                </a:solidFill>
                <a:latin typeface="Carlito"/>
                <a:cs typeface="Carlito"/>
              </a:rPr>
              <a:t>Üriner </a:t>
            </a:r>
            <a:r>
              <a:rPr sz="2300" spc="-10" dirty="0">
                <a:solidFill>
                  <a:srgbClr val="3A3838"/>
                </a:solidFill>
                <a:latin typeface="Carlito"/>
                <a:cs typeface="Carlito"/>
              </a:rPr>
              <a:t>Sistem </a:t>
            </a:r>
            <a:r>
              <a:rPr sz="2300" spc="-5" dirty="0">
                <a:solidFill>
                  <a:srgbClr val="3A3838"/>
                </a:solidFill>
                <a:latin typeface="Carlito"/>
                <a:cs typeface="Carlito"/>
              </a:rPr>
              <a:t>Hastalıkları  </a:t>
            </a:r>
            <a:r>
              <a:rPr sz="2300" spc="-10" dirty="0">
                <a:solidFill>
                  <a:srgbClr val="3A3838"/>
                </a:solidFill>
                <a:latin typeface="Carlito"/>
                <a:cs typeface="Carlito"/>
              </a:rPr>
              <a:t>Üreme Sistemi</a:t>
            </a:r>
            <a:r>
              <a:rPr sz="2300" spc="-35" dirty="0">
                <a:solidFill>
                  <a:srgbClr val="3A3838"/>
                </a:solidFill>
                <a:latin typeface="Carlito"/>
                <a:cs typeface="Carlito"/>
              </a:rPr>
              <a:t> </a:t>
            </a:r>
            <a:r>
              <a:rPr sz="2300" spc="-5" dirty="0">
                <a:solidFill>
                  <a:srgbClr val="3A3838"/>
                </a:solidFill>
                <a:latin typeface="Carlito"/>
                <a:cs typeface="Carlito"/>
              </a:rPr>
              <a:t>Hastalıkları</a:t>
            </a:r>
            <a:endParaRPr sz="2300">
              <a:latin typeface="Carlito"/>
              <a:cs typeface="Carlito"/>
            </a:endParaRPr>
          </a:p>
          <a:p>
            <a:pPr marL="12700">
              <a:lnSpc>
                <a:spcPct val="100000"/>
              </a:lnSpc>
              <a:spcBef>
                <a:spcPts val="1380"/>
              </a:spcBef>
            </a:pPr>
            <a:r>
              <a:rPr sz="2300" dirty="0">
                <a:solidFill>
                  <a:srgbClr val="3A3838"/>
                </a:solidFill>
                <a:latin typeface="Carlito"/>
                <a:cs typeface="Carlito"/>
              </a:rPr>
              <a:t>Mesleki </a:t>
            </a:r>
            <a:r>
              <a:rPr sz="2300" spc="-5" dirty="0">
                <a:solidFill>
                  <a:srgbClr val="3A3838"/>
                </a:solidFill>
                <a:latin typeface="Carlito"/>
                <a:cs typeface="Carlito"/>
              </a:rPr>
              <a:t>Solunum </a:t>
            </a:r>
            <a:r>
              <a:rPr sz="2300" spc="-10" dirty="0">
                <a:solidFill>
                  <a:srgbClr val="3A3838"/>
                </a:solidFill>
                <a:latin typeface="Carlito"/>
                <a:cs typeface="Carlito"/>
              </a:rPr>
              <a:t>Sistemi</a:t>
            </a:r>
            <a:r>
              <a:rPr sz="2300" spc="-30" dirty="0">
                <a:solidFill>
                  <a:srgbClr val="3A3838"/>
                </a:solidFill>
                <a:latin typeface="Carlito"/>
                <a:cs typeface="Carlito"/>
              </a:rPr>
              <a:t> </a:t>
            </a:r>
            <a:r>
              <a:rPr sz="2300" spc="-5" dirty="0">
                <a:solidFill>
                  <a:srgbClr val="3A3838"/>
                </a:solidFill>
                <a:latin typeface="Carlito"/>
                <a:cs typeface="Carlito"/>
              </a:rPr>
              <a:t>Hastalıkları</a:t>
            </a:r>
            <a:endParaRPr sz="2300">
              <a:latin typeface="Carlito"/>
              <a:cs typeface="Carlito"/>
            </a:endParaRPr>
          </a:p>
          <a:p>
            <a:pPr marL="12700">
              <a:lnSpc>
                <a:spcPct val="100000"/>
              </a:lnSpc>
              <a:spcBef>
                <a:spcPts val="1380"/>
              </a:spcBef>
            </a:pPr>
            <a:r>
              <a:rPr sz="2300" dirty="0">
                <a:solidFill>
                  <a:srgbClr val="3A3838"/>
                </a:solidFill>
                <a:latin typeface="Carlito"/>
                <a:cs typeface="Carlito"/>
              </a:rPr>
              <a:t>Mesleki </a:t>
            </a:r>
            <a:r>
              <a:rPr sz="2300" spc="-10" dirty="0">
                <a:solidFill>
                  <a:srgbClr val="3A3838"/>
                </a:solidFill>
                <a:latin typeface="Carlito"/>
                <a:cs typeface="Carlito"/>
              </a:rPr>
              <a:t>İşitme</a:t>
            </a:r>
            <a:r>
              <a:rPr sz="2300" spc="5" dirty="0">
                <a:solidFill>
                  <a:srgbClr val="3A3838"/>
                </a:solidFill>
                <a:latin typeface="Carlito"/>
                <a:cs typeface="Carlito"/>
              </a:rPr>
              <a:t> </a:t>
            </a:r>
            <a:r>
              <a:rPr sz="2300" spc="-10" dirty="0">
                <a:solidFill>
                  <a:srgbClr val="3A3838"/>
                </a:solidFill>
                <a:latin typeface="Carlito"/>
                <a:cs typeface="Carlito"/>
              </a:rPr>
              <a:t>Kayıpları</a:t>
            </a:r>
            <a:endParaRPr sz="2300">
              <a:latin typeface="Carlito"/>
              <a:cs typeface="Carlito"/>
            </a:endParaRPr>
          </a:p>
          <a:p>
            <a:pPr marL="12700">
              <a:lnSpc>
                <a:spcPct val="100000"/>
              </a:lnSpc>
              <a:spcBef>
                <a:spcPts val="1380"/>
              </a:spcBef>
            </a:pPr>
            <a:r>
              <a:rPr sz="2300" dirty="0">
                <a:solidFill>
                  <a:srgbClr val="3A3838"/>
                </a:solidFill>
                <a:latin typeface="Carlito"/>
                <a:cs typeface="Carlito"/>
              </a:rPr>
              <a:t>Mesleki </a:t>
            </a:r>
            <a:r>
              <a:rPr sz="2300" spc="-5" dirty="0">
                <a:solidFill>
                  <a:srgbClr val="3A3838"/>
                </a:solidFill>
                <a:latin typeface="Carlito"/>
                <a:cs typeface="Carlito"/>
              </a:rPr>
              <a:t>Cilt</a:t>
            </a:r>
            <a:r>
              <a:rPr sz="2300" spc="-25" dirty="0">
                <a:solidFill>
                  <a:srgbClr val="3A3838"/>
                </a:solidFill>
                <a:latin typeface="Carlito"/>
                <a:cs typeface="Carlito"/>
              </a:rPr>
              <a:t> </a:t>
            </a:r>
            <a:r>
              <a:rPr sz="2300" spc="-5" dirty="0">
                <a:solidFill>
                  <a:srgbClr val="3A3838"/>
                </a:solidFill>
                <a:latin typeface="Carlito"/>
                <a:cs typeface="Carlito"/>
              </a:rPr>
              <a:t>Hastalıkları</a:t>
            </a:r>
            <a:endParaRPr sz="2300">
              <a:latin typeface="Carlito"/>
              <a:cs typeface="Carlito"/>
            </a:endParaRPr>
          </a:p>
          <a:p>
            <a:pPr marL="12700">
              <a:lnSpc>
                <a:spcPct val="100000"/>
              </a:lnSpc>
              <a:spcBef>
                <a:spcPts val="1385"/>
              </a:spcBef>
            </a:pPr>
            <a:r>
              <a:rPr sz="2300" dirty="0">
                <a:solidFill>
                  <a:srgbClr val="3A3838"/>
                </a:solidFill>
                <a:latin typeface="Carlito"/>
                <a:cs typeface="Carlito"/>
              </a:rPr>
              <a:t>Mesleki </a:t>
            </a:r>
            <a:r>
              <a:rPr sz="2300" spc="-15" dirty="0">
                <a:solidFill>
                  <a:srgbClr val="3A3838"/>
                </a:solidFill>
                <a:latin typeface="Carlito"/>
                <a:cs typeface="Carlito"/>
              </a:rPr>
              <a:t>Kas-İskelet </a:t>
            </a:r>
            <a:r>
              <a:rPr sz="2300" spc="-10" dirty="0">
                <a:solidFill>
                  <a:srgbClr val="3A3838"/>
                </a:solidFill>
                <a:latin typeface="Carlito"/>
                <a:cs typeface="Carlito"/>
              </a:rPr>
              <a:t>Sistemi</a:t>
            </a:r>
            <a:r>
              <a:rPr sz="2300" spc="-15" dirty="0">
                <a:solidFill>
                  <a:srgbClr val="3A3838"/>
                </a:solidFill>
                <a:latin typeface="Carlito"/>
                <a:cs typeface="Carlito"/>
              </a:rPr>
              <a:t> </a:t>
            </a:r>
            <a:r>
              <a:rPr sz="2300" spc="-5" dirty="0">
                <a:solidFill>
                  <a:srgbClr val="3A3838"/>
                </a:solidFill>
                <a:latin typeface="Carlito"/>
                <a:cs typeface="Carlito"/>
              </a:rPr>
              <a:t>Hastalıkları</a:t>
            </a:r>
            <a:endParaRPr sz="2300">
              <a:latin typeface="Carlito"/>
              <a:cs typeface="Carlito"/>
            </a:endParaRPr>
          </a:p>
        </p:txBody>
      </p:sp>
      <p:sp>
        <p:nvSpPr>
          <p:cNvPr id="11" name="object 11"/>
          <p:cNvSpPr/>
          <p:nvPr/>
        </p:nvSpPr>
        <p:spPr>
          <a:xfrm>
            <a:off x="7101840" y="321563"/>
            <a:ext cx="4570476" cy="610666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0267" y="368808"/>
            <a:ext cx="3113532" cy="253746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749165" y="1004061"/>
            <a:ext cx="1682750" cy="1260475"/>
          </a:xfrm>
          <a:prstGeom prst="rect">
            <a:avLst/>
          </a:prstGeom>
        </p:spPr>
        <p:txBody>
          <a:bodyPr vert="horz" wrap="square" lIns="0" tIns="149860" rIns="0" bIns="0" rtlCol="0">
            <a:spAutoFit/>
          </a:bodyPr>
          <a:lstStyle/>
          <a:p>
            <a:pPr marL="299085" indent="-287020">
              <a:lnSpc>
                <a:spcPct val="100000"/>
              </a:lnSpc>
              <a:spcBef>
                <a:spcPts val="1180"/>
              </a:spcBef>
              <a:buClr>
                <a:srgbClr val="C00000"/>
              </a:buClr>
              <a:buFont typeface="Arial"/>
              <a:buChar char="•"/>
              <a:tabLst>
                <a:tab pos="299085" algn="l"/>
                <a:tab pos="299720" algn="l"/>
              </a:tabLst>
            </a:pPr>
            <a:r>
              <a:rPr sz="1800" spc="-10" dirty="0">
                <a:latin typeface="Carlito"/>
                <a:cs typeface="Carlito"/>
              </a:rPr>
              <a:t>Formaldehid</a:t>
            </a:r>
            <a:endParaRPr sz="1800">
              <a:latin typeface="Carlito"/>
              <a:cs typeface="Carlito"/>
            </a:endParaRPr>
          </a:p>
          <a:p>
            <a:pPr marL="299085" indent="-287020">
              <a:lnSpc>
                <a:spcPct val="100000"/>
              </a:lnSpc>
              <a:spcBef>
                <a:spcPts val="1080"/>
              </a:spcBef>
              <a:buClr>
                <a:srgbClr val="C00000"/>
              </a:buClr>
              <a:buFont typeface="Arial"/>
              <a:buChar char="•"/>
              <a:tabLst>
                <a:tab pos="299085" algn="l"/>
                <a:tab pos="299720" algn="l"/>
              </a:tabLst>
            </a:pPr>
            <a:r>
              <a:rPr sz="1800" spc="-5" dirty="0">
                <a:latin typeface="Carlito"/>
                <a:cs typeface="Carlito"/>
              </a:rPr>
              <a:t>Karbondisülfür</a:t>
            </a:r>
            <a:endParaRPr sz="1800">
              <a:latin typeface="Carlito"/>
              <a:cs typeface="Carlito"/>
            </a:endParaRPr>
          </a:p>
          <a:p>
            <a:pPr marL="299085" indent="-287020">
              <a:lnSpc>
                <a:spcPct val="100000"/>
              </a:lnSpc>
              <a:spcBef>
                <a:spcPts val="1080"/>
              </a:spcBef>
              <a:buClr>
                <a:srgbClr val="C00000"/>
              </a:buClr>
              <a:buFont typeface="Arial"/>
              <a:buChar char="•"/>
              <a:tabLst>
                <a:tab pos="299085" algn="l"/>
                <a:tab pos="299720" algn="l"/>
              </a:tabLst>
            </a:pPr>
            <a:r>
              <a:rPr sz="1800" spc="-10" dirty="0">
                <a:latin typeface="Carlito"/>
                <a:cs typeface="Carlito"/>
              </a:rPr>
              <a:t>Arsenik</a:t>
            </a:r>
            <a:endParaRPr sz="1800">
              <a:latin typeface="Carlito"/>
              <a:cs typeface="Carlito"/>
            </a:endParaRPr>
          </a:p>
        </p:txBody>
      </p:sp>
      <p:grpSp>
        <p:nvGrpSpPr>
          <p:cNvPr id="4" name="object 4"/>
          <p:cNvGrpSpPr/>
          <p:nvPr/>
        </p:nvGrpSpPr>
        <p:grpSpPr>
          <a:xfrm>
            <a:off x="8132064" y="350520"/>
            <a:ext cx="3152140" cy="2575560"/>
            <a:chOff x="8132064" y="350520"/>
            <a:chExt cx="3152140" cy="2575560"/>
          </a:xfrm>
        </p:grpSpPr>
        <p:sp>
          <p:nvSpPr>
            <p:cNvPr id="5" name="object 5"/>
            <p:cNvSpPr/>
            <p:nvPr/>
          </p:nvSpPr>
          <p:spPr>
            <a:xfrm>
              <a:off x="8151114" y="369570"/>
              <a:ext cx="3114040" cy="2537460"/>
            </a:xfrm>
            <a:custGeom>
              <a:avLst/>
              <a:gdLst/>
              <a:ahLst/>
              <a:cxnLst/>
              <a:rect l="l" t="t" r="r" b="b"/>
              <a:pathLst>
                <a:path w="3114040" h="2537460">
                  <a:moveTo>
                    <a:pt x="2690621" y="0"/>
                  </a:moveTo>
                  <a:lnTo>
                    <a:pt x="422909" y="0"/>
                  </a:lnTo>
                  <a:lnTo>
                    <a:pt x="373592" y="2845"/>
                  </a:lnTo>
                  <a:lnTo>
                    <a:pt x="325944" y="11170"/>
                  </a:lnTo>
                  <a:lnTo>
                    <a:pt x="280285" y="24656"/>
                  </a:lnTo>
                  <a:lnTo>
                    <a:pt x="236930" y="42987"/>
                  </a:lnTo>
                  <a:lnTo>
                    <a:pt x="196199" y="65845"/>
                  </a:lnTo>
                  <a:lnTo>
                    <a:pt x="158407" y="92912"/>
                  </a:lnTo>
                  <a:lnTo>
                    <a:pt x="123872" y="123872"/>
                  </a:lnTo>
                  <a:lnTo>
                    <a:pt x="92912" y="158407"/>
                  </a:lnTo>
                  <a:lnTo>
                    <a:pt x="65845" y="196199"/>
                  </a:lnTo>
                  <a:lnTo>
                    <a:pt x="42987" y="236930"/>
                  </a:lnTo>
                  <a:lnTo>
                    <a:pt x="24656" y="280285"/>
                  </a:lnTo>
                  <a:lnTo>
                    <a:pt x="11170" y="325944"/>
                  </a:lnTo>
                  <a:lnTo>
                    <a:pt x="2845" y="373592"/>
                  </a:lnTo>
                  <a:lnTo>
                    <a:pt x="0" y="422909"/>
                  </a:lnTo>
                  <a:lnTo>
                    <a:pt x="0" y="2114550"/>
                  </a:lnTo>
                  <a:lnTo>
                    <a:pt x="2845" y="2163867"/>
                  </a:lnTo>
                  <a:lnTo>
                    <a:pt x="11170" y="2211515"/>
                  </a:lnTo>
                  <a:lnTo>
                    <a:pt x="24656" y="2257174"/>
                  </a:lnTo>
                  <a:lnTo>
                    <a:pt x="42987" y="2300529"/>
                  </a:lnTo>
                  <a:lnTo>
                    <a:pt x="65845" y="2341260"/>
                  </a:lnTo>
                  <a:lnTo>
                    <a:pt x="92912" y="2379052"/>
                  </a:lnTo>
                  <a:lnTo>
                    <a:pt x="123872" y="2413587"/>
                  </a:lnTo>
                  <a:lnTo>
                    <a:pt x="158407" y="2444547"/>
                  </a:lnTo>
                  <a:lnTo>
                    <a:pt x="196199" y="2471614"/>
                  </a:lnTo>
                  <a:lnTo>
                    <a:pt x="236930" y="2494472"/>
                  </a:lnTo>
                  <a:lnTo>
                    <a:pt x="280285" y="2512803"/>
                  </a:lnTo>
                  <a:lnTo>
                    <a:pt x="325944" y="2526289"/>
                  </a:lnTo>
                  <a:lnTo>
                    <a:pt x="373592" y="2534614"/>
                  </a:lnTo>
                  <a:lnTo>
                    <a:pt x="422909" y="2537459"/>
                  </a:lnTo>
                  <a:lnTo>
                    <a:pt x="2690621" y="2537459"/>
                  </a:lnTo>
                  <a:lnTo>
                    <a:pt x="2739939" y="2534614"/>
                  </a:lnTo>
                  <a:lnTo>
                    <a:pt x="2787587" y="2526289"/>
                  </a:lnTo>
                  <a:lnTo>
                    <a:pt x="2833246" y="2512803"/>
                  </a:lnTo>
                  <a:lnTo>
                    <a:pt x="2876601" y="2494472"/>
                  </a:lnTo>
                  <a:lnTo>
                    <a:pt x="2917332" y="2471614"/>
                  </a:lnTo>
                  <a:lnTo>
                    <a:pt x="2955124" y="2444547"/>
                  </a:lnTo>
                  <a:lnTo>
                    <a:pt x="2989659" y="2413587"/>
                  </a:lnTo>
                  <a:lnTo>
                    <a:pt x="3020619" y="2379052"/>
                  </a:lnTo>
                  <a:lnTo>
                    <a:pt x="3047686" y="2341260"/>
                  </a:lnTo>
                  <a:lnTo>
                    <a:pt x="3070544" y="2300529"/>
                  </a:lnTo>
                  <a:lnTo>
                    <a:pt x="3088875" y="2257174"/>
                  </a:lnTo>
                  <a:lnTo>
                    <a:pt x="3102361" y="2211515"/>
                  </a:lnTo>
                  <a:lnTo>
                    <a:pt x="3110686" y="2163867"/>
                  </a:lnTo>
                  <a:lnTo>
                    <a:pt x="3113531" y="2114550"/>
                  </a:lnTo>
                  <a:lnTo>
                    <a:pt x="3113531" y="422909"/>
                  </a:lnTo>
                  <a:lnTo>
                    <a:pt x="3110686" y="373592"/>
                  </a:lnTo>
                  <a:lnTo>
                    <a:pt x="3102361" y="325944"/>
                  </a:lnTo>
                  <a:lnTo>
                    <a:pt x="3088875" y="280285"/>
                  </a:lnTo>
                  <a:lnTo>
                    <a:pt x="3070544" y="236930"/>
                  </a:lnTo>
                  <a:lnTo>
                    <a:pt x="3047686" y="196199"/>
                  </a:lnTo>
                  <a:lnTo>
                    <a:pt x="3020619" y="158407"/>
                  </a:lnTo>
                  <a:lnTo>
                    <a:pt x="2989659" y="123872"/>
                  </a:lnTo>
                  <a:lnTo>
                    <a:pt x="2955124" y="92912"/>
                  </a:lnTo>
                  <a:lnTo>
                    <a:pt x="2917332" y="65845"/>
                  </a:lnTo>
                  <a:lnTo>
                    <a:pt x="2876601" y="42987"/>
                  </a:lnTo>
                  <a:lnTo>
                    <a:pt x="2833246" y="24656"/>
                  </a:lnTo>
                  <a:lnTo>
                    <a:pt x="2787587" y="11170"/>
                  </a:lnTo>
                  <a:lnTo>
                    <a:pt x="2739939" y="2845"/>
                  </a:lnTo>
                  <a:lnTo>
                    <a:pt x="2690621" y="0"/>
                  </a:lnTo>
                  <a:close/>
                </a:path>
              </a:pathLst>
            </a:custGeom>
            <a:solidFill>
              <a:srgbClr val="FFFFFF"/>
            </a:solidFill>
          </p:spPr>
          <p:txBody>
            <a:bodyPr wrap="square" lIns="0" tIns="0" rIns="0" bIns="0" rtlCol="0"/>
            <a:lstStyle/>
            <a:p>
              <a:endParaRPr/>
            </a:p>
          </p:txBody>
        </p:sp>
        <p:sp>
          <p:nvSpPr>
            <p:cNvPr id="6" name="object 6"/>
            <p:cNvSpPr/>
            <p:nvPr/>
          </p:nvSpPr>
          <p:spPr>
            <a:xfrm>
              <a:off x="8151114" y="369570"/>
              <a:ext cx="3114040" cy="2537460"/>
            </a:xfrm>
            <a:custGeom>
              <a:avLst/>
              <a:gdLst/>
              <a:ahLst/>
              <a:cxnLst/>
              <a:rect l="l" t="t" r="r" b="b"/>
              <a:pathLst>
                <a:path w="3114040" h="2537460">
                  <a:moveTo>
                    <a:pt x="0" y="422909"/>
                  </a:moveTo>
                  <a:lnTo>
                    <a:pt x="2845" y="373592"/>
                  </a:lnTo>
                  <a:lnTo>
                    <a:pt x="11170" y="325944"/>
                  </a:lnTo>
                  <a:lnTo>
                    <a:pt x="24656" y="280285"/>
                  </a:lnTo>
                  <a:lnTo>
                    <a:pt x="42987" y="236930"/>
                  </a:lnTo>
                  <a:lnTo>
                    <a:pt x="65845" y="196199"/>
                  </a:lnTo>
                  <a:lnTo>
                    <a:pt x="92912" y="158407"/>
                  </a:lnTo>
                  <a:lnTo>
                    <a:pt x="123872" y="123872"/>
                  </a:lnTo>
                  <a:lnTo>
                    <a:pt x="158407" y="92912"/>
                  </a:lnTo>
                  <a:lnTo>
                    <a:pt x="196199" y="65845"/>
                  </a:lnTo>
                  <a:lnTo>
                    <a:pt x="236930" y="42987"/>
                  </a:lnTo>
                  <a:lnTo>
                    <a:pt x="280285" y="24656"/>
                  </a:lnTo>
                  <a:lnTo>
                    <a:pt x="325944" y="11170"/>
                  </a:lnTo>
                  <a:lnTo>
                    <a:pt x="373592" y="2845"/>
                  </a:lnTo>
                  <a:lnTo>
                    <a:pt x="422909" y="0"/>
                  </a:lnTo>
                  <a:lnTo>
                    <a:pt x="2690621" y="0"/>
                  </a:lnTo>
                  <a:lnTo>
                    <a:pt x="2739939" y="2845"/>
                  </a:lnTo>
                  <a:lnTo>
                    <a:pt x="2787587" y="11170"/>
                  </a:lnTo>
                  <a:lnTo>
                    <a:pt x="2833246" y="24656"/>
                  </a:lnTo>
                  <a:lnTo>
                    <a:pt x="2876601" y="42987"/>
                  </a:lnTo>
                  <a:lnTo>
                    <a:pt x="2917332" y="65845"/>
                  </a:lnTo>
                  <a:lnTo>
                    <a:pt x="2955124" y="92912"/>
                  </a:lnTo>
                  <a:lnTo>
                    <a:pt x="2989659" y="123872"/>
                  </a:lnTo>
                  <a:lnTo>
                    <a:pt x="3020619" y="158407"/>
                  </a:lnTo>
                  <a:lnTo>
                    <a:pt x="3047686" y="196199"/>
                  </a:lnTo>
                  <a:lnTo>
                    <a:pt x="3070544" y="236930"/>
                  </a:lnTo>
                  <a:lnTo>
                    <a:pt x="3088875" y="280285"/>
                  </a:lnTo>
                  <a:lnTo>
                    <a:pt x="3102361" y="325944"/>
                  </a:lnTo>
                  <a:lnTo>
                    <a:pt x="3110686" y="373592"/>
                  </a:lnTo>
                  <a:lnTo>
                    <a:pt x="3113531" y="422909"/>
                  </a:lnTo>
                  <a:lnTo>
                    <a:pt x="3113531" y="2114550"/>
                  </a:lnTo>
                  <a:lnTo>
                    <a:pt x="3110686" y="2163867"/>
                  </a:lnTo>
                  <a:lnTo>
                    <a:pt x="3102361" y="2211515"/>
                  </a:lnTo>
                  <a:lnTo>
                    <a:pt x="3088875" y="2257174"/>
                  </a:lnTo>
                  <a:lnTo>
                    <a:pt x="3070544" y="2300529"/>
                  </a:lnTo>
                  <a:lnTo>
                    <a:pt x="3047686" y="2341260"/>
                  </a:lnTo>
                  <a:lnTo>
                    <a:pt x="3020619" y="2379052"/>
                  </a:lnTo>
                  <a:lnTo>
                    <a:pt x="2989659" y="2413587"/>
                  </a:lnTo>
                  <a:lnTo>
                    <a:pt x="2955124" y="2444547"/>
                  </a:lnTo>
                  <a:lnTo>
                    <a:pt x="2917332" y="2471614"/>
                  </a:lnTo>
                  <a:lnTo>
                    <a:pt x="2876601" y="2494472"/>
                  </a:lnTo>
                  <a:lnTo>
                    <a:pt x="2833246" y="2512803"/>
                  </a:lnTo>
                  <a:lnTo>
                    <a:pt x="2787587" y="2526289"/>
                  </a:lnTo>
                  <a:lnTo>
                    <a:pt x="2739939" y="2534614"/>
                  </a:lnTo>
                  <a:lnTo>
                    <a:pt x="2690621" y="2537459"/>
                  </a:lnTo>
                  <a:lnTo>
                    <a:pt x="422909" y="2537459"/>
                  </a:lnTo>
                  <a:lnTo>
                    <a:pt x="373592" y="2534614"/>
                  </a:lnTo>
                  <a:lnTo>
                    <a:pt x="325944" y="2526289"/>
                  </a:lnTo>
                  <a:lnTo>
                    <a:pt x="280285" y="2512803"/>
                  </a:lnTo>
                  <a:lnTo>
                    <a:pt x="236930" y="2494472"/>
                  </a:lnTo>
                  <a:lnTo>
                    <a:pt x="196199" y="2471614"/>
                  </a:lnTo>
                  <a:lnTo>
                    <a:pt x="158407" y="2444547"/>
                  </a:lnTo>
                  <a:lnTo>
                    <a:pt x="123872" y="2413587"/>
                  </a:lnTo>
                  <a:lnTo>
                    <a:pt x="92912" y="2379052"/>
                  </a:lnTo>
                  <a:lnTo>
                    <a:pt x="65845" y="2341260"/>
                  </a:lnTo>
                  <a:lnTo>
                    <a:pt x="42987" y="2300529"/>
                  </a:lnTo>
                  <a:lnTo>
                    <a:pt x="24656" y="2257174"/>
                  </a:lnTo>
                  <a:lnTo>
                    <a:pt x="11170" y="2211515"/>
                  </a:lnTo>
                  <a:lnTo>
                    <a:pt x="2845" y="2163867"/>
                  </a:lnTo>
                  <a:lnTo>
                    <a:pt x="0" y="2114550"/>
                  </a:lnTo>
                  <a:lnTo>
                    <a:pt x="0" y="422909"/>
                  </a:lnTo>
                  <a:close/>
                </a:path>
              </a:pathLst>
            </a:custGeom>
            <a:ln w="38100">
              <a:solidFill>
                <a:srgbClr val="D9D9D9"/>
              </a:solidFill>
            </a:ln>
          </p:spPr>
          <p:txBody>
            <a:bodyPr wrap="square" lIns="0" tIns="0" rIns="0" bIns="0" rtlCol="0"/>
            <a:lstStyle/>
            <a:p>
              <a:endParaRPr/>
            </a:p>
          </p:txBody>
        </p:sp>
      </p:grpSp>
      <p:sp>
        <p:nvSpPr>
          <p:cNvPr id="7" name="object 7"/>
          <p:cNvSpPr txBox="1"/>
          <p:nvPr/>
        </p:nvSpPr>
        <p:spPr>
          <a:xfrm>
            <a:off x="8678418" y="973582"/>
            <a:ext cx="205803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rlito"/>
                <a:cs typeface="Carlito"/>
              </a:rPr>
              <a:t>Koroner </a:t>
            </a:r>
            <a:r>
              <a:rPr sz="1800" spc="-10" dirty="0">
                <a:latin typeface="Carlito"/>
                <a:cs typeface="Carlito"/>
              </a:rPr>
              <a:t>Kalp</a:t>
            </a:r>
            <a:r>
              <a:rPr sz="1800" spc="-30" dirty="0">
                <a:latin typeface="Carlito"/>
                <a:cs typeface="Carlito"/>
              </a:rPr>
              <a:t> </a:t>
            </a:r>
            <a:r>
              <a:rPr sz="1800" spc="-10" dirty="0">
                <a:latin typeface="Carlito"/>
                <a:cs typeface="Carlito"/>
              </a:rPr>
              <a:t>Hastalığı</a:t>
            </a:r>
            <a:endParaRPr sz="1800">
              <a:latin typeface="Carlito"/>
              <a:cs typeface="Carlito"/>
            </a:endParaRPr>
          </a:p>
        </p:txBody>
      </p:sp>
      <p:sp>
        <p:nvSpPr>
          <p:cNvPr id="8" name="object 8"/>
          <p:cNvSpPr txBox="1"/>
          <p:nvPr/>
        </p:nvSpPr>
        <p:spPr>
          <a:xfrm>
            <a:off x="9429750" y="1522221"/>
            <a:ext cx="55562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rlito"/>
                <a:cs typeface="Carlito"/>
              </a:rPr>
              <a:t>A</a:t>
            </a:r>
            <a:r>
              <a:rPr sz="1800" spc="-20" dirty="0">
                <a:latin typeface="Carlito"/>
                <a:cs typeface="Carlito"/>
              </a:rPr>
              <a:t>s</a:t>
            </a:r>
            <a:r>
              <a:rPr sz="1800" dirty="0">
                <a:latin typeface="Carlito"/>
                <a:cs typeface="Carlito"/>
              </a:rPr>
              <a:t>t</a:t>
            </a:r>
            <a:r>
              <a:rPr sz="1800" spc="-10" dirty="0">
                <a:latin typeface="Carlito"/>
                <a:cs typeface="Carlito"/>
              </a:rPr>
              <a:t>ı</a:t>
            </a:r>
            <a:r>
              <a:rPr sz="1800" dirty="0">
                <a:latin typeface="Carlito"/>
                <a:cs typeface="Carlito"/>
              </a:rPr>
              <a:t>m</a:t>
            </a:r>
            <a:endParaRPr sz="1800">
              <a:latin typeface="Carlito"/>
              <a:cs typeface="Carlito"/>
            </a:endParaRPr>
          </a:p>
        </p:txBody>
      </p:sp>
      <p:sp>
        <p:nvSpPr>
          <p:cNvPr id="9" name="object 9"/>
          <p:cNvSpPr txBox="1"/>
          <p:nvPr/>
        </p:nvSpPr>
        <p:spPr>
          <a:xfrm>
            <a:off x="8908542" y="2071242"/>
            <a:ext cx="16002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rlito"/>
                <a:cs typeface="Carlito"/>
              </a:rPr>
              <a:t>İşle İlgili</a:t>
            </a:r>
            <a:r>
              <a:rPr sz="1800" b="1" spc="-140" dirty="0">
                <a:latin typeface="Carlito"/>
                <a:cs typeface="Carlito"/>
              </a:rPr>
              <a:t> </a:t>
            </a:r>
            <a:r>
              <a:rPr sz="1800" b="1" spc="-5" dirty="0">
                <a:latin typeface="Carlito"/>
                <a:cs typeface="Carlito"/>
              </a:rPr>
              <a:t>Hastalık</a:t>
            </a:r>
            <a:endParaRPr sz="1800">
              <a:latin typeface="Carlito"/>
              <a:cs typeface="Carlito"/>
            </a:endParaRPr>
          </a:p>
        </p:txBody>
      </p:sp>
      <p:sp>
        <p:nvSpPr>
          <p:cNvPr id="10" name="object 10"/>
          <p:cNvSpPr/>
          <p:nvPr/>
        </p:nvSpPr>
        <p:spPr>
          <a:xfrm>
            <a:off x="708659" y="368808"/>
            <a:ext cx="3113531" cy="2537460"/>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1027887" y="775843"/>
            <a:ext cx="2073275" cy="1671955"/>
          </a:xfrm>
          <a:prstGeom prst="rect">
            <a:avLst/>
          </a:prstGeom>
        </p:spPr>
        <p:txBody>
          <a:bodyPr vert="horz" wrap="square" lIns="0" tIns="149860" rIns="0" bIns="0" rtlCol="0">
            <a:spAutoFit/>
          </a:bodyPr>
          <a:lstStyle/>
          <a:p>
            <a:pPr marL="299085" indent="-287020">
              <a:lnSpc>
                <a:spcPct val="100000"/>
              </a:lnSpc>
              <a:spcBef>
                <a:spcPts val="1180"/>
              </a:spcBef>
              <a:buClr>
                <a:srgbClr val="C00000"/>
              </a:buClr>
              <a:buFont typeface="Arial"/>
              <a:buChar char="•"/>
              <a:tabLst>
                <a:tab pos="299085" algn="l"/>
                <a:tab pos="299720" algn="l"/>
              </a:tabLst>
            </a:pPr>
            <a:r>
              <a:rPr sz="1800" spc="-15" dirty="0">
                <a:latin typeface="Carlito"/>
                <a:cs typeface="Carlito"/>
              </a:rPr>
              <a:t>Sigara</a:t>
            </a:r>
            <a:endParaRPr sz="1800">
              <a:latin typeface="Carlito"/>
              <a:cs typeface="Carlito"/>
            </a:endParaRPr>
          </a:p>
          <a:p>
            <a:pPr marL="299085" indent="-287020">
              <a:lnSpc>
                <a:spcPct val="100000"/>
              </a:lnSpc>
              <a:spcBef>
                <a:spcPts val="1080"/>
              </a:spcBef>
              <a:buClr>
                <a:srgbClr val="C00000"/>
              </a:buClr>
              <a:buFont typeface="Arial"/>
              <a:buChar char="•"/>
              <a:tabLst>
                <a:tab pos="299085" algn="l"/>
                <a:tab pos="299720" algn="l"/>
              </a:tabLst>
            </a:pPr>
            <a:r>
              <a:rPr sz="1800" spc="-15" dirty="0">
                <a:latin typeface="Carlito"/>
                <a:cs typeface="Carlito"/>
              </a:rPr>
              <a:t>Hiperkolesterolemi</a:t>
            </a:r>
            <a:endParaRPr sz="1800">
              <a:latin typeface="Carlito"/>
              <a:cs typeface="Carlito"/>
            </a:endParaRPr>
          </a:p>
          <a:p>
            <a:pPr marL="299085" indent="-287020">
              <a:lnSpc>
                <a:spcPct val="100000"/>
              </a:lnSpc>
              <a:spcBef>
                <a:spcPts val="1080"/>
              </a:spcBef>
              <a:buClr>
                <a:srgbClr val="C00000"/>
              </a:buClr>
              <a:buFont typeface="Arial"/>
              <a:buChar char="•"/>
              <a:tabLst>
                <a:tab pos="299085" algn="l"/>
                <a:tab pos="299720" algn="l"/>
              </a:tabLst>
            </a:pPr>
            <a:r>
              <a:rPr sz="1800" spc="-20" dirty="0">
                <a:latin typeface="Carlito"/>
                <a:cs typeface="Carlito"/>
              </a:rPr>
              <a:t>Yüksek </a:t>
            </a:r>
            <a:r>
              <a:rPr sz="1800" spc="-10" dirty="0">
                <a:latin typeface="Carlito"/>
                <a:cs typeface="Carlito"/>
              </a:rPr>
              <a:t>Kan</a:t>
            </a:r>
            <a:r>
              <a:rPr sz="1800" spc="-40" dirty="0">
                <a:latin typeface="Carlito"/>
                <a:cs typeface="Carlito"/>
              </a:rPr>
              <a:t> </a:t>
            </a:r>
            <a:r>
              <a:rPr sz="1800" spc="-5" dirty="0">
                <a:latin typeface="Carlito"/>
                <a:cs typeface="Carlito"/>
              </a:rPr>
              <a:t>Basıncı</a:t>
            </a:r>
            <a:endParaRPr sz="1800">
              <a:latin typeface="Carlito"/>
              <a:cs typeface="Carlito"/>
            </a:endParaRPr>
          </a:p>
          <a:p>
            <a:pPr marL="299085" indent="-287020">
              <a:lnSpc>
                <a:spcPct val="100000"/>
              </a:lnSpc>
              <a:spcBef>
                <a:spcPts val="1080"/>
              </a:spcBef>
              <a:buClr>
                <a:srgbClr val="C00000"/>
              </a:buClr>
              <a:buFont typeface="Arial"/>
              <a:buChar char="•"/>
              <a:tabLst>
                <a:tab pos="299085" algn="l"/>
                <a:tab pos="299720" algn="l"/>
              </a:tabLst>
            </a:pPr>
            <a:r>
              <a:rPr sz="1800" spc="-5" dirty="0">
                <a:latin typeface="Carlito"/>
                <a:cs typeface="Carlito"/>
              </a:rPr>
              <a:t>Şişmanlık</a:t>
            </a:r>
            <a:endParaRPr sz="1800">
              <a:latin typeface="Carlito"/>
              <a:cs typeface="Carlito"/>
            </a:endParaRPr>
          </a:p>
        </p:txBody>
      </p:sp>
      <p:sp>
        <p:nvSpPr>
          <p:cNvPr id="12" name="object 12"/>
          <p:cNvSpPr/>
          <p:nvPr/>
        </p:nvSpPr>
        <p:spPr>
          <a:xfrm>
            <a:off x="4431791" y="3317747"/>
            <a:ext cx="3113532" cy="2537460"/>
          </a:xfrm>
          <a:prstGeom prst="rect">
            <a:avLst/>
          </a:prstGeom>
          <a:blipFill>
            <a:blip r:embed="rId2" cstate="print"/>
            <a:stretch>
              <a:fillRect/>
            </a:stretch>
          </a:blipFill>
        </p:spPr>
        <p:txBody>
          <a:bodyPr wrap="square" lIns="0" tIns="0" rIns="0" bIns="0" rtlCol="0"/>
          <a:lstStyle/>
          <a:p>
            <a:endParaRPr/>
          </a:p>
        </p:txBody>
      </p:sp>
      <p:sp>
        <p:nvSpPr>
          <p:cNvPr id="13" name="object 13"/>
          <p:cNvSpPr txBox="1"/>
          <p:nvPr/>
        </p:nvSpPr>
        <p:spPr>
          <a:xfrm>
            <a:off x="4819269" y="4387037"/>
            <a:ext cx="953135" cy="300355"/>
          </a:xfrm>
          <a:prstGeom prst="rect">
            <a:avLst/>
          </a:prstGeom>
        </p:spPr>
        <p:txBody>
          <a:bodyPr vert="horz" wrap="square" lIns="0" tIns="12700" rIns="0" bIns="0" rtlCol="0">
            <a:spAutoFit/>
          </a:bodyPr>
          <a:lstStyle/>
          <a:p>
            <a:pPr marL="299085" indent="-287020">
              <a:lnSpc>
                <a:spcPct val="100000"/>
              </a:lnSpc>
              <a:spcBef>
                <a:spcPts val="100"/>
              </a:spcBef>
              <a:buClr>
                <a:srgbClr val="C00000"/>
              </a:buClr>
              <a:buFont typeface="Arial"/>
              <a:buChar char="•"/>
              <a:tabLst>
                <a:tab pos="299085" algn="l"/>
                <a:tab pos="299720" algn="l"/>
              </a:tabLst>
            </a:pPr>
            <a:r>
              <a:rPr sz="1800" spc="-25" dirty="0">
                <a:latin typeface="Carlito"/>
                <a:cs typeface="Carlito"/>
              </a:rPr>
              <a:t>K</a:t>
            </a:r>
            <a:r>
              <a:rPr sz="1800" spc="-5" dirty="0">
                <a:latin typeface="Carlito"/>
                <a:cs typeface="Carlito"/>
              </a:rPr>
              <a:t>u</a:t>
            </a:r>
            <a:r>
              <a:rPr sz="1800" spc="-45" dirty="0">
                <a:latin typeface="Carlito"/>
                <a:cs typeface="Carlito"/>
              </a:rPr>
              <a:t>r</a:t>
            </a:r>
            <a:r>
              <a:rPr sz="1800" spc="-5" dirty="0">
                <a:latin typeface="Carlito"/>
                <a:cs typeface="Carlito"/>
              </a:rPr>
              <a:t>şun</a:t>
            </a:r>
            <a:endParaRPr sz="1800">
              <a:latin typeface="Carlito"/>
              <a:cs typeface="Carlito"/>
            </a:endParaRPr>
          </a:p>
        </p:txBody>
      </p:sp>
      <p:grpSp>
        <p:nvGrpSpPr>
          <p:cNvPr id="14" name="object 14"/>
          <p:cNvGrpSpPr/>
          <p:nvPr/>
        </p:nvGrpSpPr>
        <p:grpSpPr>
          <a:xfrm>
            <a:off x="8132064" y="3299459"/>
            <a:ext cx="3152140" cy="2575560"/>
            <a:chOff x="8132064" y="3299459"/>
            <a:chExt cx="3152140" cy="2575560"/>
          </a:xfrm>
        </p:grpSpPr>
        <p:sp>
          <p:nvSpPr>
            <p:cNvPr id="15" name="object 15"/>
            <p:cNvSpPr/>
            <p:nvPr/>
          </p:nvSpPr>
          <p:spPr>
            <a:xfrm>
              <a:off x="8151114" y="3318509"/>
              <a:ext cx="3114040" cy="2537460"/>
            </a:xfrm>
            <a:custGeom>
              <a:avLst/>
              <a:gdLst/>
              <a:ahLst/>
              <a:cxnLst/>
              <a:rect l="l" t="t" r="r" b="b"/>
              <a:pathLst>
                <a:path w="3114040" h="2537460">
                  <a:moveTo>
                    <a:pt x="2690621" y="0"/>
                  </a:moveTo>
                  <a:lnTo>
                    <a:pt x="422909" y="0"/>
                  </a:lnTo>
                  <a:lnTo>
                    <a:pt x="373592" y="2845"/>
                  </a:lnTo>
                  <a:lnTo>
                    <a:pt x="325944" y="11170"/>
                  </a:lnTo>
                  <a:lnTo>
                    <a:pt x="280285" y="24656"/>
                  </a:lnTo>
                  <a:lnTo>
                    <a:pt x="236930" y="42987"/>
                  </a:lnTo>
                  <a:lnTo>
                    <a:pt x="196199" y="65845"/>
                  </a:lnTo>
                  <a:lnTo>
                    <a:pt x="158407" y="92912"/>
                  </a:lnTo>
                  <a:lnTo>
                    <a:pt x="123872" y="123872"/>
                  </a:lnTo>
                  <a:lnTo>
                    <a:pt x="92912" y="158407"/>
                  </a:lnTo>
                  <a:lnTo>
                    <a:pt x="65845" y="196199"/>
                  </a:lnTo>
                  <a:lnTo>
                    <a:pt x="42987" y="236930"/>
                  </a:lnTo>
                  <a:lnTo>
                    <a:pt x="24656" y="280285"/>
                  </a:lnTo>
                  <a:lnTo>
                    <a:pt x="11170" y="325944"/>
                  </a:lnTo>
                  <a:lnTo>
                    <a:pt x="2845" y="373592"/>
                  </a:lnTo>
                  <a:lnTo>
                    <a:pt x="0" y="422909"/>
                  </a:lnTo>
                  <a:lnTo>
                    <a:pt x="0" y="2114550"/>
                  </a:lnTo>
                  <a:lnTo>
                    <a:pt x="2845" y="2163870"/>
                  </a:lnTo>
                  <a:lnTo>
                    <a:pt x="11170" y="2211519"/>
                  </a:lnTo>
                  <a:lnTo>
                    <a:pt x="24656" y="2257179"/>
                  </a:lnTo>
                  <a:lnTo>
                    <a:pt x="42987" y="2300534"/>
                  </a:lnTo>
                  <a:lnTo>
                    <a:pt x="65845" y="2341266"/>
                  </a:lnTo>
                  <a:lnTo>
                    <a:pt x="92912" y="2379058"/>
                  </a:lnTo>
                  <a:lnTo>
                    <a:pt x="123872" y="2413592"/>
                  </a:lnTo>
                  <a:lnTo>
                    <a:pt x="158407" y="2444551"/>
                  </a:lnTo>
                  <a:lnTo>
                    <a:pt x="196199" y="2471617"/>
                  </a:lnTo>
                  <a:lnTo>
                    <a:pt x="236930" y="2494474"/>
                  </a:lnTo>
                  <a:lnTo>
                    <a:pt x="280285" y="2512804"/>
                  </a:lnTo>
                  <a:lnTo>
                    <a:pt x="325944" y="2526290"/>
                  </a:lnTo>
                  <a:lnTo>
                    <a:pt x="373592" y="2534614"/>
                  </a:lnTo>
                  <a:lnTo>
                    <a:pt x="422909" y="2537460"/>
                  </a:lnTo>
                  <a:lnTo>
                    <a:pt x="2690621" y="2537460"/>
                  </a:lnTo>
                  <a:lnTo>
                    <a:pt x="2739939" y="2534614"/>
                  </a:lnTo>
                  <a:lnTo>
                    <a:pt x="2787587" y="2526290"/>
                  </a:lnTo>
                  <a:lnTo>
                    <a:pt x="2833246" y="2512804"/>
                  </a:lnTo>
                  <a:lnTo>
                    <a:pt x="2876601" y="2494474"/>
                  </a:lnTo>
                  <a:lnTo>
                    <a:pt x="2917332" y="2471617"/>
                  </a:lnTo>
                  <a:lnTo>
                    <a:pt x="2955124" y="2444551"/>
                  </a:lnTo>
                  <a:lnTo>
                    <a:pt x="2989659" y="2413592"/>
                  </a:lnTo>
                  <a:lnTo>
                    <a:pt x="3020619" y="2379058"/>
                  </a:lnTo>
                  <a:lnTo>
                    <a:pt x="3047686" y="2341266"/>
                  </a:lnTo>
                  <a:lnTo>
                    <a:pt x="3070544" y="2300534"/>
                  </a:lnTo>
                  <a:lnTo>
                    <a:pt x="3088875" y="2257179"/>
                  </a:lnTo>
                  <a:lnTo>
                    <a:pt x="3102361" y="2211519"/>
                  </a:lnTo>
                  <a:lnTo>
                    <a:pt x="3110686" y="2163870"/>
                  </a:lnTo>
                  <a:lnTo>
                    <a:pt x="3113531" y="2114550"/>
                  </a:lnTo>
                  <a:lnTo>
                    <a:pt x="3113531" y="422909"/>
                  </a:lnTo>
                  <a:lnTo>
                    <a:pt x="3110686" y="373592"/>
                  </a:lnTo>
                  <a:lnTo>
                    <a:pt x="3102361" y="325944"/>
                  </a:lnTo>
                  <a:lnTo>
                    <a:pt x="3088875" y="280285"/>
                  </a:lnTo>
                  <a:lnTo>
                    <a:pt x="3070544" y="236930"/>
                  </a:lnTo>
                  <a:lnTo>
                    <a:pt x="3047686" y="196199"/>
                  </a:lnTo>
                  <a:lnTo>
                    <a:pt x="3020619" y="158407"/>
                  </a:lnTo>
                  <a:lnTo>
                    <a:pt x="2989659" y="123872"/>
                  </a:lnTo>
                  <a:lnTo>
                    <a:pt x="2955124" y="92912"/>
                  </a:lnTo>
                  <a:lnTo>
                    <a:pt x="2917332" y="65845"/>
                  </a:lnTo>
                  <a:lnTo>
                    <a:pt x="2876601" y="42987"/>
                  </a:lnTo>
                  <a:lnTo>
                    <a:pt x="2833246" y="24656"/>
                  </a:lnTo>
                  <a:lnTo>
                    <a:pt x="2787587" y="11170"/>
                  </a:lnTo>
                  <a:lnTo>
                    <a:pt x="2739939" y="2845"/>
                  </a:lnTo>
                  <a:lnTo>
                    <a:pt x="2690621" y="0"/>
                  </a:lnTo>
                  <a:close/>
                </a:path>
              </a:pathLst>
            </a:custGeom>
            <a:solidFill>
              <a:srgbClr val="FFFFFF"/>
            </a:solidFill>
          </p:spPr>
          <p:txBody>
            <a:bodyPr wrap="square" lIns="0" tIns="0" rIns="0" bIns="0" rtlCol="0"/>
            <a:lstStyle/>
            <a:p>
              <a:endParaRPr/>
            </a:p>
          </p:txBody>
        </p:sp>
        <p:sp>
          <p:nvSpPr>
            <p:cNvPr id="16" name="object 16"/>
            <p:cNvSpPr/>
            <p:nvPr/>
          </p:nvSpPr>
          <p:spPr>
            <a:xfrm>
              <a:off x="8151114" y="3318509"/>
              <a:ext cx="3114040" cy="2537460"/>
            </a:xfrm>
            <a:custGeom>
              <a:avLst/>
              <a:gdLst/>
              <a:ahLst/>
              <a:cxnLst/>
              <a:rect l="l" t="t" r="r" b="b"/>
              <a:pathLst>
                <a:path w="3114040" h="2537460">
                  <a:moveTo>
                    <a:pt x="0" y="422909"/>
                  </a:moveTo>
                  <a:lnTo>
                    <a:pt x="2845" y="373592"/>
                  </a:lnTo>
                  <a:lnTo>
                    <a:pt x="11170" y="325944"/>
                  </a:lnTo>
                  <a:lnTo>
                    <a:pt x="24656" y="280285"/>
                  </a:lnTo>
                  <a:lnTo>
                    <a:pt x="42987" y="236930"/>
                  </a:lnTo>
                  <a:lnTo>
                    <a:pt x="65845" y="196199"/>
                  </a:lnTo>
                  <a:lnTo>
                    <a:pt x="92912" y="158407"/>
                  </a:lnTo>
                  <a:lnTo>
                    <a:pt x="123872" y="123872"/>
                  </a:lnTo>
                  <a:lnTo>
                    <a:pt x="158407" y="92912"/>
                  </a:lnTo>
                  <a:lnTo>
                    <a:pt x="196199" y="65845"/>
                  </a:lnTo>
                  <a:lnTo>
                    <a:pt x="236930" y="42987"/>
                  </a:lnTo>
                  <a:lnTo>
                    <a:pt x="280285" y="24656"/>
                  </a:lnTo>
                  <a:lnTo>
                    <a:pt x="325944" y="11170"/>
                  </a:lnTo>
                  <a:lnTo>
                    <a:pt x="373592" y="2845"/>
                  </a:lnTo>
                  <a:lnTo>
                    <a:pt x="422909" y="0"/>
                  </a:lnTo>
                  <a:lnTo>
                    <a:pt x="2690621" y="0"/>
                  </a:lnTo>
                  <a:lnTo>
                    <a:pt x="2739939" y="2845"/>
                  </a:lnTo>
                  <a:lnTo>
                    <a:pt x="2787587" y="11170"/>
                  </a:lnTo>
                  <a:lnTo>
                    <a:pt x="2833246" y="24656"/>
                  </a:lnTo>
                  <a:lnTo>
                    <a:pt x="2876601" y="42987"/>
                  </a:lnTo>
                  <a:lnTo>
                    <a:pt x="2917332" y="65845"/>
                  </a:lnTo>
                  <a:lnTo>
                    <a:pt x="2955124" y="92912"/>
                  </a:lnTo>
                  <a:lnTo>
                    <a:pt x="2989659" y="123872"/>
                  </a:lnTo>
                  <a:lnTo>
                    <a:pt x="3020619" y="158407"/>
                  </a:lnTo>
                  <a:lnTo>
                    <a:pt x="3047686" y="196199"/>
                  </a:lnTo>
                  <a:lnTo>
                    <a:pt x="3070544" y="236930"/>
                  </a:lnTo>
                  <a:lnTo>
                    <a:pt x="3088875" y="280285"/>
                  </a:lnTo>
                  <a:lnTo>
                    <a:pt x="3102361" y="325944"/>
                  </a:lnTo>
                  <a:lnTo>
                    <a:pt x="3110686" y="373592"/>
                  </a:lnTo>
                  <a:lnTo>
                    <a:pt x="3113531" y="422909"/>
                  </a:lnTo>
                  <a:lnTo>
                    <a:pt x="3113531" y="2114550"/>
                  </a:lnTo>
                  <a:lnTo>
                    <a:pt x="3110686" y="2163870"/>
                  </a:lnTo>
                  <a:lnTo>
                    <a:pt x="3102361" y="2211519"/>
                  </a:lnTo>
                  <a:lnTo>
                    <a:pt x="3088875" y="2257179"/>
                  </a:lnTo>
                  <a:lnTo>
                    <a:pt x="3070544" y="2300534"/>
                  </a:lnTo>
                  <a:lnTo>
                    <a:pt x="3047686" y="2341266"/>
                  </a:lnTo>
                  <a:lnTo>
                    <a:pt x="3020619" y="2379058"/>
                  </a:lnTo>
                  <a:lnTo>
                    <a:pt x="2989659" y="2413592"/>
                  </a:lnTo>
                  <a:lnTo>
                    <a:pt x="2955124" y="2444551"/>
                  </a:lnTo>
                  <a:lnTo>
                    <a:pt x="2917332" y="2471617"/>
                  </a:lnTo>
                  <a:lnTo>
                    <a:pt x="2876601" y="2494474"/>
                  </a:lnTo>
                  <a:lnTo>
                    <a:pt x="2833246" y="2512804"/>
                  </a:lnTo>
                  <a:lnTo>
                    <a:pt x="2787587" y="2526290"/>
                  </a:lnTo>
                  <a:lnTo>
                    <a:pt x="2739939" y="2534614"/>
                  </a:lnTo>
                  <a:lnTo>
                    <a:pt x="2690621" y="2537460"/>
                  </a:lnTo>
                  <a:lnTo>
                    <a:pt x="422909" y="2537460"/>
                  </a:lnTo>
                  <a:lnTo>
                    <a:pt x="373592" y="2534614"/>
                  </a:lnTo>
                  <a:lnTo>
                    <a:pt x="325944" y="2526290"/>
                  </a:lnTo>
                  <a:lnTo>
                    <a:pt x="280285" y="2512804"/>
                  </a:lnTo>
                  <a:lnTo>
                    <a:pt x="236930" y="2494474"/>
                  </a:lnTo>
                  <a:lnTo>
                    <a:pt x="196199" y="2471617"/>
                  </a:lnTo>
                  <a:lnTo>
                    <a:pt x="158407" y="2444551"/>
                  </a:lnTo>
                  <a:lnTo>
                    <a:pt x="123872" y="2413592"/>
                  </a:lnTo>
                  <a:lnTo>
                    <a:pt x="92912" y="2379058"/>
                  </a:lnTo>
                  <a:lnTo>
                    <a:pt x="65845" y="2341266"/>
                  </a:lnTo>
                  <a:lnTo>
                    <a:pt x="42987" y="2300534"/>
                  </a:lnTo>
                  <a:lnTo>
                    <a:pt x="24656" y="2257179"/>
                  </a:lnTo>
                  <a:lnTo>
                    <a:pt x="11170" y="2211519"/>
                  </a:lnTo>
                  <a:lnTo>
                    <a:pt x="2845" y="2163870"/>
                  </a:lnTo>
                  <a:lnTo>
                    <a:pt x="0" y="2114550"/>
                  </a:lnTo>
                  <a:lnTo>
                    <a:pt x="0" y="422909"/>
                  </a:lnTo>
                  <a:close/>
                </a:path>
              </a:pathLst>
            </a:custGeom>
            <a:ln w="38100">
              <a:solidFill>
                <a:srgbClr val="D9D9D9"/>
              </a:solidFill>
            </a:ln>
          </p:spPr>
          <p:txBody>
            <a:bodyPr wrap="square" lIns="0" tIns="0" rIns="0" bIns="0" rtlCol="0"/>
            <a:lstStyle/>
            <a:p>
              <a:endParaRPr/>
            </a:p>
          </p:txBody>
        </p:sp>
      </p:grpSp>
      <p:sp>
        <p:nvSpPr>
          <p:cNvPr id="17" name="object 17"/>
          <p:cNvSpPr txBox="1"/>
          <p:nvPr/>
        </p:nvSpPr>
        <p:spPr>
          <a:xfrm>
            <a:off x="8760968" y="4112767"/>
            <a:ext cx="189547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rlito"/>
                <a:cs typeface="Carlito"/>
              </a:rPr>
              <a:t>Kurşun</a:t>
            </a:r>
            <a:r>
              <a:rPr sz="1800" spc="-55" dirty="0">
                <a:latin typeface="Carlito"/>
                <a:cs typeface="Carlito"/>
              </a:rPr>
              <a:t> </a:t>
            </a:r>
            <a:r>
              <a:rPr sz="1800" spc="-5" dirty="0">
                <a:latin typeface="Carlito"/>
                <a:cs typeface="Carlito"/>
              </a:rPr>
              <a:t>zehirlenmesi</a:t>
            </a:r>
            <a:endParaRPr sz="1800">
              <a:latin typeface="Carlito"/>
              <a:cs typeface="Carlito"/>
            </a:endParaRPr>
          </a:p>
        </p:txBody>
      </p:sp>
      <p:sp>
        <p:nvSpPr>
          <p:cNvPr id="18" name="object 18"/>
          <p:cNvSpPr txBox="1"/>
          <p:nvPr/>
        </p:nvSpPr>
        <p:spPr>
          <a:xfrm>
            <a:off x="8920988" y="4661407"/>
            <a:ext cx="157734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rlito"/>
                <a:cs typeface="Carlito"/>
              </a:rPr>
              <a:t>Meslek</a:t>
            </a:r>
            <a:r>
              <a:rPr sz="1800" b="1" spc="-95" dirty="0">
                <a:latin typeface="Carlito"/>
                <a:cs typeface="Carlito"/>
              </a:rPr>
              <a:t> </a:t>
            </a:r>
            <a:r>
              <a:rPr sz="1800" b="1" spc="-5" dirty="0">
                <a:latin typeface="Carlito"/>
                <a:cs typeface="Carlito"/>
              </a:rPr>
              <a:t>Hastalığı</a:t>
            </a:r>
            <a:endParaRPr sz="1800">
              <a:latin typeface="Carlito"/>
              <a:cs typeface="Carlito"/>
            </a:endParaRPr>
          </a:p>
        </p:txBody>
      </p:sp>
      <p:sp>
        <p:nvSpPr>
          <p:cNvPr id="19" name="object 19"/>
          <p:cNvSpPr/>
          <p:nvPr/>
        </p:nvSpPr>
        <p:spPr>
          <a:xfrm>
            <a:off x="711708" y="3317747"/>
            <a:ext cx="3113532" cy="2537460"/>
          </a:xfrm>
          <a:prstGeom prst="rect">
            <a:avLst/>
          </a:prstGeom>
          <a:blipFill>
            <a:blip r:embed="rId2" cstate="print"/>
            <a:stretch>
              <a:fillRect/>
            </a:stretch>
          </a:blipFill>
        </p:spPr>
        <p:txBody>
          <a:bodyPr wrap="square" lIns="0" tIns="0" rIns="0" bIns="0" rtlCol="0"/>
          <a:lstStyle/>
          <a:p>
            <a:endParaRPr/>
          </a:p>
        </p:txBody>
      </p:sp>
      <p:sp>
        <p:nvSpPr>
          <p:cNvPr id="20" name="object 20"/>
          <p:cNvSpPr txBox="1"/>
          <p:nvPr/>
        </p:nvSpPr>
        <p:spPr>
          <a:xfrm>
            <a:off x="1057147" y="4296613"/>
            <a:ext cx="1360805" cy="300355"/>
          </a:xfrm>
          <a:prstGeom prst="rect">
            <a:avLst/>
          </a:prstGeom>
        </p:spPr>
        <p:txBody>
          <a:bodyPr vert="horz" wrap="square" lIns="0" tIns="12700" rIns="0" bIns="0" rtlCol="0">
            <a:spAutoFit/>
          </a:bodyPr>
          <a:lstStyle/>
          <a:p>
            <a:pPr marL="299085" indent="-287020">
              <a:lnSpc>
                <a:spcPct val="100000"/>
              </a:lnSpc>
              <a:spcBef>
                <a:spcPts val="100"/>
              </a:spcBef>
              <a:buClr>
                <a:srgbClr val="C00000"/>
              </a:buClr>
              <a:buFont typeface="Arial"/>
              <a:buChar char="•"/>
              <a:tabLst>
                <a:tab pos="299085" algn="l"/>
                <a:tab pos="299720" algn="l"/>
              </a:tabLst>
            </a:pPr>
            <a:r>
              <a:rPr sz="1800" dirty="0">
                <a:latin typeface="Carlito"/>
                <a:cs typeface="Carlito"/>
              </a:rPr>
              <a:t>Akü</a:t>
            </a:r>
            <a:r>
              <a:rPr sz="1800" spc="-65" dirty="0">
                <a:latin typeface="Carlito"/>
                <a:cs typeface="Carlito"/>
              </a:rPr>
              <a:t> </a:t>
            </a:r>
            <a:r>
              <a:rPr sz="1800" spc="-5" dirty="0">
                <a:latin typeface="Carlito"/>
                <a:cs typeface="Carlito"/>
              </a:rPr>
              <a:t>İmalatı</a:t>
            </a:r>
            <a:endParaRPr sz="1800">
              <a:latin typeface="Carlito"/>
              <a:cs typeface="Carli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97051"/>
            <a:ext cx="10685145" cy="4775200"/>
          </a:xfrm>
          <a:custGeom>
            <a:avLst/>
            <a:gdLst/>
            <a:ahLst/>
            <a:cxnLst/>
            <a:rect l="l" t="t" r="r" b="b"/>
            <a:pathLst>
              <a:path w="10685145" h="4775200">
                <a:moveTo>
                  <a:pt x="10418191"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10418191" y="4774692"/>
                </a:lnTo>
                <a:lnTo>
                  <a:pt x="10466099" y="4770396"/>
                </a:lnTo>
                <a:lnTo>
                  <a:pt x="10511194" y="4758010"/>
                </a:lnTo>
                <a:lnTo>
                  <a:pt x="10552721" y="4738290"/>
                </a:lnTo>
                <a:lnTo>
                  <a:pt x="10589927" y="4711987"/>
                </a:lnTo>
                <a:lnTo>
                  <a:pt x="10622059" y="4679855"/>
                </a:lnTo>
                <a:lnTo>
                  <a:pt x="10648362" y="4642649"/>
                </a:lnTo>
                <a:lnTo>
                  <a:pt x="10668082" y="4601122"/>
                </a:lnTo>
                <a:lnTo>
                  <a:pt x="10680468" y="4556027"/>
                </a:lnTo>
                <a:lnTo>
                  <a:pt x="10684764" y="4508119"/>
                </a:lnTo>
                <a:lnTo>
                  <a:pt x="10684764" y="266573"/>
                </a:lnTo>
                <a:lnTo>
                  <a:pt x="10680468" y="218664"/>
                </a:lnTo>
                <a:lnTo>
                  <a:pt x="10668082" y="173569"/>
                </a:lnTo>
                <a:lnTo>
                  <a:pt x="10648362" y="132042"/>
                </a:lnTo>
                <a:lnTo>
                  <a:pt x="10622059" y="94836"/>
                </a:lnTo>
                <a:lnTo>
                  <a:pt x="10589927" y="62704"/>
                </a:lnTo>
                <a:lnTo>
                  <a:pt x="10552721" y="36401"/>
                </a:lnTo>
                <a:lnTo>
                  <a:pt x="10511194" y="16681"/>
                </a:lnTo>
                <a:lnTo>
                  <a:pt x="10466099" y="4295"/>
                </a:lnTo>
                <a:lnTo>
                  <a:pt x="10418191" y="0"/>
                </a:lnTo>
                <a:close/>
              </a:path>
            </a:pathLst>
          </a:custGeom>
          <a:solidFill>
            <a:srgbClr val="DEEBF7"/>
          </a:solidFill>
        </p:spPr>
        <p:txBody>
          <a:bodyPr wrap="square" lIns="0" tIns="0" rIns="0" bIns="0" rtlCol="0"/>
          <a:lstStyle/>
          <a:p>
            <a:endParaRPr/>
          </a:p>
        </p:txBody>
      </p:sp>
      <p:sp>
        <p:nvSpPr>
          <p:cNvPr id="3" name="object 3"/>
          <p:cNvSpPr txBox="1">
            <a:spLocks noGrp="1"/>
          </p:cNvSpPr>
          <p:nvPr>
            <p:ph type="title"/>
          </p:nvPr>
        </p:nvSpPr>
        <p:spPr>
          <a:xfrm>
            <a:off x="1205890" y="1048003"/>
            <a:ext cx="458343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C00000"/>
                </a:solidFill>
                <a:latin typeface="Carlito"/>
                <a:cs typeface="Carlito"/>
              </a:rPr>
              <a:t>Mesleki Dolaşım </a:t>
            </a:r>
            <a:r>
              <a:rPr sz="2400" b="1" spc="-10" dirty="0">
                <a:solidFill>
                  <a:srgbClr val="C00000"/>
                </a:solidFill>
                <a:latin typeface="Carlito"/>
                <a:cs typeface="Carlito"/>
              </a:rPr>
              <a:t>Sistemi</a:t>
            </a:r>
            <a:r>
              <a:rPr sz="2400" b="1" spc="-60" dirty="0">
                <a:solidFill>
                  <a:srgbClr val="C00000"/>
                </a:solidFill>
                <a:latin typeface="Carlito"/>
                <a:cs typeface="Carlito"/>
              </a:rPr>
              <a:t> </a:t>
            </a:r>
            <a:r>
              <a:rPr sz="2400" b="1" spc="-5" dirty="0">
                <a:solidFill>
                  <a:srgbClr val="C00000"/>
                </a:solidFill>
                <a:latin typeface="Carlito"/>
                <a:cs typeface="Carlito"/>
              </a:rPr>
              <a:t>Hastalıkları</a:t>
            </a:r>
            <a:endParaRPr sz="2400">
              <a:latin typeface="Carlito"/>
              <a:cs typeface="Carlito"/>
            </a:endParaRPr>
          </a:p>
        </p:txBody>
      </p:sp>
      <p:grpSp>
        <p:nvGrpSpPr>
          <p:cNvPr id="4" name="object 4"/>
          <p:cNvGrpSpPr/>
          <p:nvPr/>
        </p:nvGrpSpPr>
        <p:grpSpPr>
          <a:xfrm>
            <a:off x="1218526" y="1013460"/>
            <a:ext cx="9846310" cy="4494530"/>
            <a:chOff x="1218526" y="1013460"/>
            <a:chExt cx="9846310" cy="4494530"/>
          </a:xfrm>
        </p:grpSpPr>
        <p:sp>
          <p:nvSpPr>
            <p:cNvPr id="5" name="object 5"/>
            <p:cNvSpPr/>
            <p:nvPr/>
          </p:nvSpPr>
          <p:spPr>
            <a:xfrm>
              <a:off x="1218526" y="1695958"/>
              <a:ext cx="216407" cy="2042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2221738"/>
              <a:ext cx="216407" cy="20421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18526" y="2747517"/>
              <a:ext cx="216407" cy="20421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218526" y="3273298"/>
              <a:ext cx="216407" cy="20421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218526" y="3799077"/>
              <a:ext cx="216407" cy="204216"/>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218526" y="4324857"/>
              <a:ext cx="216407" cy="204215"/>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218526" y="4850638"/>
              <a:ext cx="216407" cy="20421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6914388" y="1013460"/>
              <a:ext cx="4149852" cy="4494276"/>
            </a:xfrm>
            <a:prstGeom prst="rect">
              <a:avLst/>
            </a:prstGeom>
            <a:blipFill>
              <a:blip r:embed="rId3" cstate="print"/>
              <a:stretch>
                <a:fillRect/>
              </a:stretch>
            </a:blipFill>
          </p:spPr>
          <p:txBody>
            <a:bodyPr wrap="square" lIns="0" tIns="0" rIns="0" bIns="0" rtlCol="0"/>
            <a:lstStyle/>
            <a:p>
              <a:endParaRPr/>
            </a:p>
          </p:txBody>
        </p:sp>
      </p:grpSp>
      <p:sp>
        <p:nvSpPr>
          <p:cNvPr id="13" name="object 13"/>
          <p:cNvSpPr txBox="1"/>
          <p:nvPr/>
        </p:nvSpPr>
        <p:spPr>
          <a:xfrm>
            <a:off x="1549146" y="1417675"/>
            <a:ext cx="3990340" cy="3706495"/>
          </a:xfrm>
          <a:prstGeom prst="rect">
            <a:avLst/>
          </a:prstGeom>
        </p:spPr>
        <p:txBody>
          <a:bodyPr vert="horz" wrap="square" lIns="0" tIns="12700" rIns="0" bIns="0" rtlCol="0">
            <a:spAutoFit/>
          </a:bodyPr>
          <a:lstStyle/>
          <a:p>
            <a:pPr marL="12700" marR="956944">
              <a:lnSpc>
                <a:spcPct val="150000"/>
              </a:lnSpc>
              <a:spcBef>
                <a:spcPts val="100"/>
              </a:spcBef>
            </a:pPr>
            <a:r>
              <a:rPr sz="2300" spc="-15" dirty="0">
                <a:solidFill>
                  <a:srgbClr val="3A3838"/>
                </a:solidFill>
                <a:latin typeface="Carlito"/>
                <a:cs typeface="Carlito"/>
              </a:rPr>
              <a:t>Koroner </a:t>
            </a:r>
            <a:r>
              <a:rPr sz="2300" spc="-5" dirty="0">
                <a:solidFill>
                  <a:srgbClr val="3A3838"/>
                </a:solidFill>
                <a:latin typeface="Carlito"/>
                <a:cs typeface="Carlito"/>
              </a:rPr>
              <a:t>arter </a:t>
            </a:r>
            <a:r>
              <a:rPr sz="2300" spc="-10" dirty="0">
                <a:solidFill>
                  <a:srgbClr val="3A3838"/>
                </a:solidFill>
                <a:latin typeface="Carlito"/>
                <a:cs typeface="Carlito"/>
              </a:rPr>
              <a:t>hastalığı,  Kalp </a:t>
            </a:r>
            <a:r>
              <a:rPr sz="2300" spc="-5" dirty="0">
                <a:solidFill>
                  <a:srgbClr val="3A3838"/>
                </a:solidFill>
                <a:latin typeface="Carlito"/>
                <a:cs typeface="Carlito"/>
              </a:rPr>
              <a:t>ritim </a:t>
            </a:r>
            <a:r>
              <a:rPr sz="2300" spc="-10" dirty="0">
                <a:solidFill>
                  <a:srgbClr val="3A3838"/>
                </a:solidFill>
                <a:latin typeface="Carlito"/>
                <a:cs typeface="Carlito"/>
              </a:rPr>
              <a:t>bozukluğu,  </a:t>
            </a:r>
            <a:r>
              <a:rPr sz="2300" spc="-15" dirty="0">
                <a:solidFill>
                  <a:srgbClr val="3A3838"/>
                </a:solidFill>
                <a:latin typeface="Carlito"/>
                <a:cs typeface="Carlito"/>
              </a:rPr>
              <a:t>Miyokardiyopati,  </a:t>
            </a:r>
            <a:r>
              <a:rPr sz="2300" spc="-5" dirty="0">
                <a:solidFill>
                  <a:srgbClr val="3A3838"/>
                </a:solidFill>
                <a:latin typeface="Carlito"/>
                <a:cs typeface="Carlito"/>
              </a:rPr>
              <a:t>Hipertansiyon,  </a:t>
            </a:r>
            <a:r>
              <a:rPr sz="2300" spc="-15" dirty="0">
                <a:solidFill>
                  <a:srgbClr val="3A3838"/>
                </a:solidFill>
                <a:latin typeface="Carlito"/>
                <a:cs typeface="Carlito"/>
              </a:rPr>
              <a:t>Aterosklerotik</a:t>
            </a:r>
            <a:r>
              <a:rPr sz="2300" spc="-50" dirty="0">
                <a:solidFill>
                  <a:srgbClr val="3A3838"/>
                </a:solidFill>
                <a:latin typeface="Carlito"/>
                <a:cs typeface="Carlito"/>
              </a:rPr>
              <a:t> </a:t>
            </a:r>
            <a:r>
              <a:rPr sz="2300" spc="-20" dirty="0">
                <a:solidFill>
                  <a:srgbClr val="3A3838"/>
                </a:solidFill>
                <a:latin typeface="Carlito"/>
                <a:cs typeface="Carlito"/>
              </a:rPr>
              <a:t>değişimler,</a:t>
            </a:r>
            <a:endParaRPr sz="2300">
              <a:latin typeface="Carlito"/>
              <a:cs typeface="Carlito"/>
            </a:endParaRPr>
          </a:p>
          <a:p>
            <a:pPr marL="12700">
              <a:lnSpc>
                <a:spcPct val="100000"/>
              </a:lnSpc>
              <a:spcBef>
                <a:spcPts val="1380"/>
              </a:spcBef>
            </a:pPr>
            <a:r>
              <a:rPr sz="2300" spc="-15" dirty="0">
                <a:solidFill>
                  <a:srgbClr val="3A3838"/>
                </a:solidFill>
                <a:latin typeface="Carlito"/>
                <a:cs typeface="Carlito"/>
              </a:rPr>
              <a:t>Fonksiyonel </a:t>
            </a:r>
            <a:r>
              <a:rPr sz="2300" spc="-5" dirty="0">
                <a:solidFill>
                  <a:srgbClr val="3A3838"/>
                </a:solidFill>
                <a:latin typeface="Carlito"/>
                <a:cs typeface="Carlito"/>
              </a:rPr>
              <a:t>dolaşım</a:t>
            </a:r>
            <a:r>
              <a:rPr sz="2300" spc="25" dirty="0">
                <a:solidFill>
                  <a:srgbClr val="3A3838"/>
                </a:solidFill>
                <a:latin typeface="Carlito"/>
                <a:cs typeface="Carlito"/>
              </a:rPr>
              <a:t> </a:t>
            </a:r>
            <a:r>
              <a:rPr sz="2300" spc="-10" dirty="0">
                <a:solidFill>
                  <a:srgbClr val="3A3838"/>
                </a:solidFill>
                <a:latin typeface="Carlito"/>
                <a:cs typeface="Carlito"/>
              </a:rPr>
              <a:t>bozuklukları,</a:t>
            </a:r>
            <a:endParaRPr sz="2300">
              <a:latin typeface="Carlito"/>
              <a:cs typeface="Carlito"/>
            </a:endParaRPr>
          </a:p>
          <a:p>
            <a:pPr marL="12700">
              <a:lnSpc>
                <a:spcPct val="100000"/>
              </a:lnSpc>
              <a:spcBef>
                <a:spcPts val="1380"/>
              </a:spcBef>
            </a:pPr>
            <a:r>
              <a:rPr sz="2300" spc="-20" dirty="0">
                <a:solidFill>
                  <a:srgbClr val="3A3838"/>
                </a:solidFill>
                <a:latin typeface="Carlito"/>
                <a:cs typeface="Carlito"/>
              </a:rPr>
              <a:t>Varisler</a:t>
            </a:r>
            <a:endParaRPr sz="2300">
              <a:latin typeface="Carlito"/>
              <a:cs typeface="Carli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71144"/>
              <a:ext cx="9005570" cy="4775200"/>
            </a:xfrm>
            <a:custGeom>
              <a:avLst/>
              <a:gdLst/>
              <a:ahLst/>
              <a:cxnLst/>
              <a:rect l="l" t="t" r="r" b="b"/>
              <a:pathLst>
                <a:path w="9005570" h="4775200">
                  <a:moveTo>
                    <a:pt x="8738743"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2"/>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8738743" y="4774692"/>
                  </a:lnTo>
                  <a:lnTo>
                    <a:pt x="8786651" y="4770396"/>
                  </a:lnTo>
                  <a:lnTo>
                    <a:pt x="8831746" y="4758010"/>
                  </a:lnTo>
                  <a:lnTo>
                    <a:pt x="8873273" y="4738290"/>
                  </a:lnTo>
                  <a:lnTo>
                    <a:pt x="8910479" y="4711987"/>
                  </a:lnTo>
                  <a:lnTo>
                    <a:pt x="8942611" y="4679855"/>
                  </a:lnTo>
                  <a:lnTo>
                    <a:pt x="8968914" y="4642649"/>
                  </a:lnTo>
                  <a:lnTo>
                    <a:pt x="8988634" y="4601122"/>
                  </a:lnTo>
                  <a:lnTo>
                    <a:pt x="9001020" y="4556027"/>
                  </a:lnTo>
                  <a:lnTo>
                    <a:pt x="9005316" y="4508119"/>
                  </a:lnTo>
                  <a:lnTo>
                    <a:pt x="9005316" y="266572"/>
                  </a:lnTo>
                  <a:lnTo>
                    <a:pt x="9001020" y="218664"/>
                  </a:lnTo>
                  <a:lnTo>
                    <a:pt x="8988634" y="173569"/>
                  </a:lnTo>
                  <a:lnTo>
                    <a:pt x="8968914" y="132042"/>
                  </a:lnTo>
                  <a:lnTo>
                    <a:pt x="8942611" y="94836"/>
                  </a:lnTo>
                  <a:lnTo>
                    <a:pt x="8910479" y="62704"/>
                  </a:lnTo>
                  <a:lnTo>
                    <a:pt x="8873273" y="36401"/>
                  </a:lnTo>
                  <a:lnTo>
                    <a:pt x="8831746" y="16681"/>
                  </a:lnTo>
                  <a:lnTo>
                    <a:pt x="8786651" y="4295"/>
                  </a:lnTo>
                  <a:lnTo>
                    <a:pt x="8738743" y="0"/>
                  </a:lnTo>
                  <a:close/>
                </a:path>
              </a:pathLst>
            </a:custGeom>
            <a:solidFill>
              <a:srgbClr val="DEEBF7"/>
            </a:solidFill>
          </p:spPr>
          <p:txBody>
            <a:bodyPr wrap="square" lIns="0" tIns="0" rIns="0" bIns="0" rtlCol="0"/>
            <a:lstStyle/>
            <a:p>
              <a:endParaRPr/>
            </a:p>
          </p:txBody>
        </p:sp>
        <p:sp>
          <p:nvSpPr>
            <p:cNvPr id="4" name="object 4"/>
            <p:cNvSpPr/>
            <p:nvPr/>
          </p:nvSpPr>
          <p:spPr>
            <a:xfrm>
              <a:off x="1218526" y="2257044"/>
              <a:ext cx="216407"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8526" y="3354323"/>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8526" y="4451603"/>
              <a:ext cx="216407" cy="213360"/>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205890" y="1417782"/>
            <a:ext cx="8011159" cy="3319145"/>
          </a:xfrm>
          <a:prstGeom prst="rect">
            <a:avLst/>
          </a:prstGeom>
        </p:spPr>
        <p:txBody>
          <a:bodyPr vert="horz" wrap="square" lIns="0" tIns="196215" rIns="0" bIns="0" rtlCol="0">
            <a:spAutoFit/>
          </a:bodyPr>
          <a:lstStyle/>
          <a:p>
            <a:pPr marL="12700">
              <a:lnSpc>
                <a:spcPct val="100000"/>
              </a:lnSpc>
              <a:spcBef>
                <a:spcPts val="1545"/>
              </a:spcBef>
            </a:pPr>
            <a:r>
              <a:rPr sz="2400" b="1" spc="-5" dirty="0">
                <a:solidFill>
                  <a:srgbClr val="C00000"/>
                </a:solidFill>
                <a:latin typeface="Carlito"/>
                <a:cs typeface="Carlito"/>
              </a:rPr>
              <a:t>Dolaşım </a:t>
            </a:r>
            <a:r>
              <a:rPr sz="2400" b="1" spc="-10" dirty="0">
                <a:solidFill>
                  <a:srgbClr val="C00000"/>
                </a:solidFill>
                <a:latin typeface="Carlito"/>
                <a:cs typeface="Carlito"/>
              </a:rPr>
              <a:t>Sistemi </a:t>
            </a:r>
            <a:r>
              <a:rPr sz="2400" b="1" spc="-5" dirty="0">
                <a:solidFill>
                  <a:srgbClr val="C00000"/>
                </a:solidFill>
                <a:latin typeface="Carlito"/>
                <a:cs typeface="Carlito"/>
              </a:rPr>
              <a:t>Hastalıklarında </a:t>
            </a:r>
            <a:r>
              <a:rPr sz="2400" b="1" dirty="0">
                <a:solidFill>
                  <a:srgbClr val="C00000"/>
                </a:solidFill>
                <a:latin typeface="Carlito"/>
                <a:cs typeface="Carlito"/>
              </a:rPr>
              <a:t>Risk</a:t>
            </a:r>
            <a:r>
              <a:rPr sz="2400" b="1" spc="-40" dirty="0">
                <a:solidFill>
                  <a:srgbClr val="C00000"/>
                </a:solidFill>
                <a:latin typeface="Carlito"/>
                <a:cs typeface="Carlito"/>
              </a:rPr>
              <a:t> </a:t>
            </a:r>
            <a:r>
              <a:rPr sz="2400" b="1" spc="-10" dirty="0">
                <a:solidFill>
                  <a:srgbClr val="C00000"/>
                </a:solidFill>
                <a:latin typeface="Carlito"/>
                <a:cs typeface="Carlito"/>
              </a:rPr>
              <a:t>Faktörleri</a:t>
            </a:r>
            <a:endParaRPr sz="2400">
              <a:latin typeface="Carlito"/>
              <a:cs typeface="Carlito"/>
            </a:endParaRPr>
          </a:p>
          <a:p>
            <a:pPr marL="355600" marR="467359">
              <a:lnSpc>
                <a:spcPct val="150000"/>
              </a:lnSpc>
              <a:spcBef>
                <a:spcPts val="5"/>
              </a:spcBef>
            </a:pPr>
            <a:r>
              <a:rPr sz="2400" b="1" dirty="0">
                <a:solidFill>
                  <a:srgbClr val="404040"/>
                </a:solidFill>
                <a:latin typeface="Carlito"/>
                <a:cs typeface="Carlito"/>
              </a:rPr>
              <a:t>Bedensel </a:t>
            </a:r>
            <a:r>
              <a:rPr sz="2400" b="1" spc="-10" dirty="0">
                <a:solidFill>
                  <a:srgbClr val="404040"/>
                </a:solidFill>
                <a:latin typeface="Carlito"/>
                <a:cs typeface="Carlito"/>
              </a:rPr>
              <a:t>faktörler: </a:t>
            </a:r>
            <a:r>
              <a:rPr sz="2400" spc="-30" dirty="0">
                <a:solidFill>
                  <a:srgbClr val="404040"/>
                </a:solidFill>
                <a:latin typeface="Carlito"/>
                <a:cs typeface="Carlito"/>
              </a:rPr>
              <a:t>Yüksek </a:t>
            </a:r>
            <a:r>
              <a:rPr sz="2400" spc="-15" dirty="0">
                <a:solidFill>
                  <a:srgbClr val="404040"/>
                </a:solidFill>
                <a:latin typeface="Carlito"/>
                <a:cs typeface="Carlito"/>
              </a:rPr>
              <a:t>kan </a:t>
            </a:r>
            <a:r>
              <a:rPr sz="2400" spc="-5" dirty="0">
                <a:solidFill>
                  <a:srgbClr val="404040"/>
                </a:solidFill>
                <a:latin typeface="Carlito"/>
                <a:cs typeface="Carlito"/>
              </a:rPr>
              <a:t>basıncı, </a:t>
            </a:r>
            <a:r>
              <a:rPr sz="2400" spc="-10" dirty="0">
                <a:solidFill>
                  <a:srgbClr val="404040"/>
                </a:solidFill>
                <a:latin typeface="Carlito"/>
                <a:cs typeface="Carlito"/>
              </a:rPr>
              <a:t>yağ </a:t>
            </a:r>
            <a:r>
              <a:rPr sz="2400" spc="-5" dirty="0">
                <a:solidFill>
                  <a:srgbClr val="404040"/>
                </a:solidFill>
                <a:latin typeface="Carlito"/>
                <a:cs typeface="Carlito"/>
              </a:rPr>
              <a:t>metabolizması  </a:t>
            </a:r>
            <a:r>
              <a:rPr sz="2400" spc="-10" dirty="0">
                <a:solidFill>
                  <a:srgbClr val="404040"/>
                </a:solidFill>
                <a:latin typeface="Carlito"/>
                <a:cs typeface="Carlito"/>
              </a:rPr>
              <a:t>bozuklukları, obezite </a:t>
            </a:r>
            <a:r>
              <a:rPr sz="2400" spc="-15" dirty="0">
                <a:solidFill>
                  <a:srgbClr val="404040"/>
                </a:solidFill>
                <a:latin typeface="Carlito"/>
                <a:cs typeface="Carlito"/>
              </a:rPr>
              <a:t>ve</a:t>
            </a:r>
            <a:r>
              <a:rPr sz="2400" spc="30" dirty="0">
                <a:solidFill>
                  <a:srgbClr val="404040"/>
                </a:solidFill>
                <a:latin typeface="Carlito"/>
                <a:cs typeface="Carlito"/>
              </a:rPr>
              <a:t> </a:t>
            </a:r>
            <a:r>
              <a:rPr sz="2400" spc="-10" dirty="0">
                <a:solidFill>
                  <a:srgbClr val="404040"/>
                </a:solidFill>
                <a:latin typeface="Carlito"/>
                <a:cs typeface="Carlito"/>
              </a:rPr>
              <a:t>diyabet</a:t>
            </a:r>
            <a:endParaRPr sz="2400">
              <a:latin typeface="Carlito"/>
              <a:cs typeface="Carlito"/>
            </a:endParaRPr>
          </a:p>
          <a:p>
            <a:pPr marL="355600" marR="5080">
              <a:lnSpc>
                <a:spcPct val="150000"/>
              </a:lnSpc>
            </a:pPr>
            <a:r>
              <a:rPr sz="2400" b="1" spc="-10" dirty="0">
                <a:solidFill>
                  <a:srgbClr val="404040"/>
                </a:solidFill>
                <a:latin typeface="Carlito"/>
                <a:cs typeface="Carlito"/>
              </a:rPr>
              <a:t>Davranışsal faktörler: </a:t>
            </a:r>
            <a:r>
              <a:rPr sz="2400" spc="-20" dirty="0">
                <a:solidFill>
                  <a:srgbClr val="404040"/>
                </a:solidFill>
                <a:latin typeface="Carlito"/>
                <a:cs typeface="Carlito"/>
              </a:rPr>
              <a:t>Sigara </a:t>
            </a:r>
            <a:r>
              <a:rPr sz="2400" dirty="0">
                <a:solidFill>
                  <a:srgbClr val="404040"/>
                </a:solidFill>
                <a:latin typeface="Carlito"/>
                <a:cs typeface="Carlito"/>
              </a:rPr>
              <a:t>içmek, </a:t>
            </a:r>
            <a:r>
              <a:rPr sz="2400" spc="-15" dirty="0">
                <a:solidFill>
                  <a:srgbClr val="404040"/>
                </a:solidFill>
                <a:latin typeface="Carlito"/>
                <a:cs typeface="Carlito"/>
              </a:rPr>
              <a:t>yetersiz </a:t>
            </a:r>
            <a:r>
              <a:rPr sz="2400" spc="-5" dirty="0">
                <a:solidFill>
                  <a:srgbClr val="404040"/>
                </a:solidFill>
                <a:latin typeface="Carlito"/>
                <a:cs typeface="Carlito"/>
              </a:rPr>
              <a:t>beslenme, </a:t>
            </a:r>
            <a:r>
              <a:rPr sz="2400" spc="-10" dirty="0">
                <a:solidFill>
                  <a:srgbClr val="404040"/>
                </a:solidFill>
                <a:latin typeface="Carlito"/>
                <a:cs typeface="Carlito"/>
              </a:rPr>
              <a:t>fiziksel  </a:t>
            </a:r>
            <a:r>
              <a:rPr sz="2400" spc="-20" dirty="0">
                <a:solidFill>
                  <a:srgbClr val="404040"/>
                </a:solidFill>
                <a:latin typeface="Carlito"/>
                <a:cs typeface="Carlito"/>
              </a:rPr>
              <a:t>hareket </a:t>
            </a:r>
            <a:r>
              <a:rPr sz="2400" spc="-10" dirty="0">
                <a:solidFill>
                  <a:srgbClr val="404040"/>
                </a:solidFill>
                <a:latin typeface="Carlito"/>
                <a:cs typeface="Carlito"/>
              </a:rPr>
              <a:t>eksikliği, </a:t>
            </a:r>
            <a:r>
              <a:rPr sz="2400" spc="-5" dirty="0">
                <a:solidFill>
                  <a:srgbClr val="404040"/>
                </a:solidFill>
                <a:latin typeface="Carlito"/>
                <a:cs typeface="Carlito"/>
              </a:rPr>
              <a:t>yüksek </a:t>
            </a:r>
            <a:r>
              <a:rPr sz="2400" spc="-20" dirty="0">
                <a:solidFill>
                  <a:srgbClr val="404040"/>
                </a:solidFill>
                <a:latin typeface="Carlito"/>
                <a:cs typeface="Carlito"/>
              </a:rPr>
              <a:t>alkol </a:t>
            </a:r>
            <a:r>
              <a:rPr sz="2400" spc="-10" dirty="0">
                <a:solidFill>
                  <a:srgbClr val="404040"/>
                </a:solidFill>
                <a:latin typeface="Carlito"/>
                <a:cs typeface="Carlito"/>
              </a:rPr>
              <a:t>tüketimi, </a:t>
            </a:r>
            <a:r>
              <a:rPr sz="2400" dirty="0">
                <a:solidFill>
                  <a:srgbClr val="404040"/>
                </a:solidFill>
                <a:latin typeface="Carlito"/>
                <a:cs typeface="Carlito"/>
              </a:rPr>
              <a:t>ilaç</a:t>
            </a:r>
            <a:r>
              <a:rPr sz="2400" spc="-75" dirty="0">
                <a:solidFill>
                  <a:srgbClr val="404040"/>
                </a:solidFill>
                <a:latin typeface="Carlito"/>
                <a:cs typeface="Carlito"/>
              </a:rPr>
              <a:t> </a:t>
            </a:r>
            <a:r>
              <a:rPr sz="2400" spc="-5" dirty="0">
                <a:solidFill>
                  <a:srgbClr val="404040"/>
                </a:solidFill>
                <a:latin typeface="Carlito"/>
                <a:cs typeface="Carlito"/>
              </a:rPr>
              <a:t>bağımlılığı</a:t>
            </a:r>
            <a:endParaRPr sz="2400">
              <a:latin typeface="Carlito"/>
              <a:cs typeface="Carlito"/>
            </a:endParaRPr>
          </a:p>
          <a:p>
            <a:pPr marL="355600">
              <a:lnSpc>
                <a:spcPct val="100000"/>
              </a:lnSpc>
              <a:spcBef>
                <a:spcPts val="1445"/>
              </a:spcBef>
            </a:pPr>
            <a:r>
              <a:rPr sz="2400" b="1" spc="-5" dirty="0">
                <a:solidFill>
                  <a:srgbClr val="404040"/>
                </a:solidFill>
                <a:latin typeface="Carlito"/>
                <a:cs typeface="Carlito"/>
              </a:rPr>
              <a:t>Mesleki </a:t>
            </a:r>
            <a:r>
              <a:rPr sz="2400" b="1" spc="-15" dirty="0">
                <a:solidFill>
                  <a:srgbClr val="404040"/>
                </a:solidFill>
                <a:latin typeface="Carlito"/>
                <a:cs typeface="Carlito"/>
              </a:rPr>
              <a:t>stres: </a:t>
            </a:r>
            <a:r>
              <a:rPr sz="2400" spc="-15" dirty="0">
                <a:solidFill>
                  <a:srgbClr val="404040"/>
                </a:solidFill>
                <a:latin typeface="Carlito"/>
                <a:cs typeface="Carlito"/>
              </a:rPr>
              <a:t>Sosyo-ekonomik</a:t>
            </a:r>
            <a:r>
              <a:rPr sz="2400" spc="10" dirty="0">
                <a:solidFill>
                  <a:srgbClr val="404040"/>
                </a:solidFill>
                <a:latin typeface="Carlito"/>
                <a:cs typeface="Carlito"/>
              </a:rPr>
              <a:t> </a:t>
            </a:r>
            <a:r>
              <a:rPr sz="2400" spc="-15" dirty="0">
                <a:solidFill>
                  <a:srgbClr val="404040"/>
                </a:solidFill>
                <a:latin typeface="Carlito"/>
                <a:cs typeface="Carlito"/>
              </a:rPr>
              <a:t>faktörler</a:t>
            </a:r>
            <a:endParaRPr sz="2400">
              <a:latin typeface="Carlito"/>
              <a:cs typeface="Carlito"/>
            </a:endParaRPr>
          </a:p>
        </p:txBody>
      </p:sp>
      <p:sp>
        <p:nvSpPr>
          <p:cNvPr id="8" name="object 8"/>
          <p:cNvSpPr/>
          <p:nvPr/>
        </p:nvSpPr>
        <p:spPr>
          <a:xfrm>
            <a:off x="10239756" y="845819"/>
            <a:ext cx="1114044" cy="485851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66572"/>
            <a:ext cx="6576059" cy="4773295"/>
          </a:xfrm>
          <a:custGeom>
            <a:avLst/>
            <a:gdLst/>
            <a:ahLst/>
            <a:cxnLst/>
            <a:rect l="l" t="t" r="r" b="b"/>
            <a:pathLst>
              <a:path w="6576059" h="4773295">
                <a:moveTo>
                  <a:pt x="6309614" y="0"/>
                </a:moveTo>
                <a:lnTo>
                  <a:pt x="266484" y="0"/>
                </a:lnTo>
                <a:lnTo>
                  <a:pt x="218585" y="4291"/>
                </a:lnTo>
                <a:lnTo>
                  <a:pt x="173502" y="16665"/>
                </a:lnTo>
                <a:lnTo>
                  <a:pt x="131987" y="36369"/>
                </a:lnTo>
                <a:lnTo>
                  <a:pt x="94794" y="62651"/>
                </a:lnTo>
                <a:lnTo>
                  <a:pt x="62676" y="94762"/>
                </a:lnTo>
                <a:lnTo>
                  <a:pt x="36384" y="131948"/>
                </a:lnTo>
                <a:lnTo>
                  <a:pt x="16672" y="173458"/>
                </a:lnTo>
                <a:lnTo>
                  <a:pt x="4293" y="218541"/>
                </a:lnTo>
                <a:lnTo>
                  <a:pt x="0" y="266445"/>
                </a:lnTo>
                <a:lnTo>
                  <a:pt x="0" y="4506722"/>
                </a:lnTo>
                <a:lnTo>
                  <a:pt x="4293" y="4554626"/>
                </a:lnTo>
                <a:lnTo>
                  <a:pt x="16672" y="4599709"/>
                </a:lnTo>
                <a:lnTo>
                  <a:pt x="36384" y="4641219"/>
                </a:lnTo>
                <a:lnTo>
                  <a:pt x="62676" y="4678405"/>
                </a:lnTo>
                <a:lnTo>
                  <a:pt x="94794" y="4710516"/>
                </a:lnTo>
                <a:lnTo>
                  <a:pt x="131987" y="4736798"/>
                </a:lnTo>
                <a:lnTo>
                  <a:pt x="173502" y="4756502"/>
                </a:lnTo>
                <a:lnTo>
                  <a:pt x="218585" y="4768876"/>
                </a:lnTo>
                <a:lnTo>
                  <a:pt x="266484" y="4773168"/>
                </a:lnTo>
                <a:lnTo>
                  <a:pt x="6309614" y="4773168"/>
                </a:lnTo>
                <a:lnTo>
                  <a:pt x="6357518" y="4768876"/>
                </a:lnTo>
                <a:lnTo>
                  <a:pt x="6402601" y="4756502"/>
                </a:lnTo>
                <a:lnTo>
                  <a:pt x="6444111" y="4736798"/>
                </a:lnTo>
                <a:lnTo>
                  <a:pt x="6481297" y="4710516"/>
                </a:lnTo>
                <a:lnTo>
                  <a:pt x="6513408" y="4678405"/>
                </a:lnTo>
                <a:lnTo>
                  <a:pt x="6539690" y="4641219"/>
                </a:lnTo>
                <a:lnTo>
                  <a:pt x="6559394" y="4599709"/>
                </a:lnTo>
                <a:lnTo>
                  <a:pt x="6571768" y="4554626"/>
                </a:lnTo>
                <a:lnTo>
                  <a:pt x="6576060" y="4506722"/>
                </a:lnTo>
                <a:lnTo>
                  <a:pt x="6576060" y="266445"/>
                </a:lnTo>
                <a:lnTo>
                  <a:pt x="6571768" y="218541"/>
                </a:lnTo>
                <a:lnTo>
                  <a:pt x="6559394" y="173458"/>
                </a:lnTo>
                <a:lnTo>
                  <a:pt x="6539690" y="131948"/>
                </a:lnTo>
                <a:lnTo>
                  <a:pt x="6513408" y="94762"/>
                </a:lnTo>
                <a:lnTo>
                  <a:pt x="6481297" y="62651"/>
                </a:lnTo>
                <a:lnTo>
                  <a:pt x="6444111" y="36369"/>
                </a:lnTo>
                <a:lnTo>
                  <a:pt x="6402601" y="16665"/>
                </a:lnTo>
                <a:lnTo>
                  <a:pt x="6357518" y="4291"/>
                </a:lnTo>
                <a:lnTo>
                  <a:pt x="6309614" y="0"/>
                </a:lnTo>
                <a:close/>
              </a:path>
            </a:pathLst>
          </a:custGeom>
          <a:solidFill>
            <a:srgbClr val="DEEBF7"/>
          </a:solidFill>
        </p:spPr>
        <p:txBody>
          <a:bodyPr wrap="square" lIns="0" tIns="0" rIns="0" bIns="0" rtlCol="0"/>
          <a:lstStyle/>
          <a:p>
            <a:endParaRPr/>
          </a:p>
        </p:txBody>
      </p:sp>
      <p:sp>
        <p:nvSpPr>
          <p:cNvPr id="3" name="object 3"/>
          <p:cNvSpPr txBox="1"/>
          <p:nvPr/>
        </p:nvSpPr>
        <p:spPr>
          <a:xfrm>
            <a:off x="1205890" y="1375516"/>
            <a:ext cx="5417820" cy="3317875"/>
          </a:xfrm>
          <a:prstGeom prst="rect">
            <a:avLst/>
          </a:prstGeom>
        </p:spPr>
        <p:txBody>
          <a:bodyPr vert="horz" wrap="square" lIns="0" tIns="12065" rIns="0" bIns="0" rtlCol="0">
            <a:spAutoFit/>
          </a:bodyPr>
          <a:lstStyle/>
          <a:p>
            <a:pPr marL="12700" marR="5080">
              <a:lnSpc>
                <a:spcPct val="150000"/>
              </a:lnSpc>
              <a:spcBef>
                <a:spcPts val="95"/>
              </a:spcBef>
            </a:pPr>
            <a:r>
              <a:rPr sz="2400" b="1" spc="-5" dirty="0">
                <a:solidFill>
                  <a:srgbClr val="C00000"/>
                </a:solidFill>
                <a:latin typeface="Carlito"/>
                <a:cs typeface="Carlito"/>
              </a:rPr>
              <a:t>Mesleki Sindirim </a:t>
            </a:r>
            <a:r>
              <a:rPr sz="2400" b="1" spc="-10" dirty="0">
                <a:solidFill>
                  <a:srgbClr val="C00000"/>
                </a:solidFill>
                <a:latin typeface="Carlito"/>
                <a:cs typeface="Carlito"/>
              </a:rPr>
              <a:t>Sistemi </a:t>
            </a:r>
            <a:r>
              <a:rPr sz="2400" b="1" spc="-5" dirty="0">
                <a:solidFill>
                  <a:srgbClr val="C00000"/>
                </a:solidFill>
                <a:latin typeface="Carlito"/>
                <a:cs typeface="Carlito"/>
              </a:rPr>
              <a:t>Hastalıkları  </a:t>
            </a:r>
            <a:r>
              <a:rPr sz="2400" spc="-5" dirty="0">
                <a:solidFill>
                  <a:srgbClr val="404040"/>
                </a:solidFill>
                <a:latin typeface="Carlito"/>
                <a:cs typeface="Carlito"/>
              </a:rPr>
              <a:t>Sindirim </a:t>
            </a:r>
            <a:r>
              <a:rPr sz="2400" spc="-10" dirty="0">
                <a:solidFill>
                  <a:srgbClr val="404040"/>
                </a:solidFill>
                <a:latin typeface="Carlito"/>
                <a:cs typeface="Carlito"/>
              </a:rPr>
              <a:t>sisteminin </a:t>
            </a:r>
            <a:r>
              <a:rPr sz="2400" dirty="0">
                <a:solidFill>
                  <a:srgbClr val="404040"/>
                </a:solidFill>
                <a:latin typeface="Carlito"/>
                <a:cs typeface="Carlito"/>
              </a:rPr>
              <a:t>vücudun </a:t>
            </a:r>
            <a:r>
              <a:rPr sz="2400" spc="-5" dirty="0">
                <a:solidFill>
                  <a:srgbClr val="404040"/>
                </a:solidFill>
                <a:latin typeface="Carlito"/>
                <a:cs typeface="Carlito"/>
              </a:rPr>
              <a:t>verimliliği </a:t>
            </a:r>
            <a:r>
              <a:rPr sz="2400" spc="-15" dirty="0">
                <a:solidFill>
                  <a:srgbClr val="404040"/>
                </a:solidFill>
                <a:latin typeface="Carlito"/>
                <a:cs typeface="Carlito"/>
              </a:rPr>
              <a:t>ve  </a:t>
            </a:r>
            <a:r>
              <a:rPr sz="2400" spc="-5" dirty="0">
                <a:solidFill>
                  <a:srgbClr val="404040"/>
                </a:solidFill>
                <a:latin typeface="Carlito"/>
                <a:cs typeface="Carlito"/>
              </a:rPr>
              <a:t>çalışma </a:t>
            </a:r>
            <a:r>
              <a:rPr sz="2400" spc="-10" dirty="0">
                <a:solidFill>
                  <a:srgbClr val="404040"/>
                </a:solidFill>
                <a:latin typeface="Carlito"/>
                <a:cs typeface="Carlito"/>
              </a:rPr>
              <a:t>kapasitesi üzerinde </a:t>
            </a:r>
            <a:r>
              <a:rPr sz="2400" spc="-5" dirty="0">
                <a:solidFill>
                  <a:srgbClr val="404040"/>
                </a:solidFill>
                <a:latin typeface="Carlito"/>
                <a:cs typeface="Carlito"/>
              </a:rPr>
              <a:t>önemli bir etkisi  </a:t>
            </a:r>
            <a:r>
              <a:rPr sz="2400" spc="-15" dirty="0">
                <a:solidFill>
                  <a:srgbClr val="404040"/>
                </a:solidFill>
                <a:latin typeface="Carlito"/>
                <a:cs typeface="Carlito"/>
              </a:rPr>
              <a:t>vardır </a:t>
            </a:r>
            <a:r>
              <a:rPr sz="2400" spc="-20" dirty="0">
                <a:solidFill>
                  <a:srgbClr val="404040"/>
                </a:solidFill>
                <a:latin typeface="Carlito"/>
                <a:cs typeface="Carlito"/>
              </a:rPr>
              <a:t>ve </a:t>
            </a:r>
            <a:r>
              <a:rPr sz="2400" spc="-5" dirty="0">
                <a:solidFill>
                  <a:srgbClr val="404040"/>
                </a:solidFill>
                <a:latin typeface="Carlito"/>
                <a:cs typeface="Carlito"/>
              </a:rPr>
              <a:t>sindirim </a:t>
            </a:r>
            <a:r>
              <a:rPr sz="2400" spc="-10" dirty="0">
                <a:solidFill>
                  <a:srgbClr val="404040"/>
                </a:solidFill>
                <a:latin typeface="Carlito"/>
                <a:cs typeface="Carlito"/>
              </a:rPr>
              <a:t>sisteminin </a:t>
            </a:r>
            <a:r>
              <a:rPr sz="2400" spc="-15" dirty="0">
                <a:solidFill>
                  <a:srgbClr val="404040"/>
                </a:solidFill>
                <a:latin typeface="Carlito"/>
                <a:cs typeface="Carlito"/>
              </a:rPr>
              <a:t>akut </a:t>
            </a:r>
            <a:r>
              <a:rPr sz="2400" spc="-20" dirty="0">
                <a:solidFill>
                  <a:srgbClr val="404040"/>
                </a:solidFill>
                <a:latin typeface="Carlito"/>
                <a:cs typeface="Carlito"/>
              </a:rPr>
              <a:t>ve </a:t>
            </a:r>
            <a:r>
              <a:rPr sz="2400" spc="-10" dirty="0">
                <a:solidFill>
                  <a:srgbClr val="404040"/>
                </a:solidFill>
                <a:latin typeface="Carlito"/>
                <a:cs typeface="Carlito"/>
              </a:rPr>
              <a:t>kronik  </a:t>
            </a:r>
            <a:r>
              <a:rPr sz="2400" spc="-5" dirty="0">
                <a:solidFill>
                  <a:srgbClr val="404040"/>
                </a:solidFill>
                <a:latin typeface="Carlito"/>
                <a:cs typeface="Carlito"/>
              </a:rPr>
              <a:t>hastalıkları </a:t>
            </a:r>
            <a:r>
              <a:rPr sz="2400" dirty="0">
                <a:solidFill>
                  <a:srgbClr val="404040"/>
                </a:solidFill>
                <a:latin typeface="Carlito"/>
                <a:cs typeface="Carlito"/>
              </a:rPr>
              <a:t>iş </a:t>
            </a:r>
            <a:r>
              <a:rPr sz="2400" spc="-10" dirty="0">
                <a:solidFill>
                  <a:srgbClr val="404040"/>
                </a:solidFill>
                <a:latin typeface="Carlito"/>
                <a:cs typeface="Carlito"/>
              </a:rPr>
              <a:t>göremezliğin </a:t>
            </a:r>
            <a:r>
              <a:rPr sz="2400" spc="-15" dirty="0">
                <a:solidFill>
                  <a:srgbClr val="404040"/>
                </a:solidFill>
                <a:latin typeface="Carlito"/>
                <a:cs typeface="Carlito"/>
              </a:rPr>
              <a:t>ve </a:t>
            </a:r>
            <a:r>
              <a:rPr sz="2400" spc="-10" dirty="0">
                <a:solidFill>
                  <a:srgbClr val="404040"/>
                </a:solidFill>
                <a:latin typeface="Carlito"/>
                <a:cs typeface="Carlito"/>
              </a:rPr>
              <a:t>sakatlığın </a:t>
            </a:r>
            <a:r>
              <a:rPr sz="2400" dirty="0">
                <a:solidFill>
                  <a:srgbClr val="404040"/>
                </a:solidFill>
                <a:latin typeface="Carlito"/>
                <a:cs typeface="Carlito"/>
              </a:rPr>
              <a:t>en  </a:t>
            </a:r>
            <a:r>
              <a:rPr sz="2400" spc="-20" dirty="0">
                <a:solidFill>
                  <a:srgbClr val="404040"/>
                </a:solidFill>
                <a:latin typeface="Carlito"/>
                <a:cs typeface="Carlito"/>
              </a:rPr>
              <a:t>yaygın </a:t>
            </a:r>
            <a:r>
              <a:rPr sz="2400" spc="-5" dirty="0">
                <a:solidFill>
                  <a:srgbClr val="404040"/>
                </a:solidFill>
                <a:latin typeface="Carlito"/>
                <a:cs typeface="Carlito"/>
              </a:rPr>
              <a:t>nedenleri </a:t>
            </a:r>
            <a:r>
              <a:rPr sz="2400" spc="-25" dirty="0">
                <a:solidFill>
                  <a:srgbClr val="404040"/>
                </a:solidFill>
                <a:latin typeface="Carlito"/>
                <a:cs typeface="Carlito"/>
              </a:rPr>
              <a:t>arasındadır.</a:t>
            </a:r>
            <a:endParaRPr sz="2400">
              <a:latin typeface="Carlito"/>
              <a:cs typeface="Carlito"/>
            </a:endParaRPr>
          </a:p>
        </p:txBody>
      </p:sp>
      <p:grpSp>
        <p:nvGrpSpPr>
          <p:cNvPr id="4" name="object 4"/>
          <p:cNvGrpSpPr/>
          <p:nvPr/>
        </p:nvGrpSpPr>
        <p:grpSpPr>
          <a:xfrm>
            <a:off x="7737347" y="757427"/>
            <a:ext cx="3542665" cy="4793615"/>
            <a:chOff x="7737347" y="757427"/>
            <a:chExt cx="3542665" cy="4793615"/>
          </a:xfrm>
        </p:grpSpPr>
        <p:sp>
          <p:nvSpPr>
            <p:cNvPr id="5" name="object 5"/>
            <p:cNvSpPr/>
            <p:nvPr/>
          </p:nvSpPr>
          <p:spPr>
            <a:xfrm>
              <a:off x="7746491" y="766571"/>
              <a:ext cx="3523487" cy="477469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741919" y="761999"/>
              <a:ext cx="3533140" cy="4784090"/>
            </a:xfrm>
            <a:custGeom>
              <a:avLst/>
              <a:gdLst/>
              <a:ahLst/>
              <a:cxnLst/>
              <a:rect l="l" t="t" r="r" b="b"/>
              <a:pathLst>
                <a:path w="3533140" h="4784090">
                  <a:moveTo>
                    <a:pt x="189737" y="0"/>
                  </a:moveTo>
                  <a:lnTo>
                    <a:pt x="3343275" y="0"/>
                  </a:lnTo>
                  <a:lnTo>
                    <a:pt x="3381248" y="3683"/>
                  </a:lnTo>
                  <a:lnTo>
                    <a:pt x="3449193" y="32512"/>
                  </a:lnTo>
                  <a:lnTo>
                    <a:pt x="3500501" y="83692"/>
                  </a:lnTo>
                  <a:lnTo>
                    <a:pt x="3529329" y="151637"/>
                  </a:lnTo>
                  <a:lnTo>
                    <a:pt x="3533012" y="189737"/>
                  </a:lnTo>
                  <a:lnTo>
                    <a:pt x="3533012" y="4594606"/>
                  </a:lnTo>
                  <a:lnTo>
                    <a:pt x="3529329" y="4632706"/>
                  </a:lnTo>
                  <a:lnTo>
                    <a:pt x="3500501" y="4700143"/>
                  </a:lnTo>
                  <a:lnTo>
                    <a:pt x="3449193" y="4751451"/>
                  </a:lnTo>
                  <a:lnTo>
                    <a:pt x="3381248" y="4780280"/>
                  </a:lnTo>
                  <a:lnTo>
                    <a:pt x="3343275" y="4783963"/>
                  </a:lnTo>
                  <a:lnTo>
                    <a:pt x="189737" y="4783963"/>
                  </a:lnTo>
                  <a:lnTo>
                    <a:pt x="151637" y="4780280"/>
                  </a:lnTo>
                  <a:lnTo>
                    <a:pt x="83693" y="4751451"/>
                  </a:lnTo>
                  <a:lnTo>
                    <a:pt x="32511" y="4700143"/>
                  </a:lnTo>
                  <a:lnTo>
                    <a:pt x="3682" y="4632706"/>
                  </a:lnTo>
                  <a:lnTo>
                    <a:pt x="0" y="4594606"/>
                  </a:lnTo>
                  <a:lnTo>
                    <a:pt x="0" y="189737"/>
                  </a:lnTo>
                  <a:lnTo>
                    <a:pt x="3682" y="151637"/>
                  </a:lnTo>
                  <a:lnTo>
                    <a:pt x="32511" y="83692"/>
                  </a:lnTo>
                  <a:lnTo>
                    <a:pt x="83693" y="32512"/>
                  </a:lnTo>
                  <a:lnTo>
                    <a:pt x="151637" y="3683"/>
                  </a:lnTo>
                  <a:lnTo>
                    <a:pt x="189737" y="0"/>
                  </a:lnTo>
                  <a:close/>
                </a:path>
              </a:pathLst>
            </a:custGeom>
            <a:ln w="9144">
              <a:solidFill>
                <a:srgbClr val="F1F1F1"/>
              </a:solidFill>
            </a:ln>
          </p:spPr>
          <p:txBody>
            <a:bodyPr wrap="square" lIns="0" tIns="0" rIns="0" bIns="0" rtlCol="0"/>
            <a:lstStyle/>
            <a:p>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71144"/>
            <a:ext cx="9005570" cy="4775200"/>
          </a:xfrm>
          <a:custGeom>
            <a:avLst/>
            <a:gdLst/>
            <a:ahLst/>
            <a:cxnLst/>
            <a:rect l="l" t="t" r="r" b="b"/>
            <a:pathLst>
              <a:path w="9005570" h="4775200">
                <a:moveTo>
                  <a:pt x="8738743"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2"/>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8738743" y="4774692"/>
                </a:lnTo>
                <a:lnTo>
                  <a:pt x="8786651" y="4770396"/>
                </a:lnTo>
                <a:lnTo>
                  <a:pt x="8831746" y="4758010"/>
                </a:lnTo>
                <a:lnTo>
                  <a:pt x="8873273" y="4738290"/>
                </a:lnTo>
                <a:lnTo>
                  <a:pt x="8910479" y="4711987"/>
                </a:lnTo>
                <a:lnTo>
                  <a:pt x="8942611" y="4679855"/>
                </a:lnTo>
                <a:lnTo>
                  <a:pt x="8968914" y="4642649"/>
                </a:lnTo>
                <a:lnTo>
                  <a:pt x="8988634" y="4601122"/>
                </a:lnTo>
                <a:lnTo>
                  <a:pt x="9001020" y="4556027"/>
                </a:lnTo>
                <a:lnTo>
                  <a:pt x="9005316" y="4508119"/>
                </a:lnTo>
                <a:lnTo>
                  <a:pt x="9005316" y="266572"/>
                </a:lnTo>
                <a:lnTo>
                  <a:pt x="9001020" y="218664"/>
                </a:lnTo>
                <a:lnTo>
                  <a:pt x="8988634" y="173569"/>
                </a:lnTo>
                <a:lnTo>
                  <a:pt x="8968914" y="132042"/>
                </a:lnTo>
                <a:lnTo>
                  <a:pt x="8942611" y="94836"/>
                </a:lnTo>
                <a:lnTo>
                  <a:pt x="8910479" y="62704"/>
                </a:lnTo>
                <a:lnTo>
                  <a:pt x="8873273" y="36401"/>
                </a:lnTo>
                <a:lnTo>
                  <a:pt x="8831746" y="16681"/>
                </a:lnTo>
                <a:lnTo>
                  <a:pt x="8786651" y="4295"/>
                </a:lnTo>
                <a:lnTo>
                  <a:pt x="8738743" y="0"/>
                </a:lnTo>
                <a:close/>
              </a:path>
            </a:pathLst>
          </a:custGeom>
          <a:solidFill>
            <a:srgbClr val="DEEBF7"/>
          </a:solidFill>
        </p:spPr>
        <p:txBody>
          <a:bodyPr wrap="square" lIns="0" tIns="0" rIns="0" bIns="0" rtlCol="0"/>
          <a:lstStyle/>
          <a:p>
            <a:endParaRPr/>
          </a:p>
        </p:txBody>
      </p:sp>
      <p:sp>
        <p:nvSpPr>
          <p:cNvPr id="3" name="object 3"/>
          <p:cNvSpPr txBox="1"/>
          <p:nvPr/>
        </p:nvSpPr>
        <p:spPr>
          <a:xfrm>
            <a:off x="1205890" y="1914122"/>
            <a:ext cx="8160384" cy="2219960"/>
          </a:xfrm>
          <a:prstGeom prst="rect">
            <a:avLst/>
          </a:prstGeom>
        </p:spPr>
        <p:txBody>
          <a:bodyPr vert="horz" wrap="square" lIns="0" tIns="194945" rIns="0" bIns="0" rtlCol="0">
            <a:spAutoFit/>
          </a:bodyPr>
          <a:lstStyle/>
          <a:p>
            <a:pPr marL="12700">
              <a:lnSpc>
                <a:spcPct val="100000"/>
              </a:lnSpc>
              <a:spcBef>
                <a:spcPts val="1535"/>
              </a:spcBef>
            </a:pPr>
            <a:r>
              <a:rPr sz="2400" b="1" spc="-5" dirty="0">
                <a:solidFill>
                  <a:srgbClr val="C00000"/>
                </a:solidFill>
                <a:latin typeface="Carlito"/>
                <a:cs typeface="Carlito"/>
              </a:rPr>
              <a:t>Mesleki Sindirim </a:t>
            </a:r>
            <a:r>
              <a:rPr sz="2400" b="1" spc="-10" dirty="0">
                <a:solidFill>
                  <a:srgbClr val="C00000"/>
                </a:solidFill>
                <a:latin typeface="Carlito"/>
                <a:cs typeface="Carlito"/>
              </a:rPr>
              <a:t>Sistemi </a:t>
            </a:r>
            <a:r>
              <a:rPr sz="2400" b="1" spc="-5" dirty="0">
                <a:solidFill>
                  <a:srgbClr val="C00000"/>
                </a:solidFill>
                <a:latin typeface="Carlito"/>
                <a:cs typeface="Carlito"/>
              </a:rPr>
              <a:t>Hastalıkları </a:t>
            </a:r>
            <a:r>
              <a:rPr sz="2400" b="1" dirty="0">
                <a:solidFill>
                  <a:srgbClr val="C00000"/>
                </a:solidFill>
                <a:latin typeface="Carlito"/>
                <a:cs typeface="Carlito"/>
              </a:rPr>
              <a:t>İçin Risk</a:t>
            </a:r>
            <a:r>
              <a:rPr sz="2400" b="1" spc="-45" dirty="0">
                <a:solidFill>
                  <a:srgbClr val="C00000"/>
                </a:solidFill>
                <a:latin typeface="Carlito"/>
                <a:cs typeface="Carlito"/>
              </a:rPr>
              <a:t> </a:t>
            </a:r>
            <a:r>
              <a:rPr sz="2400" b="1" spc="-10" dirty="0">
                <a:solidFill>
                  <a:srgbClr val="C00000"/>
                </a:solidFill>
                <a:latin typeface="Carlito"/>
                <a:cs typeface="Carlito"/>
              </a:rPr>
              <a:t>Faktörleri</a:t>
            </a:r>
            <a:endParaRPr sz="2400">
              <a:latin typeface="Carlito"/>
              <a:cs typeface="Carlito"/>
            </a:endParaRPr>
          </a:p>
          <a:p>
            <a:pPr marL="12700" marR="5080">
              <a:lnSpc>
                <a:spcPct val="150000"/>
              </a:lnSpc>
            </a:pPr>
            <a:r>
              <a:rPr sz="2400" spc="-10" dirty="0">
                <a:solidFill>
                  <a:srgbClr val="3A3838"/>
                </a:solidFill>
                <a:latin typeface="Carlito"/>
                <a:cs typeface="Carlito"/>
              </a:rPr>
              <a:t>Endüstriyel </a:t>
            </a:r>
            <a:r>
              <a:rPr sz="2400" spc="-30" dirty="0">
                <a:solidFill>
                  <a:srgbClr val="3A3838"/>
                </a:solidFill>
                <a:latin typeface="Carlito"/>
                <a:cs typeface="Carlito"/>
              </a:rPr>
              <a:t>zehirler, </a:t>
            </a:r>
            <a:r>
              <a:rPr sz="2400" spc="-10" dirty="0">
                <a:solidFill>
                  <a:srgbClr val="3A3838"/>
                </a:solidFill>
                <a:latin typeface="Carlito"/>
                <a:cs typeface="Carlito"/>
              </a:rPr>
              <a:t>fiziksel </a:t>
            </a:r>
            <a:r>
              <a:rPr sz="2400" spc="-35" dirty="0">
                <a:solidFill>
                  <a:srgbClr val="3A3838"/>
                </a:solidFill>
                <a:latin typeface="Carlito"/>
                <a:cs typeface="Carlito"/>
              </a:rPr>
              <a:t>etkenler, </a:t>
            </a:r>
            <a:r>
              <a:rPr sz="2400" spc="-10" dirty="0">
                <a:solidFill>
                  <a:srgbClr val="3A3838"/>
                </a:solidFill>
                <a:latin typeface="Carlito"/>
                <a:cs typeface="Carlito"/>
              </a:rPr>
              <a:t>gerginlik, yorgunluk, </a:t>
            </a:r>
            <a:r>
              <a:rPr sz="2400" dirty="0">
                <a:solidFill>
                  <a:srgbClr val="3A3838"/>
                </a:solidFill>
                <a:latin typeface="Carlito"/>
                <a:cs typeface="Carlito"/>
              </a:rPr>
              <a:t>anormal  </a:t>
            </a:r>
            <a:r>
              <a:rPr sz="2400" spc="-30" dirty="0">
                <a:solidFill>
                  <a:srgbClr val="3A3838"/>
                </a:solidFill>
                <a:latin typeface="Carlito"/>
                <a:cs typeface="Carlito"/>
              </a:rPr>
              <a:t>duruşlar, </a:t>
            </a:r>
            <a:r>
              <a:rPr sz="2400" spc="-5" dirty="0">
                <a:solidFill>
                  <a:srgbClr val="3A3838"/>
                </a:solidFill>
                <a:latin typeface="Carlito"/>
                <a:cs typeface="Carlito"/>
              </a:rPr>
              <a:t>sık sık çalışma temposu değişiklikleri, </a:t>
            </a:r>
            <a:r>
              <a:rPr sz="2400" spc="-15" dirty="0">
                <a:solidFill>
                  <a:srgbClr val="3A3838"/>
                </a:solidFill>
                <a:latin typeface="Carlito"/>
                <a:cs typeface="Carlito"/>
              </a:rPr>
              <a:t>vardiyalı </a:t>
            </a:r>
            <a:r>
              <a:rPr sz="2400" spc="-5" dirty="0">
                <a:solidFill>
                  <a:srgbClr val="3A3838"/>
                </a:solidFill>
                <a:latin typeface="Carlito"/>
                <a:cs typeface="Carlito"/>
              </a:rPr>
              <a:t>çalışma,  </a:t>
            </a:r>
            <a:r>
              <a:rPr sz="2400" spc="-10" dirty="0">
                <a:solidFill>
                  <a:srgbClr val="3A3838"/>
                </a:solidFill>
                <a:latin typeface="Carlito"/>
                <a:cs typeface="Carlito"/>
              </a:rPr>
              <a:t>gece </a:t>
            </a:r>
            <a:r>
              <a:rPr sz="2400" spc="-5" dirty="0">
                <a:solidFill>
                  <a:srgbClr val="3A3838"/>
                </a:solidFill>
                <a:latin typeface="Carlito"/>
                <a:cs typeface="Carlito"/>
              </a:rPr>
              <a:t>çalışması, </a:t>
            </a:r>
            <a:r>
              <a:rPr sz="2400" spc="-10" dirty="0">
                <a:solidFill>
                  <a:srgbClr val="3A3838"/>
                </a:solidFill>
                <a:latin typeface="Carlito"/>
                <a:cs typeface="Carlito"/>
              </a:rPr>
              <a:t>uygun </a:t>
            </a:r>
            <a:r>
              <a:rPr sz="2400" spc="-15" dirty="0">
                <a:solidFill>
                  <a:srgbClr val="3A3838"/>
                </a:solidFill>
                <a:latin typeface="Carlito"/>
                <a:cs typeface="Carlito"/>
              </a:rPr>
              <a:t>olmayan </a:t>
            </a:r>
            <a:r>
              <a:rPr sz="2400" spc="-5" dirty="0">
                <a:solidFill>
                  <a:srgbClr val="3A3838"/>
                </a:solidFill>
                <a:latin typeface="Carlito"/>
                <a:cs typeface="Carlito"/>
              </a:rPr>
              <a:t>beslenme alışkanlıkları</a:t>
            </a:r>
            <a:r>
              <a:rPr sz="2400" spc="-50" dirty="0">
                <a:solidFill>
                  <a:srgbClr val="3A3838"/>
                </a:solidFill>
                <a:latin typeface="Carlito"/>
                <a:cs typeface="Carlito"/>
              </a:rPr>
              <a:t> </a:t>
            </a:r>
            <a:r>
              <a:rPr sz="2400" dirty="0">
                <a:solidFill>
                  <a:srgbClr val="3A3838"/>
                </a:solidFill>
                <a:latin typeface="Carlito"/>
                <a:cs typeface="Carlito"/>
              </a:rPr>
              <a:t>vb.</a:t>
            </a:r>
            <a:endParaRPr sz="2400">
              <a:latin typeface="Carlito"/>
              <a:cs typeface="Carlito"/>
            </a:endParaRPr>
          </a:p>
        </p:txBody>
      </p:sp>
      <p:sp>
        <p:nvSpPr>
          <p:cNvPr id="4" name="object 4"/>
          <p:cNvSpPr/>
          <p:nvPr/>
        </p:nvSpPr>
        <p:spPr>
          <a:xfrm>
            <a:off x="10222992" y="771144"/>
            <a:ext cx="1130807" cy="49331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81812"/>
              <a:ext cx="10685145" cy="4775200"/>
            </a:xfrm>
            <a:custGeom>
              <a:avLst/>
              <a:gdLst/>
              <a:ahLst/>
              <a:cxnLst/>
              <a:rect l="l" t="t" r="r" b="b"/>
              <a:pathLst>
                <a:path w="10685145" h="4775200">
                  <a:moveTo>
                    <a:pt x="10418191"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10418191" y="4774692"/>
                  </a:lnTo>
                  <a:lnTo>
                    <a:pt x="10466099" y="4770396"/>
                  </a:lnTo>
                  <a:lnTo>
                    <a:pt x="10511194" y="4758010"/>
                  </a:lnTo>
                  <a:lnTo>
                    <a:pt x="10552721" y="4738290"/>
                  </a:lnTo>
                  <a:lnTo>
                    <a:pt x="10589927" y="4711987"/>
                  </a:lnTo>
                  <a:lnTo>
                    <a:pt x="10622059" y="4679855"/>
                  </a:lnTo>
                  <a:lnTo>
                    <a:pt x="10648362" y="4642649"/>
                  </a:lnTo>
                  <a:lnTo>
                    <a:pt x="10668082" y="4601122"/>
                  </a:lnTo>
                  <a:lnTo>
                    <a:pt x="10680468" y="4556027"/>
                  </a:lnTo>
                  <a:lnTo>
                    <a:pt x="10684764" y="4508119"/>
                  </a:lnTo>
                  <a:lnTo>
                    <a:pt x="10684764" y="266573"/>
                  </a:lnTo>
                  <a:lnTo>
                    <a:pt x="10680468" y="218664"/>
                  </a:lnTo>
                  <a:lnTo>
                    <a:pt x="10668082" y="173569"/>
                  </a:lnTo>
                  <a:lnTo>
                    <a:pt x="10648362" y="132042"/>
                  </a:lnTo>
                  <a:lnTo>
                    <a:pt x="10622059" y="94836"/>
                  </a:lnTo>
                  <a:lnTo>
                    <a:pt x="10589927" y="62704"/>
                  </a:lnTo>
                  <a:lnTo>
                    <a:pt x="10552721" y="36401"/>
                  </a:lnTo>
                  <a:lnTo>
                    <a:pt x="10511194" y="16681"/>
                  </a:lnTo>
                  <a:lnTo>
                    <a:pt x="10466099" y="4295"/>
                  </a:lnTo>
                  <a:lnTo>
                    <a:pt x="10418191" y="0"/>
                  </a:lnTo>
                  <a:close/>
                </a:path>
              </a:pathLst>
            </a:custGeom>
            <a:solidFill>
              <a:srgbClr val="DEEBF7"/>
            </a:solidFill>
          </p:spPr>
          <p:txBody>
            <a:bodyPr wrap="square" lIns="0" tIns="0" rIns="0" bIns="0" rtlCol="0"/>
            <a:lstStyle/>
            <a:p>
              <a:endParaRPr/>
            </a:p>
          </p:txBody>
        </p:sp>
        <p:sp>
          <p:nvSpPr>
            <p:cNvPr id="4" name="object 4"/>
            <p:cNvSpPr/>
            <p:nvPr/>
          </p:nvSpPr>
          <p:spPr>
            <a:xfrm>
              <a:off x="1152791" y="1978914"/>
              <a:ext cx="216408"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52791" y="3076194"/>
              <a:ext cx="216408"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52791" y="4173473"/>
              <a:ext cx="216408" cy="213360"/>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140358" y="1140713"/>
            <a:ext cx="9617710" cy="3866515"/>
          </a:xfrm>
          <a:prstGeom prst="rect">
            <a:avLst/>
          </a:prstGeom>
        </p:spPr>
        <p:txBody>
          <a:bodyPr vert="horz" wrap="square" lIns="0" tIns="195580" rIns="0" bIns="0" rtlCol="0">
            <a:spAutoFit/>
          </a:bodyPr>
          <a:lstStyle/>
          <a:p>
            <a:pPr marL="12700">
              <a:lnSpc>
                <a:spcPct val="100000"/>
              </a:lnSpc>
              <a:spcBef>
                <a:spcPts val="1540"/>
              </a:spcBef>
            </a:pPr>
            <a:r>
              <a:rPr sz="2400" b="1" spc="-5" dirty="0">
                <a:solidFill>
                  <a:srgbClr val="C00000"/>
                </a:solidFill>
                <a:latin typeface="Carlito"/>
                <a:cs typeface="Carlito"/>
              </a:rPr>
              <a:t>Mesleki </a:t>
            </a:r>
            <a:r>
              <a:rPr sz="2400" b="1" spc="-15" dirty="0">
                <a:solidFill>
                  <a:srgbClr val="C00000"/>
                </a:solidFill>
                <a:latin typeface="Carlito"/>
                <a:cs typeface="Carlito"/>
              </a:rPr>
              <a:t>Psikolojik</a:t>
            </a:r>
            <a:r>
              <a:rPr sz="2400" b="1" spc="-35" dirty="0">
                <a:solidFill>
                  <a:srgbClr val="C00000"/>
                </a:solidFill>
                <a:latin typeface="Carlito"/>
                <a:cs typeface="Carlito"/>
              </a:rPr>
              <a:t> </a:t>
            </a:r>
            <a:r>
              <a:rPr sz="2400" b="1" spc="-5" dirty="0">
                <a:solidFill>
                  <a:srgbClr val="C00000"/>
                </a:solidFill>
                <a:latin typeface="Carlito"/>
                <a:cs typeface="Carlito"/>
              </a:rPr>
              <a:t>Hastalıklar</a:t>
            </a:r>
            <a:endParaRPr sz="2400">
              <a:latin typeface="Carlito"/>
              <a:cs typeface="Carlito"/>
            </a:endParaRPr>
          </a:p>
          <a:p>
            <a:pPr marL="354965" marR="644525">
              <a:lnSpc>
                <a:spcPts val="4320"/>
              </a:lnSpc>
              <a:spcBef>
                <a:spcPts val="384"/>
              </a:spcBef>
            </a:pPr>
            <a:r>
              <a:rPr sz="2400" dirty="0">
                <a:solidFill>
                  <a:srgbClr val="3A3838"/>
                </a:solidFill>
                <a:latin typeface="Carlito"/>
                <a:cs typeface="Carlito"/>
              </a:rPr>
              <a:t>Mesleki </a:t>
            </a:r>
            <a:r>
              <a:rPr sz="2400" spc="-15" dirty="0">
                <a:solidFill>
                  <a:srgbClr val="3A3838"/>
                </a:solidFill>
                <a:latin typeface="Carlito"/>
                <a:cs typeface="Carlito"/>
              </a:rPr>
              <a:t>psikolojik </a:t>
            </a:r>
            <a:r>
              <a:rPr sz="2400" spc="-25" dirty="0">
                <a:solidFill>
                  <a:srgbClr val="3A3838"/>
                </a:solidFill>
                <a:latin typeface="Carlito"/>
                <a:cs typeface="Carlito"/>
              </a:rPr>
              <a:t>hastalıklar, </a:t>
            </a:r>
            <a:r>
              <a:rPr sz="2400" spc="-30" dirty="0">
                <a:solidFill>
                  <a:srgbClr val="3A3838"/>
                </a:solidFill>
                <a:latin typeface="Carlito"/>
                <a:cs typeface="Carlito"/>
              </a:rPr>
              <a:t>Türkiye </a:t>
            </a:r>
            <a:r>
              <a:rPr sz="2400" dirty="0">
                <a:solidFill>
                  <a:srgbClr val="3A3838"/>
                </a:solidFill>
                <a:latin typeface="Carlito"/>
                <a:cs typeface="Carlito"/>
              </a:rPr>
              <a:t>Meslek </a:t>
            </a:r>
            <a:r>
              <a:rPr sz="2400" spc="-5" dirty="0">
                <a:solidFill>
                  <a:srgbClr val="3A3838"/>
                </a:solidFill>
                <a:latin typeface="Carlito"/>
                <a:cs typeface="Carlito"/>
              </a:rPr>
              <a:t>Hastalıkları </a:t>
            </a:r>
            <a:r>
              <a:rPr sz="2400" spc="-10" dirty="0">
                <a:solidFill>
                  <a:srgbClr val="3A3838"/>
                </a:solidFill>
                <a:latin typeface="Carlito"/>
                <a:cs typeface="Carlito"/>
              </a:rPr>
              <a:t>listesinde yer  </a:t>
            </a:r>
            <a:r>
              <a:rPr sz="2400" spc="-25" dirty="0">
                <a:solidFill>
                  <a:srgbClr val="3A3838"/>
                </a:solidFill>
                <a:latin typeface="Carlito"/>
                <a:cs typeface="Carlito"/>
              </a:rPr>
              <a:t>almamaktadır.</a:t>
            </a:r>
            <a:endParaRPr sz="2400">
              <a:latin typeface="Carlito"/>
              <a:cs typeface="Carlito"/>
            </a:endParaRPr>
          </a:p>
          <a:p>
            <a:pPr marL="354965" marR="5080">
              <a:lnSpc>
                <a:spcPts val="4320"/>
              </a:lnSpc>
            </a:pPr>
            <a:r>
              <a:rPr sz="2400" dirty="0">
                <a:solidFill>
                  <a:srgbClr val="3A3838"/>
                </a:solidFill>
                <a:latin typeface="Carlito"/>
                <a:cs typeface="Carlito"/>
              </a:rPr>
              <a:t>İlk </a:t>
            </a:r>
            <a:r>
              <a:rPr sz="2400" spc="-15" dirty="0">
                <a:solidFill>
                  <a:srgbClr val="3A3838"/>
                </a:solidFill>
                <a:latin typeface="Carlito"/>
                <a:cs typeface="Carlito"/>
              </a:rPr>
              <a:t>olarak </a:t>
            </a:r>
            <a:r>
              <a:rPr sz="2400" spc="-10" dirty="0">
                <a:solidFill>
                  <a:srgbClr val="3A3838"/>
                </a:solidFill>
                <a:latin typeface="Carlito"/>
                <a:cs typeface="Carlito"/>
              </a:rPr>
              <a:t>Uluslararası </a:t>
            </a:r>
            <a:r>
              <a:rPr sz="2400" spc="-5" dirty="0">
                <a:solidFill>
                  <a:srgbClr val="3A3838"/>
                </a:solidFill>
                <a:latin typeface="Carlito"/>
                <a:cs typeface="Carlito"/>
              </a:rPr>
              <a:t>Çalışma </a:t>
            </a:r>
            <a:r>
              <a:rPr sz="2400" spc="-10" dirty="0">
                <a:solidFill>
                  <a:srgbClr val="3A3838"/>
                </a:solidFill>
                <a:latin typeface="Carlito"/>
                <a:cs typeface="Carlito"/>
              </a:rPr>
              <a:t>Örgütü </a:t>
            </a:r>
            <a:r>
              <a:rPr sz="2400" spc="-15" dirty="0">
                <a:solidFill>
                  <a:srgbClr val="3A3838"/>
                </a:solidFill>
                <a:latin typeface="Carlito"/>
                <a:cs typeface="Carlito"/>
              </a:rPr>
              <a:t>(ILO) </a:t>
            </a:r>
            <a:r>
              <a:rPr sz="2400" spc="-5" dirty="0">
                <a:solidFill>
                  <a:srgbClr val="3A3838"/>
                </a:solidFill>
                <a:latin typeface="Carlito"/>
                <a:cs typeface="Carlito"/>
              </a:rPr>
              <a:t>2010 </a:t>
            </a:r>
            <a:r>
              <a:rPr sz="2400" dirty="0">
                <a:solidFill>
                  <a:srgbClr val="3A3838"/>
                </a:solidFill>
                <a:latin typeface="Carlito"/>
                <a:cs typeface="Carlito"/>
              </a:rPr>
              <a:t>Güncel Meslek </a:t>
            </a:r>
            <a:r>
              <a:rPr sz="2400" spc="-5" dirty="0">
                <a:solidFill>
                  <a:srgbClr val="3A3838"/>
                </a:solidFill>
                <a:latin typeface="Carlito"/>
                <a:cs typeface="Carlito"/>
              </a:rPr>
              <a:t>Hastalıkları  </a:t>
            </a:r>
            <a:r>
              <a:rPr sz="2400" spc="-10" dirty="0">
                <a:solidFill>
                  <a:srgbClr val="3A3838"/>
                </a:solidFill>
                <a:latin typeface="Carlito"/>
                <a:cs typeface="Carlito"/>
              </a:rPr>
              <a:t>Listesinde </a:t>
            </a:r>
            <a:r>
              <a:rPr sz="2400" spc="-5" dirty="0">
                <a:solidFill>
                  <a:srgbClr val="3A3838"/>
                </a:solidFill>
                <a:latin typeface="Carlito"/>
                <a:cs typeface="Carlito"/>
              </a:rPr>
              <a:t>zihinsel </a:t>
            </a:r>
            <a:r>
              <a:rPr sz="2400" spc="-15" dirty="0">
                <a:solidFill>
                  <a:srgbClr val="3A3838"/>
                </a:solidFill>
                <a:latin typeface="Carlito"/>
                <a:cs typeface="Carlito"/>
              </a:rPr>
              <a:t>ve </a:t>
            </a:r>
            <a:r>
              <a:rPr sz="2400" spc="-10" dirty="0">
                <a:solidFill>
                  <a:srgbClr val="3A3838"/>
                </a:solidFill>
                <a:latin typeface="Carlito"/>
                <a:cs typeface="Carlito"/>
              </a:rPr>
              <a:t>davranışsal bozukluklar olarak yer</a:t>
            </a:r>
            <a:r>
              <a:rPr sz="2400" spc="20" dirty="0">
                <a:solidFill>
                  <a:srgbClr val="3A3838"/>
                </a:solidFill>
                <a:latin typeface="Carlito"/>
                <a:cs typeface="Carlito"/>
              </a:rPr>
              <a:t> </a:t>
            </a:r>
            <a:r>
              <a:rPr sz="2400" spc="-30" dirty="0">
                <a:solidFill>
                  <a:srgbClr val="3A3838"/>
                </a:solidFill>
                <a:latin typeface="Carlito"/>
                <a:cs typeface="Carlito"/>
              </a:rPr>
              <a:t>almıştır.</a:t>
            </a:r>
            <a:endParaRPr sz="2400">
              <a:latin typeface="Carlito"/>
              <a:cs typeface="Carlito"/>
            </a:endParaRPr>
          </a:p>
          <a:p>
            <a:pPr marL="354965" marR="712470">
              <a:lnSpc>
                <a:spcPts val="4320"/>
              </a:lnSpc>
            </a:pPr>
            <a:r>
              <a:rPr sz="2400" spc="-5" dirty="0">
                <a:solidFill>
                  <a:srgbClr val="3A3838"/>
                </a:solidFill>
                <a:latin typeface="Carlito"/>
                <a:cs typeface="Carlito"/>
              </a:rPr>
              <a:t>Zihinsel </a:t>
            </a:r>
            <a:r>
              <a:rPr sz="2400" spc="-20" dirty="0">
                <a:solidFill>
                  <a:srgbClr val="3A3838"/>
                </a:solidFill>
                <a:latin typeface="Carlito"/>
                <a:cs typeface="Carlito"/>
              </a:rPr>
              <a:t>ve </a:t>
            </a:r>
            <a:r>
              <a:rPr sz="2400" spc="-10" dirty="0">
                <a:solidFill>
                  <a:srgbClr val="3A3838"/>
                </a:solidFill>
                <a:latin typeface="Carlito"/>
                <a:cs typeface="Carlito"/>
              </a:rPr>
              <a:t>davranışsal </a:t>
            </a:r>
            <a:r>
              <a:rPr sz="2400" spc="-30" dirty="0">
                <a:solidFill>
                  <a:srgbClr val="3A3838"/>
                </a:solidFill>
                <a:latin typeface="Carlito"/>
                <a:cs typeface="Carlito"/>
              </a:rPr>
              <a:t>bozukluklar, </a:t>
            </a:r>
            <a:r>
              <a:rPr sz="2400" b="1" spc="-5" dirty="0">
                <a:solidFill>
                  <a:srgbClr val="3A3838"/>
                </a:solidFill>
                <a:latin typeface="Carlito"/>
                <a:cs typeface="Carlito"/>
              </a:rPr>
              <a:t>mobbing </a:t>
            </a:r>
            <a:r>
              <a:rPr sz="2400" spc="-15" dirty="0">
                <a:solidFill>
                  <a:srgbClr val="3A3838"/>
                </a:solidFill>
                <a:latin typeface="Carlito"/>
                <a:cs typeface="Carlito"/>
              </a:rPr>
              <a:t>(psikolojik </a:t>
            </a:r>
            <a:r>
              <a:rPr sz="2400" spc="-5" dirty="0">
                <a:solidFill>
                  <a:srgbClr val="3A3838"/>
                </a:solidFill>
                <a:latin typeface="Carlito"/>
                <a:cs typeface="Carlito"/>
              </a:rPr>
              <a:t>taciz) </a:t>
            </a:r>
            <a:r>
              <a:rPr sz="2400" spc="-20" dirty="0">
                <a:solidFill>
                  <a:srgbClr val="3A3838"/>
                </a:solidFill>
                <a:latin typeface="Carlito"/>
                <a:cs typeface="Carlito"/>
              </a:rPr>
              <a:t>kavramı  </a:t>
            </a:r>
            <a:r>
              <a:rPr sz="2400" spc="-10" dirty="0">
                <a:solidFill>
                  <a:srgbClr val="3A3838"/>
                </a:solidFill>
                <a:latin typeface="Carlito"/>
                <a:cs typeface="Carlito"/>
              </a:rPr>
              <a:t>üzerinden </a:t>
            </a:r>
            <a:r>
              <a:rPr sz="2400" dirty="0">
                <a:solidFill>
                  <a:srgbClr val="3A3838"/>
                </a:solidFill>
                <a:latin typeface="Carlito"/>
                <a:cs typeface="Carlito"/>
              </a:rPr>
              <a:t>ele</a:t>
            </a:r>
            <a:r>
              <a:rPr sz="2400" spc="10" dirty="0">
                <a:solidFill>
                  <a:srgbClr val="3A3838"/>
                </a:solidFill>
                <a:latin typeface="Carlito"/>
                <a:cs typeface="Carlito"/>
              </a:rPr>
              <a:t> </a:t>
            </a:r>
            <a:r>
              <a:rPr sz="2400" spc="-25" dirty="0">
                <a:solidFill>
                  <a:srgbClr val="3A3838"/>
                </a:solidFill>
                <a:latin typeface="Carlito"/>
                <a:cs typeface="Carlito"/>
              </a:rPr>
              <a:t>alınmıştır.</a:t>
            </a:r>
            <a:endParaRPr sz="2400">
              <a:latin typeface="Carlito"/>
              <a:cs typeface="Carli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60476"/>
              <a:ext cx="10685145" cy="4775200"/>
            </a:xfrm>
            <a:custGeom>
              <a:avLst/>
              <a:gdLst/>
              <a:ahLst/>
              <a:cxnLst/>
              <a:rect l="l" t="t" r="r" b="b"/>
              <a:pathLst>
                <a:path w="10685145" h="4775200">
                  <a:moveTo>
                    <a:pt x="10418191"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10418191" y="4774692"/>
                  </a:lnTo>
                  <a:lnTo>
                    <a:pt x="10466099" y="4770396"/>
                  </a:lnTo>
                  <a:lnTo>
                    <a:pt x="10511194" y="4758010"/>
                  </a:lnTo>
                  <a:lnTo>
                    <a:pt x="10552721" y="4738290"/>
                  </a:lnTo>
                  <a:lnTo>
                    <a:pt x="10589927" y="4711987"/>
                  </a:lnTo>
                  <a:lnTo>
                    <a:pt x="10622059" y="4679855"/>
                  </a:lnTo>
                  <a:lnTo>
                    <a:pt x="10648362" y="4642649"/>
                  </a:lnTo>
                  <a:lnTo>
                    <a:pt x="10668082" y="4601122"/>
                  </a:lnTo>
                  <a:lnTo>
                    <a:pt x="10680468" y="4556027"/>
                  </a:lnTo>
                  <a:lnTo>
                    <a:pt x="10684764" y="4508119"/>
                  </a:lnTo>
                  <a:lnTo>
                    <a:pt x="10684764" y="266573"/>
                  </a:lnTo>
                  <a:lnTo>
                    <a:pt x="10680468" y="218664"/>
                  </a:lnTo>
                  <a:lnTo>
                    <a:pt x="10668082" y="173569"/>
                  </a:lnTo>
                  <a:lnTo>
                    <a:pt x="10648362" y="132042"/>
                  </a:lnTo>
                  <a:lnTo>
                    <a:pt x="10622059" y="94836"/>
                  </a:lnTo>
                  <a:lnTo>
                    <a:pt x="10589927" y="62704"/>
                  </a:lnTo>
                  <a:lnTo>
                    <a:pt x="10552721" y="36401"/>
                  </a:lnTo>
                  <a:lnTo>
                    <a:pt x="10511194" y="16681"/>
                  </a:lnTo>
                  <a:lnTo>
                    <a:pt x="10466099" y="4295"/>
                  </a:lnTo>
                  <a:lnTo>
                    <a:pt x="10418191" y="0"/>
                  </a:lnTo>
                  <a:close/>
                </a:path>
              </a:pathLst>
            </a:custGeom>
            <a:solidFill>
              <a:srgbClr val="DEEBF7"/>
            </a:solidFill>
          </p:spPr>
          <p:txBody>
            <a:bodyPr wrap="square" lIns="0" tIns="0" rIns="0" bIns="0" rtlCol="0"/>
            <a:lstStyle/>
            <a:p>
              <a:endParaRPr/>
            </a:p>
          </p:txBody>
        </p:sp>
        <p:sp>
          <p:nvSpPr>
            <p:cNvPr id="4" name="object 4"/>
            <p:cNvSpPr/>
            <p:nvPr/>
          </p:nvSpPr>
          <p:spPr>
            <a:xfrm>
              <a:off x="1125588" y="1968500"/>
              <a:ext cx="216408"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25588" y="3065779"/>
              <a:ext cx="216408" cy="213360"/>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1456182" y="1679427"/>
            <a:ext cx="9721215" cy="2769235"/>
          </a:xfrm>
          <a:prstGeom prst="rect">
            <a:avLst/>
          </a:prstGeom>
        </p:spPr>
        <p:txBody>
          <a:bodyPr vert="horz" wrap="square" lIns="0" tIns="194945" rIns="0" bIns="0" rtlCol="0">
            <a:spAutoFit/>
          </a:bodyPr>
          <a:lstStyle/>
          <a:p>
            <a:pPr marL="12700" algn="just">
              <a:lnSpc>
                <a:spcPct val="100000"/>
              </a:lnSpc>
              <a:spcBef>
                <a:spcPts val="1535"/>
              </a:spcBef>
            </a:pPr>
            <a:r>
              <a:rPr sz="2400" dirty="0">
                <a:solidFill>
                  <a:srgbClr val="3A3838"/>
                </a:solidFill>
                <a:latin typeface="Carlito"/>
                <a:cs typeface="Carlito"/>
              </a:rPr>
              <a:t>Mobbing</a:t>
            </a:r>
            <a:r>
              <a:rPr sz="2400" spc="175" dirty="0">
                <a:solidFill>
                  <a:srgbClr val="3A3838"/>
                </a:solidFill>
                <a:latin typeface="Carlito"/>
                <a:cs typeface="Carlito"/>
              </a:rPr>
              <a:t> </a:t>
            </a:r>
            <a:r>
              <a:rPr sz="2400" spc="-10" dirty="0">
                <a:solidFill>
                  <a:srgbClr val="3A3838"/>
                </a:solidFill>
                <a:latin typeface="Carlito"/>
                <a:cs typeface="Carlito"/>
              </a:rPr>
              <a:t>mağdurlarında</a:t>
            </a:r>
            <a:r>
              <a:rPr sz="2400" spc="210" dirty="0">
                <a:solidFill>
                  <a:srgbClr val="3A3838"/>
                </a:solidFill>
                <a:latin typeface="Carlito"/>
                <a:cs typeface="Carlito"/>
              </a:rPr>
              <a:t> </a:t>
            </a:r>
            <a:r>
              <a:rPr sz="2400" spc="-5" dirty="0">
                <a:solidFill>
                  <a:srgbClr val="3A3838"/>
                </a:solidFill>
                <a:latin typeface="Carlito"/>
                <a:cs typeface="Carlito"/>
              </a:rPr>
              <a:t>genellikle</a:t>
            </a:r>
            <a:r>
              <a:rPr sz="2400" spc="185" dirty="0">
                <a:solidFill>
                  <a:srgbClr val="3A3838"/>
                </a:solidFill>
                <a:latin typeface="Carlito"/>
                <a:cs typeface="Carlito"/>
              </a:rPr>
              <a:t> </a:t>
            </a:r>
            <a:r>
              <a:rPr sz="2400" spc="-15" dirty="0">
                <a:solidFill>
                  <a:srgbClr val="3A3838"/>
                </a:solidFill>
                <a:latin typeface="Carlito"/>
                <a:cs typeface="Carlito"/>
              </a:rPr>
              <a:t>depresyon,</a:t>
            </a:r>
            <a:r>
              <a:rPr sz="2400" spc="200" dirty="0">
                <a:solidFill>
                  <a:srgbClr val="3A3838"/>
                </a:solidFill>
                <a:latin typeface="Carlito"/>
                <a:cs typeface="Carlito"/>
              </a:rPr>
              <a:t> </a:t>
            </a:r>
            <a:r>
              <a:rPr sz="2400" spc="-15" dirty="0">
                <a:solidFill>
                  <a:srgbClr val="3A3838"/>
                </a:solidFill>
                <a:latin typeface="Carlito"/>
                <a:cs typeface="Carlito"/>
              </a:rPr>
              <a:t>post</a:t>
            </a:r>
            <a:r>
              <a:rPr sz="2400" spc="190" dirty="0">
                <a:solidFill>
                  <a:srgbClr val="3A3838"/>
                </a:solidFill>
                <a:latin typeface="Carlito"/>
                <a:cs typeface="Carlito"/>
              </a:rPr>
              <a:t> </a:t>
            </a:r>
            <a:r>
              <a:rPr sz="2400" spc="-15" dirty="0">
                <a:solidFill>
                  <a:srgbClr val="3A3838"/>
                </a:solidFill>
                <a:latin typeface="Carlito"/>
                <a:cs typeface="Carlito"/>
              </a:rPr>
              <a:t>travmatik</a:t>
            </a:r>
            <a:r>
              <a:rPr sz="2400" spc="180" dirty="0">
                <a:solidFill>
                  <a:srgbClr val="3A3838"/>
                </a:solidFill>
                <a:latin typeface="Carlito"/>
                <a:cs typeface="Carlito"/>
              </a:rPr>
              <a:t> </a:t>
            </a:r>
            <a:r>
              <a:rPr sz="2400" spc="-15" dirty="0">
                <a:solidFill>
                  <a:srgbClr val="3A3838"/>
                </a:solidFill>
                <a:latin typeface="Carlito"/>
                <a:cs typeface="Carlito"/>
              </a:rPr>
              <a:t>stres</a:t>
            </a:r>
            <a:r>
              <a:rPr sz="2400" spc="190" dirty="0">
                <a:solidFill>
                  <a:srgbClr val="3A3838"/>
                </a:solidFill>
                <a:latin typeface="Carlito"/>
                <a:cs typeface="Carlito"/>
              </a:rPr>
              <a:t> </a:t>
            </a:r>
            <a:r>
              <a:rPr sz="2400" spc="-15" dirty="0">
                <a:solidFill>
                  <a:srgbClr val="3A3838"/>
                </a:solidFill>
                <a:latin typeface="Carlito"/>
                <a:cs typeface="Carlito"/>
              </a:rPr>
              <a:t>bozukluğu</a:t>
            </a:r>
            <a:endParaRPr sz="2400">
              <a:latin typeface="Carlito"/>
              <a:cs typeface="Carlito"/>
            </a:endParaRPr>
          </a:p>
          <a:p>
            <a:pPr marL="12700" algn="just">
              <a:lnSpc>
                <a:spcPct val="100000"/>
              </a:lnSpc>
              <a:spcBef>
                <a:spcPts val="1440"/>
              </a:spcBef>
            </a:pPr>
            <a:r>
              <a:rPr sz="2400" spc="-15" dirty="0">
                <a:solidFill>
                  <a:srgbClr val="3A3838"/>
                </a:solidFill>
                <a:latin typeface="Carlito"/>
                <a:cs typeface="Carlito"/>
              </a:rPr>
              <a:t>ve </a:t>
            </a:r>
            <a:r>
              <a:rPr sz="2400" spc="-5" dirty="0">
                <a:solidFill>
                  <a:srgbClr val="3A3838"/>
                </a:solidFill>
                <a:latin typeface="Carlito"/>
                <a:cs typeface="Carlito"/>
              </a:rPr>
              <a:t>şiddet içeren </a:t>
            </a:r>
            <a:r>
              <a:rPr sz="2400" spc="-10" dirty="0">
                <a:solidFill>
                  <a:srgbClr val="3A3838"/>
                </a:solidFill>
                <a:latin typeface="Carlito"/>
                <a:cs typeface="Carlito"/>
              </a:rPr>
              <a:t>davranışlar </a:t>
            </a:r>
            <a:r>
              <a:rPr sz="2400" spc="-20" dirty="0">
                <a:solidFill>
                  <a:srgbClr val="3A3838"/>
                </a:solidFill>
                <a:latin typeface="Carlito"/>
                <a:cs typeface="Carlito"/>
              </a:rPr>
              <a:t>ortaya</a:t>
            </a:r>
            <a:r>
              <a:rPr sz="2400" spc="-35" dirty="0">
                <a:solidFill>
                  <a:srgbClr val="3A3838"/>
                </a:solidFill>
                <a:latin typeface="Carlito"/>
                <a:cs typeface="Carlito"/>
              </a:rPr>
              <a:t> </a:t>
            </a:r>
            <a:r>
              <a:rPr sz="2400" spc="-25" dirty="0">
                <a:solidFill>
                  <a:srgbClr val="3A3838"/>
                </a:solidFill>
                <a:latin typeface="Carlito"/>
                <a:cs typeface="Carlito"/>
              </a:rPr>
              <a:t>çıkmaktadır.</a:t>
            </a:r>
            <a:endParaRPr sz="2400">
              <a:latin typeface="Carlito"/>
              <a:cs typeface="Carlito"/>
            </a:endParaRPr>
          </a:p>
          <a:p>
            <a:pPr marL="12700" marR="5080" algn="just">
              <a:lnSpc>
                <a:spcPct val="150100"/>
              </a:lnSpc>
            </a:pPr>
            <a:r>
              <a:rPr sz="2400" dirty="0">
                <a:solidFill>
                  <a:srgbClr val="3A3838"/>
                </a:solidFill>
                <a:latin typeface="Carlito"/>
                <a:cs typeface="Carlito"/>
              </a:rPr>
              <a:t>Mesleki </a:t>
            </a:r>
            <a:r>
              <a:rPr sz="2400" spc="-20" dirty="0">
                <a:solidFill>
                  <a:srgbClr val="3A3838"/>
                </a:solidFill>
                <a:latin typeface="Carlito"/>
                <a:cs typeface="Carlito"/>
              </a:rPr>
              <a:t>psikolojik </a:t>
            </a:r>
            <a:r>
              <a:rPr sz="2400" spc="-10" dirty="0">
                <a:solidFill>
                  <a:srgbClr val="3A3838"/>
                </a:solidFill>
                <a:latin typeface="Carlito"/>
                <a:cs typeface="Carlito"/>
              </a:rPr>
              <a:t>hastalıkların </a:t>
            </a:r>
            <a:r>
              <a:rPr sz="2400" spc="-5" dirty="0">
                <a:solidFill>
                  <a:srgbClr val="3A3838"/>
                </a:solidFill>
                <a:latin typeface="Carlito"/>
                <a:cs typeface="Carlito"/>
              </a:rPr>
              <a:t>tanısı </a:t>
            </a:r>
            <a:r>
              <a:rPr sz="2400" spc="-20" dirty="0">
                <a:solidFill>
                  <a:srgbClr val="3A3838"/>
                </a:solidFill>
                <a:latin typeface="Carlito"/>
                <a:cs typeface="Carlito"/>
              </a:rPr>
              <a:t>koymak zordur </a:t>
            </a:r>
            <a:r>
              <a:rPr sz="2400" spc="-5" dirty="0">
                <a:solidFill>
                  <a:srgbClr val="3A3838"/>
                </a:solidFill>
                <a:latin typeface="Carlito"/>
                <a:cs typeface="Carlito"/>
              </a:rPr>
              <a:t>çünkü </a:t>
            </a:r>
            <a:r>
              <a:rPr sz="2400" spc="-10" dirty="0">
                <a:solidFill>
                  <a:srgbClr val="3A3838"/>
                </a:solidFill>
                <a:latin typeface="Carlito"/>
                <a:cs typeface="Carlito"/>
              </a:rPr>
              <a:t>hastalık </a:t>
            </a:r>
            <a:r>
              <a:rPr sz="2400" spc="-5" dirty="0">
                <a:solidFill>
                  <a:srgbClr val="3A3838"/>
                </a:solidFill>
                <a:latin typeface="Carlito"/>
                <a:cs typeface="Carlito"/>
              </a:rPr>
              <a:t>ile çalışma  </a:t>
            </a:r>
            <a:r>
              <a:rPr sz="2400" spc="-20" dirty="0">
                <a:solidFill>
                  <a:srgbClr val="3A3838"/>
                </a:solidFill>
                <a:latin typeface="Carlito"/>
                <a:cs typeface="Carlito"/>
              </a:rPr>
              <a:t>veya </a:t>
            </a:r>
            <a:r>
              <a:rPr sz="2400" spc="-5" dirty="0">
                <a:solidFill>
                  <a:srgbClr val="3A3838"/>
                </a:solidFill>
                <a:latin typeface="Carlito"/>
                <a:cs typeface="Carlito"/>
              </a:rPr>
              <a:t>çalışma </a:t>
            </a:r>
            <a:r>
              <a:rPr sz="2400" spc="-10" dirty="0">
                <a:solidFill>
                  <a:srgbClr val="3A3838"/>
                </a:solidFill>
                <a:latin typeface="Carlito"/>
                <a:cs typeface="Carlito"/>
              </a:rPr>
              <a:t>ortamı arasında </a:t>
            </a:r>
            <a:r>
              <a:rPr sz="2400" spc="-5" dirty="0">
                <a:solidFill>
                  <a:srgbClr val="3A3838"/>
                </a:solidFill>
                <a:latin typeface="Carlito"/>
                <a:cs typeface="Carlito"/>
              </a:rPr>
              <a:t>nedensellik bağını </a:t>
            </a:r>
            <a:r>
              <a:rPr sz="2400" spc="-10" dirty="0">
                <a:solidFill>
                  <a:srgbClr val="3A3838"/>
                </a:solidFill>
                <a:latin typeface="Carlito"/>
                <a:cs typeface="Carlito"/>
              </a:rPr>
              <a:t>kurmak, </a:t>
            </a:r>
            <a:r>
              <a:rPr sz="2400" spc="-5" dirty="0">
                <a:solidFill>
                  <a:srgbClr val="3A3838"/>
                </a:solidFill>
                <a:latin typeface="Carlito"/>
                <a:cs typeface="Carlito"/>
              </a:rPr>
              <a:t>mesleki </a:t>
            </a:r>
            <a:r>
              <a:rPr sz="2400" spc="-25" dirty="0">
                <a:solidFill>
                  <a:srgbClr val="3A3838"/>
                </a:solidFill>
                <a:latin typeface="Carlito"/>
                <a:cs typeface="Carlito"/>
              </a:rPr>
              <a:t>kökenli </a:t>
            </a:r>
            <a:r>
              <a:rPr sz="2400" spc="-5" dirty="0">
                <a:solidFill>
                  <a:srgbClr val="3A3838"/>
                </a:solidFill>
                <a:latin typeface="Carlito"/>
                <a:cs typeface="Carlito"/>
              </a:rPr>
              <a:t>olup  olmadığını </a:t>
            </a:r>
            <a:r>
              <a:rPr sz="2400" dirty="0">
                <a:solidFill>
                  <a:srgbClr val="3A3838"/>
                </a:solidFill>
                <a:latin typeface="Carlito"/>
                <a:cs typeface="Carlito"/>
              </a:rPr>
              <a:t>anlamak, </a:t>
            </a:r>
            <a:r>
              <a:rPr sz="2400" spc="-10" dirty="0">
                <a:solidFill>
                  <a:srgbClr val="3A3838"/>
                </a:solidFill>
                <a:latin typeface="Carlito"/>
                <a:cs typeface="Carlito"/>
              </a:rPr>
              <a:t>diğer hastalıklara </a:t>
            </a:r>
            <a:r>
              <a:rPr sz="2400" spc="-15" dirty="0">
                <a:solidFill>
                  <a:srgbClr val="3A3838"/>
                </a:solidFill>
                <a:latin typeface="Carlito"/>
                <a:cs typeface="Carlito"/>
              </a:rPr>
              <a:t>nazaran </a:t>
            </a:r>
            <a:r>
              <a:rPr sz="2400" spc="-5" dirty="0">
                <a:solidFill>
                  <a:srgbClr val="3A3838"/>
                </a:solidFill>
                <a:latin typeface="Carlito"/>
                <a:cs typeface="Carlito"/>
              </a:rPr>
              <a:t>daha </a:t>
            </a:r>
            <a:r>
              <a:rPr sz="2400" spc="-20" dirty="0">
                <a:solidFill>
                  <a:srgbClr val="3A3838"/>
                </a:solidFill>
                <a:latin typeface="Carlito"/>
                <a:cs typeface="Carlito"/>
              </a:rPr>
              <a:t>zor </a:t>
            </a:r>
            <a:r>
              <a:rPr sz="2400" spc="-5" dirty="0">
                <a:solidFill>
                  <a:srgbClr val="3A3838"/>
                </a:solidFill>
                <a:latin typeface="Carlito"/>
                <a:cs typeface="Carlito"/>
              </a:rPr>
              <a:t>bir</a:t>
            </a:r>
            <a:r>
              <a:rPr sz="2400" spc="-25" dirty="0">
                <a:solidFill>
                  <a:srgbClr val="3A3838"/>
                </a:solidFill>
                <a:latin typeface="Carlito"/>
                <a:cs typeface="Carlito"/>
              </a:rPr>
              <a:t> </a:t>
            </a:r>
            <a:r>
              <a:rPr sz="2400" spc="-35" dirty="0">
                <a:solidFill>
                  <a:srgbClr val="3A3838"/>
                </a:solidFill>
                <a:latin typeface="Carlito"/>
                <a:cs typeface="Carlito"/>
              </a:rPr>
              <a:t>süreçtir.</a:t>
            </a:r>
            <a:endParaRPr sz="2400">
              <a:latin typeface="Carlito"/>
              <a:cs typeface="Carli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818388"/>
              <a:ext cx="10685145" cy="4775200"/>
            </a:xfrm>
            <a:custGeom>
              <a:avLst/>
              <a:gdLst/>
              <a:ahLst/>
              <a:cxnLst/>
              <a:rect l="l" t="t" r="r" b="b"/>
              <a:pathLst>
                <a:path w="10685145" h="4775200">
                  <a:moveTo>
                    <a:pt x="10418191"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10418191" y="4774692"/>
                  </a:lnTo>
                  <a:lnTo>
                    <a:pt x="10466099" y="4770396"/>
                  </a:lnTo>
                  <a:lnTo>
                    <a:pt x="10511194" y="4758010"/>
                  </a:lnTo>
                  <a:lnTo>
                    <a:pt x="10552721" y="4738290"/>
                  </a:lnTo>
                  <a:lnTo>
                    <a:pt x="10589927" y="4711987"/>
                  </a:lnTo>
                  <a:lnTo>
                    <a:pt x="10622059" y="4679855"/>
                  </a:lnTo>
                  <a:lnTo>
                    <a:pt x="10648362" y="4642649"/>
                  </a:lnTo>
                  <a:lnTo>
                    <a:pt x="10668082" y="4601122"/>
                  </a:lnTo>
                  <a:lnTo>
                    <a:pt x="10680468" y="4556027"/>
                  </a:lnTo>
                  <a:lnTo>
                    <a:pt x="10684764" y="4508119"/>
                  </a:lnTo>
                  <a:lnTo>
                    <a:pt x="10684764" y="266573"/>
                  </a:lnTo>
                  <a:lnTo>
                    <a:pt x="10680468" y="218664"/>
                  </a:lnTo>
                  <a:lnTo>
                    <a:pt x="10668082" y="173569"/>
                  </a:lnTo>
                  <a:lnTo>
                    <a:pt x="10648362" y="132042"/>
                  </a:lnTo>
                  <a:lnTo>
                    <a:pt x="10622059" y="94836"/>
                  </a:lnTo>
                  <a:lnTo>
                    <a:pt x="10589927" y="62704"/>
                  </a:lnTo>
                  <a:lnTo>
                    <a:pt x="10552721" y="36401"/>
                  </a:lnTo>
                  <a:lnTo>
                    <a:pt x="10511194" y="16681"/>
                  </a:lnTo>
                  <a:lnTo>
                    <a:pt x="10466099" y="4295"/>
                  </a:lnTo>
                  <a:lnTo>
                    <a:pt x="10418191" y="0"/>
                  </a:lnTo>
                  <a:close/>
                </a:path>
              </a:pathLst>
            </a:custGeom>
            <a:solidFill>
              <a:srgbClr val="DEEBF7"/>
            </a:solidFill>
          </p:spPr>
          <p:txBody>
            <a:bodyPr wrap="square" lIns="0" tIns="0" rIns="0" bIns="0" rtlCol="0"/>
            <a:lstStyle/>
            <a:p>
              <a:endParaRPr/>
            </a:p>
          </p:txBody>
        </p:sp>
        <p:sp>
          <p:nvSpPr>
            <p:cNvPr id="4" name="object 4"/>
            <p:cNvSpPr/>
            <p:nvPr/>
          </p:nvSpPr>
          <p:spPr>
            <a:xfrm>
              <a:off x="1138745" y="2095626"/>
              <a:ext cx="202691" cy="19507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38745" y="2598547"/>
              <a:ext cx="202691" cy="19507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38745" y="3101467"/>
              <a:ext cx="202691" cy="19507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38745" y="3604386"/>
              <a:ext cx="202691" cy="195071"/>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38745" y="4107307"/>
              <a:ext cx="202691" cy="195071"/>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38745" y="4610227"/>
              <a:ext cx="202691" cy="195072"/>
            </a:xfrm>
            <a:prstGeom prst="rect">
              <a:avLst/>
            </a:prstGeom>
            <a:blipFill>
              <a:blip r:embed="rId2" cstate="print"/>
              <a:stretch>
                <a:fillRect/>
              </a:stretch>
            </a:blipFill>
          </p:spPr>
          <p:txBody>
            <a:bodyPr wrap="square" lIns="0" tIns="0" rIns="0" bIns="0" rtlCol="0"/>
            <a:lstStyle/>
            <a:p>
              <a:endParaRPr/>
            </a:p>
          </p:txBody>
        </p:sp>
      </p:grpSp>
      <p:sp>
        <p:nvSpPr>
          <p:cNvPr id="10" name="object 10"/>
          <p:cNvSpPr txBox="1"/>
          <p:nvPr/>
        </p:nvSpPr>
        <p:spPr>
          <a:xfrm>
            <a:off x="1126337" y="1325397"/>
            <a:ext cx="9941560" cy="3546475"/>
          </a:xfrm>
          <a:prstGeom prst="rect">
            <a:avLst/>
          </a:prstGeom>
        </p:spPr>
        <p:txBody>
          <a:bodyPr vert="horz" wrap="square" lIns="0" tIns="180340" rIns="0" bIns="0" rtlCol="0">
            <a:spAutoFit/>
          </a:bodyPr>
          <a:lstStyle/>
          <a:p>
            <a:pPr marL="12700">
              <a:lnSpc>
                <a:spcPct val="100000"/>
              </a:lnSpc>
              <a:spcBef>
                <a:spcPts val="1420"/>
              </a:spcBef>
            </a:pPr>
            <a:r>
              <a:rPr sz="2200" b="1" spc="-10" dirty="0">
                <a:solidFill>
                  <a:srgbClr val="C00000"/>
                </a:solidFill>
                <a:latin typeface="Carlito"/>
                <a:cs typeface="Carlito"/>
              </a:rPr>
              <a:t>Mesleki </a:t>
            </a:r>
            <a:r>
              <a:rPr sz="2200" b="1" spc="-5" dirty="0">
                <a:solidFill>
                  <a:srgbClr val="C00000"/>
                </a:solidFill>
                <a:latin typeface="Carlito"/>
                <a:cs typeface="Carlito"/>
              </a:rPr>
              <a:t>Sinir </a:t>
            </a:r>
            <a:r>
              <a:rPr sz="2200" b="1" spc="-15" dirty="0">
                <a:solidFill>
                  <a:srgbClr val="C00000"/>
                </a:solidFill>
                <a:latin typeface="Carlito"/>
                <a:cs typeface="Carlito"/>
              </a:rPr>
              <a:t>Sistemi</a:t>
            </a:r>
            <a:r>
              <a:rPr sz="2200" b="1" spc="15" dirty="0">
                <a:solidFill>
                  <a:srgbClr val="C00000"/>
                </a:solidFill>
                <a:latin typeface="Carlito"/>
                <a:cs typeface="Carlito"/>
              </a:rPr>
              <a:t> </a:t>
            </a:r>
            <a:r>
              <a:rPr sz="2200" b="1" spc="-10" dirty="0">
                <a:solidFill>
                  <a:srgbClr val="C00000"/>
                </a:solidFill>
                <a:latin typeface="Carlito"/>
                <a:cs typeface="Carlito"/>
              </a:rPr>
              <a:t>Hastalıkları</a:t>
            </a:r>
            <a:endParaRPr sz="2200">
              <a:latin typeface="Carlito"/>
              <a:cs typeface="Carlito"/>
            </a:endParaRPr>
          </a:p>
          <a:p>
            <a:pPr marL="355600" marR="5080">
              <a:lnSpc>
                <a:spcPts val="3960"/>
              </a:lnSpc>
              <a:spcBef>
                <a:spcPts val="350"/>
              </a:spcBef>
            </a:pPr>
            <a:r>
              <a:rPr sz="2200" spc="-10" dirty="0">
                <a:solidFill>
                  <a:srgbClr val="3A3838"/>
                </a:solidFill>
                <a:latin typeface="Carlito"/>
                <a:cs typeface="Carlito"/>
              </a:rPr>
              <a:t>Sinir </a:t>
            </a:r>
            <a:r>
              <a:rPr sz="2200" spc="-15" dirty="0">
                <a:solidFill>
                  <a:srgbClr val="3A3838"/>
                </a:solidFill>
                <a:latin typeface="Carlito"/>
                <a:cs typeface="Carlito"/>
              </a:rPr>
              <a:t>sistemi </a:t>
            </a:r>
            <a:r>
              <a:rPr sz="2200" spc="-10" dirty="0">
                <a:solidFill>
                  <a:srgbClr val="3A3838"/>
                </a:solidFill>
                <a:latin typeface="Carlito"/>
                <a:cs typeface="Carlito"/>
              </a:rPr>
              <a:t>hastalıklarına neden </a:t>
            </a:r>
            <a:r>
              <a:rPr sz="2200" spc="-5" dirty="0">
                <a:solidFill>
                  <a:srgbClr val="3A3838"/>
                </a:solidFill>
                <a:latin typeface="Carlito"/>
                <a:cs typeface="Carlito"/>
              </a:rPr>
              <a:t>olan </a:t>
            </a:r>
            <a:r>
              <a:rPr sz="2200" spc="-10" dirty="0">
                <a:solidFill>
                  <a:srgbClr val="3A3838"/>
                </a:solidFill>
                <a:latin typeface="Carlito"/>
                <a:cs typeface="Carlito"/>
              </a:rPr>
              <a:t>etmenlerin hemen hepsi </a:t>
            </a:r>
            <a:r>
              <a:rPr sz="2200" spc="-15" dirty="0">
                <a:solidFill>
                  <a:srgbClr val="3A3838"/>
                </a:solidFill>
                <a:latin typeface="Carlito"/>
                <a:cs typeface="Carlito"/>
              </a:rPr>
              <a:t>kimyasal </a:t>
            </a:r>
            <a:r>
              <a:rPr sz="2200" spc="-30" dirty="0">
                <a:solidFill>
                  <a:srgbClr val="3A3838"/>
                </a:solidFill>
                <a:latin typeface="Carlito"/>
                <a:cs typeface="Carlito"/>
              </a:rPr>
              <a:t>etmenlerdir.  </a:t>
            </a:r>
            <a:r>
              <a:rPr sz="2200" spc="-5" dirty="0">
                <a:solidFill>
                  <a:srgbClr val="3A3838"/>
                </a:solidFill>
                <a:latin typeface="Carlito"/>
                <a:cs typeface="Carlito"/>
              </a:rPr>
              <a:t>Belirtilerin </a:t>
            </a:r>
            <a:r>
              <a:rPr sz="2200" spc="-10" dirty="0">
                <a:solidFill>
                  <a:srgbClr val="3A3838"/>
                </a:solidFill>
                <a:latin typeface="Carlito"/>
                <a:cs typeface="Carlito"/>
              </a:rPr>
              <a:t>çoğu belli bir </a:t>
            </a:r>
            <a:r>
              <a:rPr sz="2200" spc="-5" dirty="0">
                <a:solidFill>
                  <a:srgbClr val="3A3838"/>
                </a:solidFill>
                <a:latin typeface="Carlito"/>
                <a:cs typeface="Carlito"/>
              </a:rPr>
              <a:t>eşik </a:t>
            </a:r>
            <a:r>
              <a:rPr sz="2200" spc="-15" dirty="0">
                <a:solidFill>
                  <a:srgbClr val="3A3838"/>
                </a:solidFill>
                <a:latin typeface="Carlito"/>
                <a:cs typeface="Carlito"/>
              </a:rPr>
              <a:t>değerden sonra</a:t>
            </a:r>
            <a:r>
              <a:rPr sz="2200" spc="55" dirty="0">
                <a:solidFill>
                  <a:srgbClr val="3A3838"/>
                </a:solidFill>
                <a:latin typeface="Carlito"/>
                <a:cs typeface="Carlito"/>
              </a:rPr>
              <a:t> </a:t>
            </a:r>
            <a:r>
              <a:rPr sz="2200" spc="-25" dirty="0">
                <a:solidFill>
                  <a:srgbClr val="3A3838"/>
                </a:solidFill>
                <a:latin typeface="Carlito"/>
                <a:cs typeface="Carlito"/>
              </a:rPr>
              <a:t>görülmektedir.</a:t>
            </a:r>
            <a:endParaRPr sz="2200">
              <a:latin typeface="Carlito"/>
              <a:cs typeface="Carlito"/>
            </a:endParaRPr>
          </a:p>
          <a:p>
            <a:pPr marL="355600">
              <a:lnSpc>
                <a:spcPct val="100000"/>
              </a:lnSpc>
              <a:spcBef>
                <a:spcPts val="969"/>
              </a:spcBef>
            </a:pPr>
            <a:r>
              <a:rPr sz="2200" spc="-10" dirty="0">
                <a:solidFill>
                  <a:srgbClr val="3A3838"/>
                </a:solidFill>
                <a:latin typeface="Carlito"/>
                <a:cs typeface="Carlito"/>
              </a:rPr>
              <a:t>Maruziyet </a:t>
            </a:r>
            <a:r>
              <a:rPr sz="2200" spc="-5" dirty="0">
                <a:solidFill>
                  <a:srgbClr val="3A3838"/>
                </a:solidFill>
                <a:latin typeface="Carlito"/>
                <a:cs typeface="Carlito"/>
              </a:rPr>
              <a:t>ile belirtilerin başlaması </a:t>
            </a:r>
            <a:r>
              <a:rPr sz="2200" spc="-10" dirty="0">
                <a:solidFill>
                  <a:srgbClr val="3A3838"/>
                </a:solidFill>
                <a:latin typeface="Carlito"/>
                <a:cs typeface="Carlito"/>
              </a:rPr>
              <a:t>arasında kuvvetli </a:t>
            </a:r>
            <a:r>
              <a:rPr sz="2200" spc="-5" dirty="0">
                <a:solidFill>
                  <a:srgbClr val="3A3838"/>
                </a:solidFill>
                <a:latin typeface="Carlito"/>
                <a:cs typeface="Carlito"/>
              </a:rPr>
              <a:t>bir ilişki</a:t>
            </a:r>
            <a:r>
              <a:rPr sz="2200" spc="-40" dirty="0">
                <a:solidFill>
                  <a:srgbClr val="3A3838"/>
                </a:solidFill>
                <a:latin typeface="Carlito"/>
                <a:cs typeface="Carlito"/>
              </a:rPr>
              <a:t> </a:t>
            </a:r>
            <a:r>
              <a:rPr sz="2200" spc="-45" dirty="0">
                <a:solidFill>
                  <a:srgbClr val="3A3838"/>
                </a:solidFill>
                <a:latin typeface="Carlito"/>
                <a:cs typeface="Carlito"/>
              </a:rPr>
              <a:t>vardır.</a:t>
            </a:r>
            <a:endParaRPr sz="2200">
              <a:latin typeface="Carlito"/>
              <a:cs typeface="Carlito"/>
            </a:endParaRPr>
          </a:p>
          <a:p>
            <a:pPr marL="355600">
              <a:lnSpc>
                <a:spcPct val="100000"/>
              </a:lnSpc>
              <a:spcBef>
                <a:spcPts val="1320"/>
              </a:spcBef>
            </a:pPr>
            <a:r>
              <a:rPr sz="2200" spc="-5" dirty="0">
                <a:solidFill>
                  <a:srgbClr val="3A3838"/>
                </a:solidFill>
                <a:latin typeface="Carlito"/>
                <a:cs typeface="Carlito"/>
              </a:rPr>
              <a:t>Sinir </a:t>
            </a:r>
            <a:r>
              <a:rPr sz="2200" spc="-10" dirty="0">
                <a:solidFill>
                  <a:srgbClr val="3A3838"/>
                </a:solidFill>
                <a:latin typeface="Carlito"/>
                <a:cs typeface="Carlito"/>
              </a:rPr>
              <a:t>sisteminde yenilenme </a:t>
            </a:r>
            <a:r>
              <a:rPr sz="2200" spc="-15" dirty="0">
                <a:solidFill>
                  <a:srgbClr val="3A3838"/>
                </a:solidFill>
                <a:latin typeface="Carlito"/>
                <a:cs typeface="Carlito"/>
              </a:rPr>
              <a:t>çok </a:t>
            </a:r>
            <a:r>
              <a:rPr sz="2200" spc="-25" dirty="0">
                <a:solidFill>
                  <a:srgbClr val="3A3838"/>
                </a:solidFill>
                <a:latin typeface="Carlito"/>
                <a:cs typeface="Carlito"/>
              </a:rPr>
              <a:t>sınırlıdır, </a:t>
            </a:r>
            <a:r>
              <a:rPr sz="2200" spc="-5" dirty="0">
                <a:solidFill>
                  <a:srgbClr val="3A3838"/>
                </a:solidFill>
                <a:latin typeface="Carlito"/>
                <a:cs typeface="Carlito"/>
              </a:rPr>
              <a:t>bazı </a:t>
            </a:r>
            <a:r>
              <a:rPr sz="2200" spc="-10" dirty="0">
                <a:solidFill>
                  <a:srgbClr val="3A3838"/>
                </a:solidFill>
                <a:latin typeface="Carlito"/>
                <a:cs typeface="Carlito"/>
              </a:rPr>
              <a:t>etkilenmelerden geri </a:t>
            </a:r>
            <a:r>
              <a:rPr sz="2200" spc="-5" dirty="0">
                <a:solidFill>
                  <a:srgbClr val="3A3838"/>
                </a:solidFill>
                <a:latin typeface="Carlito"/>
                <a:cs typeface="Carlito"/>
              </a:rPr>
              <a:t>dönüş </a:t>
            </a:r>
            <a:r>
              <a:rPr sz="2200" spc="-15" dirty="0">
                <a:solidFill>
                  <a:srgbClr val="3A3838"/>
                </a:solidFill>
                <a:latin typeface="Carlito"/>
                <a:cs typeface="Carlito"/>
              </a:rPr>
              <a:t>çok</a:t>
            </a:r>
            <a:r>
              <a:rPr sz="2200" spc="170" dirty="0">
                <a:solidFill>
                  <a:srgbClr val="3A3838"/>
                </a:solidFill>
                <a:latin typeface="Carlito"/>
                <a:cs typeface="Carlito"/>
              </a:rPr>
              <a:t> </a:t>
            </a:r>
            <a:r>
              <a:rPr sz="2200" spc="-50" dirty="0">
                <a:solidFill>
                  <a:srgbClr val="3A3838"/>
                </a:solidFill>
                <a:latin typeface="Carlito"/>
                <a:cs typeface="Carlito"/>
              </a:rPr>
              <a:t>zordur.</a:t>
            </a:r>
            <a:endParaRPr sz="2200">
              <a:latin typeface="Carlito"/>
              <a:cs typeface="Carlito"/>
            </a:endParaRPr>
          </a:p>
          <a:p>
            <a:pPr marL="355600" marR="1508125">
              <a:lnSpc>
                <a:spcPct val="150000"/>
              </a:lnSpc>
              <a:spcBef>
                <a:spcPts val="5"/>
              </a:spcBef>
            </a:pPr>
            <a:r>
              <a:rPr sz="2200" spc="-70" dirty="0">
                <a:solidFill>
                  <a:srgbClr val="3A3838"/>
                </a:solidFill>
                <a:latin typeface="Carlito"/>
                <a:cs typeface="Carlito"/>
              </a:rPr>
              <a:t>Tek </a:t>
            </a:r>
            <a:r>
              <a:rPr sz="2200" spc="-5" dirty="0">
                <a:solidFill>
                  <a:srgbClr val="3A3838"/>
                </a:solidFill>
                <a:latin typeface="Carlito"/>
                <a:cs typeface="Carlito"/>
              </a:rPr>
              <a:t>bir </a:t>
            </a:r>
            <a:r>
              <a:rPr sz="2200" spc="-15" dirty="0">
                <a:solidFill>
                  <a:srgbClr val="3A3838"/>
                </a:solidFill>
                <a:latin typeface="Carlito"/>
                <a:cs typeface="Carlito"/>
              </a:rPr>
              <a:t>toksinden birçok </a:t>
            </a:r>
            <a:r>
              <a:rPr sz="2200" spc="-5" dirty="0">
                <a:solidFill>
                  <a:srgbClr val="3A3838"/>
                </a:solidFill>
                <a:latin typeface="Carlito"/>
                <a:cs typeface="Carlito"/>
              </a:rPr>
              <a:t>nörolojik </a:t>
            </a:r>
            <a:r>
              <a:rPr sz="2200" spc="-10" dirty="0">
                <a:solidFill>
                  <a:srgbClr val="3A3838"/>
                </a:solidFill>
                <a:latin typeface="Carlito"/>
                <a:cs typeface="Carlito"/>
              </a:rPr>
              <a:t>sendromun </a:t>
            </a:r>
            <a:r>
              <a:rPr sz="2200" spc="-5" dirty="0">
                <a:solidFill>
                  <a:srgbClr val="3A3838"/>
                </a:solidFill>
                <a:latin typeface="Carlito"/>
                <a:cs typeface="Carlito"/>
              </a:rPr>
              <a:t>gelişmesi </a:t>
            </a:r>
            <a:r>
              <a:rPr sz="2200" spc="-30" dirty="0">
                <a:solidFill>
                  <a:srgbClr val="3A3838"/>
                </a:solidFill>
                <a:latin typeface="Carlito"/>
                <a:cs typeface="Carlito"/>
              </a:rPr>
              <a:t>mümkündür.  </a:t>
            </a:r>
            <a:r>
              <a:rPr sz="2200" spc="-45" dirty="0">
                <a:solidFill>
                  <a:srgbClr val="3A3838"/>
                </a:solidFill>
                <a:latin typeface="Carlito"/>
                <a:cs typeface="Carlito"/>
              </a:rPr>
              <a:t>Tanı </a:t>
            </a:r>
            <a:r>
              <a:rPr sz="2200" spc="-25" dirty="0">
                <a:solidFill>
                  <a:srgbClr val="3A3838"/>
                </a:solidFill>
                <a:latin typeface="Carlito"/>
                <a:cs typeface="Carlito"/>
              </a:rPr>
              <a:t>konma </a:t>
            </a:r>
            <a:r>
              <a:rPr sz="2200" spc="-10" dirty="0">
                <a:solidFill>
                  <a:srgbClr val="3A3838"/>
                </a:solidFill>
                <a:latin typeface="Carlito"/>
                <a:cs typeface="Carlito"/>
              </a:rPr>
              <a:t>sürecinde maruziyetin </a:t>
            </a:r>
            <a:r>
              <a:rPr sz="2200" spc="-5" dirty="0">
                <a:solidFill>
                  <a:srgbClr val="3A3838"/>
                </a:solidFill>
                <a:latin typeface="Carlito"/>
                <a:cs typeface="Carlito"/>
              </a:rPr>
              <a:t>süresi </a:t>
            </a:r>
            <a:r>
              <a:rPr sz="2200" spc="-15" dirty="0">
                <a:solidFill>
                  <a:srgbClr val="3A3838"/>
                </a:solidFill>
                <a:latin typeface="Carlito"/>
                <a:cs typeface="Carlito"/>
              </a:rPr>
              <a:t>ve </a:t>
            </a:r>
            <a:r>
              <a:rPr sz="2200" spc="-10" dirty="0">
                <a:solidFill>
                  <a:srgbClr val="3A3838"/>
                </a:solidFill>
                <a:latin typeface="Carlito"/>
                <a:cs typeface="Carlito"/>
              </a:rPr>
              <a:t>şiddetinin bilinmesi</a:t>
            </a:r>
            <a:r>
              <a:rPr sz="2200" spc="204" dirty="0">
                <a:solidFill>
                  <a:srgbClr val="3A3838"/>
                </a:solidFill>
                <a:latin typeface="Carlito"/>
                <a:cs typeface="Carlito"/>
              </a:rPr>
              <a:t> </a:t>
            </a:r>
            <a:r>
              <a:rPr sz="2200" spc="-35" dirty="0">
                <a:solidFill>
                  <a:srgbClr val="3A3838"/>
                </a:solidFill>
                <a:latin typeface="Carlito"/>
                <a:cs typeface="Carlito"/>
              </a:rPr>
              <a:t>gerekir.</a:t>
            </a:r>
            <a:endParaRPr sz="2200">
              <a:latin typeface="Carlito"/>
              <a:cs typeface="Carli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71144"/>
            <a:ext cx="9005570" cy="4775200"/>
          </a:xfrm>
          <a:custGeom>
            <a:avLst/>
            <a:gdLst/>
            <a:ahLst/>
            <a:cxnLst/>
            <a:rect l="l" t="t" r="r" b="b"/>
            <a:pathLst>
              <a:path w="9005570" h="4775200">
                <a:moveTo>
                  <a:pt x="8738743"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2"/>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8738743" y="4774692"/>
                </a:lnTo>
                <a:lnTo>
                  <a:pt x="8786651" y="4770396"/>
                </a:lnTo>
                <a:lnTo>
                  <a:pt x="8831746" y="4758010"/>
                </a:lnTo>
                <a:lnTo>
                  <a:pt x="8873273" y="4738290"/>
                </a:lnTo>
                <a:lnTo>
                  <a:pt x="8910479" y="4711987"/>
                </a:lnTo>
                <a:lnTo>
                  <a:pt x="8942611" y="4679855"/>
                </a:lnTo>
                <a:lnTo>
                  <a:pt x="8968914" y="4642649"/>
                </a:lnTo>
                <a:lnTo>
                  <a:pt x="8988634" y="4601122"/>
                </a:lnTo>
                <a:lnTo>
                  <a:pt x="9001020" y="4556027"/>
                </a:lnTo>
                <a:lnTo>
                  <a:pt x="9005316" y="4508119"/>
                </a:lnTo>
                <a:lnTo>
                  <a:pt x="9005316" y="266572"/>
                </a:lnTo>
                <a:lnTo>
                  <a:pt x="9001020" y="218664"/>
                </a:lnTo>
                <a:lnTo>
                  <a:pt x="8988634" y="173569"/>
                </a:lnTo>
                <a:lnTo>
                  <a:pt x="8968914" y="132042"/>
                </a:lnTo>
                <a:lnTo>
                  <a:pt x="8942611" y="94836"/>
                </a:lnTo>
                <a:lnTo>
                  <a:pt x="8910479" y="62704"/>
                </a:lnTo>
                <a:lnTo>
                  <a:pt x="8873273" y="36401"/>
                </a:lnTo>
                <a:lnTo>
                  <a:pt x="8831746" y="16681"/>
                </a:lnTo>
                <a:lnTo>
                  <a:pt x="8786651" y="4295"/>
                </a:lnTo>
                <a:lnTo>
                  <a:pt x="8738743" y="0"/>
                </a:lnTo>
                <a:close/>
              </a:path>
            </a:pathLst>
          </a:custGeom>
          <a:solidFill>
            <a:srgbClr val="DEEBF7"/>
          </a:solidFill>
        </p:spPr>
        <p:txBody>
          <a:bodyPr wrap="square" lIns="0" tIns="0" rIns="0" bIns="0" rtlCol="0"/>
          <a:lstStyle/>
          <a:p>
            <a:endParaRPr/>
          </a:p>
        </p:txBody>
      </p:sp>
      <p:sp>
        <p:nvSpPr>
          <p:cNvPr id="3" name="object 3"/>
          <p:cNvSpPr txBox="1">
            <a:spLocks noGrp="1"/>
          </p:cNvSpPr>
          <p:nvPr>
            <p:ph type="title"/>
          </p:nvPr>
        </p:nvSpPr>
        <p:spPr>
          <a:xfrm>
            <a:off x="1205890" y="1914122"/>
            <a:ext cx="7854950" cy="2219960"/>
          </a:xfrm>
          <a:prstGeom prst="rect">
            <a:avLst/>
          </a:prstGeom>
        </p:spPr>
        <p:txBody>
          <a:bodyPr vert="horz" wrap="square" lIns="0" tIns="12065" rIns="0" bIns="0" rtlCol="0">
            <a:spAutoFit/>
          </a:bodyPr>
          <a:lstStyle/>
          <a:p>
            <a:pPr marL="12700" marR="5080">
              <a:lnSpc>
                <a:spcPct val="150000"/>
              </a:lnSpc>
              <a:spcBef>
                <a:spcPts val="95"/>
              </a:spcBef>
            </a:pPr>
            <a:r>
              <a:rPr sz="2400" b="1" spc="-5" dirty="0">
                <a:solidFill>
                  <a:srgbClr val="C00000"/>
                </a:solidFill>
                <a:latin typeface="Carlito"/>
                <a:cs typeface="Carlito"/>
              </a:rPr>
              <a:t>Mesleki Sinir </a:t>
            </a:r>
            <a:r>
              <a:rPr sz="2400" b="1" spc="-10" dirty="0">
                <a:solidFill>
                  <a:srgbClr val="C00000"/>
                </a:solidFill>
                <a:latin typeface="Carlito"/>
                <a:cs typeface="Carlito"/>
              </a:rPr>
              <a:t>Sistemi </a:t>
            </a:r>
            <a:r>
              <a:rPr sz="2400" b="1" spc="-5" dirty="0">
                <a:solidFill>
                  <a:srgbClr val="C00000"/>
                </a:solidFill>
                <a:latin typeface="Carlito"/>
                <a:cs typeface="Carlito"/>
              </a:rPr>
              <a:t>Hastalıkları Açısından </a:t>
            </a:r>
            <a:r>
              <a:rPr sz="2400" b="1" dirty="0">
                <a:solidFill>
                  <a:srgbClr val="C00000"/>
                </a:solidFill>
                <a:latin typeface="Carlito"/>
                <a:cs typeface="Carlito"/>
              </a:rPr>
              <a:t>Riskli </a:t>
            </a:r>
            <a:r>
              <a:rPr sz="2400" b="1" spc="-5" dirty="0">
                <a:solidFill>
                  <a:srgbClr val="C00000"/>
                </a:solidFill>
                <a:latin typeface="Carlito"/>
                <a:cs typeface="Carlito"/>
              </a:rPr>
              <a:t>Sektörler  </a:t>
            </a:r>
            <a:r>
              <a:rPr sz="2400" spc="-15" dirty="0"/>
              <a:t>Polimer </a:t>
            </a:r>
            <a:r>
              <a:rPr sz="2400" spc="-10" dirty="0"/>
              <a:t>üretimi, </a:t>
            </a:r>
            <a:r>
              <a:rPr sz="2400" spc="-15" dirty="0"/>
              <a:t>toprak stabilizasyonu, </a:t>
            </a:r>
            <a:r>
              <a:rPr sz="2400" spc="-5" dirty="0"/>
              <a:t>jel </a:t>
            </a:r>
            <a:r>
              <a:rPr sz="2400" spc="-15" dirty="0"/>
              <a:t>kromatografi, </a:t>
            </a:r>
            <a:r>
              <a:rPr sz="2400" spc="-10" dirty="0"/>
              <a:t>kağıt  </a:t>
            </a:r>
            <a:r>
              <a:rPr sz="2400" spc="-5" dirty="0"/>
              <a:t>üretimi, </a:t>
            </a:r>
            <a:r>
              <a:rPr sz="2400" dirty="0"/>
              <a:t>gıda </a:t>
            </a:r>
            <a:r>
              <a:rPr sz="2400" spc="-15" dirty="0"/>
              <a:t>ve </a:t>
            </a:r>
            <a:r>
              <a:rPr sz="2400" spc="-5" dirty="0"/>
              <a:t>su işleme </a:t>
            </a:r>
            <a:r>
              <a:rPr sz="2400" spc="-10" dirty="0"/>
              <a:t>süreci, </a:t>
            </a:r>
            <a:r>
              <a:rPr sz="2400" spc="-5" dirty="0"/>
              <a:t>tarım </a:t>
            </a:r>
            <a:r>
              <a:rPr sz="2400" spc="-10" dirty="0"/>
              <a:t>sektörü, </a:t>
            </a:r>
            <a:r>
              <a:rPr sz="2400" spc="-5" dirty="0"/>
              <a:t>pestisit üretimi,  </a:t>
            </a:r>
            <a:r>
              <a:rPr sz="2400" spc="-20" dirty="0"/>
              <a:t>boya </a:t>
            </a:r>
            <a:r>
              <a:rPr sz="2400" spc="-10" dirty="0"/>
              <a:t>sektörü, </a:t>
            </a:r>
            <a:r>
              <a:rPr sz="2400" spc="-5" dirty="0"/>
              <a:t>demir </a:t>
            </a:r>
            <a:r>
              <a:rPr sz="2400" dirty="0"/>
              <a:t>çelik </a:t>
            </a:r>
            <a:r>
              <a:rPr sz="2400" spc="-10" dirty="0"/>
              <a:t>sanayi, </a:t>
            </a:r>
            <a:r>
              <a:rPr sz="2400" spc="-15" dirty="0"/>
              <a:t>petrokimya, tekstil</a:t>
            </a:r>
            <a:r>
              <a:rPr sz="2400" spc="-35" dirty="0"/>
              <a:t> </a:t>
            </a:r>
            <a:r>
              <a:rPr sz="2400" dirty="0"/>
              <a:t>vb.</a:t>
            </a:r>
            <a:endParaRPr sz="2400">
              <a:latin typeface="Carlito"/>
              <a:cs typeface="Carlito"/>
            </a:endParaRPr>
          </a:p>
        </p:txBody>
      </p:sp>
      <p:sp>
        <p:nvSpPr>
          <p:cNvPr id="4" name="object 4"/>
          <p:cNvSpPr/>
          <p:nvPr/>
        </p:nvSpPr>
        <p:spPr>
          <a:xfrm>
            <a:off x="10222992" y="771144"/>
            <a:ext cx="1130807" cy="49331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66572"/>
              <a:ext cx="10685145" cy="4773295"/>
            </a:xfrm>
            <a:custGeom>
              <a:avLst/>
              <a:gdLst/>
              <a:ahLst/>
              <a:cxnLst/>
              <a:rect l="l" t="t" r="r" b="b"/>
              <a:pathLst>
                <a:path w="10685145" h="4773295">
                  <a:moveTo>
                    <a:pt x="10418318" y="0"/>
                  </a:moveTo>
                  <a:lnTo>
                    <a:pt x="266484" y="0"/>
                  </a:lnTo>
                  <a:lnTo>
                    <a:pt x="218585" y="4291"/>
                  </a:lnTo>
                  <a:lnTo>
                    <a:pt x="173502" y="16665"/>
                  </a:lnTo>
                  <a:lnTo>
                    <a:pt x="131987" y="36369"/>
                  </a:lnTo>
                  <a:lnTo>
                    <a:pt x="94794" y="62651"/>
                  </a:lnTo>
                  <a:lnTo>
                    <a:pt x="62676" y="94762"/>
                  </a:lnTo>
                  <a:lnTo>
                    <a:pt x="36384" y="131948"/>
                  </a:lnTo>
                  <a:lnTo>
                    <a:pt x="16672" y="173458"/>
                  </a:lnTo>
                  <a:lnTo>
                    <a:pt x="4293" y="218541"/>
                  </a:lnTo>
                  <a:lnTo>
                    <a:pt x="0" y="266445"/>
                  </a:lnTo>
                  <a:lnTo>
                    <a:pt x="0" y="4506722"/>
                  </a:lnTo>
                  <a:lnTo>
                    <a:pt x="4293" y="4554626"/>
                  </a:lnTo>
                  <a:lnTo>
                    <a:pt x="16672" y="4599709"/>
                  </a:lnTo>
                  <a:lnTo>
                    <a:pt x="36384" y="4641219"/>
                  </a:lnTo>
                  <a:lnTo>
                    <a:pt x="62676" y="4678405"/>
                  </a:lnTo>
                  <a:lnTo>
                    <a:pt x="94794" y="4710516"/>
                  </a:lnTo>
                  <a:lnTo>
                    <a:pt x="131987" y="4736798"/>
                  </a:lnTo>
                  <a:lnTo>
                    <a:pt x="173502" y="4756502"/>
                  </a:lnTo>
                  <a:lnTo>
                    <a:pt x="218585" y="4768876"/>
                  </a:lnTo>
                  <a:lnTo>
                    <a:pt x="266484" y="4773168"/>
                  </a:lnTo>
                  <a:lnTo>
                    <a:pt x="10418318" y="4773168"/>
                  </a:lnTo>
                  <a:lnTo>
                    <a:pt x="10466222" y="4768876"/>
                  </a:lnTo>
                  <a:lnTo>
                    <a:pt x="10511305" y="4756502"/>
                  </a:lnTo>
                  <a:lnTo>
                    <a:pt x="10552815" y="4736798"/>
                  </a:lnTo>
                  <a:lnTo>
                    <a:pt x="10590001" y="4710516"/>
                  </a:lnTo>
                  <a:lnTo>
                    <a:pt x="10622112" y="4678405"/>
                  </a:lnTo>
                  <a:lnTo>
                    <a:pt x="10648394" y="4641219"/>
                  </a:lnTo>
                  <a:lnTo>
                    <a:pt x="10668098" y="4599709"/>
                  </a:lnTo>
                  <a:lnTo>
                    <a:pt x="10680472" y="4554626"/>
                  </a:lnTo>
                  <a:lnTo>
                    <a:pt x="10684764" y="4506722"/>
                  </a:lnTo>
                  <a:lnTo>
                    <a:pt x="10684764" y="266445"/>
                  </a:lnTo>
                  <a:lnTo>
                    <a:pt x="10680472" y="218541"/>
                  </a:lnTo>
                  <a:lnTo>
                    <a:pt x="10668098" y="173458"/>
                  </a:lnTo>
                  <a:lnTo>
                    <a:pt x="10648394" y="131948"/>
                  </a:lnTo>
                  <a:lnTo>
                    <a:pt x="10622112" y="94762"/>
                  </a:lnTo>
                  <a:lnTo>
                    <a:pt x="10590001" y="62651"/>
                  </a:lnTo>
                  <a:lnTo>
                    <a:pt x="10552815" y="36369"/>
                  </a:lnTo>
                  <a:lnTo>
                    <a:pt x="10511305" y="16665"/>
                  </a:lnTo>
                  <a:lnTo>
                    <a:pt x="10466222" y="4291"/>
                  </a:lnTo>
                  <a:lnTo>
                    <a:pt x="10418318" y="0"/>
                  </a:lnTo>
                  <a:close/>
                </a:path>
              </a:pathLst>
            </a:custGeom>
            <a:solidFill>
              <a:srgbClr val="DEEBF7"/>
            </a:solidFill>
          </p:spPr>
          <p:txBody>
            <a:bodyPr wrap="square" lIns="0" tIns="0" rIns="0" bIns="0" rtlCol="0"/>
            <a:lstStyle/>
            <a:p>
              <a:endParaRPr/>
            </a:p>
          </p:txBody>
        </p:sp>
        <p:sp>
          <p:nvSpPr>
            <p:cNvPr id="4" name="object 4"/>
            <p:cNvSpPr/>
            <p:nvPr/>
          </p:nvSpPr>
          <p:spPr>
            <a:xfrm>
              <a:off x="1149375" y="3311271"/>
              <a:ext cx="216408" cy="20421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49375" y="3837051"/>
              <a:ext cx="216408" cy="20421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9375" y="4362830"/>
              <a:ext cx="216408" cy="204215"/>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136700" y="929741"/>
            <a:ext cx="9846310" cy="4232910"/>
          </a:xfrm>
          <a:prstGeom prst="rect">
            <a:avLst/>
          </a:prstGeom>
        </p:spPr>
        <p:txBody>
          <a:bodyPr vert="horz" wrap="square" lIns="0" tIns="187960" rIns="0" bIns="0" rtlCol="0">
            <a:spAutoFit/>
          </a:bodyPr>
          <a:lstStyle/>
          <a:p>
            <a:pPr marL="12700">
              <a:lnSpc>
                <a:spcPct val="100000"/>
              </a:lnSpc>
              <a:spcBef>
                <a:spcPts val="1480"/>
              </a:spcBef>
            </a:pPr>
            <a:r>
              <a:rPr sz="2300" b="1" dirty="0">
                <a:solidFill>
                  <a:srgbClr val="C00000"/>
                </a:solidFill>
                <a:latin typeface="Carlito"/>
                <a:cs typeface="Carlito"/>
              </a:rPr>
              <a:t>Mesleki </a:t>
            </a:r>
            <a:r>
              <a:rPr sz="2300" b="1" spc="-5" dirty="0">
                <a:solidFill>
                  <a:srgbClr val="C00000"/>
                </a:solidFill>
                <a:latin typeface="Carlito"/>
                <a:cs typeface="Carlito"/>
              </a:rPr>
              <a:t>Üreme Sistemi</a:t>
            </a:r>
            <a:r>
              <a:rPr sz="2300" b="1" spc="-45" dirty="0">
                <a:solidFill>
                  <a:srgbClr val="C00000"/>
                </a:solidFill>
                <a:latin typeface="Carlito"/>
                <a:cs typeface="Carlito"/>
              </a:rPr>
              <a:t> </a:t>
            </a:r>
            <a:r>
              <a:rPr sz="2300" b="1" spc="-5" dirty="0">
                <a:solidFill>
                  <a:srgbClr val="C00000"/>
                </a:solidFill>
                <a:latin typeface="Carlito"/>
                <a:cs typeface="Carlito"/>
              </a:rPr>
              <a:t>Hastalıkları</a:t>
            </a:r>
            <a:endParaRPr sz="2300">
              <a:latin typeface="Carlito"/>
              <a:cs typeface="Carlito"/>
            </a:endParaRPr>
          </a:p>
          <a:p>
            <a:pPr marL="12700" marR="5080">
              <a:lnSpc>
                <a:spcPct val="150000"/>
              </a:lnSpc>
            </a:pPr>
            <a:r>
              <a:rPr sz="2300" spc="-5" dirty="0">
                <a:solidFill>
                  <a:srgbClr val="404040"/>
                </a:solidFill>
                <a:latin typeface="Carlito"/>
                <a:cs typeface="Carlito"/>
              </a:rPr>
              <a:t>Üreme </a:t>
            </a:r>
            <a:r>
              <a:rPr sz="2300" spc="-10" dirty="0">
                <a:solidFill>
                  <a:srgbClr val="404040"/>
                </a:solidFill>
                <a:latin typeface="Carlito"/>
                <a:cs typeface="Carlito"/>
              </a:rPr>
              <a:t>toksisitesi </a:t>
            </a:r>
            <a:r>
              <a:rPr sz="2300" spc="-5" dirty="0">
                <a:solidFill>
                  <a:srgbClr val="404040"/>
                </a:solidFill>
                <a:latin typeface="Carlito"/>
                <a:cs typeface="Carlito"/>
              </a:rPr>
              <a:t>çevresel </a:t>
            </a:r>
            <a:r>
              <a:rPr sz="2300" spc="-15" dirty="0">
                <a:solidFill>
                  <a:srgbClr val="404040"/>
                </a:solidFill>
                <a:latin typeface="Carlito"/>
                <a:cs typeface="Carlito"/>
              </a:rPr>
              <a:t>etkenlere </a:t>
            </a:r>
            <a:r>
              <a:rPr sz="2300" dirty="0">
                <a:solidFill>
                  <a:srgbClr val="404040"/>
                </a:solidFill>
                <a:latin typeface="Carlito"/>
                <a:cs typeface="Carlito"/>
              </a:rPr>
              <a:t>maruz </a:t>
            </a:r>
            <a:r>
              <a:rPr sz="2300" spc="-10" dirty="0">
                <a:solidFill>
                  <a:srgbClr val="404040"/>
                </a:solidFill>
                <a:latin typeface="Carlito"/>
                <a:cs typeface="Carlito"/>
              </a:rPr>
              <a:t>kalma </a:t>
            </a:r>
            <a:r>
              <a:rPr sz="2300" spc="-5" dirty="0">
                <a:solidFill>
                  <a:srgbClr val="404040"/>
                </a:solidFill>
                <a:latin typeface="Carlito"/>
                <a:cs typeface="Carlito"/>
              </a:rPr>
              <a:t>sonucu </a:t>
            </a:r>
            <a:r>
              <a:rPr sz="2300" spc="-10" dirty="0">
                <a:solidFill>
                  <a:srgbClr val="404040"/>
                </a:solidFill>
                <a:latin typeface="Carlito"/>
                <a:cs typeface="Carlito"/>
              </a:rPr>
              <a:t>üreme sistemi </a:t>
            </a:r>
            <a:r>
              <a:rPr sz="2300" spc="-5" dirty="0">
                <a:solidFill>
                  <a:srgbClr val="404040"/>
                </a:solidFill>
                <a:latin typeface="Carlito"/>
                <a:cs typeface="Carlito"/>
              </a:rPr>
              <a:t>üzerindeki  olumsuz </a:t>
            </a:r>
            <a:r>
              <a:rPr sz="2300" spc="-25" dirty="0">
                <a:solidFill>
                  <a:srgbClr val="404040"/>
                </a:solidFill>
                <a:latin typeface="Carlito"/>
                <a:cs typeface="Carlito"/>
              </a:rPr>
              <a:t>etkilerdir. </a:t>
            </a:r>
            <a:r>
              <a:rPr sz="2300" spc="-35" dirty="0">
                <a:solidFill>
                  <a:srgbClr val="404040"/>
                </a:solidFill>
                <a:latin typeface="Carlito"/>
                <a:cs typeface="Carlito"/>
              </a:rPr>
              <a:t>Toksisite </a:t>
            </a:r>
            <a:r>
              <a:rPr sz="2300" spc="-10" dirty="0">
                <a:solidFill>
                  <a:srgbClr val="404040"/>
                </a:solidFill>
                <a:latin typeface="Carlito"/>
                <a:cs typeface="Carlito"/>
              </a:rPr>
              <a:t>üreme organları </a:t>
            </a:r>
            <a:r>
              <a:rPr sz="2300" spc="-15" dirty="0">
                <a:solidFill>
                  <a:srgbClr val="404040"/>
                </a:solidFill>
                <a:latin typeface="Carlito"/>
                <a:cs typeface="Carlito"/>
              </a:rPr>
              <a:t>ve/veya </a:t>
            </a:r>
            <a:r>
              <a:rPr sz="2300" spc="-5" dirty="0">
                <a:solidFill>
                  <a:srgbClr val="404040"/>
                </a:solidFill>
                <a:latin typeface="Carlito"/>
                <a:cs typeface="Carlito"/>
              </a:rPr>
              <a:t>endokrin </a:t>
            </a:r>
            <a:r>
              <a:rPr sz="2300" spc="-10" dirty="0">
                <a:solidFill>
                  <a:srgbClr val="404040"/>
                </a:solidFill>
                <a:latin typeface="Carlito"/>
                <a:cs typeface="Carlito"/>
              </a:rPr>
              <a:t>sistem </a:t>
            </a:r>
            <a:r>
              <a:rPr sz="2300" spc="-5" dirty="0">
                <a:solidFill>
                  <a:srgbClr val="404040"/>
                </a:solidFill>
                <a:latin typeface="Carlito"/>
                <a:cs typeface="Carlito"/>
              </a:rPr>
              <a:t>değişiklikleri  </a:t>
            </a:r>
            <a:r>
              <a:rPr sz="2300" spc="-10" dirty="0">
                <a:solidFill>
                  <a:srgbClr val="404040"/>
                </a:solidFill>
                <a:latin typeface="Carlito"/>
                <a:cs typeface="Carlito"/>
              </a:rPr>
              <a:t>olarak </a:t>
            </a:r>
            <a:r>
              <a:rPr sz="2300" spc="-20" dirty="0">
                <a:solidFill>
                  <a:srgbClr val="404040"/>
                </a:solidFill>
                <a:latin typeface="Carlito"/>
                <a:cs typeface="Carlito"/>
              </a:rPr>
              <a:t>ortaya </a:t>
            </a:r>
            <a:r>
              <a:rPr sz="2300" spc="-30" dirty="0">
                <a:solidFill>
                  <a:srgbClr val="404040"/>
                </a:solidFill>
                <a:latin typeface="Carlito"/>
                <a:cs typeface="Carlito"/>
              </a:rPr>
              <a:t>çıkabilir. </a:t>
            </a:r>
            <a:r>
              <a:rPr sz="2300" dirty="0">
                <a:solidFill>
                  <a:srgbClr val="404040"/>
                </a:solidFill>
                <a:latin typeface="Carlito"/>
                <a:cs typeface="Carlito"/>
              </a:rPr>
              <a:t>Bu tür </a:t>
            </a:r>
            <a:r>
              <a:rPr sz="2300" spc="-15" dirty="0">
                <a:solidFill>
                  <a:srgbClr val="404040"/>
                </a:solidFill>
                <a:latin typeface="Carlito"/>
                <a:cs typeface="Carlito"/>
              </a:rPr>
              <a:t>toksisite </a:t>
            </a:r>
            <a:r>
              <a:rPr sz="2300" dirty="0">
                <a:solidFill>
                  <a:srgbClr val="404040"/>
                </a:solidFill>
                <a:latin typeface="Carlito"/>
                <a:cs typeface="Carlito"/>
              </a:rPr>
              <a:t>belirtileri şunlar</a:t>
            </a:r>
            <a:r>
              <a:rPr sz="2300" spc="65" dirty="0">
                <a:solidFill>
                  <a:srgbClr val="404040"/>
                </a:solidFill>
                <a:latin typeface="Carlito"/>
                <a:cs typeface="Carlito"/>
              </a:rPr>
              <a:t> </a:t>
            </a:r>
            <a:r>
              <a:rPr sz="2300" spc="-5" dirty="0">
                <a:solidFill>
                  <a:srgbClr val="404040"/>
                </a:solidFill>
                <a:latin typeface="Carlito"/>
                <a:cs typeface="Carlito"/>
              </a:rPr>
              <a:t>olabilir:</a:t>
            </a:r>
            <a:endParaRPr sz="2300">
              <a:latin typeface="Carlito"/>
              <a:cs typeface="Carlito"/>
            </a:endParaRPr>
          </a:p>
          <a:p>
            <a:pPr marL="355600">
              <a:lnSpc>
                <a:spcPct val="100000"/>
              </a:lnSpc>
              <a:spcBef>
                <a:spcPts val="1380"/>
              </a:spcBef>
            </a:pPr>
            <a:r>
              <a:rPr sz="2300" spc="-5" dirty="0">
                <a:solidFill>
                  <a:srgbClr val="404040"/>
                </a:solidFill>
                <a:latin typeface="Carlito"/>
                <a:cs typeface="Carlito"/>
              </a:rPr>
              <a:t>Cinsel </a:t>
            </a:r>
            <a:r>
              <a:rPr sz="2300" spc="-10" dirty="0">
                <a:solidFill>
                  <a:srgbClr val="404040"/>
                </a:solidFill>
                <a:latin typeface="Carlito"/>
                <a:cs typeface="Carlito"/>
              </a:rPr>
              <a:t>davranış</a:t>
            </a:r>
            <a:r>
              <a:rPr sz="2300" spc="-25" dirty="0">
                <a:solidFill>
                  <a:srgbClr val="404040"/>
                </a:solidFill>
                <a:latin typeface="Carlito"/>
                <a:cs typeface="Carlito"/>
              </a:rPr>
              <a:t> </a:t>
            </a:r>
            <a:r>
              <a:rPr sz="2300" spc="-5" dirty="0">
                <a:solidFill>
                  <a:srgbClr val="404040"/>
                </a:solidFill>
                <a:latin typeface="Carlito"/>
                <a:cs typeface="Carlito"/>
              </a:rPr>
              <a:t>değişiklikleri</a:t>
            </a:r>
            <a:endParaRPr sz="2300">
              <a:latin typeface="Carlito"/>
              <a:cs typeface="Carlito"/>
            </a:endParaRPr>
          </a:p>
          <a:p>
            <a:pPr marL="355600">
              <a:lnSpc>
                <a:spcPct val="100000"/>
              </a:lnSpc>
              <a:spcBef>
                <a:spcPts val="1380"/>
              </a:spcBef>
            </a:pPr>
            <a:r>
              <a:rPr sz="2300" spc="-5" dirty="0">
                <a:solidFill>
                  <a:srgbClr val="404040"/>
                </a:solidFill>
                <a:latin typeface="Carlito"/>
                <a:cs typeface="Carlito"/>
              </a:rPr>
              <a:t>Kısırlık</a:t>
            </a:r>
            <a:endParaRPr sz="2300">
              <a:latin typeface="Carlito"/>
              <a:cs typeface="Carlito"/>
            </a:endParaRPr>
          </a:p>
          <a:p>
            <a:pPr marL="355600">
              <a:lnSpc>
                <a:spcPct val="100000"/>
              </a:lnSpc>
              <a:spcBef>
                <a:spcPts val="1380"/>
              </a:spcBef>
            </a:pPr>
            <a:r>
              <a:rPr sz="2300" spc="-5" dirty="0">
                <a:solidFill>
                  <a:srgbClr val="404040"/>
                </a:solidFill>
                <a:latin typeface="Carlito"/>
                <a:cs typeface="Carlito"/>
              </a:rPr>
              <a:t>Olumsuz gebelik sonuçları (gebe kalamama, düşük</a:t>
            </a:r>
            <a:r>
              <a:rPr sz="2300" spc="10" dirty="0">
                <a:solidFill>
                  <a:srgbClr val="404040"/>
                </a:solidFill>
                <a:latin typeface="Carlito"/>
                <a:cs typeface="Carlito"/>
              </a:rPr>
              <a:t> </a:t>
            </a:r>
            <a:r>
              <a:rPr sz="2300" dirty="0">
                <a:solidFill>
                  <a:srgbClr val="404040"/>
                </a:solidFill>
                <a:latin typeface="Carlito"/>
                <a:cs typeface="Carlito"/>
              </a:rPr>
              <a:t>vb.)</a:t>
            </a:r>
            <a:endParaRPr sz="2300">
              <a:latin typeface="Carlito"/>
              <a:cs typeface="Carlito"/>
            </a:endParaRPr>
          </a:p>
          <a:p>
            <a:pPr marL="355600">
              <a:lnSpc>
                <a:spcPct val="100000"/>
              </a:lnSpc>
              <a:spcBef>
                <a:spcPts val="1385"/>
              </a:spcBef>
            </a:pPr>
            <a:r>
              <a:rPr sz="2300" spc="-10" dirty="0">
                <a:solidFill>
                  <a:srgbClr val="404040"/>
                </a:solidFill>
                <a:latin typeface="Carlito"/>
                <a:cs typeface="Carlito"/>
              </a:rPr>
              <a:t>Üreme sisteminin diğer </a:t>
            </a:r>
            <a:r>
              <a:rPr sz="2300" spc="-5" dirty="0">
                <a:solidFill>
                  <a:srgbClr val="404040"/>
                </a:solidFill>
                <a:latin typeface="Carlito"/>
                <a:cs typeface="Carlito"/>
              </a:rPr>
              <a:t>bileşenlerini </a:t>
            </a:r>
            <a:r>
              <a:rPr sz="2300" spc="-20" dirty="0">
                <a:solidFill>
                  <a:srgbClr val="404040"/>
                </a:solidFill>
                <a:latin typeface="Carlito"/>
                <a:cs typeface="Carlito"/>
              </a:rPr>
              <a:t>kapsayan </a:t>
            </a:r>
            <a:r>
              <a:rPr sz="2300" spc="-15" dirty="0">
                <a:solidFill>
                  <a:srgbClr val="404040"/>
                </a:solidFill>
                <a:latin typeface="Carlito"/>
                <a:cs typeface="Carlito"/>
              </a:rPr>
              <a:t>fonksiyon</a:t>
            </a:r>
            <a:r>
              <a:rPr sz="2300" spc="80" dirty="0">
                <a:solidFill>
                  <a:srgbClr val="404040"/>
                </a:solidFill>
                <a:latin typeface="Carlito"/>
                <a:cs typeface="Carlito"/>
              </a:rPr>
              <a:t> </a:t>
            </a:r>
            <a:r>
              <a:rPr sz="2300" spc="-15" dirty="0">
                <a:solidFill>
                  <a:srgbClr val="404040"/>
                </a:solidFill>
                <a:latin typeface="Carlito"/>
                <a:cs typeface="Carlito"/>
              </a:rPr>
              <a:t>değişiklikleridir.</a:t>
            </a:r>
            <a:endParaRPr sz="2300">
              <a:latin typeface="Carlito"/>
              <a:cs typeface="Carlito"/>
            </a:endParaRPr>
          </a:p>
        </p:txBody>
      </p:sp>
      <p:sp>
        <p:nvSpPr>
          <p:cNvPr id="8" name="object 8"/>
          <p:cNvSpPr/>
          <p:nvPr/>
        </p:nvSpPr>
        <p:spPr>
          <a:xfrm>
            <a:off x="1149375" y="4888610"/>
            <a:ext cx="216408" cy="20421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66572"/>
              <a:ext cx="10685145" cy="4773295"/>
            </a:xfrm>
            <a:custGeom>
              <a:avLst/>
              <a:gdLst/>
              <a:ahLst/>
              <a:cxnLst/>
              <a:rect l="l" t="t" r="r" b="b"/>
              <a:pathLst>
                <a:path w="10685145" h="4773295">
                  <a:moveTo>
                    <a:pt x="10418318" y="0"/>
                  </a:moveTo>
                  <a:lnTo>
                    <a:pt x="266484" y="0"/>
                  </a:lnTo>
                  <a:lnTo>
                    <a:pt x="218585" y="4291"/>
                  </a:lnTo>
                  <a:lnTo>
                    <a:pt x="173502" y="16665"/>
                  </a:lnTo>
                  <a:lnTo>
                    <a:pt x="131987" y="36369"/>
                  </a:lnTo>
                  <a:lnTo>
                    <a:pt x="94794" y="62651"/>
                  </a:lnTo>
                  <a:lnTo>
                    <a:pt x="62676" y="94762"/>
                  </a:lnTo>
                  <a:lnTo>
                    <a:pt x="36384" y="131948"/>
                  </a:lnTo>
                  <a:lnTo>
                    <a:pt x="16672" y="173458"/>
                  </a:lnTo>
                  <a:lnTo>
                    <a:pt x="4293" y="218541"/>
                  </a:lnTo>
                  <a:lnTo>
                    <a:pt x="0" y="266445"/>
                  </a:lnTo>
                  <a:lnTo>
                    <a:pt x="0" y="4506722"/>
                  </a:lnTo>
                  <a:lnTo>
                    <a:pt x="4293" y="4554626"/>
                  </a:lnTo>
                  <a:lnTo>
                    <a:pt x="16672" y="4599709"/>
                  </a:lnTo>
                  <a:lnTo>
                    <a:pt x="36384" y="4641219"/>
                  </a:lnTo>
                  <a:lnTo>
                    <a:pt x="62676" y="4678405"/>
                  </a:lnTo>
                  <a:lnTo>
                    <a:pt x="94794" y="4710516"/>
                  </a:lnTo>
                  <a:lnTo>
                    <a:pt x="131987" y="4736798"/>
                  </a:lnTo>
                  <a:lnTo>
                    <a:pt x="173502" y="4756502"/>
                  </a:lnTo>
                  <a:lnTo>
                    <a:pt x="218585" y="4768876"/>
                  </a:lnTo>
                  <a:lnTo>
                    <a:pt x="266484" y="4773168"/>
                  </a:lnTo>
                  <a:lnTo>
                    <a:pt x="10418318" y="4773168"/>
                  </a:lnTo>
                  <a:lnTo>
                    <a:pt x="10466222" y="4768876"/>
                  </a:lnTo>
                  <a:lnTo>
                    <a:pt x="10511305" y="4756502"/>
                  </a:lnTo>
                  <a:lnTo>
                    <a:pt x="10552815" y="4736798"/>
                  </a:lnTo>
                  <a:lnTo>
                    <a:pt x="10590001" y="4710516"/>
                  </a:lnTo>
                  <a:lnTo>
                    <a:pt x="10622112" y="4678405"/>
                  </a:lnTo>
                  <a:lnTo>
                    <a:pt x="10648394" y="4641219"/>
                  </a:lnTo>
                  <a:lnTo>
                    <a:pt x="10668098" y="4599709"/>
                  </a:lnTo>
                  <a:lnTo>
                    <a:pt x="10680472" y="4554626"/>
                  </a:lnTo>
                  <a:lnTo>
                    <a:pt x="10684764" y="4506722"/>
                  </a:lnTo>
                  <a:lnTo>
                    <a:pt x="10684764" y="266445"/>
                  </a:lnTo>
                  <a:lnTo>
                    <a:pt x="10680472" y="218541"/>
                  </a:lnTo>
                  <a:lnTo>
                    <a:pt x="10668098" y="173458"/>
                  </a:lnTo>
                  <a:lnTo>
                    <a:pt x="10648394" y="131948"/>
                  </a:lnTo>
                  <a:lnTo>
                    <a:pt x="10622112" y="94762"/>
                  </a:lnTo>
                  <a:lnTo>
                    <a:pt x="10590001" y="62651"/>
                  </a:lnTo>
                  <a:lnTo>
                    <a:pt x="10552815" y="36369"/>
                  </a:lnTo>
                  <a:lnTo>
                    <a:pt x="10511305" y="16665"/>
                  </a:lnTo>
                  <a:lnTo>
                    <a:pt x="10466222" y="4291"/>
                  </a:lnTo>
                  <a:lnTo>
                    <a:pt x="10418318" y="0"/>
                  </a:lnTo>
                  <a:close/>
                </a:path>
              </a:pathLst>
            </a:custGeom>
            <a:solidFill>
              <a:srgbClr val="DEEBF7"/>
            </a:solidFill>
          </p:spPr>
          <p:txBody>
            <a:bodyPr wrap="square" lIns="0" tIns="0" rIns="0" bIns="0" rtlCol="0"/>
            <a:lstStyle/>
            <a:p>
              <a:endParaRPr/>
            </a:p>
          </p:txBody>
        </p:sp>
        <p:sp>
          <p:nvSpPr>
            <p:cNvPr id="4" name="object 4"/>
            <p:cNvSpPr/>
            <p:nvPr/>
          </p:nvSpPr>
          <p:spPr>
            <a:xfrm>
              <a:off x="1149375" y="1700657"/>
              <a:ext cx="216408"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49375" y="2797936"/>
              <a:ext cx="216408"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9375" y="3895216"/>
              <a:ext cx="216408"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49375" y="4443857"/>
              <a:ext cx="216408" cy="213360"/>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136700" y="861395"/>
            <a:ext cx="9884410" cy="4416425"/>
          </a:xfrm>
          <a:prstGeom prst="rect">
            <a:avLst/>
          </a:prstGeom>
        </p:spPr>
        <p:txBody>
          <a:bodyPr vert="horz" wrap="square" lIns="0" tIns="196215" rIns="0" bIns="0" rtlCol="0">
            <a:spAutoFit/>
          </a:bodyPr>
          <a:lstStyle/>
          <a:p>
            <a:pPr marL="12700">
              <a:lnSpc>
                <a:spcPct val="100000"/>
              </a:lnSpc>
              <a:spcBef>
                <a:spcPts val="1545"/>
              </a:spcBef>
            </a:pPr>
            <a:r>
              <a:rPr sz="2400" b="1" dirty="0">
                <a:solidFill>
                  <a:srgbClr val="C00000"/>
                </a:solidFill>
                <a:latin typeface="Carlito"/>
                <a:cs typeface="Carlito"/>
              </a:rPr>
              <a:t>Mesleki Solunum </a:t>
            </a:r>
            <a:r>
              <a:rPr sz="2400" b="1" spc="-10" dirty="0">
                <a:solidFill>
                  <a:srgbClr val="C00000"/>
                </a:solidFill>
                <a:latin typeface="Carlito"/>
                <a:cs typeface="Carlito"/>
              </a:rPr>
              <a:t>Sistemi</a:t>
            </a:r>
            <a:r>
              <a:rPr sz="2400" b="1" spc="-35" dirty="0">
                <a:solidFill>
                  <a:srgbClr val="C00000"/>
                </a:solidFill>
                <a:latin typeface="Carlito"/>
                <a:cs typeface="Carlito"/>
              </a:rPr>
              <a:t> </a:t>
            </a:r>
            <a:r>
              <a:rPr sz="2400" b="1" spc="-5" dirty="0">
                <a:solidFill>
                  <a:srgbClr val="C00000"/>
                </a:solidFill>
                <a:latin typeface="Carlito"/>
                <a:cs typeface="Carlito"/>
              </a:rPr>
              <a:t>Hastalıkları</a:t>
            </a:r>
            <a:endParaRPr sz="2400">
              <a:latin typeface="Carlito"/>
              <a:cs typeface="Carlito"/>
            </a:endParaRPr>
          </a:p>
          <a:p>
            <a:pPr marL="355600">
              <a:lnSpc>
                <a:spcPct val="100000"/>
              </a:lnSpc>
              <a:spcBef>
                <a:spcPts val="1440"/>
              </a:spcBef>
            </a:pPr>
            <a:r>
              <a:rPr sz="2400" spc="-10" dirty="0">
                <a:solidFill>
                  <a:srgbClr val="404040"/>
                </a:solidFill>
                <a:latin typeface="Carlito"/>
                <a:cs typeface="Carlito"/>
              </a:rPr>
              <a:t>Havadaki başlıca </a:t>
            </a:r>
            <a:r>
              <a:rPr sz="2400" spc="-5" dirty="0">
                <a:solidFill>
                  <a:srgbClr val="404040"/>
                </a:solidFill>
                <a:latin typeface="Carlito"/>
                <a:cs typeface="Carlito"/>
              </a:rPr>
              <a:t>kirleticilerden biri olan </a:t>
            </a:r>
            <a:r>
              <a:rPr sz="2400" spc="-20" dirty="0">
                <a:solidFill>
                  <a:srgbClr val="404040"/>
                </a:solidFill>
                <a:latin typeface="Carlito"/>
                <a:cs typeface="Carlito"/>
              </a:rPr>
              <a:t>toz, </a:t>
            </a:r>
            <a:r>
              <a:rPr sz="2400" dirty="0">
                <a:solidFill>
                  <a:srgbClr val="404040"/>
                </a:solidFill>
                <a:latin typeface="Carlito"/>
                <a:cs typeface="Carlito"/>
              </a:rPr>
              <a:t>mesleki </a:t>
            </a:r>
            <a:r>
              <a:rPr sz="2400" spc="-15" dirty="0">
                <a:solidFill>
                  <a:srgbClr val="404040"/>
                </a:solidFill>
                <a:latin typeface="Carlito"/>
                <a:cs typeface="Carlito"/>
              </a:rPr>
              <a:t>akciğer</a:t>
            </a:r>
            <a:r>
              <a:rPr sz="2400" spc="-45" dirty="0">
                <a:solidFill>
                  <a:srgbClr val="404040"/>
                </a:solidFill>
                <a:latin typeface="Carlito"/>
                <a:cs typeface="Carlito"/>
              </a:rPr>
              <a:t> </a:t>
            </a:r>
            <a:r>
              <a:rPr sz="2400" spc="-5" dirty="0">
                <a:solidFill>
                  <a:srgbClr val="404040"/>
                </a:solidFill>
                <a:latin typeface="Carlito"/>
                <a:cs typeface="Carlito"/>
              </a:rPr>
              <a:t>hastalıklarının</a:t>
            </a:r>
            <a:endParaRPr sz="2400">
              <a:latin typeface="Carlito"/>
              <a:cs typeface="Carlito"/>
            </a:endParaRPr>
          </a:p>
          <a:p>
            <a:pPr marL="355600">
              <a:lnSpc>
                <a:spcPct val="100000"/>
              </a:lnSpc>
              <a:spcBef>
                <a:spcPts val="1440"/>
              </a:spcBef>
            </a:pPr>
            <a:r>
              <a:rPr sz="2400" spc="-5" dirty="0">
                <a:solidFill>
                  <a:srgbClr val="404040"/>
                </a:solidFill>
                <a:latin typeface="Carlito"/>
                <a:cs typeface="Carlito"/>
              </a:rPr>
              <a:t>temel nedenlerinden</a:t>
            </a:r>
            <a:r>
              <a:rPr sz="2400" spc="-20" dirty="0">
                <a:solidFill>
                  <a:srgbClr val="404040"/>
                </a:solidFill>
                <a:latin typeface="Carlito"/>
                <a:cs typeface="Carlito"/>
              </a:rPr>
              <a:t> </a:t>
            </a:r>
            <a:r>
              <a:rPr sz="2400" spc="-35" dirty="0">
                <a:solidFill>
                  <a:srgbClr val="404040"/>
                </a:solidFill>
                <a:latin typeface="Carlito"/>
                <a:cs typeface="Carlito"/>
              </a:rPr>
              <a:t>biridir.</a:t>
            </a:r>
            <a:endParaRPr sz="2400">
              <a:latin typeface="Carlito"/>
              <a:cs typeface="Carlito"/>
            </a:endParaRPr>
          </a:p>
          <a:p>
            <a:pPr marL="355600" marR="5080">
              <a:lnSpc>
                <a:spcPct val="150000"/>
              </a:lnSpc>
              <a:spcBef>
                <a:spcPts val="5"/>
              </a:spcBef>
            </a:pPr>
            <a:r>
              <a:rPr sz="2400" spc="-5" dirty="0">
                <a:solidFill>
                  <a:srgbClr val="404040"/>
                </a:solidFill>
                <a:latin typeface="Carlito"/>
                <a:cs typeface="Carlito"/>
              </a:rPr>
              <a:t>İnsan sağlığı bakımından önemli olan </a:t>
            </a:r>
            <a:r>
              <a:rPr sz="2400" b="1" spc="-5" dirty="0">
                <a:solidFill>
                  <a:srgbClr val="404040"/>
                </a:solidFill>
                <a:latin typeface="Carlito"/>
                <a:cs typeface="Carlito"/>
              </a:rPr>
              <a:t>0.5-100 mikron </a:t>
            </a:r>
            <a:r>
              <a:rPr sz="2400" spc="-5" dirty="0">
                <a:solidFill>
                  <a:srgbClr val="404040"/>
                </a:solidFill>
                <a:latin typeface="Carlito"/>
                <a:cs typeface="Carlito"/>
              </a:rPr>
              <a:t>arasındaki </a:t>
            </a:r>
            <a:r>
              <a:rPr sz="2400" spc="-10" dirty="0">
                <a:solidFill>
                  <a:srgbClr val="404040"/>
                </a:solidFill>
                <a:latin typeface="Carlito"/>
                <a:cs typeface="Carlito"/>
              </a:rPr>
              <a:t>büyüklüklere  </a:t>
            </a:r>
            <a:r>
              <a:rPr sz="2400" spc="-5" dirty="0">
                <a:solidFill>
                  <a:srgbClr val="404040"/>
                </a:solidFill>
                <a:latin typeface="Carlito"/>
                <a:cs typeface="Carlito"/>
              </a:rPr>
              <a:t>sahip olan </a:t>
            </a:r>
            <a:r>
              <a:rPr sz="2400" spc="-40" dirty="0">
                <a:solidFill>
                  <a:srgbClr val="404040"/>
                </a:solidFill>
                <a:latin typeface="Carlito"/>
                <a:cs typeface="Carlito"/>
              </a:rPr>
              <a:t>tozlardır.</a:t>
            </a:r>
            <a:endParaRPr sz="2400">
              <a:latin typeface="Carlito"/>
              <a:cs typeface="Carlito"/>
            </a:endParaRPr>
          </a:p>
          <a:p>
            <a:pPr marL="355600">
              <a:lnSpc>
                <a:spcPct val="100000"/>
              </a:lnSpc>
              <a:spcBef>
                <a:spcPts val="1440"/>
              </a:spcBef>
            </a:pPr>
            <a:r>
              <a:rPr sz="2400" spc="-5" dirty="0">
                <a:solidFill>
                  <a:srgbClr val="404040"/>
                </a:solidFill>
                <a:latin typeface="Carlito"/>
                <a:cs typeface="Carlito"/>
              </a:rPr>
              <a:t>Sağlık </a:t>
            </a:r>
            <a:r>
              <a:rPr sz="2400" dirty="0">
                <a:solidFill>
                  <a:srgbClr val="404040"/>
                </a:solidFill>
                <a:latin typeface="Carlito"/>
                <a:cs typeface="Carlito"/>
              </a:rPr>
              <a:t>için en </a:t>
            </a:r>
            <a:r>
              <a:rPr sz="2400" spc="-15" dirty="0">
                <a:solidFill>
                  <a:srgbClr val="404040"/>
                </a:solidFill>
                <a:latin typeface="Carlito"/>
                <a:cs typeface="Carlito"/>
              </a:rPr>
              <a:t>zararlı </a:t>
            </a:r>
            <a:r>
              <a:rPr sz="2400" spc="-5" dirty="0">
                <a:solidFill>
                  <a:srgbClr val="404040"/>
                </a:solidFill>
                <a:latin typeface="Carlito"/>
                <a:cs typeface="Carlito"/>
              </a:rPr>
              <a:t>olan </a:t>
            </a:r>
            <a:r>
              <a:rPr sz="2400" spc="-15" dirty="0">
                <a:solidFill>
                  <a:srgbClr val="404040"/>
                </a:solidFill>
                <a:latin typeface="Carlito"/>
                <a:cs typeface="Carlito"/>
              </a:rPr>
              <a:t>tozlar </a:t>
            </a:r>
            <a:r>
              <a:rPr sz="2400" b="1" spc="-5" dirty="0">
                <a:solidFill>
                  <a:srgbClr val="404040"/>
                </a:solidFill>
                <a:latin typeface="Carlito"/>
                <a:cs typeface="Carlito"/>
              </a:rPr>
              <a:t>0,5-5 mikron </a:t>
            </a:r>
            <a:r>
              <a:rPr sz="2400" spc="-10" dirty="0">
                <a:solidFill>
                  <a:srgbClr val="404040"/>
                </a:solidFill>
                <a:latin typeface="Carlito"/>
                <a:cs typeface="Carlito"/>
              </a:rPr>
              <a:t>arasında</a:t>
            </a:r>
            <a:r>
              <a:rPr sz="2400" spc="-45" dirty="0">
                <a:solidFill>
                  <a:srgbClr val="404040"/>
                </a:solidFill>
                <a:latin typeface="Carlito"/>
                <a:cs typeface="Carlito"/>
              </a:rPr>
              <a:t> </a:t>
            </a:r>
            <a:r>
              <a:rPr sz="2400" spc="-30" dirty="0">
                <a:solidFill>
                  <a:srgbClr val="404040"/>
                </a:solidFill>
                <a:latin typeface="Carlito"/>
                <a:cs typeface="Carlito"/>
              </a:rPr>
              <a:t>olanlardır.</a:t>
            </a:r>
            <a:endParaRPr sz="2400">
              <a:latin typeface="Carlito"/>
              <a:cs typeface="Carlito"/>
            </a:endParaRPr>
          </a:p>
          <a:p>
            <a:pPr marL="355600" marR="134620">
              <a:lnSpc>
                <a:spcPct val="150000"/>
              </a:lnSpc>
            </a:pPr>
            <a:r>
              <a:rPr sz="2400" dirty="0">
                <a:solidFill>
                  <a:srgbClr val="404040"/>
                </a:solidFill>
                <a:latin typeface="Carlito"/>
                <a:cs typeface="Carlito"/>
              </a:rPr>
              <a:t>Bunlar </a:t>
            </a:r>
            <a:r>
              <a:rPr sz="2400" spc="-10" dirty="0">
                <a:solidFill>
                  <a:srgbClr val="404040"/>
                </a:solidFill>
                <a:latin typeface="Carlito"/>
                <a:cs typeface="Carlito"/>
              </a:rPr>
              <a:t>akciğerlerdeki alveollere kadar ulaşarak kimyasal </a:t>
            </a:r>
            <a:r>
              <a:rPr sz="2400" spc="-15" dirty="0">
                <a:solidFill>
                  <a:srgbClr val="404040"/>
                </a:solidFill>
                <a:latin typeface="Carlito"/>
                <a:cs typeface="Carlito"/>
              </a:rPr>
              <a:t>ve </a:t>
            </a:r>
            <a:r>
              <a:rPr sz="2400" spc="-10" dirty="0">
                <a:solidFill>
                  <a:srgbClr val="404040"/>
                </a:solidFill>
                <a:latin typeface="Carlito"/>
                <a:cs typeface="Carlito"/>
              </a:rPr>
              <a:t>fiziksel </a:t>
            </a:r>
            <a:r>
              <a:rPr sz="2400" spc="-5" dirty="0">
                <a:solidFill>
                  <a:srgbClr val="404040"/>
                </a:solidFill>
                <a:latin typeface="Carlito"/>
                <a:cs typeface="Carlito"/>
              </a:rPr>
              <a:t>yapılarına  </a:t>
            </a:r>
            <a:r>
              <a:rPr sz="2400" spc="-20" dirty="0">
                <a:solidFill>
                  <a:srgbClr val="404040"/>
                </a:solidFill>
                <a:latin typeface="Carlito"/>
                <a:cs typeface="Carlito"/>
              </a:rPr>
              <a:t>göre zarar</a:t>
            </a:r>
            <a:r>
              <a:rPr sz="2400" spc="-10" dirty="0">
                <a:solidFill>
                  <a:srgbClr val="404040"/>
                </a:solidFill>
                <a:latin typeface="Carlito"/>
                <a:cs typeface="Carlito"/>
              </a:rPr>
              <a:t> </a:t>
            </a:r>
            <a:r>
              <a:rPr sz="2400" spc="-30" dirty="0">
                <a:solidFill>
                  <a:srgbClr val="404040"/>
                </a:solidFill>
                <a:latin typeface="Carlito"/>
                <a:cs typeface="Carlito"/>
              </a:rPr>
              <a:t>verirler.</a:t>
            </a:r>
            <a:endParaRPr sz="2400">
              <a:latin typeface="Carlito"/>
              <a:cs typeface="Carl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186182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Mesleki</a:t>
            </a:r>
            <a:r>
              <a:rPr sz="2800" b="1" spc="-35" dirty="0">
                <a:solidFill>
                  <a:srgbClr val="404040"/>
                </a:solidFill>
                <a:latin typeface="Carlito"/>
                <a:cs typeface="Carlito"/>
              </a:rPr>
              <a:t> </a:t>
            </a:r>
            <a:r>
              <a:rPr sz="2800" b="1" spc="-5" dirty="0">
                <a:solidFill>
                  <a:srgbClr val="404040"/>
                </a:solidFill>
                <a:latin typeface="Carlito"/>
                <a:cs typeface="Carlito"/>
              </a:rPr>
              <a:t>Risk</a:t>
            </a:r>
            <a:endParaRPr sz="2800">
              <a:latin typeface="Carlito"/>
              <a:cs typeface="Carlito"/>
            </a:endParaRPr>
          </a:p>
        </p:txBody>
      </p:sp>
      <p:sp>
        <p:nvSpPr>
          <p:cNvPr id="3" name="object 3"/>
          <p:cNvSpPr/>
          <p:nvPr/>
        </p:nvSpPr>
        <p:spPr>
          <a:xfrm>
            <a:off x="731519" y="1318260"/>
            <a:ext cx="5996940" cy="4508500"/>
          </a:xfrm>
          <a:custGeom>
            <a:avLst/>
            <a:gdLst/>
            <a:ahLst/>
            <a:cxnLst/>
            <a:rect l="l" t="t" r="r" b="b"/>
            <a:pathLst>
              <a:path w="5996940" h="4508500">
                <a:moveTo>
                  <a:pt x="5745226" y="0"/>
                </a:moveTo>
                <a:lnTo>
                  <a:pt x="251688" y="0"/>
                </a:lnTo>
                <a:lnTo>
                  <a:pt x="206447" y="4053"/>
                </a:lnTo>
                <a:lnTo>
                  <a:pt x="163867" y="15742"/>
                </a:lnTo>
                <a:lnTo>
                  <a:pt x="124657" y="34355"/>
                </a:lnTo>
                <a:lnTo>
                  <a:pt x="89529" y="59184"/>
                </a:lnTo>
                <a:lnTo>
                  <a:pt x="59194" y="89518"/>
                </a:lnTo>
                <a:lnTo>
                  <a:pt x="34363" y="124648"/>
                </a:lnTo>
                <a:lnTo>
                  <a:pt x="15746" y="163863"/>
                </a:lnTo>
                <a:lnTo>
                  <a:pt x="4055" y="206455"/>
                </a:lnTo>
                <a:lnTo>
                  <a:pt x="0" y="251713"/>
                </a:lnTo>
                <a:lnTo>
                  <a:pt x="0" y="4256278"/>
                </a:lnTo>
                <a:lnTo>
                  <a:pt x="4055" y="4301526"/>
                </a:lnTo>
                <a:lnTo>
                  <a:pt x="15746" y="4344112"/>
                </a:lnTo>
                <a:lnTo>
                  <a:pt x="34363" y="4383326"/>
                </a:lnTo>
                <a:lnTo>
                  <a:pt x="59194" y="4418457"/>
                </a:lnTo>
                <a:lnTo>
                  <a:pt x="89529" y="4448795"/>
                </a:lnTo>
                <a:lnTo>
                  <a:pt x="124657" y="4473627"/>
                </a:lnTo>
                <a:lnTo>
                  <a:pt x="163867" y="4492245"/>
                </a:lnTo>
                <a:lnTo>
                  <a:pt x="206447" y="4503936"/>
                </a:lnTo>
                <a:lnTo>
                  <a:pt x="251688" y="4507992"/>
                </a:lnTo>
                <a:lnTo>
                  <a:pt x="5745226" y="4507992"/>
                </a:lnTo>
                <a:lnTo>
                  <a:pt x="5790484" y="4503936"/>
                </a:lnTo>
                <a:lnTo>
                  <a:pt x="5833076" y="4492245"/>
                </a:lnTo>
                <a:lnTo>
                  <a:pt x="5872291" y="4473627"/>
                </a:lnTo>
                <a:lnTo>
                  <a:pt x="5907421" y="4448795"/>
                </a:lnTo>
                <a:lnTo>
                  <a:pt x="5937755" y="4418457"/>
                </a:lnTo>
                <a:lnTo>
                  <a:pt x="5962584" y="4383326"/>
                </a:lnTo>
                <a:lnTo>
                  <a:pt x="5981197" y="4344112"/>
                </a:lnTo>
                <a:lnTo>
                  <a:pt x="5992886" y="4301526"/>
                </a:lnTo>
                <a:lnTo>
                  <a:pt x="5996939" y="4256278"/>
                </a:lnTo>
                <a:lnTo>
                  <a:pt x="5996939" y="251713"/>
                </a:lnTo>
                <a:lnTo>
                  <a:pt x="5992886" y="206455"/>
                </a:lnTo>
                <a:lnTo>
                  <a:pt x="5981197" y="163863"/>
                </a:lnTo>
                <a:lnTo>
                  <a:pt x="5962584" y="124648"/>
                </a:lnTo>
                <a:lnTo>
                  <a:pt x="5937755" y="89518"/>
                </a:lnTo>
                <a:lnTo>
                  <a:pt x="5907421" y="59184"/>
                </a:lnTo>
                <a:lnTo>
                  <a:pt x="5872291" y="34355"/>
                </a:lnTo>
                <a:lnTo>
                  <a:pt x="5833076" y="15742"/>
                </a:lnTo>
                <a:lnTo>
                  <a:pt x="5790484" y="4053"/>
                </a:lnTo>
                <a:lnTo>
                  <a:pt x="5745226" y="0"/>
                </a:lnTo>
                <a:close/>
              </a:path>
            </a:pathLst>
          </a:custGeom>
          <a:solidFill>
            <a:srgbClr val="DEEBF7"/>
          </a:solidFill>
        </p:spPr>
        <p:txBody>
          <a:bodyPr wrap="square" lIns="0" tIns="0" rIns="0" bIns="0" rtlCol="0"/>
          <a:lstStyle/>
          <a:p>
            <a:endParaRPr/>
          </a:p>
        </p:txBody>
      </p:sp>
      <p:sp>
        <p:nvSpPr>
          <p:cNvPr id="4" name="object 4"/>
          <p:cNvSpPr txBox="1"/>
          <p:nvPr/>
        </p:nvSpPr>
        <p:spPr>
          <a:xfrm>
            <a:off x="1165352" y="1783694"/>
            <a:ext cx="5178425" cy="3317875"/>
          </a:xfrm>
          <a:prstGeom prst="rect">
            <a:avLst/>
          </a:prstGeom>
        </p:spPr>
        <p:txBody>
          <a:bodyPr vert="horz" wrap="square" lIns="0" tIns="12065" rIns="0" bIns="0" rtlCol="0">
            <a:spAutoFit/>
          </a:bodyPr>
          <a:lstStyle/>
          <a:p>
            <a:pPr marL="12700" marR="149225">
              <a:lnSpc>
                <a:spcPct val="150000"/>
              </a:lnSpc>
              <a:spcBef>
                <a:spcPts val="95"/>
              </a:spcBef>
            </a:pPr>
            <a:r>
              <a:rPr sz="2400" spc="-5" dirty="0">
                <a:solidFill>
                  <a:srgbClr val="404040"/>
                </a:solidFill>
                <a:latin typeface="Carlito"/>
                <a:cs typeface="Carlito"/>
              </a:rPr>
              <a:t>Çalışma </a:t>
            </a:r>
            <a:r>
              <a:rPr sz="2400" spc="-15" dirty="0">
                <a:solidFill>
                  <a:srgbClr val="404040"/>
                </a:solidFill>
                <a:latin typeface="Carlito"/>
                <a:cs typeface="Carlito"/>
              </a:rPr>
              <a:t>hayatında, </a:t>
            </a:r>
            <a:r>
              <a:rPr sz="2400" spc="-5" dirty="0">
                <a:solidFill>
                  <a:srgbClr val="404040"/>
                </a:solidFill>
                <a:latin typeface="Carlito"/>
                <a:cs typeface="Carlito"/>
              </a:rPr>
              <a:t>çalışanın </a:t>
            </a:r>
            <a:r>
              <a:rPr sz="2400" spc="-10" dirty="0">
                <a:solidFill>
                  <a:srgbClr val="404040"/>
                </a:solidFill>
                <a:latin typeface="Carlito"/>
                <a:cs typeface="Carlito"/>
              </a:rPr>
              <a:t>yaptığı </a:t>
            </a:r>
            <a:r>
              <a:rPr sz="2400" spc="-15" dirty="0">
                <a:solidFill>
                  <a:srgbClr val="404040"/>
                </a:solidFill>
                <a:latin typeface="Carlito"/>
                <a:cs typeface="Carlito"/>
              </a:rPr>
              <a:t>işten  </a:t>
            </a:r>
            <a:r>
              <a:rPr sz="2400" spc="-10" dirty="0">
                <a:solidFill>
                  <a:srgbClr val="404040"/>
                </a:solidFill>
                <a:latin typeface="Carlito"/>
                <a:cs typeface="Carlito"/>
              </a:rPr>
              <a:t>dolayı </a:t>
            </a:r>
            <a:r>
              <a:rPr sz="2400" dirty="0">
                <a:solidFill>
                  <a:srgbClr val="404040"/>
                </a:solidFill>
                <a:latin typeface="Carlito"/>
                <a:cs typeface="Carlito"/>
              </a:rPr>
              <a:t>maruz </a:t>
            </a:r>
            <a:r>
              <a:rPr sz="2400" spc="-5" dirty="0">
                <a:solidFill>
                  <a:srgbClr val="404040"/>
                </a:solidFill>
                <a:latin typeface="Carlito"/>
                <a:cs typeface="Carlito"/>
              </a:rPr>
              <a:t>kaldığı </a:t>
            </a:r>
            <a:r>
              <a:rPr sz="2400" b="1" spc="-5" dirty="0">
                <a:solidFill>
                  <a:srgbClr val="404040"/>
                </a:solidFill>
                <a:latin typeface="Carlito"/>
                <a:cs typeface="Carlito"/>
              </a:rPr>
              <a:t>mesleki</a:t>
            </a:r>
            <a:r>
              <a:rPr sz="2400" b="1" spc="-70" dirty="0">
                <a:solidFill>
                  <a:srgbClr val="404040"/>
                </a:solidFill>
                <a:latin typeface="Carlito"/>
                <a:cs typeface="Carlito"/>
              </a:rPr>
              <a:t> </a:t>
            </a:r>
            <a:r>
              <a:rPr sz="2400" b="1" spc="-5" dirty="0">
                <a:solidFill>
                  <a:srgbClr val="404040"/>
                </a:solidFill>
                <a:latin typeface="Carlito"/>
                <a:cs typeface="Carlito"/>
              </a:rPr>
              <a:t>risk</a:t>
            </a:r>
            <a:endParaRPr sz="2400">
              <a:latin typeface="Carlito"/>
              <a:cs typeface="Carlito"/>
            </a:endParaRPr>
          </a:p>
          <a:p>
            <a:pPr marL="12700">
              <a:lnSpc>
                <a:spcPct val="100000"/>
              </a:lnSpc>
              <a:spcBef>
                <a:spcPts val="1440"/>
              </a:spcBef>
            </a:pPr>
            <a:r>
              <a:rPr sz="2400" b="1" spc="-10" dirty="0">
                <a:solidFill>
                  <a:srgbClr val="404040"/>
                </a:solidFill>
                <a:latin typeface="Carlito"/>
                <a:cs typeface="Carlito"/>
              </a:rPr>
              <a:t>faktörlerini </a:t>
            </a:r>
            <a:r>
              <a:rPr sz="2400" spc="-10" dirty="0">
                <a:solidFill>
                  <a:srgbClr val="404040"/>
                </a:solidFill>
                <a:latin typeface="Carlito"/>
                <a:cs typeface="Carlito"/>
              </a:rPr>
              <a:t>azaltarak, </a:t>
            </a:r>
            <a:r>
              <a:rPr sz="2400" b="1" dirty="0">
                <a:solidFill>
                  <a:srgbClr val="404040"/>
                </a:solidFill>
                <a:latin typeface="Carlito"/>
                <a:cs typeface="Carlito"/>
              </a:rPr>
              <a:t>işle</a:t>
            </a:r>
            <a:r>
              <a:rPr sz="2400" b="1" spc="-50" dirty="0">
                <a:solidFill>
                  <a:srgbClr val="404040"/>
                </a:solidFill>
                <a:latin typeface="Carlito"/>
                <a:cs typeface="Carlito"/>
              </a:rPr>
              <a:t> </a:t>
            </a:r>
            <a:r>
              <a:rPr sz="2400" b="1" spc="-5" dirty="0">
                <a:solidFill>
                  <a:srgbClr val="404040"/>
                </a:solidFill>
                <a:latin typeface="Carlito"/>
                <a:cs typeface="Carlito"/>
              </a:rPr>
              <a:t>ilgili</a:t>
            </a:r>
            <a:endParaRPr sz="2400">
              <a:latin typeface="Carlito"/>
              <a:cs typeface="Carlito"/>
            </a:endParaRPr>
          </a:p>
          <a:p>
            <a:pPr marL="12700">
              <a:lnSpc>
                <a:spcPct val="100000"/>
              </a:lnSpc>
              <a:spcBef>
                <a:spcPts val="1440"/>
              </a:spcBef>
            </a:pPr>
            <a:r>
              <a:rPr sz="2400" b="1" spc="-5" dirty="0">
                <a:solidFill>
                  <a:srgbClr val="404040"/>
                </a:solidFill>
                <a:latin typeface="Carlito"/>
                <a:cs typeface="Carlito"/>
              </a:rPr>
              <a:t>hastalıkların </a:t>
            </a:r>
            <a:r>
              <a:rPr sz="2400" b="1" spc="-10" dirty="0">
                <a:solidFill>
                  <a:srgbClr val="404040"/>
                </a:solidFill>
                <a:latin typeface="Carlito"/>
                <a:cs typeface="Carlito"/>
              </a:rPr>
              <a:t>ve </a:t>
            </a:r>
            <a:r>
              <a:rPr sz="2400" b="1" spc="-5" dirty="0">
                <a:solidFill>
                  <a:srgbClr val="404040"/>
                </a:solidFill>
                <a:latin typeface="Carlito"/>
                <a:cs typeface="Carlito"/>
              </a:rPr>
              <a:t>meslek</a:t>
            </a:r>
            <a:r>
              <a:rPr sz="2400" b="1" spc="-25" dirty="0">
                <a:solidFill>
                  <a:srgbClr val="404040"/>
                </a:solidFill>
                <a:latin typeface="Carlito"/>
                <a:cs typeface="Carlito"/>
              </a:rPr>
              <a:t> </a:t>
            </a:r>
            <a:r>
              <a:rPr sz="2400" b="1" spc="-5" dirty="0">
                <a:solidFill>
                  <a:srgbClr val="404040"/>
                </a:solidFill>
                <a:latin typeface="Carlito"/>
                <a:cs typeface="Carlito"/>
              </a:rPr>
              <a:t>hastalıklarının</a:t>
            </a:r>
            <a:endParaRPr sz="2400">
              <a:latin typeface="Carlito"/>
              <a:cs typeface="Carlito"/>
            </a:endParaRPr>
          </a:p>
          <a:p>
            <a:pPr marL="12700" marR="5080">
              <a:lnSpc>
                <a:spcPct val="150000"/>
              </a:lnSpc>
              <a:spcBef>
                <a:spcPts val="5"/>
              </a:spcBef>
            </a:pPr>
            <a:r>
              <a:rPr sz="2400" spc="-10" dirty="0">
                <a:solidFill>
                  <a:srgbClr val="404040"/>
                </a:solidFill>
                <a:latin typeface="Carlito"/>
                <a:cs typeface="Carlito"/>
              </a:rPr>
              <a:t>toplam </a:t>
            </a:r>
            <a:r>
              <a:rPr sz="2400" spc="-5" dirty="0">
                <a:solidFill>
                  <a:srgbClr val="404040"/>
                </a:solidFill>
                <a:latin typeface="Carlito"/>
                <a:cs typeface="Carlito"/>
              </a:rPr>
              <a:t>nüfusun </a:t>
            </a:r>
            <a:r>
              <a:rPr sz="2400" spc="-10" dirty="0">
                <a:solidFill>
                  <a:srgbClr val="404040"/>
                </a:solidFill>
                <a:latin typeface="Carlito"/>
                <a:cs typeface="Carlito"/>
              </a:rPr>
              <a:t>kronik hastalık </a:t>
            </a:r>
            <a:r>
              <a:rPr sz="2400" dirty="0">
                <a:solidFill>
                  <a:srgbClr val="404040"/>
                </a:solidFill>
                <a:latin typeface="Carlito"/>
                <a:cs typeface="Carlito"/>
              </a:rPr>
              <a:t>yükündeki  </a:t>
            </a:r>
            <a:r>
              <a:rPr sz="2400" spc="-10" dirty="0">
                <a:solidFill>
                  <a:srgbClr val="404040"/>
                </a:solidFill>
                <a:latin typeface="Carlito"/>
                <a:cs typeface="Carlito"/>
              </a:rPr>
              <a:t>payını </a:t>
            </a:r>
            <a:r>
              <a:rPr sz="2400" spc="-5" dirty="0">
                <a:solidFill>
                  <a:srgbClr val="404040"/>
                </a:solidFill>
                <a:latin typeface="Carlito"/>
                <a:cs typeface="Carlito"/>
              </a:rPr>
              <a:t>azaltmak </a:t>
            </a:r>
            <a:r>
              <a:rPr sz="2400" dirty="0">
                <a:solidFill>
                  <a:srgbClr val="404040"/>
                </a:solidFill>
                <a:latin typeface="Carlito"/>
                <a:cs typeface="Carlito"/>
              </a:rPr>
              <a:t>mümkün</a:t>
            </a:r>
            <a:r>
              <a:rPr sz="2400" spc="-50" dirty="0">
                <a:solidFill>
                  <a:srgbClr val="404040"/>
                </a:solidFill>
                <a:latin typeface="Carlito"/>
                <a:cs typeface="Carlito"/>
              </a:rPr>
              <a:t> </a:t>
            </a:r>
            <a:r>
              <a:rPr sz="2400" spc="-30" dirty="0">
                <a:solidFill>
                  <a:srgbClr val="404040"/>
                </a:solidFill>
                <a:latin typeface="Carlito"/>
                <a:cs typeface="Carlito"/>
              </a:rPr>
              <a:t>olacaktır.</a:t>
            </a:r>
            <a:endParaRPr sz="2400">
              <a:latin typeface="Carlito"/>
              <a:cs typeface="Carlito"/>
            </a:endParaRPr>
          </a:p>
        </p:txBody>
      </p:sp>
      <p:grpSp>
        <p:nvGrpSpPr>
          <p:cNvPr id="5" name="object 5"/>
          <p:cNvGrpSpPr/>
          <p:nvPr/>
        </p:nvGrpSpPr>
        <p:grpSpPr>
          <a:xfrm>
            <a:off x="6835219" y="146304"/>
            <a:ext cx="5356860" cy="6130290"/>
            <a:chOff x="6835219" y="146304"/>
            <a:chExt cx="5356860" cy="6130290"/>
          </a:xfrm>
        </p:grpSpPr>
        <p:sp>
          <p:nvSpPr>
            <p:cNvPr id="6" name="object 6"/>
            <p:cNvSpPr/>
            <p:nvPr/>
          </p:nvSpPr>
          <p:spPr>
            <a:xfrm>
              <a:off x="8052816" y="146303"/>
              <a:ext cx="4139565" cy="6106795"/>
            </a:xfrm>
            <a:custGeom>
              <a:avLst/>
              <a:gdLst/>
              <a:ahLst/>
              <a:cxnLst/>
              <a:rect l="l" t="t" r="r" b="b"/>
              <a:pathLst>
                <a:path w="4139565" h="6106795">
                  <a:moveTo>
                    <a:pt x="890016" y="5303520"/>
                  </a:moveTo>
                  <a:lnTo>
                    <a:pt x="827278" y="5126736"/>
                  </a:lnTo>
                  <a:lnTo>
                    <a:pt x="672973" y="5186553"/>
                  </a:lnTo>
                  <a:lnTo>
                    <a:pt x="600456" y="5303520"/>
                  </a:lnTo>
                  <a:lnTo>
                    <a:pt x="890016" y="5303520"/>
                  </a:lnTo>
                  <a:close/>
                </a:path>
                <a:path w="4139565" h="6106795">
                  <a:moveTo>
                    <a:pt x="969264" y="6106668"/>
                  </a:moveTo>
                  <a:lnTo>
                    <a:pt x="726313" y="5861647"/>
                  </a:lnTo>
                  <a:lnTo>
                    <a:pt x="209804" y="5736336"/>
                  </a:lnTo>
                  <a:lnTo>
                    <a:pt x="0" y="6106668"/>
                  </a:lnTo>
                  <a:lnTo>
                    <a:pt x="969264" y="6106668"/>
                  </a:lnTo>
                  <a:close/>
                </a:path>
                <a:path w="4139565" h="6106795">
                  <a:moveTo>
                    <a:pt x="1068324" y="4541520"/>
                  </a:moveTo>
                  <a:lnTo>
                    <a:pt x="995807" y="4319651"/>
                  </a:lnTo>
                  <a:lnTo>
                    <a:pt x="841502" y="4206240"/>
                  </a:lnTo>
                  <a:lnTo>
                    <a:pt x="778764" y="4541520"/>
                  </a:lnTo>
                  <a:lnTo>
                    <a:pt x="1068324" y="4541520"/>
                  </a:lnTo>
                  <a:close/>
                </a:path>
                <a:path w="4139565" h="6106795">
                  <a:moveTo>
                    <a:pt x="1711452" y="3531108"/>
                  </a:moveTo>
                  <a:lnTo>
                    <a:pt x="1534922" y="3067812"/>
                  </a:lnTo>
                  <a:lnTo>
                    <a:pt x="1100455" y="3224530"/>
                  </a:lnTo>
                  <a:lnTo>
                    <a:pt x="896112" y="3531108"/>
                  </a:lnTo>
                  <a:lnTo>
                    <a:pt x="1711452" y="3531108"/>
                  </a:lnTo>
                  <a:close/>
                </a:path>
                <a:path w="4139565" h="6106795">
                  <a:moveTo>
                    <a:pt x="2453132" y="2240407"/>
                  </a:moveTo>
                  <a:lnTo>
                    <a:pt x="1986407" y="2073656"/>
                  </a:lnTo>
                  <a:lnTo>
                    <a:pt x="1823593" y="2505710"/>
                  </a:lnTo>
                  <a:lnTo>
                    <a:pt x="1923796" y="2859913"/>
                  </a:lnTo>
                  <a:lnTo>
                    <a:pt x="2453132" y="2240407"/>
                  </a:lnTo>
                  <a:close/>
                </a:path>
                <a:path w="4139565" h="6106795">
                  <a:moveTo>
                    <a:pt x="3297682" y="2139823"/>
                  </a:moveTo>
                  <a:lnTo>
                    <a:pt x="2809875" y="2400427"/>
                  </a:lnTo>
                  <a:lnTo>
                    <a:pt x="2689479" y="2859913"/>
                  </a:lnTo>
                  <a:lnTo>
                    <a:pt x="3295904" y="2566924"/>
                  </a:lnTo>
                  <a:lnTo>
                    <a:pt x="3297682" y="2139823"/>
                  </a:lnTo>
                  <a:close/>
                </a:path>
                <a:path w="4139565" h="6106795">
                  <a:moveTo>
                    <a:pt x="4139184" y="0"/>
                  </a:moveTo>
                  <a:lnTo>
                    <a:pt x="3878326" y="406527"/>
                  </a:lnTo>
                  <a:lnTo>
                    <a:pt x="3617595" y="406527"/>
                  </a:lnTo>
                  <a:lnTo>
                    <a:pt x="3205861" y="781939"/>
                  </a:lnTo>
                  <a:lnTo>
                    <a:pt x="3205861" y="1079754"/>
                  </a:lnTo>
                  <a:lnTo>
                    <a:pt x="3047619" y="1439672"/>
                  </a:lnTo>
                  <a:lnTo>
                    <a:pt x="3047619" y="1769999"/>
                  </a:lnTo>
                  <a:lnTo>
                    <a:pt x="3331337" y="2121408"/>
                  </a:lnTo>
                  <a:lnTo>
                    <a:pt x="3331337" y="2834259"/>
                  </a:lnTo>
                  <a:lnTo>
                    <a:pt x="2714371" y="3161665"/>
                  </a:lnTo>
                  <a:lnTo>
                    <a:pt x="2430653" y="3336671"/>
                  </a:lnTo>
                  <a:lnTo>
                    <a:pt x="2588768" y="3597783"/>
                  </a:lnTo>
                  <a:lnTo>
                    <a:pt x="2430653" y="4101719"/>
                  </a:lnTo>
                  <a:lnTo>
                    <a:pt x="1893316" y="4249928"/>
                  </a:lnTo>
                  <a:lnTo>
                    <a:pt x="1702562" y="4959858"/>
                  </a:lnTo>
                  <a:lnTo>
                    <a:pt x="1417574" y="5277485"/>
                  </a:lnTo>
                  <a:lnTo>
                    <a:pt x="1116965" y="5369179"/>
                  </a:lnTo>
                  <a:lnTo>
                    <a:pt x="1116965" y="5781357"/>
                  </a:lnTo>
                  <a:lnTo>
                    <a:pt x="1005840" y="6097524"/>
                  </a:lnTo>
                  <a:lnTo>
                    <a:pt x="4139184" y="6097524"/>
                  </a:lnTo>
                  <a:lnTo>
                    <a:pt x="4139184" y="0"/>
                  </a:lnTo>
                  <a:close/>
                </a:path>
              </a:pathLst>
            </a:custGeom>
            <a:solidFill>
              <a:srgbClr val="C55A11"/>
            </a:solidFill>
          </p:spPr>
          <p:txBody>
            <a:bodyPr wrap="square" lIns="0" tIns="0" rIns="0" bIns="0" rtlCol="0"/>
            <a:lstStyle/>
            <a:p>
              <a:endParaRPr/>
            </a:p>
          </p:txBody>
        </p:sp>
        <p:sp>
          <p:nvSpPr>
            <p:cNvPr id="7" name="object 7"/>
            <p:cNvSpPr/>
            <p:nvPr/>
          </p:nvSpPr>
          <p:spPr>
            <a:xfrm>
              <a:off x="6835216" y="1401952"/>
              <a:ext cx="2567940" cy="4874895"/>
            </a:xfrm>
            <a:custGeom>
              <a:avLst/>
              <a:gdLst/>
              <a:ahLst/>
              <a:cxnLst/>
              <a:rect l="l" t="t" r="r" b="b"/>
              <a:pathLst>
                <a:path w="2567940" h="4874895">
                  <a:moveTo>
                    <a:pt x="1298371" y="1567561"/>
                  </a:moveTo>
                  <a:lnTo>
                    <a:pt x="1295247" y="1521142"/>
                  </a:lnTo>
                  <a:lnTo>
                    <a:pt x="1286141" y="1476603"/>
                  </a:lnTo>
                  <a:lnTo>
                    <a:pt x="1271485" y="1434388"/>
                  </a:lnTo>
                  <a:lnTo>
                    <a:pt x="1251661" y="1394879"/>
                  </a:lnTo>
                  <a:lnTo>
                    <a:pt x="1227086" y="1358493"/>
                  </a:lnTo>
                  <a:lnTo>
                    <a:pt x="1198168" y="1325626"/>
                  </a:lnTo>
                  <a:lnTo>
                    <a:pt x="1165301" y="1296708"/>
                  </a:lnTo>
                  <a:lnTo>
                    <a:pt x="1128915" y="1272133"/>
                  </a:lnTo>
                  <a:lnTo>
                    <a:pt x="1089406" y="1252308"/>
                  </a:lnTo>
                  <a:lnTo>
                    <a:pt x="1047191" y="1237653"/>
                  </a:lnTo>
                  <a:lnTo>
                    <a:pt x="1002652" y="1228547"/>
                  </a:lnTo>
                  <a:lnTo>
                    <a:pt x="956233" y="1225423"/>
                  </a:lnTo>
                  <a:lnTo>
                    <a:pt x="909802" y="1228547"/>
                  </a:lnTo>
                  <a:lnTo>
                    <a:pt x="865263" y="1237653"/>
                  </a:lnTo>
                  <a:lnTo>
                    <a:pt x="823048" y="1252308"/>
                  </a:lnTo>
                  <a:lnTo>
                    <a:pt x="783539" y="1272133"/>
                  </a:lnTo>
                  <a:lnTo>
                    <a:pt x="747153" y="1296708"/>
                  </a:lnTo>
                  <a:lnTo>
                    <a:pt x="714298" y="1325638"/>
                  </a:lnTo>
                  <a:lnTo>
                    <a:pt x="685368" y="1358493"/>
                  </a:lnTo>
                  <a:lnTo>
                    <a:pt x="660793" y="1394879"/>
                  </a:lnTo>
                  <a:lnTo>
                    <a:pt x="640969" y="1434388"/>
                  </a:lnTo>
                  <a:lnTo>
                    <a:pt x="626313" y="1476603"/>
                  </a:lnTo>
                  <a:lnTo>
                    <a:pt x="617207" y="1521142"/>
                  </a:lnTo>
                  <a:lnTo>
                    <a:pt x="614095" y="1567561"/>
                  </a:lnTo>
                  <a:lnTo>
                    <a:pt x="617207" y="1613992"/>
                  </a:lnTo>
                  <a:lnTo>
                    <a:pt x="626313" y="1658531"/>
                  </a:lnTo>
                  <a:lnTo>
                    <a:pt x="640969" y="1700745"/>
                  </a:lnTo>
                  <a:lnTo>
                    <a:pt x="660793" y="1740255"/>
                  </a:lnTo>
                  <a:lnTo>
                    <a:pt x="685368" y="1776641"/>
                  </a:lnTo>
                  <a:lnTo>
                    <a:pt x="714286" y="1809508"/>
                  </a:lnTo>
                  <a:lnTo>
                    <a:pt x="747153" y="1838426"/>
                  </a:lnTo>
                  <a:lnTo>
                    <a:pt x="783539" y="1863001"/>
                  </a:lnTo>
                  <a:lnTo>
                    <a:pt x="823048" y="1882825"/>
                  </a:lnTo>
                  <a:lnTo>
                    <a:pt x="865263" y="1897481"/>
                  </a:lnTo>
                  <a:lnTo>
                    <a:pt x="909802" y="1906587"/>
                  </a:lnTo>
                  <a:lnTo>
                    <a:pt x="956233" y="1909699"/>
                  </a:lnTo>
                  <a:lnTo>
                    <a:pt x="1002652" y="1906587"/>
                  </a:lnTo>
                  <a:lnTo>
                    <a:pt x="1047191" y="1897481"/>
                  </a:lnTo>
                  <a:lnTo>
                    <a:pt x="1089406" y="1882825"/>
                  </a:lnTo>
                  <a:lnTo>
                    <a:pt x="1128915" y="1863001"/>
                  </a:lnTo>
                  <a:lnTo>
                    <a:pt x="1165301" y="1838426"/>
                  </a:lnTo>
                  <a:lnTo>
                    <a:pt x="1198168" y="1809496"/>
                  </a:lnTo>
                  <a:lnTo>
                    <a:pt x="1227086" y="1776641"/>
                  </a:lnTo>
                  <a:lnTo>
                    <a:pt x="1251661" y="1740255"/>
                  </a:lnTo>
                  <a:lnTo>
                    <a:pt x="1271485" y="1700745"/>
                  </a:lnTo>
                  <a:lnTo>
                    <a:pt x="1286141" y="1658531"/>
                  </a:lnTo>
                  <a:lnTo>
                    <a:pt x="1295247" y="1613992"/>
                  </a:lnTo>
                  <a:lnTo>
                    <a:pt x="1298371" y="1567561"/>
                  </a:lnTo>
                  <a:close/>
                </a:path>
                <a:path w="2567940" h="4874895">
                  <a:moveTo>
                    <a:pt x="2567863" y="1815973"/>
                  </a:moveTo>
                  <a:lnTo>
                    <a:pt x="2376792" y="1657807"/>
                  </a:lnTo>
                  <a:lnTo>
                    <a:pt x="2378887" y="1648472"/>
                  </a:lnTo>
                  <a:lnTo>
                    <a:pt x="2377529" y="1635772"/>
                  </a:lnTo>
                  <a:lnTo>
                    <a:pt x="2373566" y="1610372"/>
                  </a:lnTo>
                  <a:lnTo>
                    <a:pt x="2367153" y="1597672"/>
                  </a:lnTo>
                  <a:lnTo>
                    <a:pt x="2358440" y="1584972"/>
                  </a:lnTo>
                  <a:lnTo>
                    <a:pt x="2354757" y="1572272"/>
                  </a:lnTo>
                  <a:lnTo>
                    <a:pt x="2349296" y="1572272"/>
                  </a:lnTo>
                  <a:lnTo>
                    <a:pt x="2341803" y="1559572"/>
                  </a:lnTo>
                  <a:lnTo>
                    <a:pt x="2323185" y="1546872"/>
                  </a:lnTo>
                  <a:lnTo>
                    <a:pt x="2301252" y="1534172"/>
                  </a:lnTo>
                  <a:lnTo>
                    <a:pt x="2276894" y="1521472"/>
                  </a:lnTo>
                  <a:lnTo>
                    <a:pt x="2213978" y="1521472"/>
                  </a:lnTo>
                  <a:lnTo>
                    <a:pt x="2213025" y="1522247"/>
                  </a:lnTo>
                  <a:lnTo>
                    <a:pt x="2133650" y="1456550"/>
                  </a:lnTo>
                  <a:lnTo>
                    <a:pt x="2133650" y="1608302"/>
                  </a:lnTo>
                  <a:lnTo>
                    <a:pt x="2132380" y="1610372"/>
                  </a:lnTo>
                  <a:lnTo>
                    <a:pt x="2121547" y="1623072"/>
                  </a:lnTo>
                  <a:lnTo>
                    <a:pt x="2105749" y="1661172"/>
                  </a:lnTo>
                  <a:lnTo>
                    <a:pt x="2085822" y="1699272"/>
                  </a:lnTo>
                  <a:lnTo>
                    <a:pt x="2062568" y="1750072"/>
                  </a:lnTo>
                  <a:lnTo>
                    <a:pt x="2009470" y="1864372"/>
                  </a:lnTo>
                  <a:lnTo>
                    <a:pt x="1981263" y="1915172"/>
                  </a:lnTo>
                  <a:lnTo>
                    <a:pt x="1953056" y="1978672"/>
                  </a:lnTo>
                  <a:lnTo>
                    <a:pt x="1925675" y="2029472"/>
                  </a:lnTo>
                  <a:lnTo>
                    <a:pt x="1899958" y="2080272"/>
                  </a:lnTo>
                  <a:lnTo>
                    <a:pt x="1876729" y="2131072"/>
                  </a:lnTo>
                  <a:lnTo>
                    <a:pt x="1864385" y="2143772"/>
                  </a:lnTo>
                  <a:lnTo>
                    <a:pt x="1846338" y="2156472"/>
                  </a:lnTo>
                  <a:lnTo>
                    <a:pt x="1825866" y="2169172"/>
                  </a:lnTo>
                  <a:lnTo>
                    <a:pt x="1360932" y="2169172"/>
                  </a:lnTo>
                  <a:lnTo>
                    <a:pt x="1358988" y="2156472"/>
                  </a:lnTo>
                  <a:lnTo>
                    <a:pt x="1357401" y="2156472"/>
                  </a:lnTo>
                  <a:lnTo>
                    <a:pt x="1375918" y="2118372"/>
                  </a:lnTo>
                  <a:lnTo>
                    <a:pt x="1434452" y="2054872"/>
                  </a:lnTo>
                  <a:lnTo>
                    <a:pt x="1470342" y="2029472"/>
                  </a:lnTo>
                  <a:lnTo>
                    <a:pt x="1578165" y="1915172"/>
                  </a:lnTo>
                  <a:lnTo>
                    <a:pt x="1614182" y="1889772"/>
                  </a:lnTo>
                  <a:lnTo>
                    <a:pt x="1686369" y="1813572"/>
                  </a:lnTo>
                  <a:lnTo>
                    <a:pt x="1722564" y="1788172"/>
                  </a:lnTo>
                  <a:lnTo>
                    <a:pt x="1795195" y="1711972"/>
                  </a:lnTo>
                  <a:lnTo>
                    <a:pt x="1827809" y="1686572"/>
                  </a:lnTo>
                  <a:lnTo>
                    <a:pt x="1847938" y="1635772"/>
                  </a:lnTo>
                  <a:lnTo>
                    <a:pt x="1855571" y="1597672"/>
                  </a:lnTo>
                  <a:lnTo>
                    <a:pt x="1850694" y="1559572"/>
                  </a:lnTo>
                  <a:lnTo>
                    <a:pt x="1847926" y="1546872"/>
                  </a:lnTo>
                  <a:lnTo>
                    <a:pt x="1842401" y="1534172"/>
                  </a:lnTo>
                  <a:lnTo>
                    <a:pt x="1839645" y="1521472"/>
                  </a:lnTo>
                  <a:lnTo>
                    <a:pt x="1827174" y="1496072"/>
                  </a:lnTo>
                  <a:lnTo>
                    <a:pt x="1814855" y="1457972"/>
                  </a:lnTo>
                  <a:lnTo>
                    <a:pt x="1802904" y="1419872"/>
                  </a:lnTo>
                  <a:lnTo>
                    <a:pt x="1791512" y="1394472"/>
                  </a:lnTo>
                  <a:lnTo>
                    <a:pt x="1748104" y="1288681"/>
                  </a:lnTo>
                  <a:lnTo>
                    <a:pt x="2133650" y="1608302"/>
                  </a:lnTo>
                  <a:lnTo>
                    <a:pt x="2133650" y="1456550"/>
                  </a:lnTo>
                  <a:lnTo>
                    <a:pt x="1654111" y="1059586"/>
                  </a:lnTo>
                  <a:lnTo>
                    <a:pt x="1598726" y="924572"/>
                  </a:lnTo>
                  <a:lnTo>
                    <a:pt x="1580984" y="886472"/>
                  </a:lnTo>
                  <a:lnTo>
                    <a:pt x="1554035" y="861072"/>
                  </a:lnTo>
                  <a:lnTo>
                    <a:pt x="1519758" y="835672"/>
                  </a:lnTo>
                  <a:lnTo>
                    <a:pt x="1431785" y="835672"/>
                  </a:lnTo>
                  <a:lnTo>
                    <a:pt x="1409560" y="857148"/>
                  </a:lnTo>
                  <a:lnTo>
                    <a:pt x="822020" y="370789"/>
                  </a:lnTo>
                  <a:lnTo>
                    <a:pt x="857135" y="330860"/>
                  </a:lnTo>
                  <a:lnTo>
                    <a:pt x="892860" y="291858"/>
                  </a:lnTo>
                  <a:lnTo>
                    <a:pt x="928890" y="254114"/>
                  </a:lnTo>
                  <a:lnTo>
                    <a:pt x="965174" y="217627"/>
                  </a:lnTo>
                  <a:lnTo>
                    <a:pt x="1001674" y="182435"/>
                  </a:lnTo>
                  <a:lnTo>
                    <a:pt x="1038326" y="148577"/>
                  </a:lnTo>
                  <a:lnTo>
                    <a:pt x="1075093" y="116065"/>
                  </a:lnTo>
                  <a:lnTo>
                    <a:pt x="1111897" y="84924"/>
                  </a:lnTo>
                  <a:lnTo>
                    <a:pt x="1148715" y="55181"/>
                  </a:lnTo>
                  <a:lnTo>
                    <a:pt x="1185494" y="26873"/>
                  </a:lnTo>
                  <a:lnTo>
                    <a:pt x="1222171" y="0"/>
                  </a:lnTo>
                  <a:lnTo>
                    <a:pt x="1179753" y="101"/>
                  </a:lnTo>
                  <a:lnTo>
                    <a:pt x="1136777" y="3594"/>
                  </a:lnTo>
                  <a:lnTo>
                    <a:pt x="1093431" y="10414"/>
                  </a:lnTo>
                  <a:lnTo>
                    <a:pt x="1049883" y="20535"/>
                  </a:lnTo>
                  <a:lnTo>
                    <a:pt x="1006335" y="33909"/>
                  </a:lnTo>
                  <a:lnTo>
                    <a:pt x="962952" y="50482"/>
                  </a:lnTo>
                  <a:lnTo>
                    <a:pt x="919924" y="70218"/>
                  </a:lnTo>
                  <a:lnTo>
                    <a:pt x="877430" y="93078"/>
                  </a:lnTo>
                  <a:lnTo>
                    <a:pt x="835672" y="118999"/>
                  </a:lnTo>
                  <a:lnTo>
                    <a:pt x="794804" y="147942"/>
                  </a:lnTo>
                  <a:lnTo>
                    <a:pt x="755027" y="179882"/>
                  </a:lnTo>
                  <a:lnTo>
                    <a:pt x="716521" y="214744"/>
                  </a:lnTo>
                  <a:lnTo>
                    <a:pt x="679475" y="252514"/>
                  </a:lnTo>
                  <a:lnTo>
                    <a:pt x="679335" y="252679"/>
                  </a:lnTo>
                  <a:lnTo>
                    <a:pt x="624636" y="207391"/>
                  </a:lnTo>
                  <a:lnTo>
                    <a:pt x="551611" y="296799"/>
                  </a:lnTo>
                  <a:lnTo>
                    <a:pt x="606564" y="342366"/>
                  </a:lnTo>
                  <a:lnTo>
                    <a:pt x="581228" y="379476"/>
                  </a:lnTo>
                  <a:lnTo>
                    <a:pt x="554507" y="424154"/>
                  </a:lnTo>
                  <a:lnTo>
                    <a:pt x="530910" y="469557"/>
                  </a:lnTo>
                  <a:lnTo>
                    <a:pt x="510451" y="515518"/>
                  </a:lnTo>
                  <a:lnTo>
                    <a:pt x="493128" y="561822"/>
                  </a:lnTo>
                  <a:lnTo>
                    <a:pt x="478942" y="608304"/>
                  </a:lnTo>
                  <a:lnTo>
                    <a:pt x="467918" y="654748"/>
                  </a:lnTo>
                  <a:lnTo>
                    <a:pt x="460032" y="700989"/>
                  </a:lnTo>
                  <a:lnTo>
                    <a:pt x="455307" y="746810"/>
                  </a:lnTo>
                  <a:lnTo>
                    <a:pt x="453732" y="792022"/>
                  </a:lnTo>
                  <a:lnTo>
                    <a:pt x="455333" y="836447"/>
                  </a:lnTo>
                  <a:lnTo>
                    <a:pt x="460095" y="879894"/>
                  </a:lnTo>
                  <a:lnTo>
                    <a:pt x="468045" y="922147"/>
                  </a:lnTo>
                  <a:lnTo>
                    <a:pt x="487273" y="880478"/>
                  </a:lnTo>
                  <a:lnTo>
                    <a:pt x="507885" y="838517"/>
                  </a:lnTo>
                  <a:lnTo>
                    <a:pt x="529844" y="796340"/>
                  </a:lnTo>
                  <a:lnTo>
                    <a:pt x="553161" y="753948"/>
                  </a:lnTo>
                  <a:lnTo>
                    <a:pt x="577824" y="711415"/>
                  </a:lnTo>
                  <a:lnTo>
                    <a:pt x="603808" y="668756"/>
                  </a:lnTo>
                  <a:lnTo>
                    <a:pt x="631101" y="626021"/>
                  </a:lnTo>
                  <a:lnTo>
                    <a:pt x="659688" y="583247"/>
                  </a:lnTo>
                  <a:lnTo>
                    <a:pt x="689571" y="540461"/>
                  </a:lnTo>
                  <a:lnTo>
                    <a:pt x="720725" y="497725"/>
                  </a:lnTo>
                  <a:lnTo>
                    <a:pt x="749020" y="460463"/>
                  </a:lnTo>
                  <a:lnTo>
                    <a:pt x="1356398" y="963968"/>
                  </a:lnTo>
                  <a:lnTo>
                    <a:pt x="1356715" y="975372"/>
                  </a:lnTo>
                  <a:lnTo>
                    <a:pt x="1358785" y="988072"/>
                  </a:lnTo>
                  <a:lnTo>
                    <a:pt x="1362240" y="1000772"/>
                  </a:lnTo>
                  <a:lnTo>
                    <a:pt x="1367078" y="1013472"/>
                  </a:lnTo>
                  <a:lnTo>
                    <a:pt x="1493062" y="1318272"/>
                  </a:lnTo>
                  <a:lnTo>
                    <a:pt x="1509712" y="1356372"/>
                  </a:lnTo>
                  <a:lnTo>
                    <a:pt x="1526222" y="1407172"/>
                  </a:lnTo>
                  <a:lnTo>
                    <a:pt x="1542364" y="1457972"/>
                  </a:lnTo>
                  <a:lnTo>
                    <a:pt x="1557959" y="1508772"/>
                  </a:lnTo>
                  <a:lnTo>
                    <a:pt x="1560766" y="1534172"/>
                  </a:lnTo>
                  <a:lnTo>
                    <a:pt x="1558404" y="1559572"/>
                  </a:lnTo>
                  <a:lnTo>
                    <a:pt x="1551165" y="1584972"/>
                  </a:lnTo>
                  <a:lnTo>
                    <a:pt x="1539417" y="1597672"/>
                  </a:lnTo>
                  <a:lnTo>
                    <a:pt x="1390573" y="1750072"/>
                  </a:lnTo>
                  <a:lnTo>
                    <a:pt x="1353019" y="1775472"/>
                  </a:lnTo>
                  <a:lnTo>
                    <a:pt x="1201978" y="1927872"/>
                  </a:lnTo>
                  <a:lnTo>
                    <a:pt x="1164069" y="1953272"/>
                  </a:lnTo>
                  <a:lnTo>
                    <a:pt x="1126159" y="1991372"/>
                  </a:lnTo>
                  <a:lnTo>
                    <a:pt x="1109052" y="2004072"/>
                  </a:lnTo>
                  <a:lnTo>
                    <a:pt x="1089152" y="2016772"/>
                  </a:lnTo>
                  <a:lnTo>
                    <a:pt x="1046530" y="2016772"/>
                  </a:lnTo>
                  <a:lnTo>
                    <a:pt x="991743" y="2029472"/>
                  </a:lnTo>
                  <a:lnTo>
                    <a:pt x="941412" y="2042172"/>
                  </a:lnTo>
                  <a:lnTo>
                    <a:pt x="895591" y="2054872"/>
                  </a:lnTo>
                  <a:lnTo>
                    <a:pt x="854329" y="2067572"/>
                  </a:lnTo>
                  <a:lnTo>
                    <a:pt x="817664" y="2092972"/>
                  </a:lnTo>
                  <a:lnTo>
                    <a:pt x="785672" y="2118372"/>
                  </a:lnTo>
                  <a:lnTo>
                    <a:pt x="758380" y="2156472"/>
                  </a:lnTo>
                  <a:lnTo>
                    <a:pt x="735850" y="2194572"/>
                  </a:lnTo>
                  <a:lnTo>
                    <a:pt x="718121" y="2232672"/>
                  </a:lnTo>
                  <a:lnTo>
                    <a:pt x="705269" y="2270772"/>
                  </a:lnTo>
                  <a:lnTo>
                    <a:pt x="697331" y="2321572"/>
                  </a:lnTo>
                  <a:lnTo>
                    <a:pt x="694359" y="2385072"/>
                  </a:lnTo>
                  <a:lnTo>
                    <a:pt x="694436" y="2486672"/>
                  </a:lnTo>
                  <a:lnTo>
                    <a:pt x="695020" y="2740672"/>
                  </a:lnTo>
                  <a:lnTo>
                    <a:pt x="695109" y="2791472"/>
                  </a:lnTo>
                  <a:lnTo>
                    <a:pt x="695147" y="2956572"/>
                  </a:lnTo>
                  <a:lnTo>
                    <a:pt x="695045" y="3007372"/>
                  </a:lnTo>
                  <a:lnTo>
                    <a:pt x="694931" y="3045472"/>
                  </a:lnTo>
                  <a:lnTo>
                    <a:pt x="694690" y="3096272"/>
                  </a:lnTo>
                  <a:lnTo>
                    <a:pt x="694359" y="3147072"/>
                  </a:lnTo>
                  <a:lnTo>
                    <a:pt x="691349" y="3197872"/>
                  </a:lnTo>
                  <a:lnTo>
                    <a:pt x="685368" y="3261372"/>
                  </a:lnTo>
                  <a:lnTo>
                    <a:pt x="676960" y="3312172"/>
                  </a:lnTo>
                  <a:lnTo>
                    <a:pt x="666673" y="3362972"/>
                  </a:lnTo>
                  <a:lnTo>
                    <a:pt x="655967" y="3413772"/>
                  </a:lnTo>
                  <a:lnTo>
                    <a:pt x="645058" y="3464572"/>
                  </a:lnTo>
                  <a:lnTo>
                    <a:pt x="633920" y="3515372"/>
                  </a:lnTo>
                  <a:lnTo>
                    <a:pt x="622579" y="3553472"/>
                  </a:lnTo>
                  <a:lnTo>
                    <a:pt x="611009" y="3604272"/>
                  </a:lnTo>
                  <a:lnTo>
                    <a:pt x="599224" y="3655072"/>
                  </a:lnTo>
                  <a:lnTo>
                    <a:pt x="587209" y="3705872"/>
                  </a:lnTo>
                  <a:lnTo>
                    <a:pt x="574979" y="3756672"/>
                  </a:lnTo>
                  <a:lnTo>
                    <a:pt x="562521" y="3807472"/>
                  </a:lnTo>
                  <a:lnTo>
                    <a:pt x="549833" y="3858272"/>
                  </a:lnTo>
                  <a:lnTo>
                    <a:pt x="539203" y="3883672"/>
                  </a:lnTo>
                  <a:lnTo>
                    <a:pt x="524395" y="3921772"/>
                  </a:lnTo>
                  <a:lnTo>
                    <a:pt x="506107" y="3959872"/>
                  </a:lnTo>
                  <a:lnTo>
                    <a:pt x="485063" y="3985272"/>
                  </a:lnTo>
                  <a:lnTo>
                    <a:pt x="421284" y="4061472"/>
                  </a:lnTo>
                  <a:lnTo>
                    <a:pt x="97993" y="4442472"/>
                  </a:lnTo>
                  <a:lnTo>
                    <a:pt x="45186" y="4505972"/>
                  </a:lnTo>
                  <a:lnTo>
                    <a:pt x="27101" y="4531372"/>
                  </a:lnTo>
                  <a:lnTo>
                    <a:pt x="12814" y="4569472"/>
                  </a:lnTo>
                  <a:lnTo>
                    <a:pt x="3225" y="4594872"/>
                  </a:lnTo>
                  <a:lnTo>
                    <a:pt x="0" y="4658372"/>
                  </a:lnTo>
                  <a:lnTo>
                    <a:pt x="11277" y="4696472"/>
                  </a:lnTo>
                  <a:lnTo>
                    <a:pt x="35102" y="4747272"/>
                  </a:lnTo>
                  <a:lnTo>
                    <a:pt x="69519" y="4785372"/>
                  </a:lnTo>
                  <a:lnTo>
                    <a:pt x="112572" y="4810772"/>
                  </a:lnTo>
                  <a:lnTo>
                    <a:pt x="201574" y="4836172"/>
                  </a:lnTo>
                  <a:lnTo>
                    <a:pt x="287286" y="4810772"/>
                  </a:lnTo>
                  <a:lnTo>
                    <a:pt x="329044" y="4772672"/>
                  </a:lnTo>
                  <a:lnTo>
                    <a:pt x="370128" y="4734572"/>
                  </a:lnTo>
                  <a:lnTo>
                    <a:pt x="565772" y="4505972"/>
                  </a:lnTo>
                  <a:lnTo>
                    <a:pt x="598271" y="4480572"/>
                  </a:lnTo>
                  <a:lnTo>
                    <a:pt x="727240" y="4328172"/>
                  </a:lnTo>
                  <a:lnTo>
                    <a:pt x="790778" y="4251972"/>
                  </a:lnTo>
                  <a:lnTo>
                    <a:pt x="822248" y="4213872"/>
                  </a:lnTo>
                  <a:lnTo>
                    <a:pt x="851801" y="4163072"/>
                  </a:lnTo>
                  <a:lnTo>
                    <a:pt x="876465" y="4124972"/>
                  </a:lnTo>
                  <a:lnTo>
                    <a:pt x="896289" y="4074172"/>
                  </a:lnTo>
                  <a:lnTo>
                    <a:pt x="911275" y="4023372"/>
                  </a:lnTo>
                  <a:lnTo>
                    <a:pt x="923074" y="3972572"/>
                  </a:lnTo>
                  <a:lnTo>
                    <a:pt x="934008" y="3921772"/>
                  </a:lnTo>
                  <a:lnTo>
                    <a:pt x="944232" y="3870972"/>
                  </a:lnTo>
                  <a:lnTo>
                    <a:pt x="953973" y="3820172"/>
                  </a:lnTo>
                  <a:lnTo>
                    <a:pt x="963409" y="3769372"/>
                  </a:lnTo>
                  <a:lnTo>
                    <a:pt x="972743" y="3731272"/>
                  </a:lnTo>
                  <a:lnTo>
                    <a:pt x="982167" y="3680472"/>
                  </a:lnTo>
                  <a:lnTo>
                    <a:pt x="991882" y="3629672"/>
                  </a:lnTo>
                  <a:lnTo>
                    <a:pt x="1002080" y="3578872"/>
                  </a:lnTo>
                  <a:lnTo>
                    <a:pt x="1017295" y="3540772"/>
                  </a:lnTo>
                  <a:lnTo>
                    <a:pt x="1040523" y="3515372"/>
                  </a:lnTo>
                  <a:lnTo>
                    <a:pt x="1067231" y="3515372"/>
                  </a:lnTo>
                  <a:lnTo>
                    <a:pt x="1092885" y="3528072"/>
                  </a:lnTo>
                  <a:lnTo>
                    <a:pt x="1124712" y="3578872"/>
                  </a:lnTo>
                  <a:lnTo>
                    <a:pt x="1156919" y="3616972"/>
                  </a:lnTo>
                  <a:lnTo>
                    <a:pt x="1189075" y="3667772"/>
                  </a:lnTo>
                  <a:lnTo>
                    <a:pt x="1220711" y="3705872"/>
                  </a:lnTo>
                  <a:lnTo>
                    <a:pt x="1251419" y="3743972"/>
                  </a:lnTo>
                  <a:lnTo>
                    <a:pt x="1280744" y="3794772"/>
                  </a:lnTo>
                  <a:lnTo>
                    <a:pt x="1308252" y="3832872"/>
                  </a:lnTo>
                  <a:lnTo>
                    <a:pt x="1333487" y="3883672"/>
                  </a:lnTo>
                  <a:lnTo>
                    <a:pt x="1356029" y="3934472"/>
                  </a:lnTo>
                  <a:lnTo>
                    <a:pt x="1376299" y="3972572"/>
                  </a:lnTo>
                  <a:lnTo>
                    <a:pt x="1395984" y="4023372"/>
                  </a:lnTo>
                  <a:lnTo>
                    <a:pt x="1415135" y="4074172"/>
                  </a:lnTo>
                  <a:lnTo>
                    <a:pt x="1433804" y="4124972"/>
                  </a:lnTo>
                  <a:lnTo>
                    <a:pt x="1452054" y="4163072"/>
                  </a:lnTo>
                  <a:lnTo>
                    <a:pt x="1469948" y="4213872"/>
                  </a:lnTo>
                  <a:lnTo>
                    <a:pt x="1487551" y="4264672"/>
                  </a:lnTo>
                  <a:lnTo>
                    <a:pt x="1504899" y="4302772"/>
                  </a:lnTo>
                  <a:lnTo>
                    <a:pt x="1522069" y="4353572"/>
                  </a:lnTo>
                  <a:lnTo>
                    <a:pt x="1539113" y="4404372"/>
                  </a:lnTo>
                  <a:lnTo>
                    <a:pt x="1573072" y="4493272"/>
                  </a:lnTo>
                  <a:lnTo>
                    <a:pt x="1590103" y="4544072"/>
                  </a:lnTo>
                  <a:lnTo>
                    <a:pt x="1607248" y="4594872"/>
                  </a:lnTo>
                  <a:lnTo>
                    <a:pt x="1624558" y="4632972"/>
                  </a:lnTo>
                  <a:lnTo>
                    <a:pt x="1642097" y="4683772"/>
                  </a:lnTo>
                  <a:lnTo>
                    <a:pt x="1659940" y="4734572"/>
                  </a:lnTo>
                  <a:lnTo>
                    <a:pt x="1683118" y="4785372"/>
                  </a:lnTo>
                  <a:lnTo>
                    <a:pt x="1712429" y="4823472"/>
                  </a:lnTo>
                  <a:lnTo>
                    <a:pt x="1746986" y="4848872"/>
                  </a:lnTo>
                  <a:lnTo>
                    <a:pt x="1785848" y="4874272"/>
                  </a:lnTo>
                  <a:lnTo>
                    <a:pt x="1872894" y="4874272"/>
                  </a:lnTo>
                  <a:lnTo>
                    <a:pt x="1964055" y="4848872"/>
                  </a:lnTo>
                  <a:lnTo>
                    <a:pt x="1999691" y="4810772"/>
                  </a:lnTo>
                  <a:lnTo>
                    <a:pt x="2025904" y="4772672"/>
                  </a:lnTo>
                  <a:lnTo>
                    <a:pt x="2042388" y="4734572"/>
                  </a:lnTo>
                  <a:lnTo>
                    <a:pt x="2048840" y="4683772"/>
                  </a:lnTo>
                  <a:lnTo>
                    <a:pt x="2044979" y="4632972"/>
                  </a:lnTo>
                  <a:lnTo>
                    <a:pt x="2030526" y="4582172"/>
                  </a:lnTo>
                  <a:lnTo>
                    <a:pt x="1942744" y="4340872"/>
                  </a:lnTo>
                  <a:lnTo>
                    <a:pt x="1925129" y="4302772"/>
                  </a:lnTo>
                  <a:lnTo>
                    <a:pt x="1872094" y="4150372"/>
                  </a:lnTo>
                  <a:lnTo>
                    <a:pt x="1854339" y="4099572"/>
                  </a:lnTo>
                  <a:lnTo>
                    <a:pt x="1836534" y="4061472"/>
                  </a:lnTo>
                  <a:lnTo>
                    <a:pt x="1800783" y="3959872"/>
                  </a:lnTo>
                  <a:lnTo>
                    <a:pt x="1783410" y="3909072"/>
                  </a:lnTo>
                  <a:lnTo>
                    <a:pt x="1766036" y="3870972"/>
                  </a:lnTo>
                  <a:lnTo>
                    <a:pt x="1748155" y="3820172"/>
                  </a:lnTo>
                  <a:lnTo>
                    <a:pt x="1729270" y="3769372"/>
                  </a:lnTo>
                  <a:lnTo>
                    <a:pt x="1708899" y="3731272"/>
                  </a:lnTo>
                  <a:lnTo>
                    <a:pt x="1686547" y="3680472"/>
                  </a:lnTo>
                  <a:lnTo>
                    <a:pt x="1661718" y="3642372"/>
                  </a:lnTo>
                  <a:lnTo>
                    <a:pt x="1634921" y="3604272"/>
                  </a:lnTo>
                  <a:lnTo>
                    <a:pt x="1606677" y="3553472"/>
                  </a:lnTo>
                  <a:lnTo>
                    <a:pt x="1577289" y="3515372"/>
                  </a:lnTo>
                  <a:lnTo>
                    <a:pt x="1547088" y="3477272"/>
                  </a:lnTo>
                  <a:lnTo>
                    <a:pt x="1485480" y="3401072"/>
                  </a:lnTo>
                  <a:lnTo>
                    <a:pt x="1454721" y="3350272"/>
                  </a:lnTo>
                  <a:lnTo>
                    <a:pt x="1424419" y="3312172"/>
                  </a:lnTo>
                  <a:lnTo>
                    <a:pt x="1394891" y="3274072"/>
                  </a:lnTo>
                  <a:lnTo>
                    <a:pt x="1368729" y="3223272"/>
                  </a:lnTo>
                  <a:lnTo>
                    <a:pt x="1361274" y="3185172"/>
                  </a:lnTo>
                  <a:lnTo>
                    <a:pt x="1356931" y="3108972"/>
                  </a:lnTo>
                  <a:lnTo>
                    <a:pt x="1356296" y="3058172"/>
                  </a:lnTo>
                  <a:lnTo>
                    <a:pt x="1355877" y="3007372"/>
                  </a:lnTo>
                  <a:lnTo>
                    <a:pt x="1355636" y="2956572"/>
                  </a:lnTo>
                  <a:lnTo>
                    <a:pt x="1355661" y="2791472"/>
                  </a:lnTo>
                  <a:lnTo>
                    <a:pt x="1355877" y="2702572"/>
                  </a:lnTo>
                  <a:lnTo>
                    <a:pt x="1355979" y="2651772"/>
                  </a:lnTo>
                  <a:lnTo>
                    <a:pt x="1356029" y="2410472"/>
                  </a:lnTo>
                  <a:lnTo>
                    <a:pt x="1491284" y="2410472"/>
                  </a:lnTo>
                  <a:lnTo>
                    <a:pt x="1902637" y="2435872"/>
                  </a:lnTo>
                  <a:lnTo>
                    <a:pt x="1954847" y="2435872"/>
                  </a:lnTo>
                  <a:lnTo>
                    <a:pt x="1998040" y="2423172"/>
                  </a:lnTo>
                  <a:lnTo>
                    <a:pt x="2009660" y="2410472"/>
                  </a:lnTo>
                  <a:lnTo>
                    <a:pt x="2032901" y="2385072"/>
                  </a:lnTo>
                  <a:lnTo>
                    <a:pt x="2060117" y="2346972"/>
                  </a:lnTo>
                  <a:lnTo>
                    <a:pt x="2082571" y="2296172"/>
                  </a:lnTo>
                  <a:lnTo>
                    <a:pt x="2105380" y="2245372"/>
                  </a:lnTo>
                  <a:lnTo>
                    <a:pt x="2128456" y="2194572"/>
                  </a:lnTo>
                  <a:lnTo>
                    <a:pt x="2143950" y="2169172"/>
                  </a:lnTo>
                  <a:lnTo>
                    <a:pt x="2151710" y="2156472"/>
                  </a:lnTo>
                  <a:lnTo>
                    <a:pt x="2198382" y="2054872"/>
                  </a:lnTo>
                  <a:lnTo>
                    <a:pt x="2221636" y="2016772"/>
                  </a:lnTo>
                  <a:lnTo>
                    <a:pt x="2244712" y="1965972"/>
                  </a:lnTo>
                  <a:lnTo>
                    <a:pt x="2267521" y="1915172"/>
                  </a:lnTo>
                  <a:lnTo>
                    <a:pt x="2289987" y="1877072"/>
                  </a:lnTo>
                  <a:lnTo>
                    <a:pt x="2313419" y="1826272"/>
                  </a:lnTo>
                  <a:lnTo>
                    <a:pt x="2333155" y="1773682"/>
                  </a:lnTo>
                  <a:lnTo>
                    <a:pt x="2493568" y="1906651"/>
                  </a:lnTo>
                  <a:lnTo>
                    <a:pt x="2567863" y="1815973"/>
                  </a:lnTo>
                  <a:close/>
                </a:path>
              </a:pathLst>
            </a:custGeom>
            <a:solidFill>
              <a:srgbClr val="585858"/>
            </a:solidFill>
          </p:spPr>
          <p:txBody>
            <a:bodyPr wrap="square" lIns="0" tIns="0" rIns="0" bIns="0" rtlCol="0"/>
            <a:lstStyle/>
            <a:p>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55904"/>
            <a:ext cx="10706100" cy="4773295"/>
          </a:xfrm>
          <a:custGeom>
            <a:avLst/>
            <a:gdLst/>
            <a:ahLst/>
            <a:cxnLst/>
            <a:rect l="l" t="t" r="r" b="b"/>
            <a:pathLst>
              <a:path w="10706100" h="4773295">
                <a:moveTo>
                  <a:pt x="10439654" y="0"/>
                </a:moveTo>
                <a:lnTo>
                  <a:pt x="266484" y="0"/>
                </a:lnTo>
                <a:lnTo>
                  <a:pt x="218581" y="4291"/>
                </a:lnTo>
                <a:lnTo>
                  <a:pt x="173497" y="16665"/>
                </a:lnTo>
                <a:lnTo>
                  <a:pt x="131982" y="36369"/>
                </a:lnTo>
                <a:lnTo>
                  <a:pt x="94789" y="62651"/>
                </a:lnTo>
                <a:lnTo>
                  <a:pt x="62672" y="94762"/>
                </a:lnTo>
                <a:lnTo>
                  <a:pt x="36381" y="131948"/>
                </a:lnTo>
                <a:lnTo>
                  <a:pt x="16671" y="173458"/>
                </a:lnTo>
                <a:lnTo>
                  <a:pt x="4293" y="218541"/>
                </a:lnTo>
                <a:lnTo>
                  <a:pt x="0" y="266446"/>
                </a:lnTo>
                <a:lnTo>
                  <a:pt x="0" y="4506722"/>
                </a:lnTo>
                <a:lnTo>
                  <a:pt x="4293" y="4554626"/>
                </a:lnTo>
                <a:lnTo>
                  <a:pt x="16671" y="4599709"/>
                </a:lnTo>
                <a:lnTo>
                  <a:pt x="36381" y="4641219"/>
                </a:lnTo>
                <a:lnTo>
                  <a:pt x="62672" y="4678405"/>
                </a:lnTo>
                <a:lnTo>
                  <a:pt x="94789" y="4710516"/>
                </a:lnTo>
                <a:lnTo>
                  <a:pt x="131982" y="4736798"/>
                </a:lnTo>
                <a:lnTo>
                  <a:pt x="173497" y="4756502"/>
                </a:lnTo>
                <a:lnTo>
                  <a:pt x="218581" y="4768876"/>
                </a:lnTo>
                <a:lnTo>
                  <a:pt x="266484" y="4773168"/>
                </a:lnTo>
                <a:lnTo>
                  <a:pt x="10439654" y="4773168"/>
                </a:lnTo>
                <a:lnTo>
                  <a:pt x="10487558" y="4768876"/>
                </a:lnTo>
                <a:lnTo>
                  <a:pt x="10532641" y="4756502"/>
                </a:lnTo>
                <a:lnTo>
                  <a:pt x="10574151" y="4736798"/>
                </a:lnTo>
                <a:lnTo>
                  <a:pt x="10611337" y="4710516"/>
                </a:lnTo>
                <a:lnTo>
                  <a:pt x="10643448" y="4678405"/>
                </a:lnTo>
                <a:lnTo>
                  <a:pt x="10669730" y="4641219"/>
                </a:lnTo>
                <a:lnTo>
                  <a:pt x="10689434" y="4599709"/>
                </a:lnTo>
                <a:lnTo>
                  <a:pt x="10701808" y="4554626"/>
                </a:lnTo>
                <a:lnTo>
                  <a:pt x="10706100" y="4506722"/>
                </a:lnTo>
                <a:lnTo>
                  <a:pt x="10706100" y="266446"/>
                </a:lnTo>
                <a:lnTo>
                  <a:pt x="10701808" y="218541"/>
                </a:lnTo>
                <a:lnTo>
                  <a:pt x="10689434" y="173458"/>
                </a:lnTo>
                <a:lnTo>
                  <a:pt x="10669730" y="131948"/>
                </a:lnTo>
                <a:lnTo>
                  <a:pt x="10643448" y="94762"/>
                </a:lnTo>
                <a:lnTo>
                  <a:pt x="10611337" y="62651"/>
                </a:lnTo>
                <a:lnTo>
                  <a:pt x="10574151" y="36369"/>
                </a:lnTo>
                <a:lnTo>
                  <a:pt x="10532641" y="16665"/>
                </a:lnTo>
                <a:lnTo>
                  <a:pt x="10487558" y="4291"/>
                </a:lnTo>
                <a:lnTo>
                  <a:pt x="10439654" y="0"/>
                </a:lnTo>
                <a:close/>
              </a:path>
            </a:pathLst>
          </a:custGeom>
          <a:solidFill>
            <a:srgbClr val="DEEBF7"/>
          </a:solidFill>
        </p:spPr>
        <p:txBody>
          <a:bodyPr wrap="square" lIns="0" tIns="0" rIns="0" bIns="0" rtlCol="0"/>
          <a:lstStyle/>
          <a:p>
            <a:endParaRPr/>
          </a:p>
        </p:txBody>
      </p:sp>
      <p:sp>
        <p:nvSpPr>
          <p:cNvPr id="3" name="object 3"/>
          <p:cNvSpPr txBox="1"/>
          <p:nvPr/>
        </p:nvSpPr>
        <p:spPr>
          <a:xfrm>
            <a:off x="1205890" y="1416557"/>
            <a:ext cx="5674995" cy="3317875"/>
          </a:xfrm>
          <a:prstGeom prst="rect">
            <a:avLst/>
          </a:prstGeom>
        </p:spPr>
        <p:txBody>
          <a:bodyPr vert="horz" wrap="square" lIns="0" tIns="12700" rIns="0" bIns="0" rtlCol="0">
            <a:spAutoFit/>
          </a:bodyPr>
          <a:lstStyle/>
          <a:p>
            <a:pPr marL="12700" marR="5080">
              <a:lnSpc>
                <a:spcPct val="150000"/>
              </a:lnSpc>
              <a:spcBef>
                <a:spcPts val="100"/>
              </a:spcBef>
            </a:pPr>
            <a:r>
              <a:rPr sz="2400" b="1" dirty="0">
                <a:solidFill>
                  <a:srgbClr val="404040"/>
                </a:solidFill>
                <a:latin typeface="Carlito"/>
                <a:cs typeface="Carlito"/>
              </a:rPr>
              <a:t>Sık </a:t>
            </a:r>
            <a:r>
              <a:rPr sz="2400" b="1" spc="-5" dirty="0">
                <a:solidFill>
                  <a:srgbClr val="404040"/>
                </a:solidFill>
                <a:latin typeface="Carlito"/>
                <a:cs typeface="Carlito"/>
              </a:rPr>
              <a:t>Görülen Mesleki </a:t>
            </a:r>
            <a:r>
              <a:rPr sz="2400" b="1" spc="-15" dirty="0">
                <a:solidFill>
                  <a:srgbClr val="404040"/>
                </a:solidFill>
                <a:latin typeface="Carlito"/>
                <a:cs typeface="Carlito"/>
              </a:rPr>
              <a:t>Akciğer </a:t>
            </a:r>
            <a:r>
              <a:rPr sz="2400" b="1" spc="-5" dirty="0">
                <a:solidFill>
                  <a:srgbClr val="404040"/>
                </a:solidFill>
                <a:latin typeface="Carlito"/>
                <a:cs typeface="Carlito"/>
              </a:rPr>
              <a:t>Hastalıkları:  </a:t>
            </a:r>
            <a:r>
              <a:rPr sz="2400" spc="-10" dirty="0">
                <a:solidFill>
                  <a:srgbClr val="404040"/>
                </a:solidFill>
                <a:latin typeface="Carlito"/>
                <a:cs typeface="Carlito"/>
              </a:rPr>
              <a:t>Asbestosis </a:t>
            </a:r>
            <a:r>
              <a:rPr sz="2400" spc="-5" dirty="0">
                <a:solidFill>
                  <a:srgbClr val="404040"/>
                </a:solidFill>
                <a:latin typeface="Carlito"/>
                <a:cs typeface="Carlito"/>
              </a:rPr>
              <a:t>(asbest), </a:t>
            </a:r>
            <a:r>
              <a:rPr sz="2400" spc="-15" dirty="0">
                <a:solidFill>
                  <a:srgbClr val="404040"/>
                </a:solidFill>
                <a:latin typeface="Carlito"/>
                <a:cs typeface="Carlito"/>
              </a:rPr>
              <a:t>silikosis </a:t>
            </a:r>
            <a:r>
              <a:rPr sz="2400" spc="-5" dirty="0">
                <a:solidFill>
                  <a:srgbClr val="404040"/>
                </a:solidFill>
                <a:latin typeface="Carlito"/>
                <a:cs typeface="Carlito"/>
              </a:rPr>
              <a:t>(silis), </a:t>
            </a:r>
            <a:r>
              <a:rPr sz="2400" spc="-20" dirty="0">
                <a:solidFill>
                  <a:srgbClr val="404040"/>
                </a:solidFill>
                <a:latin typeface="Carlito"/>
                <a:cs typeface="Carlito"/>
              </a:rPr>
              <a:t>kömür </a:t>
            </a:r>
            <a:r>
              <a:rPr sz="2400" spc="-25" dirty="0">
                <a:solidFill>
                  <a:srgbClr val="404040"/>
                </a:solidFill>
                <a:latin typeface="Carlito"/>
                <a:cs typeface="Carlito"/>
              </a:rPr>
              <a:t>tozu  </a:t>
            </a:r>
            <a:r>
              <a:rPr sz="2400" spc="-10" dirty="0">
                <a:solidFill>
                  <a:srgbClr val="404040"/>
                </a:solidFill>
                <a:latin typeface="Carlito"/>
                <a:cs typeface="Carlito"/>
              </a:rPr>
              <a:t>hastalığı </a:t>
            </a:r>
            <a:r>
              <a:rPr sz="2400" spc="-20" dirty="0">
                <a:solidFill>
                  <a:srgbClr val="404040"/>
                </a:solidFill>
                <a:latin typeface="Carlito"/>
                <a:cs typeface="Carlito"/>
              </a:rPr>
              <a:t>(antrakoz), </a:t>
            </a:r>
            <a:r>
              <a:rPr sz="2400" spc="-10" dirty="0">
                <a:solidFill>
                  <a:srgbClr val="404040"/>
                </a:solidFill>
                <a:latin typeface="Carlito"/>
                <a:cs typeface="Carlito"/>
              </a:rPr>
              <a:t>siderosiz </a:t>
            </a:r>
            <a:r>
              <a:rPr sz="2400" spc="-5" dirty="0">
                <a:solidFill>
                  <a:srgbClr val="404040"/>
                </a:solidFill>
                <a:latin typeface="Carlito"/>
                <a:cs typeface="Carlito"/>
              </a:rPr>
              <a:t>(demir </a:t>
            </a:r>
            <a:r>
              <a:rPr sz="2400" spc="-20" dirty="0">
                <a:solidFill>
                  <a:srgbClr val="404040"/>
                </a:solidFill>
                <a:latin typeface="Carlito"/>
                <a:cs typeface="Carlito"/>
              </a:rPr>
              <a:t>tozu),  </a:t>
            </a:r>
            <a:r>
              <a:rPr sz="2400" spc="-10" dirty="0">
                <a:solidFill>
                  <a:srgbClr val="404040"/>
                </a:solidFill>
                <a:latin typeface="Carlito"/>
                <a:cs typeface="Carlito"/>
              </a:rPr>
              <a:t>bisinozis </a:t>
            </a:r>
            <a:r>
              <a:rPr sz="2400" spc="-5" dirty="0">
                <a:solidFill>
                  <a:srgbClr val="404040"/>
                </a:solidFill>
                <a:latin typeface="Carlito"/>
                <a:cs typeface="Carlito"/>
              </a:rPr>
              <a:t>(pamuk </a:t>
            </a:r>
            <a:r>
              <a:rPr sz="2400" spc="-20" dirty="0">
                <a:solidFill>
                  <a:srgbClr val="404040"/>
                </a:solidFill>
                <a:latin typeface="Carlito"/>
                <a:cs typeface="Carlito"/>
              </a:rPr>
              <a:t>tozu), </a:t>
            </a:r>
            <a:r>
              <a:rPr sz="2400" spc="-15" dirty="0">
                <a:solidFill>
                  <a:srgbClr val="404040"/>
                </a:solidFill>
                <a:latin typeface="Carlito"/>
                <a:cs typeface="Carlito"/>
              </a:rPr>
              <a:t>akciğer</a:t>
            </a:r>
            <a:r>
              <a:rPr sz="2400" spc="5" dirty="0">
                <a:solidFill>
                  <a:srgbClr val="404040"/>
                </a:solidFill>
                <a:latin typeface="Carlito"/>
                <a:cs typeface="Carlito"/>
              </a:rPr>
              <a:t> </a:t>
            </a:r>
            <a:r>
              <a:rPr sz="2400" spc="-5" dirty="0">
                <a:solidFill>
                  <a:srgbClr val="404040"/>
                </a:solidFill>
                <a:latin typeface="Carlito"/>
                <a:cs typeface="Carlito"/>
              </a:rPr>
              <a:t>kanseri,</a:t>
            </a:r>
            <a:endParaRPr sz="2400">
              <a:latin typeface="Carlito"/>
              <a:cs typeface="Carlito"/>
            </a:endParaRPr>
          </a:p>
          <a:p>
            <a:pPr marL="12700">
              <a:lnSpc>
                <a:spcPct val="100000"/>
              </a:lnSpc>
              <a:spcBef>
                <a:spcPts val="1440"/>
              </a:spcBef>
            </a:pPr>
            <a:r>
              <a:rPr sz="2400" dirty="0">
                <a:solidFill>
                  <a:srgbClr val="404040"/>
                </a:solidFill>
                <a:latin typeface="Carlito"/>
                <a:cs typeface="Carlito"/>
              </a:rPr>
              <a:t>mesleki </a:t>
            </a:r>
            <a:r>
              <a:rPr sz="2400" spc="-5" dirty="0">
                <a:solidFill>
                  <a:srgbClr val="404040"/>
                </a:solidFill>
                <a:latin typeface="Carlito"/>
                <a:cs typeface="Carlito"/>
              </a:rPr>
              <a:t>astım, </a:t>
            </a:r>
            <a:r>
              <a:rPr sz="2400" dirty="0">
                <a:solidFill>
                  <a:srgbClr val="404040"/>
                </a:solidFill>
                <a:latin typeface="Carlito"/>
                <a:cs typeface="Carlito"/>
              </a:rPr>
              <a:t>ağır </a:t>
            </a:r>
            <a:r>
              <a:rPr sz="2400" spc="-10" dirty="0">
                <a:solidFill>
                  <a:srgbClr val="404040"/>
                </a:solidFill>
                <a:latin typeface="Carlito"/>
                <a:cs typeface="Carlito"/>
              </a:rPr>
              <a:t>metal </a:t>
            </a:r>
            <a:r>
              <a:rPr sz="2400" spc="-5" dirty="0">
                <a:solidFill>
                  <a:srgbClr val="404040"/>
                </a:solidFill>
                <a:latin typeface="Carlito"/>
                <a:cs typeface="Carlito"/>
              </a:rPr>
              <a:t>hastalıkları,</a:t>
            </a:r>
            <a:r>
              <a:rPr sz="2400" spc="-145" dirty="0">
                <a:solidFill>
                  <a:srgbClr val="404040"/>
                </a:solidFill>
                <a:latin typeface="Carlito"/>
                <a:cs typeface="Carlito"/>
              </a:rPr>
              <a:t> </a:t>
            </a:r>
            <a:r>
              <a:rPr sz="2400" spc="-10" dirty="0">
                <a:solidFill>
                  <a:srgbClr val="404040"/>
                </a:solidFill>
                <a:latin typeface="Carlito"/>
                <a:cs typeface="Carlito"/>
              </a:rPr>
              <a:t>kronik</a:t>
            </a:r>
            <a:endParaRPr sz="2400">
              <a:latin typeface="Carlito"/>
              <a:cs typeface="Carlito"/>
            </a:endParaRPr>
          </a:p>
          <a:p>
            <a:pPr marL="12700">
              <a:lnSpc>
                <a:spcPct val="100000"/>
              </a:lnSpc>
              <a:spcBef>
                <a:spcPts val="1440"/>
              </a:spcBef>
            </a:pPr>
            <a:r>
              <a:rPr sz="2400" spc="-10" dirty="0">
                <a:solidFill>
                  <a:srgbClr val="404040"/>
                </a:solidFill>
                <a:latin typeface="Carlito"/>
                <a:cs typeface="Carlito"/>
              </a:rPr>
              <a:t>obstrüktif </a:t>
            </a:r>
            <a:r>
              <a:rPr sz="2400" spc="-15" dirty="0">
                <a:solidFill>
                  <a:srgbClr val="404040"/>
                </a:solidFill>
                <a:latin typeface="Carlito"/>
                <a:cs typeface="Carlito"/>
              </a:rPr>
              <a:t>akciğer </a:t>
            </a:r>
            <a:r>
              <a:rPr sz="2400" spc="-10" dirty="0">
                <a:solidFill>
                  <a:srgbClr val="404040"/>
                </a:solidFill>
                <a:latin typeface="Carlito"/>
                <a:cs typeface="Carlito"/>
              </a:rPr>
              <a:t>hastalığı</a:t>
            </a:r>
            <a:r>
              <a:rPr sz="2400" spc="-35" dirty="0">
                <a:solidFill>
                  <a:srgbClr val="404040"/>
                </a:solidFill>
                <a:latin typeface="Carlito"/>
                <a:cs typeface="Carlito"/>
              </a:rPr>
              <a:t> </a:t>
            </a:r>
            <a:r>
              <a:rPr sz="2400" spc="-25" dirty="0">
                <a:solidFill>
                  <a:srgbClr val="404040"/>
                </a:solidFill>
                <a:latin typeface="Carlito"/>
                <a:cs typeface="Carlito"/>
              </a:rPr>
              <a:t>(KOAH)</a:t>
            </a:r>
            <a:endParaRPr sz="2400">
              <a:latin typeface="Carlito"/>
              <a:cs typeface="Carlito"/>
            </a:endParaRPr>
          </a:p>
        </p:txBody>
      </p:sp>
      <p:sp>
        <p:nvSpPr>
          <p:cNvPr id="4" name="object 4"/>
          <p:cNvSpPr/>
          <p:nvPr/>
        </p:nvSpPr>
        <p:spPr>
          <a:xfrm>
            <a:off x="7411211" y="1581911"/>
            <a:ext cx="3566159" cy="329336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71144"/>
            <a:ext cx="9005570" cy="4775200"/>
          </a:xfrm>
          <a:custGeom>
            <a:avLst/>
            <a:gdLst/>
            <a:ahLst/>
            <a:cxnLst/>
            <a:rect l="l" t="t" r="r" b="b"/>
            <a:pathLst>
              <a:path w="9005570" h="4775200">
                <a:moveTo>
                  <a:pt x="8738743"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2"/>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8738743" y="4774692"/>
                </a:lnTo>
                <a:lnTo>
                  <a:pt x="8786651" y="4770396"/>
                </a:lnTo>
                <a:lnTo>
                  <a:pt x="8831746" y="4758010"/>
                </a:lnTo>
                <a:lnTo>
                  <a:pt x="8873273" y="4738290"/>
                </a:lnTo>
                <a:lnTo>
                  <a:pt x="8910479" y="4711987"/>
                </a:lnTo>
                <a:lnTo>
                  <a:pt x="8942611" y="4679855"/>
                </a:lnTo>
                <a:lnTo>
                  <a:pt x="8968914" y="4642649"/>
                </a:lnTo>
                <a:lnTo>
                  <a:pt x="8988634" y="4601122"/>
                </a:lnTo>
                <a:lnTo>
                  <a:pt x="9001020" y="4556027"/>
                </a:lnTo>
                <a:lnTo>
                  <a:pt x="9005316" y="4508119"/>
                </a:lnTo>
                <a:lnTo>
                  <a:pt x="9005316" y="266572"/>
                </a:lnTo>
                <a:lnTo>
                  <a:pt x="9001020" y="218664"/>
                </a:lnTo>
                <a:lnTo>
                  <a:pt x="8988634" y="173569"/>
                </a:lnTo>
                <a:lnTo>
                  <a:pt x="8968914" y="132042"/>
                </a:lnTo>
                <a:lnTo>
                  <a:pt x="8942611" y="94836"/>
                </a:lnTo>
                <a:lnTo>
                  <a:pt x="8910479" y="62704"/>
                </a:lnTo>
                <a:lnTo>
                  <a:pt x="8873273" y="36401"/>
                </a:lnTo>
                <a:lnTo>
                  <a:pt x="8831746" y="16681"/>
                </a:lnTo>
                <a:lnTo>
                  <a:pt x="8786651" y="4295"/>
                </a:lnTo>
                <a:lnTo>
                  <a:pt x="8738743" y="0"/>
                </a:lnTo>
                <a:close/>
              </a:path>
            </a:pathLst>
          </a:custGeom>
          <a:solidFill>
            <a:srgbClr val="DEEBF7"/>
          </a:solidFill>
        </p:spPr>
        <p:txBody>
          <a:bodyPr wrap="square" lIns="0" tIns="0" rIns="0" bIns="0" rtlCol="0"/>
          <a:lstStyle/>
          <a:p>
            <a:endParaRPr/>
          </a:p>
        </p:txBody>
      </p:sp>
      <p:sp>
        <p:nvSpPr>
          <p:cNvPr id="3" name="object 3"/>
          <p:cNvSpPr txBox="1"/>
          <p:nvPr/>
        </p:nvSpPr>
        <p:spPr>
          <a:xfrm>
            <a:off x="1205890" y="912342"/>
            <a:ext cx="8221980" cy="4232910"/>
          </a:xfrm>
          <a:prstGeom prst="rect">
            <a:avLst/>
          </a:prstGeom>
        </p:spPr>
        <p:txBody>
          <a:bodyPr vert="horz" wrap="square" lIns="0" tIns="12700" rIns="0" bIns="0" rtlCol="0">
            <a:spAutoFit/>
          </a:bodyPr>
          <a:lstStyle/>
          <a:p>
            <a:pPr marL="12700" marR="5080">
              <a:lnSpc>
                <a:spcPct val="150000"/>
              </a:lnSpc>
              <a:spcBef>
                <a:spcPts val="100"/>
              </a:spcBef>
              <a:tabLst>
                <a:tab pos="4137025" algn="l"/>
              </a:tabLst>
            </a:pPr>
            <a:r>
              <a:rPr sz="2300" b="1" dirty="0">
                <a:solidFill>
                  <a:srgbClr val="C00000"/>
                </a:solidFill>
                <a:latin typeface="Carlito"/>
                <a:cs typeface="Carlito"/>
              </a:rPr>
              <a:t>Mesleki Solunum </a:t>
            </a:r>
            <a:r>
              <a:rPr sz="2300" b="1" spc="-10" dirty="0">
                <a:solidFill>
                  <a:srgbClr val="C00000"/>
                </a:solidFill>
                <a:latin typeface="Carlito"/>
                <a:cs typeface="Carlito"/>
              </a:rPr>
              <a:t>Sistemi </a:t>
            </a:r>
            <a:r>
              <a:rPr sz="2300" b="1" spc="-5" dirty="0">
                <a:solidFill>
                  <a:srgbClr val="C00000"/>
                </a:solidFill>
                <a:latin typeface="Carlito"/>
                <a:cs typeface="Carlito"/>
              </a:rPr>
              <a:t>Hastalıkları </a:t>
            </a:r>
            <a:r>
              <a:rPr sz="2300" b="1" dirty="0">
                <a:solidFill>
                  <a:srgbClr val="C00000"/>
                </a:solidFill>
                <a:latin typeface="Carlito"/>
                <a:cs typeface="Carlito"/>
              </a:rPr>
              <a:t>Açısından Riskli </a:t>
            </a:r>
            <a:r>
              <a:rPr sz="2300" b="1" spc="-5" dirty="0">
                <a:solidFill>
                  <a:srgbClr val="C00000"/>
                </a:solidFill>
                <a:latin typeface="Carlito"/>
                <a:cs typeface="Carlito"/>
              </a:rPr>
              <a:t>Sektörler  </a:t>
            </a:r>
            <a:r>
              <a:rPr sz="2300" spc="-15" dirty="0">
                <a:solidFill>
                  <a:srgbClr val="3A3838"/>
                </a:solidFill>
                <a:latin typeface="Carlito"/>
                <a:cs typeface="Carlito"/>
              </a:rPr>
              <a:t>Patlatma, </a:t>
            </a:r>
            <a:r>
              <a:rPr sz="2300" dirty="0">
                <a:solidFill>
                  <a:srgbClr val="3A3838"/>
                </a:solidFill>
                <a:latin typeface="Carlito"/>
                <a:cs typeface="Carlito"/>
              </a:rPr>
              <a:t>kırma, delme </a:t>
            </a:r>
            <a:r>
              <a:rPr sz="2300" spc="-15" dirty="0">
                <a:solidFill>
                  <a:srgbClr val="3A3838"/>
                </a:solidFill>
                <a:latin typeface="Carlito"/>
                <a:cs typeface="Carlito"/>
              </a:rPr>
              <a:t>ve </a:t>
            </a:r>
            <a:r>
              <a:rPr sz="2300" spc="-5" dirty="0">
                <a:solidFill>
                  <a:srgbClr val="3A3838"/>
                </a:solidFill>
                <a:latin typeface="Carlito"/>
                <a:cs typeface="Carlito"/>
              </a:rPr>
              <a:t>öğütme </a:t>
            </a:r>
            <a:r>
              <a:rPr sz="2300" dirty="0">
                <a:solidFill>
                  <a:srgbClr val="3A3838"/>
                </a:solidFill>
                <a:latin typeface="Carlito"/>
                <a:cs typeface="Carlito"/>
              </a:rPr>
              <a:t>işleri, maden </a:t>
            </a:r>
            <a:r>
              <a:rPr sz="2300" spc="-5" dirty="0">
                <a:solidFill>
                  <a:srgbClr val="3A3838"/>
                </a:solidFill>
                <a:latin typeface="Carlito"/>
                <a:cs typeface="Carlito"/>
              </a:rPr>
              <a:t>ocakları, </a:t>
            </a:r>
            <a:r>
              <a:rPr sz="2300" spc="-10" dirty="0">
                <a:solidFill>
                  <a:srgbClr val="3A3838"/>
                </a:solidFill>
                <a:latin typeface="Carlito"/>
                <a:cs typeface="Carlito"/>
              </a:rPr>
              <a:t>yol, </a:t>
            </a:r>
            <a:r>
              <a:rPr sz="2300" dirty="0">
                <a:solidFill>
                  <a:srgbClr val="3A3838"/>
                </a:solidFill>
                <a:latin typeface="Carlito"/>
                <a:cs typeface="Carlito"/>
              </a:rPr>
              <a:t>tünel  </a:t>
            </a:r>
            <a:r>
              <a:rPr sz="2300" spc="-15" dirty="0">
                <a:solidFill>
                  <a:srgbClr val="3A3838"/>
                </a:solidFill>
                <a:latin typeface="Carlito"/>
                <a:cs typeface="Carlito"/>
              </a:rPr>
              <a:t>ve baraj </a:t>
            </a:r>
            <a:r>
              <a:rPr sz="2300" spc="-5" dirty="0">
                <a:solidFill>
                  <a:srgbClr val="3A3838"/>
                </a:solidFill>
                <a:latin typeface="Carlito"/>
                <a:cs typeface="Carlito"/>
              </a:rPr>
              <a:t>yapımı </a:t>
            </a:r>
            <a:r>
              <a:rPr sz="2300" dirty="0">
                <a:solidFill>
                  <a:srgbClr val="3A3838"/>
                </a:solidFill>
                <a:latin typeface="Carlito"/>
                <a:cs typeface="Carlito"/>
              </a:rPr>
              <a:t>işleri, döküm işleri </a:t>
            </a:r>
            <a:r>
              <a:rPr sz="2300" spc="-10" dirty="0">
                <a:solidFill>
                  <a:srgbClr val="3A3838"/>
                </a:solidFill>
                <a:latin typeface="Carlito"/>
                <a:cs typeface="Carlito"/>
              </a:rPr>
              <a:t>(kum </a:t>
            </a:r>
            <a:r>
              <a:rPr sz="2300" spc="-15" dirty="0">
                <a:solidFill>
                  <a:srgbClr val="3A3838"/>
                </a:solidFill>
                <a:latin typeface="Carlito"/>
                <a:cs typeface="Carlito"/>
              </a:rPr>
              <a:t>ve </a:t>
            </a:r>
            <a:r>
              <a:rPr sz="2300" spc="-10" dirty="0">
                <a:solidFill>
                  <a:srgbClr val="3A3838"/>
                </a:solidFill>
                <a:latin typeface="Carlito"/>
                <a:cs typeface="Carlito"/>
              </a:rPr>
              <a:t>grafit), porselen </a:t>
            </a:r>
            <a:r>
              <a:rPr sz="2300" spc="-5" dirty="0">
                <a:solidFill>
                  <a:srgbClr val="3A3838"/>
                </a:solidFill>
                <a:latin typeface="Carlito"/>
                <a:cs typeface="Carlito"/>
              </a:rPr>
              <a:t>sanayi,  tuğla </a:t>
            </a:r>
            <a:r>
              <a:rPr sz="2300" spc="-15" dirty="0">
                <a:solidFill>
                  <a:srgbClr val="3A3838"/>
                </a:solidFill>
                <a:latin typeface="Carlito"/>
                <a:cs typeface="Carlito"/>
              </a:rPr>
              <a:t>ve </a:t>
            </a:r>
            <a:r>
              <a:rPr sz="2300" spc="-5" dirty="0">
                <a:solidFill>
                  <a:srgbClr val="3A3838"/>
                </a:solidFill>
                <a:latin typeface="Carlito"/>
                <a:cs typeface="Carlito"/>
              </a:rPr>
              <a:t>kiremit </a:t>
            </a:r>
            <a:r>
              <a:rPr sz="2300" spc="-10" dirty="0">
                <a:solidFill>
                  <a:srgbClr val="3A3838"/>
                </a:solidFill>
                <a:latin typeface="Carlito"/>
                <a:cs typeface="Carlito"/>
              </a:rPr>
              <a:t>sanayi, </a:t>
            </a:r>
            <a:r>
              <a:rPr sz="2300" dirty="0">
                <a:solidFill>
                  <a:srgbClr val="3A3838"/>
                </a:solidFill>
                <a:latin typeface="Carlito"/>
                <a:cs typeface="Carlito"/>
              </a:rPr>
              <a:t>mermer </a:t>
            </a:r>
            <a:r>
              <a:rPr sz="2300" spc="-10" dirty="0">
                <a:solidFill>
                  <a:srgbClr val="3A3838"/>
                </a:solidFill>
                <a:latin typeface="Carlito"/>
                <a:cs typeface="Carlito"/>
              </a:rPr>
              <a:t>sanayi, çimento sanayi, </a:t>
            </a:r>
            <a:r>
              <a:rPr sz="2300" spc="-15" dirty="0">
                <a:solidFill>
                  <a:srgbClr val="3A3838"/>
                </a:solidFill>
                <a:latin typeface="Carlito"/>
                <a:cs typeface="Carlito"/>
              </a:rPr>
              <a:t>kaynak </a:t>
            </a:r>
            <a:r>
              <a:rPr sz="2300" dirty="0">
                <a:solidFill>
                  <a:srgbClr val="3A3838"/>
                </a:solidFill>
                <a:latin typeface="Carlito"/>
                <a:cs typeface="Carlito"/>
              </a:rPr>
              <a:t>işleri,  </a:t>
            </a:r>
            <a:r>
              <a:rPr sz="2300" spc="-5" dirty="0">
                <a:solidFill>
                  <a:srgbClr val="3A3838"/>
                </a:solidFill>
                <a:latin typeface="Carlito"/>
                <a:cs typeface="Carlito"/>
              </a:rPr>
              <a:t>pamuklu dokuma </a:t>
            </a:r>
            <a:r>
              <a:rPr sz="2300" spc="-10" dirty="0">
                <a:solidFill>
                  <a:srgbClr val="3A3838"/>
                </a:solidFill>
                <a:latin typeface="Carlito"/>
                <a:cs typeface="Carlito"/>
              </a:rPr>
              <a:t>sanayi ve çırçır sanayi, </a:t>
            </a:r>
            <a:r>
              <a:rPr sz="2300" spc="-5" dirty="0">
                <a:solidFill>
                  <a:srgbClr val="3A3838"/>
                </a:solidFill>
                <a:latin typeface="Carlito"/>
                <a:cs typeface="Carlito"/>
              </a:rPr>
              <a:t>tahıl siloları, </a:t>
            </a:r>
            <a:r>
              <a:rPr sz="2300" dirty="0">
                <a:solidFill>
                  <a:srgbClr val="3A3838"/>
                </a:solidFill>
                <a:latin typeface="Carlito"/>
                <a:cs typeface="Carlito"/>
              </a:rPr>
              <a:t>un değirmeni  </a:t>
            </a:r>
            <a:r>
              <a:rPr sz="2300" spc="-15" dirty="0">
                <a:solidFill>
                  <a:srgbClr val="3A3838"/>
                </a:solidFill>
                <a:latin typeface="Carlito"/>
                <a:cs typeface="Carlito"/>
              </a:rPr>
              <a:t>ve </a:t>
            </a:r>
            <a:r>
              <a:rPr sz="2300" dirty="0">
                <a:solidFill>
                  <a:srgbClr val="3A3838"/>
                </a:solidFill>
                <a:latin typeface="Carlito"/>
                <a:cs typeface="Carlito"/>
              </a:rPr>
              <a:t>un </a:t>
            </a:r>
            <a:r>
              <a:rPr sz="2300" spc="-10" dirty="0">
                <a:solidFill>
                  <a:srgbClr val="3A3838"/>
                </a:solidFill>
                <a:latin typeface="Carlito"/>
                <a:cs typeface="Carlito"/>
              </a:rPr>
              <a:t>fabrikaları, </a:t>
            </a:r>
            <a:r>
              <a:rPr sz="2300" spc="-20" dirty="0">
                <a:solidFill>
                  <a:srgbClr val="3A3838"/>
                </a:solidFill>
                <a:latin typeface="Carlito"/>
                <a:cs typeface="Carlito"/>
              </a:rPr>
              <a:t>sigara </a:t>
            </a:r>
            <a:r>
              <a:rPr sz="2300" spc="-10" dirty="0">
                <a:solidFill>
                  <a:srgbClr val="3A3838"/>
                </a:solidFill>
                <a:latin typeface="Carlito"/>
                <a:cs typeface="Carlito"/>
              </a:rPr>
              <a:t>sanayi, </a:t>
            </a:r>
            <a:r>
              <a:rPr sz="2300" spc="-15" dirty="0">
                <a:solidFill>
                  <a:srgbClr val="3A3838"/>
                </a:solidFill>
                <a:latin typeface="Carlito"/>
                <a:cs typeface="Carlito"/>
              </a:rPr>
              <a:t>ağaç </a:t>
            </a:r>
            <a:r>
              <a:rPr sz="2300" spc="-10" dirty="0">
                <a:solidFill>
                  <a:srgbClr val="3A3838"/>
                </a:solidFill>
                <a:latin typeface="Carlito"/>
                <a:cs typeface="Carlito"/>
              </a:rPr>
              <a:t>doğrama </a:t>
            </a:r>
            <a:r>
              <a:rPr sz="2300" spc="-15" dirty="0">
                <a:solidFill>
                  <a:srgbClr val="3A3838"/>
                </a:solidFill>
                <a:latin typeface="Carlito"/>
                <a:cs typeface="Carlito"/>
              </a:rPr>
              <a:t>ve </a:t>
            </a:r>
            <a:r>
              <a:rPr sz="2300" spc="-5" dirty="0">
                <a:solidFill>
                  <a:srgbClr val="3A3838"/>
                </a:solidFill>
                <a:latin typeface="Carlito"/>
                <a:cs typeface="Carlito"/>
              </a:rPr>
              <a:t>mobilya işleri, </a:t>
            </a:r>
            <a:r>
              <a:rPr sz="2300" spc="-10" dirty="0">
                <a:solidFill>
                  <a:srgbClr val="3A3838"/>
                </a:solidFill>
                <a:latin typeface="Carlito"/>
                <a:cs typeface="Carlito"/>
              </a:rPr>
              <a:t>metal  sanayi,  </a:t>
            </a:r>
            <a:r>
              <a:rPr sz="2300" dirty="0">
                <a:solidFill>
                  <a:srgbClr val="3A3838"/>
                </a:solidFill>
                <a:latin typeface="Carlito"/>
                <a:cs typeface="Carlito"/>
              </a:rPr>
              <a:t>demir  </a:t>
            </a:r>
            <a:r>
              <a:rPr sz="2300" spc="-15" dirty="0">
                <a:solidFill>
                  <a:srgbClr val="3A3838"/>
                </a:solidFill>
                <a:latin typeface="Carlito"/>
                <a:cs typeface="Carlito"/>
              </a:rPr>
              <a:t>ve</a:t>
            </a:r>
            <a:r>
              <a:rPr sz="2300" spc="-85" dirty="0">
                <a:solidFill>
                  <a:srgbClr val="3A3838"/>
                </a:solidFill>
                <a:latin typeface="Carlito"/>
                <a:cs typeface="Carlito"/>
              </a:rPr>
              <a:t> </a:t>
            </a:r>
            <a:r>
              <a:rPr sz="2300" dirty="0">
                <a:solidFill>
                  <a:srgbClr val="3A3838"/>
                </a:solidFill>
                <a:latin typeface="Carlito"/>
                <a:cs typeface="Carlito"/>
              </a:rPr>
              <a:t>çelik</a:t>
            </a:r>
            <a:r>
              <a:rPr sz="2300" spc="320" dirty="0">
                <a:solidFill>
                  <a:srgbClr val="3A3838"/>
                </a:solidFill>
                <a:latin typeface="Carlito"/>
                <a:cs typeface="Carlito"/>
              </a:rPr>
              <a:t> </a:t>
            </a:r>
            <a:r>
              <a:rPr sz="2300" spc="-5" dirty="0">
                <a:solidFill>
                  <a:srgbClr val="3A3838"/>
                </a:solidFill>
                <a:latin typeface="Carlito"/>
                <a:cs typeface="Carlito"/>
              </a:rPr>
              <a:t>endüstrisi	kumlama </a:t>
            </a:r>
            <a:r>
              <a:rPr sz="2300" spc="-15" dirty="0">
                <a:solidFill>
                  <a:srgbClr val="3A3838"/>
                </a:solidFill>
                <a:latin typeface="Carlito"/>
                <a:cs typeface="Carlito"/>
              </a:rPr>
              <a:t>ve </a:t>
            </a:r>
            <a:r>
              <a:rPr sz="2300" spc="-10" dirty="0">
                <a:solidFill>
                  <a:srgbClr val="3A3838"/>
                </a:solidFill>
                <a:latin typeface="Carlito"/>
                <a:cs typeface="Carlito"/>
              </a:rPr>
              <a:t>raspa </a:t>
            </a:r>
            <a:r>
              <a:rPr sz="2300" dirty="0">
                <a:solidFill>
                  <a:srgbClr val="3A3838"/>
                </a:solidFill>
                <a:latin typeface="Carlito"/>
                <a:cs typeface="Carlito"/>
              </a:rPr>
              <a:t>işleri, </a:t>
            </a:r>
            <a:r>
              <a:rPr sz="2300" spc="-10" dirty="0">
                <a:solidFill>
                  <a:srgbClr val="3A3838"/>
                </a:solidFill>
                <a:latin typeface="Carlito"/>
                <a:cs typeface="Carlito"/>
              </a:rPr>
              <a:t>nakliyat,  </a:t>
            </a:r>
            <a:r>
              <a:rPr sz="2300" spc="-5" dirty="0">
                <a:solidFill>
                  <a:srgbClr val="3A3838"/>
                </a:solidFill>
                <a:latin typeface="Carlito"/>
                <a:cs typeface="Carlito"/>
              </a:rPr>
              <a:t>depolama </a:t>
            </a:r>
            <a:r>
              <a:rPr sz="2300" spc="-15" dirty="0">
                <a:solidFill>
                  <a:srgbClr val="3A3838"/>
                </a:solidFill>
                <a:latin typeface="Carlito"/>
                <a:cs typeface="Carlito"/>
              </a:rPr>
              <a:t>ve </a:t>
            </a:r>
            <a:r>
              <a:rPr sz="2300" spc="-5" dirty="0">
                <a:solidFill>
                  <a:srgbClr val="3A3838"/>
                </a:solidFill>
                <a:latin typeface="Carlito"/>
                <a:cs typeface="Carlito"/>
              </a:rPr>
              <a:t>yüzeylerin </a:t>
            </a:r>
            <a:r>
              <a:rPr sz="2300" dirty="0">
                <a:solidFill>
                  <a:srgbClr val="3A3838"/>
                </a:solidFill>
                <a:latin typeface="Carlito"/>
                <a:cs typeface="Carlito"/>
              </a:rPr>
              <a:t>işlenmesi</a:t>
            </a:r>
            <a:r>
              <a:rPr sz="2300" spc="-20" dirty="0">
                <a:solidFill>
                  <a:srgbClr val="3A3838"/>
                </a:solidFill>
                <a:latin typeface="Carlito"/>
                <a:cs typeface="Carlito"/>
              </a:rPr>
              <a:t> </a:t>
            </a:r>
            <a:r>
              <a:rPr sz="2300" dirty="0">
                <a:solidFill>
                  <a:srgbClr val="3A3838"/>
                </a:solidFill>
                <a:latin typeface="Carlito"/>
                <a:cs typeface="Carlito"/>
              </a:rPr>
              <a:t>vb.</a:t>
            </a:r>
            <a:endParaRPr sz="2300">
              <a:latin typeface="Carlito"/>
              <a:cs typeface="Carlito"/>
            </a:endParaRPr>
          </a:p>
        </p:txBody>
      </p:sp>
      <p:sp>
        <p:nvSpPr>
          <p:cNvPr id="4" name="object 4"/>
          <p:cNvSpPr/>
          <p:nvPr/>
        </p:nvSpPr>
        <p:spPr>
          <a:xfrm>
            <a:off x="10222992" y="771144"/>
            <a:ext cx="1130807" cy="49331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818388"/>
            <a:ext cx="10685145" cy="4775200"/>
          </a:xfrm>
          <a:custGeom>
            <a:avLst/>
            <a:gdLst/>
            <a:ahLst/>
            <a:cxnLst/>
            <a:rect l="l" t="t" r="r" b="b"/>
            <a:pathLst>
              <a:path w="10685145" h="4775200">
                <a:moveTo>
                  <a:pt x="10418191"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10418191" y="4774692"/>
                </a:lnTo>
                <a:lnTo>
                  <a:pt x="10466099" y="4770396"/>
                </a:lnTo>
                <a:lnTo>
                  <a:pt x="10511194" y="4758010"/>
                </a:lnTo>
                <a:lnTo>
                  <a:pt x="10552721" y="4738290"/>
                </a:lnTo>
                <a:lnTo>
                  <a:pt x="10589927" y="4711987"/>
                </a:lnTo>
                <a:lnTo>
                  <a:pt x="10622059" y="4679855"/>
                </a:lnTo>
                <a:lnTo>
                  <a:pt x="10648362" y="4642649"/>
                </a:lnTo>
                <a:lnTo>
                  <a:pt x="10668082" y="4601122"/>
                </a:lnTo>
                <a:lnTo>
                  <a:pt x="10680468" y="4556027"/>
                </a:lnTo>
                <a:lnTo>
                  <a:pt x="10684764" y="4508119"/>
                </a:lnTo>
                <a:lnTo>
                  <a:pt x="10684764" y="266573"/>
                </a:lnTo>
                <a:lnTo>
                  <a:pt x="10680468" y="218664"/>
                </a:lnTo>
                <a:lnTo>
                  <a:pt x="10668082" y="173569"/>
                </a:lnTo>
                <a:lnTo>
                  <a:pt x="10648362" y="132042"/>
                </a:lnTo>
                <a:lnTo>
                  <a:pt x="10622059" y="94836"/>
                </a:lnTo>
                <a:lnTo>
                  <a:pt x="10589927" y="62704"/>
                </a:lnTo>
                <a:lnTo>
                  <a:pt x="10552721" y="36401"/>
                </a:lnTo>
                <a:lnTo>
                  <a:pt x="10511194" y="16681"/>
                </a:lnTo>
                <a:lnTo>
                  <a:pt x="10466099" y="4295"/>
                </a:lnTo>
                <a:lnTo>
                  <a:pt x="10418191" y="0"/>
                </a:lnTo>
                <a:close/>
              </a:path>
            </a:pathLst>
          </a:custGeom>
          <a:solidFill>
            <a:srgbClr val="DEEBF7"/>
          </a:solidFill>
        </p:spPr>
        <p:txBody>
          <a:bodyPr wrap="square" lIns="0" tIns="0" rIns="0" bIns="0" rtlCol="0"/>
          <a:lstStyle/>
          <a:p>
            <a:endParaRPr/>
          </a:p>
        </p:txBody>
      </p:sp>
      <p:sp>
        <p:nvSpPr>
          <p:cNvPr id="3" name="object 3"/>
          <p:cNvSpPr txBox="1"/>
          <p:nvPr/>
        </p:nvSpPr>
        <p:spPr>
          <a:xfrm>
            <a:off x="1126337" y="1451716"/>
            <a:ext cx="9945370" cy="3317875"/>
          </a:xfrm>
          <a:prstGeom prst="rect">
            <a:avLst/>
          </a:prstGeom>
        </p:spPr>
        <p:txBody>
          <a:bodyPr vert="horz" wrap="square" lIns="0" tIns="194945" rIns="0" bIns="0" rtlCol="0">
            <a:spAutoFit/>
          </a:bodyPr>
          <a:lstStyle/>
          <a:p>
            <a:pPr marL="12700" algn="just">
              <a:lnSpc>
                <a:spcPct val="100000"/>
              </a:lnSpc>
              <a:spcBef>
                <a:spcPts val="1535"/>
              </a:spcBef>
            </a:pPr>
            <a:r>
              <a:rPr sz="2400" b="1" spc="-5" dirty="0">
                <a:solidFill>
                  <a:srgbClr val="C00000"/>
                </a:solidFill>
                <a:latin typeface="Carlito"/>
                <a:cs typeface="Carlito"/>
              </a:rPr>
              <a:t>Mesleki İşitme</a:t>
            </a:r>
            <a:r>
              <a:rPr sz="2400" b="1" dirty="0">
                <a:solidFill>
                  <a:srgbClr val="C00000"/>
                </a:solidFill>
                <a:latin typeface="Carlito"/>
                <a:cs typeface="Carlito"/>
              </a:rPr>
              <a:t> </a:t>
            </a:r>
            <a:r>
              <a:rPr sz="2400" b="1" spc="-15" dirty="0">
                <a:solidFill>
                  <a:srgbClr val="C00000"/>
                </a:solidFill>
                <a:latin typeface="Carlito"/>
                <a:cs typeface="Carlito"/>
              </a:rPr>
              <a:t>Kayıpları</a:t>
            </a:r>
            <a:endParaRPr sz="2400">
              <a:latin typeface="Carlito"/>
              <a:cs typeface="Carlito"/>
            </a:endParaRPr>
          </a:p>
          <a:p>
            <a:pPr marL="12700" algn="just">
              <a:lnSpc>
                <a:spcPct val="100000"/>
              </a:lnSpc>
              <a:spcBef>
                <a:spcPts val="1440"/>
              </a:spcBef>
            </a:pPr>
            <a:r>
              <a:rPr sz="2400" spc="-5" dirty="0">
                <a:solidFill>
                  <a:srgbClr val="404040"/>
                </a:solidFill>
                <a:latin typeface="Carlito"/>
                <a:cs typeface="Carlito"/>
              </a:rPr>
              <a:t>Çok yüksek bir sese </a:t>
            </a:r>
            <a:r>
              <a:rPr sz="2400" dirty="0">
                <a:solidFill>
                  <a:srgbClr val="404040"/>
                </a:solidFill>
                <a:latin typeface="Carlito"/>
                <a:cs typeface="Carlito"/>
              </a:rPr>
              <a:t>kısa </a:t>
            </a:r>
            <a:r>
              <a:rPr sz="2400" spc="-10" dirty="0">
                <a:solidFill>
                  <a:srgbClr val="404040"/>
                </a:solidFill>
                <a:latin typeface="Carlito"/>
                <a:cs typeface="Carlito"/>
              </a:rPr>
              <a:t>süreli </a:t>
            </a:r>
            <a:r>
              <a:rPr sz="2400" spc="-5" dirty="0">
                <a:solidFill>
                  <a:srgbClr val="404040"/>
                </a:solidFill>
                <a:latin typeface="Carlito"/>
                <a:cs typeface="Carlito"/>
              </a:rPr>
              <a:t>maruz </a:t>
            </a:r>
            <a:r>
              <a:rPr sz="2400" spc="-10" dirty="0">
                <a:solidFill>
                  <a:srgbClr val="404040"/>
                </a:solidFill>
                <a:latin typeface="Carlito"/>
                <a:cs typeface="Carlito"/>
              </a:rPr>
              <a:t>kalınması </a:t>
            </a:r>
            <a:r>
              <a:rPr sz="2400" spc="-5" dirty="0">
                <a:solidFill>
                  <a:srgbClr val="404040"/>
                </a:solidFill>
                <a:latin typeface="Carlito"/>
                <a:cs typeface="Carlito"/>
              </a:rPr>
              <a:t>(şiddetli bir patlama) </a:t>
            </a:r>
            <a:r>
              <a:rPr sz="2400" spc="-25" dirty="0">
                <a:solidFill>
                  <a:srgbClr val="404040"/>
                </a:solidFill>
                <a:latin typeface="Carlito"/>
                <a:cs typeface="Carlito"/>
              </a:rPr>
              <a:t>veya</a:t>
            </a:r>
            <a:r>
              <a:rPr sz="2400" spc="-75" dirty="0">
                <a:solidFill>
                  <a:srgbClr val="404040"/>
                </a:solidFill>
                <a:latin typeface="Carlito"/>
                <a:cs typeface="Carlito"/>
              </a:rPr>
              <a:t> </a:t>
            </a:r>
            <a:r>
              <a:rPr sz="2400" spc="-20" dirty="0">
                <a:solidFill>
                  <a:srgbClr val="404040"/>
                </a:solidFill>
                <a:latin typeface="Carlito"/>
                <a:cs typeface="Carlito"/>
              </a:rPr>
              <a:t>orta</a:t>
            </a:r>
            <a:endParaRPr sz="2400">
              <a:latin typeface="Carlito"/>
              <a:cs typeface="Carlito"/>
            </a:endParaRPr>
          </a:p>
          <a:p>
            <a:pPr marL="12700" marR="5080" algn="just">
              <a:lnSpc>
                <a:spcPct val="150000"/>
              </a:lnSpc>
              <a:spcBef>
                <a:spcPts val="5"/>
              </a:spcBef>
            </a:pPr>
            <a:r>
              <a:rPr sz="2400" spc="-15" dirty="0">
                <a:solidFill>
                  <a:srgbClr val="404040"/>
                </a:solidFill>
                <a:latin typeface="Carlito"/>
                <a:cs typeface="Carlito"/>
              </a:rPr>
              <a:t>ve </a:t>
            </a:r>
            <a:r>
              <a:rPr sz="2400" spc="-5" dirty="0">
                <a:solidFill>
                  <a:srgbClr val="404040"/>
                </a:solidFill>
                <a:latin typeface="Carlito"/>
                <a:cs typeface="Carlito"/>
              </a:rPr>
              <a:t>yüksek </a:t>
            </a:r>
            <a:r>
              <a:rPr sz="2400" spc="-10" dirty="0">
                <a:solidFill>
                  <a:srgbClr val="404040"/>
                </a:solidFill>
                <a:latin typeface="Carlito"/>
                <a:cs typeface="Carlito"/>
              </a:rPr>
              <a:t>şiddetteki </a:t>
            </a:r>
            <a:r>
              <a:rPr sz="2400" spc="-5" dirty="0">
                <a:solidFill>
                  <a:srgbClr val="404040"/>
                </a:solidFill>
                <a:latin typeface="Carlito"/>
                <a:cs typeface="Carlito"/>
              </a:rPr>
              <a:t>sese </a:t>
            </a:r>
            <a:r>
              <a:rPr sz="2400" spc="-10" dirty="0">
                <a:solidFill>
                  <a:srgbClr val="404040"/>
                </a:solidFill>
                <a:latin typeface="Carlito"/>
                <a:cs typeface="Carlito"/>
              </a:rPr>
              <a:t>uzun süre </a:t>
            </a:r>
            <a:r>
              <a:rPr sz="2400" dirty="0">
                <a:solidFill>
                  <a:srgbClr val="404040"/>
                </a:solidFill>
                <a:latin typeface="Carlito"/>
                <a:cs typeface="Carlito"/>
              </a:rPr>
              <a:t>maruz </a:t>
            </a:r>
            <a:r>
              <a:rPr sz="2400" spc="-5" dirty="0">
                <a:solidFill>
                  <a:srgbClr val="404040"/>
                </a:solidFill>
                <a:latin typeface="Carlito"/>
                <a:cs typeface="Carlito"/>
              </a:rPr>
              <a:t>kalınması </a:t>
            </a:r>
            <a:r>
              <a:rPr sz="2400" dirty="0">
                <a:solidFill>
                  <a:srgbClr val="404040"/>
                </a:solidFill>
                <a:latin typeface="Carlito"/>
                <a:cs typeface="Carlito"/>
              </a:rPr>
              <a:t>(gürültülü </a:t>
            </a:r>
            <a:r>
              <a:rPr sz="2400" spc="-10" dirty="0">
                <a:solidFill>
                  <a:srgbClr val="404040"/>
                </a:solidFill>
                <a:latin typeface="Carlito"/>
                <a:cs typeface="Carlito"/>
              </a:rPr>
              <a:t>ortamda  </a:t>
            </a:r>
            <a:r>
              <a:rPr sz="2400" spc="-5" dirty="0">
                <a:solidFill>
                  <a:srgbClr val="404040"/>
                </a:solidFill>
                <a:latin typeface="Carlito"/>
                <a:cs typeface="Carlito"/>
              </a:rPr>
              <a:t>çalışma) </a:t>
            </a:r>
            <a:r>
              <a:rPr sz="2400" spc="-10" dirty="0">
                <a:solidFill>
                  <a:srgbClr val="404040"/>
                </a:solidFill>
                <a:latin typeface="Carlito"/>
                <a:cs typeface="Carlito"/>
              </a:rPr>
              <a:t>sonucu </a:t>
            </a:r>
            <a:r>
              <a:rPr sz="2400" spc="-35" dirty="0">
                <a:solidFill>
                  <a:srgbClr val="404040"/>
                </a:solidFill>
                <a:latin typeface="Carlito"/>
                <a:cs typeface="Carlito"/>
              </a:rPr>
              <a:t>gelişir. </a:t>
            </a:r>
            <a:r>
              <a:rPr sz="2400" dirty="0">
                <a:solidFill>
                  <a:srgbClr val="404040"/>
                </a:solidFill>
                <a:latin typeface="Carlito"/>
                <a:cs typeface="Carlito"/>
              </a:rPr>
              <a:t>Bu </a:t>
            </a:r>
            <a:r>
              <a:rPr sz="2400" spc="-5" dirty="0">
                <a:solidFill>
                  <a:srgbClr val="404040"/>
                </a:solidFill>
                <a:latin typeface="Carlito"/>
                <a:cs typeface="Carlito"/>
              </a:rPr>
              <a:t>tip </a:t>
            </a:r>
            <a:r>
              <a:rPr sz="2400" spc="-15" dirty="0">
                <a:solidFill>
                  <a:srgbClr val="404040"/>
                </a:solidFill>
                <a:latin typeface="Carlito"/>
                <a:cs typeface="Carlito"/>
              </a:rPr>
              <a:t>kayıplar </a:t>
            </a:r>
            <a:r>
              <a:rPr sz="2400" spc="-10" dirty="0">
                <a:solidFill>
                  <a:srgbClr val="404040"/>
                </a:solidFill>
                <a:latin typeface="Carlito"/>
                <a:cs typeface="Carlito"/>
              </a:rPr>
              <a:t>uzun sürede </a:t>
            </a:r>
            <a:r>
              <a:rPr sz="2400" spc="-15" dirty="0">
                <a:solidFill>
                  <a:srgbClr val="404040"/>
                </a:solidFill>
                <a:latin typeface="Carlito"/>
                <a:cs typeface="Carlito"/>
              </a:rPr>
              <a:t>ve </a:t>
            </a:r>
            <a:r>
              <a:rPr sz="2400" spc="-25" dirty="0">
                <a:solidFill>
                  <a:srgbClr val="404040"/>
                </a:solidFill>
                <a:latin typeface="Carlito"/>
                <a:cs typeface="Carlito"/>
              </a:rPr>
              <a:t>yavaş yavaş </a:t>
            </a:r>
            <a:r>
              <a:rPr sz="2400" spc="-10" dirty="0">
                <a:solidFill>
                  <a:srgbClr val="404040"/>
                </a:solidFill>
                <a:latin typeface="Carlito"/>
                <a:cs typeface="Carlito"/>
              </a:rPr>
              <a:t>oluştuğu </a:t>
            </a:r>
            <a:r>
              <a:rPr sz="2400" dirty="0">
                <a:solidFill>
                  <a:srgbClr val="404040"/>
                </a:solidFill>
                <a:latin typeface="Carlito"/>
                <a:cs typeface="Carlito"/>
              </a:rPr>
              <a:t>için  kişinin </a:t>
            </a:r>
            <a:r>
              <a:rPr sz="2400" spc="-10" dirty="0">
                <a:solidFill>
                  <a:srgbClr val="404040"/>
                </a:solidFill>
                <a:latin typeface="Carlito"/>
                <a:cs typeface="Carlito"/>
              </a:rPr>
              <a:t>farkına </a:t>
            </a:r>
            <a:r>
              <a:rPr sz="2400" spc="-5" dirty="0">
                <a:solidFill>
                  <a:srgbClr val="404040"/>
                </a:solidFill>
                <a:latin typeface="Carlito"/>
                <a:cs typeface="Carlito"/>
              </a:rPr>
              <a:t>varması </a:t>
            </a:r>
            <a:r>
              <a:rPr sz="2400" spc="-50" dirty="0">
                <a:solidFill>
                  <a:srgbClr val="404040"/>
                </a:solidFill>
                <a:latin typeface="Carlito"/>
                <a:cs typeface="Carlito"/>
              </a:rPr>
              <a:t>zordur. </a:t>
            </a:r>
            <a:r>
              <a:rPr sz="2400" spc="-5" dirty="0">
                <a:solidFill>
                  <a:srgbClr val="404040"/>
                </a:solidFill>
                <a:latin typeface="Carlito"/>
                <a:cs typeface="Carlito"/>
              </a:rPr>
              <a:t>Maruziyet sınır değeri </a:t>
            </a:r>
            <a:r>
              <a:rPr sz="2400" b="1" spc="-5" dirty="0">
                <a:solidFill>
                  <a:srgbClr val="404040"/>
                </a:solidFill>
                <a:latin typeface="Carlito"/>
                <a:cs typeface="Carlito"/>
              </a:rPr>
              <a:t>87 </a:t>
            </a:r>
            <a:r>
              <a:rPr sz="2400" b="1" spc="-25" dirty="0">
                <a:solidFill>
                  <a:srgbClr val="404040"/>
                </a:solidFill>
                <a:latin typeface="Carlito"/>
                <a:cs typeface="Carlito"/>
              </a:rPr>
              <a:t>desibeldir. </a:t>
            </a:r>
            <a:r>
              <a:rPr sz="2400" dirty="0">
                <a:solidFill>
                  <a:srgbClr val="404040"/>
                </a:solidFill>
                <a:latin typeface="Carlito"/>
                <a:cs typeface="Carlito"/>
              </a:rPr>
              <a:t>Gürültü  </a:t>
            </a:r>
            <a:r>
              <a:rPr sz="2400" spc="-5" dirty="0">
                <a:solidFill>
                  <a:srgbClr val="404040"/>
                </a:solidFill>
                <a:latin typeface="Carlito"/>
                <a:cs typeface="Carlito"/>
              </a:rPr>
              <a:t>maruziyeti </a:t>
            </a:r>
            <a:r>
              <a:rPr sz="2400" b="1" spc="-5" dirty="0">
                <a:solidFill>
                  <a:srgbClr val="404040"/>
                </a:solidFill>
                <a:latin typeface="Carlito"/>
                <a:cs typeface="Carlito"/>
              </a:rPr>
              <a:t>85 </a:t>
            </a:r>
            <a:r>
              <a:rPr sz="2400" b="1" dirty="0">
                <a:solidFill>
                  <a:srgbClr val="404040"/>
                </a:solidFill>
                <a:latin typeface="Carlito"/>
                <a:cs typeface="Carlito"/>
              </a:rPr>
              <a:t>desibel </a:t>
            </a:r>
            <a:r>
              <a:rPr sz="2400" spc="-15" dirty="0">
                <a:solidFill>
                  <a:srgbClr val="404040"/>
                </a:solidFill>
                <a:latin typeface="Carlito"/>
                <a:cs typeface="Carlito"/>
              </a:rPr>
              <a:t>ve </a:t>
            </a:r>
            <a:r>
              <a:rPr sz="2400" spc="-10" dirty="0">
                <a:solidFill>
                  <a:srgbClr val="404040"/>
                </a:solidFill>
                <a:latin typeface="Carlito"/>
                <a:cs typeface="Carlito"/>
              </a:rPr>
              <a:t>üzerinde </a:t>
            </a:r>
            <a:r>
              <a:rPr sz="2400" spc="-5" dirty="0">
                <a:solidFill>
                  <a:srgbClr val="404040"/>
                </a:solidFill>
                <a:latin typeface="Carlito"/>
                <a:cs typeface="Carlito"/>
              </a:rPr>
              <a:t>olduğunda </a:t>
            </a:r>
            <a:r>
              <a:rPr sz="2400" dirty="0">
                <a:solidFill>
                  <a:srgbClr val="404040"/>
                </a:solidFill>
                <a:latin typeface="Carlito"/>
                <a:cs typeface="Carlito"/>
              </a:rPr>
              <a:t>işitme </a:t>
            </a:r>
            <a:r>
              <a:rPr sz="2400" spc="-15" dirty="0">
                <a:solidFill>
                  <a:srgbClr val="404040"/>
                </a:solidFill>
                <a:latin typeface="Carlito"/>
                <a:cs typeface="Carlito"/>
              </a:rPr>
              <a:t>kaybı</a:t>
            </a:r>
            <a:r>
              <a:rPr sz="2400" spc="-50" dirty="0">
                <a:solidFill>
                  <a:srgbClr val="404040"/>
                </a:solidFill>
                <a:latin typeface="Carlito"/>
                <a:cs typeface="Carlito"/>
              </a:rPr>
              <a:t> </a:t>
            </a:r>
            <a:r>
              <a:rPr sz="2400" spc="-40" dirty="0">
                <a:solidFill>
                  <a:srgbClr val="404040"/>
                </a:solidFill>
                <a:latin typeface="Carlito"/>
                <a:cs typeface="Carlito"/>
              </a:rPr>
              <a:t>başlar.</a:t>
            </a:r>
            <a:endParaRPr sz="2400">
              <a:latin typeface="Carlito"/>
              <a:cs typeface="Carli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71144"/>
            <a:ext cx="9005570" cy="4775200"/>
          </a:xfrm>
          <a:custGeom>
            <a:avLst/>
            <a:gdLst/>
            <a:ahLst/>
            <a:cxnLst/>
            <a:rect l="l" t="t" r="r" b="b"/>
            <a:pathLst>
              <a:path w="9005570" h="4775200">
                <a:moveTo>
                  <a:pt x="8738743"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2"/>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8738743" y="4774692"/>
                </a:lnTo>
                <a:lnTo>
                  <a:pt x="8786651" y="4770396"/>
                </a:lnTo>
                <a:lnTo>
                  <a:pt x="8831746" y="4758010"/>
                </a:lnTo>
                <a:lnTo>
                  <a:pt x="8873273" y="4738290"/>
                </a:lnTo>
                <a:lnTo>
                  <a:pt x="8910479" y="4711987"/>
                </a:lnTo>
                <a:lnTo>
                  <a:pt x="8942611" y="4679855"/>
                </a:lnTo>
                <a:lnTo>
                  <a:pt x="8968914" y="4642649"/>
                </a:lnTo>
                <a:lnTo>
                  <a:pt x="8988634" y="4601122"/>
                </a:lnTo>
                <a:lnTo>
                  <a:pt x="9001020" y="4556027"/>
                </a:lnTo>
                <a:lnTo>
                  <a:pt x="9005316" y="4508119"/>
                </a:lnTo>
                <a:lnTo>
                  <a:pt x="9005316" y="266572"/>
                </a:lnTo>
                <a:lnTo>
                  <a:pt x="9001020" y="218664"/>
                </a:lnTo>
                <a:lnTo>
                  <a:pt x="8988634" y="173569"/>
                </a:lnTo>
                <a:lnTo>
                  <a:pt x="8968914" y="132042"/>
                </a:lnTo>
                <a:lnTo>
                  <a:pt x="8942611" y="94836"/>
                </a:lnTo>
                <a:lnTo>
                  <a:pt x="8910479" y="62704"/>
                </a:lnTo>
                <a:lnTo>
                  <a:pt x="8873273" y="36401"/>
                </a:lnTo>
                <a:lnTo>
                  <a:pt x="8831746" y="16681"/>
                </a:lnTo>
                <a:lnTo>
                  <a:pt x="8786651" y="4295"/>
                </a:lnTo>
                <a:lnTo>
                  <a:pt x="8738743" y="0"/>
                </a:lnTo>
                <a:close/>
              </a:path>
            </a:pathLst>
          </a:custGeom>
          <a:solidFill>
            <a:srgbClr val="DEEBF7"/>
          </a:solidFill>
        </p:spPr>
        <p:txBody>
          <a:bodyPr wrap="square" lIns="0" tIns="0" rIns="0" bIns="0" rtlCol="0"/>
          <a:lstStyle/>
          <a:p>
            <a:endParaRPr/>
          </a:p>
        </p:txBody>
      </p:sp>
      <p:sp>
        <p:nvSpPr>
          <p:cNvPr id="3" name="object 3"/>
          <p:cNvSpPr txBox="1">
            <a:spLocks noGrp="1"/>
          </p:cNvSpPr>
          <p:nvPr>
            <p:ph type="title"/>
          </p:nvPr>
        </p:nvSpPr>
        <p:spPr>
          <a:xfrm>
            <a:off x="1205890" y="2169032"/>
            <a:ext cx="7934959" cy="1671955"/>
          </a:xfrm>
          <a:prstGeom prst="rect">
            <a:avLst/>
          </a:prstGeom>
        </p:spPr>
        <p:txBody>
          <a:bodyPr vert="horz" wrap="square" lIns="0" tIns="195580" rIns="0" bIns="0" rtlCol="0">
            <a:spAutoFit/>
          </a:bodyPr>
          <a:lstStyle/>
          <a:p>
            <a:pPr marL="12700">
              <a:lnSpc>
                <a:spcPct val="100000"/>
              </a:lnSpc>
              <a:spcBef>
                <a:spcPts val="1540"/>
              </a:spcBef>
            </a:pPr>
            <a:r>
              <a:rPr sz="2400" b="1" spc="-5" dirty="0">
                <a:solidFill>
                  <a:srgbClr val="C00000"/>
                </a:solidFill>
                <a:latin typeface="Carlito"/>
                <a:cs typeface="Carlito"/>
              </a:rPr>
              <a:t>Mesleki İşitme </a:t>
            </a:r>
            <a:r>
              <a:rPr sz="2400" b="1" spc="-15" dirty="0">
                <a:solidFill>
                  <a:srgbClr val="C00000"/>
                </a:solidFill>
                <a:latin typeface="Carlito"/>
                <a:cs typeface="Carlito"/>
              </a:rPr>
              <a:t>Kayıpları </a:t>
            </a:r>
            <a:r>
              <a:rPr sz="2400" b="1" spc="-5" dirty="0">
                <a:solidFill>
                  <a:srgbClr val="C00000"/>
                </a:solidFill>
                <a:latin typeface="Carlito"/>
                <a:cs typeface="Carlito"/>
              </a:rPr>
              <a:t>Açısından </a:t>
            </a:r>
            <a:r>
              <a:rPr sz="2400" b="1" dirty="0">
                <a:solidFill>
                  <a:srgbClr val="C00000"/>
                </a:solidFill>
                <a:latin typeface="Carlito"/>
                <a:cs typeface="Carlito"/>
              </a:rPr>
              <a:t>Riskli</a:t>
            </a:r>
            <a:r>
              <a:rPr sz="2400" b="1" spc="20" dirty="0">
                <a:solidFill>
                  <a:srgbClr val="C00000"/>
                </a:solidFill>
                <a:latin typeface="Carlito"/>
                <a:cs typeface="Carlito"/>
              </a:rPr>
              <a:t> </a:t>
            </a:r>
            <a:r>
              <a:rPr sz="2400" b="1" spc="-5" dirty="0">
                <a:solidFill>
                  <a:srgbClr val="C00000"/>
                </a:solidFill>
                <a:latin typeface="Carlito"/>
                <a:cs typeface="Carlito"/>
              </a:rPr>
              <a:t>Sektörler</a:t>
            </a:r>
            <a:endParaRPr sz="2400">
              <a:latin typeface="Carlito"/>
              <a:cs typeface="Carlito"/>
            </a:endParaRPr>
          </a:p>
          <a:p>
            <a:pPr marL="12700" marR="5080">
              <a:lnSpc>
                <a:spcPct val="150000"/>
              </a:lnSpc>
            </a:pPr>
            <a:r>
              <a:rPr sz="2400" spc="-15" dirty="0"/>
              <a:t>Dokuma </a:t>
            </a:r>
            <a:r>
              <a:rPr sz="2400" spc="-5" dirty="0"/>
              <a:t>endüstrisi, </a:t>
            </a:r>
            <a:r>
              <a:rPr sz="2400" spc="-10" dirty="0"/>
              <a:t>metal </a:t>
            </a:r>
            <a:r>
              <a:rPr sz="2400" spc="-5" dirty="0"/>
              <a:t>endüstrisi, </a:t>
            </a:r>
            <a:r>
              <a:rPr sz="2400" spc="-15" dirty="0"/>
              <a:t>ağaç </a:t>
            </a:r>
            <a:r>
              <a:rPr sz="2400" dirty="0"/>
              <a:t>işleri, </a:t>
            </a:r>
            <a:r>
              <a:rPr sz="2400" spc="-10" dirty="0"/>
              <a:t>kâğıt </a:t>
            </a:r>
            <a:r>
              <a:rPr sz="2400" spc="-5" dirty="0"/>
              <a:t>endüstrisi,  matbaacılık, </a:t>
            </a:r>
            <a:r>
              <a:rPr sz="2400" dirty="0"/>
              <a:t>madencilik işleri, </a:t>
            </a:r>
            <a:r>
              <a:rPr sz="2400" spc="-5" dirty="0"/>
              <a:t>dökümhaneler </a:t>
            </a:r>
            <a:r>
              <a:rPr sz="2400" spc="-15" dirty="0"/>
              <a:t>ve </a:t>
            </a:r>
            <a:r>
              <a:rPr sz="2400" spc="-20" dirty="0"/>
              <a:t>havayolları</a:t>
            </a:r>
            <a:r>
              <a:rPr sz="2400" spc="-30" dirty="0"/>
              <a:t> </a:t>
            </a:r>
            <a:r>
              <a:rPr sz="2400" dirty="0"/>
              <a:t>vb.</a:t>
            </a:r>
            <a:endParaRPr sz="2400"/>
          </a:p>
        </p:txBody>
      </p:sp>
      <p:sp>
        <p:nvSpPr>
          <p:cNvPr id="4" name="object 4"/>
          <p:cNvSpPr/>
          <p:nvPr/>
        </p:nvSpPr>
        <p:spPr>
          <a:xfrm>
            <a:off x="10222992" y="771144"/>
            <a:ext cx="1130807" cy="49331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81812"/>
            <a:ext cx="10706100" cy="4775200"/>
          </a:xfrm>
          <a:custGeom>
            <a:avLst/>
            <a:gdLst/>
            <a:ahLst/>
            <a:cxnLst/>
            <a:rect l="l" t="t" r="r" b="b"/>
            <a:pathLst>
              <a:path w="10706100" h="4775200">
                <a:moveTo>
                  <a:pt x="10439527" y="0"/>
                </a:moveTo>
                <a:lnTo>
                  <a:pt x="266573" y="0"/>
                </a:lnTo>
                <a:lnTo>
                  <a:pt x="218657" y="4295"/>
                </a:lnTo>
                <a:lnTo>
                  <a:pt x="173559" y="16681"/>
                </a:lnTo>
                <a:lnTo>
                  <a:pt x="132031" y="36401"/>
                </a:lnTo>
                <a:lnTo>
                  <a:pt x="94825" y="62704"/>
                </a:lnTo>
                <a:lnTo>
                  <a:pt x="62696" y="94836"/>
                </a:lnTo>
                <a:lnTo>
                  <a:pt x="36396" y="132042"/>
                </a:lnTo>
                <a:lnTo>
                  <a:pt x="16678" y="173569"/>
                </a:lnTo>
                <a:lnTo>
                  <a:pt x="4295" y="218664"/>
                </a:lnTo>
                <a:lnTo>
                  <a:pt x="0" y="266573"/>
                </a:lnTo>
                <a:lnTo>
                  <a:pt x="0" y="4508119"/>
                </a:lnTo>
                <a:lnTo>
                  <a:pt x="4295" y="4556027"/>
                </a:lnTo>
                <a:lnTo>
                  <a:pt x="16678" y="4601122"/>
                </a:lnTo>
                <a:lnTo>
                  <a:pt x="36396" y="4642649"/>
                </a:lnTo>
                <a:lnTo>
                  <a:pt x="62696" y="4679855"/>
                </a:lnTo>
                <a:lnTo>
                  <a:pt x="94825" y="4711987"/>
                </a:lnTo>
                <a:lnTo>
                  <a:pt x="132031" y="4738290"/>
                </a:lnTo>
                <a:lnTo>
                  <a:pt x="173559" y="4758010"/>
                </a:lnTo>
                <a:lnTo>
                  <a:pt x="218657" y="4770396"/>
                </a:lnTo>
                <a:lnTo>
                  <a:pt x="266573" y="4774692"/>
                </a:lnTo>
                <a:lnTo>
                  <a:pt x="10439527" y="4774692"/>
                </a:lnTo>
                <a:lnTo>
                  <a:pt x="10487435" y="4770396"/>
                </a:lnTo>
                <a:lnTo>
                  <a:pt x="10532530" y="4758010"/>
                </a:lnTo>
                <a:lnTo>
                  <a:pt x="10574057" y="4738290"/>
                </a:lnTo>
                <a:lnTo>
                  <a:pt x="10611263" y="4711987"/>
                </a:lnTo>
                <a:lnTo>
                  <a:pt x="10643395" y="4679855"/>
                </a:lnTo>
                <a:lnTo>
                  <a:pt x="10669698" y="4642649"/>
                </a:lnTo>
                <a:lnTo>
                  <a:pt x="10689418" y="4601122"/>
                </a:lnTo>
                <a:lnTo>
                  <a:pt x="10701804" y="4556027"/>
                </a:lnTo>
                <a:lnTo>
                  <a:pt x="10706100" y="4508119"/>
                </a:lnTo>
                <a:lnTo>
                  <a:pt x="10706100" y="266573"/>
                </a:lnTo>
                <a:lnTo>
                  <a:pt x="10701804" y="218664"/>
                </a:lnTo>
                <a:lnTo>
                  <a:pt x="10689418" y="173569"/>
                </a:lnTo>
                <a:lnTo>
                  <a:pt x="10669698" y="132042"/>
                </a:lnTo>
                <a:lnTo>
                  <a:pt x="10643395" y="94836"/>
                </a:lnTo>
                <a:lnTo>
                  <a:pt x="10611263" y="62704"/>
                </a:lnTo>
                <a:lnTo>
                  <a:pt x="10574057" y="36401"/>
                </a:lnTo>
                <a:lnTo>
                  <a:pt x="10532530" y="16681"/>
                </a:lnTo>
                <a:lnTo>
                  <a:pt x="10487435" y="4295"/>
                </a:lnTo>
                <a:lnTo>
                  <a:pt x="10439527" y="0"/>
                </a:lnTo>
                <a:close/>
              </a:path>
            </a:pathLst>
          </a:custGeom>
          <a:solidFill>
            <a:srgbClr val="DEEBF7"/>
          </a:solidFill>
        </p:spPr>
        <p:txBody>
          <a:bodyPr wrap="square" lIns="0" tIns="0" rIns="0" bIns="0" rtlCol="0"/>
          <a:lstStyle/>
          <a:p>
            <a:endParaRPr/>
          </a:p>
        </p:txBody>
      </p:sp>
      <p:sp>
        <p:nvSpPr>
          <p:cNvPr id="3" name="object 3"/>
          <p:cNvSpPr txBox="1"/>
          <p:nvPr/>
        </p:nvSpPr>
        <p:spPr>
          <a:xfrm>
            <a:off x="1205890" y="1168146"/>
            <a:ext cx="9808210" cy="3866515"/>
          </a:xfrm>
          <a:prstGeom prst="rect">
            <a:avLst/>
          </a:prstGeom>
        </p:spPr>
        <p:txBody>
          <a:bodyPr vert="horz" wrap="square" lIns="0" tIns="195580" rIns="0" bIns="0" rtlCol="0">
            <a:spAutoFit/>
          </a:bodyPr>
          <a:lstStyle/>
          <a:p>
            <a:pPr marL="12700" algn="just">
              <a:lnSpc>
                <a:spcPct val="100000"/>
              </a:lnSpc>
              <a:spcBef>
                <a:spcPts val="1540"/>
              </a:spcBef>
            </a:pPr>
            <a:r>
              <a:rPr sz="2400" b="1" spc="-5" dirty="0">
                <a:solidFill>
                  <a:srgbClr val="C00000"/>
                </a:solidFill>
                <a:latin typeface="Carlito"/>
                <a:cs typeface="Carlito"/>
              </a:rPr>
              <a:t>Mesleki Cilt Hastalıkları</a:t>
            </a:r>
            <a:endParaRPr sz="2400">
              <a:latin typeface="Carlito"/>
              <a:cs typeface="Carlito"/>
            </a:endParaRPr>
          </a:p>
          <a:p>
            <a:pPr marL="12700" algn="just">
              <a:lnSpc>
                <a:spcPct val="100000"/>
              </a:lnSpc>
              <a:spcBef>
                <a:spcPts val="1440"/>
              </a:spcBef>
            </a:pPr>
            <a:r>
              <a:rPr sz="2400" dirty="0">
                <a:solidFill>
                  <a:srgbClr val="404040"/>
                </a:solidFill>
                <a:latin typeface="Carlito"/>
                <a:cs typeface="Carlito"/>
              </a:rPr>
              <a:t>Meslek </a:t>
            </a:r>
            <a:r>
              <a:rPr sz="2400" spc="-10" dirty="0">
                <a:solidFill>
                  <a:srgbClr val="404040"/>
                </a:solidFill>
                <a:latin typeface="Carlito"/>
                <a:cs typeface="Carlito"/>
              </a:rPr>
              <a:t>hastalıklarının yaklaşık </a:t>
            </a:r>
            <a:r>
              <a:rPr sz="2400" b="1" spc="-15" dirty="0">
                <a:solidFill>
                  <a:srgbClr val="404040"/>
                </a:solidFill>
                <a:latin typeface="Carlito"/>
                <a:cs typeface="Carlito"/>
              </a:rPr>
              <a:t>%30’u </a:t>
            </a:r>
            <a:r>
              <a:rPr sz="2400" dirty="0">
                <a:solidFill>
                  <a:srgbClr val="404040"/>
                </a:solidFill>
                <a:latin typeface="Carlito"/>
                <a:cs typeface="Carlito"/>
              </a:rPr>
              <a:t>cilt </a:t>
            </a:r>
            <a:r>
              <a:rPr sz="2400" spc="-25" dirty="0">
                <a:solidFill>
                  <a:srgbClr val="404040"/>
                </a:solidFill>
                <a:latin typeface="Carlito"/>
                <a:cs typeface="Carlito"/>
              </a:rPr>
              <a:t>hastalıklarıdır. </a:t>
            </a:r>
            <a:r>
              <a:rPr sz="2400" spc="-5" dirty="0">
                <a:solidFill>
                  <a:srgbClr val="404040"/>
                </a:solidFill>
                <a:latin typeface="Carlito"/>
                <a:cs typeface="Carlito"/>
              </a:rPr>
              <a:t>Cilt</a:t>
            </a:r>
            <a:r>
              <a:rPr sz="2400" spc="110" dirty="0">
                <a:solidFill>
                  <a:srgbClr val="404040"/>
                </a:solidFill>
                <a:latin typeface="Carlito"/>
                <a:cs typeface="Carlito"/>
              </a:rPr>
              <a:t> </a:t>
            </a:r>
            <a:r>
              <a:rPr sz="2400" spc="-10" dirty="0">
                <a:solidFill>
                  <a:srgbClr val="404040"/>
                </a:solidFill>
                <a:latin typeface="Carlito"/>
                <a:cs typeface="Carlito"/>
              </a:rPr>
              <a:t>hastalıklarının</a:t>
            </a:r>
            <a:endParaRPr sz="2400">
              <a:latin typeface="Carlito"/>
              <a:cs typeface="Carlito"/>
            </a:endParaRPr>
          </a:p>
          <a:p>
            <a:pPr marL="12700" marR="5080" algn="just">
              <a:lnSpc>
                <a:spcPct val="150000"/>
              </a:lnSpc>
            </a:pPr>
            <a:r>
              <a:rPr sz="2400" b="1" spc="-10" dirty="0">
                <a:solidFill>
                  <a:srgbClr val="404040"/>
                </a:solidFill>
                <a:latin typeface="Carlito"/>
                <a:cs typeface="Carlito"/>
              </a:rPr>
              <a:t>%90’ı </a:t>
            </a:r>
            <a:r>
              <a:rPr sz="2400" b="1" spc="-25" dirty="0">
                <a:solidFill>
                  <a:srgbClr val="404040"/>
                </a:solidFill>
                <a:latin typeface="Carlito"/>
                <a:cs typeface="Carlito"/>
              </a:rPr>
              <a:t>kontakt </a:t>
            </a:r>
            <a:r>
              <a:rPr sz="2400" b="1" spc="-5" dirty="0">
                <a:solidFill>
                  <a:srgbClr val="404040"/>
                </a:solidFill>
                <a:latin typeface="Carlito"/>
                <a:cs typeface="Carlito"/>
              </a:rPr>
              <a:t>dermatitlerdir</a:t>
            </a:r>
            <a:r>
              <a:rPr sz="2400" spc="-5" dirty="0">
                <a:solidFill>
                  <a:srgbClr val="404040"/>
                </a:solidFill>
                <a:latin typeface="Carlito"/>
                <a:cs typeface="Carlito"/>
              </a:rPr>
              <a:t>. Mesleki deri </a:t>
            </a:r>
            <a:r>
              <a:rPr sz="2400" spc="-10" dirty="0">
                <a:solidFill>
                  <a:srgbClr val="404040"/>
                </a:solidFill>
                <a:latin typeface="Carlito"/>
                <a:cs typeface="Carlito"/>
              </a:rPr>
              <a:t>hastalıklarının </a:t>
            </a:r>
            <a:r>
              <a:rPr sz="2400" dirty="0">
                <a:solidFill>
                  <a:srgbClr val="404040"/>
                </a:solidFill>
                <a:latin typeface="Carlito"/>
                <a:cs typeface="Carlito"/>
              </a:rPr>
              <a:t>en </a:t>
            </a:r>
            <a:r>
              <a:rPr sz="2400" spc="-5" dirty="0">
                <a:solidFill>
                  <a:srgbClr val="404040"/>
                </a:solidFill>
                <a:latin typeface="Carlito"/>
                <a:cs typeface="Carlito"/>
              </a:rPr>
              <a:t>sık </a:t>
            </a:r>
            <a:r>
              <a:rPr sz="2400" spc="-10" dirty="0">
                <a:solidFill>
                  <a:srgbClr val="404040"/>
                </a:solidFill>
                <a:latin typeface="Carlito"/>
                <a:cs typeface="Carlito"/>
              </a:rPr>
              <a:t>görüldüğü  </a:t>
            </a:r>
            <a:r>
              <a:rPr sz="2400" dirty="0">
                <a:solidFill>
                  <a:srgbClr val="404040"/>
                </a:solidFill>
                <a:latin typeface="Carlito"/>
                <a:cs typeface="Carlito"/>
              </a:rPr>
              <a:t>meslekler; </a:t>
            </a:r>
            <a:r>
              <a:rPr sz="2400" spc="-35" dirty="0">
                <a:solidFill>
                  <a:srgbClr val="404040"/>
                </a:solidFill>
                <a:latin typeface="Carlito"/>
                <a:cs typeface="Carlito"/>
              </a:rPr>
              <a:t>kuaförler, </a:t>
            </a:r>
            <a:r>
              <a:rPr sz="2400" spc="-10" dirty="0">
                <a:solidFill>
                  <a:srgbClr val="404040"/>
                </a:solidFill>
                <a:latin typeface="Carlito"/>
                <a:cs typeface="Carlito"/>
              </a:rPr>
              <a:t>metal </a:t>
            </a:r>
            <a:r>
              <a:rPr sz="2400" dirty="0">
                <a:solidFill>
                  <a:srgbClr val="404040"/>
                </a:solidFill>
                <a:latin typeface="Carlito"/>
                <a:cs typeface="Carlito"/>
              </a:rPr>
              <a:t>işçileri, </a:t>
            </a:r>
            <a:r>
              <a:rPr sz="2400" spc="-25" dirty="0">
                <a:solidFill>
                  <a:srgbClr val="404040"/>
                </a:solidFill>
                <a:latin typeface="Carlito"/>
                <a:cs typeface="Carlito"/>
              </a:rPr>
              <a:t>berberler, </a:t>
            </a:r>
            <a:r>
              <a:rPr sz="2400" spc="-5" dirty="0">
                <a:solidFill>
                  <a:srgbClr val="404040"/>
                </a:solidFill>
                <a:latin typeface="Carlito"/>
                <a:cs typeface="Carlito"/>
              </a:rPr>
              <a:t>sağlık </a:t>
            </a:r>
            <a:r>
              <a:rPr sz="2400" spc="-10" dirty="0">
                <a:solidFill>
                  <a:srgbClr val="404040"/>
                </a:solidFill>
                <a:latin typeface="Carlito"/>
                <a:cs typeface="Carlito"/>
              </a:rPr>
              <a:t>personelleri, </a:t>
            </a:r>
            <a:r>
              <a:rPr sz="2400" dirty="0">
                <a:solidFill>
                  <a:srgbClr val="404040"/>
                </a:solidFill>
                <a:latin typeface="Carlito"/>
                <a:cs typeface="Carlito"/>
              </a:rPr>
              <a:t>makine  </a:t>
            </a:r>
            <a:r>
              <a:rPr sz="2400" spc="-10" dirty="0">
                <a:solidFill>
                  <a:srgbClr val="404040"/>
                </a:solidFill>
                <a:latin typeface="Carlito"/>
                <a:cs typeface="Carlito"/>
              </a:rPr>
              <a:t>operatörleri, lastik-plastik </a:t>
            </a:r>
            <a:r>
              <a:rPr sz="2400" spc="-15" dirty="0">
                <a:solidFill>
                  <a:srgbClr val="404040"/>
                </a:solidFill>
                <a:latin typeface="Carlito"/>
                <a:cs typeface="Carlito"/>
              </a:rPr>
              <a:t>sanayi </a:t>
            </a:r>
            <a:r>
              <a:rPr sz="2400" spc="-5" dirty="0">
                <a:solidFill>
                  <a:srgbClr val="404040"/>
                </a:solidFill>
                <a:latin typeface="Carlito"/>
                <a:cs typeface="Carlito"/>
              </a:rPr>
              <a:t>işçileri, </a:t>
            </a:r>
            <a:r>
              <a:rPr sz="2400" spc="-30" dirty="0">
                <a:solidFill>
                  <a:srgbClr val="404040"/>
                </a:solidFill>
                <a:latin typeface="Carlito"/>
                <a:cs typeface="Carlito"/>
              </a:rPr>
              <a:t>aşçılar, </a:t>
            </a:r>
            <a:r>
              <a:rPr sz="2400" spc="-5" dirty="0">
                <a:solidFill>
                  <a:srgbClr val="404040"/>
                </a:solidFill>
                <a:latin typeface="Carlito"/>
                <a:cs typeface="Carlito"/>
              </a:rPr>
              <a:t>fırıncı </a:t>
            </a:r>
            <a:r>
              <a:rPr sz="2400" spc="-15" dirty="0">
                <a:solidFill>
                  <a:srgbClr val="404040"/>
                </a:solidFill>
                <a:latin typeface="Carlito"/>
                <a:cs typeface="Carlito"/>
              </a:rPr>
              <a:t>ve </a:t>
            </a:r>
            <a:r>
              <a:rPr sz="2400" spc="-30" dirty="0">
                <a:solidFill>
                  <a:srgbClr val="404040"/>
                </a:solidFill>
                <a:latin typeface="Carlito"/>
                <a:cs typeface="Carlito"/>
              </a:rPr>
              <a:t>pastacılar, </a:t>
            </a:r>
            <a:r>
              <a:rPr sz="2400" spc="-5" dirty="0">
                <a:solidFill>
                  <a:srgbClr val="404040"/>
                </a:solidFill>
                <a:latin typeface="Carlito"/>
                <a:cs typeface="Carlito"/>
              </a:rPr>
              <a:t>deri </a:t>
            </a:r>
            <a:r>
              <a:rPr sz="2400" spc="-30" dirty="0">
                <a:solidFill>
                  <a:srgbClr val="404040"/>
                </a:solidFill>
                <a:latin typeface="Carlito"/>
                <a:cs typeface="Carlito"/>
              </a:rPr>
              <a:t>ve  </a:t>
            </a:r>
            <a:r>
              <a:rPr sz="2400" spc="-10" dirty="0">
                <a:solidFill>
                  <a:srgbClr val="404040"/>
                </a:solidFill>
                <a:latin typeface="Carlito"/>
                <a:cs typeface="Carlito"/>
              </a:rPr>
              <a:t>kauçuk </a:t>
            </a:r>
            <a:r>
              <a:rPr sz="2400" dirty="0">
                <a:solidFill>
                  <a:srgbClr val="404040"/>
                </a:solidFill>
                <a:latin typeface="Carlito"/>
                <a:cs typeface="Carlito"/>
              </a:rPr>
              <a:t>işlemeleri, </a:t>
            </a:r>
            <a:r>
              <a:rPr sz="2400" spc="-10" dirty="0">
                <a:solidFill>
                  <a:srgbClr val="404040"/>
                </a:solidFill>
                <a:latin typeface="Carlito"/>
                <a:cs typeface="Carlito"/>
              </a:rPr>
              <a:t>galvanizleme </a:t>
            </a:r>
            <a:r>
              <a:rPr sz="2400" spc="-5" dirty="0">
                <a:solidFill>
                  <a:srgbClr val="404040"/>
                </a:solidFill>
                <a:latin typeface="Carlito"/>
                <a:cs typeface="Carlito"/>
              </a:rPr>
              <a:t>işinde </a:t>
            </a:r>
            <a:r>
              <a:rPr sz="2400" spc="-25" dirty="0">
                <a:solidFill>
                  <a:srgbClr val="404040"/>
                </a:solidFill>
                <a:latin typeface="Carlito"/>
                <a:cs typeface="Carlito"/>
              </a:rPr>
              <a:t>çalışanlar, </a:t>
            </a:r>
            <a:r>
              <a:rPr sz="2400" spc="-5" dirty="0">
                <a:solidFill>
                  <a:srgbClr val="404040"/>
                </a:solidFill>
                <a:latin typeface="Carlito"/>
                <a:cs typeface="Carlito"/>
              </a:rPr>
              <a:t>inşaat </a:t>
            </a:r>
            <a:r>
              <a:rPr sz="2400" dirty="0">
                <a:solidFill>
                  <a:srgbClr val="404040"/>
                </a:solidFill>
                <a:latin typeface="Carlito"/>
                <a:cs typeface="Carlito"/>
              </a:rPr>
              <a:t>işçileri, </a:t>
            </a:r>
            <a:r>
              <a:rPr sz="2400" spc="-15" dirty="0">
                <a:solidFill>
                  <a:srgbClr val="404040"/>
                </a:solidFill>
                <a:latin typeface="Carlito"/>
                <a:cs typeface="Carlito"/>
              </a:rPr>
              <a:t>boya ve </a:t>
            </a:r>
            <a:r>
              <a:rPr sz="2400" spc="-10" dirty="0">
                <a:solidFill>
                  <a:srgbClr val="404040"/>
                </a:solidFill>
                <a:latin typeface="Carlito"/>
                <a:cs typeface="Carlito"/>
              </a:rPr>
              <a:t>printer  </a:t>
            </a:r>
            <a:r>
              <a:rPr sz="2400" spc="-15" dirty="0">
                <a:solidFill>
                  <a:srgbClr val="404040"/>
                </a:solidFill>
                <a:latin typeface="Carlito"/>
                <a:cs typeface="Carlito"/>
              </a:rPr>
              <a:t>mürekkebi </a:t>
            </a:r>
            <a:r>
              <a:rPr sz="2400" dirty="0">
                <a:solidFill>
                  <a:srgbClr val="404040"/>
                </a:solidFill>
                <a:latin typeface="Carlito"/>
                <a:cs typeface="Carlito"/>
              </a:rPr>
              <a:t>gibi </a:t>
            </a:r>
            <a:r>
              <a:rPr sz="2400" spc="-10" dirty="0">
                <a:solidFill>
                  <a:srgbClr val="404040"/>
                </a:solidFill>
                <a:latin typeface="Carlito"/>
                <a:cs typeface="Carlito"/>
              </a:rPr>
              <a:t>kimyasal </a:t>
            </a:r>
            <a:r>
              <a:rPr sz="2400" dirty="0">
                <a:solidFill>
                  <a:srgbClr val="404040"/>
                </a:solidFill>
                <a:latin typeface="Carlito"/>
                <a:cs typeface="Carlito"/>
              </a:rPr>
              <a:t>maddelerle</a:t>
            </a:r>
            <a:r>
              <a:rPr sz="2400" spc="-40" dirty="0">
                <a:solidFill>
                  <a:srgbClr val="404040"/>
                </a:solidFill>
                <a:latin typeface="Carlito"/>
                <a:cs typeface="Carlito"/>
              </a:rPr>
              <a:t> </a:t>
            </a:r>
            <a:r>
              <a:rPr sz="2400" spc="-25" dirty="0">
                <a:solidFill>
                  <a:srgbClr val="404040"/>
                </a:solidFill>
                <a:latin typeface="Carlito"/>
                <a:cs typeface="Carlito"/>
              </a:rPr>
              <a:t>çalışanlardır.</a:t>
            </a:r>
            <a:endParaRPr sz="2400">
              <a:latin typeface="Carlito"/>
              <a:cs typeface="Carli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803148"/>
            <a:ext cx="10685145" cy="4775200"/>
          </a:xfrm>
          <a:custGeom>
            <a:avLst/>
            <a:gdLst/>
            <a:ahLst/>
            <a:cxnLst/>
            <a:rect l="l" t="t" r="r" b="b"/>
            <a:pathLst>
              <a:path w="10685145" h="4775200">
                <a:moveTo>
                  <a:pt x="10418191" y="0"/>
                </a:moveTo>
                <a:lnTo>
                  <a:pt x="266573" y="0"/>
                </a:lnTo>
                <a:lnTo>
                  <a:pt x="218654" y="4295"/>
                </a:lnTo>
                <a:lnTo>
                  <a:pt x="173554" y="16681"/>
                </a:lnTo>
                <a:lnTo>
                  <a:pt x="132025" y="36401"/>
                </a:lnTo>
                <a:lnTo>
                  <a:pt x="94820" y="62704"/>
                </a:lnTo>
                <a:lnTo>
                  <a:pt x="62692" y="94836"/>
                </a:lnTo>
                <a:lnTo>
                  <a:pt x="36393" y="132042"/>
                </a:lnTo>
                <a:lnTo>
                  <a:pt x="16676" y="173569"/>
                </a:lnTo>
                <a:lnTo>
                  <a:pt x="4294" y="218664"/>
                </a:lnTo>
                <a:lnTo>
                  <a:pt x="0" y="266573"/>
                </a:lnTo>
                <a:lnTo>
                  <a:pt x="0" y="4508119"/>
                </a:lnTo>
                <a:lnTo>
                  <a:pt x="4294" y="4556027"/>
                </a:lnTo>
                <a:lnTo>
                  <a:pt x="16676" y="4601122"/>
                </a:lnTo>
                <a:lnTo>
                  <a:pt x="36393" y="4642649"/>
                </a:lnTo>
                <a:lnTo>
                  <a:pt x="62692" y="4679855"/>
                </a:lnTo>
                <a:lnTo>
                  <a:pt x="94820" y="4711987"/>
                </a:lnTo>
                <a:lnTo>
                  <a:pt x="132025" y="4738290"/>
                </a:lnTo>
                <a:lnTo>
                  <a:pt x="173554" y="4758010"/>
                </a:lnTo>
                <a:lnTo>
                  <a:pt x="218654" y="4770396"/>
                </a:lnTo>
                <a:lnTo>
                  <a:pt x="266573" y="4774692"/>
                </a:lnTo>
                <a:lnTo>
                  <a:pt x="10418191" y="4774692"/>
                </a:lnTo>
                <a:lnTo>
                  <a:pt x="10466099" y="4770396"/>
                </a:lnTo>
                <a:lnTo>
                  <a:pt x="10511194" y="4758010"/>
                </a:lnTo>
                <a:lnTo>
                  <a:pt x="10552721" y="4738290"/>
                </a:lnTo>
                <a:lnTo>
                  <a:pt x="10589927" y="4711987"/>
                </a:lnTo>
                <a:lnTo>
                  <a:pt x="10622059" y="4679855"/>
                </a:lnTo>
                <a:lnTo>
                  <a:pt x="10648362" y="4642649"/>
                </a:lnTo>
                <a:lnTo>
                  <a:pt x="10668082" y="4601122"/>
                </a:lnTo>
                <a:lnTo>
                  <a:pt x="10680468" y="4556027"/>
                </a:lnTo>
                <a:lnTo>
                  <a:pt x="10684764" y="4508119"/>
                </a:lnTo>
                <a:lnTo>
                  <a:pt x="10684764" y="266573"/>
                </a:lnTo>
                <a:lnTo>
                  <a:pt x="10680468" y="218664"/>
                </a:lnTo>
                <a:lnTo>
                  <a:pt x="10668082" y="173569"/>
                </a:lnTo>
                <a:lnTo>
                  <a:pt x="10648362" y="132042"/>
                </a:lnTo>
                <a:lnTo>
                  <a:pt x="10622059" y="94836"/>
                </a:lnTo>
                <a:lnTo>
                  <a:pt x="10589927" y="62704"/>
                </a:lnTo>
                <a:lnTo>
                  <a:pt x="10552721" y="36401"/>
                </a:lnTo>
                <a:lnTo>
                  <a:pt x="10511194" y="16681"/>
                </a:lnTo>
                <a:lnTo>
                  <a:pt x="10466099" y="4295"/>
                </a:lnTo>
                <a:lnTo>
                  <a:pt x="10418191" y="0"/>
                </a:lnTo>
                <a:close/>
              </a:path>
            </a:pathLst>
          </a:custGeom>
          <a:solidFill>
            <a:srgbClr val="DEEBF7"/>
          </a:solidFill>
        </p:spPr>
        <p:txBody>
          <a:bodyPr wrap="square" lIns="0" tIns="0" rIns="0" bIns="0" rtlCol="0"/>
          <a:lstStyle/>
          <a:p>
            <a:endParaRPr/>
          </a:p>
        </p:txBody>
      </p:sp>
      <p:sp>
        <p:nvSpPr>
          <p:cNvPr id="3" name="object 3"/>
          <p:cNvSpPr txBox="1"/>
          <p:nvPr/>
        </p:nvSpPr>
        <p:spPr>
          <a:xfrm>
            <a:off x="1205890" y="1129746"/>
            <a:ext cx="9386570" cy="3867785"/>
          </a:xfrm>
          <a:prstGeom prst="rect">
            <a:avLst/>
          </a:prstGeom>
        </p:spPr>
        <p:txBody>
          <a:bodyPr vert="horz" wrap="square" lIns="0" tIns="196215" rIns="0" bIns="0" rtlCol="0">
            <a:spAutoFit/>
          </a:bodyPr>
          <a:lstStyle/>
          <a:p>
            <a:pPr marL="12700" algn="just">
              <a:lnSpc>
                <a:spcPct val="100000"/>
              </a:lnSpc>
              <a:spcBef>
                <a:spcPts val="1545"/>
              </a:spcBef>
            </a:pPr>
            <a:r>
              <a:rPr sz="2400" b="1" spc="-5" dirty="0">
                <a:solidFill>
                  <a:srgbClr val="C00000"/>
                </a:solidFill>
                <a:latin typeface="Carlito"/>
                <a:cs typeface="Carlito"/>
              </a:rPr>
              <a:t>Mesleki </a:t>
            </a:r>
            <a:r>
              <a:rPr sz="2400" b="1" spc="-15" dirty="0">
                <a:solidFill>
                  <a:srgbClr val="C00000"/>
                </a:solidFill>
                <a:latin typeface="Carlito"/>
                <a:cs typeface="Carlito"/>
              </a:rPr>
              <a:t>Kas-İskelet </a:t>
            </a:r>
            <a:r>
              <a:rPr sz="2400" b="1" spc="-10" dirty="0">
                <a:solidFill>
                  <a:srgbClr val="C00000"/>
                </a:solidFill>
                <a:latin typeface="Carlito"/>
                <a:cs typeface="Carlito"/>
              </a:rPr>
              <a:t>Sistemi</a:t>
            </a:r>
            <a:r>
              <a:rPr sz="2400" b="1" spc="10" dirty="0">
                <a:solidFill>
                  <a:srgbClr val="C00000"/>
                </a:solidFill>
                <a:latin typeface="Carlito"/>
                <a:cs typeface="Carlito"/>
              </a:rPr>
              <a:t> </a:t>
            </a:r>
            <a:r>
              <a:rPr sz="2400" b="1" spc="-5" dirty="0">
                <a:solidFill>
                  <a:srgbClr val="C00000"/>
                </a:solidFill>
                <a:latin typeface="Carlito"/>
                <a:cs typeface="Carlito"/>
              </a:rPr>
              <a:t>Hastalıkları</a:t>
            </a:r>
            <a:endParaRPr sz="2400">
              <a:latin typeface="Carlito"/>
              <a:cs typeface="Carlito"/>
            </a:endParaRPr>
          </a:p>
          <a:p>
            <a:pPr marL="12700" algn="just">
              <a:lnSpc>
                <a:spcPct val="100000"/>
              </a:lnSpc>
              <a:spcBef>
                <a:spcPts val="1445"/>
              </a:spcBef>
            </a:pPr>
            <a:r>
              <a:rPr sz="2400" spc="-35" dirty="0">
                <a:solidFill>
                  <a:srgbClr val="404040"/>
                </a:solidFill>
                <a:latin typeface="Carlito"/>
                <a:cs typeface="Carlito"/>
              </a:rPr>
              <a:t>Tendon, </a:t>
            </a:r>
            <a:r>
              <a:rPr sz="2400" spc="-40" dirty="0">
                <a:solidFill>
                  <a:srgbClr val="404040"/>
                </a:solidFill>
                <a:latin typeface="Carlito"/>
                <a:cs typeface="Carlito"/>
              </a:rPr>
              <a:t>sinir, </a:t>
            </a:r>
            <a:r>
              <a:rPr sz="2400" spc="-20" dirty="0">
                <a:solidFill>
                  <a:srgbClr val="404040"/>
                </a:solidFill>
                <a:latin typeface="Carlito"/>
                <a:cs typeface="Carlito"/>
              </a:rPr>
              <a:t>kas </a:t>
            </a:r>
            <a:r>
              <a:rPr sz="2400" spc="-15" dirty="0">
                <a:solidFill>
                  <a:srgbClr val="404040"/>
                </a:solidFill>
                <a:latin typeface="Carlito"/>
                <a:cs typeface="Carlito"/>
              </a:rPr>
              <a:t>ve </a:t>
            </a:r>
            <a:r>
              <a:rPr sz="2400" spc="-10" dirty="0">
                <a:solidFill>
                  <a:srgbClr val="404040"/>
                </a:solidFill>
                <a:latin typeface="Carlito"/>
                <a:cs typeface="Carlito"/>
              </a:rPr>
              <a:t>diğer </a:t>
            </a:r>
            <a:r>
              <a:rPr sz="2400" spc="-5" dirty="0">
                <a:solidFill>
                  <a:srgbClr val="404040"/>
                </a:solidFill>
                <a:latin typeface="Carlito"/>
                <a:cs typeface="Carlito"/>
              </a:rPr>
              <a:t>yumuşak </a:t>
            </a:r>
            <a:r>
              <a:rPr sz="2400" spc="-15" dirty="0">
                <a:solidFill>
                  <a:srgbClr val="404040"/>
                </a:solidFill>
                <a:latin typeface="Carlito"/>
                <a:cs typeface="Carlito"/>
              </a:rPr>
              <a:t>dokularda </a:t>
            </a:r>
            <a:r>
              <a:rPr sz="2400" spc="-5" dirty="0">
                <a:solidFill>
                  <a:srgbClr val="404040"/>
                </a:solidFill>
                <a:latin typeface="Carlito"/>
                <a:cs typeface="Carlito"/>
              </a:rPr>
              <a:t>hasar </a:t>
            </a:r>
            <a:r>
              <a:rPr sz="2400" spc="-20" dirty="0">
                <a:solidFill>
                  <a:srgbClr val="404040"/>
                </a:solidFill>
                <a:latin typeface="Carlito"/>
                <a:cs typeface="Carlito"/>
              </a:rPr>
              <a:t>yaratacak</a:t>
            </a:r>
            <a:r>
              <a:rPr sz="2400" dirty="0">
                <a:solidFill>
                  <a:srgbClr val="404040"/>
                </a:solidFill>
                <a:latin typeface="Carlito"/>
                <a:cs typeface="Carlito"/>
              </a:rPr>
              <a:t> </a:t>
            </a:r>
            <a:r>
              <a:rPr sz="2400" spc="-15" dirty="0">
                <a:solidFill>
                  <a:srgbClr val="404040"/>
                </a:solidFill>
                <a:latin typeface="Carlito"/>
                <a:cs typeface="Carlito"/>
              </a:rPr>
              <a:t>tekrarlayıcı</a:t>
            </a:r>
            <a:endParaRPr sz="2400">
              <a:latin typeface="Carlito"/>
              <a:cs typeface="Carlito"/>
            </a:endParaRPr>
          </a:p>
          <a:p>
            <a:pPr marL="12700" algn="just">
              <a:lnSpc>
                <a:spcPct val="100000"/>
              </a:lnSpc>
              <a:spcBef>
                <a:spcPts val="1440"/>
              </a:spcBef>
            </a:pPr>
            <a:r>
              <a:rPr sz="2400" spc="-15" dirty="0">
                <a:solidFill>
                  <a:srgbClr val="404040"/>
                </a:solidFill>
                <a:latin typeface="Carlito"/>
                <a:cs typeface="Carlito"/>
              </a:rPr>
              <a:t>hareketler </a:t>
            </a:r>
            <a:r>
              <a:rPr sz="2400" dirty="0">
                <a:solidFill>
                  <a:srgbClr val="404040"/>
                </a:solidFill>
                <a:latin typeface="Carlito"/>
                <a:cs typeface="Carlito"/>
              </a:rPr>
              <a:t>ile</a:t>
            </a:r>
            <a:r>
              <a:rPr sz="2400" spc="-10" dirty="0">
                <a:solidFill>
                  <a:srgbClr val="404040"/>
                </a:solidFill>
                <a:latin typeface="Carlito"/>
                <a:cs typeface="Carlito"/>
              </a:rPr>
              <a:t> </a:t>
            </a:r>
            <a:r>
              <a:rPr sz="2400" spc="-20" dirty="0">
                <a:solidFill>
                  <a:srgbClr val="404040"/>
                </a:solidFill>
                <a:latin typeface="Carlito"/>
                <a:cs typeface="Carlito"/>
              </a:rPr>
              <a:t>oluşmaktadırlar.</a:t>
            </a:r>
            <a:endParaRPr sz="2400">
              <a:latin typeface="Carlito"/>
              <a:cs typeface="Carlito"/>
            </a:endParaRPr>
          </a:p>
          <a:p>
            <a:pPr marL="12700" marR="5080" algn="just">
              <a:lnSpc>
                <a:spcPct val="150000"/>
              </a:lnSpc>
            </a:pPr>
            <a:r>
              <a:rPr sz="2400" b="1" spc="-5" dirty="0">
                <a:solidFill>
                  <a:srgbClr val="404040"/>
                </a:solidFill>
                <a:latin typeface="Carlito"/>
                <a:cs typeface="Carlito"/>
              </a:rPr>
              <a:t>Mesleki </a:t>
            </a:r>
            <a:r>
              <a:rPr sz="2400" b="1" spc="-15" dirty="0">
                <a:solidFill>
                  <a:srgbClr val="404040"/>
                </a:solidFill>
                <a:latin typeface="Carlito"/>
                <a:cs typeface="Carlito"/>
              </a:rPr>
              <a:t>kas-iskelet </a:t>
            </a:r>
            <a:r>
              <a:rPr sz="2400" b="1" spc="-10" dirty="0">
                <a:solidFill>
                  <a:srgbClr val="404040"/>
                </a:solidFill>
                <a:latin typeface="Carlito"/>
                <a:cs typeface="Carlito"/>
              </a:rPr>
              <a:t>sistemi </a:t>
            </a:r>
            <a:r>
              <a:rPr sz="2400" b="1" spc="-5" dirty="0">
                <a:solidFill>
                  <a:srgbClr val="404040"/>
                </a:solidFill>
                <a:latin typeface="Carlito"/>
                <a:cs typeface="Carlito"/>
              </a:rPr>
              <a:t>hastalıklarına </a:t>
            </a:r>
            <a:r>
              <a:rPr sz="2400" b="1" dirty="0">
                <a:solidFill>
                  <a:srgbClr val="404040"/>
                </a:solidFill>
                <a:latin typeface="Carlito"/>
                <a:cs typeface="Carlito"/>
              </a:rPr>
              <a:t>neden olan </a:t>
            </a:r>
            <a:r>
              <a:rPr sz="2400" b="1" spc="-10" dirty="0">
                <a:solidFill>
                  <a:srgbClr val="404040"/>
                </a:solidFill>
                <a:latin typeface="Carlito"/>
                <a:cs typeface="Carlito"/>
              </a:rPr>
              <a:t>faktörler</a:t>
            </a:r>
            <a:r>
              <a:rPr sz="2400" spc="-10" dirty="0">
                <a:solidFill>
                  <a:srgbClr val="404040"/>
                </a:solidFill>
                <a:latin typeface="Carlito"/>
                <a:cs typeface="Carlito"/>
              </a:rPr>
              <a:t>; </a:t>
            </a:r>
            <a:r>
              <a:rPr sz="2400" spc="-30" dirty="0">
                <a:solidFill>
                  <a:srgbClr val="404040"/>
                </a:solidFill>
                <a:latin typeface="Carlito"/>
                <a:cs typeface="Carlito"/>
              </a:rPr>
              <a:t>kötü  </a:t>
            </a:r>
            <a:r>
              <a:rPr sz="2400" spc="-5" dirty="0">
                <a:solidFill>
                  <a:srgbClr val="404040"/>
                </a:solidFill>
                <a:latin typeface="Carlito"/>
                <a:cs typeface="Carlito"/>
              </a:rPr>
              <a:t>postürler </a:t>
            </a:r>
            <a:r>
              <a:rPr sz="2400" spc="-15" dirty="0">
                <a:solidFill>
                  <a:srgbClr val="404040"/>
                </a:solidFill>
                <a:latin typeface="Carlito"/>
                <a:cs typeface="Carlito"/>
              </a:rPr>
              <a:t>ve </a:t>
            </a:r>
            <a:r>
              <a:rPr sz="2400" spc="-35" dirty="0">
                <a:solidFill>
                  <a:srgbClr val="404040"/>
                </a:solidFill>
                <a:latin typeface="Carlito"/>
                <a:cs typeface="Carlito"/>
              </a:rPr>
              <a:t>hareketler, </a:t>
            </a:r>
            <a:r>
              <a:rPr sz="2400" dirty="0">
                <a:solidFill>
                  <a:srgbClr val="404040"/>
                </a:solidFill>
                <a:latin typeface="Carlito"/>
                <a:cs typeface="Carlito"/>
              </a:rPr>
              <a:t>iş </a:t>
            </a:r>
            <a:r>
              <a:rPr sz="2400" spc="-10" dirty="0">
                <a:solidFill>
                  <a:srgbClr val="404040"/>
                </a:solidFill>
                <a:latin typeface="Carlito"/>
                <a:cs typeface="Carlito"/>
              </a:rPr>
              <a:t>sırasında </a:t>
            </a:r>
            <a:r>
              <a:rPr sz="2400" spc="-15" dirty="0">
                <a:solidFill>
                  <a:srgbClr val="404040"/>
                </a:solidFill>
                <a:latin typeface="Carlito"/>
                <a:cs typeface="Carlito"/>
              </a:rPr>
              <a:t>kaslara </a:t>
            </a:r>
            <a:r>
              <a:rPr sz="2400" spc="-5" dirty="0">
                <a:solidFill>
                  <a:srgbClr val="404040"/>
                </a:solidFill>
                <a:latin typeface="Carlito"/>
                <a:cs typeface="Carlito"/>
              </a:rPr>
              <a:t>binen </a:t>
            </a:r>
            <a:r>
              <a:rPr sz="2400" dirty="0">
                <a:solidFill>
                  <a:srgbClr val="404040"/>
                </a:solidFill>
                <a:latin typeface="Carlito"/>
                <a:cs typeface="Carlito"/>
              </a:rPr>
              <a:t>yük, işin </a:t>
            </a:r>
            <a:r>
              <a:rPr sz="2400" spc="-5" dirty="0">
                <a:solidFill>
                  <a:srgbClr val="404040"/>
                </a:solidFill>
                <a:latin typeface="Carlito"/>
                <a:cs typeface="Carlito"/>
              </a:rPr>
              <a:t>hızı, </a:t>
            </a:r>
            <a:r>
              <a:rPr sz="2400" spc="-10" dirty="0">
                <a:solidFill>
                  <a:srgbClr val="404040"/>
                </a:solidFill>
                <a:latin typeface="Carlito"/>
                <a:cs typeface="Carlito"/>
              </a:rPr>
              <a:t>süresi </a:t>
            </a:r>
            <a:r>
              <a:rPr sz="2400" spc="-30" dirty="0">
                <a:solidFill>
                  <a:srgbClr val="404040"/>
                </a:solidFill>
                <a:latin typeface="Carlito"/>
                <a:cs typeface="Carlito"/>
              </a:rPr>
              <a:t>ve  </a:t>
            </a:r>
            <a:r>
              <a:rPr sz="2400" spc="-10" dirty="0">
                <a:solidFill>
                  <a:srgbClr val="404040"/>
                </a:solidFill>
                <a:latin typeface="Carlito"/>
                <a:cs typeface="Carlito"/>
              </a:rPr>
              <a:t>tekrarlanma </a:t>
            </a:r>
            <a:r>
              <a:rPr sz="2400" spc="-15" dirty="0">
                <a:solidFill>
                  <a:srgbClr val="404040"/>
                </a:solidFill>
                <a:latin typeface="Carlito"/>
                <a:cs typeface="Carlito"/>
              </a:rPr>
              <a:t>özelliği, </a:t>
            </a:r>
            <a:r>
              <a:rPr sz="2400" spc="-25" dirty="0">
                <a:solidFill>
                  <a:srgbClr val="404040"/>
                </a:solidFill>
                <a:latin typeface="Carlito"/>
                <a:cs typeface="Carlito"/>
              </a:rPr>
              <a:t>harekette </a:t>
            </a:r>
            <a:r>
              <a:rPr sz="2400" spc="-5" dirty="0">
                <a:solidFill>
                  <a:srgbClr val="404040"/>
                </a:solidFill>
                <a:latin typeface="Carlito"/>
                <a:cs typeface="Carlito"/>
              </a:rPr>
              <a:t>aşırı </a:t>
            </a:r>
            <a:r>
              <a:rPr sz="2400" spc="-15" dirty="0">
                <a:solidFill>
                  <a:srgbClr val="404040"/>
                </a:solidFill>
                <a:latin typeface="Carlito"/>
                <a:cs typeface="Carlito"/>
              </a:rPr>
              <a:t>kuvvet </a:t>
            </a:r>
            <a:r>
              <a:rPr sz="2400" spc="-5" dirty="0">
                <a:solidFill>
                  <a:srgbClr val="404040"/>
                </a:solidFill>
                <a:latin typeface="Carlito"/>
                <a:cs typeface="Carlito"/>
              </a:rPr>
              <a:t>sarf </a:t>
            </a:r>
            <a:r>
              <a:rPr sz="2400" dirty="0">
                <a:solidFill>
                  <a:srgbClr val="404040"/>
                </a:solidFill>
                <a:latin typeface="Carlito"/>
                <a:cs typeface="Carlito"/>
              </a:rPr>
              <a:t>etme, </a:t>
            </a:r>
            <a:r>
              <a:rPr sz="2400" spc="-5" dirty="0">
                <a:solidFill>
                  <a:srgbClr val="404040"/>
                </a:solidFill>
                <a:latin typeface="Carlito"/>
                <a:cs typeface="Carlito"/>
              </a:rPr>
              <a:t>titreşim, </a:t>
            </a:r>
            <a:r>
              <a:rPr sz="2400" dirty="0">
                <a:solidFill>
                  <a:srgbClr val="404040"/>
                </a:solidFill>
                <a:latin typeface="Carlito"/>
                <a:cs typeface="Carlito"/>
              </a:rPr>
              <a:t>ısı,  </a:t>
            </a:r>
            <a:r>
              <a:rPr sz="2400" spc="-10" dirty="0">
                <a:solidFill>
                  <a:srgbClr val="404040"/>
                </a:solidFill>
                <a:latin typeface="Carlito"/>
                <a:cs typeface="Carlito"/>
              </a:rPr>
              <a:t>ergonomik yetersizliği </a:t>
            </a:r>
            <a:r>
              <a:rPr sz="2400" spc="-5" dirty="0">
                <a:solidFill>
                  <a:srgbClr val="404040"/>
                </a:solidFill>
                <a:latin typeface="Carlito"/>
                <a:cs typeface="Carlito"/>
              </a:rPr>
              <a:t>olan </a:t>
            </a:r>
            <a:r>
              <a:rPr sz="2400" dirty="0">
                <a:solidFill>
                  <a:srgbClr val="404040"/>
                </a:solidFill>
                <a:latin typeface="Carlito"/>
                <a:cs typeface="Carlito"/>
              </a:rPr>
              <a:t>alet </a:t>
            </a:r>
            <a:r>
              <a:rPr sz="2400" spc="-10" dirty="0">
                <a:solidFill>
                  <a:srgbClr val="404040"/>
                </a:solidFill>
                <a:latin typeface="Carlito"/>
                <a:cs typeface="Carlito"/>
              </a:rPr>
              <a:t>kullanımı </a:t>
            </a:r>
            <a:r>
              <a:rPr sz="2400" spc="-15" dirty="0">
                <a:solidFill>
                  <a:srgbClr val="404040"/>
                </a:solidFill>
                <a:latin typeface="Carlito"/>
                <a:cs typeface="Carlito"/>
              </a:rPr>
              <a:t>ve </a:t>
            </a:r>
            <a:r>
              <a:rPr sz="2400" spc="-20" dirty="0">
                <a:solidFill>
                  <a:srgbClr val="404040"/>
                </a:solidFill>
                <a:latin typeface="Carlito"/>
                <a:cs typeface="Carlito"/>
              </a:rPr>
              <a:t>psiko-sosyal</a:t>
            </a:r>
            <a:r>
              <a:rPr sz="2400" spc="-25" dirty="0">
                <a:solidFill>
                  <a:srgbClr val="404040"/>
                </a:solidFill>
                <a:latin typeface="Carlito"/>
                <a:cs typeface="Carlito"/>
              </a:rPr>
              <a:t> sorunlardır.</a:t>
            </a:r>
            <a:endParaRPr sz="2400">
              <a:latin typeface="Carlito"/>
              <a:cs typeface="Carli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67792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Alınacak </a:t>
            </a:r>
            <a:r>
              <a:rPr sz="2800" b="1" spc="-10" dirty="0">
                <a:solidFill>
                  <a:srgbClr val="404040"/>
                </a:solidFill>
                <a:latin typeface="Carlito"/>
                <a:cs typeface="Carlito"/>
              </a:rPr>
              <a:t>Genel</a:t>
            </a:r>
            <a:r>
              <a:rPr sz="2800" b="1" dirty="0">
                <a:solidFill>
                  <a:srgbClr val="404040"/>
                </a:solidFill>
                <a:latin typeface="Carlito"/>
                <a:cs typeface="Carlito"/>
              </a:rPr>
              <a:t> </a:t>
            </a:r>
            <a:r>
              <a:rPr sz="2800" b="1" spc="-10" dirty="0">
                <a:solidFill>
                  <a:srgbClr val="404040"/>
                </a:solidFill>
                <a:latin typeface="Carlito"/>
                <a:cs typeface="Carlito"/>
              </a:rPr>
              <a:t>Önlemler</a:t>
            </a:r>
            <a:endParaRPr sz="2800">
              <a:latin typeface="Carlito"/>
              <a:cs typeface="Carlito"/>
            </a:endParaRPr>
          </a:p>
        </p:txBody>
      </p:sp>
      <p:grpSp>
        <p:nvGrpSpPr>
          <p:cNvPr id="3" name="object 3"/>
          <p:cNvGrpSpPr/>
          <p:nvPr/>
        </p:nvGrpSpPr>
        <p:grpSpPr>
          <a:xfrm>
            <a:off x="754380" y="1283208"/>
            <a:ext cx="8225155" cy="4485640"/>
            <a:chOff x="754380" y="1283208"/>
            <a:chExt cx="8225155" cy="4485640"/>
          </a:xfrm>
        </p:grpSpPr>
        <p:sp>
          <p:nvSpPr>
            <p:cNvPr id="4" name="object 4"/>
            <p:cNvSpPr/>
            <p:nvPr/>
          </p:nvSpPr>
          <p:spPr>
            <a:xfrm>
              <a:off x="754380" y="1283208"/>
              <a:ext cx="8225155" cy="4485640"/>
            </a:xfrm>
            <a:custGeom>
              <a:avLst/>
              <a:gdLst/>
              <a:ahLst/>
              <a:cxnLst/>
              <a:rect l="l" t="t" r="r" b="b"/>
              <a:pathLst>
                <a:path w="8225155" h="4485640">
                  <a:moveTo>
                    <a:pt x="7974584" y="0"/>
                  </a:moveTo>
                  <a:lnTo>
                    <a:pt x="250405" y="0"/>
                  </a:lnTo>
                  <a:lnTo>
                    <a:pt x="205393" y="4035"/>
                  </a:lnTo>
                  <a:lnTo>
                    <a:pt x="163028" y="15669"/>
                  </a:lnTo>
                  <a:lnTo>
                    <a:pt x="124017" y="34195"/>
                  </a:lnTo>
                  <a:lnTo>
                    <a:pt x="89069" y="58905"/>
                  </a:lnTo>
                  <a:lnTo>
                    <a:pt x="58889" y="89091"/>
                  </a:lnTo>
                  <a:lnTo>
                    <a:pt x="34186" y="124046"/>
                  </a:lnTo>
                  <a:lnTo>
                    <a:pt x="15665" y="163061"/>
                  </a:lnTo>
                  <a:lnTo>
                    <a:pt x="4034" y="205429"/>
                  </a:lnTo>
                  <a:lnTo>
                    <a:pt x="0" y="250443"/>
                  </a:lnTo>
                  <a:lnTo>
                    <a:pt x="0" y="4234688"/>
                  </a:lnTo>
                  <a:lnTo>
                    <a:pt x="4034" y="4279708"/>
                  </a:lnTo>
                  <a:lnTo>
                    <a:pt x="15665" y="4322080"/>
                  </a:lnTo>
                  <a:lnTo>
                    <a:pt x="34186" y="4361097"/>
                  </a:lnTo>
                  <a:lnTo>
                    <a:pt x="58889" y="4396050"/>
                  </a:lnTo>
                  <a:lnTo>
                    <a:pt x="89069" y="4426234"/>
                  </a:lnTo>
                  <a:lnTo>
                    <a:pt x="124017" y="4450941"/>
                  </a:lnTo>
                  <a:lnTo>
                    <a:pt x="163028" y="4469464"/>
                  </a:lnTo>
                  <a:lnTo>
                    <a:pt x="205393" y="4481097"/>
                  </a:lnTo>
                  <a:lnTo>
                    <a:pt x="250405" y="4485132"/>
                  </a:lnTo>
                  <a:lnTo>
                    <a:pt x="7974584" y="4485132"/>
                  </a:lnTo>
                  <a:lnTo>
                    <a:pt x="8019598" y="4481097"/>
                  </a:lnTo>
                  <a:lnTo>
                    <a:pt x="8061966" y="4469464"/>
                  </a:lnTo>
                  <a:lnTo>
                    <a:pt x="8100981" y="4450941"/>
                  </a:lnTo>
                  <a:lnTo>
                    <a:pt x="8135936" y="4426234"/>
                  </a:lnTo>
                  <a:lnTo>
                    <a:pt x="8166122" y="4396050"/>
                  </a:lnTo>
                  <a:lnTo>
                    <a:pt x="8190832" y="4361097"/>
                  </a:lnTo>
                  <a:lnTo>
                    <a:pt x="8209358" y="4322080"/>
                  </a:lnTo>
                  <a:lnTo>
                    <a:pt x="8220992" y="4279708"/>
                  </a:lnTo>
                  <a:lnTo>
                    <a:pt x="8225028" y="4234688"/>
                  </a:lnTo>
                  <a:lnTo>
                    <a:pt x="8225028" y="250443"/>
                  </a:lnTo>
                  <a:lnTo>
                    <a:pt x="8220992" y="205429"/>
                  </a:lnTo>
                  <a:lnTo>
                    <a:pt x="8209358" y="163061"/>
                  </a:lnTo>
                  <a:lnTo>
                    <a:pt x="8190832" y="124046"/>
                  </a:lnTo>
                  <a:lnTo>
                    <a:pt x="8166122" y="89091"/>
                  </a:lnTo>
                  <a:lnTo>
                    <a:pt x="8135936" y="58905"/>
                  </a:lnTo>
                  <a:lnTo>
                    <a:pt x="8100981" y="34195"/>
                  </a:lnTo>
                  <a:lnTo>
                    <a:pt x="8061966" y="15669"/>
                  </a:lnTo>
                  <a:lnTo>
                    <a:pt x="8019598" y="4035"/>
                  </a:lnTo>
                  <a:lnTo>
                    <a:pt x="7974584" y="0"/>
                  </a:lnTo>
                  <a:close/>
                </a:path>
              </a:pathLst>
            </a:custGeom>
            <a:solidFill>
              <a:srgbClr val="DEEBF7"/>
            </a:solidFill>
          </p:spPr>
          <p:txBody>
            <a:bodyPr wrap="square" lIns="0" tIns="0" rIns="0" bIns="0" rtlCol="0"/>
            <a:lstStyle/>
            <a:p>
              <a:endParaRPr/>
            </a:p>
          </p:txBody>
        </p:sp>
        <p:sp>
          <p:nvSpPr>
            <p:cNvPr id="5" name="object 5"/>
            <p:cNvSpPr/>
            <p:nvPr/>
          </p:nvSpPr>
          <p:spPr>
            <a:xfrm>
              <a:off x="1242021" y="2003806"/>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42021" y="2552446"/>
              <a:ext cx="216407"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42021" y="3101086"/>
              <a:ext cx="216407" cy="213360"/>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572513" y="1714246"/>
            <a:ext cx="4093845" cy="1671955"/>
          </a:xfrm>
          <a:prstGeom prst="rect">
            <a:avLst/>
          </a:prstGeom>
        </p:spPr>
        <p:txBody>
          <a:bodyPr vert="horz" wrap="square" lIns="0" tIns="12065" rIns="0" bIns="0" rtlCol="0">
            <a:spAutoFit/>
          </a:bodyPr>
          <a:lstStyle/>
          <a:p>
            <a:pPr marL="12700" marR="5080">
              <a:lnSpc>
                <a:spcPct val="150100"/>
              </a:lnSpc>
              <a:spcBef>
                <a:spcPts val="95"/>
              </a:spcBef>
              <a:tabLst>
                <a:tab pos="865505" algn="l"/>
                <a:tab pos="1358265" algn="l"/>
                <a:tab pos="2492375" algn="l"/>
              </a:tabLst>
            </a:pPr>
            <a:r>
              <a:rPr sz="2400" dirty="0">
                <a:solidFill>
                  <a:srgbClr val="404040"/>
                </a:solidFill>
                <a:latin typeface="Carlito"/>
                <a:cs typeface="Carlito"/>
              </a:rPr>
              <a:t>Basit </a:t>
            </a:r>
            <a:r>
              <a:rPr sz="2400" spc="-10" dirty="0">
                <a:solidFill>
                  <a:srgbClr val="404040"/>
                </a:solidFill>
                <a:latin typeface="Carlito"/>
                <a:cs typeface="Carlito"/>
              </a:rPr>
              <a:t>ergonomi kurallarına</a:t>
            </a:r>
            <a:r>
              <a:rPr sz="2400" spc="-100" dirty="0">
                <a:solidFill>
                  <a:srgbClr val="404040"/>
                </a:solidFill>
                <a:latin typeface="Carlito"/>
                <a:cs typeface="Carlito"/>
              </a:rPr>
              <a:t> </a:t>
            </a:r>
            <a:r>
              <a:rPr sz="2400" spc="-5" dirty="0">
                <a:solidFill>
                  <a:srgbClr val="404040"/>
                </a:solidFill>
                <a:latin typeface="Carlito"/>
                <a:cs typeface="Carlito"/>
              </a:rPr>
              <a:t>uyma,  </a:t>
            </a:r>
            <a:r>
              <a:rPr sz="2400" spc="-30" dirty="0">
                <a:solidFill>
                  <a:srgbClr val="404040"/>
                </a:solidFill>
                <a:latin typeface="Carlito"/>
                <a:cs typeface="Carlito"/>
              </a:rPr>
              <a:t>Yeterli </a:t>
            </a:r>
            <a:r>
              <a:rPr sz="2400" spc="-5" dirty="0">
                <a:solidFill>
                  <a:srgbClr val="404040"/>
                </a:solidFill>
                <a:latin typeface="Carlito"/>
                <a:cs typeface="Carlito"/>
              </a:rPr>
              <a:t>dinlenmeyi sağlama,  Daha	</a:t>
            </a:r>
            <a:r>
              <a:rPr sz="2400" dirty="0">
                <a:solidFill>
                  <a:srgbClr val="404040"/>
                </a:solidFill>
                <a:latin typeface="Carlito"/>
                <a:cs typeface="Carlito"/>
              </a:rPr>
              <a:t>iyi	</a:t>
            </a:r>
            <a:r>
              <a:rPr sz="2400" spc="-5" dirty="0">
                <a:solidFill>
                  <a:srgbClr val="404040"/>
                </a:solidFill>
                <a:latin typeface="Carlito"/>
                <a:cs typeface="Carlito"/>
              </a:rPr>
              <a:t>çalışma	</a:t>
            </a:r>
            <a:r>
              <a:rPr sz="2400" spc="-15" dirty="0">
                <a:solidFill>
                  <a:srgbClr val="404040"/>
                </a:solidFill>
                <a:latin typeface="Carlito"/>
                <a:cs typeface="Carlito"/>
              </a:rPr>
              <a:t>koşullarının</a:t>
            </a:r>
            <a:endParaRPr sz="2400">
              <a:latin typeface="Carlito"/>
              <a:cs typeface="Carlito"/>
            </a:endParaRPr>
          </a:p>
        </p:txBody>
      </p:sp>
      <p:sp>
        <p:nvSpPr>
          <p:cNvPr id="9" name="object 9"/>
          <p:cNvSpPr txBox="1"/>
          <p:nvPr/>
        </p:nvSpPr>
        <p:spPr>
          <a:xfrm>
            <a:off x="5684646" y="2994786"/>
            <a:ext cx="2810510" cy="391160"/>
          </a:xfrm>
          <a:prstGeom prst="rect">
            <a:avLst/>
          </a:prstGeom>
        </p:spPr>
        <p:txBody>
          <a:bodyPr vert="horz" wrap="square" lIns="0" tIns="12700" rIns="0" bIns="0" rtlCol="0">
            <a:spAutoFit/>
          </a:bodyPr>
          <a:lstStyle/>
          <a:p>
            <a:pPr marL="12700">
              <a:lnSpc>
                <a:spcPct val="100000"/>
              </a:lnSpc>
              <a:spcBef>
                <a:spcPts val="100"/>
              </a:spcBef>
              <a:tabLst>
                <a:tab pos="1588135" algn="l"/>
                <a:tab pos="2359660" algn="l"/>
              </a:tabLst>
            </a:pPr>
            <a:r>
              <a:rPr sz="2400" spc="-5" dirty="0">
                <a:solidFill>
                  <a:srgbClr val="404040"/>
                </a:solidFill>
                <a:latin typeface="Carlito"/>
                <a:cs typeface="Carlito"/>
              </a:rPr>
              <a:t>sağ</a:t>
            </a:r>
            <a:r>
              <a:rPr sz="2400" dirty="0">
                <a:solidFill>
                  <a:srgbClr val="404040"/>
                </a:solidFill>
                <a:latin typeface="Carlito"/>
                <a:cs typeface="Carlito"/>
              </a:rPr>
              <a:t>lanm</a:t>
            </a:r>
            <a:r>
              <a:rPr sz="2400" spc="5" dirty="0">
                <a:solidFill>
                  <a:srgbClr val="404040"/>
                </a:solidFill>
                <a:latin typeface="Carlito"/>
                <a:cs typeface="Carlito"/>
              </a:rPr>
              <a:t>a</a:t>
            </a:r>
            <a:r>
              <a:rPr sz="2400" spc="-5" dirty="0">
                <a:solidFill>
                  <a:srgbClr val="404040"/>
                </a:solidFill>
                <a:latin typeface="Carlito"/>
                <a:cs typeface="Carlito"/>
              </a:rPr>
              <a:t>s</a:t>
            </a:r>
            <a:r>
              <a:rPr sz="2400" dirty="0">
                <a:solidFill>
                  <a:srgbClr val="404040"/>
                </a:solidFill>
                <a:latin typeface="Carlito"/>
                <a:cs typeface="Carlito"/>
              </a:rPr>
              <a:t>ı	</a:t>
            </a:r>
            <a:r>
              <a:rPr sz="2400" spc="-5" dirty="0">
                <a:solidFill>
                  <a:srgbClr val="404040"/>
                </a:solidFill>
                <a:latin typeface="Carlito"/>
                <a:cs typeface="Carlito"/>
              </a:rPr>
              <a:t>(a</a:t>
            </a:r>
            <a:r>
              <a:rPr sz="2400" spc="-10" dirty="0">
                <a:solidFill>
                  <a:srgbClr val="404040"/>
                </a:solidFill>
                <a:latin typeface="Carlito"/>
                <a:cs typeface="Carlito"/>
              </a:rPr>
              <a:t>ğ</a:t>
            </a:r>
            <a:r>
              <a:rPr sz="2400" dirty="0">
                <a:solidFill>
                  <a:srgbClr val="404040"/>
                </a:solidFill>
                <a:latin typeface="Carlito"/>
                <a:cs typeface="Carlito"/>
              </a:rPr>
              <a:t>ır	yük</a:t>
            </a:r>
            <a:endParaRPr sz="2400">
              <a:latin typeface="Carlito"/>
              <a:cs typeface="Carlito"/>
            </a:endParaRPr>
          </a:p>
        </p:txBody>
      </p:sp>
      <p:grpSp>
        <p:nvGrpSpPr>
          <p:cNvPr id="10" name="object 10"/>
          <p:cNvGrpSpPr/>
          <p:nvPr/>
        </p:nvGrpSpPr>
        <p:grpSpPr>
          <a:xfrm>
            <a:off x="1242021" y="626363"/>
            <a:ext cx="10464165" cy="5614670"/>
            <a:chOff x="1242021" y="626363"/>
            <a:chExt cx="10464165" cy="5614670"/>
          </a:xfrm>
        </p:grpSpPr>
        <p:sp>
          <p:nvSpPr>
            <p:cNvPr id="11" name="object 11"/>
            <p:cNvSpPr/>
            <p:nvPr/>
          </p:nvSpPr>
          <p:spPr>
            <a:xfrm>
              <a:off x="1242021" y="4747005"/>
              <a:ext cx="216407" cy="213360"/>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9552431" y="626363"/>
              <a:ext cx="2153411" cy="5614416"/>
            </a:xfrm>
            <a:prstGeom prst="rect">
              <a:avLst/>
            </a:prstGeom>
            <a:blipFill>
              <a:blip r:embed="rId3" cstate="print"/>
              <a:stretch>
                <a:fillRect/>
              </a:stretch>
            </a:blipFill>
          </p:spPr>
          <p:txBody>
            <a:bodyPr wrap="square" lIns="0" tIns="0" rIns="0" bIns="0" rtlCol="0"/>
            <a:lstStyle/>
            <a:p>
              <a:endParaRPr/>
            </a:p>
          </p:txBody>
        </p:sp>
      </p:grpSp>
      <p:sp>
        <p:nvSpPr>
          <p:cNvPr id="13" name="object 13"/>
          <p:cNvSpPr txBox="1"/>
          <p:nvPr/>
        </p:nvSpPr>
        <p:spPr>
          <a:xfrm>
            <a:off x="1572513" y="3361033"/>
            <a:ext cx="6920230" cy="1671320"/>
          </a:xfrm>
          <a:prstGeom prst="rect">
            <a:avLst/>
          </a:prstGeom>
        </p:spPr>
        <p:txBody>
          <a:bodyPr vert="horz" wrap="square" lIns="0" tIns="12065" rIns="0" bIns="0" rtlCol="0">
            <a:spAutoFit/>
          </a:bodyPr>
          <a:lstStyle/>
          <a:p>
            <a:pPr marL="12700" marR="5080">
              <a:lnSpc>
                <a:spcPct val="150000"/>
              </a:lnSpc>
              <a:spcBef>
                <a:spcPts val="95"/>
              </a:spcBef>
            </a:pPr>
            <a:r>
              <a:rPr sz="2400" spc="-5" dirty="0">
                <a:solidFill>
                  <a:srgbClr val="404040"/>
                </a:solidFill>
                <a:latin typeface="Carlito"/>
                <a:cs typeface="Carlito"/>
              </a:rPr>
              <a:t>kaldırmama, titreşimi önleme, </a:t>
            </a:r>
            <a:r>
              <a:rPr sz="2400" spc="-20" dirty="0">
                <a:solidFill>
                  <a:srgbClr val="404040"/>
                </a:solidFill>
                <a:latin typeface="Carlito"/>
                <a:cs typeface="Carlito"/>
              </a:rPr>
              <a:t>tekrarlayan </a:t>
            </a:r>
            <a:r>
              <a:rPr sz="2400" spc="-5" dirty="0">
                <a:solidFill>
                  <a:srgbClr val="404040"/>
                </a:solidFill>
                <a:latin typeface="Carlito"/>
                <a:cs typeface="Carlito"/>
              </a:rPr>
              <a:t>işlemlerden  kaçınma, omuz hizasından </a:t>
            </a:r>
            <a:r>
              <a:rPr sz="2400" spc="-10" dirty="0">
                <a:solidFill>
                  <a:srgbClr val="404040"/>
                </a:solidFill>
                <a:latin typeface="Carlito"/>
                <a:cs typeface="Carlito"/>
              </a:rPr>
              <a:t>yüksekte </a:t>
            </a:r>
            <a:r>
              <a:rPr sz="2400" spc="-5" dirty="0">
                <a:solidFill>
                  <a:srgbClr val="404040"/>
                </a:solidFill>
                <a:latin typeface="Carlito"/>
                <a:cs typeface="Carlito"/>
              </a:rPr>
              <a:t>çalışmama </a:t>
            </a:r>
            <a:r>
              <a:rPr sz="2400" dirty="0">
                <a:solidFill>
                  <a:srgbClr val="404040"/>
                </a:solidFill>
                <a:latin typeface="Carlito"/>
                <a:cs typeface="Carlito"/>
              </a:rPr>
              <a:t>gibi),  </a:t>
            </a:r>
            <a:r>
              <a:rPr sz="2400" spc="-10" dirty="0">
                <a:solidFill>
                  <a:srgbClr val="404040"/>
                </a:solidFill>
                <a:latin typeface="Carlito"/>
                <a:cs typeface="Carlito"/>
              </a:rPr>
              <a:t>Fiziksel </a:t>
            </a:r>
            <a:r>
              <a:rPr sz="2400" spc="-15" dirty="0">
                <a:solidFill>
                  <a:srgbClr val="404040"/>
                </a:solidFill>
                <a:latin typeface="Carlito"/>
                <a:cs typeface="Carlito"/>
              </a:rPr>
              <a:t>egzersiz </a:t>
            </a:r>
            <a:r>
              <a:rPr sz="2400" dirty="0">
                <a:solidFill>
                  <a:srgbClr val="404040"/>
                </a:solidFill>
                <a:latin typeface="Carlito"/>
                <a:cs typeface="Carlito"/>
              </a:rPr>
              <a:t>eğitimleri.</a:t>
            </a:r>
            <a:endParaRPr sz="2400">
              <a:latin typeface="Carlito"/>
              <a:cs typeface="Carlit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827532" y="499872"/>
              <a:ext cx="4907280" cy="447903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98919" y="499872"/>
              <a:ext cx="4765548" cy="44790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61260" y="4978908"/>
              <a:ext cx="1197864" cy="120548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50935" y="4762500"/>
              <a:ext cx="1626107" cy="1638300"/>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235267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Çalışma</a:t>
            </a:r>
            <a:r>
              <a:rPr sz="2800" b="1" spc="-20" dirty="0">
                <a:solidFill>
                  <a:srgbClr val="404040"/>
                </a:solidFill>
                <a:latin typeface="Carlito"/>
                <a:cs typeface="Carlito"/>
              </a:rPr>
              <a:t> </a:t>
            </a:r>
            <a:r>
              <a:rPr sz="2800" b="1" spc="-10" dirty="0">
                <a:solidFill>
                  <a:srgbClr val="404040"/>
                </a:solidFill>
                <a:latin typeface="Carlito"/>
                <a:cs typeface="Carlito"/>
              </a:rPr>
              <a:t>Öyküsü</a:t>
            </a:r>
            <a:endParaRPr sz="2800">
              <a:latin typeface="Carlito"/>
              <a:cs typeface="Carlito"/>
            </a:endParaRPr>
          </a:p>
        </p:txBody>
      </p:sp>
      <p:sp>
        <p:nvSpPr>
          <p:cNvPr id="8" name="object 8"/>
          <p:cNvSpPr txBox="1">
            <a:spLocks noGrp="1"/>
          </p:cNvSpPr>
          <p:nvPr>
            <p:ph idx="1"/>
          </p:nvPr>
        </p:nvSpPr>
        <p:spPr>
          <a:prstGeom prst="rect">
            <a:avLst/>
          </a:prstGeom>
        </p:spPr>
        <p:txBody>
          <a:bodyPr vert="horz" wrap="square" lIns="0" tIns="196215" rIns="0" bIns="0" rtlCol="0">
            <a:spAutoFit/>
          </a:bodyPr>
          <a:lstStyle/>
          <a:p>
            <a:pPr marL="162560">
              <a:lnSpc>
                <a:spcPct val="100000"/>
              </a:lnSpc>
              <a:spcBef>
                <a:spcPts val="1545"/>
              </a:spcBef>
            </a:pPr>
            <a:r>
              <a:rPr dirty="0"/>
              <a:t>Hekim </a:t>
            </a:r>
            <a:r>
              <a:rPr spc="-10" dirty="0"/>
              <a:t>tarafından, kendisine </a:t>
            </a:r>
            <a:r>
              <a:rPr spc="-15" dirty="0"/>
              <a:t>başvuran hastalara </a:t>
            </a:r>
            <a:r>
              <a:rPr spc="-5" dirty="0"/>
              <a:t>istisnasız sorulması </a:t>
            </a:r>
            <a:r>
              <a:rPr spc="-20" dirty="0"/>
              <a:t>gereken</a:t>
            </a:r>
            <a:r>
              <a:rPr spc="85" dirty="0"/>
              <a:t> </a:t>
            </a:r>
            <a:r>
              <a:rPr spc="-5" dirty="0"/>
              <a:t>soru;</a:t>
            </a:r>
          </a:p>
          <a:p>
            <a:pPr marL="162560">
              <a:lnSpc>
                <a:spcPct val="100000"/>
              </a:lnSpc>
              <a:spcBef>
                <a:spcPts val="1440"/>
              </a:spcBef>
            </a:pPr>
            <a:r>
              <a:rPr b="1" dirty="0">
                <a:latin typeface="Carlito"/>
                <a:cs typeface="Carlito"/>
              </a:rPr>
              <a:t>«Ne İş </a:t>
            </a:r>
            <a:r>
              <a:rPr b="1" spc="-20" dirty="0">
                <a:latin typeface="Carlito"/>
                <a:cs typeface="Carlito"/>
              </a:rPr>
              <a:t>Yapıyorsun?»</a:t>
            </a:r>
            <a:r>
              <a:rPr b="1" spc="-65" dirty="0">
                <a:latin typeface="Carlito"/>
                <a:cs typeface="Carlito"/>
              </a:rPr>
              <a:t> </a:t>
            </a:r>
            <a:r>
              <a:rPr spc="-30" dirty="0"/>
              <a:t>olmalıdır.</a:t>
            </a:r>
          </a:p>
          <a:p>
            <a:pPr marL="505459">
              <a:lnSpc>
                <a:spcPct val="100000"/>
              </a:lnSpc>
              <a:spcBef>
                <a:spcPts val="1440"/>
              </a:spcBef>
            </a:pPr>
            <a:r>
              <a:rPr spc="-5" dirty="0"/>
              <a:t>Çalıştığı </a:t>
            </a:r>
            <a:r>
              <a:rPr b="1" spc="-5" dirty="0">
                <a:latin typeface="Carlito"/>
                <a:cs typeface="Carlito"/>
              </a:rPr>
              <a:t>bütün </a:t>
            </a:r>
            <a:r>
              <a:rPr b="1" dirty="0">
                <a:latin typeface="Carlito"/>
                <a:cs typeface="Carlito"/>
              </a:rPr>
              <a:t>işlerin </a:t>
            </a:r>
            <a:r>
              <a:rPr spc="-5" dirty="0"/>
              <a:t>tanımlanması</a:t>
            </a:r>
            <a:r>
              <a:rPr spc="-70" dirty="0"/>
              <a:t> </a:t>
            </a:r>
            <a:r>
              <a:rPr spc="-5" dirty="0"/>
              <a:t>yapılmalı,</a:t>
            </a:r>
          </a:p>
          <a:p>
            <a:pPr marL="505459">
              <a:lnSpc>
                <a:spcPct val="100000"/>
              </a:lnSpc>
              <a:spcBef>
                <a:spcPts val="1445"/>
              </a:spcBef>
            </a:pPr>
            <a:r>
              <a:rPr dirty="0"/>
              <a:t>Belirtilerin </a:t>
            </a:r>
            <a:r>
              <a:rPr spc="-10" dirty="0"/>
              <a:t>zamanla </a:t>
            </a:r>
            <a:r>
              <a:rPr dirty="0"/>
              <a:t>ilişkisi </a:t>
            </a:r>
            <a:r>
              <a:rPr spc="-10" dirty="0"/>
              <a:t>araştırılmalı </a:t>
            </a:r>
            <a:r>
              <a:rPr spc="-5" dirty="0"/>
              <a:t>(çalışma saatleri </a:t>
            </a:r>
            <a:r>
              <a:rPr dirty="0"/>
              <a:t>içinde</a:t>
            </a:r>
            <a:r>
              <a:rPr spc="-130" dirty="0"/>
              <a:t> </a:t>
            </a:r>
            <a:r>
              <a:rPr dirty="0"/>
              <a:t>mi?),</a:t>
            </a:r>
          </a:p>
          <a:p>
            <a:pPr marL="505459" marR="417195">
              <a:lnSpc>
                <a:spcPts val="4320"/>
              </a:lnSpc>
              <a:spcBef>
                <a:spcPts val="380"/>
              </a:spcBef>
            </a:pPr>
            <a:r>
              <a:rPr spc="-10" dirty="0"/>
              <a:t>Benzer </a:t>
            </a:r>
            <a:r>
              <a:rPr spc="-5" dirty="0"/>
              <a:t>belirtilerin </a:t>
            </a:r>
            <a:r>
              <a:rPr spc="-15" dirty="0"/>
              <a:t>başka </a:t>
            </a:r>
            <a:r>
              <a:rPr spc="-5" dirty="0"/>
              <a:t>çalışanlarda da </a:t>
            </a:r>
            <a:r>
              <a:rPr spc="-15" dirty="0"/>
              <a:t>gözlenip </a:t>
            </a:r>
            <a:r>
              <a:rPr spc="-5" dirty="0"/>
              <a:t>gözlenmediği araştırılmalı,  </a:t>
            </a:r>
            <a:r>
              <a:rPr dirty="0"/>
              <a:t>İş </a:t>
            </a:r>
            <a:r>
              <a:rPr spc="-5" dirty="0"/>
              <a:t>dışı </a:t>
            </a:r>
            <a:r>
              <a:rPr spc="-10" dirty="0"/>
              <a:t>etkenlerin varlığı </a:t>
            </a:r>
            <a:r>
              <a:rPr spc="-30" dirty="0"/>
              <a:t>(hobiler, </a:t>
            </a:r>
            <a:r>
              <a:rPr spc="-20" dirty="0"/>
              <a:t>alkol, sigara </a:t>
            </a:r>
            <a:r>
              <a:rPr spc="-5" dirty="0"/>
              <a:t>vb.)</a:t>
            </a:r>
            <a:r>
              <a:rPr spc="5" dirty="0"/>
              <a:t> </a:t>
            </a:r>
            <a:r>
              <a:rPr spc="-20" dirty="0"/>
              <a:t>araştırılmalıdır.</a:t>
            </a:r>
          </a:p>
        </p:txBody>
      </p:sp>
      <p:grpSp>
        <p:nvGrpSpPr>
          <p:cNvPr id="3" name="object 3"/>
          <p:cNvGrpSpPr/>
          <p:nvPr/>
        </p:nvGrpSpPr>
        <p:grpSpPr>
          <a:xfrm>
            <a:off x="754380" y="1283208"/>
            <a:ext cx="10683240" cy="4485640"/>
            <a:chOff x="754380" y="1283208"/>
            <a:chExt cx="10683240" cy="4485640"/>
          </a:xfrm>
        </p:grpSpPr>
        <p:sp>
          <p:nvSpPr>
            <p:cNvPr id="4" name="object 4"/>
            <p:cNvSpPr/>
            <p:nvPr/>
          </p:nvSpPr>
          <p:spPr>
            <a:xfrm>
              <a:off x="754380" y="1283208"/>
              <a:ext cx="10683240" cy="4485640"/>
            </a:xfrm>
            <a:custGeom>
              <a:avLst/>
              <a:gdLst/>
              <a:ahLst/>
              <a:cxnLst/>
              <a:rect l="l" t="t" r="r" b="b"/>
              <a:pathLst>
                <a:path w="10683240" h="4485640">
                  <a:moveTo>
                    <a:pt x="10432796"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2796" y="4485132"/>
                  </a:lnTo>
                  <a:lnTo>
                    <a:pt x="10477810" y="4481097"/>
                  </a:lnTo>
                  <a:lnTo>
                    <a:pt x="10520178" y="4469464"/>
                  </a:lnTo>
                  <a:lnTo>
                    <a:pt x="10559193" y="4450941"/>
                  </a:lnTo>
                  <a:lnTo>
                    <a:pt x="10594148" y="4426234"/>
                  </a:lnTo>
                  <a:lnTo>
                    <a:pt x="10624334" y="4396050"/>
                  </a:lnTo>
                  <a:lnTo>
                    <a:pt x="10649044" y="4361097"/>
                  </a:lnTo>
                  <a:lnTo>
                    <a:pt x="10667570" y="4322080"/>
                  </a:lnTo>
                  <a:lnTo>
                    <a:pt x="10679204" y="4279708"/>
                  </a:lnTo>
                  <a:lnTo>
                    <a:pt x="10683240" y="4234688"/>
                  </a:lnTo>
                  <a:lnTo>
                    <a:pt x="10683240" y="250443"/>
                  </a:lnTo>
                  <a:lnTo>
                    <a:pt x="10679204" y="205429"/>
                  </a:lnTo>
                  <a:lnTo>
                    <a:pt x="10667570" y="163061"/>
                  </a:lnTo>
                  <a:lnTo>
                    <a:pt x="10649044" y="124046"/>
                  </a:lnTo>
                  <a:lnTo>
                    <a:pt x="10624334" y="89091"/>
                  </a:lnTo>
                  <a:lnTo>
                    <a:pt x="10594148" y="58905"/>
                  </a:lnTo>
                  <a:lnTo>
                    <a:pt x="10559193" y="34195"/>
                  </a:lnTo>
                  <a:lnTo>
                    <a:pt x="10520178" y="15669"/>
                  </a:lnTo>
                  <a:lnTo>
                    <a:pt x="10477810" y="4035"/>
                  </a:lnTo>
                  <a:lnTo>
                    <a:pt x="10432796" y="0"/>
                  </a:lnTo>
                  <a:close/>
                </a:path>
              </a:pathLst>
            </a:custGeom>
            <a:solidFill>
              <a:srgbClr val="DEEBF7"/>
            </a:solidFill>
          </p:spPr>
          <p:txBody>
            <a:bodyPr wrap="square" lIns="0" tIns="0" rIns="0" bIns="0" rtlCol="0"/>
            <a:lstStyle/>
            <a:p>
              <a:endParaRPr/>
            </a:p>
          </p:txBody>
        </p:sp>
        <p:sp>
          <p:nvSpPr>
            <p:cNvPr id="5" name="object 5"/>
            <p:cNvSpPr/>
            <p:nvPr/>
          </p:nvSpPr>
          <p:spPr>
            <a:xfrm>
              <a:off x="1149375" y="3143250"/>
              <a:ext cx="216408"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9375" y="3691890"/>
              <a:ext cx="216408"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49375" y="4240530"/>
              <a:ext cx="216408" cy="213360"/>
            </a:xfrm>
            <a:prstGeom prst="rect">
              <a:avLst/>
            </a:prstGeom>
            <a:blipFill>
              <a:blip r:embed="rId2" cstate="print"/>
              <a:stretch>
                <a:fillRect/>
              </a:stretch>
            </a:blipFill>
          </p:spPr>
          <p:txBody>
            <a:bodyPr wrap="square" lIns="0" tIns="0" rIns="0" bIns="0" rtlCol="0"/>
            <a:lstStyle/>
            <a:p>
              <a:endParaRPr/>
            </a:p>
          </p:txBody>
        </p:sp>
      </p:grpSp>
      <p:sp>
        <p:nvSpPr>
          <p:cNvPr id="9" name="object 9"/>
          <p:cNvSpPr/>
          <p:nvPr/>
        </p:nvSpPr>
        <p:spPr>
          <a:xfrm>
            <a:off x="1149375" y="4789170"/>
            <a:ext cx="216408" cy="21336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4380" y="723900"/>
            <a:ext cx="10706100" cy="3655060"/>
          </a:xfrm>
          <a:custGeom>
            <a:avLst/>
            <a:gdLst/>
            <a:ahLst/>
            <a:cxnLst/>
            <a:rect l="l" t="t" r="r" b="b"/>
            <a:pathLst>
              <a:path w="10706100" h="3655060">
                <a:moveTo>
                  <a:pt x="10502011" y="0"/>
                </a:moveTo>
                <a:lnTo>
                  <a:pt x="204025" y="0"/>
                </a:lnTo>
                <a:lnTo>
                  <a:pt x="157246" y="5386"/>
                </a:lnTo>
                <a:lnTo>
                  <a:pt x="114302" y="20733"/>
                </a:lnTo>
                <a:lnTo>
                  <a:pt x="76420" y="44816"/>
                </a:lnTo>
                <a:lnTo>
                  <a:pt x="44823" y="76416"/>
                </a:lnTo>
                <a:lnTo>
                  <a:pt x="20738" y="114309"/>
                </a:lnTo>
                <a:lnTo>
                  <a:pt x="5388" y="157274"/>
                </a:lnTo>
                <a:lnTo>
                  <a:pt x="0" y="204088"/>
                </a:lnTo>
                <a:lnTo>
                  <a:pt x="0" y="3450463"/>
                </a:lnTo>
                <a:lnTo>
                  <a:pt x="5388" y="3497277"/>
                </a:lnTo>
                <a:lnTo>
                  <a:pt x="20738" y="3540242"/>
                </a:lnTo>
                <a:lnTo>
                  <a:pt x="44823" y="3578135"/>
                </a:lnTo>
                <a:lnTo>
                  <a:pt x="76420" y="3609735"/>
                </a:lnTo>
                <a:lnTo>
                  <a:pt x="114302" y="3633818"/>
                </a:lnTo>
                <a:lnTo>
                  <a:pt x="157246" y="3649165"/>
                </a:lnTo>
                <a:lnTo>
                  <a:pt x="204025" y="3654552"/>
                </a:lnTo>
                <a:lnTo>
                  <a:pt x="10502011" y="3654552"/>
                </a:lnTo>
                <a:lnTo>
                  <a:pt x="10548825" y="3649165"/>
                </a:lnTo>
                <a:lnTo>
                  <a:pt x="10591790" y="3633818"/>
                </a:lnTo>
                <a:lnTo>
                  <a:pt x="10629683" y="3609735"/>
                </a:lnTo>
                <a:lnTo>
                  <a:pt x="10661283" y="3578135"/>
                </a:lnTo>
                <a:lnTo>
                  <a:pt x="10685366" y="3540242"/>
                </a:lnTo>
                <a:lnTo>
                  <a:pt x="10700713" y="3497277"/>
                </a:lnTo>
                <a:lnTo>
                  <a:pt x="10706100" y="3450463"/>
                </a:lnTo>
                <a:lnTo>
                  <a:pt x="10706100" y="204088"/>
                </a:lnTo>
                <a:lnTo>
                  <a:pt x="10700713" y="157274"/>
                </a:lnTo>
                <a:lnTo>
                  <a:pt x="10685366" y="114309"/>
                </a:lnTo>
                <a:lnTo>
                  <a:pt x="10661283" y="76416"/>
                </a:lnTo>
                <a:lnTo>
                  <a:pt x="10629683" y="44816"/>
                </a:lnTo>
                <a:lnTo>
                  <a:pt x="10591790" y="20733"/>
                </a:lnTo>
                <a:lnTo>
                  <a:pt x="10548825" y="5386"/>
                </a:lnTo>
                <a:lnTo>
                  <a:pt x="10502011" y="0"/>
                </a:lnTo>
                <a:close/>
              </a:path>
            </a:pathLst>
          </a:custGeom>
          <a:solidFill>
            <a:srgbClr val="DEEBF7"/>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 dirty="0"/>
              <a:t>Çalışıyor </a:t>
            </a:r>
            <a:r>
              <a:rPr dirty="0"/>
              <a:t>musun, </a:t>
            </a:r>
            <a:r>
              <a:rPr spc="-5" dirty="0"/>
              <a:t>ne </a:t>
            </a:r>
            <a:r>
              <a:rPr dirty="0"/>
              <a:t>iş</a:t>
            </a:r>
            <a:r>
              <a:rPr spc="-10" dirty="0"/>
              <a:t> yapıyorsun?</a:t>
            </a:r>
          </a:p>
        </p:txBody>
      </p:sp>
      <p:grpSp>
        <p:nvGrpSpPr>
          <p:cNvPr id="4" name="object 4"/>
          <p:cNvGrpSpPr/>
          <p:nvPr/>
        </p:nvGrpSpPr>
        <p:grpSpPr>
          <a:xfrm>
            <a:off x="776986" y="1142619"/>
            <a:ext cx="10694670" cy="4514850"/>
            <a:chOff x="776986" y="1142619"/>
            <a:chExt cx="10694670" cy="4514850"/>
          </a:xfrm>
        </p:grpSpPr>
        <p:sp>
          <p:nvSpPr>
            <p:cNvPr id="5" name="object 5"/>
            <p:cNvSpPr/>
            <p:nvPr/>
          </p:nvSpPr>
          <p:spPr>
            <a:xfrm>
              <a:off x="1106043" y="1142619"/>
              <a:ext cx="228600" cy="2255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06043" y="1668399"/>
              <a:ext cx="228600" cy="22555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06043" y="2194179"/>
              <a:ext cx="228600" cy="225551"/>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06043" y="2719958"/>
              <a:ext cx="228600" cy="225551"/>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06043" y="3245739"/>
              <a:ext cx="228600" cy="225551"/>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106043" y="3771519"/>
              <a:ext cx="228600" cy="225551"/>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787146" y="4711446"/>
              <a:ext cx="10674350" cy="935990"/>
            </a:xfrm>
            <a:custGeom>
              <a:avLst/>
              <a:gdLst/>
              <a:ahLst/>
              <a:cxnLst/>
              <a:rect l="l" t="t" r="r" b="b"/>
              <a:pathLst>
                <a:path w="10674350" h="935989">
                  <a:moveTo>
                    <a:pt x="10621010" y="0"/>
                  </a:moveTo>
                  <a:lnTo>
                    <a:pt x="53111" y="0"/>
                  </a:lnTo>
                  <a:lnTo>
                    <a:pt x="32436" y="4169"/>
                  </a:lnTo>
                  <a:lnTo>
                    <a:pt x="15554" y="15541"/>
                  </a:lnTo>
                  <a:lnTo>
                    <a:pt x="4173" y="32414"/>
                  </a:lnTo>
                  <a:lnTo>
                    <a:pt x="0" y="53085"/>
                  </a:lnTo>
                  <a:lnTo>
                    <a:pt x="0" y="882624"/>
                  </a:lnTo>
                  <a:lnTo>
                    <a:pt x="4173" y="903299"/>
                  </a:lnTo>
                  <a:lnTo>
                    <a:pt x="15554" y="920181"/>
                  </a:lnTo>
                  <a:lnTo>
                    <a:pt x="32436" y="931562"/>
                  </a:lnTo>
                  <a:lnTo>
                    <a:pt x="53111" y="935735"/>
                  </a:lnTo>
                  <a:lnTo>
                    <a:pt x="10621010" y="935735"/>
                  </a:lnTo>
                  <a:lnTo>
                    <a:pt x="10641681" y="931562"/>
                  </a:lnTo>
                  <a:lnTo>
                    <a:pt x="10658554" y="920181"/>
                  </a:lnTo>
                  <a:lnTo>
                    <a:pt x="10669926" y="903299"/>
                  </a:lnTo>
                  <a:lnTo>
                    <a:pt x="10674096" y="882624"/>
                  </a:lnTo>
                  <a:lnTo>
                    <a:pt x="10674096" y="53085"/>
                  </a:lnTo>
                  <a:lnTo>
                    <a:pt x="10669926" y="32414"/>
                  </a:lnTo>
                  <a:lnTo>
                    <a:pt x="10658554" y="15541"/>
                  </a:lnTo>
                  <a:lnTo>
                    <a:pt x="10641681" y="4169"/>
                  </a:lnTo>
                  <a:lnTo>
                    <a:pt x="10621010" y="0"/>
                  </a:lnTo>
                  <a:close/>
                </a:path>
              </a:pathLst>
            </a:custGeom>
            <a:solidFill>
              <a:srgbClr val="FFFFFF"/>
            </a:solidFill>
          </p:spPr>
          <p:txBody>
            <a:bodyPr wrap="square" lIns="0" tIns="0" rIns="0" bIns="0" rtlCol="0"/>
            <a:lstStyle/>
            <a:p>
              <a:endParaRPr/>
            </a:p>
          </p:txBody>
        </p:sp>
        <p:sp>
          <p:nvSpPr>
            <p:cNvPr id="12" name="object 12"/>
            <p:cNvSpPr/>
            <p:nvPr/>
          </p:nvSpPr>
          <p:spPr>
            <a:xfrm>
              <a:off x="787146" y="4711446"/>
              <a:ext cx="10674350" cy="935990"/>
            </a:xfrm>
            <a:custGeom>
              <a:avLst/>
              <a:gdLst/>
              <a:ahLst/>
              <a:cxnLst/>
              <a:rect l="l" t="t" r="r" b="b"/>
              <a:pathLst>
                <a:path w="10674350" h="935989">
                  <a:moveTo>
                    <a:pt x="0" y="53085"/>
                  </a:moveTo>
                  <a:lnTo>
                    <a:pt x="4173" y="32414"/>
                  </a:lnTo>
                  <a:lnTo>
                    <a:pt x="15554" y="15541"/>
                  </a:lnTo>
                  <a:lnTo>
                    <a:pt x="32436" y="4169"/>
                  </a:lnTo>
                  <a:lnTo>
                    <a:pt x="53111" y="0"/>
                  </a:lnTo>
                  <a:lnTo>
                    <a:pt x="10621010" y="0"/>
                  </a:lnTo>
                  <a:lnTo>
                    <a:pt x="10641681" y="4169"/>
                  </a:lnTo>
                  <a:lnTo>
                    <a:pt x="10658554" y="15541"/>
                  </a:lnTo>
                  <a:lnTo>
                    <a:pt x="10669926" y="32414"/>
                  </a:lnTo>
                  <a:lnTo>
                    <a:pt x="10674096" y="53085"/>
                  </a:lnTo>
                  <a:lnTo>
                    <a:pt x="10674096" y="882624"/>
                  </a:lnTo>
                  <a:lnTo>
                    <a:pt x="10669926" y="903299"/>
                  </a:lnTo>
                  <a:lnTo>
                    <a:pt x="10658554" y="920181"/>
                  </a:lnTo>
                  <a:lnTo>
                    <a:pt x="10641681" y="931562"/>
                  </a:lnTo>
                  <a:lnTo>
                    <a:pt x="10621010" y="935735"/>
                  </a:lnTo>
                  <a:lnTo>
                    <a:pt x="53111" y="935735"/>
                  </a:lnTo>
                  <a:lnTo>
                    <a:pt x="32436" y="931562"/>
                  </a:lnTo>
                  <a:lnTo>
                    <a:pt x="15554" y="920181"/>
                  </a:lnTo>
                  <a:lnTo>
                    <a:pt x="4173" y="903299"/>
                  </a:lnTo>
                  <a:lnTo>
                    <a:pt x="0" y="882624"/>
                  </a:lnTo>
                  <a:lnTo>
                    <a:pt x="0" y="53085"/>
                  </a:lnTo>
                  <a:close/>
                </a:path>
              </a:pathLst>
            </a:custGeom>
            <a:ln w="19812">
              <a:solidFill>
                <a:srgbClr val="CEE0F1"/>
              </a:solidFill>
            </a:ln>
          </p:spPr>
          <p:txBody>
            <a:bodyPr wrap="square" lIns="0" tIns="0" rIns="0" bIns="0" rtlCol="0"/>
            <a:lstStyle/>
            <a:p>
              <a:endParaRPr/>
            </a:p>
          </p:txBody>
        </p:sp>
      </p:grpSp>
      <p:sp>
        <p:nvSpPr>
          <p:cNvPr id="13" name="object 13"/>
          <p:cNvSpPr txBox="1"/>
          <p:nvPr/>
        </p:nvSpPr>
        <p:spPr>
          <a:xfrm>
            <a:off x="1436369" y="1410646"/>
            <a:ext cx="9498965" cy="2656205"/>
          </a:xfrm>
          <a:prstGeom prst="rect">
            <a:avLst/>
          </a:prstGeom>
        </p:spPr>
        <p:txBody>
          <a:bodyPr vert="horz" wrap="square" lIns="0" tIns="188595" rIns="0" bIns="0" rtlCol="0">
            <a:spAutoFit/>
          </a:bodyPr>
          <a:lstStyle/>
          <a:p>
            <a:pPr marL="12700">
              <a:lnSpc>
                <a:spcPct val="100000"/>
              </a:lnSpc>
              <a:spcBef>
                <a:spcPts val="1485"/>
              </a:spcBef>
            </a:pPr>
            <a:r>
              <a:rPr sz="2300" spc="-5" dirty="0">
                <a:solidFill>
                  <a:srgbClr val="3A3838"/>
                </a:solidFill>
                <a:latin typeface="Carlito"/>
                <a:cs typeface="Carlito"/>
              </a:rPr>
              <a:t>Sağlık sorununun işinle ilişkili olduğunu düşünüyor</a:t>
            </a:r>
            <a:r>
              <a:rPr sz="2300" spc="50" dirty="0">
                <a:solidFill>
                  <a:srgbClr val="3A3838"/>
                </a:solidFill>
                <a:latin typeface="Carlito"/>
                <a:cs typeface="Carlito"/>
              </a:rPr>
              <a:t> </a:t>
            </a:r>
            <a:r>
              <a:rPr sz="2300" spc="-5" dirty="0">
                <a:solidFill>
                  <a:srgbClr val="3A3838"/>
                </a:solidFill>
                <a:latin typeface="Carlito"/>
                <a:cs typeface="Carlito"/>
              </a:rPr>
              <a:t>musun?</a:t>
            </a:r>
            <a:endParaRPr sz="2300">
              <a:latin typeface="Carlito"/>
              <a:cs typeface="Carlito"/>
            </a:endParaRPr>
          </a:p>
          <a:p>
            <a:pPr marL="12700">
              <a:lnSpc>
                <a:spcPct val="100000"/>
              </a:lnSpc>
              <a:spcBef>
                <a:spcPts val="1380"/>
              </a:spcBef>
            </a:pPr>
            <a:r>
              <a:rPr sz="2300" spc="-10" dirty="0">
                <a:solidFill>
                  <a:srgbClr val="3A3838"/>
                </a:solidFill>
                <a:latin typeface="Carlito"/>
                <a:cs typeface="Carlito"/>
              </a:rPr>
              <a:t>Şikayetlerin </a:t>
            </a:r>
            <a:r>
              <a:rPr sz="2300" spc="-15" dirty="0">
                <a:solidFill>
                  <a:srgbClr val="3A3838"/>
                </a:solidFill>
                <a:latin typeface="Carlito"/>
                <a:cs typeface="Carlito"/>
              </a:rPr>
              <a:t>işte </a:t>
            </a:r>
            <a:r>
              <a:rPr sz="2300" spc="-20" dirty="0">
                <a:solidFill>
                  <a:srgbClr val="3A3838"/>
                </a:solidFill>
                <a:latin typeface="Carlito"/>
                <a:cs typeface="Carlito"/>
              </a:rPr>
              <a:t>ya </a:t>
            </a:r>
            <a:r>
              <a:rPr sz="2300" spc="-5" dirty="0">
                <a:solidFill>
                  <a:srgbClr val="3A3838"/>
                </a:solidFill>
                <a:latin typeface="Carlito"/>
                <a:cs typeface="Carlito"/>
              </a:rPr>
              <a:t>da </a:t>
            </a:r>
            <a:r>
              <a:rPr sz="2300" spc="-10" dirty="0">
                <a:solidFill>
                  <a:srgbClr val="3A3838"/>
                </a:solidFill>
                <a:latin typeface="Carlito"/>
                <a:cs typeface="Carlito"/>
              </a:rPr>
              <a:t>evde </a:t>
            </a:r>
            <a:r>
              <a:rPr sz="2300" spc="-5" dirty="0">
                <a:solidFill>
                  <a:srgbClr val="3A3838"/>
                </a:solidFill>
                <a:latin typeface="Carlito"/>
                <a:cs typeface="Carlito"/>
              </a:rPr>
              <a:t>olmana </a:t>
            </a:r>
            <a:r>
              <a:rPr sz="2300" spc="-15" dirty="0">
                <a:solidFill>
                  <a:srgbClr val="3A3838"/>
                </a:solidFill>
                <a:latin typeface="Carlito"/>
                <a:cs typeface="Carlito"/>
              </a:rPr>
              <a:t>göre </a:t>
            </a:r>
            <a:r>
              <a:rPr sz="2300" spc="-5" dirty="0">
                <a:solidFill>
                  <a:srgbClr val="3A3838"/>
                </a:solidFill>
                <a:latin typeface="Carlito"/>
                <a:cs typeface="Carlito"/>
              </a:rPr>
              <a:t>değişiyor</a:t>
            </a:r>
            <a:r>
              <a:rPr sz="2300" spc="95" dirty="0">
                <a:solidFill>
                  <a:srgbClr val="3A3838"/>
                </a:solidFill>
                <a:latin typeface="Carlito"/>
                <a:cs typeface="Carlito"/>
              </a:rPr>
              <a:t> </a:t>
            </a:r>
            <a:r>
              <a:rPr sz="2300" dirty="0">
                <a:solidFill>
                  <a:srgbClr val="3A3838"/>
                </a:solidFill>
                <a:latin typeface="Carlito"/>
                <a:cs typeface="Carlito"/>
              </a:rPr>
              <a:t>mu?</a:t>
            </a:r>
            <a:endParaRPr sz="2300">
              <a:latin typeface="Carlito"/>
              <a:cs typeface="Carlito"/>
            </a:endParaRPr>
          </a:p>
          <a:p>
            <a:pPr marL="12700">
              <a:lnSpc>
                <a:spcPct val="100000"/>
              </a:lnSpc>
              <a:spcBef>
                <a:spcPts val="1380"/>
              </a:spcBef>
            </a:pPr>
            <a:r>
              <a:rPr sz="2300" spc="-60" dirty="0">
                <a:solidFill>
                  <a:srgbClr val="3A3838"/>
                </a:solidFill>
                <a:latin typeface="Carlito"/>
                <a:cs typeface="Carlito"/>
              </a:rPr>
              <a:t>Toz, </a:t>
            </a:r>
            <a:r>
              <a:rPr sz="2300" spc="-10" dirty="0">
                <a:solidFill>
                  <a:srgbClr val="3A3838"/>
                </a:solidFill>
                <a:latin typeface="Carlito"/>
                <a:cs typeface="Carlito"/>
              </a:rPr>
              <a:t>kimyasal </a:t>
            </a:r>
            <a:r>
              <a:rPr sz="2300" dirty="0">
                <a:solidFill>
                  <a:srgbClr val="3A3838"/>
                </a:solidFill>
                <a:latin typeface="Carlito"/>
                <a:cs typeface="Carlito"/>
              </a:rPr>
              <a:t>madde, </a:t>
            </a:r>
            <a:r>
              <a:rPr sz="2300" spc="-5" dirty="0">
                <a:solidFill>
                  <a:srgbClr val="3A3838"/>
                </a:solidFill>
                <a:latin typeface="Carlito"/>
                <a:cs typeface="Carlito"/>
              </a:rPr>
              <a:t>metal, </a:t>
            </a:r>
            <a:r>
              <a:rPr sz="2300" spc="-15" dirty="0">
                <a:solidFill>
                  <a:srgbClr val="3A3838"/>
                </a:solidFill>
                <a:latin typeface="Carlito"/>
                <a:cs typeface="Carlito"/>
              </a:rPr>
              <a:t>radyasyon, </a:t>
            </a:r>
            <a:r>
              <a:rPr sz="2300" dirty="0">
                <a:solidFill>
                  <a:srgbClr val="3A3838"/>
                </a:solidFill>
                <a:latin typeface="Carlito"/>
                <a:cs typeface="Carlito"/>
              </a:rPr>
              <a:t>gürültü </a:t>
            </a:r>
            <a:r>
              <a:rPr sz="2300" spc="-5" dirty="0">
                <a:solidFill>
                  <a:srgbClr val="3A3838"/>
                </a:solidFill>
                <a:latin typeface="Carlito"/>
                <a:cs typeface="Carlito"/>
              </a:rPr>
              <a:t>maruziyetin </a:t>
            </a:r>
            <a:r>
              <a:rPr sz="2300" spc="-10" dirty="0">
                <a:solidFill>
                  <a:srgbClr val="3A3838"/>
                </a:solidFill>
                <a:latin typeface="Carlito"/>
                <a:cs typeface="Carlito"/>
              </a:rPr>
              <a:t>var</a:t>
            </a:r>
            <a:r>
              <a:rPr sz="2300" spc="10" dirty="0">
                <a:solidFill>
                  <a:srgbClr val="3A3838"/>
                </a:solidFill>
                <a:latin typeface="Carlito"/>
                <a:cs typeface="Carlito"/>
              </a:rPr>
              <a:t> </a:t>
            </a:r>
            <a:r>
              <a:rPr sz="2300" spc="-5" dirty="0">
                <a:solidFill>
                  <a:srgbClr val="3A3838"/>
                </a:solidFill>
                <a:latin typeface="Carlito"/>
                <a:cs typeface="Carlito"/>
              </a:rPr>
              <a:t>mı?</a:t>
            </a:r>
            <a:endParaRPr sz="2300">
              <a:latin typeface="Carlito"/>
              <a:cs typeface="Carlito"/>
            </a:endParaRPr>
          </a:p>
          <a:p>
            <a:pPr marL="12700" marR="5080">
              <a:lnSpc>
                <a:spcPct val="150000"/>
              </a:lnSpc>
              <a:spcBef>
                <a:spcPts val="5"/>
              </a:spcBef>
            </a:pPr>
            <a:r>
              <a:rPr sz="2300" dirty="0">
                <a:solidFill>
                  <a:srgbClr val="3A3838"/>
                </a:solidFill>
                <a:latin typeface="Carlito"/>
                <a:cs typeface="Carlito"/>
              </a:rPr>
              <a:t>Önceden </a:t>
            </a:r>
            <a:r>
              <a:rPr sz="2300" spc="-20" dirty="0">
                <a:solidFill>
                  <a:srgbClr val="3A3838"/>
                </a:solidFill>
                <a:latin typeface="Carlito"/>
                <a:cs typeface="Carlito"/>
              </a:rPr>
              <a:t>toz, </a:t>
            </a:r>
            <a:r>
              <a:rPr sz="2300" spc="-10" dirty="0">
                <a:solidFill>
                  <a:srgbClr val="3A3838"/>
                </a:solidFill>
                <a:latin typeface="Carlito"/>
                <a:cs typeface="Carlito"/>
              </a:rPr>
              <a:t>kimyasal </a:t>
            </a:r>
            <a:r>
              <a:rPr sz="2300" dirty="0">
                <a:solidFill>
                  <a:srgbClr val="3A3838"/>
                </a:solidFill>
                <a:latin typeface="Carlito"/>
                <a:cs typeface="Carlito"/>
              </a:rPr>
              <a:t>madde, </a:t>
            </a:r>
            <a:r>
              <a:rPr sz="2300" spc="-5" dirty="0">
                <a:solidFill>
                  <a:srgbClr val="3A3838"/>
                </a:solidFill>
                <a:latin typeface="Carlito"/>
                <a:cs typeface="Carlito"/>
              </a:rPr>
              <a:t>metal, </a:t>
            </a:r>
            <a:r>
              <a:rPr sz="2300" spc="-15" dirty="0">
                <a:solidFill>
                  <a:srgbClr val="3A3838"/>
                </a:solidFill>
                <a:latin typeface="Carlito"/>
                <a:cs typeface="Carlito"/>
              </a:rPr>
              <a:t>radyasyon, </a:t>
            </a:r>
            <a:r>
              <a:rPr sz="2300" dirty="0">
                <a:solidFill>
                  <a:srgbClr val="3A3838"/>
                </a:solidFill>
                <a:latin typeface="Carlito"/>
                <a:cs typeface="Carlito"/>
              </a:rPr>
              <a:t>gürültü </a:t>
            </a:r>
            <a:r>
              <a:rPr sz="2300" spc="-5" dirty="0">
                <a:solidFill>
                  <a:srgbClr val="3A3838"/>
                </a:solidFill>
                <a:latin typeface="Carlito"/>
                <a:cs typeface="Carlito"/>
              </a:rPr>
              <a:t>maruziyetin </a:t>
            </a:r>
            <a:r>
              <a:rPr sz="2300" spc="-10" dirty="0">
                <a:solidFill>
                  <a:srgbClr val="3A3838"/>
                </a:solidFill>
                <a:latin typeface="Carlito"/>
                <a:cs typeface="Carlito"/>
              </a:rPr>
              <a:t>var mıydı?  </a:t>
            </a:r>
            <a:r>
              <a:rPr sz="2300" dirty="0">
                <a:solidFill>
                  <a:srgbClr val="3A3838"/>
                </a:solidFill>
                <a:latin typeface="Carlito"/>
                <a:cs typeface="Carlito"/>
              </a:rPr>
              <a:t>İş </a:t>
            </a:r>
            <a:r>
              <a:rPr sz="2300" spc="-5" dirty="0">
                <a:solidFill>
                  <a:srgbClr val="3A3838"/>
                </a:solidFill>
                <a:latin typeface="Carlito"/>
                <a:cs typeface="Carlito"/>
              </a:rPr>
              <a:t>arkadaşlarında da </a:t>
            </a:r>
            <a:r>
              <a:rPr sz="2300" spc="-10" dirty="0">
                <a:solidFill>
                  <a:srgbClr val="3A3838"/>
                </a:solidFill>
                <a:latin typeface="Carlito"/>
                <a:cs typeface="Carlito"/>
              </a:rPr>
              <a:t>benzer şikayetler/hastalık var </a:t>
            </a:r>
            <a:r>
              <a:rPr sz="2300" dirty="0">
                <a:solidFill>
                  <a:srgbClr val="3A3838"/>
                </a:solidFill>
                <a:latin typeface="Carlito"/>
                <a:cs typeface="Carlito"/>
              </a:rPr>
              <a:t>mı?</a:t>
            </a:r>
            <a:endParaRPr sz="2300">
              <a:latin typeface="Carlito"/>
              <a:cs typeface="Carlito"/>
            </a:endParaRPr>
          </a:p>
        </p:txBody>
      </p:sp>
      <p:sp>
        <p:nvSpPr>
          <p:cNvPr id="14" name="object 14"/>
          <p:cNvSpPr txBox="1"/>
          <p:nvPr/>
        </p:nvSpPr>
        <p:spPr>
          <a:xfrm>
            <a:off x="1263522" y="4942077"/>
            <a:ext cx="10079355"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rlito"/>
                <a:cs typeface="Carlito"/>
              </a:rPr>
              <a:t>Bir </a:t>
            </a:r>
            <a:r>
              <a:rPr sz="2200" spc="-20" dirty="0">
                <a:latin typeface="Carlito"/>
                <a:cs typeface="Carlito"/>
              </a:rPr>
              <a:t>ya </a:t>
            </a:r>
            <a:r>
              <a:rPr sz="2200" spc="-5" dirty="0">
                <a:latin typeface="Carlito"/>
                <a:cs typeface="Carlito"/>
              </a:rPr>
              <a:t>da </a:t>
            </a:r>
            <a:r>
              <a:rPr sz="2200" spc="-10" dirty="0">
                <a:latin typeface="Carlito"/>
                <a:cs typeface="Carlito"/>
              </a:rPr>
              <a:t>daha </a:t>
            </a:r>
            <a:r>
              <a:rPr sz="2200" spc="-15" dirty="0">
                <a:latin typeface="Carlito"/>
                <a:cs typeface="Carlito"/>
              </a:rPr>
              <a:t>fazla </a:t>
            </a:r>
            <a:r>
              <a:rPr sz="2200" spc="-10" dirty="0">
                <a:latin typeface="Carlito"/>
                <a:cs typeface="Carlito"/>
              </a:rPr>
              <a:t>yanıt </a:t>
            </a:r>
            <a:r>
              <a:rPr sz="2200" spc="-5" dirty="0">
                <a:latin typeface="Carlito"/>
                <a:cs typeface="Carlito"/>
              </a:rPr>
              <a:t>şüphe </a:t>
            </a:r>
            <a:r>
              <a:rPr sz="2200" spc="-15" dirty="0">
                <a:latin typeface="Carlito"/>
                <a:cs typeface="Carlito"/>
              </a:rPr>
              <a:t>uyandırıyorsa </a:t>
            </a:r>
            <a:r>
              <a:rPr sz="2200" spc="-10" dirty="0">
                <a:latin typeface="Carlito"/>
                <a:cs typeface="Carlito"/>
              </a:rPr>
              <a:t>daha ayrıntılı </a:t>
            </a:r>
            <a:r>
              <a:rPr sz="2200" spc="-5" dirty="0">
                <a:latin typeface="Carlito"/>
                <a:cs typeface="Carlito"/>
              </a:rPr>
              <a:t>meslek </a:t>
            </a:r>
            <a:r>
              <a:rPr sz="2200" spc="-10" dirty="0">
                <a:latin typeface="Carlito"/>
                <a:cs typeface="Carlito"/>
              </a:rPr>
              <a:t>anamnezi</a:t>
            </a:r>
            <a:r>
              <a:rPr sz="2200" spc="245" dirty="0">
                <a:latin typeface="Carlito"/>
                <a:cs typeface="Carlito"/>
              </a:rPr>
              <a:t> </a:t>
            </a:r>
            <a:r>
              <a:rPr sz="2200" spc="-5" dirty="0">
                <a:latin typeface="Carlito"/>
                <a:cs typeface="Carlito"/>
              </a:rPr>
              <a:t>alınmalıdır!</a:t>
            </a:r>
            <a:endParaRPr sz="2200">
              <a:latin typeface="Carlito"/>
              <a:cs typeface="Carlito"/>
            </a:endParaRPr>
          </a:p>
        </p:txBody>
      </p:sp>
      <p:sp>
        <p:nvSpPr>
          <p:cNvPr id="15" name="object 15"/>
          <p:cNvSpPr/>
          <p:nvPr/>
        </p:nvSpPr>
        <p:spPr>
          <a:xfrm>
            <a:off x="940308" y="4815840"/>
            <a:ext cx="167640" cy="7254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432425" cy="452120"/>
          </a:xfrm>
          <a:prstGeom prst="rect">
            <a:avLst/>
          </a:prstGeom>
        </p:spPr>
        <p:txBody>
          <a:bodyPr vert="horz" wrap="square" lIns="0" tIns="12065" rIns="0" bIns="0" rtlCol="0">
            <a:spAutoFit/>
          </a:bodyPr>
          <a:lstStyle/>
          <a:p>
            <a:pPr marL="12700">
              <a:lnSpc>
                <a:spcPct val="100000"/>
              </a:lnSpc>
              <a:spcBef>
                <a:spcPts val="95"/>
              </a:spcBef>
            </a:pPr>
            <a:r>
              <a:rPr sz="2800" b="1" spc="-35" dirty="0">
                <a:solidFill>
                  <a:srgbClr val="404040"/>
                </a:solidFill>
                <a:latin typeface="Carlito"/>
                <a:cs typeface="Carlito"/>
              </a:rPr>
              <a:t>Avrupa’da </a:t>
            </a:r>
            <a:r>
              <a:rPr sz="2800" b="1" spc="-10" dirty="0">
                <a:solidFill>
                  <a:srgbClr val="404040"/>
                </a:solidFill>
                <a:latin typeface="Carlito"/>
                <a:cs typeface="Carlito"/>
              </a:rPr>
              <a:t>Meslek Hastalıkları</a:t>
            </a:r>
            <a:r>
              <a:rPr sz="2800" b="1" spc="110" dirty="0">
                <a:solidFill>
                  <a:srgbClr val="404040"/>
                </a:solidFill>
                <a:latin typeface="Carlito"/>
                <a:cs typeface="Carlito"/>
              </a:rPr>
              <a:t> </a:t>
            </a:r>
            <a:r>
              <a:rPr sz="2800" b="1" spc="-5" dirty="0">
                <a:solidFill>
                  <a:srgbClr val="404040"/>
                </a:solidFill>
                <a:latin typeface="Carlito"/>
                <a:cs typeface="Carlito"/>
              </a:rPr>
              <a:t>(2007)</a:t>
            </a:r>
            <a:endParaRPr sz="2800">
              <a:latin typeface="Carlito"/>
              <a:cs typeface="Carlito"/>
            </a:endParaRPr>
          </a:p>
        </p:txBody>
      </p:sp>
      <p:sp>
        <p:nvSpPr>
          <p:cNvPr id="3" name="object 3"/>
          <p:cNvSpPr txBox="1"/>
          <p:nvPr/>
        </p:nvSpPr>
        <p:spPr>
          <a:xfrm>
            <a:off x="792276" y="5997346"/>
            <a:ext cx="3684904" cy="208279"/>
          </a:xfrm>
          <a:prstGeom prst="rect">
            <a:avLst/>
          </a:prstGeom>
        </p:spPr>
        <p:txBody>
          <a:bodyPr vert="horz" wrap="square" lIns="0" tIns="12700" rIns="0" bIns="0" rtlCol="0">
            <a:spAutoFit/>
          </a:bodyPr>
          <a:lstStyle/>
          <a:p>
            <a:pPr marL="12700">
              <a:lnSpc>
                <a:spcPct val="100000"/>
              </a:lnSpc>
              <a:spcBef>
                <a:spcPts val="100"/>
              </a:spcBef>
            </a:pPr>
            <a:r>
              <a:rPr sz="1200" i="1" spc="-10" dirty="0">
                <a:latin typeface="Carlito"/>
                <a:cs typeface="Carlito"/>
              </a:rPr>
              <a:t>*Eurostat </a:t>
            </a:r>
            <a:r>
              <a:rPr sz="1200" i="1" spc="-5" dirty="0">
                <a:latin typeface="Carlito"/>
                <a:cs typeface="Carlito"/>
              </a:rPr>
              <a:t>Health and </a:t>
            </a:r>
            <a:r>
              <a:rPr sz="1200" i="1" spc="-10" dirty="0">
                <a:latin typeface="Carlito"/>
                <a:cs typeface="Carlito"/>
              </a:rPr>
              <a:t>Safety </a:t>
            </a:r>
            <a:r>
              <a:rPr sz="1200" i="1" spc="-5" dirty="0">
                <a:latin typeface="Carlito"/>
                <a:cs typeface="Carlito"/>
              </a:rPr>
              <a:t>at </a:t>
            </a:r>
            <a:r>
              <a:rPr sz="1200" i="1" spc="-15" dirty="0">
                <a:latin typeface="Carlito"/>
                <a:cs typeface="Carlito"/>
              </a:rPr>
              <a:t>Work </a:t>
            </a:r>
            <a:r>
              <a:rPr sz="1200" i="1" dirty="0">
                <a:latin typeface="Carlito"/>
                <a:cs typeface="Carlito"/>
              </a:rPr>
              <a:t>in </a:t>
            </a:r>
            <a:r>
              <a:rPr sz="1200" i="1" spc="-5" dirty="0">
                <a:latin typeface="Carlito"/>
                <a:cs typeface="Carlito"/>
              </a:rPr>
              <a:t>Europe</a:t>
            </a:r>
            <a:r>
              <a:rPr sz="1200" i="1" spc="60" dirty="0">
                <a:latin typeface="Carlito"/>
                <a:cs typeface="Carlito"/>
              </a:rPr>
              <a:t> </a:t>
            </a:r>
            <a:r>
              <a:rPr sz="1200" i="1" spc="-5" dirty="0">
                <a:latin typeface="Carlito"/>
                <a:cs typeface="Carlito"/>
              </a:rPr>
              <a:t>(1999-2007)</a:t>
            </a:r>
            <a:endParaRPr sz="1200">
              <a:latin typeface="Carlito"/>
              <a:cs typeface="Carlito"/>
            </a:endParaRPr>
          </a:p>
        </p:txBody>
      </p:sp>
      <p:grpSp>
        <p:nvGrpSpPr>
          <p:cNvPr id="4" name="object 4"/>
          <p:cNvGrpSpPr/>
          <p:nvPr/>
        </p:nvGrpSpPr>
        <p:grpSpPr>
          <a:xfrm>
            <a:off x="2092451" y="1298447"/>
            <a:ext cx="7743825" cy="4602480"/>
            <a:chOff x="2092451" y="1298447"/>
            <a:chExt cx="7743825" cy="4602480"/>
          </a:xfrm>
        </p:grpSpPr>
        <p:sp>
          <p:nvSpPr>
            <p:cNvPr id="5" name="object 5"/>
            <p:cNvSpPr/>
            <p:nvPr/>
          </p:nvSpPr>
          <p:spPr>
            <a:xfrm>
              <a:off x="2101595" y="1426286"/>
              <a:ext cx="7725156" cy="434771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097023" y="1303019"/>
              <a:ext cx="7734300" cy="4593590"/>
            </a:xfrm>
            <a:custGeom>
              <a:avLst/>
              <a:gdLst/>
              <a:ahLst/>
              <a:cxnLst/>
              <a:rect l="l" t="t" r="r" b="b"/>
              <a:pathLst>
                <a:path w="7734300" h="4593590">
                  <a:moveTo>
                    <a:pt x="0" y="4593335"/>
                  </a:moveTo>
                  <a:lnTo>
                    <a:pt x="7734300" y="4593335"/>
                  </a:lnTo>
                  <a:lnTo>
                    <a:pt x="7734300" y="0"/>
                  </a:lnTo>
                  <a:lnTo>
                    <a:pt x="0" y="0"/>
                  </a:lnTo>
                  <a:lnTo>
                    <a:pt x="0" y="4593335"/>
                  </a:lnTo>
                  <a:close/>
                </a:path>
              </a:pathLst>
            </a:custGeom>
            <a:ln w="9144">
              <a:solidFill>
                <a:srgbClr val="D9D9D9"/>
              </a:solidFill>
            </a:ln>
          </p:spPr>
          <p:txBody>
            <a:bodyPr wrap="square" lIns="0" tIns="0" rIns="0" bIns="0" rtlCol="0"/>
            <a:lstStyle/>
            <a:p>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900" y="312420"/>
            <a:ext cx="9982200" cy="565861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4281170" cy="452120"/>
          </a:xfrm>
          <a:prstGeom prst="rect">
            <a:avLst/>
          </a:prstGeom>
        </p:spPr>
        <p:txBody>
          <a:bodyPr vert="horz" wrap="square" lIns="0" tIns="12065" rIns="0" bIns="0" rtlCol="0">
            <a:spAutoFit/>
          </a:bodyPr>
          <a:lstStyle/>
          <a:p>
            <a:pPr marL="12700">
              <a:lnSpc>
                <a:spcPct val="100000"/>
              </a:lnSpc>
              <a:spcBef>
                <a:spcPts val="95"/>
              </a:spcBef>
            </a:pPr>
            <a:r>
              <a:rPr sz="2800" b="1" spc="-30" dirty="0">
                <a:solidFill>
                  <a:srgbClr val="404040"/>
                </a:solidFill>
                <a:latin typeface="Carlito"/>
                <a:cs typeface="Carlito"/>
              </a:rPr>
              <a:t>Yüksekte </a:t>
            </a:r>
            <a:r>
              <a:rPr sz="2800" b="1" spc="-10" dirty="0">
                <a:solidFill>
                  <a:srgbClr val="404040"/>
                </a:solidFill>
                <a:latin typeface="Carlito"/>
                <a:cs typeface="Carlito"/>
              </a:rPr>
              <a:t>Çalışma </a:t>
            </a:r>
            <a:r>
              <a:rPr sz="2800" b="1" spc="-5" dirty="0">
                <a:solidFill>
                  <a:srgbClr val="404040"/>
                </a:solidFill>
                <a:latin typeface="Carlito"/>
                <a:cs typeface="Carlito"/>
              </a:rPr>
              <a:t>İzin</a:t>
            </a:r>
            <a:r>
              <a:rPr sz="2800" b="1" spc="65" dirty="0">
                <a:solidFill>
                  <a:srgbClr val="404040"/>
                </a:solidFill>
                <a:latin typeface="Carlito"/>
                <a:cs typeface="Carlito"/>
              </a:rPr>
              <a:t> </a:t>
            </a:r>
            <a:r>
              <a:rPr sz="2800" b="1" spc="-10" dirty="0">
                <a:solidFill>
                  <a:srgbClr val="404040"/>
                </a:solidFill>
                <a:latin typeface="Carlito"/>
                <a:cs typeface="Carlito"/>
              </a:rPr>
              <a:t>Belgesi</a:t>
            </a:r>
            <a:endParaRPr sz="2800">
              <a:latin typeface="Carlito"/>
              <a:cs typeface="Carlito"/>
            </a:endParaRPr>
          </a:p>
        </p:txBody>
      </p:sp>
      <p:grpSp>
        <p:nvGrpSpPr>
          <p:cNvPr id="3" name="object 3"/>
          <p:cNvGrpSpPr/>
          <p:nvPr/>
        </p:nvGrpSpPr>
        <p:grpSpPr>
          <a:xfrm>
            <a:off x="757427" y="1304544"/>
            <a:ext cx="7903845" cy="4607560"/>
            <a:chOff x="757427" y="1304544"/>
            <a:chExt cx="7903845" cy="4607560"/>
          </a:xfrm>
        </p:grpSpPr>
        <p:sp>
          <p:nvSpPr>
            <p:cNvPr id="4" name="object 4"/>
            <p:cNvSpPr/>
            <p:nvPr/>
          </p:nvSpPr>
          <p:spPr>
            <a:xfrm>
              <a:off x="3552444" y="1304544"/>
              <a:ext cx="5108448" cy="46070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6571" y="1524000"/>
              <a:ext cx="2304288" cy="419404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61999" y="1519428"/>
              <a:ext cx="2313940" cy="4203700"/>
            </a:xfrm>
            <a:custGeom>
              <a:avLst/>
              <a:gdLst/>
              <a:ahLst/>
              <a:cxnLst/>
              <a:rect l="l" t="t" r="r" b="b"/>
              <a:pathLst>
                <a:path w="2313940" h="4203700">
                  <a:moveTo>
                    <a:pt x="0" y="4203192"/>
                  </a:moveTo>
                  <a:lnTo>
                    <a:pt x="2313432" y="4203192"/>
                  </a:lnTo>
                  <a:lnTo>
                    <a:pt x="2313432" y="0"/>
                  </a:lnTo>
                  <a:lnTo>
                    <a:pt x="0" y="0"/>
                  </a:lnTo>
                  <a:lnTo>
                    <a:pt x="0" y="4203192"/>
                  </a:lnTo>
                  <a:close/>
                </a:path>
              </a:pathLst>
            </a:custGeom>
            <a:ln w="9144">
              <a:solidFill>
                <a:srgbClr val="000000"/>
              </a:solidFill>
            </a:ln>
          </p:spPr>
          <p:txBody>
            <a:bodyPr wrap="square" lIns="0" tIns="0" rIns="0" bIns="0" rtlCol="0"/>
            <a:lstStyle/>
            <a:p>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201104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Olgu</a:t>
            </a:r>
            <a:r>
              <a:rPr sz="2800" b="1" spc="-65" dirty="0">
                <a:solidFill>
                  <a:srgbClr val="404040"/>
                </a:solidFill>
                <a:latin typeface="Carlito"/>
                <a:cs typeface="Carlito"/>
              </a:rPr>
              <a:t> </a:t>
            </a:r>
            <a:r>
              <a:rPr sz="2800" b="1" spc="-5" dirty="0">
                <a:solidFill>
                  <a:srgbClr val="404040"/>
                </a:solidFill>
                <a:latin typeface="Carlito"/>
                <a:cs typeface="Carlito"/>
              </a:rPr>
              <a:t>Sunumu</a:t>
            </a:r>
            <a:endParaRPr sz="2800">
              <a:latin typeface="Carlito"/>
              <a:cs typeface="Carlito"/>
            </a:endParaRPr>
          </a:p>
        </p:txBody>
      </p:sp>
      <p:grpSp>
        <p:nvGrpSpPr>
          <p:cNvPr id="3" name="object 3"/>
          <p:cNvGrpSpPr/>
          <p:nvPr/>
        </p:nvGrpSpPr>
        <p:grpSpPr>
          <a:xfrm>
            <a:off x="754380" y="1283208"/>
            <a:ext cx="10683240" cy="4485640"/>
            <a:chOff x="754380" y="1283208"/>
            <a:chExt cx="10683240" cy="4485640"/>
          </a:xfrm>
        </p:grpSpPr>
        <p:sp>
          <p:nvSpPr>
            <p:cNvPr id="4" name="object 4"/>
            <p:cNvSpPr/>
            <p:nvPr/>
          </p:nvSpPr>
          <p:spPr>
            <a:xfrm>
              <a:off x="754380" y="1283208"/>
              <a:ext cx="10683240" cy="4485640"/>
            </a:xfrm>
            <a:custGeom>
              <a:avLst/>
              <a:gdLst/>
              <a:ahLst/>
              <a:cxnLst/>
              <a:rect l="l" t="t" r="r" b="b"/>
              <a:pathLst>
                <a:path w="10683240" h="4485640">
                  <a:moveTo>
                    <a:pt x="10432796"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2796" y="4485132"/>
                  </a:lnTo>
                  <a:lnTo>
                    <a:pt x="10477810" y="4481097"/>
                  </a:lnTo>
                  <a:lnTo>
                    <a:pt x="10520178" y="4469464"/>
                  </a:lnTo>
                  <a:lnTo>
                    <a:pt x="10559193" y="4450941"/>
                  </a:lnTo>
                  <a:lnTo>
                    <a:pt x="10594148" y="4426234"/>
                  </a:lnTo>
                  <a:lnTo>
                    <a:pt x="10624334" y="4396050"/>
                  </a:lnTo>
                  <a:lnTo>
                    <a:pt x="10649044" y="4361097"/>
                  </a:lnTo>
                  <a:lnTo>
                    <a:pt x="10667570" y="4322080"/>
                  </a:lnTo>
                  <a:lnTo>
                    <a:pt x="10679204" y="4279708"/>
                  </a:lnTo>
                  <a:lnTo>
                    <a:pt x="10683240" y="4234688"/>
                  </a:lnTo>
                  <a:lnTo>
                    <a:pt x="10683240" y="250443"/>
                  </a:lnTo>
                  <a:lnTo>
                    <a:pt x="10679204" y="205429"/>
                  </a:lnTo>
                  <a:lnTo>
                    <a:pt x="10667570" y="163061"/>
                  </a:lnTo>
                  <a:lnTo>
                    <a:pt x="10649044" y="124046"/>
                  </a:lnTo>
                  <a:lnTo>
                    <a:pt x="10624334" y="89091"/>
                  </a:lnTo>
                  <a:lnTo>
                    <a:pt x="10594148" y="58905"/>
                  </a:lnTo>
                  <a:lnTo>
                    <a:pt x="10559193" y="34195"/>
                  </a:lnTo>
                  <a:lnTo>
                    <a:pt x="10520178" y="15669"/>
                  </a:lnTo>
                  <a:lnTo>
                    <a:pt x="10477810" y="4035"/>
                  </a:lnTo>
                  <a:lnTo>
                    <a:pt x="10432796" y="0"/>
                  </a:lnTo>
                  <a:close/>
                </a:path>
              </a:pathLst>
            </a:custGeom>
            <a:solidFill>
              <a:srgbClr val="DEEBF7"/>
            </a:solidFill>
          </p:spPr>
          <p:txBody>
            <a:bodyPr wrap="square" lIns="0" tIns="0" rIns="0" bIns="0" rtlCol="0"/>
            <a:lstStyle/>
            <a:p>
              <a:endParaRPr/>
            </a:p>
          </p:txBody>
        </p:sp>
        <p:sp>
          <p:nvSpPr>
            <p:cNvPr id="5" name="object 5"/>
            <p:cNvSpPr/>
            <p:nvPr/>
          </p:nvSpPr>
          <p:spPr>
            <a:xfrm>
              <a:off x="1005840" y="1618361"/>
              <a:ext cx="216408" cy="2042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05840" y="3721481"/>
              <a:ext cx="216408" cy="20421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05840" y="4773041"/>
              <a:ext cx="216408" cy="204216"/>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336294" y="1339570"/>
            <a:ext cx="9517380" cy="4233545"/>
          </a:xfrm>
          <a:prstGeom prst="rect">
            <a:avLst/>
          </a:prstGeom>
        </p:spPr>
        <p:txBody>
          <a:bodyPr vert="horz" wrap="square" lIns="0" tIns="12700" rIns="0" bIns="0" rtlCol="0">
            <a:spAutoFit/>
          </a:bodyPr>
          <a:lstStyle/>
          <a:p>
            <a:pPr marL="12700" marR="5080">
              <a:lnSpc>
                <a:spcPct val="150100"/>
              </a:lnSpc>
              <a:spcBef>
                <a:spcPts val="100"/>
              </a:spcBef>
            </a:pPr>
            <a:r>
              <a:rPr sz="2300" spc="-10" dirty="0">
                <a:solidFill>
                  <a:srgbClr val="404040"/>
                </a:solidFill>
                <a:latin typeface="Carlito"/>
                <a:cs typeface="Carlito"/>
              </a:rPr>
              <a:t>Yirmi </a:t>
            </a:r>
            <a:r>
              <a:rPr sz="2300" spc="-5" dirty="0">
                <a:solidFill>
                  <a:srgbClr val="404040"/>
                </a:solidFill>
                <a:latin typeface="Carlito"/>
                <a:cs typeface="Carlito"/>
              </a:rPr>
              <a:t>sekiz yaşında </a:t>
            </a:r>
            <a:r>
              <a:rPr sz="2300" spc="-10" dirty="0">
                <a:solidFill>
                  <a:srgbClr val="404040"/>
                </a:solidFill>
                <a:latin typeface="Carlito"/>
                <a:cs typeface="Carlito"/>
              </a:rPr>
              <a:t>kadın hasta, </a:t>
            </a:r>
            <a:r>
              <a:rPr sz="2300" spc="-5" dirty="0">
                <a:solidFill>
                  <a:srgbClr val="404040"/>
                </a:solidFill>
                <a:latin typeface="Carlito"/>
                <a:cs typeface="Carlito"/>
              </a:rPr>
              <a:t>2004-2005 </a:t>
            </a:r>
            <a:r>
              <a:rPr sz="2300" dirty="0">
                <a:solidFill>
                  <a:srgbClr val="404040"/>
                </a:solidFill>
                <a:latin typeface="Carlito"/>
                <a:cs typeface="Carlito"/>
              </a:rPr>
              <a:t>yılları </a:t>
            </a:r>
            <a:r>
              <a:rPr sz="2300" spc="-5" dirty="0">
                <a:solidFill>
                  <a:srgbClr val="404040"/>
                </a:solidFill>
                <a:latin typeface="Carlito"/>
                <a:cs typeface="Carlito"/>
              </a:rPr>
              <a:t>arasında iki yıl </a:t>
            </a:r>
            <a:r>
              <a:rPr sz="2300" spc="-10" dirty="0">
                <a:solidFill>
                  <a:srgbClr val="404040"/>
                </a:solidFill>
                <a:latin typeface="Carlito"/>
                <a:cs typeface="Carlito"/>
              </a:rPr>
              <a:t>süreyle </a:t>
            </a:r>
            <a:r>
              <a:rPr sz="2300" spc="-15" dirty="0">
                <a:solidFill>
                  <a:srgbClr val="404040"/>
                </a:solidFill>
                <a:latin typeface="Carlito"/>
                <a:cs typeface="Carlito"/>
              </a:rPr>
              <a:t>ayakkabı  </a:t>
            </a:r>
            <a:r>
              <a:rPr sz="2300" spc="-5" dirty="0">
                <a:solidFill>
                  <a:srgbClr val="404040"/>
                </a:solidFill>
                <a:latin typeface="Carlito"/>
                <a:cs typeface="Carlito"/>
              </a:rPr>
              <a:t>imalat </a:t>
            </a:r>
            <a:r>
              <a:rPr sz="2300" spc="-10" dirty="0">
                <a:solidFill>
                  <a:srgbClr val="404040"/>
                </a:solidFill>
                <a:latin typeface="Carlito"/>
                <a:cs typeface="Carlito"/>
              </a:rPr>
              <a:t>fabrikasında </a:t>
            </a:r>
            <a:r>
              <a:rPr sz="2300" spc="-15" dirty="0">
                <a:solidFill>
                  <a:srgbClr val="404040"/>
                </a:solidFill>
                <a:latin typeface="Carlito"/>
                <a:cs typeface="Carlito"/>
              </a:rPr>
              <a:t>ayakkabı </a:t>
            </a:r>
            <a:r>
              <a:rPr sz="2300" spc="-10" dirty="0">
                <a:solidFill>
                  <a:srgbClr val="404040"/>
                </a:solidFill>
                <a:latin typeface="Carlito"/>
                <a:cs typeface="Carlito"/>
              </a:rPr>
              <a:t>yapıştırma </a:t>
            </a:r>
            <a:r>
              <a:rPr sz="2300" dirty="0">
                <a:solidFill>
                  <a:srgbClr val="404040"/>
                </a:solidFill>
                <a:latin typeface="Carlito"/>
                <a:cs typeface="Carlito"/>
              </a:rPr>
              <a:t>işinde </a:t>
            </a:r>
            <a:r>
              <a:rPr sz="2300" spc="-5" dirty="0">
                <a:solidFill>
                  <a:srgbClr val="404040"/>
                </a:solidFill>
                <a:latin typeface="Carlito"/>
                <a:cs typeface="Carlito"/>
              </a:rPr>
              <a:t>çalışmış, 22.05.2007</a:t>
            </a:r>
            <a:r>
              <a:rPr sz="2300" spc="20" dirty="0">
                <a:solidFill>
                  <a:srgbClr val="404040"/>
                </a:solidFill>
                <a:latin typeface="Carlito"/>
                <a:cs typeface="Carlito"/>
              </a:rPr>
              <a:t> </a:t>
            </a:r>
            <a:r>
              <a:rPr sz="2300" spc="-5" dirty="0">
                <a:solidFill>
                  <a:srgbClr val="404040"/>
                </a:solidFill>
                <a:latin typeface="Carlito"/>
                <a:cs typeface="Carlito"/>
              </a:rPr>
              <a:t>tarihinde</a:t>
            </a:r>
            <a:endParaRPr sz="2300">
              <a:latin typeface="Carlito"/>
              <a:cs typeface="Carlito"/>
            </a:endParaRPr>
          </a:p>
          <a:p>
            <a:pPr marL="12700">
              <a:lnSpc>
                <a:spcPct val="100000"/>
              </a:lnSpc>
              <a:spcBef>
                <a:spcPts val="1380"/>
              </a:spcBef>
            </a:pPr>
            <a:r>
              <a:rPr sz="2300" spc="-15" dirty="0">
                <a:solidFill>
                  <a:srgbClr val="404040"/>
                </a:solidFill>
                <a:latin typeface="Carlito"/>
                <a:cs typeface="Carlito"/>
              </a:rPr>
              <a:t>Ankara </a:t>
            </a:r>
            <a:r>
              <a:rPr sz="2300" dirty="0">
                <a:solidFill>
                  <a:srgbClr val="404040"/>
                </a:solidFill>
                <a:latin typeface="Carlito"/>
                <a:cs typeface="Carlito"/>
              </a:rPr>
              <a:t>Meslek </a:t>
            </a:r>
            <a:r>
              <a:rPr sz="2300" spc="-5" dirty="0">
                <a:solidFill>
                  <a:srgbClr val="404040"/>
                </a:solidFill>
                <a:latin typeface="Carlito"/>
                <a:cs typeface="Carlito"/>
              </a:rPr>
              <a:t>Hastalıkları </a:t>
            </a:r>
            <a:r>
              <a:rPr sz="2300" spc="-10" dirty="0">
                <a:solidFill>
                  <a:srgbClr val="404040"/>
                </a:solidFill>
                <a:latin typeface="Carlito"/>
                <a:cs typeface="Carlito"/>
              </a:rPr>
              <a:t>Hastanesi’ne </a:t>
            </a:r>
            <a:r>
              <a:rPr sz="2300" dirty="0">
                <a:solidFill>
                  <a:srgbClr val="404040"/>
                </a:solidFill>
                <a:latin typeface="Carlito"/>
                <a:cs typeface="Carlito"/>
              </a:rPr>
              <a:t>el </a:t>
            </a:r>
            <a:r>
              <a:rPr sz="2300" spc="-15" dirty="0">
                <a:solidFill>
                  <a:srgbClr val="404040"/>
                </a:solidFill>
                <a:latin typeface="Carlito"/>
                <a:cs typeface="Carlito"/>
              </a:rPr>
              <a:t>ve ayaklarda </a:t>
            </a:r>
            <a:r>
              <a:rPr sz="2300" spc="-5" dirty="0">
                <a:solidFill>
                  <a:srgbClr val="404040"/>
                </a:solidFill>
                <a:latin typeface="Carlito"/>
                <a:cs typeface="Carlito"/>
              </a:rPr>
              <a:t>uyuşma, </a:t>
            </a:r>
            <a:r>
              <a:rPr sz="2300" spc="-10" dirty="0">
                <a:solidFill>
                  <a:srgbClr val="404040"/>
                </a:solidFill>
                <a:latin typeface="Carlito"/>
                <a:cs typeface="Carlito"/>
              </a:rPr>
              <a:t>yanma </a:t>
            </a:r>
            <a:r>
              <a:rPr sz="2300" spc="-15" dirty="0">
                <a:solidFill>
                  <a:srgbClr val="404040"/>
                </a:solidFill>
                <a:latin typeface="Carlito"/>
                <a:cs typeface="Carlito"/>
              </a:rPr>
              <a:t>ve</a:t>
            </a:r>
            <a:r>
              <a:rPr sz="2300" spc="35" dirty="0">
                <a:solidFill>
                  <a:srgbClr val="404040"/>
                </a:solidFill>
                <a:latin typeface="Carlito"/>
                <a:cs typeface="Carlito"/>
              </a:rPr>
              <a:t> </a:t>
            </a:r>
            <a:r>
              <a:rPr sz="2300" dirty="0">
                <a:solidFill>
                  <a:srgbClr val="404040"/>
                </a:solidFill>
                <a:latin typeface="Carlito"/>
                <a:cs typeface="Carlito"/>
              </a:rPr>
              <a:t>ağrı</a:t>
            </a:r>
            <a:endParaRPr sz="2300">
              <a:latin typeface="Carlito"/>
              <a:cs typeface="Carlito"/>
            </a:endParaRPr>
          </a:p>
          <a:p>
            <a:pPr marL="12700">
              <a:lnSpc>
                <a:spcPct val="100000"/>
              </a:lnSpc>
              <a:spcBef>
                <a:spcPts val="1380"/>
              </a:spcBef>
            </a:pPr>
            <a:r>
              <a:rPr sz="2300" spc="-20" dirty="0">
                <a:solidFill>
                  <a:srgbClr val="404040"/>
                </a:solidFill>
                <a:latin typeface="Carlito"/>
                <a:cs typeface="Carlito"/>
              </a:rPr>
              <a:t>şikâyeti </a:t>
            </a:r>
            <a:r>
              <a:rPr sz="2300" spc="-5" dirty="0">
                <a:solidFill>
                  <a:srgbClr val="404040"/>
                </a:solidFill>
                <a:latin typeface="Carlito"/>
                <a:cs typeface="Carlito"/>
              </a:rPr>
              <a:t>ile</a:t>
            </a:r>
            <a:r>
              <a:rPr sz="2300" spc="5" dirty="0">
                <a:solidFill>
                  <a:srgbClr val="404040"/>
                </a:solidFill>
                <a:latin typeface="Carlito"/>
                <a:cs typeface="Carlito"/>
              </a:rPr>
              <a:t> </a:t>
            </a:r>
            <a:r>
              <a:rPr sz="2300" spc="-25" dirty="0">
                <a:solidFill>
                  <a:srgbClr val="404040"/>
                </a:solidFill>
                <a:latin typeface="Carlito"/>
                <a:cs typeface="Carlito"/>
              </a:rPr>
              <a:t>başvurmuştur.</a:t>
            </a:r>
            <a:endParaRPr sz="2300">
              <a:latin typeface="Carlito"/>
              <a:cs typeface="Carlito"/>
            </a:endParaRPr>
          </a:p>
          <a:p>
            <a:pPr marL="12700" marR="426720">
              <a:lnSpc>
                <a:spcPct val="150000"/>
              </a:lnSpc>
            </a:pPr>
            <a:r>
              <a:rPr sz="2300" spc="-5" dirty="0">
                <a:solidFill>
                  <a:srgbClr val="404040"/>
                </a:solidFill>
                <a:latin typeface="Carlito"/>
                <a:cs typeface="Carlito"/>
              </a:rPr>
              <a:t>Fizik </a:t>
            </a:r>
            <a:r>
              <a:rPr sz="2300" spc="-10" dirty="0">
                <a:solidFill>
                  <a:srgbClr val="404040"/>
                </a:solidFill>
                <a:latin typeface="Carlito"/>
                <a:cs typeface="Carlito"/>
              </a:rPr>
              <a:t>muayenede </a:t>
            </a:r>
            <a:r>
              <a:rPr sz="2300" dirty="0">
                <a:solidFill>
                  <a:srgbClr val="404040"/>
                </a:solidFill>
                <a:latin typeface="Carlito"/>
                <a:cs typeface="Carlito"/>
              </a:rPr>
              <a:t>herhangi bir </a:t>
            </a:r>
            <a:r>
              <a:rPr sz="2300" spc="-5" dirty="0">
                <a:solidFill>
                  <a:srgbClr val="404040"/>
                </a:solidFill>
                <a:latin typeface="Carlito"/>
                <a:cs typeface="Carlito"/>
              </a:rPr>
              <a:t>duyu </a:t>
            </a:r>
            <a:r>
              <a:rPr sz="2300" spc="-20" dirty="0">
                <a:solidFill>
                  <a:srgbClr val="404040"/>
                </a:solidFill>
                <a:latin typeface="Carlito"/>
                <a:cs typeface="Carlito"/>
              </a:rPr>
              <a:t>kaybı </a:t>
            </a:r>
            <a:r>
              <a:rPr sz="2300" spc="-5" dirty="0">
                <a:solidFill>
                  <a:srgbClr val="404040"/>
                </a:solidFill>
                <a:latin typeface="Carlito"/>
                <a:cs typeface="Carlito"/>
              </a:rPr>
              <a:t>saptanmamıştır ancak tetkiklerinde  kişide </a:t>
            </a:r>
            <a:r>
              <a:rPr sz="2300" dirty="0">
                <a:solidFill>
                  <a:srgbClr val="404040"/>
                </a:solidFill>
                <a:latin typeface="Carlito"/>
                <a:cs typeface="Carlito"/>
              </a:rPr>
              <a:t>işitme </a:t>
            </a:r>
            <a:r>
              <a:rPr sz="2300" spc="-20" dirty="0">
                <a:solidFill>
                  <a:srgbClr val="404040"/>
                </a:solidFill>
                <a:latin typeface="Carlito"/>
                <a:cs typeface="Carlito"/>
              </a:rPr>
              <a:t>kaybı </a:t>
            </a:r>
            <a:r>
              <a:rPr sz="2300" spc="-5" dirty="0">
                <a:solidFill>
                  <a:srgbClr val="404040"/>
                </a:solidFill>
                <a:latin typeface="Carlito"/>
                <a:cs typeface="Carlito"/>
              </a:rPr>
              <a:t>olduğu tespit</a:t>
            </a:r>
            <a:r>
              <a:rPr sz="2300" spc="55" dirty="0">
                <a:solidFill>
                  <a:srgbClr val="404040"/>
                </a:solidFill>
                <a:latin typeface="Carlito"/>
                <a:cs typeface="Carlito"/>
              </a:rPr>
              <a:t> </a:t>
            </a:r>
            <a:r>
              <a:rPr sz="2300" spc="-25" dirty="0">
                <a:solidFill>
                  <a:srgbClr val="404040"/>
                </a:solidFill>
                <a:latin typeface="Carlito"/>
                <a:cs typeface="Carlito"/>
              </a:rPr>
              <a:t>edilmiştir.</a:t>
            </a:r>
            <a:endParaRPr sz="2300">
              <a:latin typeface="Carlito"/>
              <a:cs typeface="Carlito"/>
            </a:endParaRPr>
          </a:p>
          <a:p>
            <a:pPr marL="12700" marR="572770">
              <a:lnSpc>
                <a:spcPct val="150000"/>
              </a:lnSpc>
              <a:spcBef>
                <a:spcPts val="5"/>
              </a:spcBef>
            </a:pPr>
            <a:r>
              <a:rPr sz="2300" spc="-5" dirty="0">
                <a:solidFill>
                  <a:srgbClr val="404040"/>
                </a:solidFill>
                <a:latin typeface="Carlito"/>
                <a:cs typeface="Carlito"/>
              </a:rPr>
              <a:t>EMG </a:t>
            </a:r>
            <a:r>
              <a:rPr sz="2300" dirty="0">
                <a:solidFill>
                  <a:srgbClr val="404040"/>
                </a:solidFill>
                <a:latin typeface="Carlito"/>
                <a:cs typeface="Carlito"/>
              </a:rPr>
              <a:t>incelemelerinin </a:t>
            </a:r>
            <a:r>
              <a:rPr sz="2300" b="1" spc="-5" dirty="0">
                <a:solidFill>
                  <a:srgbClr val="404040"/>
                </a:solidFill>
                <a:latin typeface="Carlito"/>
                <a:cs typeface="Carlito"/>
              </a:rPr>
              <a:t>sensorimotor aksonal polinöropati </a:t>
            </a:r>
            <a:r>
              <a:rPr sz="2300" dirty="0">
                <a:solidFill>
                  <a:srgbClr val="404040"/>
                </a:solidFill>
                <a:latin typeface="Carlito"/>
                <a:cs typeface="Carlito"/>
              </a:rPr>
              <a:t>ile </a:t>
            </a:r>
            <a:r>
              <a:rPr sz="2300" spc="-5" dirty="0">
                <a:solidFill>
                  <a:srgbClr val="404040"/>
                </a:solidFill>
                <a:latin typeface="Carlito"/>
                <a:cs typeface="Carlito"/>
              </a:rPr>
              <a:t>uyumlu olduğu  </a:t>
            </a:r>
            <a:r>
              <a:rPr sz="2300" spc="-20" dirty="0">
                <a:solidFill>
                  <a:srgbClr val="404040"/>
                </a:solidFill>
                <a:latin typeface="Carlito"/>
                <a:cs typeface="Carlito"/>
              </a:rPr>
              <a:t>belirtilmiştir.</a:t>
            </a:r>
            <a:endParaRPr sz="2300">
              <a:latin typeface="Carlito"/>
              <a:cs typeface="Carlito"/>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766572"/>
              <a:ext cx="10685145" cy="4773295"/>
            </a:xfrm>
            <a:custGeom>
              <a:avLst/>
              <a:gdLst/>
              <a:ahLst/>
              <a:cxnLst/>
              <a:rect l="l" t="t" r="r" b="b"/>
              <a:pathLst>
                <a:path w="10685145" h="4773295">
                  <a:moveTo>
                    <a:pt x="10418318" y="0"/>
                  </a:moveTo>
                  <a:lnTo>
                    <a:pt x="266484" y="0"/>
                  </a:lnTo>
                  <a:lnTo>
                    <a:pt x="218585" y="4291"/>
                  </a:lnTo>
                  <a:lnTo>
                    <a:pt x="173502" y="16665"/>
                  </a:lnTo>
                  <a:lnTo>
                    <a:pt x="131987" y="36369"/>
                  </a:lnTo>
                  <a:lnTo>
                    <a:pt x="94794" y="62651"/>
                  </a:lnTo>
                  <a:lnTo>
                    <a:pt x="62676" y="94762"/>
                  </a:lnTo>
                  <a:lnTo>
                    <a:pt x="36384" y="131948"/>
                  </a:lnTo>
                  <a:lnTo>
                    <a:pt x="16672" y="173458"/>
                  </a:lnTo>
                  <a:lnTo>
                    <a:pt x="4293" y="218541"/>
                  </a:lnTo>
                  <a:lnTo>
                    <a:pt x="0" y="266445"/>
                  </a:lnTo>
                  <a:lnTo>
                    <a:pt x="0" y="4506722"/>
                  </a:lnTo>
                  <a:lnTo>
                    <a:pt x="4293" y="4554626"/>
                  </a:lnTo>
                  <a:lnTo>
                    <a:pt x="16672" y="4599709"/>
                  </a:lnTo>
                  <a:lnTo>
                    <a:pt x="36384" y="4641219"/>
                  </a:lnTo>
                  <a:lnTo>
                    <a:pt x="62676" y="4678405"/>
                  </a:lnTo>
                  <a:lnTo>
                    <a:pt x="94794" y="4710516"/>
                  </a:lnTo>
                  <a:lnTo>
                    <a:pt x="131987" y="4736798"/>
                  </a:lnTo>
                  <a:lnTo>
                    <a:pt x="173502" y="4756502"/>
                  </a:lnTo>
                  <a:lnTo>
                    <a:pt x="218585" y="4768876"/>
                  </a:lnTo>
                  <a:lnTo>
                    <a:pt x="266484" y="4773168"/>
                  </a:lnTo>
                  <a:lnTo>
                    <a:pt x="10418318" y="4773168"/>
                  </a:lnTo>
                  <a:lnTo>
                    <a:pt x="10466222" y="4768876"/>
                  </a:lnTo>
                  <a:lnTo>
                    <a:pt x="10511305" y="4756502"/>
                  </a:lnTo>
                  <a:lnTo>
                    <a:pt x="10552815" y="4736798"/>
                  </a:lnTo>
                  <a:lnTo>
                    <a:pt x="10590001" y="4710516"/>
                  </a:lnTo>
                  <a:lnTo>
                    <a:pt x="10622112" y="4678405"/>
                  </a:lnTo>
                  <a:lnTo>
                    <a:pt x="10648394" y="4641219"/>
                  </a:lnTo>
                  <a:lnTo>
                    <a:pt x="10668098" y="4599709"/>
                  </a:lnTo>
                  <a:lnTo>
                    <a:pt x="10680472" y="4554626"/>
                  </a:lnTo>
                  <a:lnTo>
                    <a:pt x="10684764" y="4506722"/>
                  </a:lnTo>
                  <a:lnTo>
                    <a:pt x="10684764" y="266445"/>
                  </a:lnTo>
                  <a:lnTo>
                    <a:pt x="10680472" y="218541"/>
                  </a:lnTo>
                  <a:lnTo>
                    <a:pt x="10668098" y="173458"/>
                  </a:lnTo>
                  <a:lnTo>
                    <a:pt x="10648394" y="131948"/>
                  </a:lnTo>
                  <a:lnTo>
                    <a:pt x="10622112" y="94762"/>
                  </a:lnTo>
                  <a:lnTo>
                    <a:pt x="10590001" y="62651"/>
                  </a:lnTo>
                  <a:lnTo>
                    <a:pt x="10552815" y="36369"/>
                  </a:lnTo>
                  <a:lnTo>
                    <a:pt x="10511305" y="16665"/>
                  </a:lnTo>
                  <a:lnTo>
                    <a:pt x="10466222" y="4291"/>
                  </a:lnTo>
                  <a:lnTo>
                    <a:pt x="10418318" y="0"/>
                  </a:lnTo>
                  <a:close/>
                </a:path>
              </a:pathLst>
            </a:custGeom>
            <a:solidFill>
              <a:srgbClr val="DEEBF7"/>
            </a:solidFill>
          </p:spPr>
          <p:txBody>
            <a:bodyPr wrap="square" lIns="0" tIns="0" rIns="0" bIns="0" rtlCol="0"/>
            <a:lstStyle/>
            <a:p>
              <a:endParaRPr/>
            </a:p>
          </p:txBody>
        </p:sp>
        <p:sp>
          <p:nvSpPr>
            <p:cNvPr id="4" name="object 4"/>
            <p:cNvSpPr/>
            <p:nvPr/>
          </p:nvSpPr>
          <p:spPr>
            <a:xfrm>
              <a:off x="1074953" y="1401825"/>
              <a:ext cx="216407"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74953" y="2499105"/>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74953" y="4145026"/>
              <a:ext cx="216407" cy="213360"/>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1405255" y="1111331"/>
            <a:ext cx="9185275" cy="3867785"/>
          </a:xfrm>
          <a:prstGeom prst="rect">
            <a:avLst/>
          </a:prstGeom>
        </p:spPr>
        <p:txBody>
          <a:bodyPr vert="horz" wrap="square" lIns="0" tIns="196215" rIns="0" bIns="0" rtlCol="0">
            <a:spAutoFit/>
          </a:bodyPr>
          <a:lstStyle/>
          <a:p>
            <a:pPr marL="12700">
              <a:lnSpc>
                <a:spcPct val="100000"/>
              </a:lnSpc>
              <a:spcBef>
                <a:spcPts val="1545"/>
              </a:spcBef>
            </a:pPr>
            <a:r>
              <a:rPr sz="2400" spc="-25" dirty="0">
                <a:solidFill>
                  <a:srgbClr val="404040"/>
                </a:solidFill>
                <a:latin typeface="Carlito"/>
                <a:cs typeface="Carlito"/>
              </a:rPr>
              <a:t>Yapılan </a:t>
            </a:r>
            <a:r>
              <a:rPr sz="2400" dirty="0">
                <a:solidFill>
                  <a:srgbClr val="404040"/>
                </a:solidFill>
                <a:latin typeface="Carlito"/>
                <a:cs typeface="Carlito"/>
              </a:rPr>
              <a:t>iş </a:t>
            </a:r>
            <a:r>
              <a:rPr sz="2400" spc="-10" dirty="0">
                <a:solidFill>
                  <a:srgbClr val="404040"/>
                </a:solidFill>
                <a:latin typeface="Carlito"/>
                <a:cs typeface="Carlito"/>
              </a:rPr>
              <a:t>yeri ortam </a:t>
            </a:r>
            <a:r>
              <a:rPr sz="2400" dirty="0">
                <a:solidFill>
                  <a:srgbClr val="404040"/>
                </a:solidFill>
                <a:latin typeface="Carlito"/>
                <a:cs typeface="Carlito"/>
              </a:rPr>
              <a:t>analizleri </a:t>
            </a:r>
            <a:r>
              <a:rPr sz="2400" spc="-5" dirty="0">
                <a:solidFill>
                  <a:srgbClr val="404040"/>
                </a:solidFill>
                <a:latin typeface="Carlito"/>
                <a:cs typeface="Carlito"/>
              </a:rPr>
              <a:t>sonucunda </a:t>
            </a:r>
            <a:r>
              <a:rPr sz="2400" b="1" spc="-5" dirty="0">
                <a:solidFill>
                  <a:srgbClr val="404040"/>
                </a:solidFill>
                <a:latin typeface="Carlito"/>
                <a:cs typeface="Carlito"/>
              </a:rPr>
              <a:t>hekzan </a:t>
            </a:r>
            <a:r>
              <a:rPr sz="2400" spc="-5" dirty="0">
                <a:solidFill>
                  <a:srgbClr val="404040"/>
                </a:solidFill>
                <a:latin typeface="Carlito"/>
                <a:cs typeface="Carlito"/>
              </a:rPr>
              <a:t>maruziyeti olduğu</a:t>
            </a:r>
            <a:r>
              <a:rPr sz="2400" spc="-40" dirty="0">
                <a:solidFill>
                  <a:srgbClr val="404040"/>
                </a:solidFill>
                <a:latin typeface="Carlito"/>
                <a:cs typeface="Carlito"/>
              </a:rPr>
              <a:t> </a:t>
            </a:r>
            <a:r>
              <a:rPr sz="2400" spc="-10" dirty="0">
                <a:solidFill>
                  <a:srgbClr val="404040"/>
                </a:solidFill>
                <a:latin typeface="Carlito"/>
                <a:cs typeface="Carlito"/>
              </a:rPr>
              <a:t>rapor</a:t>
            </a:r>
            <a:endParaRPr sz="2400">
              <a:latin typeface="Carlito"/>
              <a:cs typeface="Carlito"/>
            </a:endParaRPr>
          </a:p>
          <a:p>
            <a:pPr marL="12700">
              <a:lnSpc>
                <a:spcPct val="100000"/>
              </a:lnSpc>
              <a:spcBef>
                <a:spcPts val="1440"/>
              </a:spcBef>
            </a:pPr>
            <a:r>
              <a:rPr sz="2400" dirty="0">
                <a:solidFill>
                  <a:srgbClr val="404040"/>
                </a:solidFill>
                <a:latin typeface="Carlito"/>
                <a:cs typeface="Carlito"/>
              </a:rPr>
              <a:t>edilen </a:t>
            </a:r>
            <a:r>
              <a:rPr sz="2400" spc="-25" dirty="0">
                <a:solidFill>
                  <a:srgbClr val="404040"/>
                </a:solidFill>
                <a:latin typeface="Carlito"/>
                <a:cs typeface="Carlito"/>
              </a:rPr>
              <a:t>hastaya </a:t>
            </a:r>
            <a:r>
              <a:rPr sz="2400" b="1" spc="-10" dirty="0">
                <a:solidFill>
                  <a:srgbClr val="404040"/>
                </a:solidFill>
                <a:latin typeface="Carlito"/>
                <a:cs typeface="Carlito"/>
              </a:rPr>
              <a:t>toksik </a:t>
            </a:r>
            <a:r>
              <a:rPr sz="2400" b="1" spc="-5" dirty="0">
                <a:solidFill>
                  <a:srgbClr val="404040"/>
                </a:solidFill>
                <a:latin typeface="Carlito"/>
                <a:cs typeface="Carlito"/>
              </a:rPr>
              <a:t>polinöropati </a:t>
            </a:r>
            <a:r>
              <a:rPr sz="2400" spc="-5" dirty="0">
                <a:solidFill>
                  <a:srgbClr val="404040"/>
                </a:solidFill>
                <a:latin typeface="Carlito"/>
                <a:cs typeface="Carlito"/>
              </a:rPr>
              <a:t>tanısı</a:t>
            </a:r>
            <a:r>
              <a:rPr sz="2400" spc="-30" dirty="0">
                <a:solidFill>
                  <a:srgbClr val="404040"/>
                </a:solidFill>
                <a:latin typeface="Carlito"/>
                <a:cs typeface="Carlito"/>
              </a:rPr>
              <a:t> </a:t>
            </a:r>
            <a:r>
              <a:rPr sz="2400" spc="-35" dirty="0">
                <a:solidFill>
                  <a:srgbClr val="404040"/>
                </a:solidFill>
                <a:latin typeface="Carlito"/>
                <a:cs typeface="Carlito"/>
              </a:rPr>
              <a:t>konulmuştur.</a:t>
            </a:r>
            <a:endParaRPr sz="2400">
              <a:latin typeface="Carlito"/>
              <a:cs typeface="Carlito"/>
            </a:endParaRPr>
          </a:p>
          <a:p>
            <a:pPr marL="12700">
              <a:lnSpc>
                <a:spcPct val="100000"/>
              </a:lnSpc>
              <a:spcBef>
                <a:spcPts val="1440"/>
              </a:spcBef>
            </a:pPr>
            <a:r>
              <a:rPr sz="2400" dirty="0">
                <a:solidFill>
                  <a:srgbClr val="404040"/>
                </a:solidFill>
                <a:latin typeface="Carlito"/>
                <a:cs typeface="Carlito"/>
              </a:rPr>
              <a:t>Bu </a:t>
            </a:r>
            <a:r>
              <a:rPr sz="2400" spc="-10" dirty="0">
                <a:solidFill>
                  <a:srgbClr val="404040"/>
                </a:solidFill>
                <a:latin typeface="Carlito"/>
                <a:cs typeface="Carlito"/>
              </a:rPr>
              <a:t>tarihten </a:t>
            </a:r>
            <a:r>
              <a:rPr sz="2400" spc="-15" dirty="0">
                <a:solidFill>
                  <a:srgbClr val="404040"/>
                </a:solidFill>
                <a:latin typeface="Carlito"/>
                <a:cs typeface="Carlito"/>
              </a:rPr>
              <a:t>sonra </a:t>
            </a:r>
            <a:r>
              <a:rPr sz="2400" spc="-5" dirty="0">
                <a:solidFill>
                  <a:srgbClr val="404040"/>
                </a:solidFill>
                <a:latin typeface="Carlito"/>
                <a:cs typeface="Carlito"/>
              </a:rPr>
              <a:t>11 </a:t>
            </a:r>
            <a:r>
              <a:rPr sz="2400" spc="-20" dirty="0">
                <a:solidFill>
                  <a:srgbClr val="404040"/>
                </a:solidFill>
                <a:latin typeface="Carlito"/>
                <a:cs typeface="Carlito"/>
              </a:rPr>
              <a:t>defa </a:t>
            </a:r>
            <a:r>
              <a:rPr sz="2400" spc="-25" dirty="0">
                <a:solidFill>
                  <a:srgbClr val="404040"/>
                </a:solidFill>
                <a:latin typeface="Carlito"/>
                <a:cs typeface="Carlito"/>
              </a:rPr>
              <a:t>A.M.H.H.’ne </a:t>
            </a:r>
            <a:r>
              <a:rPr sz="2400" spc="-15" dirty="0">
                <a:solidFill>
                  <a:srgbClr val="404040"/>
                </a:solidFill>
                <a:latin typeface="Carlito"/>
                <a:cs typeface="Carlito"/>
              </a:rPr>
              <a:t>başvuran </a:t>
            </a:r>
            <a:r>
              <a:rPr sz="2400" spc="-10" dirty="0">
                <a:solidFill>
                  <a:srgbClr val="404040"/>
                </a:solidFill>
                <a:latin typeface="Carlito"/>
                <a:cs typeface="Carlito"/>
              </a:rPr>
              <a:t>hastanın </a:t>
            </a:r>
            <a:r>
              <a:rPr sz="2400" spc="-5" dirty="0">
                <a:solidFill>
                  <a:srgbClr val="404040"/>
                </a:solidFill>
                <a:latin typeface="Carlito"/>
                <a:cs typeface="Carlito"/>
              </a:rPr>
              <a:t>kliniğinde</a:t>
            </a:r>
            <a:r>
              <a:rPr sz="2400" spc="95" dirty="0">
                <a:solidFill>
                  <a:srgbClr val="404040"/>
                </a:solidFill>
                <a:latin typeface="Carlito"/>
                <a:cs typeface="Carlito"/>
              </a:rPr>
              <a:t> </a:t>
            </a:r>
            <a:r>
              <a:rPr sz="2400" spc="-10" dirty="0">
                <a:solidFill>
                  <a:srgbClr val="404040"/>
                </a:solidFill>
                <a:latin typeface="Carlito"/>
                <a:cs typeface="Carlito"/>
              </a:rPr>
              <a:t>sürekli</a:t>
            </a:r>
            <a:endParaRPr sz="2400">
              <a:latin typeface="Carlito"/>
              <a:cs typeface="Carlito"/>
            </a:endParaRPr>
          </a:p>
          <a:p>
            <a:pPr marL="12700" marR="5080">
              <a:lnSpc>
                <a:spcPct val="150000"/>
              </a:lnSpc>
              <a:spcBef>
                <a:spcPts val="5"/>
              </a:spcBef>
            </a:pPr>
            <a:r>
              <a:rPr sz="2400" spc="-25" dirty="0">
                <a:solidFill>
                  <a:srgbClr val="404040"/>
                </a:solidFill>
                <a:latin typeface="Carlito"/>
                <a:cs typeface="Carlito"/>
              </a:rPr>
              <a:t>kötüye </a:t>
            </a:r>
            <a:r>
              <a:rPr sz="2400" dirty="0">
                <a:solidFill>
                  <a:srgbClr val="404040"/>
                </a:solidFill>
                <a:latin typeface="Carlito"/>
                <a:cs typeface="Carlito"/>
              </a:rPr>
              <a:t>gidiş </a:t>
            </a:r>
            <a:r>
              <a:rPr sz="2400" spc="-10" dirty="0">
                <a:solidFill>
                  <a:srgbClr val="404040"/>
                </a:solidFill>
                <a:latin typeface="Carlito"/>
                <a:cs typeface="Carlito"/>
              </a:rPr>
              <a:t>mevcut </a:t>
            </a:r>
            <a:r>
              <a:rPr sz="2400" spc="-5" dirty="0">
                <a:solidFill>
                  <a:srgbClr val="404040"/>
                </a:solidFill>
                <a:latin typeface="Carlito"/>
                <a:cs typeface="Carlito"/>
              </a:rPr>
              <a:t>olup 16.08.2010 tarihinde </a:t>
            </a:r>
            <a:r>
              <a:rPr sz="2400" spc="-25" dirty="0">
                <a:solidFill>
                  <a:srgbClr val="404040"/>
                </a:solidFill>
                <a:latin typeface="Carlito"/>
                <a:cs typeface="Carlito"/>
              </a:rPr>
              <a:t>kontrol </a:t>
            </a:r>
            <a:r>
              <a:rPr sz="2400" dirty="0">
                <a:solidFill>
                  <a:srgbClr val="404040"/>
                </a:solidFill>
                <a:latin typeface="Carlito"/>
                <a:cs typeface="Carlito"/>
              </a:rPr>
              <a:t>amacı ile </a:t>
            </a:r>
            <a:r>
              <a:rPr sz="2400" spc="-10" dirty="0">
                <a:solidFill>
                  <a:srgbClr val="404040"/>
                </a:solidFill>
                <a:latin typeface="Carlito"/>
                <a:cs typeface="Carlito"/>
              </a:rPr>
              <a:t>hastaneye  </a:t>
            </a:r>
            <a:r>
              <a:rPr sz="2400" spc="-25" dirty="0">
                <a:solidFill>
                  <a:srgbClr val="404040"/>
                </a:solidFill>
                <a:latin typeface="Carlito"/>
                <a:cs typeface="Carlito"/>
              </a:rPr>
              <a:t>yatırılmıştır.</a:t>
            </a:r>
            <a:endParaRPr sz="2400">
              <a:latin typeface="Carlito"/>
              <a:cs typeface="Carlito"/>
            </a:endParaRPr>
          </a:p>
          <a:p>
            <a:pPr marL="12700" marR="280035">
              <a:lnSpc>
                <a:spcPct val="150000"/>
              </a:lnSpc>
            </a:pPr>
            <a:r>
              <a:rPr sz="2400" spc="-25" dirty="0">
                <a:solidFill>
                  <a:srgbClr val="404040"/>
                </a:solidFill>
                <a:latin typeface="Carlito"/>
                <a:cs typeface="Carlito"/>
              </a:rPr>
              <a:t>Yapılan </a:t>
            </a:r>
            <a:r>
              <a:rPr sz="2400" spc="-5" dirty="0">
                <a:solidFill>
                  <a:srgbClr val="404040"/>
                </a:solidFill>
                <a:latin typeface="Carlito"/>
                <a:cs typeface="Carlito"/>
              </a:rPr>
              <a:t>değerlendirmeler sonucunda </a:t>
            </a:r>
            <a:r>
              <a:rPr sz="2400" b="1" dirty="0">
                <a:solidFill>
                  <a:srgbClr val="404040"/>
                </a:solidFill>
                <a:latin typeface="Carlito"/>
                <a:cs typeface="Carlito"/>
              </a:rPr>
              <a:t>%28,2 </a:t>
            </a:r>
            <a:r>
              <a:rPr sz="2400" spc="-10" dirty="0">
                <a:solidFill>
                  <a:srgbClr val="404040"/>
                </a:solidFill>
                <a:latin typeface="Carlito"/>
                <a:cs typeface="Carlito"/>
              </a:rPr>
              <a:t>oranında meslekte kazanma  </a:t>
            </a:r>
            <a:r>
              <a:rPr sz="2400" dirty="0">
                <a:solidFill>
                  <a:srgbClr val="404040"/>
                </a:solidFill>
                <a:latin typeface="Carlito"/>
                <a:cs typeface="Carlito"/>
              </a:rPr>
              <a:t>gücünden </a:t>
            </a:r>
            <a:r>
              <a:rPr sz="2400" spc="-10" dirty="0">
                <a:solidFill>
                  <a:srgbClr val="404040"/>
                </a:solidFill>
                <a:latin typeface="Carlito"/>
                <a:cs typeface="Carlito"/>
              </a:rPr>
              <a:t>kaybetmiş sayılacağına </a:t>
            </a:r>
            <a:r>
              <a:rPr sz="2400" spc="-20" dirty="0">
                <a:solidFill>
                  <a:srgbClr val="404040"/>
                </a:solidFill>
                <a:latin typeface="Carlito"/>
                <a:cs typeface="Carlito"/>
              </a:rPr>
              <a:t>karar</a:t>
            </a:r>
            <a:r>
              <a:rPr sz="2400" spc="-65" dirty="0">
                <a:solidFill>
                  <a:srgbClr val="404040"/>
                </a:solidFill>
                <a:latin typeface="Carlito"/>
                <a:cs typeface="Carlito"/>
              </a:rPr>
              <a:t> </a:t>
            </a:r>
            <a:r>
              <a:rPr sz="2400" spc="-25" dirty="0">
                <a:solidFill>
                  <a:srgbClr val="404040"/>
                </a:solidFill>
                <a:latin typeface="Carlito"/>
                <a:cs typeface="Carlito"/>
              </a:rPr>
              <a:t>verilmiştir.</a:t>
            </a:r>
            <a:endParaRPr sz="2400">
              <a:latin typeface="Carlito"/>
              <a:cs typeface="Carli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67333" y="1235202"/>
              <a:ext cx="8983980" cy="4848225"/>
            </a:xfrm>
            <a:custGeom>
              <a:avLst/>
              <a:gdLst/>
              <a:ahLst/>
              <a:cxnLst/>
              <a:rect l="l" t="t" r="r" b="b"/>
              <a:pathLst>
                <a:path w="8983980" h="4848225">
                  <a:moveTo>
                    <a:pt x="0" y="4847844"/>
                  </a:moveTo>
                  <a:lnTo>
                    <a:pt x="8983980" y="4847844"/>
                  </a:lnTo>
                  <a:lnTo>
                    <a:pt x="8983980" y="0"/>
                  </a:lnTo>
                  <a:lnTo>
                    <a:pt x="0" y="0"/>
                  </a:lnTo>
                  <a:lnTo>
                    <a:pt x="0" y="4847844"/>
                  </a:lnTo>
                  <a:close/>
                </a:path>
              </a:pathLst>
            </a:custGeom>
            <a:ln w="19812">
              <a:solidFill>
                <a:srgbClr val="D9D9D9"/>
              </a:solidFill>
            </a:ln>
          </p:spPr>
          <p:txBody>
            <a:bodyPr wrap="square" lIns="0" tIns="0" rIns="0" bIns="0" rtlCol="0"/>
            <a:lstStyle/>
            <a:p>
              <a:endParaRPr/>
            </a:p>
          </p:txBody>
        </p:sp>
        <p:sp>
          <p:nvSpPr>
            <p:cNvPr id="4" name="object 4"/>
            <p:cNvSpPr/>
            <p:nvPr/>
          </p:nvSpPr>
          <p:spPr>
            <a:xfrm>
              <a:off x="976883" y="1479803"/>
              <a:ext cx="2241804" cy="199491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374635" y="1479803"/>
              <a:ext cx="2081783" cy="193243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846320" y="4850891"/>
              <a:ext cx="1056131" cy="97840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437890" y="1584960"/>
              <a:ext cx="1345311" cy="221907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977382" y="1594738"/>
              <a:ext cx="1402968" cy="2328672"/>
            </a:xfrm>
            <a:prstGeom prst="rect">
              <a:avLst/>
            </a:prstGeom>
            <a:blipFill>
              <a:blip r:embed="rId6" cstate="print"/>
              <a:stretch>
                <a:fillRect/>
              </a:stretch>
            </a:blipFill>
          </p:spPr>
          <p:txBody>
            <a:bodyPr wrap="square" lIns="0" tIns="0" rIns="0" bIns="0" rtlCol="0"/>
            <a:lstStyle/>
            <a:p>
              <a:endParaRPr/>
            </a:p>
          </p:txBody>
        </p:sp>
      </p:grpSp>
      <p:sp>
        <p:nvSpPr>
          <p:cNvPr id="9" name="object 9"/>
          <p:cNvSpPr txBox="1"/>
          <p:nvPr/>
        </p:nvSpPr>
        <p:spPr>
          <a:xfrm>
            <a:off x="3903090" y="4195698"/>
            <a:ext cx="3187065" cy="391160"/>
          </a:xfrm>
          <a:prstGeom prst="rect">
            <a:avLst/>
          </a:prstGeom>
        </p:spPr>
        <p:txBody>
          <a:bodyPr vert="horz" wrap="square" lIns="0" tIns="12700" rIns="0" bIns="0" rtlCol="0">
            <a:spAutoFit/>
          </a:bodyPr>
          <a:lstStyle/>
          <a:p>
            <a:pPr marL="905510" marR="5080" indent="-893444">
              <a:lnSpc>
                <a:spcPct val="100000"/>
              </a:lnSpc>
              <a:spcBef>
                <a:spcPts val="100"/>
              </a:spcBef>
            </a:pPr>
            <a:r>
              <a:rPr sz="1200" b="1" i="1" spc="-5" dirty="0">
                <a:latin typeface="Carlito"/>
                <a:cs typeface="Carlito"/>
              </a:rPr>
              <a:t>Sigara, </a:t>
            </a:r>
            <a:r>
              <a:rPr sz="1200" b="1" i="1" spc="-10" dirty="0">
                <a:latin typeface="Carlito"/>
                <a:cs typeface="Carlito"/>
              </a:rPr>
              <a:t>alkol, </a:t>
            </a:r>
            <a:r>
              <a:rPr sz="1200" b="1" i="1" spc="-5" dirty="0">
                <a:latin typeface="Carlito"/>
                <a:cs typeface="Carlito"/>
              </a:rPr>
              <a:t>beslenme alışkanlığı nedeniyle işyeri  faktörleriyle</a:t>
            </a:r>
            <a:r>
              <a:rPr sz="1200" b="1" i="1" spc="-15" dirty="0">
                <a:latin typeface="Carlito"/>
                <a:cs typeface="Carlito"/>
              </a:rPr>
              <a:t> </a:t>
            </a:r>
            <a:r>
              <a:rPr sz="1200" b="1" i="1" spc="-5" dirty="0">
                <a:latin typeface="Carlito"/>
                <a:cs typeface="Carlito"/>
              </a:rPr>
              <a:t>etkileşim</a:t>
            </a:r>
            <a:endParaRPr sz="1200">
              <a:latin typeface="Carlito"/>
              <a:cs typeface="Carlito"/>
            </a:endParaRPr>
          </a:p>
        </p:txBody>
      </p:sp>
      <p:grpSp>
        <p:nvGrpSpPr>
          <p:cNvPr id="10" name="object 10"/>
          <p:cNvGrpSpPr/>
          <p:nvPr/>
        </p:nvGrpSpPr>
        <p:grpSpPr>
          <a:xfrm>
            <a:off x="3218688" y="1598675"/>
            <a:ext cx="4605020" cy="4583430"/>
            <a:chOff x="3218688" y="1598675"/>
            <a:chExt cx="4605020" cy="4583430"/>
          </a:xfrm>
        </p:grpSpPr>
        <p:sp>
          <p:nvSpPr>
            <p:cNvPr id="11" name="object 11"/>
            <p:cNvSpPr/>
            <p:nvPr/>
          </p:nvSpPr>
          <p:spPr>
            <a:xfrm>
              <a:off x="3218688" y="4561331"/>
              <a:ext cx="1335024" cy="1156716"/>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6026658" y="4457191"/>
              <a:ext cx="1796795" cy="1724710"/>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720084" y="1598675"/>
              <a:ext cx="3320796" cy="2400300"/>
            </a:xfrm>
            <a:prstGeom prst="rect">
              <a:avLst/>
            </a:prstGeom>
            <a:blipFill>
              <a:blip r:embed="rId9" cstate="print"/>
              <a:stretch>
                <a:fillRect/>
              </a:stretch>
            </a:blipFill>
          </p:spPr>
          <p:txBody>
            <a:bodyPr wrap="square" lIns="0" tIns="0" rIns="0" bIns="0" rtlCol="0"/>
            <a:lstStyle/>
            <a:p>
              <a:endParaRPr/>
            </a:p>
          </p:txBody>
        </p:sp>
      </p:grpSp>
      <p:sp>
        <p:nvSpPr>
          <p:cNvPr id="14" name="object 14"/>
          <p:cNvSpPr txBox="1">
            <a:spLocks noGrp="1"/>
          </p:cNvSpPr>
          <p:nvPr>
            <p:ph type="title"/>
          </p:nvPr>
        </p:nvSpPr>
        <p:spPr>
          <a:xfrm>
            <a:off x="753872" y="611250"/>
            <a:ext cx="34798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404040"/>
                </a:solidFill>
                <a:latin typeface="Carlito"/>
                <a:cs typeface="Carlito"/>
              </a:rPr>
              <a:t>İş </a:t>
            </a:r>
            <a:r>
              <a:rPr sz="2800" b="1" spc="-65" dirty="0">
                <a:solidFill>
                  <a:srgbClr val="404040"/>
                </a:solidFill>
                <a:latin typeface="Carlito"/>
                <a:cs typeface="Carlito"/>
              </a:rPr>
              <a:t>Yeri </a:t>
            </a:r>
            <a:r>
              <a:rPr sz="2800" b="1" spc="-10" dirty="0">
                <a:solidFill>
                  <a:srgbClr val="404040"/>
                </a:solidFill>
                <a:latin typeface="Carlito"/>
                <a:cs typeface="Carlito"/>
              </a:rPr>
              <a:t>Dışı</a:t>
            </a:r>
            <a:r>
              <a:rPr sz="2800" b="1" spc="45" dirty="0">
                <a:solidFill>
                  <a:srgbClr val="404040"/>
                </a:solidFill>
                <a:latin typeface="Carlito"/>
                <a:cs typeface="Carlito"/>
              </a:rPr>
              <a:t> </a:t>
            </a:r>
            <a:r>
              <a:rPr sz="2800" b="1" spc="-10" dirty="0">
                <a:solidFill>
                  <a:srgbClr val="404040"/>
                </a:solidFill>
                <a:latin typeface="Carlito"/>
                <a:cs typeface="Carlito"/>
              </a:rPr>
              <a:t>Maruziyetler</a:t>
            </a:r>
            <a:endParaRPr sz="2800">
              <a:latin typeface="Carlito"/>
              <a:cs typeface="Carlit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564261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Hastalığını Önleme</a:t>
            </a:r>
            <a:r>
              <a:rPr sz="2800" b="1" spc="35" dirty="0">
                <a:solidFill>
                  <a:srgbClr val="404040"/>
                </a:solidFill>
                <a:latin typeface="Carlito"/>
                <a:cs typeface="Carlito"/>
              </a:rPr>
              <a:t> </a:t>
            </a:r>
            <a:r>
              <a:rPr sz="2800" b="1" spc="-35" dirty="0">
                <a:solidFill>
                  <a:srgbClr val="404040"/>
                </a:solidFill>
                <a:latin typeface="Carlito"/>
                <a:cs typeface="Carlito"/>
              </a:rPr>
              <a:t>Yöntemleri</a:t>
            </a:r>
            <a:endParaRPr sz="2800">
              <a:latin typeface="Carlito"/>
              <a:cs typeface="Carlito"/>
            </a:endParaRPr>
          </a:p>
        </p:txBody>
      </p:sp>
      <p:grpSp>
        <p:nvGrpSpPr>
          <p:cNvPr id="3" name="object 3"/>
          <p:cNvGrpSpPr/>
          <p:nvPr/>
        </p:nvGrpSpPr>
        <p:grpSpPr>
          <a:xfrm>
            <a:off x="4847844" y="1283208"/>
            <a:ext cx="6449695" cy="4485640"/>
            <a:chOff x="4847844" y="1283208"/>
            <a:chExt cx="6449695" cy="4485640"/>
          </a:xfrm>
        </p:grpSpPr>
        <p:sp>
          <p:nvSpPr>
            <p:cNvPr id="4" name="object 4"/>
            <p:cNvSpPr/>
            <p:nvPr/>
          </p:nvSpPr>
          <p:spPr>
            <a:xfrm>
              <a:off x="4847844" y="1283208"/>
              <a:ext cx="6449695" cy="4485640"/>
            </a:xfrm>
            <a:custGeom>
              <a:avLst/>
              <a:gdLst/>
              <a:ahLst/>
              <a:cxnLst/>
              <a:rect l="l" t="t" r="r" b="b"/>
              <a:pathLst>
                <a:path w="6449695" h="4485640">
                  <a:moveTo>
                    <a:pt x="6199124" y="0"/>
                  </a:moveTo>
                  <a:lnTo>
                    <a:pt x="250443" y="0"/>
                  </a:lnTo>
                  <a:lnTo>
                    <a:pt x="205429" y="4035"/>
                  </a:lnTo>
                  <a:lnTo>
                    <a:pt x="163061" y="15669"/>
                  </a:lnTo>
                  <a:lnTo>
                    <a:pt x="124046" y="34195"/>
                  </a:lnTo>
                  <a:lnTo>
                    <a:pt x="89091" y="58905"/>
                  </a:lnTo>
                  <a:lnTo>
                    <a:pt x="58905" y="89091"/>
                  </a:lnTo>
                  <a:lnTo>
                    <a:pt x="34195" y="124046"/>
                  </a:lnTo>
                  <a:lnTo>
                    <a:pt x="15669" y="163061"/>
                  </a:lnTo>
                  <a:lnTo>
                    <a:pt x="4035" y="205429"/>
                  </a:lnTo>
                  <a:lnTo>
                    <a:pt x="0" y="250443"/>
                  </a:lnTo>
                  <a:lnTo>
                    <a:pt x="0" y="4234688"/>
                  </a:lnTo>
                  <a:lnTo>
                    <a:pt x="4035" y="4279708"/>
                  </a:lnTo>
                  <a:lnTo>
                    <a:pt x="15669" y="4322080"/>
                  </a:lnTo>
                  <a:lnTo>
                    <a:pt x="34195" y="4361097"/>
                  </a:lnTo>
                  <a:lnTo>
                    <a:pt x="58905" y="4396050"/>
                  </a:lnTo>
                  <a:lnTo>
                    <a:pt x="89091" y="4426234"/>
                  </a:lnTo>
                  <a:lnTo>
                    <a:pt x="124046" y="4450941"/>
                  </a:lnTo>
                  <a:lnTo>
                    <a:pt x="163061" y="4469464"/>
                  </a:lnTo>
                  <a:lnTo>
                    <a:pt x="205429" y="4481097"/>
                  </a:lnTo>
                  <a:lnTo>
                    <a:pt x="250443" y="4485132"/>
                  </a:lnTo>
                  <a:lnTo>
                    <a:pt x="6199124" y="4485132"/>
                  </a:lnTo>
                  <a:lnTo>
                    <a:pt x="6244138" y="4481097"/>
                  </a:lnTo>
                  <a:lnTo>
                    <a:pt x="6286506" y="4469464"/>
                  </a:lnTo>
                  <a:lnTo>
                    <a:pt x="6325521" y="4450941"/>
                  </a:lnTo>
                  <a:lnTo>
                    <a:pt x="6360476" y="4426234"/>
                  </a:lnTo>
                  <a:lnTo>
                    <a:pt x="6390662" y="4396050"/>
                  </a:lnTo>
                  <a:lnTo>
                    <a:pt x="6415372" y="4361097"/>
                  </a:lnTo>
                  <a:lnTo>
                    <a:pt x="6433898" y="4322080"/>
                  </a:lnTo>
                  <a:lnTo>
                    <a:pt x="6445532" y="4279708"/>
                  </a:lnTo>
                  <a:lnTo>
                    <a:pt x="6449567" y="4234688"/>
                  </a:lnTo>
                  <a:lnTo>
                    <a:pt x="6449567" y="250443"/>
                  </a:lnTo>
                  <a:lnTo>
                    <a:pt x="6445532" y="205429"/>
                  </a:lnTo>
                  <a:lnTo>
                    <a:pt x="6433898" y="163061"/>
                  </a:lnTo>
                  <a:lnTo>
                    <a:pt x="6415372" y="124046"/>
                  </a:lnTo>
                  <a:lnTo>
                    <a:pt x="6390662" y="89091"/>
                  </a:lnTo>
                  <a:lnTo>
                    <a:pt x="6360476" y="58905"/>
                  </a:lnTo>
                  <a:lnTo>
                    <a:pt x="6325521" y="34195"/>
                  </a:lnTo>
                  <a:lnTo>
                    <a:pt x="6286506" y="15669"/>
                  </a:lnTo>
                  <a:lnTo>
                    <a:pt x="6244138" y="4035"/>
                  </a:lnTo>
                  <a:lnTo>
                    <a:pt x="6199124" y="0"/>
                  </a:lnTo>
                  <a:close/>
                </a:path>
              </a:pathLst>
            </a:custGeom>
            <a:solidFill>
              <a:srgbClr val="DEEBF7"/>
            </a:solidFill>
          </p:spPr>
          <p:txBody>
            <a:bodyPr wrap="square" lIns="0" tIns="0" rIns="0" bIns="0" rtlCol="0"/>
            <a:lstStyle/>
            <a:p>
              <a:endParaRPr/>
            </a:p>
          </p:txBody>
        </p:sp>
        <p:sp>
          <p:nvSpPr>
            <p:cNvPr id="5" name="object 5"/>
            <p:cNvSpPr/>
            <p:nvPr/>
          </p:nvSpPr>
          <p:spPr>
            <a:xfrm>
              <a:off x="5261863" y="1982216"/>
              <a:ext cx="216408"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261863" y="3079496"/>
              <a:ext cx="216408" cy="213360"/>
            </a:xfrm>
            <a:prstGeom prst="rect">
              <a:avLst/>
            </a:prstGeom>
            <a:blipFill>
              <a:blip r:embed="rId2" cstate="print"/>
              <a:stretch>
                <a:fillRect/>
              </a:stretch>
            </a:blipFill>
          </p:spPr>
          <p:txBody>
            <a:bodyPr wrap="square" lIns="0" tIns="0" rIns="0" bIns="0" rtlCol="0"/>
            <a:lstStyle/>
            <a:p>
              <a:endParaRPr/>
            </a:p>
          </p:txBody>
        </p:sp>
      </p:grpSp>
      <p:sp>
        <p:nvSpPr>
          <p:cNvPr id="7" name="object 7"/>
          <p:cNvSpPr txBox="1"/>
          <p:nvPr/>
        </p:nvSpPr>
        <p:spPr>
          <a:xfrm>
            <a:off x="5592826" y="1693142"/>
            <a:ext cx="4869815" cy="3317875"/>
          </a:xfrm>
          <a:prstGeom prst="rect">
            <a:avLst/>
          </a:prstGeom>
        </p:spPr>
        <p:txBody>
          <a:bodyPr vert="horz" wrap="square" lIns="0" tIns="194945" rIns="0" bIns="0" rtlCol="0">
            <a:spAutoFit/>
          </a:bodyPr>
          <a:lstStyle/>
          <a:p>
            <a:pPr marL="12700">
              <a:lnSpc>
                <a:spcPct val="100000"/>
              </a:lnSpc>
              <a:spcBef>
                <a:spcPts val="1535"/>
              </a:spcBef>
            </a:pPr>
            <a:r>
              <a:rPr sz="2400" dirty="0">
                <a:solidFill>
                  <a:srgbClr val="3A3838"/>
                </a:solidFill>
                <a:latin typeface="Carlito"/>
                <a:cs typeface="Carlito"/>
              </a:rPr>
              <a:t>Meslek </a:t>
            </a:r>
            <a:r>
              <a:rPr sz="2400" spc="-5" dirty="0">
                <a:solidFill>
                  <a:srgbClr val="3A3838"/>
                </a:solidFill>
                <a:latin typeface="Carlito"/>
                <a:cs typeface="Carlito"/>
              </a:rPr>
              <a:t>hastalığının </a:t>
            </a:r>
            <a:r>
              <a:rPr sz="2400" dirty="0">
                <a:solidFill>
                  <a:srgbClr val="3A3838"/>
                </a:solidFill>
                <a:latin typeface="Carlito"/>
                <a:cs typeface="Carlito"/>
              </a:rPr>
              <a:t>en </a:t>
            </a:r>
            <a:r>
              <a:rPr sz="2400" spc="-5" dirty="0">
                <a:solidFill>
                  <a:srgbClr val="3A3838"/>
                </a:solidFill>
                <a:latin typeface="Carlito"/>
                <a:cs typeface="Carlito"/>
              </a:rPr>
              <a:t>önemli</a:t>
            </a:r>
            <a:r>
              <a:rPr sz="2400" spc="-75" dirty="0">
                <a:solidFill>
                  <a:srgbClr val="3A3838"/>
                </a:solidFill>
                <a:latin typeface="Carlito"/>
                <a:cs typeface="Carlito"/>
              </a:rPr>
              <a:t> </a:t>
            </a:r>
            <a:r>
              <a:rPr sz="2400" spc="-15" dirty="0">
                <a:solidFill>
                  <a:srgbClr val="3A3838"/>
                </a:solidFill>
                <a:latin typeface="Carlito"/>
                <a:cs typeface="Carlito"/>
              </a:rPr>
              <a:t>özelliği</a:t>
            </a:r>
            <a:endParaRPr sz="2400">
              <a:latin typeface="Carlito"/>
              <a:cs typeface="Carlito"/>
            </a:endParaRPr>
          </a:p>
          <a:p>
            <a:pPr marL="12700">
              <a:lnSpc>
                <a:spcPct val="100000"/>
              </a:lnSpc>
              <a:spcBef>
                <a:spcPts val="1440"/>
              </a:spcBef>
            </a:pPr>
            <a:r>
              <a:rPr sz="2400" b="1" spc="-10" dirty="0">
                <a:solidFill>
                  <a:srgbClr val="3A3838"/>
                </a:solidFill>
                <a:latin typeface="Carlito"/>
                <a:cs typeface="Carlito"/>
              </a:rPr>
              <a:t>yüzde </a:t>
            </a:r>
            <a:r>
              <a:rPr sz="2400" b="1" spc="-5" dirty="0">
                <a:solidFill>
                  <a:srgbClr val="3A3838"/>
                </a:solidFill>
                <a:latin typeface="Carlito"/>
                <a:cs typeface="Carlito"/>
              </a:rPr>
              <a:t>yüz </a:t>
            </a:r>
            <a:r>
              <a:rPr sz="2400" spc="-5" dirty="0">
                <a:solidFill>
                  <a:srgbClr val="3A3838"/>
                </a:solidFill>
                <a:latin typeface="Carlito"/>
                <a:cs typeface="Carlito"/>
              </a:rPr>
              <a:t>önlenebilir</a:t>
            </a:r>
            <a:r>
              <a:rPr sz="2400" spc="-20" dirty="0">
                <a:solidFill>
                  <a:srgbClr val="3A3838"/>
                </a:solidFill>
                <a:latin typeface="Carlito"/>
                <a:cs typeface="Carlito"/>
              </a:rPr>
              <a:t> </a:t>
            </a:r>
            <a:r>
              <a:rPr sz="2400" spc="-30" dirty="0">
                <a:solidFill>
                  <a:srgbClr val="3A3838"/>
                </a:solidFill>
                <a:latin typeface="Carlito"/>
                <a:cs typeface="Carlito"/>
              </a:rPr>
              <a:t>olmasıdır.</a:t>
            </a:r>
            <a:endParaRPr sz="2400">
              <a:latin typeface="Carlito"/>
              <a:cs typeface="Carlito"/>
            </a:endParaRPr>
          </a:p>
          <a:p>
            <a:pPr marL="12700">
              <a:lnSpc>
                <a:spcPct val="100000"/>
              </a:lnSpc>
              <a:spcBef>
                <a:spcPts val="1440"/>
              </a:spcBef>
            </a:pPr>
            <a:r>
              <a:rPr sz="2400" spc="-20" dirty="0">
                <a:solidFill>
                  <a:srgbClr val="3A3838"/>
                </a:solidFill>
                <a:latin typeface="Carlito"/>
                <a:cs typeface="Carlito"/>
              </a:rPr>
              <a:t>Kontrol </a:t>
            </a:r>
            <a:r>
              <a:rPr sz="2400" spc="-10" dirty="0">
                <a:solidFill>
                  <a:srgbClr val="3A3838"/>
                </a:solidFill>
                <a:latin typeface="Carlito"/>
                <a:cs typeface="Carlito"/>
              </a:rPr>
              <a:t>yöntemleri </a:t>
            </a:r>
            <a:r>
              <a:rPr sz="2400" spc="-5" dirty="0">
                <a:solidFill>
                  <a:srgbClr val="3A3838"/>
                </a:solidFill>
                <a:latin typeface="Carlito"/>
                <a:cs typeface="Carlito"/>
              </a:rPr>
              <a:t>doğru</a:t>
            </a:r>
            <a:r>
              <a:rPr sz="2400" spc="-15" dirty="0">
                <a:solidFill>
                  <a:srgbClr val="3A3838"/>
                </a:solidFill>
                <a:latin typeface="Carlito"/>
                <a:cs typeface="Carlito"/>
              </a:rPr>
              <a:t> </a:t>
            </a:r>
            <a:r>
              <a:rPr sz="2400" spc="-5" dirty="0">
                <a:solidFill>
                  <a:srgbClr val="3A3838"/>
                </a:solidFill>
                <a:latin typeface="Carlito"/>
                <a:cs typeface="Carlito"/>
              </a:rPr>
              <a:t>şekilde</a:t>
            </a:r>
            <a:endParaRPr sz="2400">
              <a:latin typeface="Carlito"/>
              <a:cs typeface="Carlito"/>
            </a:endParaRPr>
          </a:p>
          <a:p>
            <a:pPr marL="12700">
              <a:lnSpc>
                <a:spcPct val="100000"/>
              </a:lnSpc>
              <a:spcBef>
                <a:spcPts val="1440"/>
              </a:spcBef>
            </a:pPr>
            <a:r>
              <a:rPr sz="2400" spc="-5" dirty="0">
                <a:solidFill>
                  <a:srgbClr val="3A3838"/>
                </a:solidFill>
                <a:latin typeface="Carlito"/>
                <a:cs typeface="Carlito"/>
              </a:rPr>
              <a:t>uygulandığında </a:t>
            </a:r>
            <a:r>
              <a:rPr sz="2400" spc="-20" dirty="0">
                <a:solidFill>
                  <a:srgbClr val="3A3838"/>
                </a:solidFill>
                <a:latin typeface="Carlito"/>
                <a:cs typeface="Carlito"/>
              </a:rPr>
              <a:t>ve </a:t>
            </a:r>
            <a:r>
              <a:rPr sz="2400" spc="-10" dirty="0">
                <a:solidFill>
                  <a:srgbClr val="3A3838"/>
                </a:solidFill>
                <a:latin typeface="Carlito"/>
                <a:cs typeface="Carlito"/>
              </a:rPr>
              <a:t>gerekli </a:t>
            </a:r>
            <a:r>
              <a:rPr sz="2400" b="1" spc="-5" dirty="0">
                <a:solidFill>
                  <a:srgbClr val="3A3838"/>
                </a:solidFill>
                <a:latin typeface="Carlito"/>
                <a:cs typeface="Carlito"/>
              </a:rPr>
              <a:t>risk</a:t>
            </a:r>
            <a:r>
              <a:rPr sz="2400" b="1" spc="-20" dirty="0">
                <a:solidFill>
                  <a:srgbClr val="3A3838"/>
                </a:solidFill>
                <a:latin typeface="Carlito"/>
                <a:cs typeface="Carlito"/>
              </a:rPr>
              <a:t> </a:t>
            </a:r>
            <a:r>
              <a:rPr sz="2400" b="1" spc="-10" dirty="0">
                <a:solidFill>
                  <a:srgbClr val="3A3838"/>
                </a:solidFill>
                <a:latin typeface="Carlito"/>
                <a:cs typeface="Carlito"/>
              </a:rPr>
              <a:t>yönetimi</a:t>
            </a:r>
            <a:endParaRPr sz="2400">
              <a:latin typeface="Carlito"/>
              <a:cs typeface="Carlito"/>
            </a:endParaRPr>
          </a:p>
          <a:p>
            <a:pPr marL="12700">
              <a:lnSpc>
                <a:spcPct val="100000"/>
              </a:lnSpc>
              <a:spcBef>
                <a:spcPts val="1445"/>
              </a:spcBef>
            </a:pPr>
            <a:r>
              <a:rPr sz="2400" spc="-5" dirty="0">
                <a:solidFill>
                  <a:srgbClr val="3A3838"/>
                </a:solidFill>
                <a:latin typeface="Carlito"/>
                <a:cs typeface="Carlito"/>
              </a:rPr>
              <a:t>çalışmaları yapıldığında</a:t>
            </a:r>
            <a:r>
              <a:rPr sz="2400" spc="-45" dirty="0">
                <a:solidFill>
                  <a:srgbClr val="3A3838"/>
                </a:solidFill>
                <a:latin typeface="Carlito"/>
                <a:cs typeface="Carlito"/>
              </a:rPr>
              <a:t> </a:t>
            </a:r>
            <a:r>
              <a:rPr sz="2400" spc="-5" dirty="0">
                <a:solidFill>
                  <a:srgbClr val="3A3838"/>
                </a:solidFill>
                <a:latin typeface="Carlito"/>
                <a:cs typeface="Carlito"/>
              </a:rPr>
              <a:t>işyerlerinde</a:t>
            </a:r>
            <a:endParaRPr sz="2400">
              <a:latin typeface="Carlito"/>
              <a:cs typeface="Carlito"/>
            </a:endParaRPr>
          </a:p>
          <a:p>
            <a:pPr marL="12700">
              <a:lnSpc>
                <a:spcPct val="100000"/>
              </a:lnSpc>
              <a:spcBef>
                <a:spcPts val="1440"/>
              </a:spcBef>
            </a:pPr>
            <a:r>
              <a:rPr sz="2400" dirty="0">
                <a:solidFill>
                  <a:srgbClr val="3A3838"/>
                </a:solidFill>
                <a:latin typeface="Carlito"/>
                <a:cs typeface="Carlito"/>
              </a:rPr>
              <a:t>meslek </a:t>
            </a:r>
            <a:r>
              <a:rPr sz="2400" spc="-5" dirty="0">
                <a:solidFill>
                  <a:srgbClr val="3A3838"/>
                </a:solidFill>
                <a:latin typeface="Carlito"/>
                <a:cs typeface="Carlito"/>
              </a:rPr>
              <a:t>hastalıklarının önüne</a:t>
            </a:r>
            <a:r>
              <a:rPr sz="2400" spc="-75" dirty="0">
                <a:solidFill>
                  <a:srgbClr val="3A3838"/>
                </a:solidFill>
                <a:latin typeface="Carlito"/>
                <a:cs typeface="Carlito"/>
              </a:rPr>
              <a:t> </a:t>
            </a:r>
            <a:r>
              <a:rPr sz="2400" spc="-25" dirty="0">
                <a:solidFill>
                  <a:srgbClr val="3A3838"/>
                </a:solidFill>
                <a:latin typeface="Carlito"/>
                <a:cs typeface="Carlito"/>
              </a:rPr>
              <a:t>geçilebilir.</a:t>
            </a:r>
            <a:endParaRPr sz="2400">
              <a:latin typeface="Carlito"/>
              <a:cs typeface="Carlito"/>
            </a:endParaRPr>
          </a:p>
        </p:txBody>
      </p:sp>
      <p:sp>
        <p:nvSpPr>
          <p:cNvPr id="8" name="object 8"/>
          <p:cNvSpPr/>
          <p:nvPr/>
        </p:nvSpPr>
        <p:spPr>
          <a:xfrm>
            <a:off x="752855" y="1228344"/>
            <a:ext cx="3526536" cy="45399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13231" y="2110739"/>
              <a:ext cx="3509772" cy="34991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6572" y="2125979"/>
              <a:ext cx="3408045" cy="3397250"/>
            </a:xfrm>
            <a:custGeom>
              <a:avLst/>
              <a:gdLst/>
              <a:ahLst/>
              <a:cxnLst/>
              <a:rect l="l" t="t" r="r" b="b"/>
              <a:pathLst>
                <a:path w="3408045" h="3397250">
                  <a:moveTo>
                    <a:pt x="3407664" y="0"/>
                  </a:moveTo>
                  <a:lnTo>
                    <a:pt x="0" y="0"/>
                  </a:lnTo>
                  <a:lnTo>
                    <a:pt x="0" y="3396996"/>
                  </a:lnTo>
                  <a:lnTo>
                    <a:pt x="3407664" y="3396996"/>
                  </a:lnTo>
                  <a:lnTo>
                    <a:pt x="3407664" y="0"/>
                  </a:lnTo>
                  <a:close/>
                </a:path>
              </a:pathLst>
            </a:custGeom>
            <a:solidFill>
              <a:srgbClr val="F1F1F1"/>
            </a:solidFill>
          </p:spPr>
          <p:txBody>
            <a:bodyPr wrap="square" lIns="0" tIns="0" rIns="0" bIns="0" rtlCol="0"/>
            <a:lstStyle/>
            <a:p>
              <a:endParaRPr/>
            </a:p>
          </p:txBody>
        </p:sp>
        <p:sp>
          <p:nvSpPr>
            <p:cNvPr id="5" name="object 5"/>
            <p:cNvSpPr/>
            <p:nvPr/>
          </p:nvSpPr>
          <p:spPr>
            <a:xfrm>
              <a:off x="766572" y="830580"/>
              <a:ext cx="3408045" cy="1600200"/>
            </a:xfrm>
            <a:custGeom>
              <a:avLst/>
              <a:gdLst/>
              <a:ahLst/>
              <a:cxnLst/>
              <a:rect l="l" t="t" r="r" b="b"/>
              <a:pathLst>
                <a:path w="3408045" h="1600200">
                  <a:moveTo>
                    <a:pt x="3005201" y="0"/>
                  </a:moveTo>
                  <a:lnTo>
                    <a:pt x="398005" y="0"/>
                  </a:lnTo>
                  <a:lnTo>
                    <a:pt x="348215" y="2784"/>
                  </a:lnTo>
                  <a:lnTo>
                    <a:pt x="300232" y="10910"/>
                  </a:lnTo>
                  <a:lnTo>
                    <a:pt x="254436" y="24040"/>
                  </a:lnTo>
                  <a:lnTo>
                    <a:pt x="211204" y="41834"/>
                  </a:lnTo>
                  <a:lnTo>
                    <a:pt x="170916" y="63955"/>
                  </a:lnTo>
                  <a:lnTo>
                    <a:pt x="133949" y="90062"/>
                  </a:lnTo>
                  <a:lnTo>
                    <a:pt x="100683" y="119817"/>
                  </a:lnTo>
                  <a:lnTo>
                    <a:pt x="71496" y="152881"/>
                  </a:lnTo>
                  <a:lnTo>
                    <a:pt x="46767" y="188916"/>
                  </a:lnTo>
                  <a:lnTo>
                    <a:pt x="26874" y="227582"/>
                  </a:lnTo>
                  <a:lnTo>
                    <a:pt x="12196" y="268541"/>
                  </a:lnTo>
                  <a:lnTo>
                    <a:pt x="3112" y="311453"/>
                  </a:lnTo>
                  <a:lnTo>
                    <a:pt x="0" y="355981"/>
                  </a:lnTo>
                  <a:lnTo>
                    <a:pt x="0" y="1600200"/>
                  </a:lnTo>
                  <a:lnTo>
                    <a:pt x="3407664" y="1600200"/>
                  </a:lnTo>
                  <a:lnTo>
                    <a:pt x="3407664" y="355981"/>
                  </a:lnTo>
                  <a:lnTo>
                    <a:pt x="3404548" y="311453"/>
                  </a:lnTo>
                  <a:lnTo>
                    <a:pt x="3395447" y="268541"/>
                  </a:lnTo>
                  <a:lnTo>
                    <a:pt x="3380726" y="227582"/>
                  </a:lnTo>
                  <a:lnTo>
                    <a:pt x="3360754" y="188916"/>
                  </a:lnTo>
                  <a:lnTo>
                    <a:pt x="3335896" y="152881"/>
                  </a:lnTo>
                  <a:lnTo>
                    <a:pt x="3306520" y="119817"/>
                  </a:lnTo>
                  <a:lnTo>
                    <a:pt x="3272992" y="90062"/>
                  </a:lnTo>
                  <a:lnTo>
                    <a:pt x="3235681" y="63955"/>
                  </a:lnTo>
                  <a:lnTo>
                    <a:pt x="3194952" y="41834"/>
                  </a:lnTo>
                  <a:lnTo>
                    <a:pt x="3151172" y="24040"/>
                  </a:lnTo>
                  <a:lnTo>
                    <a:pt x="3104709" y="10910"/>
                  </a:lnTo>
                  <a:lnTo>
                    <a:pt x="3055930" y="2784"/>
                  </a:lnTo>
                  <a:lnTo>
                    <a:pt x="3005201" y="0"/>
                  </a:lnTo>
                  <a:close/>
                </a:path>
              </a:pathLst>
            </a:custGeom>
            <a:solidFill>
              <a:srgbClr val="A8CAEA"/>
            </a:solidFill>
          </p:spPr>
          <p:txBody>
            <a:bodyPr wrap="square" lIns="0" tIns="0" rIns="0" bIns="0" rtlCol="0"/>
            <a:lstStyle/>
            <a:p>
              <a:endParaRPr/>
            </a:p>
          </p:txBody>
        </p:sp>
        <p:sp>
          <p:nvSpPr>
            <p:cNvPr id="6" name="object 6"/>
            <p:cNvSpPr/>
            <p:nvPr/>
          </p:nvSpPr>
          <p:spPr>
            <a:xfrm>
              <a:off x="766572" y="2391155"/>
              <a:ext cx="3408045" cy="36830"/>
            </a:xfrm>
            <a:custGeom>
              <a:avLst/>
              <a:gdLst/>
              <a:ahLst/>
              <a:cxnLst/>
              <a:rect l="l" t="t" r="r" b="b"/>
              <a:pathLst>
                <a:path w="3408045" h="36830">
                  <a:moveTo>
                    <a:pt x="3407664" y="0"/>
                  </a:moveTo>
                  <a:lnTo>
                    <a:pt x="0" y="0"/>
                  </a:lnTo>
                  <a:lnTo>
                    <a:pt x="0" y="36575"/>
                  </a:lnTo>
                  <a:lnTo>
                    <a:pt x="3407664" y="36575"/>
                  </a:lnTo>
                  <a:lnTo>
                    <a:pt x="3407664" y="0"/>
                  </a:lnTo>
                  <a:close/>
                </a:path>
              </a:pathLst>
            </a:custGeom>
            <a:solidFill>
              <a:srgbClr val="AE9638"/>
            </a:solidFill>
          </p:spPr>
          <p:txBody>
            <a:bodyPr wrap="square" lIns="0" tIns="0" rIns="0" bIns="0" rtlCol="0"/>
            <a:lstStyle/>
            <a:p>
              <a:endParaRPr/>
            </a:p>
          </p:txBody>
        </p:sp>
        <p:sp>
          <p:nvSpPr>
            <p:cNvPr id="7" name="object 7"/>
            <p:cNvSpPr/>
            <p:nvPr/>
          </p:nvSpPr>
          <p:spPr>
            <a:xfrm>
              <a:off x="766572" y="2391155"/>
              <a:ext cx="3408045" cy="36830"/>
            </a:xfrm>
            <a:custGeom>
              <a:avLst/>
              <a:gdLst/>
              <a:ahLst/>
              <a:cxnLst/>
              <a:rect l="l" t="t" r="r" b="b"/>
              <a:pathLst>
                <a:path w="3408045" h="36830">
                  <a:moveTo>
                    <a:pt x="3407664" y="0"/>
                  </a:moveTo>
                  <a:lnTo>
                    <a:pt x="0" y="0"/>
                  </a:lnTo>
                  <a:lnTo>
                    <a:pt x="0" y="36575"/>
                  </a:lnTo>
                  <a:lnTo>
                    <a:pt x="3407664" y="36575"/>
                  </a:lnTo>
                  <a:lnTo>
                    <a:pt x="3407664" y="0"/>
                  </a:lnTo>
                  <a:close/>
                </a:path>
              </a:pathLst>
            </a:custGeom>
            <a:solidFill>
              <a:srgbClr val="BEBEBE"/>
            </a:solidFill>
          </p:spPr>
          <p:txBody>
            <a:bodyPr wrap="square" lIns="0" tIns="0" rIns="0" bIns="0" rtlCol="0"/>
            <a:lstStyle/>
            <a:p>
              <a:endParaRPr/>
            </a:p>
          </p:txBody>
        </p:sp>
        <p:sp>
          <p:nvSpPr>
            <p:cNvPr id="8" name="object 8"/>
            <p:cNvSpPr/>
            <p:nvPr/>
          </p:nvSpPr>
          <p:spPr>
            <a:xfrm>
              <a:off x="2245614" y="1120902"/>
              <a:ext cx="17780" cy="1094105"/>
            </a:xfrm>
            <a:custGeom>
              <a:avLst/>
              <a:gdLst/>
              <a:ahLst/>
              <a:cxnLst/>
              <a:rect l="l" t="t" r="r" b="b"/>
              <a:pathLst>
                <a:path w="17780" h="1094105">
                  <a:moveTo>
                    <a:pt x="17780" y="0"/>
                  </a:moveTo>
                  <a:lnTo>
                    <a:pt x="0" y="1094105"/>
                  </a:lnTo>
                </a:path>
              </a:pathLst>
            </a:custGeom>
            <a:ln w="19812">
              <a:solidFill>
                <a:srgbClr val="F1F1F1"/>
              </a:solidFill>
              <a:prstDash val="sysDash"/>
            </a:ln>
          </p:spPr>
          <p:txBody>
            <a:bodyPr wrap="square" lIns="0" tIns="0" rIns="0" bIns="0" rtlCol="0"/>
            <a:lstStyle/>
            <a:p>
              <a:endParaRPr/>
            </a:p>
          </p:txBody>
        </p:sp>
        <p:sp>
          <p:nvSpPr>
            <p:cNvPr id="9" name="object 9"/>
            <p:cNvSpPr/>
            <p:nvPr/>
          </p:nvSpPr>
          <p:spPr>
            <a:xfrm>
              <a:off x="766572" y="984503"/>
              <a:ext cx="1281684" cy="1281684"/>
            </a:xfrm>
            <a:prstGeom prst="rect">
              <a:avLst/>
            </a:prstGeom>
            <a:blipFill>
              <a:blip r:embed="rId3" cstate="print"/>
              <a:stretch>
                <a:fillRect/>
              </a:stretch>
            </a:blipFill>
          </p:spPr>
          <p:txBody>
            <a:bodyPr wrap="square" lIns="0" tIns="0" rIns="0" bIns="0" rtlCol="0"/>
            <a:lstStyle/>
            <a:p>
              <a:endParaRPr/>
            </a:p>
          </p:txBody>
        </p:sp>
      </p:grpSp>
      <p:sp>
        <p:nvSpPr>
          <p:cNvPr id="10" name="object 10"/>
          <p:cNvSpPr txBox="1">
            <a:spLocks noGrp="1"/>
          </p:cNvSpPr>
          <p:nvPr>
            <p:ph type="title"/>
          </p:nvPr>
        </p:nvSpPr>
        <p:spPr>
          <a:xfrm>
            <a:off x="2497582" y="1271091"/>
            <a:ext cx="1208405" cy="758190"/>
          </a:xfrm>
          <a:prstGeom prst="rect">
            <a:avLst/>
          </a:prstGeom>
        </p:spPr>
        <p:txBody>
          <a:bodyPr vert="horz" wrap="square" lIns="0" tIns="12700" rIns="0" bIns="0" rtlCol="0">
            <a:spAutoFit/>
          </a:bodyPr>
          <a:lstStyle/>
          <a:p>
            <a:pPr marL="12700">
              <a:lnSpc>
                <a:spcPct val="100000"/>
              </a:lnSpc>
              <a:spcBef>
                <a:spcPts val="100"/>
              </a:spcBef>
            </a:pPr>
            <a:r>
              <a:rPr sz="2400" b="1" spc="-30" dirty="0">
                <a:solidFill>
                  <a:srgbClr val="FFFFFF"/>
                </a:solidFill>
                <a:latin typeface="Carlito"/>
                <a:cs typeface="Carlito"/>
              </a:rPr>
              <a:t>Tıbbi</a:t>
            </a:r>
            <a:endParaRPr sz="2400">
              <a:latin typeface="Carlito"/>
              <a:cs typeface="Carlito"/>
            </a:endParaRPr>
          </a:p>
          <a:p>
            <a:pPr marL="12700">
              <a:lnSpc>
                <a:spcPct val="100000"/>
              </a:lnSpc>
              <a:spcBef>
                <a:spcPts val="5"/>
              </a:spcBef>
            </a:pPr>
            <a:r>
              <a:rPr sz="2400" b="1" spc="-5" dirty="0">
                <a:solidFill>
                  <a:srgbClr val="FFFFFF"/>
                </a:solidFill>
                <a:latin typeface="Carlito"/>
                <a:cs typeface="Carlito"/>
              </a:rPr>
              <a:t>Önlemler</a:t>
            </a:r>
            <a:endParaRPr sz="2400">
              <a:latin typeface="Carlito"/>
              <a:cs typeface="Carlito"/>
            </a:endParaRPr>
          </a:p>
        </p:txBody>
      </p:sp>
      <p:sp>
        <p:nvSpPr>
          <p:cNvPr id="11" name="object 11"/>
          <p:cNvSpPr txBox="1"/>
          <p:nvPr/>
        </p:nvSpPr>
        <p:spPr>
          <a:xfrm>
            <a:off x="766572" y="2427732"/>
            <a:ext cx="3408045" cy="3095625"/>
          </a:xfrm>
          <a:prstGeom prst="rect">
            <a:avLst/>
          </a:prstGeom>
          <a:solidFill>
            <a:srgbClr val="F1F1F1"/>
          </a:solidFill>
        </p:spPr>
        <p:txBody>
          <a:bodyPr vert="horz" wrap="square" lIns="0" tIns="1905" rIns="0" bIns="0" rtlCol="0">
            <a:spAutoFit/>
          </a:bodyPr>
          <a:lstStyle/>
          <a:p>
            <a:pPr>
              <a:lnSpc>
                <a:spcPct val="100000"/>
              </a:lnSpc>
              <a:spcBef>
                <a:spcPts val="15"/>
              </a:spcBef>
            </a:pPr>
            <a:endParaRPr sz="2100">
              <a:latin typeface="Times New Roman"/>
              <a:cs typeface="Times New Roman"/>
            </a:endParaRPr>
          </a:p>
          <a:p>
            <a:pPr marL="351155" indent="-182245">
              <a:lnSpc>
                <a:spcPct val="100000"/>
              </a:lnSpc>
              <a:buClr>
                <a:srgbClr val="C00000"/>
              </a:buClr>
              <a:buFont typeface="Arial"/>
              <a:buChar char="•"/>
              <a:tabLst>
                <a:tab pos="351790" algn="l"/>
              </a:tabLst>
            </a:pPr>
            <a:r>
              <a:rPr sz="2000" dirty="0">
                <a:solidFill>
                  <a:srgbClr val="404040"/>
                </a:solidFill>
                <a:latin typeface="Carlito"/>
                <a:cs typeface="Carlito"/>
              </a:rPr>
              <a:t>İşe </a:t>
            </a:r>
            <a:r>
              <a:rPr sz="2000" spc="-5" dirty="0">
                <a:solidFill>
                  <a:srgbClr val="404040"/>
                </a:solidFill>
                <a:latin typeface="Carlito"/>
                <a:cs typeface="Carlito"/>
              </a:rPr>
              <a:t>Giriş</a:t>
            </a:r>
            <a:r>
              <a:rPr sz="2000" dirty="0">
                <a:solidFill>
                  <a:srgbClr val="404040"/>
                </a:solidFill>
                <a:latin typeface="Carlito"/>
                <a:cs typeface="Carlito"/>
              </a:rPr>
              <a:t> </a:t>
            </a:r>
            <a:r>
              <a:rPr sz="2000" spc="-5" dirty="0">
                <a:solidFill>
                  <a:srgbClr val="404040"/>
                </a:solidFill>
                <a:latin typeface="Carlito"/>
                <a:cs typeface="Carlito"/>
              </a:rPr>
              <a:t>Muayeneleri</a:t>
            </a:r>
            <a:endParaRPr sz="2000">
              <a:latin typeface="Carlito"/>
              <a:cs typeface="Carlito"/>
            </a:endParaRPr>
          </a:p>
          <a:p>
            <a:pPr marL="351155" indent="-182245">
              <a:lnSpc>
                <a:spcPct val="100000"/>
              </a:lnSpc>
              <a:spcBef>
                <a:spcPts val="1200"/>
              </a:spcBef>
              <a:buClr>
                <a:srgbClr val="C00000"/>
              </a:buClr>
              <a:buFont typeface="Arial"/>
              <a:buChar char="•"/>
              <a:tabLst>
                <a:tab pos="351790" algn="l"/>
              </a:tabLst>
            </a:pPr>
            <a:r>
              <a:rPr sz="2000" spc="-10" dirty="0">
                <a:solidFill>
                  <a:srgbClr val="404040"/>
                </a:solidFill>
                <a:latin typeface="Carlito"/>
                <a:cs typeface="Carlito"/>
              </a:rPr>
              <a:t>Periyodik</a:t>
            </a:r>
            <a:r>
              <a:rPr sz="2000" spc="-20" dirty="0">
                <a:solidFill>
                  <a:srgbClr val="404040"/>
                </a:solidFill>
                <a:latin typeface="Carlito"/>
                <a:cs typeface="Carlito"/>
              </a:rPr>
              <a:t> </a:t>
            </a:r>
            <a:r>
              <a:rPr sz="2000" spc="-5" dirty="0">
                <a:solidFill>
                  <a:srgbClr val="404040"/>
                </a:solidFill>
                <a:latin typeface="Carlito"/>
                <a:cs typeface="Carlito"/>
              </a:rPr>
              <a:t>Muayeneler</a:t>
            </a:r>
            <a:endParaRPr sz="2000">
              <a:latin typeface="Carlito"/>
              <a:cs typeface="Carlito"/>
            </a:endParaRPr>
          </a:p>
          <a:p>
            <a:pPr marL="351155" indent="-182245">
              <a:lnSpc>
                <a:spcPct val="100000"/>
              </a:lnSpc>
              <a:spcBef>
                <a:spcPts val="1200"/>
              </a:spcBef>
              <a:buClr>
                <a:srgbClr val="C00000"/>
              </a:buClr>
              <a:buFont typeface="Arial"/>
              <a:buChar char="•"/>
              <a:tabLst>
                <a:tab pos="351790" algn="l"/>
              </a:tabLst>
            </a:pPr>
            <a:r>
              <a:rPr sz="2000" dirty="0">
                <a:solidFill>
                  <a:srgbClr val="404040"/>
                </a:solidFill>
                <a:latin typeface="Carlito"/>
                <a:cs typeface="Carlito"/>
              </a:rPr>
              <a:t>İşe Dönüş</a:t>
            </a:r>
            <a:r>
              <a:rPr sz="2000" spc="-50" dirty="0">
                <a:solidFill>
                  <a:srgbClr val="404040"/>
                </a:solidFill>
                <a:latin typeface="Carlito"/>
                <a:cs typeface="Carlito"/>
              </a:rPr>
              <a:t> </a:t>
            </a:r>
            <a:r>
              <a:rPr sz="2000" spc="-5" dirty="0">
                <a:solidFill>
                  <a:srgbClr val="404040"/>
                </a:solidFill>
                <a:latin typeface="Carlito"/>
                <a:cs typeface="Carlito"/>
              </a:rPr>
              <a:t>Muayeneleri</a:t>
            </a:r>
            <a:endParaRPr sz="2000">
              <a:latin typeface="Carlito"/>
              <a:cs typeface="Carlito"/>
            </a:endParaRPr>
          </a:p>
          <a:p>
            <a:pPr marL="351155" indent="-182245">
              <a:lnSpc>
                <a:spcPct val="100000"/>
              </a:lnSpc>
              <a:spcBef>
                <a:spcPts val="1200"/>
              </a:spcBef>
              <a:buClr>
                <a:srgbClr val="C00000"/>
              </a:buClr>
              <a:buFont typeface="Arial"/>
              <a:buChar char="•"/>
              <a:tabLst>
                <a:tab pos="351790" algn="l"/>
              </a:tabLst>
            </a:pPr>
            <a:r>
              <a:rPr sz="2000" dirty="0">
                <a:solidFill>
                  <a:srgbClr val="404040"/>
                </a:solidFill>
                <a:latin typeface="Carlito"/>
                <a:cs typeface="Carlito"/>
              </a:rPr>
              <a:t>Eğitim </a:t>
            </a:r>
            <a:r>
              <a:rPr sz="2000" spc="-10" dirty="0">
                <a:solidFill>
                  <a:srgbClr val="404040"/>
                </a:solidFill>
                <a:latin typeface="Carlito"/>
                <a:cs typeface="Carlito"/>
              </a:rPr>
              <a:t>(İlkyardım</a:t>
            </a:r>
            <a:r>
              <a:rPr sz="2000" spc="-30" dirty="0">
                <a:solidFill>
                  <a:srgbClr val="404040"/>
                </a:solidFill>
                <a:latin typeface="Carlito"/>
                <a:cs typeface="Carlito"/>
              </a:rPr>
              <a:t> </a:t>
            </a:r>
            <a:r>
              <a:rPr sz="2000" dirty="0">
                <a:solidFill>
                  <a:srgbClr val="404040"/>
                </a:solidFill>
                <a:latin typeface="Carlito"/>
                <a:cs typeface="Carlito"/>
              </a:rPr>
              <a:t>vb.)</a:t>
            </a:r>
            <a:endParaRPr sz="2000">
              <a:latin typeface="Carlito"/>
              <a:cs typeface="Carlito"/>
            </a:endParaRPr>
          </a:p>
        </p:txBody>
      </p:sp>
      <p:grpSp>
        <p:nvGrpSpPr>
          <p:cNvPr id="12" name="object 12"/>
          <p:cNvGrpSpPr/>
          <p:nvPr/>
        </p:nvGrpSpPr>
        <p:grpSpPr>
          <a:xfrm>
            <a:off x="4317491" y="830580"/>
            <a:ext cx="3510279" cy="4779645"/>
            <a:chOff x="4317491" y="830580"/>
            <a:chExt cx="3510279" cy="4779645"/>
          </a:xfrm>
        </p:grpSpPr>
        <p:sp>
          <p:nvSpPr>
            <p:cNvPr id="13" name="object 13"/>
            <p:cNvSpPr/>
            <p:nvPr/>
          </p:nvSpPr>
          <p:spPr>
            <a:xfrm>
              <a:off x="4317491" y="2110740"/>
              <a:ext cx="3509771" cy="3499104"/>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4370831" y="2125980"/>
              <a:ext cx="3408045" cy="3397250"/>
            </a:xfrm>
            <a:custGeom>
              <a:avLst/>
              <a:gdLst/>
              <a:ahLst/>
              <a:cxnLst/>
              <a:rect l="l" t="t" r="r" b="b"/>
              <a:pathLst>
                <a:path w="3408045" h="3397250">
                  <a:moveTo>
                    <a:pt x="3407664" y="0"/>
                  </a:moveTo>
                  <a:lnTo>
                    <a:pt x="0" y="0"/>
                  </a:lnTo>
                  <a:lnTo>
                    <a:pt x="0" y="3396996"/>
                  </a:lnTo>
                  <a:lnTo>
                    <a:pt x="3407664" y="3396996"/>
                  </a:lnTo>
                  <a:lnTo>
                    <a:pt x="3407664" y="0"/>
                  </a:lnTo>
                  <a:close/>
                </a:path>
              </a:pathLst>
            </a:custGeom>
            <a:solidFill>
              <a:srgbClr val="F1F1F1"/>
            </a:solidFill>
          </p:spPr>
          <p:txBody>
            <a:bodyPr wrap="square" lIns="0" tIns="0" rIns="0" bIns="0" rtlCol="0"/>
            <a:lstStyle/>
            <a:p>
              <a:endParaRPr/>
            </a:p>
          </p:txBody>
        </p:sp>
        <p:sp>
          <p:nvSpPr>
            <p:cNvPr id="15" name="object 15"/>
            <p:cNvSpPr/>
            <p:nvPr/>
          </p:nvSpPr>
          <p:spPr>
            <a:xfrm>
              <a:off x="4370831" y="830580"/>
              <a:ext cx="3408045" cy="1600200"/>
            </a:xfrm>
            <a:custGeom>
              <a:avLst/>
              <a:gdLst/>
              <a:ahLst/>
              <a:cxnLst/>
              <a:rect l="l" t="t" r="r" b="b"/>
              <a:pathLst>
                <a:path w="3408045" h="1600200">
                  <a:moveTo>
                    <a:pt x="3005200" y="0"/>
                  </a:moveTo>
                  <a:lnTo>
                    <a:pt x="398017" y="0"/>
                  </a:lnTo>
                  <a:lnTo>
                    <a:pt x="348237" y="2784"/>
                  </a:lnTo>
                  <a:lnTo>
                    <a:pt x="300261" y="10910"/>
                  </a:lnTo>
                  <a:lnTo>
                    <a:pt x="254468" y="24040"/>
                  </a:lnTo>
                  <a:lnTo>
                    <a:pt x="211237" y="41834"/>
                  </a:lnTo>
                  <a:lnTo>
                    <a:pt x="170946" y="63955"/>
                  </a:lnTo>
                  <a:lnTo>
                    <a:pt x="133977" y="90062"/>
                  </a:lnTo>
                  <a:lnTo>
                    <a:pt x="100706" y="119817"/>
                  </a:lnTo>
                  <a:lnTo>
                    <a:pt x="71514" y="152881"/>
                  </a:lnTo>
                  <a:lnTo>
                    <a:pt x="46780" y="188916"/>
                  </a:lnTo>
                  <a:lnTo>
                    <a:pt x="26882" y="227582"/>
                  </a:lnTo>
                  <a:lnTo>
                    <a:pt x="12200" y="268541"/>
                  </a:lnTo>
                  <a:lnTo>
                    <a:pt x="3113" y="311453"/>
                  </a:lnTo>
                  <a:lnTo>
                    <a:pt x="0" y="355981"/>
                  </a:lnTo>
                  <a:lnTo>
                    <a:pt x="0" y="1600200"/>
                  </a:lnTo>
                  <a:lnTo>
                    <a:pt x="3407664" y="1600200"/>
                  </a:lnTo>
                  <a:lnTo>
                    <a:pt x="3407664" y="355981"/>
                  </a:lnTo>
                  <a:lnTo>
                    <a:pt x="3404548" y="311453"/>
                  </a:lnTo>
                  <a:lnTo>
                    <a:pt x="3395447" y="268541"/>
                  </a:lnTo>
                  <a:lnTo>
                    <a:pt x="3380726" y="227582"/>
                  </a:lnTo>
                  <a:lnTo>
                    <a:pt x="3360754" y="188916"/>
                  </a:lnTo>
                  <a:lnTo>
                    <a:pt x="3335896" y="152881"/>
                  </a:lnTo>
                  <a:lnTo>
                    <a:pt x="3306520" y="119817"/>
                  </a:lnTo>
                  <a:lnTo>
                    <a:pt x="3272992" y="90062"/>
                  </a:lnTo>
                  <a:lnTo>
                    <a:pt x="3235681" y="63955"/>
                  </a:lnTo>
                  <a:lnTo>
                    <a:pt x="3194952" y="41834"/>
                  </a:lnTo>
                  <a:lnTo>
                    <a:pt x="3151172" y="24040"/>
                  </a:lnTo>
                  <a:lnTo>
                    <a:pt x="3104709" y="10910"/>
                  </a:lnTo>
                  <a:lnTo>
                    <a:pt x="3055930" y="2784"/>
                  </a:lnTo>
                  <a:lnTo>
                    <a:pt x="3005200" y="0"/>
                  </a:lnTo>
                  <a:close/>
                </a:path>
              </a:pathLst>
            </a:custGeom>
            <a:solidFill>
              <a:srgbClr val="A8CAEA"/>
            </a:solidFill>
          </p:spPr>
          <p:txBody>
            <a:bodyPr wrap="square" lIns="0" tIns="0" rIns="0" bIns="0" rtlCol="0"/>
            <a:lstStyle/>
            <a:p>
              <a:endParaRPr/>
            </a:p>
          </p:txBody>
        </p:sp>
        <p:sp>
          <p:nvSpPr>
            <p:cNvPr id="16" name="object 16"/>
            <p:cNvSpPr/>
            <p:nvPr/>
          </p:nvSpPr>
          <p:spPr>
            <a:xfrm>
              <a:off x="4370831" y="2391155"/>
              <a:ext cx="3408045" cy="36830"/>
            </a:xfrm>
            <a:custGeom>
              <a:avLst/>
              <a:gdLst/>
              <a:ahLst/>
              <a:cxnLst/>
              <a:rect l="l" t="t" r="r" b="b"/>
              <a:pathLst>
                <a:path w="3408045" h="36830">
                  <a:moveTo>
                    <a:pt x="3407664" y="0"/>
                  </a:moveTo>
                  <a:lnTo>
                    <a:pt x="0" y="0"/>
                  </a:lnTo>
                  <a:lnTo>
                    <a:pt x="0" y="36575"/>
                  </a:lnTo>
                  <a:lnTo>
                    <a:pt x="3407664" y="36575"/>
                  </a:lnTo>
                  <a:lnTo>
                    <a:pt x="3407664" y="0"/>
                  </a:lnTo>
                  <a:close/>
                </a:path>
              </a:pathLst>
            </a:custGeom>
            <a:solidFill>
              <a:srgbClr val="AE9638"/>
            </a:solidFill>
          </p:spPr>
          <p:txBody>
            <a:bodyPr wrap="square" lIns="0" tIns="0" rIns="0" bIns="0" rtlCol="0"/>
            <a:lstStyle/>
            <a:p>
              <a:endParaRPr/>
            </a:p>
          </p:txBody>
        </p:sp>
        <p:sp>
          <p:nvSpPr>
            <p:cNvPr id="17" name="object 17"/>
            <p:cNvSpPr/>
            <p:nvPr/>
          </p:nvSpPr>
          <p:spPr>
            <a:xfrm>
              <a:off x="4370831" y="2391155"/>
              <a:ext cx="3408045" cy="36830"/>
            </a:xfrm>
            <a:custGeom>
              <a:avLst/>
              <a:gdLst/>
              <a:ahLst/>
              <a:cxnLst/>
              <a:rect l="l" t="t" r="r" b="b"/>
              <a:pathLst>
                <a:path w="3408045" h="36830">
                  <a:moveTo>
                    <a:pt x="3407664" y="0"/>
                  </a:moveTo>
                  <a:lnTo>
                    <a:pt x="0" y="0"/>
                  </a:lnTo>
                  <a:lnTo>
                    <a:pt x="0" y="36575"/>
                  </a:lnTo>
                  <a:lnTo>
                    <a:pt x="3407664" y="36575"/>
                  </a:lnTo>
                  <a:lnTo>
                    <a:pt x="3407664" y="0"/>
                  </a:lnTo>
                  <a:close/>
                </a:path>
              </a:pathLst>
            </a:custGeom>
            <a:solidFill>
              <a:srgbClr val="BEBEBE"/>
            </a:solidFill>
          </p:spPr>
          <p:txBody>
            <a:bodyPr wrap="square" lIns="0" tIns="0" rIns="0" bIns="0" rtlCol="0"/>
            <a:lstStyle/>
            <a:p>
              <a:endParaRPr/>
            </a:p>
          </p:txBody>
        </p:sp>
        <p:sp>
          <p:nvSpPr>
            <p:cNvPr id="18" name="object 18"/>
            <p:cNvSpPr/>
            <p:nvPr/>
          </p:nvSpPr>
          <p:spPr>
            <a:xfrm>
              <a:off x="5849873" y="1120902"/>
              <a:ext cx="17780" cy="1094105"/>
            </a:xfrm>
            <a:custGeom>
              <a:avLst/>
              <a:gdLst/>
              <a:ahLst/>
              <a:cxnLst/>
              <a:rect l="l" t="t" r="r" b="b"/>
              <a:pathLst>
                <a:path w="17779" h="1094105">
                  <a:moveTo>
                    <a:pt x="17779" y="0"/>
                  </a:moveTo>
                  <a:lnTo>
                    <a:pt x="0" y="1094105"/>
                  </a:lnTo>
                </a:path>
              </a:pathLst>
            </a:custGeom>
            <a:ln w="19812">
              <a:solidFill>
                <a:srgbClr val="F1F1F1"/>
              </a:solidFill>
              <a:prstDash val="sysDash"/>
            </a:ln>
          </p:spPr>
          <p:txBody>
            <a:bodyPr wrap="square" lIns="0" tIns="0" rIns="0" bIns="0" rtlCol="0"/>
            <a:lstStyle/>
            <a:p>
              <a:endParaRPr/>
            </a:p>
          </p:txBody>
        </p:sp>
      </p:grpSp>
      <p:sp>
        <p:nvSpPr>
          <p:cNvPr id="19" name="object 19"/>
          <p:cNvSpPr txBox="1"/>
          <p:nvPr/>
        </p:nvSpPr>
        <p:spPr>
          <a:xfrm>
            <a:off x="6102222" y="1271091"/>
            <a:ext cx="1208405" cy="758190"/>
          </a:xfrm>
          <a:prstGeom prst="rect">
            <a:avLst/>
          </a:prstGeom>
        </p:spPr>
        <p:txBody>
          <a:bodyPr vert="horz" wrap="square" lIns="0" tIns="12700" rIns="0" bIns="0" rtlCol="0">
            <a:spAutoFit/>
          </a:bodyPr>
          <a:lstStyle/>
          <a:p>
            <a:pPr marL="12700">
              <a:lnSpc>
                <a:spcPct val="100000"/>
              </a:lnSpc>
              <a:spcBef>
                <a:spcPts val="100"/>
              </a:spcBef>
            </a:pPr>
            <a:r>
              <a:rPr sz="2400" b="1" spc="-30" dirty="0">
                <a:solidFill>
                  <a:srgbClr val="FFFFFF"/>
                </a:solidFill>
                <a:latin typeface="Carlito"/>
                <a:cs typeface="Carlito"/>
              </a:rPr>
              <a:t>Yönetsel</a:t>
            </a:r>
            <a:endParaRPr sz="2400">
              <a:latin typeface="Carlito"/>
              <a:cs typeface="Carlito"/>
            </a:endParaRPr>
          </a:p>
          <a:p>
            <a:pPr marL="12700">
              <a:lnSpc>
                <a:spcPct val="100000"/>
              </a:lnSpc>
              <a:spcBef>
                <a:spcPts val="5"/>
              </a:spcBef>
            </a:pPr>
            <a:r>
              <a:rPr sz="2400" b="1" spc="-5" dirty="0">
                <a:solidFill>
                  <a:srgbClr val="FFFFFF"/>
                </a:solidFill>
                <a:latin typeface="Carlito"/>
                <a:cs typeface="Carlito"/>
              </a:rPr>
              <a:t>Önlemler</a:t>
            </a:r>
            <a:endParaRPr sz="2400">
              <a:latin typeface="Carlito"/>
              <a:cs typeface="Carlito"/>
            </a:endParaRPr>
          </a:p>
        </p:txBody>
      </p:sp>
      <p:sp>
        <p:nvSpPr>
          <p:cNvPr id="20" name="object 20"/>
          <p:cNvSpPr txBox="1"/>
          <p:nvPr/>
        </p:nvSpPr>
        <p:spPr>
          <a:xfrm>
            <a:off x="4370832" y="2427732"/>
            <a:ext cx="3408045" cy="3095625"/>
          </a:xfrm>
          <a:prstGeom prst="rect">
            <a:avLst/>
          </a:prstGeom>
          <a:solidFill>
            <a:srgbClr val="F1F1F1"/>
          </a:solidFill>
        </p:spPr>
        <p:txBody>
          <a:bodyPr vert="horz" wrap="square" lIns="0" tIns="1905" rIns="0" bIns="0" rtlCol="0">
            <a:spAutoFit/>
          </a:bodyPr>
          <a:lstStyle/>
          <a:p>
            <a:pPr>
              <a:lnSpc>
                <a:spcPct val="100000"/>
              </a:lnSpc>
              <a:spcBef>
                <a:spcPts val="15"/>
              </a:spcBef>
            </a:pPr>
            <a:endParaRPr sz="2100">
              <a:latin typeface="Times New Roman"/>
              <a:cs typeface="Times New Roman"/>
            </a:endParaRPr>
          </a:p>
          <a:p>
            <a:pPr marL="351790" indent="-181610">
              <a:lnSpc>
                <a:spcPct val="100000"/>
              </a:lnSpc>
              <a:buClr>
                <a:srgbClr val="C00000"/>
              </a:buClr>
              <a:buFont typeface="Arial"/>
              <a:buChar char="•"/>
              <a:tabLst>
                <a:tab pos="351790" algn="l"/>
              </a:tabLst>
            </a:pPr>
            <a:r>
              <a:rPr sz="2000" spc="-25" dirty="0">
                <a:solidFill>
                  <a:srgbClr val="404040"/>
                </a:solidFill>
                <a:latin typeface="Carlito"/>
                <a:cs typeface="Carlito"/>
              </a:rPr>
              <a:t>Vardiya</a:t>
            </a:r>
            <a:r>
              <a:rPr sz="2000" spc="-15" dirty="0">
                <a:solidFill>
                  <a:srgbClr val="404040"/>
                </a:solidFill>
                <a:latin typeface="Carlito"/>
                <a:cs typeface="Carlito"/>
              </a:rPr>
              <a:t> </a:t>
            </a:r>
            <a:r>
              <a:rPr sz="2000" dirty="0">
                <a:solidFill>
                  <a:srgbClr val="404040"/>
                </a:solidFill>
                <a:latin typeface="Carlito"/>
                <a:cs typeface="Carlito"/>
              </a:rPr>
              <a:t>Planlaması</a:t>
            </a:r>
            <a:endParaRPr sz="2000">
              <a:latin typeface="Carlito"/>
              <a:cs typeface="Carlito"/>
            </a:endParaRPr>
          </a:p>
          <a:p>
            <a:pPr marL="351790" indent="-181610">
              <a:lnSpc>
                <a:spcPct val="100000"/>
              </a:lnSpc>
              <a:spcBef>
                <a:spcPts val="1200"/>
              </a:spcBef>
              <a:buClr>
                <a:srgbClr val="C00000"/>
              </a:buClr>
              <a:buFont typeface="Arial"/>
              <a:buChar char="•"/>
              <a:tabLst>
                <a:tab pos="351790" algn="l"/>
              </a:tabLst>
            </a:pPr>
            <a:r>
              <a:rPr sz="2000" spc="-15" dirty="0">
                <a:solidFill>
                  <a:srgbClr val="404040"/>
                </a:solidFill>
                <a:latin typeface="Carlito"/>
                <a:cs typeface="Carlito"/>
              </a:rPr>
              <a:t>Rotasyon </a:t>
            </a:r>
            <a:r>
              <a:rPr sz="2000" dirty="0">
                <a:solidFill>
                  <a:srgbClr val="404040"/>
                </a:solidFill>
                <a:latin typeface="Carlito"/>
                <a:cs typeface="Carlito"/>
              </a:rPr>
              <a:t>Planlaması vb.</a:t>
            </a:r>
            <a:endParaRPr sz="2000">
              <a:latin typeface="Carlito"/>
              <a:cs typeface="Carlito"/>
            </a:endParaRPr>
          </a:p>
        </p:txBody>
      </p:sp>
      <p:grpSp>
        <p:nvGrpSpPr>
          <p:cNvPr id="21" name="object 21"/>
          <p:cNvGrpSpPr/>
          <p:nvPr/>
        </p:nvGrpSpPr>
        <p:grpSpPr>
          <a:xfrm>
            <a:off x="7921752" y="830580"/>
            <a:ext cx="3510279" cy="4779645"/>
            <a:chOff x="7921752" y="830580"/>
            <a:chExt cx="3510279" cy="4779645"/>
          </a:xfrm>
        </p:grpSpPr>
        <p:sp>
          <p:nvSpPr>
            <p:cNvPr id="22" name="object 22"/>
            <p:cNvSpPr/>
            <p:nvPr/>
          </p:nvSpPr>
          <p:spPr>
            <a:xfrm>
              <a:off x="7921752" y="2110740"/>
              <a:ext cx="3509772" cy="349910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7975092" y="2125980"/>
              <a:ext cx="3408045" cy="3397250"/>
            </a:xfrm>
            <a:custGeom>
              <a:avLst/>
              <a:gdLst/>
              <a:ahLst/>
              <a:cxnLst/>
              <a:rect l="l" t="t" r="r" b="b"/>
              <a:pathLst>
                <a:path w="3408045" h="3397250">
                  <a:moveTo>
                    <a:pt x="3407663" y="0"/>
                  </a:moveTo>
                  <a:lnTo>
                    <a:pt x="0" y="0"/>
                  </a:lnTo>
                  <a:lnTo>
                    <a:pt x="0" y="3396996"/>
                  </a:lnTo>
                  <a:lnTo>
                    <a:pt x="3407663" y="3396996"/>
                  </a:lnTo>
                  <a:lnTo>
                    <a:pt x="3407663" y="0"/>
                  </a:lnTo>
                  <a:close/>
                </a:path>
              </a:pathLst>
            </a:custGeom>
            <a:solidFill>
              <a:srgbClr val="F1F1F1"/>
            </a:solidFill>
          </p:spPr>
          <p:txBody>
            <a:bodyPr wrap="square" lIns="0" tIns="0" rIns="0" bIns="0" rtlCol="0"/>
            <a:lstStyle/>
            <a:p>
              <a:endParaRPr/>
            </a:p>
          </p:txBody>
        </p:sp>
        <p:sp>
          <p:nvSpPr>
            <p:cNvPr id="24" name="object 24"/>
            <p:cNvSpPr/>
            <p:nvPr/>
          </p:nvSpPr>
          <p:spPr>
            <a:xfrm>
              <a:off x="7975092" y="830580"/>
              <a:ext cx="3408045" cy="1600200"/>
            </a:xfrm>
            <a:custGeom>
              <a:avLst/>
              <a:gdLst/>
              <a:ahLst/>
              <a:cxnLst/>
              <a:rect l="l" t="t" r="r" b="b"/>
              <a:pathLst>
                <a:path w="3408045" h="1600200">
                  <a:moveTo>
                    <a:pt x="3005201" y="0"/>
                  </a:moveTo>
                  <a:lnTo>
                    <a:pt x="398017" y="0"/>
                  </a:lnTo>
                  <a:lnTo>
                    <a:pt x="348212" y="2784"/>
                  </a:lnTo>
                  <a:lnTo>
                    <a:pt x="300219" y="10910"/>
                  </a:lnTo>
                  <a:lnTo>
                    <a:pt x="254416" y="24040"/>
                  </a:lnTo>
                  <a:lnTo>
                    <a:pt x="211180" y="41834"/>
                  </a:lnTo>
                  <a:lnTo>
                    <a:pt x="170891" y="63955"/>
                  </a:lnTo>
                  <a:lnTo>
                    <a:pt x="133926" y="90062"/>
                  </a:lnTo>
                  <a:lnTo>
                    <a:pt x="100663" y="119817"/>
                  </a:lnTo>
                  <a:lnTo>
                    <a:pt x="71480" y="152881"/>
                  </a:lnTo>
                  <a:lnTo>
                    <a:pt x="46755" y="188916"/>
                  </a:lnTo>
                  <a:lnTo>
                    <a:pt x="26867" y="227582"/>
                  </a:lnTo>
                  <a:lnTo>
                    <a:pt x="12192" y="268541"/>
                  </a:lnTo>
                  <a:lnTo>
                    <a:pt x="3111" y="311453"/>
                  </a:lnTo>
                  <a:lnTo>
                    <a:pt x="0" y="355981"/>
                  </a:lnTo>
                  <a:lnTo>
                    <a:pt x="0" y="1600200"/>
                  </a:lnTo>
                  <a:lnTo>
                    <a:pt x="3407663" y="1600200"/>
                  </a:lnTo>
                  <a:lnTo>
                    <a:pt x="3407663" y="355981"/>
                  </a:lnTo>
                  <a:lnTo>
                    <a:pt x="3404548" y="311453"/>
                  </a:lnTo>
                  <a:lnTo>
                    <a:pt x="3395447" y="268541"/>
                  </a:lnTo>
                  <a:lnTo>
                    <a:pt x="3380726" y="227582"/>
                  </a:lnTo>
                  <a:lnTo>
                    <a:pt x="3360754" y="188916"/>
                  </a:lnTo>
                  <a:lnTo>
                    <a:pt x="3335896" y="152881"/>
                  </a:lnTo>
                  <a:lnTo>
                    <a:pt x="3306520" y="119817"/>
                  </a:lnTo>
                  <a:lnTo>
                    <a:pt x="3272992" y="90062"/>
                  </a:lnTo>
                  <a:lnTo>
                    <a:pt x="3235681" y="63955"/>
                  </a:lnTo>
                  <a:lnTo>
                    <a:pt x="3194952" y="41834"/>
                  </a:lnTo>
                  <a:lnTo>
                    <a:pt x="3151172" y="24040"/>
                  </a:lnTo>
                  <a:lnTo>
                    <a:pt x="3104709" y="10910"/>
                  </a:lnTo>
                  <a:lnTo>
                    <a:pt x="3055930" y="2784"/>
                  </a:lnTo>
                  <a:lnTo>
                    <a:pt x="3005201" y="0"/>
                  </a:lnTo>
                  <a:close/>
                </a:path>
              </a:pathLst>
            </a:custGeom>
            <a:solidFill>
              <a:srgbClr val="A8CAEA"/>
            </a:solidFill>
          </p:spPr>
          <p:txBody>
            <a:bodyPr wrap="square" lIns="0" tIns="0" rIns="0" bIns="0" rtlCol="0"/>
            <a:lstStyle/>
            <a:p>
              <a:endParaRPr/>
            </a:p>
          </p:txBody>
        </p:sp>
        <p:sp>
          <p:nvSpPr>
            <p:cNvPr id="25" name="object 25"/>
            <p:cNvSpPr/>
            <p:nvPr/>
          </p:nvSpPr>
          <p:spPr>
            <a:xfrm>
              <a:off x="7975092" y="2391155"/>
              <a:ext cx="3408045" cy="36830"/>
            </a:xfrm>
            <a:custGeom>
              <a:avLst/>
              <a:gdLst/>
              <a:ahLst/>
              <a:cxnLst/>
              <a:rect l="l" t="t" r="r" b="b"/>
              <a:pathLst>
                <a:path w="3408045" h="36830">
                  <a:moveTo>
                    <a:pt x="3407663" y="0"/>
                  </a:moveTo>
                  <a:lnTo>
                    <a:pt x="0" y="0"/>
                  </a:lnTo>
                  <a:lnTo>
                    <a:pt x="0" y="36575"/>
                  </a:lnTo>
                  <a:lnTo>
                    <a:pt x="3407663" y="36575"/>
                  </a:lnTo>
                  <a:lnTo>
                    <a:pt x="3407663" y="0"/>
                  </a:lnTo>
                  <a:close/>
                </a:path>
              </a:pathLst>
            </a:custGeom>
            <a:solidFill>
              <a:srgbClr val="AE9638"/>
            </a:solidFill>
          </p:spPr>
          <p:txBody>
            <a:bodyPr wrap="square" lIns="0" tIns="0" rIns="0" bIns="0" rtlCol="0"/>
            <a:lstStyle/>
            <a:p>
              <a:endParaRPr/>
            </a:p>
          </p:txBody>
        </p:sp>
        <p:sp>
          <p:nvSpPr>
            <p:cNvPr id="26" name="object 26"/>
            <p:cNvSpPr/>
            <p:nvPr/>
          </p:nvSpPr>
          <p:spPr>
            <a:xfrm>
              <a:off x="7975092" y="2391155"/>
              <a:ext cx="3408045" cy="36830"/>
            </a:xfrm>
            <a:custGeom>
              <a:avLst/>
              <a:gdLst/>
              <a:ahLst/>
              <a:cxnLst/>
              <a:rect l="l" t="t" r="r" b="b"/>
              <a:pathLst>
                <a:path w="3408045" h="36830">
                  <a:moveTo>
                    <a:pt x="3407663" y="0"/>
                  </a:moveTo>
                  <a:lnTo>
                    <a:pt x="0" y="0"/>
                  </a:lnTo>
                  <a:lnTo>
                    <a:pt x="0" y="36575"/>
                  </a:lnTo>
                  <a:lnTo>
                    <a:pt x="3407663" y="36575"/>
                  </a:lnTo>
                  <a:lnTo>
                    <a:pt x="3407663" y="0"/>
                  </a:lnTo>
                  <a:close/>
                </a:path>
              </a:pathLst>
            </a:custGeom>
            <a:solidFill>
              <a:srgbClr val="BEBEBE"/>
            </a:solidFill>
          </p:spPr>
          <p:txBody>
            <a:bodyPr wrap="square" lIns="0" tIns="0" rIns="0" bIns="0" rtlCol="0"/>
            <a:lstStyle/>
            <a:p>
              <a:endParaRPr/>
            </a:p>
          </p:txBody>
        </p:sp>
        <p:sp>
          <p:nvSpPr>
            <p:cNvPr id="27" name="object 27"/>
            <p:cNvSpPr/>
            <p:nvPr/>
          </p:nvSpPr>
          <p:spPr>
            <a:xfrm>
              <a:off x="9454134" y="1120902"/>
              <a:ext cx="17780" cy="1094105"/>
            </a:xfrm>
            <a:custGeom>
              <a:avLst/>
              <a:gdLst/>
              <a:ahLst/>
              <a:cxnLst/>
              <a:rect l="l" t="t" r="r" b="b"/>
              <a:pathLst>
                <a:path w="17779" h="1094105">
                  <a:moveTo>
                    <a:pt x="17780" y="0"/>
                  </a:moveTo>
                  <a:lnTo>
                    <a:pt x="0" y="1094105"/>
                  </a:lnTo>
                </a:path>
              </a:pathLst>
            </a:custGeom>
            <a:ln w="19812">
              <a:solidFill>
                <a:srgbClr val="F1F1F1"/>
              </a:solidFill>
              <a:prstDash val="sysDash"/>
            </a:ln>
          </p:spPr>
          <p:txBody>
            <a:bodyPr wrap="square" lIns="0" tIns="0" rIns="0" bIns="0" rtlCol="0"/>
            <a:lstStyle/>
            <a:p>
              <a:endParaRPr/>
            </a:p>
          </p:txBody>
        </p:sp>
      </p:grpSp>
      <p:sp>
        <p:nvSpPr>
          <p:cNvPr id="28" name="object 28"/>
          <p:cNvSpPr txBox="1"/>
          <p:nvPr/>
        </p:nvSpPr>
        <p:spPr>
          <a:xfrm>
            <a:off x="9706736" y="1271091"/>
            <a:ext cx="1209675" cy="75819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FFFFFF"/>
                </a:solidFill>
                <a:latin typeface="Carlito"/>
                <a:cs typeface="Carlito"/>
              </a:rPr>
              <a:t>Teknik</a:t>
            </a:r>
            <a:endParaRPr sz="2400">
              <a:latin typeface="Carlito"/>
              <a:cs typeface="Carlito"/>
            </a:endParaRPr>
          </a:p>
          <a:p>
            <a:pPr marL="12700">
              <a:lnSpc>
                <a:spcPct val="100000"/>
              </a:lnSpc>
              <a:spcBef>
                <a:spcPts val="5"/>
              </a:spcBef>
            </a:pPr>
            <a:r>
              <a:rPr sz="2400" b="1" spc="-5" dirty="0">
                <a:solidFill>
                  <a:srgbClr val="FFFFFF"/>
                </a:solidFill>
                <a:latin typeface="Carlito"/>
                <a:cs typeface="Carlito"/>
              </a:rPr>
              <a:t>Önlemler</a:t>
            </a:r>
            <a:endParaRPr sz="2400">
              <a:latin typeface="Carlito"/>
              <a:cs typeface="Carlito"/>
            </a:endParaRPr>
          </a:p>
        </p:txBody>
      </p:sp>
      <p:sp>
        <p:nvSpPr>
          <p:cNvPr id="29" name="object 29"/>
          <p:cNvSpPr txBox="1"/>
          <p:nvPr/>
        </p:nvSpPr>
        <p:spPr>
          <a:xfrm>
            <a:off x="7975092" y="2427732"/>
            <a:ext cx="3408045" cy="3095625"/>
          </a:xfrm>
          <a:prstGeom prst="rect">
            <a:avLst/>
          </a:prstGeom>
          <a:solidFill>
            <a:srgbClr val="F1F1F1"/>
          </a:solidFill>
        </p:spPr>
        <p:txBody>
          <a:bodyPr vert="horz" wrap="square" lIns="0" tIns="1905" rIns="0" bIns="0" rtlCol="0">
            <a:spAutoFit/>
          </a:bodyPr>
          <a:lstStyle/>
          <a:p>
            <a:pPr>
              <a:lnSpc>
                <a:spcPct val="100000"/>
              </a:lnSpc>
              <a:spcBef>
                <a:spcPts val="15"/>
              </a:spcBef>
            </a:pPr>
            <a:endParaRPr sz="2100">
              <a:latin typeface="Times New Roman"/>
              <a:cs typeface="Times New Roman"/>
            </a:endParaRPr>
          </a:p>
          <a:p>
            <a:pPr marL="351790" indent="-181610">
              <a:lnSpc>
                <a:spcPct val="100000"/>
              </a:lnSpc>
              <a:buClr>
                <a:srgbClr val="C00000"/>
              </a:buClr>
              <a:buFont typeface="Arial"/>
              <a:buChar char="•"/>
              <a:tabLst>
                <a:tab pos="352425" algn="l"/>
              </a:tabLst>
            </a:pPr>
            <a:r>
              <a:rPr sz="2000" spc="-5" dirty="0">
                <a:solidFill>
                  <a:srgbClr val="404040"/>
                </a:solidFill>
                <a:latin typeface="Carlito"/>
                <a:cs typeface="Carlito"/>
              </a:rPr>
              <a:t>Risklerin </a:t>
            </a:r>
            <a:r>
              <a:rPr sz="2000" spc="-15" dirty="0">
                <a:solidFill>
                  <a:srgbClr val="404040"/>
                </a:solidFill>
                <a:latin typeface="Carlito"/>
                <a:cs typeface="Carlito"/>
              </a:rPr>
              <a:t>Kaynakta</a:t>
            </a:r>
            <a:r>
              <a:rPr sz="2000" dirty="0">
                <a:solidFill>
                  <a:srgbClr val="404040"/>
                </a:solidFill>
                <a:latin typeface="Carlito"/>
                <a:cs typeface="Carlito"/>
              </a:rPr>
              <a:t> </a:t>
            </a:r>
            <a:r>
              <a:rPr sz="2000" spc="-15" dirty="0">
                <a:solidFill>
                  <a:srgbClr val="404040"/>
                </a:solidFill>
                <a:latin typeface="Carlito"/>
                <a:cs typeface="Carlito"/>
              </a:rPr>
              <a:t>Kontrolü</a:t>
            </a:r>
            <a:endParaRPr sz="2000">
              <a:latin typeface="Carlito"/>
              <a:cs typeface="Carlito"/>
            </a:endParaRPr>
          </a:p>
          <a:p>
            <a:pPr marL="351790" indent="-181610">
              <a:lnSpc>
                <a:spcPct val="100000"/>
              </a:lnSpc>
              <a:spcBef>
                <a:spcPts val="1200"/>
              </a:spcBef>
              <a:buClr>
                <a:srgbClr val="C00000"/>
              </a:buClr>
              <a:buFont typeface="Arial"/>
              <a:buChar char="•"/>
              <a:tabLst>
                <a:tab pos="352425" algn="l"/>
              </a:tabLst>
            </a:pPr>
            <a:r>
              <a:rPr sz="2000" spc="-10" dirty="0">
                <a:solidFill>
                  <a:srgbClr val="404040"/>
                </a:solidFill>
                <a:latin typeface="Carlito"/>
                <a:cs typeface="Carlito"/>
              </a:rPr>
              <a:t>Kaynak-Çalışan</a:t>
            </a:r>
            <a:r>
              <a:rPr sz="2000" spc="-15" dirty="0">
                <a:solidFill>
                  <a:srgbClr val="404040"/>
                </a:solidFill>
                <a:latin typeface="Carlito"/>
                <a:cs typeface="Carlito"/>
              </a:rPr>
              <a:t> </a:t>
            </a:r>
            <a:r>
              <a:rPr sz="2000" spc="-10" dirty="0">
                <a:solidFill>
                  <a:srgbClr val="404040"/>
                </a:solidFill>
                <a:latin typeface="Carlito"/>
                <a:cs typeface="Carlito"/>
              </a:rPr>
              <a:t>Arasında</a:t>
            </a:r>
            <a:endParaRPr sz="2000">
              <a:latin typeface="Carlito"/>
              <a:cs typeface="Carlito"/>
            </a:endParaRPr>
          </a:p>
          <a:p>
            <a:pPr marL="351790">
              <a:lnSpc>
                <a:spcPct val="100000"/>
              </a:lnSpc>
              <a:spcBef>
                <a:spcPts val="1200"/>
              </a:spcBef>
            </a:pPr>
            <a:r>
              <a:rPr sz="2000" spc="-15" dirty="0">
                <a:solidFill>
                  <a:srgbClr val="404040"/>
                </a:solidFill>
                <a:latin typeface="Carlito"/>
                <a:cs typeface="Carlito"/>
              </a:rPr>
              <a:t>Kontrolü</a:t>
            </a:r>
            <a:endParaRPr sz="2000">
              <a:latin typeface="Carlito"/>
              <a:cs typeface="Carlito"/>
            </a:endParaRPr>
          </a:p>
          <a:p>
            <a:pPr marL="351790" indent="-181610">
              <a:lnSpc>
                <a:spcPct val="100000"/>
              </a:lnSpc>
              <a:spcBef>
                <a:spcPts val="1200"/>
              </a:spcBef>
              <a:buClr>
                <a:srgbClr val="C00000"/>
              </a:buClr>
              <a:buFont typeface="Arial"/>
              <a:buChar char="•"/>
              <a:tabLst>
                <a:tab pos="352425" algn="l"/>
              </a:tabLst>
            </a:pPr>
            <a:r>
              <a:rPr sz="2000" spc="-5" dirty="0">
                <a:solidFill>
                  <a:srgbClr val="404040"/>
                </a:solidFill>
                <a:latin typeface="Carlito"/>
                <a:cs typeface="Carlito"/>
              </a:rPr>
              <a:t>Çalışanın </a:t>
            </a:r>
            <a:r>
              <a:rPr sz="2000" dirty="0">
                <a:solidFill>
                  <a:srgbClr val="404040"/>
                </a:solidFill>
                <a:latin typeface="Carlito"/>
                <a:cs typeface="Carlito"/>
              </a:rPr>
              <a:t>Alacağı</a:t>
            </a:r>
            <a:r>
              <a:rPr sz="2000" spc="-20" dirty="0">
                <a:solidFill>
                  <a:srgbClr val="404040"/>
                </a:solidFill>
                <a:latin typeface="Carlito"/>
                <a:cs typeface="Carlito"/>
              </a:rPr>
              <a:t> </a:t>
            </a:r>
            <a:r>
              <a:rPr sz="2000" dirty="0">
                <a:solidFill>
                  <a:srgbClr val="404040"/>
                </a:solidFill>
                <a:latin typeface="Carlito"/>
                <a:cs typeface="Carlito"/>
              </a:rPr>
              <a:t>Önlemler</a:t>
            </a:r>
            <a:endParaRPr sz="2000">
              <a:latin typeface="Carlito"/>
              <a:cs typeface="Carlito"/>
            </a:endParaRPr>
          </a:p>
          <a:p>
            <a:pPr marL="351790">
              <a:lnSpc>
                <a:spcPct val="100000"/>
              </a:lnSpc>
              <a:spcBef>
                <a:spcPts val="1200"/>
              </a:spcBef>
            </a:pPr>
            <a:r>
              <a:rPr sz="2000" spc="-5" dirty="0">
                <a:solidFill>
                  <a:srgbClr val="404040"/>
                </a:solidFill>
                <a:latin typeface="Carlito"/>
                <a:cs typeface="Carlito"/>
              </a:rPr>
              <a:t>(Kişisel Koruyucu</a:t>
            </a:r>
            <a:r>
              <a:rPr sz="2000" spc="-45" dirty="0">
                <a:solidFill>
                  <a:srgbClr val="404040"/>
                </a:solidFill>
                <a:latin typeface="Carlito"/>
                <a:cs typeface="Carlito"/>
              </a:rPr>
              <a:t> </a:t>
            </a:r>
            <a:r>
              <a:rPr sz="2000" spc="-5" dirty="0">
                <a:solidFill>
                  <a:srgbClr val="404040"/>
                </a:solidFill>
                <a:latin typeface="Carlito"/>
                <a:cs typeface="Carlito"/>
              </a:rPr>
              <a:t>Donanım)</a:t>
            </a:r>
            <a:endParaRPr sz="2000">
              <a:latin typeface="Carlito"/>
              <a:cs typeface="Carlito"/>
            </a:endParaRPr>
          </a:p>
        </p:txBody>
      </p:sp>
      <p:grpSp>
        <p:nvGrpSpPr>
          <p:cNvPr id="30" name="object 30"/>
          <p:cNvGrpSpPr/>
          <p:nvPr/>
        </p:nvGrpSpPr>
        <p:grpSpPr>
          <a:xfrm>
            <a:off x="4401311" y="838200"/>
            <a:ext cx="4944110" cy="1591310"/>
            <a:chOff x="4401311" y="838200"/>
            <a:chExt cx="4944110" cy="1591310"/>
          </a:xfrm>
        </p:grpSpPr>
        <p:sp>
          <p:nvSpPr>
            <p:cNvPr id="31" name="object 31"/>
            <p:cNvSpPr/>
            <p:nvPr/>
          </p:nvSpPr>
          <p:spPr>
            <a:xfrm>
              <a:off x="4401311" y="838200"/>
              <a:ext cx="1592580" cy="1591055"/>
            </a:xfrm>
            <a:prstGeom prst="rect">
              <a:avLst/>
            </a:prstGeom>
            <a:blipFill>
              <a:blip r:embed="rId4" cstate="print"/>
              <a:stretch>
                <a:fillRect/>
              </a:stretch>
            </a:blipFill>
          </p:spPr>
          <p:txBody>
            <a:bodyPr wrap="square" lIns="0" tIns="0" rIns="0" bIns="0" rtlCol="0"/>
            <a:lstStyle/>
            <a:p>
              <a:endParaRPr/>
            </a:p>
          </p:txBody>
        </p:sp>
        <p:sp>
          <p:nvSpPr>
            <p:cNvPr id="32" name="object 32"/>
            <p:cNvSpPr/>
            <p:nvPr/>
          </p:nvSpPr>
          <p:spPr>
            <a:xfrm>
              <a:off x="8095488" y="1080515"/>
              <a:ext cx="1249679" cy="1249679"/>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768223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a:t>
            </a:r>
            <a:r>
              <a:rPr sz="2800" b="1" spc="-15" dirty="0">
                <a:solidFill>
                  <a:srgbClr val="404040"/>
                </a:solidFill>
                <a:latin typeface="Carlito"/>
                <a:cs typeface="Carlito"/>
              </a:rPr>
              <a:t>Hastalığı </a:t>
            </a:r>
            <a:r>
              <a:rPr sz="2800" b="1" spc="-5" dirty="0">
                <a:solidFill>
                  <a:srgbClr val="404040"/>
                </a:solidFill>
                <a:latin typeface="Carlito"/>
                <a:cs typeface="Carlito"/>
              </a:rPr>
              <a:t>Sonucu </a:t>
            </a:r>
            <a:r>
              <a:rPr sz="2800" b="1" spc="-15" dirty="0">
                <a:solidFill>
                  <a:srgbClr val="404040"/>
                </a:solidFill>
                <a:latin typeface="Carlito"/>
                <a:cs typeface="Carlito"/>
              </a:rPr>
              <a:t>Sigortalıya </a:t>
            </a:r>
            <a:r>
              <a:rPr sz="2800" b="1" spc="-5" dirty="0">
                <a:solidFill>
                  <a:srgbClr val="404040"/>
                </a:solidFill>
                <a:latin typeface="Carlito"/>
                <a:cs typeface="Carlito"/>
              </a:rPr>
              <a:t>Sağlanan</a:t>
            </a:r>
            <a:r>
              <a:rPr sz="2800" b="1" spc="175" dirty="0">
                <a:solidFill>
                  <a:srgbClr val="404040"/>
                </a:solidFill>
                <a:latin typeface="Carlito"/>
                <a:cs typeface="Carlito"/>
              </a:rPr>
              <a:t> </a:t>
            </a:r>
            <a:r>
              <a:rPr sz="2800" b="1" spc="-5" dirty="0">
                <a:solidFill>
                  <a:srgbClr val="404040"/>
                </a:solidFill>
                <a:latin typeface="Carlito"/>
                <a:cs typeface="Carlito"/>
              </a:rPr>
              <a:t>Haklar</a:t>
            </a:r>
            <a:endParaRPr sz="2800">
              <a:latin typeface="Carlito"/>
              <a:cs typeface="Carlito"/>
            </a:endParaRPr>
          </a:p>
        </p:txBody>
      </p:sp>
      <p:grpSp>
        <p:nvGrpSpPr>
          <p:cNvPr id="3" name="object 3"/>
          <p:cNvGrpSpPr/>
          <p:nvPr/>
        </p:nvGrpSpPr>
        <p:grpSpPr>
          <a:xfrm>
            <a:off x="754380" y="1283208"/>
            <a:ext cx="10683240" cy="4485640"/>
            <a:chOff x="754380" y="1283208"/>
            <a:chExt cx="10683240" cy="4485640"/>
          </a:xfrm>
        </p:grpSpPr>
        <p:sp>
          <p:nvSpPr>
            <p:cNvPr id="4" name="object 4"/>
            <p:cNvSpPr/>
            <p:nvPr/>
          </p:nvSpPr>
          <p:spPr>
            <a:xfrm>
              <a:off x="754380" y="1283208"/>
              <a:ext cx="10683240" cy="4485640"/>
            </a:xfrm>
            <a:custGeom>
              <a:avLst/>
              <a:gdLst/>
              <a:ahLst/>
              <a:cxnLst/>
              <a:rect l="l" t="t" r="r" b="b"/>
              <a:pathLst>
                <a:path w="10683240" h="4485640">
                  <a:moveTo>
                    <a:pt x="10432796" y="0"/>
                  </a:moveTo>
                  <a:lnTo>
                    <a:pt x="250405" y="0"/>
                  </a:lnTo>
                  <a:lnTo>
                    <a:pt x="205396" y="4035"/>
                  </a:lnTo>
                  <a:lnTo>
                    <a:pt x="163033" y="15669"/>
                  </a:lnTo>
                  <a:lnTo>
                    <a:pt x="124023" y="34195"/>
                  </a:lnTo>
                  <a:lnTo>
                    <a:pt x="89074" y="58905"/>
                  </a:lnTo>
                  <a:lnTo>
                    <a:pt x="58893" y="89091"/>
                  </a:lnTo>
                  <a:lnTo>
                    <a:pt x="34188" y="124046"/>
                  </a:lnTo>
                  <a:lnTo>
                    <a:pt x="15666" y="163061"/>
                  </a:lnTo>
                  <a:lnTo>
                    <a:pt x="4034" y="205429"/>
                  </a:lnTo>
                  <a:lnTo>
                    <a:pt x="0" y="250443"/>
                  </a:lnTo>
                  <a:lnTo>
                    <a:pt x="0" y="4234688"/>
                  </a:lnTo>
                  <a:lnTo>
                    <a:pt x="4034" y="4279708"/>
                  </a:lnTo>
                  <a:lnTo>
                    <a:pt x="15666" y="4322080"/>
                  </a:lnTo>
                  <a:lnTo>
                    <a:pt x="34188" y="4361097"/>
                  </a:lnTo>
                  <a:lnTo>
                    <a:pt x="58893" y="4396050"/>
                  </a:lnTo>
                  <a:lnTo>
                    <a:pt x="89074" y="4426234"/>
                  </a:lnTo>
                  <a:lnTo>
                    <a:pt x="124023" y="4450941"/>
                  </a:lnTo>
                  <a:lnTo>
                    <a:pt x="163033" y="4469464"/>
                  </a:lnTo>
                  <a:lnTo>
                    <a:pt x="205396" y="4481097"/>
                  </a:lnTo>
                  <a:lnTo>
                    <a:pt x="250405" y="4485132"/>
                  </a:lnTo>
                  <a:lnTo>
                    <a:pt x="10432796" y="4485132"/>
                  </a:lnTo>
                  <a:lnTo>
                    <a:pt x="10477810" y="4481097"/>
                  </a:lnTo>
                  <a:lnTo>
                    <a:pt x="10520178" y="4469464"/>
                  </a:lnTo>
                  <a:lnTo>
                    <a:pt x="10559193" y="4450941"/>
                  </a:lnTo>
                  <a:lnTo>
                    <a:pt x="10594148" y="4426234"/>
                  </a:lnTo>
                  <a:lnTo>
                    <a:pt x="10624334" y="4396050"/>
                  </a:lnTo>
                  <a:lnTo>
                    <a:pt x="10649044" y="4361097"/>
                  </a:lnTo>
                  <a:lnTo>
                    <a:pt x="10667570" y="4322080"/>
                  </a:lnTo>
                  <a:lnTo>
                    <a:pt x="10679204" y="4279708"/>
                  </a:lnTo>
                  <a:lnTo>
                    <a:pt x="10683240" y="4234688"/>
                  </a:lnTo>
                  <a:lnTo>
                    <a:pt x="10683240" y="250443"/>
                  </a:lnTo>
                  <a:lnTo>
                    <a:pt x="10679204" y="205429"/>
                  </a:lnTo>
                  <a:lnTo>
                    <a:pt x="10667570" y="163061"/>
                  </a:lnTo>
                  <a:lnTo>
                    <a:pt x="10649044" y="124046"/>
                  </a:lnTo>
                  <a:lnTo>
                    <a:pt x="10624334" y="89091"/>
                  </a:lnTo>
                  <a:lnTo>
                    <a:pt x="10594148" y="58905"/>
                  </a:lnTo>
                  <a:lnTo>
                    <a:pt x="10559193" y="34195"/>
                  </a:lnTo>
                  <a:lnTo>
                    <a:pt x="10520178" y="15669"/>
                  </a:lnTo>
                  <a:lnTo>
                    <a:pt x="10477810" y="4035"/>
                  </a:lnTo>
                  <a:lnTo>
                    <a:pt x="10432796" y="0"/>
                  </a:lnTo>
                  <a:close/>
                </a:path>
              </a:pathLst>
            </a:custGeom>
            <a:solidFill>
              <a:srgbClr val="DEEBF7"/>
            </a:solidFill>
          </p:spPr>
          <p:txBody>
            <a:bodyPr wrap="square" lIns="0" tIns="0" rIns="0" bIns="0" rtlCol="0"/>
            <a:lstStyle/>
            <a:p>
              <a:endParaRPr/>
            </a:p>
          </p:txBody>
        </p:sp>
        <p:sp>
          <p:nvSpPr>
            <p:cNvPr id="5" name="object 5"/>
            <p:cNvSpPr/>
            <p:nvPr/>
          </p:nvSpPr>
          <p:spPr>
            <a:xfrm>
              <a:off x="1027099" y="2514854"/>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27099" y="3612134"/>
              <a:ext cx="216407"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27099" y="4160774"/>
              <a:ext cx="216407" cy="213360"/>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014475" y="1676780"/>
            <a:ext cx="8976360" cy="3317875"/>
          </a:xfrm>
          <a:prstGeom prst="rect">
            <a:avLst/>
          </a:prstGeom>
        </p:spPr>
        <p:txBody>
          <a:bodyPr vert="horz" wrap="square" lIns="0" tIns="195580" rIns="0" bIns="0" rtlCol="0">
            <a:spAutoFit/>
          </a:bodyPr>
          <a:lstStyle/>
          <a:p>
            <a:pPr marL="12700">
              <a:lnSpc>
                <a:spcPct val="100000"/>
              </a:lnSpc>
              <a:spcBef>
                <a:spcPts val="1540"/>
              </a:spcBef>
            </a:pPr>
            <a:r>
              <a:rPr sz="2400" b="1" spc="-10" dirty="0">
                <a:solidFill>
                  <a:srgbClr val="C00000"/>
                </a:solidFill>
                <a:latin typeface="Carlito"/>
                <a:cs typeface="Carlito"/>
              </a:rPr>
              <a:t>Kısa </a:t>
            </a:r>
            <a:r>
              <a:rPr sz="2400" b="1" spc="-25" dirty="0">
                <a:solidFill>
                  <a:srgbClr val="C00000"/>
                </a:solidFill>
                <a:latin typeface="Carlito"/>
                <a:cs typeface="Carlito"/>
              </a:rPr>
              <a:t>Vadeli </a:t>
            </a:r>
            <a:r>
              <a:rPr sz="2400" b="1" spc="-10" dirty="0">
                <a:solidFill>
                  <a:srgbClr val="C00000"/>
                </a:solidFill>
                <a:latin typeface="Carlito"/>
                <a:cs typeface="Carlito"/>
              </a:rPr>
              <a:t>Sigorta Kolları</a:t>
            </a:r>
            <a:r>
              <a:rPr sz="2400" b="1" spc="15" dirty="0">
                <a:solidFill>
                  <a:srgbClr val="C00000"/>
                </a:solidFill>
                <a:latin typeface="Carlito"/>
                <a:cs typeface="Carlito"/>
              </a:rPr>
              <a:t> </a:t>
            </a:r>
            <a:r>
              <a:rPr sz="2400" b="1" spc="-10" dirty="0">
                <a:solidFill>
                  <a:srgbClr val="C00000"/>
                </a:solidFill>
                <a:latin typeface="Carlito"/>
                <a:cs typeface="Carlito"/>
              </a:rPr>
              <a:t>Kapsamında</a:t>
            </a:r>
            <a:endParaRPr sz="2400">
              <a:latin typeface="Carlito"/>
              <a:cs typeface="Carlito"/>
            </a:endParaRPr>
          </a:p>
          <a:p>
            <a:pPr marL="355600" marR="264160">
              <a:lnSpc>
                <a:spcPts val="4320"/>
              </a:lnSpc>
              <a:spcBef>
                <a:spcPts val="384"/>
              </a:spcBef>
            </a:pPr>
            <a:r>
              <a:rPr sz="2400" spc="-10" dirty="0">
                <a:solidFill>
                  <a:srgbClr val="404040"/>
                </a:solidFill>
                <a:latin typeface="Carlito"/>
                <a:cs typeface="Carlito"/>
              </a:rPr>
              <a:t>Sigortalıya </a:t>
            </a:r>
            <a:r>
              <a:rPr sz="2400" spc="-5" dirty="0">
                <a:solidFill>
                  <a:srgbClr val="404040"/>
                </a:solidFill>
                <a:latin typeface="Carlito"/>
                <a:cs typeface="Carlito"/>
              </a:rPr>
              <a:t>geçici </a:t>
            </a:r>
            <a:r>
              <a:rPr sz="2400" dirty="0">
                <a:solidFill>
                  <a:srgbClr val="404040"/>
                </a:solidFill>
                <a:latin typeface="Carlito"/>
                <a:cs typeface="Carlito"/>
              </a:rPr>
              <a:t>iş </a:t>
            </a:r>
            <a:r>
              <a:rPr sz="2400" spc="-10" dirty="0">
                <a:solidFill>
                  <a:srgbClr val="404040"/>
                </a:solidFill>
                <a:latin typeface="Carlito"/>
                <a:cs typeface="Carlito"/>
              </a:rPr>
              <a:t>göremezlik </a:t>
            </a:r>
            <a:r>
              <a:rPr sz="2400" spc="-5" dirty="0">
                <a:solidFill>
                  <a:srgbClr val="404040"/>
                </a:solidFill>
                <a:latin typeface="Carlito"/>
                <a:cs typeface="Carlito"/>
              </a:rPr>
              <a:t>süresince </a:t>
            </a:r>
            <a:r>
              <a:rPr sz="2400" b="1" spc="-5" dirty="0">
                <a:solidFill>
                  <a:srgbClr val="404040"/>
                </a:solidFill>
                <a:latin typeface="Carlito"/>
                <a:cs typeface="Carlito"/>
              </a:rPr>
              <a:t>günlük geçici </a:t>
            </a:r>
            <a:r>
              <a:rPr sz="2400" b="1" dirty="0">
                <a:solidFill>
                  <a:srgbClr val="404040"/>
                </a:solidFill>
                <a:latin typeface="Carlito"/>
                <a:cs typeface="Carlito"/>
              </a:rPr>
              <a:t>iş </a:t>
            </a:r>
            <a:r>
              <a:rPr sz="2400" b="1" spc="-10" dirty="0">
                <a:solidFill>
                  <a:srgbClr val="404040"/>
                </a:solidFill>
                <a:latin typeface="Carlito"/>
                <a:cs typeface="Carlito"/>
              </a:rPr>
              <a:t>göremezlik  </a:t>
            </a:r>
            <a:r>
              <a:rPr sz="2400" b="1" dirty="0">
                <a:solidFill>
                  <a:srgbClr val="404040"/>
                </a:solidFill>
                <a:latin typeface="Carlito"/>
                <a:cs typeface="Carlito"/>
              </a:rPr>
              <a:t>ödeneği</a:t>
            </a:r>
            <a:r>
              <a:rPr sz="2400" b="1" spc="-25" dirty="0">
                <a:solidFill>
                  <a:srgbClr val="404040"/>
                </a:solidFill>
                <a:latin typeface="Carlito"/>
                <a:cs typeface="Carlito"/>
              </a:rPr>
              <a:t> </a:t>
            </a:r>
            <a:r>
              <a:rPr sz="2400" spc="-35" dirty="0">
                <a:solidFill>
                  <a:srgbClr val="404040"/>
                </a:solidFill>
                <a:latin typeface="Carlito"/>
                <a:cs typeface="Carlito"/>
              </a:rPr>
              <a:t>verilir.</a:t>
            </a:r>
            <a:endParaRPr sz="2400">
              <a:latin typeface="Carlito"/>
              <a:cs typeface="Carlito"/>
            </a:endParaRPr>
          </a:p>
          <a:p>
            <a:pPr marL="355600">
              <a:lnSpc>
                <a:spcPct val="100000"/>
              </a:lnSpc>
              <a:spcBef>
                <a:spcPts val="1055"/>
              </a:spcBef>
            </a:pPr>
            <a:r>
              <a:rPr sz="2400" b="1" spc="-10" dirty="0">
                <a:solidFill>
                  <a:srgbClr val="404040"/>
                </a:solidFill>
                <a:latin typeface="Carlito"/>
                <a:cs typeface="Carlito"/>
              </a:rPr>
              <a:t>Sürekli </a:t>
            </a:r>
            <a:r>
              <a:rPr sz="2400" b="1" dirty="0">
                <a:solidFill>
                  <a:srgbClr val="404040"/>
                </a:solidFill>
                <a:latin typeface="Carlito"/>
                <a:cs typeface="Carlito"/>
              </a:rPr>
              <a:t>iş </a:t>
            </a:r>
            <a:r>
              <a:rPr sz="2400" b="1" spc="-10" dirty="0">
                <a:solidFill>
                  <a:srgbClr val="404040"/>
                </a:solidFill>
                <a:latin typeface="Carlito"/>
                <a:cs typeface="Carlito"/>
              </a:rPr>
              <a:t>göremezlik geliri</a:t>
            </a:r>
            <a:r>
              <a:rPr sz="2400" b="1" spc="-35" dirty="0">
                <a:solidFill>
                  <a:srgbClr val="404040"/>
                </a:solidFill>
                <a:latin typeface="Carlito"/>
                <a:cs typeface="Carlito"/>
              </a:rPr>
              <a:t> </a:t>
            </a:r>
            <a:r>
              <a:rPr sz="2400" spc="-35" dirty="0">
                <a:solidFill>
                  <a:srgbClr val="404040"/>
                </a:solidFill>
                <a:latin typeface="Carlito"/>
                <a:cs typeface="Carlito"/>
              </a:rPr>
              <a:t>bağlanır.</a:t>
            </a:r>
            <a:endParaRPr sz="2400">
              <a:latin typeface="Carlito"/>
              <a:cs typeface="Carlito"/>
            </a:endParaRPr>
          </a:p>
          <a:p>
            <a:pPr marL="355600">
              <a:lnSpc>
                <a:spcPct val="100000"/>
              </a:lnSpc>
              <a:spcBef>
                <a:spcPts val="1440"/>
              </a:spcBef>
            </a:pPr>
            <a:r>
              <a:rPr sz="2400" dirty="0">
                <a:solidFill>
                  <a:srgbClr val="404040"/>
                </a:solidFill>
                <a:latin typeface="Carlito"/>
                <a:cs typeface="Carlito"/>
              </a:rPr>
              <a:t>İş </a:t>
            </a:r>
            <a:r>
              <a:rPr sz="2400" spc="-15" dirty="0">
                <a:solidFill>
                  <a:srgbClr val="404040"/>
                </a:solidFill>
                <a:latin typeface="Carlito"/>
                <a:cs typeface="Carlito"/>
              </a:rPr>
              <a:t>kazası </a:t>
            </a:r>
            <a:r>
              <a:rPr sz="2400" spc="-20" dirty="0">
                <a:solidFill>
                  <a:srgbClr val="404040"/>
                </a:solidFill>
                <a:latin typeface="Carlito"/>
                <a:cs typeface="Carlito"/>
              </a:rPr>
              <a:t>veya </a:t>
            </a:r>
            <a:r>
              <a:rPr sz="2400" dirty="0">
                <a:solidFill>
                  <a:srgbClr val="404040"/>
                </a:solidFill>
                <a:latin typeface="Carlito"/>
                <a:cs typeface="Carlito"/>
              </a:rPr>
              <a:t>meslek </a:t>
            </a:r>
            <a:r>
              <a:rPr sz="2400" spc="-10" dirty="0">
                <a:solidFill>
                  <a:srgbClr val="404040"/>
                </a:solidFill>
                <a:latin typeface="Carlito"/>
                <a:cs typeface="Carlito"/>
              </a:rPr>
              <a:t>hastalığı </a:t>
            </a:r>
            <a:r>
              <a:rPr sz="2400" spc="-5" dirty="0">
                <a:solidFill>
                  <a:srgbClr val="404040"/>
                </a:solidFill>
                <a:latin typeface="Carlito"/>
                <a:cs typeface="Carlito"/>
              </a:rPr>
              <a:t>sonucu ölen </a:t>
            </a:r>
            <a:r>
              <a:rPr sz="2400" spc="-10" dirty="0">
                <a:solidFill>
                  <a:srgbClr val="404040"/>
                </a:solidFill>
                <a:latin typeface="Carlito"/>
                <a:cs typeface="Carlito"/>
              </a:rPr>
              <a:t>sigortalının </a:t>
            </a:r>
            <a:r>
              <a:rPr sz="2400" spc="-5" dirty="0">
                <a:solidFill>
                  <a:srgbClr val="404040"/>
                </a:solidFill>
                <a:latin typeface="Carlito"/>
                <a:cs typeface="Carlito"/>
              </a:rPr>
              <a:t>hak</a:t>
            </a:r>
            <a:r>
              <a:rPr sz="2400" spc="-25" dirty="0">
                <a:solidFill>
                  <a:srgbClr val="404040"/>
                </a:solidFill>
                <a:latin typeface="Carlito"/>
                <a:cs typeface="Carlito"/>
              </a:rPr>
              <a:t> </a:t>
            </a:r>
            <a:r>
              <a:rPr sz="2400" spc="-5" dirty="0">
                <a:solidFill>
                  <a:srgbClr val="404040"/>
                </a:solidFill>
                <a:latin typeface="Carlito"/>
                <a:cs typeface="Carlito"/>
              </a:rPr>
              <a:t>sahiplerine</a:t>
            </a:r>
            <a:endParaRPr sz="2400">
              <a:latin typeface="Carlito"/>
              <a:cs typeface="Carlito"/>
            </a:endParaRPr>
          </a:p>
          <a:p>
            <a:pPr marL="355600">
              <a:lnSpc>
                <a:spcPct val="100000"/>
              </a:lnSpc>
              <a:spcBef>
                <a:spcPts val="1445"/>
              </a:spcBef>
            </a:pPr>
            <a:r>
              <a:rPr sz="2400" spc="-10" dirty="0">
                <a:solidFill>
                  <a:srgbClr val="404040"/>
                </a:solidFill>
                <a:latin typeface="Carlito"/>
                <a:cs typeface="Carlito"/>
              </a:rPr>
              <a:t>gelir</a:t>
            </a:r>
            <a:r>
              <a:rPr sz="2400" spc="-15" dirty="0">
                <a:solidFill>
                  <a:srgbClr val="404040"/>
                </a:solidFill>
                <a:latin typeface="Carlito"/>
                <a:cs typeface="Carlito"/>
              </a:rPr>
              <a:t> </a:t>
            </a:r>
            <a:r>
              <a:rPr sz="2400" spc="-35" dirty="0">
                <a:solidFill>
                  <a:srgbClr val="404040"/>
                </a:solidFill>
                <a:latin typeface="Carlito"/>
                <a:cs typeface="Carlito"/>
              </a:rPr>
              <a:t>bağlanır.</a:t>
            </a:r>
            <a:endParaRPr sz="2400">
              <a:latin typeface="Carlito"/>
              <a:cs typeface="Carlito"/>
            </a:endParaRPr>
          </a:p>
        </p:txBody>
      </p:sp>
      <p:sp>
        <p:nvSpPr>
          <p:cNvPr id="9" name="object 9"/>
          <p:cNvSpPr/>
          <p:nvPr/>
        </p:nvSpPr>
        <p:spPr>
          <a:xfrm>
            <a:off x="9782556" y="3226307"/>
            <a:ext cx="2409444" cy="254203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958596"/>
              <a:ext cx="10683240" cy="4486910"/>
            </a:xfrm>
            <a:custGeom>
              <a:avLst/>
              <a:gdLst/>
              <a:ahLst/>
              <a:cxnLst/>
              <a:rect l="l" t="t" r="r" b="b"/>
              <a:pathLst>
                <a:path w="10683240" h="4486910">
                  <a:moveTo>
                    <a:pt x="10432796" y="0"/>
                  </a:moveTo>
                  <a:lnTo>
                    <a:pt x="250494" y="0"/>
                  </a:lnTo>
                  <a:lnTo>
                    <a:pt x="205468" y="4035"/>
                  </a:lnTo>
                  <a:lnTo>
                    <a:pt x="163090" y="15669"/>
                  </a:lnTo>
                  <a:lnTo>
                    <a:pt x="124066" y="34195"/>
                  </a:lnTo>
                  <a:lnTo>
                    <a:pt x="89105" y="58905"/>
                  </a:lnTo>
                  <a:lnTo>
                    <a:pt x="58914" y="89091"/>
                  </a:lnTo>
                  <a:lnTo>
                    <a:pt x="34200" y="124046"/>
                  </a:lnTo>
                  <a:lnTo>
                    <a:pt x="15671" y="163061"/>
                  </a:lnTo>
                  <a:lnTo>
                    <a:pt x="4035" y="205429"/>
                  </a:lnTo>
                  <a:lnTo>
                    <a:pt x="0" y="250443"/>
                  </a:lnTo>
                  <a:lnTo>
                    <a:pt x="0" y="4236211"/>
                  </a:lnTo>
                  <a:lnTo>
                    <a:pt x="4035" y="4281226"/>
                  </a:lnTo>
                  <a:lnTo>
                    <a:pt x="15671" y="4323594"/>
                  </a:lnTo>
                  <a:lnTo>
                    <a:pt x="34200" y="4362609"/>
                  </a:lnTo>
                  <a:lnTo>
                    <a:pt x="58914" y="4397564"/>
                  </a:lnTo>
                  <a:lnTo>
                    <a:pt x="89105" y="4427750"/>
                  </a:lnTo>
                  <a:lnTo>
                    <a:pt x="124066" y="4452460"/>
                  </a:lnTo>
                  <a:lnTo>
                    <a:pt x="163090" y="4470986"/>
                  </a:lnTo>
                  <a:lnTo>
                    <a:pt x="205468" y="4482620"/>
                  </a:lnTo>
                  <a:lnTo>
                    <a:pt x="250494" y="4486656"/>
                  </a:lnTo>
                  <a:lnTo>
                    <a:pt x="10432796" y="4486656"/>
                  </a:lnTo>
                  <a:lnTo>
                    <a:pt x="10477810" y="4482620"/>
                  </a:lnTo>
                  <a:lnTo>
                    <a:pt x="10520178" y="4470986"/>
                  </a:lnTo>
                  <a:lnTo>
                    <a:pt x="10559193" y="4452460"/>
                  </a:lnTo>
                  <a:lnTo>
                    <a:pt x="10594148" y="4427750"/>
                  </a:lnTo>
                  <a:lnTo>
                    <a:pt x="10624334" y="4397564"/>
                  </a:lnTo>
                  <a:lnTo>
                    <a:pt x="10649044" y="4362609"/>
                  </a:lnTo>
                  <a:lnTo>
                    <a:pt x="10667570" y="4323594"/>
                  </a:lnTo>
                  <a:lnTo>
                    <a:pt x="10679204" y="4281226"/>
                  </a:lnTo>
                  <a:lnTo>
                    <a:pt x="10683240" y="4236211"/>
                  </a:lnTo>
                  <a:lnTo>
                    <a:pt x="10683240" y="250443"/>
                  </a:lnTo>
                  <a:lnTo>
                    <a:pt x="10679204" y="205429"/>
                  </a:lnTo>
                  <a:lnTo>
                    <a:pt x="10667570" y="163061"/>
                  </a:lnTo>
                  <a:lnTo>
                    <a:pt x="10649044" y="124046"/>
                  </a:lnTo>
                  <a:lnTo>
                    <a:pt x="10624334" y="89091"/>
                  </a:lnTo>
                  <a:lnTo>
                    <a:pt x="10594148" y="58905"/>
                  </a:lnTo>
                  <a:lnTo>
                    <a:pt x="10559193" y="34195"/>
                  </a:lnTo>
                  <a:lnTo>
                    <a:pt x="10520178" y="15669"/>
                  </a:lnTo>
                  <a:lnTo>
                    <a:pt x="10477810" y="4035"/>
                  </a:lnTo>
                  <a:lnTo>
                    <a:pt x="10432796" y="0"/>
                  </a:lnTo>
                  <a:close/>
                </a:path>
              </a:pathLst>
            </a:custGeom>
            <a:solidFill>
              <a:srgbClr val="DEEBF7"/>
            </a:solidFill>
          </p:spPr>
          <p:txBody>
            <a:bodyPr wrap="square" lIns="0" tIns="0" rIns="0" bIns="0" rtlCol="0"/>
            <a:lstStyle/>
            <a:p>
              <a:endParaRPr/>
            </a:p>
          </p:txBody>
        </p:sp>
        <p:sp>
          <p:nvSpPr>
            <p:cNvPr id="4" name="object 4"/>
            <p:cNvSpPr/>
            <p:nvPr/>
          </p:nvSpPr>
          <p:spPr>
            <a:xfrm>
              <a:off x="1027099" y="1673860"/>
              <a:ext cx="216407"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27099" y="2222500"/>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27099" y="3319779"/>
              <a:ext cx="216407"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27099" y="3868420"/>
              <a:ext cx="216407" cy="213360"/>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357375" y="1383792"/>
            <a:ext cx="8300720" cy="3318510"/>
          </a:xfrm>
          <a:prstGeom prst="rect">
            <a:avLst/>
          </a:prstGeom>
        </p:spPr>
        <p:txBody>
          <a:bodyPr vert="horz" wrap="square" lIns="0" tIns="12700" rIns="0" bIns="0" rtlCol="0">
            <a:spAutoFit/>
          </a:bodyPr>
          <a:lstStyle/>
          <a:p>
            <a:pPr marL="12700" marR="5080">
              <a:lnSpc>
                <a:spcPct val="150100"/>
              </a:lnSpc>
              <a:spcBef>
                <a:spcPts val="100"/>
              </a:spcBef>
            </a:pPr>
            <a:r>
              <a:rPr sz="2400" dirty="0">
                <a:solidFill>
                  <a:srgbClr val="404040"/>
                </a:solidFill>
                <a:latin typeface="Carlito"/>
                <a:cs typeface="Carlito"/>
              </a:rPr>
              <a:t>Gelir </a:t>
            </a:r>
            <a:r>
              <a:rPr sz="2400" spc="-5" dirty="0">
                <a:solidFill>
                  <a:srgbClr val="404040"/>
                </a:solidFill>
                <a:latin typeface="Carlito"/>
                <a:cs typeface="Carlito"/>
              </a:rPr>
              <a:t>bağlanmış olan </a:t>
            </a:r>
            <a:r>
              <a:rPr sz="2400" dirty="0">
                <a:solidFill>
                  <a:srgbClr val="404040"/>
                </a:solidFill>
                <a:latin typeface="Carlito"/>
                <a:cs typeface="Carlito"/>
              </a:rPr>
              <a:t>kız </a:t>
            </a:r>
            <a:r>
              <a:rPr sz="2400" spc="-10" dirty="0">
                <a:solidFill>
                  <a:srgbClr val="404040"/>
                </a:solidFill>
                <a:latin typeface="Carlito"/>
                <a:cs typeface="Carlito"/>
              </a:rPr>
              <a:t>çocuklarına </a:t>
            </a:r>
            <a:r>
              <a:rPr sz="2400" spc="-5" dirty="0">
                <a:solidFill>
                  <a:srgbClr val="404040"/>
                </a:solidFill>
                <a:latin typeface="Carlito"/>
                <a:cs typeface="Carlito"/>
              </a:rPr>
              <a:t>evlenme ödeneği </a:t>
            </a:r>
            <a:r>
              <a:rPr sz="2400" spc="-35" dirty="0">
                <a:solidFill>
                  <a:srgbClr val="404040"/>
                </a:solidFill>
                <a:latin typeface="Carlito"/>
                <a:cs typeface="Carlito"/>
              </a:rPr>
              <a:t>verilir.  </a:t>
            </a:r>
            <a:r>
              <a:rPr sz="2400" spc="-10" dirty="0">
                <a:solidFill>
                  <a:srgbClr val="404040"/>
                </a:solidFill>
                <a:latin typeface="Carlito"/>
                <a:cs typeface="Carlito"/>
              </a:rPr>
              <a:t>Hastalık </a:t>
            </a:r>
            <a:r>
              <a:rPr sz="2400" spc="-20" dirty="0">
                <a:solidFill>
                  <a:srgbClr val="404040"/>
                </a:solidFill>
                <a:latin typeface="Carlito"/>
                <a:cs typeface="Carlito"/>
              </a:rPr>
              <a:t>veya </a:t>
            </a:r>
            <a:r>
              <a:rPr sz="2400" dirty="0">
                <a:solidFill>
                  <a:srgbClr val="404040"/>
                </a:solidFill>
                <a:latin typeface="Carlito"/>
                <a:cs typeface="Carlito"/>
              </a:rPr>
              <a:t>analık </a:t>
            </a:r>
            <a:r>
              <a:rPr sz="2400" spc="-5" dirty="0">
                <a:solidFill>
                  <a:srgbClr val="404040"/>
                </a:solidFill>
                <a:latin typeface="Carlito"/>
                <a:cs typeface="Carlito"/>
              </a:rPr>
              <a:t>hallerine bağlı </a:t>
            </a:r>
            <a:r>
              <a:rPr sz="2400" spc="-15" dirty="0">
                <a:solidFill>
                  <a:srgbClr val="404040"/>
                </a:solidFill>
                <a:latin typeface="Carlito"/>
                <a:cs typeface="Carlito"/>
              </a:rPr>
              <a:t>olarak </a:t>
            </a:r>
            <a:r>
              <a:rPr sz="2400" spc="-25" dirty="0">
                <a:solidFill>
                  <a:srgbClr val="404040"/>
                </a:solidFill>
                <a:latin typeface="Carlito"/>
                <a:cs typeface="Carlito"/>
              </a:rPr>
              <a:t>ortaya </a:t>
            </a:r>
            <a:r>
              <a:rPr sz="2400" spc="-10" dirty="0">
                <a:solidFill>
                  <a:srgbClr val="404040"/>
                </a:solidFill>
                <a:latin typeface="Carlito"/>
                <a:cs typeface="Carlito"/>
              </a:rPr>
              <a:t>çıkan </a:t>
            </a:r>
            <a:r>
              <a:rPr sz="2400" dirty="0">
                <a:solidFill>
                  <a:srgbClr val="404040"/>
                </a:solidFill>
                <a:latin typeface="Carlito"/>
                <a:cs typeface="Carlito"/>
              </a:rPr>
              <a:t>iş </a:t>
            </a:r>
            <a:r>
              <a:rPr sz="2400" spc="-10" dirty="0">
                <a:solidFill>
                  <a:srgbClr val="404040"/>
                </a:solidFill>
                <a:latin typeface="Carlito"/>
                <a:cs typeface="Carlito"/>
              </a:rPr>
              <a:t>göremezlik  </a:t>
            </a:r>
            <a:r>
              <a:rPr sz="2400" spc="-5" dirty="0">
                <a:solidFill>
                  <a:srgbClr val="404040"/>
                </a:solidFill>
                <a:latin typeface="Carlito"/>
                <a:cs typeface="Carlito"/>
              </a:rPr>
              <a:t>süresince </a:t>
            </a:r>
            <a:r>
              <a:rPr sz="2400" dirty="0">
                <a:solidFill>
                  <a:srgbClr val="404040"/>
                </a:solidFill>
                <a:latin typeface="Carlito"/>
                <a:cs typeface="Carlito"/>
              </a:rPr>
              <a:t>günlük </a:t>
            </a:r>
            <a:r>
              <a:rPr sz="2400" spc="-5" dirty="0">
                <a:solidFill>
                  <a:srgbClr val="404040"/>
                </a:solidFill>
                <a:latin typeface="Carlito"/>
                <a:cs typeface="Carlito"/>
              </a:rPr>
              <a:t>geçici </a:t>
            </a:r>
            <a:r>
              <a:rPr sz="2400" dirty="0">
                <a:solidFill>
                  <a:srgbClr val="404040"/>
                </a:solidFill>
                <a:latin typeface="Carlito"/>
                <a:cs typeface="Carlito"/>
              </a:rPr>
              <a:t>iş </a:t>
            </a:r>
            <a:r>
              <a:rPr sz="2400" spc="-10" dirty="0">
                <a:solidFill>
                  <a:srgbClr val="404040"/>
                </a:solidFill>
                <a:latin typeface="Carlito"/>
                <a:cs typeface="Carlito"/>
              </a:rPr>
              <a:t>göremezlik </a:t>
            </a:r>
            <a:r>
              <a:rPr sz="2400" spc="-5" dirty="0">
                <a:solidFill>
                  <a:srgbClr val="404040"/>
                </a:solidFill>
                <a:latin typeface="Carlito"/>
                <a:cs typeface="Carlito"/>
              </a:rPr>
              <a:t>ödeneği</a:t>
            </a:r>
            <a:r>
              <a:rPr sz="2400" spc="-55" dirty="0">
                <a:solidFill>
                  <a:srgbClr val="404040"/>
                </a:solidFill>
                <a:latin typeface="Carlito"/>
                <a:cs typeface="Carlito"/>
              </a:rPr>
              <a:t> </a:t>
            </a:r>
            <a:r>
              <a:rPr sz="2400" spc="-35" dirty="0">
                <a:solidFill>
                  <a:srgbClr val="404040"/>
                </a:solidFill>
                <a:latin typeface="Carlito"/>
                <a:cs typeface="Carlito"/>
              </a:rPr>
              <a:t>verilir.</a:t>
            </a:r>
            <a:endParaRPr sz="2400">
              <a:latin typeface="Carlito"/>
              <a:cs typeface="Carlito"/>
            </a:endParaRPr>
          </a:p>
          <a:p>
            <a:pPr marL="12700">
              <a:lnSpc>
                <a:spcPct val="100000"/>
              </a:lnSpc>
              <a:spcBef>
                <a:spcPts val="1440"/>
              </a:spcBef>
            </a:pPr>
            <a:r>
              <a:rPr sz="2400" dirty="0">
                <a:solidFill>
                  <a:srgbClr val="404040"/>
                </a:solidFill>
                <a:latin typeface="Carlito"/>
                <a:cs typeface="Carlito"/>
              </a:rPr>
              <a:t>Analık </a:t>
            </a:r>
            <a:r>
              <a:rPr sz="2400" spc="-10" dirty="0">
                <a:solidFill>
                  <a:srgbClr val="404040"/>
                </a:solidFill>
                <a:latin typeface="Carlito"/>
                <a:cs typeface="Carlito"/>
              </a:rPr>
              <a:t>sigortası kapsamında </a:t>
            </a:r>
            <a:r>
              <a:rPr sz="2400" dirty="0">
                <a:solidFill>
                  <a:srgbClr val="404040"/>
                </a:solidFill>
                <a:latin typeface="Carlito"/>
                <a:cs typeface="Carlito"/>
              </a:rPr>
              <a:t>emzirme </a:t>
            </a:r>
            <a:r>
              <a:rPr sz="2400" spc="-5" dirty="0">
                <a:solidFill>
                  <a:srgbClr val="404040"/>
                </a:solidFill>
                <a:latin typeface="Carlito"/>
                <a:cs typeface="Carlito"/>
              </a:rPr>
              <a:t>ödeneği</a:t>
            </a:r>
            <a:r>
              <a:rPr sz="2400" spc="-65" dirty="0">
                <a:solidFill>
                  <a:srgbClr val="404040"/>
                </a:solidFill>
                <a:latin typeface="Carlito"/>
                <a:cs typeface="Carlito"/>
              </a:rPr>
              <a:t> </a:t>
            </a:r>
            <a:r>
              <a:rPr sz="2400" spc="-35" dirty="0">
                <a:solidFill>
                  <a:srgbClr val="404040"/>
                </a:solidFill>
                <a:latin typeface="Carlito"/>
                <a:cs typeface="Carlito"/>
              </a:rPr>
              <a:t>verilir.</a:t>
            </a:r>
            <a:endParaRPr sz="2400">
              <a:latin typeface="Carlito"/>
              <a:cs typeface="Carlito"/>
            </a:endParaRPr>
          </a:p>
          <a:p>
            <a:pPr marL="12700">
              <a:lnSpc>
                <a:spcPct val="100000"/>
              </a:lnSpc>
              <a:spcBef>
                <a:spcPts val="1440"/>
              </a:spcBef>
            </a:pPr>
            <a:r>
              <a:rPr sz="2400" spc="-10" dirty="0">
                <a:solidFill>
                  <a:srgbClr val="404040"/>
                </a:solidFill>
                <a:latin typeface="Carlito"/>
                <a:cs typeface="Carlito"/>
              </a:rPr>
              <a:t>Cenaze </a:t>
            </a:r>
            <a:r>
              <a:rPr sz="2400" spc="-5" dirty="0">
                <a:solidFill>
                  <a:srgbClr val="404040"/>
                </a:solidFill>
                <a:latin typeface="Carlito"/>
                <a:cs typeface="Carlito"/>
              </a:rPr>
              <a:t>Ödeneği</a:t>
            </a:r>
            <a:r>
              <a:rPr sz="2400" spc="-10" dirty="0">
                <a:solidFill>
                  <a:srgbClr val="404040"/>
                </a:solidFill>
                <a:latin typeface="Carlito"/>
                <a:cs typeface="Carlito"/>
              </a:rPr>
              <a:t> </a:t>
            </a:r>
            <a:r>
              <a:rPr sz="2400" spc="-35" dirty="0">
                <a:solidFill>
                  <a:srgbClr val="404040"/>
                </a:solidFill>
                <a:latin typeface="Carlito"/>
                <a:cs typeface="Carlito"/>
              </a:rPr>
              <a:t>verilir.</a:t>
            </a:r>
            <a:endParaRPr sz="2400">
              <a:latin typeface="Carlito"/>
              <a:cs typeface="Carlito"/>
            </a:endParaRPr>
          </a:p>
          <a:p>
            <a:pPr marL="12700">
              <a:lnSpc>
                <a:spcPct val="100000"/>
              </a:lnSpc>
              <a:spcBef>
                <a:spcPts val="1440"/>
              </a:spcBef>
            </a:pPr>
            <a:r>
              <a:rPr sz="2400" spc="-10" dirty="0">
                <a:solidFill>
                  <a:srgbClr val="404040"/>
                </a:solidFill>
                <a:latin typeface="Carlito"/>
                <a:cs typeface="Carlito"/>
              </a:rPr>
              <a:t>Askerlik </a:t>
            </a:r>
            <a:r>
              <a:rPr sz="2400" spc="-15" dirty="0">
                <a:solidFill>
                  <a:srgbClr val="404040"/>
                </a:solidFill>
                <a:latin typeface="Carlito"/>
                <a:cs typeface="Carlito"/>
              </a:rPr>
              <a:t>ve </a:t>
            </a:r>
            <a:r>
              <a:rPr sz="2400" spc="-5" dirty="0">
                <a:solidFill>
                  <a:srgbClr val="404040"/>
                </a:solidFill>
                <a:latin typeface="Carlito"/>
                <a:cs typeface="Carlito"/>
              </a:rPr>
              <a:t>doğum borçlanması hakları</a:t>
            </a:r>
            <a:r>
              <a:rPr sz="2400" spc="-55" dirty="0">
                <a:solidFill>
                  <a:srgbClr val="404040"/>
                </a:solidFill>
                <a:latin typeface="Carlito"/>
                <a:cs typeface="Carlito"/>
              </a:rPr>
              <a:t> </a:t>
            </a:r>
            <a:r>
              <a:rPr sz="2400" spc="-35" dirty="0">
                <a:solidFill>
                  <a:srgbClr val="404040"/>
                </a:solidFill>
                <a:latin typeface="Carlito"/>
                <a:cs typeface="Carlito"/>
              </a:rPr>
              <a:t>verilir.</a:t>
            </a:r>
            <a:endParaRPr sz="2400">
              <a:latin typeface="Carlito"/>
              <a:cs typeface="Carlito"/>
            </a:endParaRPr>
          </a:p>
        </p:txBody>
      </p:sp>
      <p:grpSp>
        <p:nvGrpSpPr>
          <p:cNvPr id="9" name="object 9"/>
          <p:cNvGrpSpPr/>
          <p:nvPr/>
        </p:nvGrpSpPr>
        <p:grpSpPr>
          <a:xfrm>
            <a:off x="1027099" y="2945892"/>
            <a:ext cx="11165205" cy="2542540"/>
            <a:chOff x="1027099" y="2945892"/>
            <a:chExt cx="11165205" cy="2542540"/>
          </a:xfrm>
        </p:grpSpPr>
        <p:sp>
          <p:nvSpPr>
            <p:cNvPr id="10" name="object 10"/>
            <p:cNvSpPr/>
            <p:nvPr/>
          </p:nvSpPr>
          <p:spPr>
            <a:xfrm>
              <a:off x="1027099" y="4417060"/>
              <a:ext cx="216407" cy="21336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9782556" y="2945892"/>
              <a:ext cx="2409444" cy="2542031"/>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3550"/>
            <a:chOff x="0" y="0"/>
            <a:chExt cx="12192000" cy="6813550"/>
          </a:xfrm>
        </p:grpSpPr>
        <p:sp>
          <p:nvSpPr>
            <p:cNvPr id="3" name="object 3"/>
            <p:cNvSpPr/>
            <p:nvPr/>
          </p:nvSpPr>
          <p:spPr>
            <a:xfrm>
              <a:off x="754380" y="958596"/>
              <a:ext cx="10683240" cy="4486910"/>
            </a:xfrm>
            <a:custGeom>
              <a:avLst/>
              <a:gdLst/>
              <a:ahLst/>
              <a:cxnLst/>
              <a:rect l="l" t="t" r="r" b="b"/>
              <a:pathLst>
                <a:path w="10683240" h="4486910">
                  <a:moveTo>
                    <a:pt x="10432796" y="0"/>
                  </a:moveTo>
                  <a:lnTo>
                    <a:pt x="250494" y="0"/>
                  </a:lnTo>
                  <a:lnTo>
                    <a:pt x="205468" y="4035"/>
                  </a:lnTo>
                  <a:lnTo>
                    <a:pt x="163090" y="15669"/>
                  </a:lnTo>
                  <a:lnTo>
                    <a:pt x="124066" y="34195"/>
                  </a:lnTo>
                  <a:lnTo>
                    <a:pt x="89105" y="58905"/>
                  </a:lnTo>
                  <a:lnTo>
                    <a:pt x="58914" y="89091"/>
                  </a:lnTo>
                  <a:lnTo>
                    <a:pt x="34200" y="124046"/>
                  </a:lnTo>
                  <a:lnTo>
                    <a:pt x="15671" y="163061"/>
                  </a:lnTo>
                  <a:lnTo>
                    <a:pt x="4035" y="205429"/>
                  </a:lnTo>
                  <a:lnTo>
                    <a:pt x="0" y="250443"/>
                  </a:lnTo>
                  <a:lnTo>
                    <a:pt x="0" y="4236211"/>
                  </a:lnTo>
                  <a:lnTo>
                    <a:pt x="4035" y="4281226"/>
                  </a:lnTo>
                  <a:lnTo>
                    <a:pt x="15671" y="4323594"/>
                  </a:lnTo>
                  <a:lnTo>
                    <a:pt x="34200" y="4362609"/>
                  </a:lnTo>
                  <a:lnTo>
                    <a:pt x="58914" y="4397564"/>
                  </a:lnTo>
                  <a:lnTo>
                    <a:pt x="89105" y="4427750"/>
                  </a:lnTo>
                  <a:lnTo>
                    <a:pt x="124066" y="4452460"/>
                  </a:lnTo>
                  <a:lnTo>
                    <a:pt x="163090" y="4470986"/>
                  </a:lnTo>
                  <a:lnTo>
                    <a:pt x="205468" y="4482620"/>
                  </a:lnTo>
                  <a:lnTo>
                    <a:pt x="250494" y="4486656"/>
                  </a:lnTo>
                  <a:lnTo>
                    <a:pt x="10432796" y="4486656"/>
                  </a:lnTo>
                  <a:lnTo>
                    <a:pt x="10477810" y="4482620"/>
                  </a:lnTo>
                  <a:lnTo>
                    <a:pt x="10520178" y="4470986"/>
                  </a:lnTo>
                  <a:lnTo>
                    <a:pt x="10559193" y="4452460"/>
                  </a:lnTo>
                  <a:lnTo>
                    <a:pt x="10594148" y="4427750"/>
                  </a:lnTo>
                  <a:lnTo>
                    <a:pt x="10624334" y="4397564"/>
                  </a:lnTo>
                  <a:lnTo>
                    <a:pt x="10649044" y="4362609"/>
                  </a:lnTo>
                  <a:lnTo>
                    <a:pt x="10667570" y="4323594"/>
                  </a:lnTo>
                  <a:lnTo>
                    <a:pt x="10679204" y="4281226"/>
                  </a:lnTo>
                  <a:lnTo>
                    <a:pt x="10683240" y="4236211"/>
                  </a:lnTo>
                  <a:lnTo>
                    <a:pt x="10683240" y="250443"/>
                  </a:lnTo>
                  <a:lnTo>
                    <a:pt x="10679204" y="205429"/>
                  </a:lnTo>
                  <a:lnTo>
                    <a:pt x="10667570" y="163061"/>
                  </a:lnTo>
                  <a:lnTo>
                    <a:pt x="10649044" y="124046"/>
                  </a:lnTo>
                  <a:lnTo>
                    <a:pt x="10624334" y="89091"/>
                  </a:lnTo>
                  <a:lnTo>
                    <a:pt x="10594148" y="58905"/>
                  </a:lnTo>
                  <a:lnTo>
                    <a:pt x="10559193" y="34195"/>
                  </a:lnTo>
                  <a:lnTo>
                    <a:pt x="10520178" y="15669"/>
                  </a:lnTo>
                  <a:lnTo>
                    <a:pt x="10477810" y="4035"/>
                  </a:lnTo>
                  <a:lnTo>
                    <a:pt x="10432796" y="0"/>
                  </a:lnTo>
                  <a:close/>
                </a:path>
              </a:pathLst>
            </a:custGeom>
            <a:solidFill>
              <a:srgbClr val="DEEBF7"/>
            </a:solidFill>
          </p:spPr>
          <p:txBody>
            <a:bodyPr wrap="square" lIns="0" tIns="0" rIns="0" bIns="0" rtlCol="0"/>
            <a:lstStyle/>
            <a:p>
              <a:endParaRPr/>
            </a:p>
          </p:txBody>
        </p:sp>
        <p:sp>
          <p:nvSpPr>
            <p:cNvPr id="4" name="object 4"/>
            <p:cNvSpPr/>
            <p:nvPr/>
          </p:nvSpPr>
          <p:spPr>
            <a:xfrm>
              <a:off x="1027099" y="2222500"/>
              <a:ext cx="216407" cy="2133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27099" y="2771139"/>
              <a:ext cx="216407" cy="2133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27099" y="3319779"/>
              <a:ext cx="216407" cy="2133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27099" y="3868420"/>
              <a:ext cx="216407" cy="213360"/>
            </a:xfrm>
            <a:prstGeom prst="rect">
              <a:avLst/>
            </a:prstGeom>
            <a:blipFill>
              <a:blip r:embed="rId2" cstate="print"/>
              <a:stretch>
                <a:fillRect/>
              </a:stretch>
            </a:blipFill>
          </p:spPr>
          <p:txBody>
            <a:bodyPr wrap="square" lIns="0" tIns="0" rIns="0" bIns="0" rtlCol="0"/>
            <a:lstStyle/>
            <a:p>
              <a:endParaRPr/>
            </a:p>
          </p:txBody>
        </p:sp>
      </p:grpSp>
      <p:sp>
        <p:nvSpPr>
          <p:cNvPr id="8" name="object 8"/>
          <p:cNvSpPr txBox="1"/>
          <p:nvPr/>
        </p:nvSpPr>
        <p:spPr>
          <a:xfrm>
            <a:off x="1014475" y="1383792"/>
            <a:ext cx="8735060" cy="3318510"/>
          </a:xfrm>
          <a:prstGeom prst="rect">
            <a:avLst/>
          </a:prstGeom>
        </p:spPr>
        <p:txBody>
          <a:bodyPr vert="horz" wrap="square" lIns="0" tIns="195580" rIns="0" bIns="0" rtlCol="0">
            <a:spAutoFit/>
          </a:bodyPr>
          <a:lstStyle/>
          <a:p>
            <a:pPr marL="12700">
              <a:lnSpc>
                <a:spcPct val="100000"/>
              </a:lnSpc>
              <a:spcBef>
                <a:spcPts val="1540"/>
              </a:spcBef>
            </a:pPr>
            <a:r>
              <a:rPr sz="2400" b="1" dirty="0">
                <a:solidFill>
                  <a:srgbClr val="C00000"/>
                </a:solidFill>
                <a:latin typeface="Carlito"/>
                <a:cs typeface="Carlito"/>
              </a:rPr>
              <a:t>Uzun </a:t>
            </a:r>
            <a:r>
              <a:rPr sz="2400" b="1" spc="-25" dirty="0">
                <a:solidFill>
                  <a:srgbClr val="C00000"/>
                </a:solidFill>
                <a:latin typeface="Carlito"/>
                <a:cs typeface="Carlito"/>
              </a:rPr>
              <a:t>Vadeli </a:t>
            </a:r>
            <a:r>
              <a:rPr sz="2400" b="1" spc="-10" dirty="0">
                <a:solidFill>
                  <a:srgbClr val="C00000"/>
                </a:solidFill>
                <a:latin typeface="Carlito"/>
                <a:cs typeface="Carlito"/>
              </a:rPr>
              <a:t>Sigorta Kolları</a:t>
            </a:r>
            <a:r>
              <a:rPr sz="2400" b="1" spc="-20" dirty="0">
                <a:solidFill>
                  <a:srgbClr val="C00000"/>
                </a:solidFill>
                <a:latin typeface="Carlito"/>
                <a:cs typeface="Carlito"/>
              </a:rPr>
              <a:t> </a:t>
            </a:r>
            <a:r>
              <a:rPr sz="2400" b="1" spc="-10" dirty="0">
                <a:solidFill>
                  <a:srgbClr val="C00000"/>
                </a:solidFill>
                <a:latin typeface="Carlito"/>
                <a:cs typeface="Carlito"/>
              </a:rPr>
              <a:t>Kapsamında</a:t>
            </a:r>
            <a:endParaRPr sz="2400">
              <a:latin typeface="Carlito"/>
              <a:cs typeface="Carlito"/>
            </a:endParaRPr>
          </a:p>
          <a:p>
            <a:pPr marL="355600">
              <a:lnSpc>
                <a:spcPct val="100000"/>
              </a:lnSpc>
              <a:spcBef>
                <a:spcPts val="1445"/>
              </a:spcBef>
            </a:pPr>
            <a:r>
              <a:rPr sz="2400" dirty="0">
                <a:solidFill>
                  <a:srgbClr val="404040"/>
                </a:solidFill>
                <a:latin typeface="Carlito"/>
                <a:cs typeface="Carlito"/>
              </a:rPr>
              <a:t>Malullük </a:t>
            </a:r>
            <a:r>
              <a:rPr sz="2400" spc="-10" dirty="0">
                <a:solidFill>
                  <a:srgbClr val="404040"/>
                </a:solidFill>
                <a:latin typeface="Carlito"/>
                <a:cs typeface="Carlito"/>
              </a:rPr>
              <a:t>sigortası kapsamında </a:t>
            </a:r>
            <a:r>
              <a:rPr sz="2400" b="1" spc="-5" dirty="0">
                <a:solidFill>
                  <a:srgbClr val="404040"/>
                </a:solidFill>
                <a:latin typeface="Carlito"/>
                <a:cs typeface="Carlito"/>
              </a:rPr>
              <a:t>malullük</a:t>
            </a:r>
            <a:r>
              <a:rPr sz="2400" b="1" spc="-40" dirty="0">
                <a:solidFill>
                  <a:srgbClr val="404040"/>
                </a:solidFill>
                <a:latin typeface="Carlito"/>
                <a:cs typeface="Carlito"/>
              </a:rPr>
              <a:t> </a:t>
            </a:r>
            <a:r>
              <a:rPr sz="2400" b="1" spc="-10" dirty="0">
                <a:solidFill>
                  <a:srgbClr val="404040"/>
                </a:solidFill>
                <a:latin typeface="Carlito"/>
                <a:cs typeface="Carlito"/>
              </a:rPr>
              <a:t>aylığı</a:t>
            </a:r>
            <a:r>
              <a:rPr sz="2400" spc="-10" dirty="0">
                <a:solidFill>
                  <a:srgbClr val="404040"/>
                </a:solidFill>
                <a:latin typeface="Carlito"/>
                <a:cs typeface="Carlito"/>
              </a:rPr>
              <a:t>,</a:t>
            </a:r>
            <a:endParaRPr sz="2400">
              <a:latin typeface="Carlito"/>
              <a:cs typeface="Carlito"/>
            </a:endParaRPr>
          </a:p>
          <a:p>
            <a:pPr marL="355600" marR="1000125">
              <a:lnSpc>
                <a:spcPct val="150000"/>
              </a:lnSpc>
            </a:pPr>
            <a:r>
              <a:rPr sz="2400" spc="-25" dirty="0">
                <a:solidFill>
                  <a:srgbClr val="404040"/>
                </a:solidFill>
                <a:latin typeface="Carlito"/>
                <a:cs typeface="Carlito"/>
              </a:rPr>
              <a:t>Yaşlılık </a:t>
            </a:r>
            <a:r>
              <a:rPr sz="2400" spc="-10" dirty="0">
                <a:solidFill>
                  <a:srgbClr val="404040"/>
                </a:solidFill>
                <a:latin typeface="Carlito"/>
                <a:cs typeface="Carlito"/>
              </a:rPr>
              <a:t>sigortası kapsamında </a:t>
            </a:r>
            <a:r>
              <a:rPr sz="2400" b="1" spc="-5" dirty="0">
                <a:solidFill>
                  <a:srgbClr val="404040"/>
                </a:solidFill>
                <a:latin typeface="Carlito"/>
                <a:cs typeface="Carlito"/>
              </a:rPr>
              <a:t>yaşlılık </a:t>
            </a:r>
            <a:r>
              <a:rPr sz="2400" b="1" spc="-10" dirty="0">
                <a:solidFill>
                  <a:srgbClr val="404040"/>
                </a:solidFill>
                <a:latin typeface="Carlito"/>
                <a:cs typeface="Carlito"/>
              </a:rPr>
              <a:t>aylığı </a:t>
            </a:r>
            <a:r>
              <a:rPr sz="2400" spc="-15" dirty="0">
                <a:solidFill>
                  <a:srgbClr val="404040"/>
                </a:solidFill>
                <a:latin typeface="Carlito"/>
                <a:cs typeface="Carlito"/>
              </a:rPr>
              <a:t>ve toptan </a:t>
            </a:r>
            <a:r>
              <a:rPr sz="2400" spc="-5" dirty="0">
                <a:solidFill>
                  <a:srgbClr val="404040"/>
                </a:solidFill>
                <a:latin typeface="Carlito"/>
                <a:cs typeface="Carlito"/>
              </a:rPr>
              <a:t>ödeme,  Ölüm </a:t>
            </a:r>
            <a:r>
              <a:rPr sz="2400" spc="-10" dirty="0">
                <a:solidFill>
                  <a:srgbClr val="404040"/>
                </a:solidFill>
                <a:latin typeface="Carlito"/>
                <a:cs typeface="Carlito"/>
              </a:rPr>
              <a:t>sigortası kapsamında </a:t>
            </a:r>
            <a:r>
              <a:rPr sz="2400" b="1" dirty="0">
                <a:solidFill>
                  <a:srgbClr val="404040"/>
                </a:solidFill>
                <a:latin typeface="Carlito"/>
                <a:cs typeface="Carlito"/>
              </a:rPr>
              <a:t>ölüm</a:t>
            </a:r>
            <a:r>
              <a:rPr sz="2400" b="1" spc="-55" dirty="0">
                <a:solidFill>
                  <a:srgbClr val="404040"/>
                </a:solidFill>
                <a:latin typeface="Carlito"/>
                <a:cs typeface="Carlito"/>
              </a:rPr>
              <a:t> </a:t>
            </a:r>
            <a:r>
              <a:rPr sz="2400" b="1" spc="-10" dirty="0">
                <a:solidFill>
                  <a:srgbClr val="404040"/>
                </a:solidFill>
                <a:latin typeface="Carlito"/>
                <a:cs typeface="Carlito"/>
              </a:rPr>
              <a:t>aylığı</a:t>
            </a:r>
            <a:r>
              <a:rPr sz="2400" spc="-10" dirty="0">
                <a:solidFill>
                  <a:srgbClr val="404040"/>
                </a:solidFill>
                <a:latin typeface="Carlito"/>
                <a:cs typeface="Carlito"/>
              </a:rPr>
              <a:t>,</a:t>
            </a:r>
            <a:endParaRPr sz="2400">
              <a:latin typeface="Carlito"/>
              <a:cs typeface="Carlito"/>
            </a:endParaRPr>
          </a:p>
          <a:p>
            <a:pPr marL="355600">
              <a:lnSpc>
                <a:spcPct val="100000"/>
              </a:lnSpc>
              <a:spcBef>
                <a:spcPts val="1440"/>
              </a:spcBef>
            </a:pPr>
            <a:r>
              <a:rPr sz="2400" spc="-5" dirty="0">
                <a:solidFill>
                  <a:srgbClr val="404040"/>
                </a:solidFill>
                <a:latin typeface="Carlito"/>
                <a:cs typeface="Carlito"/>
              </a:rPr>
              <a:t>Ölüm </a:t>
            </a:r>
            <a:r>
              <a:rPr sz="2400" spc="-15" dirty="0">
                <a:solidFill>
                  <a:srgbClr val="404040"/>
                </a:solidFill>
                <a:latin typeface="Carlito"/>
                <a:cs typeface="Carlito"/>
              </a:rPr>
              <a:t>toptan </a:t>
            </a:r>
            <a:r>
              <a:rPr sz="2400" spc="-5" dirty="0">
                <a:solidFill>
                  <a:srgbClr val="404040"/>
                </a:solidFill>
                <a:latin typeface="Carlito"/>
                <a:cs typeface="Carlito"/>
              </a:rPr>
              <a:t>ödemesi </a:t>
            </a:r>
            <a:r>
              <a:rPr sz="2400" spc="-15" dirty="0">
                <a:solidFill>
                  <a:srgbClr val="404040"/>
                </a:solidFill>
                <a:latin typeface="Carlito"/>
                <a:cs typeface="Carlito"/>
              </a:rPr>
              <a:t>ve </a:t>
            </a:r>
            <a:r>
              <a:rPr sz="2400" spc="-10" dirty="0">
                <a:solidFill>
                  <a:srgbClr val="404040"/>
                </a:solidFill>
                <a:latin typeface="Carlito"/>
                <a:cs typeface="Carlito"/>
              </a:rPr>
              <a:t>aylık </a:t>
            </a:r>
            <a:r>
              <a:rPr sz="2400" spc="-5" dirty="0">
                <a:solidFill>
                  <a:srgbClr val="404040"/>
                </a:solidFill>
                <a:latin typeface="Carlito"/>
                <a:cs typeface="Carlito"/>
              </a:rPr>
              <a:t>almakta olan </a:t>
            </a:r>
            <a:r>
              <a:rPr sz="2400" dirty="0">
                <a:solidFill>
                  <a:srgbClr val="404040"/>
                </a:solidFill>
                <a:latin typeface="Carlito"/>
                <a:cs typeface="Carlito"/>
              </a:rPr>
              <a:t>kız </a:t>
            </a:r>
            <a:r>
              <a:rPr sz="2400" spc="-10" dirty="0">
                <a:solidFill>
                  <a:srgbClr val="404040"/>
                </a:solidFill>
                <a:latin typeface="Carlito"/>
                <a:cs typeface="Carlito"/>
              </a:rPr>
              <a:t>çocuklarına</a:t>
            </a:r>
            <a:r>
              <a:rPr sz="2400" spc="-15" dirty="0">
                <a:solidFill>
                  <a:srgbClr val="404040"/>
                </a:solidFill>
                <a:latin typeface="Carlito"/>
                <a:cs typeface="Carlito"/>
              </a:rPr>
              <a:t> </a:t>
            </a:r>
            <a:r>
              <a:rPr sz="2400" b="1" spc="-10" dirty="0">
                <a:solidFill>
                  <a:srgbClr val="404040"/>
                </a:solidFill>
                <a:latin typeface="Carlito"/>
                <a:cs typeface="Carlito"/>
              </a:rPr>
              <a:t>evlenme</a:t>
            </a:r>
            <a:endParaRPr sz="2400">
              <a:latin typeface="Carlito"/>
              <a:cs typeface="Carlito"/>
            </a:endParaRPr>
          </a:p>
          <a:p>
            <a:pPr marL="355600">
              <a:lnSpc>
                <a:spcPct val="100000"/>
              </a:lnSpc>
              <a:spcBef>
                <a:spcPts val="1440"/>
              </a:spcBef>
            </a:pPr>
            <a:r>
              <a:rPr sz="2400" b="1" dirty="0">
                <a:solidFill>
                  <a:srgbClr val="404040"/>
                </a:solidFill>
                <a:latin typeface="Carlito"/>
                <a:cs typeface="Carlito"/>
              </a:rPr>
              <a:t>ödeneği </a:t>
            </a:r>
            <a:r>
              <a:rPr sz="2400" dirty="0">
                <a:solidFill>
                  <a:srgbClr val="404040"/>
                </a:solidFill>
                <a:latin typeface="Carlito"/>
                <a:cs typeface="Carlito"/>
              </a:rPr>
              <a:t>ile </a:t>
            </a:r>
            <a:r>
              <a:rPr sz="2400" b="1" spc="-10" dirty="0">
                <a:solidFill>
                  <a:srgbClr val="404040"/>
                </a:solidFill>
                <a:latin typeface="Carlito"/>
                <a:cs typeface="Carlito"/>
              </a:rPr>
              <a:t>cenaze </a:t>
            </a:r>
            <a:r>
              <a:rPr sz="2400" b="1" dirty="0">
                <a:solidFill>
                  <a:srgbClr val="404040"/>
                </a:solidFill>
                <a:latin typeface="Carlito"/>
                <a:cs typeface="Carlito"/>
              </a:rPr>
              <a:t>ödeneği</a:t>
            </a:r>
            <a:r>
              <a:rPr sz="2400" b="1" spc="-65" dirty="0">
                <a:solidFill>
                  <a:srgbClr val="404040"/>
                </a:solidFill>
                <a:latin typeface="Carlito"/>
                <a:cs typeface="Carlito"/>
              </a:rPr>
              <a:t> </a:t>
            </a:r>
            <a:r>
              <a:rPr sz="2400" spc="-35" dirty="0">
                <a:solidFill>
                  <a:srgbClr val="404040"/>
                </a:solidFill>
                <a:latin typeface="Carlito"/>
                <a:cs typeface="Carlito"/>
              </a:rPr>
              <a:t>verilir.</a:t>
            </a:r>
            <a:endParaRPr sz="2400">
              <a:latin typeface="Carlito"/>
              <a:cs typeface="Carlito"/>
            </a:endParaRPr>
          </a:p>
        </p:txBody>
      </p:sp>
      <p:sp>
        <p:nvSpPr>
          <p:cNvPr id="9" name="object 9"/>
          <p:cNvSpPr/>
          <p:nvPr/>
        </p:nvSpPr>
        <p:spPr>
          <a:xfrm>
            <a:off x="9782556" y="2945892"/>
            <a:ext cx="2409444" cy="254203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872" y="611250"/>
            <a:ext cx="381635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404040"/>
                </a:solidFill>
                <a:latin typeface="Carlito"/>
                <a:cs typeface="Carlito"/>
              </a:rPr>
              <a:t>Meslek Hastalığı/İş</a:t>
            </a:r>
            <a:r>
              <a:rPr sz="2800" b="1" spc="5" dirty="0">
                <a:solidFill>
                  <a:srgbClr val="404040"/>
                </a:solidFill>
                <a:latin typeface="Carlito"/>
                <a:cs typeface="Carlito"/>
              </a:rPr>
              <a:t> </a:t>
            </a:r>
            <a:r>
              <a:rPr sz="2800" b="1" spc="-15" dirty="0">
                <a:solidFill>
                  <a:srgbClr val="404040"/>
                </a:solidFill>
                <a:latin typeface="Carlito"/>
                <a:cs typeface="Carlito"/>
              </a:rPr>
              <a:t>Kazası</a:t>
            </a:r>
            <a:endParaRPr sz="2800">
              <a:latin typeface="Carlito"/>
              <a:cs typeface="Carlito"/>
            </a:endParaRPr>
          </a:p>
        </p:txBody>
      </p:sp>
      <p:sp>
        <p:nvSpPr>
          <p:cNvPr id="3" name="object 3"/>
          <p:cNvSpPr/>
          <p:nvPr/>
        </p:nvSpPr>
        <p:spPr>
          <a:xfrm>
            <a:off x="731519" y="1318260"/>
            <a:ext cx="5293360" cy="4508500"/>
          </a:xfrm>
          <a:custGeom>
            <a:avLst/>
            <a:gdLst/>
            <a:ahLst/>
            <a:cxnLst/>
            <a:rect l="l" t="t" r="r" b="b"/>
            <a:pathLst>
              <a:path w="5293360" h="4508500">
                <a:moveTo>
                  <a:pt x="5041138" y="0"/>
                </a:moveTo>
                <a:lnTo>
                  <a:pt x="251688" y="0"/>
                </a:lnTo>
                <a:lnTo>
                  <a:pt x="206447" y="4053"/>
                </a:lnTo>
                <a:lnTo>
                  <a:pt x="163867" y="15742"/>
                </a:lnTo>
                <a:lnTo>
                  <a:pt x="124657" y="34355"/>
                </a:lnTo>
                <a:lnTo>
                  <a:pt x="89529" y="59184"/>
                </a:lnTo>
                <a:lnTo>
                  <a:pt x="59194" y="89518"/>
                </a:lnTo>
                <a:lnTo>
                  <a:pt x="34363" y="124648"/>
                </a:lnTo>
                <a:lnTo>
                  <a:pt x="15746" y="163863"/>
                </a:lnTo>
                <a:lnTo>
                  <a:pt x="4055" y="206455"/>
                </a:lnTo>
                <a:lnTo>
                  <a:pt x="0" y="251713"/>
                </a:lnTo>
                <a:lnTo>
                  <a:pt x="0" y="4256278"/>
                </a:lnTo>
                <a:lnTo>
                  <a:pt x="4055" y="4301526"/>
                </a:lnTo>
                <a:lnTo>
                  <a:pt x="15746" y="4344112"/>
                </a:lnTo>
                <a:lnTo>
                  <a:pt x="34363" y="4383326"/>
                </a:lnTo>
                <a:lnTo>
                  <a:pt x="59194" y="4418457"/>
                </a:lnTo>
                <a:lnTo>
                  <a:pt x="89529" y="4448795"/>
                </a:lnTo>
                <a:lnTo>
                  <a:pt x="124657" y="4473627"/>
                </a:lnTo>
                <a:lnTo>
                  <a:pt x="163867" y="4492245"/>
                </a:lnTo>
                <a:lnTo>
                  <a:pt x="206447" y="4503936"/>
                </a:lnTo>
                <a:lnTo>
                  <a:pt x="251688" y="4507992"/>
                </a:lnTo>
                <a:lnTo>
                  <a:pt x="5041138" y="4507992"/>
                </a:lnTo>
                <a:lnTo>
                  <a:pt x="5086396" y="4503936"/>
                </a:lnTo>
                <a:lnTo>
                  <a:pt x="5128988" y="4492245"/>
                </a:lnTo>
                <a:lnTo>
                  <a:pt x="5168203" y="4473627"/>
                </a:lnTo>
                <a:lnTo>
                  <a:pt x="5203333" y="4448795"/>
                </a:lnTo>
                <a:lnTo>
                  <a:pt x="5233667" y="4418457"/>
                </a:lnTo>
                <a:lnTo>
                  <a:pt x="5258496" y="4383326"/>
                </a:lnTo>
                <a:lnTo>
                  <a:pt x="5277109" y="4344112"/>
                </a:lnTo>
                <a:lnTo>
                  <a:pt x="5288798" y="4301526"/>
                </a:lnTo>
                <a:lnTo>
                  <a:pt x="5292852" y="4256278"/>
                </a:lnTo>
                <a:lnTo>
                  <a:pt x="5292852" y="251713"/>
                </a:lnTo>
                <a:lnTo>
                  <a:pt x="5288798" y="206455"/>
                </a:lnTo>
                <a:lnTo>
                  <a:pt x="5277109" y="163863"/>
                </a:lnTo>
                <a:lnTo>
                  <a:pt x="5258496" y="124648"/>
                </a:lnTo>
                <a:lnTo>
                  <a:pt x="5233667" y="89518"/>
                </a:lnTo>
                <a:lnTo>
                  <a:pt x="5203333" y="59184"/>
                </a:lnTo>
                <a:lnTo>
                  <a:pt x="5168203" y="34355"/>
                </a:lnTo>
                <a:lnTo>
                  <a:pt x="5128988" y="15742"/>
                </a:lnTo>
                <a:lnTo>
                  <a:pt x="5086396" y="4053"/>
                </a:lnTo>
                <a:lnTo>
                  <a:pt x="5041138" y="0"/>
                </a:lnTo>
                <a:close/>
              </a:path>
            </a:pathLst>
          </a:custGeom>
          <a:solidFill>
            <a:srgbClr val="DEEBF7"/>
          </a:solidFill>
        </p:spPr>
        <p:txBody>
          <a:bodyPr wrap="square" lIns="0" tIns="0" rIns="0" bIns="0" rtlCol="0"/>
          <a:lstStyle/>
          <a:p>
            <a:endParaRPr/>
          </a:p>
        </p:txBody>
      </p:sp>
      <p:sp>
        <p:nvSpPr>
          <p:cNvPr id="4" name="object 4"/>
          <p:cNvSpPr txBox="1"/>
          <p:nvPr/>
        </p:nvSpPr>
        <p:spPr>
          <a:xfrm>
            <a:off x="1123594" y="2368295"/>
            <a:ext cx="4386580" cy="2221230"/>
          </a:xfrm>
          <a:prstGeom prst="rect">
            <a:avLst/>
          </a:prstGeom>
        </p:spPr>
        <p:txBody>
          <a:bodyPr vert="horz" wrap="square" lIns="0" tIns="12700" rIns="0" bIns="0" rtlCol="0">
            <a:spAutoFit/>
          </a:bodyPr>
          <a:lstStyle/>
          <a:p>
            <a:pPr marL="12700" marR="5080" algn="just">
              <a:lnSpc>
                <a:spcPct val="150000"/>
              </a:lnSpc>
              <a:spcBef>
                <a:spcPts val="100"/>
              </a:spcBef>
            </a:pPr>
            <a:r>
              <a:rPr sz="2400" spc="-20" dirty="0">
                <a:solidFill>
                  <a:srgbClr val="404040"/>
                </a:solidFill>
                <a:latin typeface="Carlito"/>
                <a:cs typeface="Carlito"/>
              </a:rPr>
              <a:t>ILO </a:t>
            </a:r>
            <a:r>
              <a:rPr sz="2400" spc="-5" dirty="0">
                <a:solidFill>
                  <a:srgbClr val="404040"/>
                </a:solidFill>
                <a:latin typeface="Carlito"/>
                <a:cs typeface="Carlito"/>
              </a:rPr>
              <a:t>verileri temel </a:t>
            </a:r>
            <a:r>
              <a:rPr sz="2400" dirty="0">
                <a:solidFill>
                  <a:srgbClr val="404040"/>
                </a:solidFill>
                <a:latin typeface="Carlito"/>
                <a:cs typeface="Carlito"/>
              </a:rPr>
              <a:t>alındığında</a:t>
            </a:r>
            <a:r>
              <a:rPr sz="2400" spc="-80" dirty="0">
                <a:solidFill>
                  <a:srgbClr val="404040"/>
                </a:solidFill>
                <a:latin typeface="Carlito"/>
                <a:cs typeface="Carlito"/>
              </a:rPr>
              <a:t> </a:t>
            </a:r>
            <a:r>
              <a:rPr sz="2400" spc="-20" dirty="0">
                <a:solidFill>
                  <a:srgbClr val="404040"/>
                </a:solidFill>
                <a:latin typeface="Carlito"/>
                <a:cs typeface="Carlito"/>
              </a:rPr>
              <a:t>dünya  </a:t>
            </a:r>
            <a:r>
              <a:rPr sz="2400" spc="-5" dirty="0">
                <a:solidFill>
                  <a:srgbClr val="404040"/>
                </a:solidFill>
                <a:latin typeface="Carlito"/>
                <a:cs typeface="Carlito"/>
              </a:rPr>
              <a:t>genelinde </a:t>
            </a:r>
            <a:r>
              <a:rPr sz="2400" b="1" dirty="0">
                <a:solidFill>
                  <a:srgbClr val="404040"/>
                </a:solidFill>
                <a:latin typeface="Carlito"/>
                <a:cs typeface="Carlito"/>
              </a:rPr>
              <a:t>1 iş </a:t>
            </a:r>
            <a:r>
              <a:rPr sz="2400" b="1" spc="-10" dirty="0">
                <a:solidFill>
                  <a:srgbClr val="404040"/>
                </a:solidFill>
                <a:latin typeface="Carlito"/>
                <a:cs typeface="Carlito"/>
              </a:rPr>
              <a:t>kazası </a:t>
            </a:r>
            <a:r>
              <a:rPr sz="2400" spc="-5" dirty="0">
                <a:solidFill>
                  <a:srgbClr val="404040"/>
                </a:solidFill>
                <a:latin typeface="Carlito"/>
                <a:cs typeface="Carlito"/>
              </a:rPr>
              <a:t>sonucu ölüme  </a:t>
            </a:r>
            <a:r>
              <a:rPr sz="2400" spc="-15" dirty="0">
                <a:solidFill>
                  <a:srgbClr val="404040"/>
                </a:solidFill>
                <a:latin typeface="Carlito"/>
                <a:cs typeface="Carlito"/>
              </a:rPr>
              <a:t>karşılık </a:t>
            </a:r>
            <a:r>
              <a:rPr sz="2400" b="1" dirty="0">
                <a:solidFill>
                  <a:srgbClr val="404040"/>
                </a:solidFill>
                <a:latin typeface="Carlito"/>
                <a:cs typeface="Carlito"/>
              </a:rPr>
              <a:t>5,6 meslek </a:t>
            </a:r>
            <a:r>
              <a:rPr sz="2400" b="1" spc="-10" dirty="0">
                <a:solidFill>
                  <a:srgbClr val="404040"/>
                </a:solidFill>
                <a:latin typeface="Carlito"/>
                <a:cs typeface="Carlito"/>
              </a:rPr>
              <a:t>hastalığı </a:t>
            </a:r>
            <a:r>
              <a:rPr sz="2400" spc="-10" dirty="0">
                <a:solidFill>
                  <a:srgbClr val="404040"/>
                </a:solidFill>
                <a:latin typeface="Carlito"/>
                <a:cs typeface="Carlito"/>
              </a:rPr>
              <a:t>sonucu  </a:t>
            </a:r>
            <a:r>
              <a:rPr sz="2400" spc="-5" dirty="0">
                <a:solidFill>
                  <a:srgbClr val="404040"/>
                </a:solidFill>
                <a:latin typeface="Carlito"/>
                <a:cs typeface="Carlito"/>
              </a:rPr>
              <a:t>ölüm beklendiği</a:t>
            </a:r>
            <a:r>
              <a:rPr sz="2400" spc="-30" dirty="0">
                <a:solidFill>
                  <a:srgbClr val="404040"/>
                </a:solidFill>
                <a:latin typeface="Carlito"/>
                <a:cs typeface="Carlito"/>
              </a:rPr>
              <a:t> </a:t>
            </a:r>
            <a:r>
              <a:rPr sz="2400" spc="-25" dirty="0">
                <a:solidFill>
                  <a:srgbClr val="404040"/>
                </a:solidFill>
                <a:latin typeface="Carlito"/>
                <a:cs typeface="Carlito"/>
              </a:rPr>
              <a:t>görülmektedir.</a:t>
            </a:r>
            <a:endParaRPr sz="2400">
              <a:latin typeface="Carlito"/>
              <a:cs typeface="Carlito"/>
            </a:endParaRPr>
          </a:p>
        </p:txBody>
      </p:sp>
      <p:sp>
        <p:nvSpPr>
          <p:cNvPr id="5" name="object 5"/>
          <p:cNvSpPr/>
          <p:nvPr/>
        </p:nvSpPr>
        <p:spPr>
          <a:xfrm>
            <a:off x="6275832" y="1318260"/>
            <a:ext cx="5364479" cy="450799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TotalTime>
  <Words>3776</Words>
  <Application>Microsoft Office PowerPoint</Application>
  <PresentationFormat>Geniş ekran</PresentationFormat>
  <Paragraphs>581</Paragraphs>
  <Slides>89</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89</vt:i4>
      </vt:variant>
    </vt:vector>
  </HeadingPairs>
  <TitlesOfParts>
    <vt:vector size="95" baseType="lpstr">
      <vt:lpstr>Arial</vt:lpstr>
      <vt:lpstr>Carlito</vt:lpstr>
      <vt:lpstr>Century Gothic</vt:lpstr>
      <vt:lpstr>Times New Roman</vt:lpstr>
      <vt:lpstr>Wingdings 3</vt:lpstr>
      <vt:lpstr>Duman</vt:lpstr>
      <vt:lpstr>MESLEK HASTALIKLARI </vt:lpstr>
      <vt:lpstr>Sağlık</vt:lpstr>
      <vt:lpstr>Meslek Hastalığı</vt:lpstr>
      <vt:lpstr>İşle İlgili Hastalıklar</vt:lpstr>
      <vt:lpstr>Meslek Hastalığı/İşle İlgili Hastalık</vt:lpstr>
      <vt:lpstr>PowerPoint Sunusu</vt:lpstr>
      <vt:lpstr>Mesleki Risk</vt:lpstr>
      <vt:lpstr>Avrupa’da Meslek Hastalıkları (2007)</vt:lpstr>
      <vt:lpstr>Meslek Hastalığı/İş Kazası</vt:lpstr>
      <vt:lpstr>Meslek Hastalığının Kronik Hastalıklar İçindeki Yükü</vt:lpstr>
      <vt:lpstr>Dünyada her yıl görülen 11 milyon astım vakasının %44’ü,  Dünyada her yıl görülen 23 milyon kas ve iskelet sistemi  hastalığı vakasının %22’si, Dünyada her yıl görülen 8 milyon depresyon vakasının %11’i,*  Meslek Hastalığıdır.</vt:lpstr>
      <vt:lpstr>PowerPoint Sunusu</vt:lpstr>
      <vt:lpstr>PowerPoint Sunusu</vt:lpstr>
      <vt:lpstr>En Sık Bildirilen Meslek Hastalıkları</vt:lpstr>
      <vt:lpstr>Türkiye SGK 2019 Yılı İstatistikleri</vt:lpstr>
      <vt:lpstr>Ülkemizde Meslek Hastalığı</vt:lpstr>
      <vt:lpstr>Ülkemizde Meslek Hastalıkları Açısından Son Durum</vt:lpstr>
      <vt:lpstr>Meslek Hastalığı Gelişim Süreci</vt:lpstr>
      <vt:lpstr>Meslek Hastalığı Nasıl Tespit Edilir?</vt:lpstr>
      <vt:lpstr>Mesleki Maruziyet Veri Paketi</vt:lpstr>
      <vt:lpstr>Mesleki Maruziyet Veri Paketi İş Akış Şeması</vt:lpstr>
      <vt:lpstr>Sağlıkta İstatistik ve Nedensel Analizler (SİNA) Platformu</vt:lpstr>
      <vt:lpstr>Meslek Hastalıklarından Korunma</vt:lpstr>
      <vt:lpstr>Birincil Korumanın Amacı</vt:lpstr>
      <vt:lpstr>PowerPoint Sunusu</vt:lpstr>
      <vt:lpstr>İkincil Korumanın Amacı</vt:lpstr>
      <vt:lpstr>Üçüncül Korumanın Amacı</vt:lpstr>
      <vt:lpstr>Meslek Hastalığı Tanısı Nasıl Konur?</vt:lpstr>
      <vt:lpstr>İş Yeri Ortam İncelemeleri</vt:lpstr>
      <vt:lpstr>Meslek Hastalığı Klinik Tanı Süreci</vt:lpstr>
      <vt:lpstr>PowerPoint Sunusu</vt:lpstr>
      <vt:lpstr>PowerPoint Sunusu</vt:lpstr>
      <vt:lpstr>Meslek Hastalığı Tanı Süreci</vt:lpstr>
      <vt:lpstr>Meslek Hastalığı Tanı Süreci</vt:lpstr>
      <vt:lpstr>Meslek Hastalığı Tanı Süreci</vt:lpstr>
      <vt:lpstr>Meslek Hastalığı Tanı Sürecinde SGK’ya Bildirim</vt:lpstr>
      <vt:lpstr>SGK Sağlık Kuruluna Başvuru İçin Gereken Belgeler</vt:lpstr>
      <vt:lpstr>PowerPoint Sunusu</vt:lpstr>
      <vt:lpstr>Meslek Hastalığı  Mesleğinizin  Sonucudur!</vt:lpstr>
      <vt:lpstr>Yaptığınız İş Tehlikeli mi?</vt:lpstr>
      <vt:lpstr>NACE Kodu/ İSCO Kodu</vt:lpstr>
      <vt:lpstr>Ek-1 İş yeri Tehlike Sınıfları Listesi (NACE)</vt:lpstr>
      <vt:lpstr>PowerPoint Sunusu</vt:lpstr>
      <vt:lpstr>Meslek Adı ve Kodu (ISCO)</vt:lpstr>
      <vt:lpstr>Meslek Adı ve Kodu (ISCO)</vt:lpstr>
      <vt:lpstr>Ulusal ve Uluslararası Düzeyde Geçerli Olan Meslek Hastalıkları Listeleri</vt:lpstr>
      <vt:lpstr>Türkiye’de Meslek Hastalığı Sınıflandırması</vt:lpstr>
      <vt:lpstr>PowerPoint Sunusu</vt:lpstr>
      <vt:lpstr>Meslek Hastalığında Maruziyet Süresi</vt:lpstr>
      <vt:lpstr>Meslek Hastalığında Yükümlülük Süresi</vt:lpstr>
      <vt:lpstr>Zararlı Etkenlerin Vücuda Giriş Yolları</vt:lpstr>
      <vt:lpstr>Fiziksel Etkenler</vt:lpstr>
      <vt:lpstr>Kimyasal Etkenler</vt:lpstr>
      <vt:lpstr>Biyolojik Etkenler</vt:lpstr>
      <vt:lpstr>Biyolojik Etkenler (Viral)</vt:lpstr>
      <vt:lpstr>Tozlar</vt:lpstr>
      <vt:lpstr>PowerPoint Sunusu</vt:lpstr>
      <vt:lpstr>Sık Görülen Meslek Hastalıkları</vt:lpstr>
      <vt:lpstr>PowerPoint Sunusu</vt:lpstr>
      <vt:lpstr>Mesleki Dolaşım Sistemi Hastalıkları</vt:lpstr>
      <vt:lpstr>PowerPoint Sunusu</vt:lpstr>
      <vt:lpstr>PowerPoint Sunusu</vt:lpstr>
      <vt:lpstr>PowerPoint Sunusu</vt:lpstr>
      <vt:lpstr>PowerPoint Sunusu</vt:lpstr>
      <vt:lpstr>PowerPoint Sunusu</vt:lpstr>
      <vt:lpstr>PowerPoint Sunusu</vt:lpstr>
      <vt:lpstr>Mesleki Sinir Sistemi Hastalıkları Açısından Riskli Sektörler  Polimer üretimi, toprak stabilizasyonu, jel kromatografi, kağıt  üretimi, gıda ve su işleme süreci, tarım sektörü, pestisit üretimi,  boya sektörü, demir çelik sanayi, petrokimya, tekstil vb.</vt:lpstr>
      <vt:lpstr>PowerPoint Sunusu</vt:lpstr>
      <vt:lpstr>PowerPoint Sunusu</vt:lpstr>
      <vt:lpstr>PowerPoint Sunusu</vt:lpstr>
      <vt:lpstr>PowerPoint Sunusu</vt:lpstr>
      <vt:lpstr>PowerPoint Sunusu</vt:lpstr>
      <vt:lpstr>Mesleki İşitme Kayıpları Açısından Riskli Sektörler Dokuma endüstrisi, metal endüstrisi, ağaç işleri, kâğıt endüstrisi,  matbaacılık, madencilik işleri, dökümhaneler ve havayolları vb.</vt:lpstr>
      <vt:lpstr>PowerPoint Sunusu</vt:lpstr>
      <vt:lpstr>PowerPoint Sunusu</vt:lpstr>
      <vt:lpstr>Alınacak Genel Önlemler</vt:lpstr>
      <vt:lpstr>PowerPoint Sunusu</vt:lpstr>
      <vt:lpstr>Çalışma Öyküsü</vt:lpstr>
      <vt:lpstr>Çalışıyor musun, ne iş yapıyorsun?</vt:lpstr>
      <vt:lpstr>PowerPoint Sunusu</vt:lpstr>
      <vt:lpstr>Yüksekte Çalışma İzin Belgesi</vt:lpstr>
      <vt:lpstr>Olgu Sunumu</vt:lpstr>
      <vt:lpstr>PowerPoint Sunusu</vt:lpstr>
      <vt:lpstr>İş Yeri Dışı Maruziyetler</vt:lpstr>
      <vt:lpstr>Meslek Hastalığını Önleme Yöntemleri</vt:lpstr>
      <vt:lpstr>Tıbbi Önlemler</vt:lpstr>
      <vt:lpstr>Meslek Hastalığı Sonucu Sigortalıya Sağlanan Haklar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Halil ibrahim Çolak</dc:creator>
  <cp:lastModifiedBy>Nuray</cp:lastModifiedBy>
  <cp:revision>1</cp:revision>
  <dcterms:created xsi:type="dcterms:W3CDTF">2022-11-24T06:54:44Z</dcterms:created>
  <dcterms:modified xsi:type="dcterms:W3CDTF">2022-11-24T07:03:35Z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2021-09-06T00:00:00Z</vt:filetime>
  </property>
  <property fmtid="{D5CDD505-2E9C-101B-9397-08002B2CF9AE}" pid="3" name="Creator">
    <vt:lpwstr>Microsoft® PowerPoint® 2019</vt:lpwstr>
  </property>
  <property fmtid="{D5CDD505-2E9C-101B-9397-08002B2CF9AE}" pid="4" name="LastSaved">
    <vt:filetime>2022-11-24T00:00:00Z</vt:filetime>
  </property>
</Properties>
</file>