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3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5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6.HAFTA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E84692-3CF9-7941-9A96-B349C8C07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Mevduat bankaları ile kalkınma ve yatırım bankaları </a:t>
            </a:r>
            <a:r>
              <a:rPr lang="tr-TR" b="1" dirty="0"/>
              <a:t>Türkiye Bankalar Birliğine</a:t>
            </a:r>
            <a:r>
              <a:rPr lang="tr-TR" dirty="0"/>
              <a:t> üyedir.</a:t>
            </a:r>
          </a:p>
          <a:p>
            <a:r>
              <a:rPr lang="tr-TR" dirty="0"/>
              <a:t> Katılım bankaları ise </a:t>
            </a:r>
            <a:r>
              <a:rPr lang="tr-TR" b="1" dirty="0"/>
              <a:t>Türkiye Katılım Bankaları Birliğine</a:t>
            </a:r>
            <a:r>
              <a:rPr lang="tr-TR" dirty="0"/>
              <a:t> üyedir.</a:t>
            </a:r>
          </a:p>
          <a:p>
            <a:r>
              <a:rPr lang="tr-TR" dirty="0"/>
              <a:t> Her banka yalnızca faaliyet alanına uygun olan birliğe üye olur.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34A44F-6B94-8676-D824-A96739D89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92A13E-F1C2-7B67-B9B1-4756EA3FF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335235-0394-A797-321D-1266563F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26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5411 sayılı </a:t>
            </a:r>
            <a:r>
              <a:rPr lang="tr-TR"/>
              <a:t>Bankacılık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Kuruluş Birlikleri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5411 sayılı Bankacılık Kanunu'na göre bankacılık sektöründe faaliyet gösteren bankalar, mesleki dayanışmayı sağlamak, ortak sorunlara çözüm üretmek ve sektörün gelişimine katkıda bulunmak amacıyla kuruluş birliklerine üye olmak zorundadır.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7185F2-B8A0-75C9-3BAB-1FB23969B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Kanunda iki kuruluş birliği düzenlenmiştir:</a:t>
            </a:r>
          </a:p>
          <a:p>
            <a:r>
              <a:rPr lang="tr-TR" b="1" dirty="0"/>
              <a:t>Türkiye Bankalar Birliği (TBB)</a:t>
            </a:r>
            <a:r>
              <a:rPr lang="tr-TR" dirty="0"/>
              <a:t> </a:t>
            </a:r>
          </a:p>
          <a:p>
            <a:r>
              <a:rPr lang="tr-TR" b="1" dirty="0"/>
              <a:t>Türkiye Katılım Bankaları Birliği (TKBB)</a:t>
            </a: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17A44D-8C4F-C23C-DCBC-D0E48FFB5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006913-0618-1AAA-95CA-8C9E4606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13C7B1-DB1F-1AAF-CA6C-74AB1C886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14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82A661-EB83-D1B4-0365-5E0405B7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 Bankalar Birliği (TBB)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32C98B-EDFC-8844-DAAC-FA13B22B1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Türkiye'de faaliyet gösteren </a:t>
            </a:r>
            <a:r>
              <a:rPr lang="tr-TR" b="1" dirty="0"/>
              <a:t>mevduat bankaları</a:t>
            </a:r>
            <a:r>
              <a:rPr lang="tr-TR" dirty="0"/>
              <a:t> ile </a:t>
            </a:r>
            <a:r>
              <a:rPr lang="tr-TR" b="1" dirty="0"/>
              <a:t>kalkınma ve yatırım bankaları</a:t>
            </a:r>
            <a:r>
              <a:rPr lang="tr-TR" dirty="0"/>
              <a:t>, Türkiye Bankalar Birliğine üye olmak zorundadır.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06E9C2-F926-E198-171B-E98764B4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EDD884-A3A4-A010-FF29-39ABF1B23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3FCF39-0423-EBCC-F369-84E6906F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88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6D1F9F-0997-757E-43BD-E64B6D77A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Birlik;</a:t>
            </a:r>
          </a:p>
          <a:p>
            <a:r>
              <a:rPr lang="tr-TR" dirty="0"/>
              <a:t>Bankacılık mesleğinin gelişmesini destekler. </a:t>
            </a:r>
          </a:p>
          <a:p>
            <a:r>
              <a:rPr lang="tr-TR" dirty="0"/>
              <a:t>Bankalar arasında iş birliğini geliştirir. </a:t>
            </a:r>
          </a:p>
          <a:p>
            <a:r>
              <a:rPr lang="tr-TR" dirty="0"/>
              <a:t>Mesleki disiplin ve etik ilkelerin uygulanmasına katkı sağlar. </a:t>
            </a:r>
          </a:p>
          <a:p>
            <a:r>
              <a:rPr lang="tr-TR" dirty="0"/>
              <a:t>Ortak sorunlara çözüm önerileri geliştirir. </a:t>
            </a:r>
          </a:p>
          <a:p>
            <a:r>
              <a:rPr lang="tr-TR" dirty="0"/>
              <a:t>Bankacılık sektörünü ilgilendiren konularda çalışmalar yapar.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54DB1A-8A1C-9DBE-FC88-32AE486D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6D263A-148D-F770-5147-55D5558D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68086F-C6EE-6449-97FF-913943E0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56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9D20CB-A301-3F36-652E-9C71F5D42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 Katılım Bankaları Birliği (TKBB)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EA407E-347D-E9F8-F4C4-A0AED062B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Türkiye'de faaliyet gösteren </a:t>
            </a:r>
            <a:r>
              <a:rPr lang="tr-TR" b="1" dirty="0"/>
              <a:t>katılım bankaları</a:t>
            </a:r>
            <a:r>
              <a:rPr lang="tr-TR" dirty="0"/>
              <a:t>, Türkiye Katılım Bankaları Birliğine üye olmak zorundadır.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B4E125-5C6C-57D3-0B1E-0AE4D57F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4DF077-CB27-ED22-813F-63D1DB04B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87A781-D005-1E48-F5B3-3CF767B5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9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665FCA-38A7-89D1-A577-0283D5A47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Birlik;</a:t>
            </a:r>
          </a:p>
          <a:p>
            <a:r>
              <a:rPr lang="tr-TR" dirty="0"/>
              <a:t>Katılım bankacılığının gelişmesine katkı sağlar. </a:t>
            </a:r>
          </a:p>
          <a:p>
            <a:r>
              <a:rPr lang="tr-TR" dirty="0"/>
              <a:t>Üyeleri arasında iş birliğini geliştirir. </a:t>
            </a:r>
          </a:p>
          <a:p>
            <a:r>
              <a:rPr lang="tr-TR" dirty="0"/>
              <a:t>Mesleki dayanışmayı destekler. </a:t>
            </a:r>
          </a:p>
          <a:p>
            <a:r>
              <a:rPr lang="tr-TR" dirty="0"/>
              <a:t>Katılım bankacılığına ilişkin ortak çalışmaları yürütür.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E5BEA-202A-D583-6922-60E0ACD8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241D8A-D6C7-559C-4096-F830CFE0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0637E6-3C05-9AFD-3E59-6115F5937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073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0C77A94D-F2C8-C995-8343-956FE95DCD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498337"/>
              </p:ext>
            </p:extLst>
          </p:nvPr>
        </p:nvGraphicFramePr>
        <p:xfrm>
          <a:off x="1189038" y="789708"/>
          <a:ext cx="10164762" cy="4998026"/>
        </p:xfrm>
        <a:graphic>
          <a:graphicData uri="http://schemas.openxmlformats.org/drawingml/2006/table">
            <a:tbl>
              <a:tblPr/>
              <a:tblGrid>
                <a:gridCol w="3388254">
                  <a:extLst>
                    <a:ext uri="{9D8B030D-6E8A-4147-A177-3AD203B41FA5}">
                      <a16:colId xmlns:a16="http://schemas.microsoft.com/office/drawing/2014/main" val="382484375"/>
                    </a:ext>
                  </a:extLst>
                </a:gridCol>
                <a:gridCol w="3388254">
                  <a:extLst>
                    <a:ext uri="{9D8B030D-6E8A-4147-A177-3AD203B41FA5}">
                      <a16:colId xmlns:a16="http://schemas.microsoft.com/office/drawing/2014/main" val="3079496465"/>
                    </a:ext>
                  </a:extLst>
                </a:gridCol>
                <a:gridCol w="3388254">
                  <a:extLst>
                    <a:ext uri="{9D8B030D-6E8A-4147-A177-3AD203B41FA5}">
                      <a16:colId xmlns:a16="http://schemas.microsoft.com/office/drawing/2014/main" val="773151848"/>
                    </a:ext>
                  </a:extLst>
                </a:gridCol>
              </a:tblGrid>
              <a:tr h="6893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Özellik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Türkiye Bankalar Birliği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Türkiye Katılım Bankaları Birliği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473393"/>
                  </a:ext>
                </a:extLst>
              </a:tr>
              <a:tr h="12064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Üyeleri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Mevduat bankaları ile kalkınma ve yatırım bankaları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Katılım bankaları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0021"/>
                  </a:ext>
                </a:extLst>
              </a:tr>
              <a:tr h="6893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Üyelik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Zorunlu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Zorunlu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728843"/>
                  </a:ext>
                </a:extLst>
              </a:tr>
              <a:tr h="12064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Amaç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Bankacılık sektörünün gelişmesine katkı sağlamak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Katılım bankacılığının gelişmesini sağlamak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582954"/>
                  </a:ext>
                </a:extLst>
              </a:tr>
              <a:tr h="12064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Faaliyet Alanı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Mevduat, kalkınma ve yatırım bankaları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Katılım bankacılığı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799871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3FB1A0-5AB1-4D87-696D-03144694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816280-C6F8-4017-A1EF-E104C793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EF306C-B476-5324-9567-05E97D0C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824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DAFCB0-E033-72CA-2C47-455D3ADB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Kuruluş Birliklerinin Ortak Görevleri</a:t>
            </a:r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AB08EE33-41DB-6EBF-6667-FD89810682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891673"/>
              </p:ext>
            </p:extLst>
          </p:nvPr>
        </p:nvGraphicFramePr>
        <p:xfrm>
          <a:off x="1189038" y="1690688"/>
          <a:ext cx="10164762" cy="4065876"/>
        </p:xfrm>
        <a:graphic>
          <a:graphicData uri="http://schemas.openxmlformats.org/drawingml/2006/table">
            <a:tbl>
              <a:tblPr/>
              <a:tblGrid>
                <a:gridCol w="5082381">
                  <a:extLst>
                    <a:ext uri="{9D8B030D-6E8A-4147-A177-3AD203B41FA5}">
                      <a16:colId xmlns:a16="http://schemas.microsoft.com/office/drawing/2014/main" val="2831454421"/>
                    </a:ext>
                  </a:extLst>
                </a:gridCol>
                <a:gridCol w="5082381">
                  <a:extLst>
                    <a:ext uri="{9D8B030D-6E8A-4147-A177-3AD203B41FA5}">
                      <a16:colId xmlns:a16="http://schemas.microsoft.com/office/drawing/2014/main" val="2564398547"/>
                    </a:ext>
                  </a:extLst>
                </a:gridCol>
              </a:tblGrid>
              <a:tr h="707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Görev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Açıklama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46689"/>
                  </a:ext>
                </a:extLst>
              </a:tr>
              <a:tr h="707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 dirty="0"/>
                        <a:t>Mesleki dayanışmayı sağlamak</a:t>
                      </a:r>
                      <a:endParaRPr lang="tr-T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Üye bankalar arasında iş birliğini geliştirmek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016011"/>
                  </a:ext>
                </a:extLst>
              </a:tr>
              <a:tr h="707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Mesleğin gelişimine katkı sağlamak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Bankacılık sektörünün gelişmesini desteklemek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605429"/>
                  </a:ext>
                </a:extLst>
              </a:tr>
              <a:tr h="7071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Ortak sorunlara çözüm üretmek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Sektörel sorunlar hakkında çalışmalar yapmak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4100940"/>
                  </a:ext>
                </a:extLst>
              </a:tr>
              <a:tr h="12374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Meslek disiplinini güçlendirmek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Meslek kurallarının uygulanmasına katkı sağlamak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127801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B40A75-E8A0-FD2F-939E-84D4F56D8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75E94-D7C8-8D70-86E4-007118701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BD0C9A-7C1B-EA8F-577F-A8B6459E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67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337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Kuruluş Birlikleri</vt:lpstr>
      <vt:lpstr>PowerPoint Sunusu</vt:lpstr>
      <vt:lpstr>Türkiye Bankalar Birliği (TBB)</vt:lpstr>
      <vt:lpstr>PowerPoint Sunusu</vt:lpstr>
      <vt:lpstr>Türkiye Katılım Bankaları Birliği (TKBB)</vt:lpstr>
      <vt:lpstr>PowerPoint Sunusu</vt:lpstr>
      <vt:lpstr>PowerPoint Sunusu</vt:lpstr>
      <vt:lpstr>Kuruluş Birliklerinin Ortak Görevleri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11</cp:revision>
  <dcterms:created xsi:type="dcterms:W3CDTF">2026-04-02T07:47:59Z</dcterms:created>
  <dcterms:modified xsi:type="dcterms:W3CDTF">2026-07-02T10:38:33Z</dcterms:modified>
</cp:coreProperties>
</file>