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57" r:id="rId4"/>
    <p:sldId id="272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65" r:id="rId16"/>
    <p:sldId id="267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108" d="100"/>
          <a:sy n="108" d="100"/>
        </p:scale>
        <p:origin x="71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glik.gov.tr/TR-10357/saglik-mevzuati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>
                <a:cs typeface="Times New Roman" panose="02020603050405020304" pitchFamily="18" charset="0"/>
              </a:rPr>
              <a:t>8. </a:t>
            </a:r>
            <a:r>
              <a:rPr lang="tr-TR" dirty="0">
                <a:cs typeface="Times New Roman" panose="02020603050405020304" pitchFamily="18" charset="0"/>
              </a:rPr>
              <a:t>HAFTA SAĞLIK MEVZUATI: </a:t>
            </a:r>
          </a:p>
          <a:p>
            <a:r>
              <a:rPr lang="tr-TR" cap="all" dirty="0">
                <a:cs typeface="Times New Roman" panose="02020603050405020304" pitchFamily="18" charset="0"/>
              </a:rPr>
              <a:t>Yataklı Tedavi Kurumları İşletme Yönetmeliği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310E6B-9025-43BB-9E9C-B336E7DF4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Hastane hizmetlerinin yürütülmesi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ED728F-4B69-42CB-950E-A307C2AD1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Poliklinik, klinik, ameliyathane, laboratuvar, eczane, acil servis ve diğer birimlerin çalışma esasları belirlenir.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Hizmetlerin koordineli ve kesintisiz sunulması hedeflenir.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A4885C4-D325-4C7D-B25A-FDBFA8547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BA7F6A-29A9-4773-ABF0-DBE7F27BF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9C6188-5006-4DEC-9535-B565BF81A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602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0132BA-58DF-46FD-ACF9-AF2FB7693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Tıbbi kayıtlar ve belge düzeni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A0DC64-DC86-4EC3-A41F-B1ACAF261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Hasta dosyalarının oluşturulması, kayıtların tutulması ve arşivlenmesine ilişkin kurallar belirlenir. </a:t>
            </a:r>
          </a:p>
          <a:p>
            <a:pPr>
              <a:lnSpc>
                <a:spcPct val="200000"/>
              </a:lnSpc>
            </a:pPr>
            <a:r>
              <a:rPr lang="tr-TR" dirty="0"/>
              <a:t>Bu uygulamalar, sağlık hizmetlerinin izlenebilirliği ve hukuki güvence açısından önem taşır.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2D3ECA8-FA6F-4933-B00B-E904EC635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A940BA0-CBB6-4928-84FE-AEBEC1B99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D67A57-B63D-442A-91AC-E63AEFAA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843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FA5ED9-A0AB-4712-B535-F9BD68870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Enfeksiyon kontrolü, hijyen ve güvenlik önlemleri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D78112-2CCB-444D-AE71-7668AB34A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Hastane ortamında enfeksiyonların önlenmesi, temizlik kuralları ve hasta güvenliğine ilişkin esaslar düzenlenir.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Amaç, güvenli ve sağlıklı bir tedavi ortamı oluşturmaktır.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E3AF4B-8E9A-49CB-AC27-8B36A48A6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E4CB96-5E9D-4FC4-B56E-9001D623C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B246608-6936-477C-AA64-029E1D679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417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709726-DAC5-4242-B1CE-2A7B3F362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 </a:t>
            </a:r>
            <a:r>
              <a:rPr lang="sv-SE" dirty="0"/>
              <a:t>Disiplin, nöbet ve çalışma düzeni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85CFA8-4B92-4A27-9DBD-53BEAF6EE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Sağlık personelinin nöbet hizmetleri, çalışma düzeni ve disiplin esasları belirlenir. </a:t>
            </a:r>
          </a:p>
          <a:p>
            <a:pPr>
              <a:lnSpc>
                <a:spcPct val="200000"/>
              </a:lnSpc>
            </a:pPr>
            <a:r>
              <a:rPr lang="tr-TR" dirty="0"/>
              <a:t>Bu hükümler, sağlık hizmetlerinin 24 saat kesintisiz ve düzenli şekilde sunulmasını destekler. </a:t>
            </a:r>
          </a:p>
          <a:p>
            <a:pPr>
              <a:lnSpc>
                <a:spcPct val="200000"/>
              </a:lnSpc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F70DDA-7FA9-4DF8-99F8-F39D63D76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40BCC3-9548-4DB1-B09B-FEFB2D674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BB5728-FBC5-40E3-871A-BCE047609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788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https://www.saglik.gov.tr/TR-10357/saglik-mevzuati.html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 / kurumsal e-posta (isteğe bağlı)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Yataklı Tedavi Kurumları İşletme Yönetmeliği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Yataklı Tedavi Kurumları İşletme Yönetmeliğinin Amacı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tr-TR" dirty="0">
                <a:cs typeface="Times New Roman" panose="02020603050405020304" pitchFamily="18" charset="0"/>
              </a:rPr>
              <a:t>Yataklı Tedavi Kurumları İşletme Yönetmeliğinin Başlıca Konuları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Dr. Ayşe ÖZEFLANİLİ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33DDBC-2835-4AF9-946D-5A4CC1A0D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cs typeface="Times New Roman" panose="02020603050405020304" pitchFamily="18" charset="0"/>
              </a:rPr>
              <a:t>Yataklı Tedavi Kurumları </a:t>
            </a:r>
            <a:br>
              <a:rPr lang="tr-TR" b="1" dirty="0">
                <a:cs typeface="Times New Roman" panose="02020603050405020304" pitchFamily="18" charset="0"/>
              </a:rPr>
            </a:br>
            <a:r>
              <a:rPr lang="tr-TR" b="1" dirty="0">
                <a:cs typeface="Times New Roman" panose="02020603050405020304" pitchFamily="18" charset="0"/>
              </a:rPr>
              <a:t>İşletme Yönetmeliği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90BBA5-6EC9-4883-B4DC-315BDA1DA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dirty="0">
                <a:cs typeface="Times New Roman" panose="02020603050405020304" pitchFamily="18" charset="0"/>
              </a:rPr>
              <a:t>Yataklı Tedavi Kurumları İşletme Yönetmeliği 13.01.1983 tarihinde yürürlüğe girmiştir.</a:t>
            </a:r>
          </a:p>
          <a:p>
            <a:pPr eaLnBrk="1" hangingPunct="1">
              <a:lnSpc>
                <a:spcPct val="90000"/>
              </a:lnSpc>
            </a:pPr>
            <a:endParaRPr lang="tr-TR" altLang="tr-TR" b="1" dirty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b="1" dirty="0"/>
              <a:t>Bu yönetmeliğin temel amacı</a:t>
            </a:r>
            <a:r>
              <a:rPr lang="tr-TR" dirty="0"/>
              <a:t>, yataklı tedavi kurumlarının kuruluş, yönetim, işleyiş ve hizmet sunum esaslarını düzenleyerek sağlık hizmetlerinin etkili, düzenli ve verimli bir şekilde yürütülmesini sağlamaktır.</a:t>
            </a:r>
            <a:endParaRPr lang="tr-TR" alt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775E76-2BEE-481B-B246-1398E151A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AA031D-9421-432C-8BD1-34C6578AC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F2D3F2-D612-4725-8716-1A9F8ADAF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542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81E20C-6285-498D-BFEE-A078F17A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cs typeface="Times New Roman" panose="02020603050405020304" pitchFamily="18" charset="0"/>
              </a:rPr>
              <a:t>Yataklı Tedavi Kurumları </a:t>
            </a:r>
            <a:br>
              <a:rPr lang="tr-TR" b="1" dirty="0">
                <a:cs typeface="Times New Roman" panose="02020603050405020304" pitchFamily="18" charset="0"/>
              </a:rPr>
            </a:br>
            <a:r>
              <a:rPr lang="tr-TR" b="1" dirty="0">
                <a:cs typeface="Times New Roman" panose="02020603050405020304" pitchFamily="18" charset="0"/>
              </a:rPr>
              <a:t>İşletme Yönetmeliğinin Amacı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9C82EC-60A5-4F7F-809B-9FF900B19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yönetmelik,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r-TR" dirty="0"/>
              <a:t>hastaneler ve diğer yataklı sağlık kuruluşlarında sunulan hizmetlerin nasıl yürütüleceğini belirlemek;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r-TR" dirty="0"/>
              <a:t>kurumların teşkilat yapısını, personel görevlerini, hasta kabul ve taburcu işlemlerini, tıbbi kayıt düzenini, nöbet hizmetlerini ve idari işleyişini standart hâle getirmek </a:t>
            </a:r>
          </a:p>
          <a:p>
            <a:r>
              <a:rPr lang="tr-TR" dirty="0"/>
              <a:t>amacıyla düzenlenmiştir.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675AD3-28E5-40A7-9A02-A10FADC0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E18D27-5163-4690-A7D7-9A4ACA4B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DBB8F5-278F-478C-A63A-BA0EEFE0B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96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FD8026-5993-465F-932E-4F2891169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cs typeface="Times New Roman" panose="02020603050405020304" pitchFamily="18" charset="0"/>
              </a:rPr>
              <a:t>Yataklı Tedavi Kurumları </a:t>
            </a:r>
            <a:br>
              <a:rPr lang="tr-TR" b="1" dirty="0">
                <a:cs typeface="Times New Roman" panose="02020603050405020304" pitchFamily="18" charset="0"/>
              </a:rPr>
            </a:br>
            <a:r>
              <a:rPr lang="tr-TR" b="1" dirty="0">
                <a:cs typeface="Times New Roman" panose="02020603050405020304" pitchFamily="18" charset="0"/>
              </a:rPr>
              <a:t>İşletme Yönetmeliğinin Başlıca Konuları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E2AE92-5A7E-4D8F-AE0C-7389978F5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Yataklı tedavi kurumlarının kuruluşu ve teşkilat yapısı</a:t>
            </a:r>
          </a:p>
          <a:p>
            <a:r>
              <a:rPr lang="tr-TR" dirty="0"/>
              <a:t>Yönetim ve idari görevler</a:t>
            </a:r>
          </a:p>
          <a:p>
            <a:r>
              <a:rPr lang="tr-TR" dirty="0"/>
              <a:t>Sağlık personelinin görev ve sorumlulukları</a:t>
            </a:r>
          </a:p>
          <a:p>
            <a:r>
              <a:rPr lang="tr-TR" dirty="0"/>
              <a:t>Hasta kabul, tedavi ve taburculuk işlemleri</a:t>
            </a:r>
          </a:p>
          <a:p>
            <a:r>
              <a:rPr lang="tr-TR" dirty="0"/>
              <a:t>Hastane hizmetlerinin yürütülmesi</a:t>
            </a:r>
          </a:p>
          <a:p>
            <a:r>
              <a:rPr lang="tr-TR" dirty="0"/>
              <a:t>Tıbbi kayıtlar ve belge düzeni</a:t>
            </a:r>
          </a:p>
          <a:p>
            <a:r>
              <a:rPr lang="tr-TR" dirty="0"/>
              <a:t>Enfeksiyon kontrolü, hijyen ve güvenlik önlemleri</a:t>
            </a:r>
          </a:p>
          <a:p>
            <a:r>
              <a:rPr lang="sv-SE" dirty="0"/>
              <a:t>Disiplin, nöbet ve çalışma düzeni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6B1D1D-63CB-466C-BAFC-81C5A0D0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B0F465-C55F-4366-86B5-B085B8F0A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8509B5-D219-4632-AF45-A3A924E3A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418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B09CDA-10FE-461F-8F11-3E5120016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Yataklı tedavi kurumlarının kuruluşu ve teşkilat yapısı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95D9A3-499E-4063-8A51-E1B3C90A4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Yönetmelik, hastanelerin ve diğer yataklı tedavi kurumlarının organizasyon yapısını ve hizmet birimlerini düzenler.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Kurumların yönetim, idari yapı ve işleyiş esasları belirlenir.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42054E-E216-481F-8B5F-43294F61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79D9B7-89BF-44C7-B665-523CF69EE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A9F756-D4BA-4EB9-A0F5-F2ED4054A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82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33FF87-B115-492F-9A83-8F4DFF07B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Yönetim ve idari görevler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C52ADD-F77E-4587-BF88-88F0480A2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Başhekim, başhemşire, hastane müdürü ve diğer yöneticilerin görev, yetki ve sorumlulukları ayrıntılı olarak tanımlanır. </a:t>
            </a:r>
          </a:p>
          <a:p>
            <a:pPr>
              <a:lnSpc>
                <a:spcPct val="200000"/>
              </a:lnSpc>
            </a:pPr>
            <a:r>
              <a:rPr lang="tr-TR" dirty="0"/>
              <a:t>Böylece kurum yönetiminde görev dağılımı ve koordinasyon sağlanır.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F15480-355A-4C9E-A20D-FD36A2542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8E215F5-F0E8-4074-B2A8-7942D224A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7592C2-BD20-4055-A43C-B6CDBC9ED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957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8A5AB6-7C15-4595-8851-A1F940EF5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Sağlık personelinin görev ve sorumlulukları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703C65-2D85-413C-9EA7-89E3B521A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Hekimler, hemşireler, ebeler, teknisyenler ve diğer sağlık çalışanlarının görevleri belirlenir. </a:t>
            </a:r>
          </a:p>
          <a:p>
            <a:pPr>
              <a:lnSpc>
                <a:spcPct val="200000"/>
              </a:lnSpc>
            </a:pPr>
            <a:r>
              <a:rPr lang="tr-TR" dirty="0"/>
              <a:t>Bu düzenlemeler, sağlık hizmetlerinin standartlara uygun ve etkili şekilde yürütülmesini amaçlar.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D0D5B7-20F3-4484-8E37-6E218E1F9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934AF3-74AB-4735-A989-1675B8324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5D938F3-6084-4305-9617-C33E8B3AD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72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995DB9-070A-4BE0-8B58-E6AF90908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Hasta kabul, tedavi ve taburculuk işlemleri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0A4054-A2CD-4AE7-9872-651286296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Hastaların hastaneye kabulü, yatışı, tedavi süreci, sevki ve taburculuğuna ilişkin usul ve esaslar düzenlenir. </a:t>
            </a:r>
          </a:p>
          <a:p>
            <a:pPr>
              <a:lnSpc>
                <a:spcPct val="200000"/>
              </a:lnSpc>
            </a:pPr>
            <a:r>
              <a:rPr lang="tr-TR" dirty="0"/>
              <a:t>Böylece hasta bakım süreçlerinin düzenli ve güvenli yürütülmesi sağlanır.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FD3FCB-94AA-49D2-B27E-7930EC630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2AA953D-A587-4822-B7FA-46A7BFCA2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872A08-8029-4A60-AD5C-F8AD29937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933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532</Words>
  <Application>Microsoft Office PowerPoint</Application>
  <PresentationFormat>Geniş ekran</PresentationFormat>
  <Paragraphs>97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Courier New</vt:lpstr>
      <vt:lpstr>Office Teması</vt:lpstr>
      <vt:lpstr>Özel Tasarım</vt:lpstr>
      <vt:lpstr>SAĞLIK MEVZUATI</vt:lpstr>
      <vt:lpstr>İÇERİK</vt:lpstr>
      <vt:lpstr>Yataklı Tedavi Kurumları  İşletme Yönetmeliği</vt:lpstr>
      <vt:lpstr>Yataklı Tedavi Kurumları  İşletme Yönetmeliğinin Amacı</vt:lpstr>
      <vt:lpstr>Yataklı Tedavi Kurumları  İşletme Yönetmeliğinin Başlıca Konuları</vt:lpstr>
      <vt:lpstr>1. Yataklı tedavi kurumlarının kuruluşu ve teşkilat yapısı</vt:lpstr>
      <vt:lpstr>2. Yönetim ve idari görevler</vt:lpstr>
      <vt:lpstr>3. Sağlık personelinin görev ve sorumlulukları</vt:lpstr>
      <vt:lpstr>4. Hasta kabul, tedavi ve taburculuk işlemleri</vt:lpstr>
      <vt:lpstr>5. Hastane hizmetlerinin yürütülmesi</vt:lpstr>
      <vt:lpstr>6. Tıbbi kayıtlar ve belge düzeni</vt:lpstr>
      <vt:lpstr>7. Enfeksiyon kontrolü, hijyen ve güvenlik önlemleri</vt:lpstr>
      <vt:lpstr>8. Disiplin, nöbet ve çalışma düzeni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active</cp:lastModifiedBy>
  <cp:revision>43</cp:revision>
  <dcterms:created xsi:type="dcterms:W3CDTF">2026-04-02T07:47:59Z</dcterms:created>
  <dcterms:modified xsi:type="dcterms:W3CDTF">2026-07-03T13:41:34Z</dcterms:modified>
</cp:coreProperties>
</file>