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783" r:id="rId3"/>
    <p:sldId id="804" r:id="rId4"/>
    <p:sldId id="805" r:id="rId5"/>
    <p:sldId id="806" r:id="rId6"/>
    <p:sldId id="807" r:id="rId7"/>
    <p:sldId id="808" r:id="rId8"/>
    <p:sldId id="809" r:id="rId9"/>
    <p:sldId id="798" r:id="rId10"/>
    <p:sldId id="810" r:id="rId11"/>
    <p:sldId id="813" r:id="rId12"/>
    <p:sldId id="814" r:id="rId13"/>
    <p:sldId id="275" r:id="rId14"/>
    <p:sldId id="815" r:id="rId15"/>
    <p:sldId id="816" r:id="rId16"/>
    <p:sldId id="817" r:id="rId17"/>
    <p:sldId id="269" r:id="rId18"/>
    <p:sldId id="279" r:id="rId19"/>
    <p:sldId id="280" r:id="rId20"/>
    <p:sldId id="800" r:id="rId21"/>
    <p:sldId id="801" r:id="rId22"/>
    <p:sldId id="818" r:id="rId23"/>
    <p:sldId id="819" r:id="rId24"/>
    <p:sldId id="265"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558" autoAdjust="0"/>
    <p:restoredTop sz="94660"/>
  </p:normalViewPr>
  <p:slideViewPr>
    <p:cSldViewPr snapToGrid="0">
      <p:cViewPr varScale="1">
        <p:scale>
          <a:sx n="114" d="100"/>
          <a:sy n="114" d="100"/>
        </p:scale>
        <p:origin x="184"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DDA2C82-D9A8-47E1-957D-757E98FDAD19}" type="doc">
      <dgm:prSet loTypeId="urn:microsoft.com/office/officeart/2008/layout/AlternatingHexagons" loCatId="list" qsTypeId="urn:microsoft.com/office/officeart/2005/8/quickstyle/3d1" qsCatId="3D" csTypeId="urn:microsoft.com/office/officeart/2005/8/colors/colorful1" csCatId="colorful" phldr="1"/>
      <dgm:spPr/>
      <dgm:t>
        <a:bodyPr/>
        <a:lstStyle/>
        <a:p>
          <a:endParaRPr lang="tr-TR"/>
        </a:p>
      </dgm:t>
    </dgm:pt>
    <dgm:pt modelId="{F0D15E6A-3BDB-477D-A10D-AC2BBEBA1ACA}">
      <dgm:prSet phldrT="[Metin]" custT="1"/>
      <dgm:spPr/>
      <dgm:t>
        <a:bodyPr/>
        <a:lstStyle/>
        <a:p>
          <a:r>
            <a:rPr lang="tr-TR" sz="1800" dirty="0">
              <a:solidFill>
                <a:schemeClr val="tx1"/>
              </a:solidFill>
            </a:rPr>
            <a:t>Emniyet</a:t>
          </a:r>
          <a:r>
            <a:rPr lang="tr-TR" sz="1800" dirty="0"/>
            <a:t> </a:t>
          </a:r>
        </a:p>
      </dgm:t>
    </dgm:pt>
    <dgm:pt modelId="{7FB1A41A-5305-426A-8FC9-362FE79D9C3A}" type="parTrans" cxnId="{13EA3FA5-A87B-4D64-B555-711E27A9A369}">
      <dgm:prSet/>
      <dgm:spPr/>
      <dgm:t>
        <a:bodyPr/>
        <a:lstStyle/>
        <a:p>
          <a:endParaRPr lang="tr-TR"/>
        </a:p>
      </dgm:t>
    </dgm:pt>
    <dgm:pt modelId="{C50B103E-C783-4C40-9F9C-B47A508EE59A}" type="sibTrans" cxnId="{13EA3FA5-A87B-4D64-B555-711E27A9A369}">
      <dgm:prSet/>
      <dgm:spPr/>
      <dgm:t>
        <a:bodyPr/>
        <a:lstStyle/>
        <a:p>
          <a:endParaRPr lang="tr-TR"/>
        </a:p>
      </dgm:t>
    </dgm:pt>
    <dgm:pt modelId="{D9DD5E36-30DB-44FF-8F98-49203A48161E}">
      <dgm:prSet phldrT="[Metin]" custT="1"/>
      <dgm:spPr/>
      <dgm:t>
        <a:bodyPr/>
        <a:lstStyle/>
        <a:p>
          <a:r>
            <a:rPr lang="tr-TR" sz="1600" dirty="0">
              <a:solidFill>
                <a:schemeClr val="tx1"/>
              </a:solidFill>
            </a:rPr>
            <a:t>Etkinlik</a:t>
          </a:r>
        </a:p>
      </dgm:t>
    </dgm:pt>
    <dgm:pt modelId="{6BAF3E3C-8844-4426-B872-68225C8D2D3E}" type="parTrans" cxnId="{4A8525A7-33FD-4209-8447-544A05EBA3E0}">
      <dgm:prSet/>
      <dgm:spPr/>
      <dgm:t>
        <a:bodyPr/>
        <a:lstStyle/>
        <a:p>
          <a:endParaRPr lang="tr-TR"/>
        </a:p>
      </dgm:t>
    </dgm:pt>
    <dgm:pt modelId="{B2BF4118-3A74-49F3-95F7-5BACF3854F7B}" type="sibTrans" cxnId="{4A8525A7-33FD-4209-8447-544A05EBA3E0}">
      <dgm:prSet custT="1"/>
      <dgm:spPr/>
      <dgm:t>
        <a:bodyPr/>
        <a:lstStyle/>
        <a:p>
          <a:r>
            <a:rPr lang="tr-TR" sz="1600" dirty="0">
              <a:solidFill>
                <a:schemeClr val="tx1"/>
              </a:solidFill>
            </a:rPr>
            <a:t>Çevrenin Korunması</a:t>
          </a:r>
        </a:p>
      </dgm:t>
    </dgm:pt>
    <dgm:pt modelId="{90DF73CC-CD56-4F4A-BEE7-A9353159B9BD}">
      <dgm:prSet phldrT="[Metin]" custT="1"/>
      <dgm:spPr/>
      <dgm:t>
        <a:bodyPr/>
        <a:lstStyle/>
        <a:p>
          <a:pPr algn="ctr"/>
          <a:r>
            <a:rPr lang="tr-TR" sz="2000" baseline="0" dirty="0"/>
            <a:t>Küresel</a:t>
          </a:r>
        </a:p>
        <a:p>
          <a:pPr algn="ctr"/>
          <a:r>
            <a:rPr lang="tr-TR" sz="2000" baseline="0" dirty="0"/>
            <a:t> Rekabet</a:t>
          </a:r>
        </a:p>
      </dgm:t>
    </dgm:pt>
    <dgm:pt modelId="{45B77E51-D1E6-424E-9970-3061A2D7A5DD}" type="parTrans" cxnId="{CBEAF256-7F1A-4374-BC4F-5927B540E87F}">
      <dgm:prSet/>
      <dgm:spPr/>
      <dgm:t>
        <a:bodyPr/>
        <a:lstStyle/>
        <a:p>
          <a:endParaRPr lang="tr-TR"/>
        </a:p>
      </dgm:t>
    </dgm:pt>
    <dgm:pt modelId="{493D77F2-17F4-4E43-B682-FA87D70C98D0}" type="sibTrans" cxnId="{CBEAF256-7F1A-4374-BC4F-5927B540E87F}">
      <dgm:prSet/>
      <dgm:spPr/>
      <dgm:t>
        <a:bodyPr/>
        <a:lstStyle/>
        <a:p>
          <a:endParaRPr lang="tr-TR"/>
        </a:p>
      </dgm:t>
    </dgm:pt>
    <dgm:pt modelId="{7294EB54-A1F5-415D-8EB5-F442507B0B7E}">
      <dgm:prSet phldrT="[Metin]" custT="1"/>
      <dgm:spPr/>
      <dgm:t>
        <a:bodyPr/>
        <a:lstStyle/>
        <a:p>
          <a:r>
            <a:rPr lang="tr-TR" sz="1600" dirty="0">
              <a:solidFill>
                <a:schemeClr val="tx1"/>
              </a:solidFill>
            </a:rPr>
            <a:t>Güvenlik</a:t>
          </a:r>
        </a:p>
      </dgm:t>
    </dgm:pt>
    <dgm:pt modelId="{F193F286-7FE6-46D5-8A15-0FF86A810CA8}" type="parTrans" cxnId="{7DBE21F1-2D25-41D4-80B3-4DC073F89493}">
      <dgm:prSet/>
      <dgm:spPr/>
      <dgm:t>
        <a:bodyPr/>
        <a:lstStyle/>
        <a:p>
          <a:endParaRPr lang="tr-TR"/>
        </a:p>
      </dgm:t>
    </dgm:pt>
    <dgm:pt modelId="{B85A221D-FF5E-4B2D-BBF6-A79700DA73EB}" type="sibTrans" cxnId="{7DBE21F1-2D25-41D4-80B3-4DC073F89493}">
      <dgm:prSet/>
      <dgm:spPr/>
      <dgm:t>
        <a:bodyPr/>
        <a:lstStyle/>
        <a:p>
          <a:r>
            <a:rPr lang="tr-TR" dirty="0">
              <a:solidFill>
                <a:schemeClr val="tx1"/>
              </a:solidFill>
            </a:rPr>
            <a:t>Trafiğin Azalması</a:t>
          </a:r>
        </a:p>
      </dgm:t>
    </dgm:pt>
    <dgm:pt modelId="{4FB22E7B-DE15-4E9D-ABB5-A33F116A1DA9}">
      <dgm:prSet phldrT="[Metin]"/>
      <dgm:spPr/>
      <dgm:t>
        <a:bodyPr/>
        <a:lstStyle/>
        <a:p>
          <a:r>
            <a:rPr lang="tr-TR" dirty="0">
              <a:solidFill>
                <a:schemeClr val="tx1"/>
              </a:solidFill>
            </a:rPr>
            <a:t>Enerji Tasarrufu</a:t>
          </a:r>
        </a:p>
      </dgm:t>
    </dgm:pt>
    <dgm:pt modelId="{639158A2-101F-471E-B227-FC9721AD7425}" type="parTrans" cxnId="{6E08863E-1EE3-4F8D-8709-7E453704769A}">
      <dgm:prSet/>
      <dgm:spPr/>
      <dgm:t>
        <a:bodyPr/>
        <a:lstStyle/>
        <a:p>
          <a:endParaRPr lang="tr-TR"/>
        </a:p>
      </dgm:t>
    </dgm:pt>
    <dgm:pt modelId="{24D6E38B-AB49-4F30-B8B7-D9DCA8396C08}" type="sibTrans" cxnId="{6E08863E-1EE3-4F8D-8709-7E453704769A}">
      <dgm:prSet/>
      <dgm:spPr/>
      <dgm:t>
        <a:bodyPr/>
        <a:lstStyle/>
        <a:p>
          <a:r>
            <a:rPr lang="tr-TR" dirty="0">
              <a:solidFill>
                <a:schemeClr val="tx1"/>
              </a:solidFill>
            </a:rPr>
            <a:t>İş gücünün etkin kullanımı</a:t>
          </a:r>
        </a:p>
      </dgm:t>
    </dgm:pt>
    <dgm:pt modelId="{A24ED615-D67C-4B94-BD19-DBA5B6AAAEAE}" type="pres">
      <dgm:prSet presAssocID="{ADDA2C82-D9A8-47E1-957D-757E98FDAD19}" presName="Name0" presStyleCnt="0">
        <dgm:presLayoutVars>
          <dgm:chMax/>
          <dgm:chPref/>
          <dgm:dir/>
          <dgm:animLvl val="lvl"/>
        </dgm:presLayoutVars>
      </dgm:prSet>
      <dgm:spPr/>
    </dgm:pt>
    <dgm:pt modelId="{61EB60C7-C42B-4F5A-A861-07EFD8719368}" type="pres">
      <dgm:prSet presAssocID="{F0D15E6A-3BDB-477D-A10D-AC2BBEBA1ACA}" presName="composite" presStyleCnt="0"/>
      <dgm:spPr/>
    </dgm:pt>
    <dgm:pt modelId="{249860C6-A747-4A74-A1B5-ADEDF60E03B5}" type="pres">
      <dgm:prSet presAssocID="{F0D15E6A-3BDB-477D-A10D-AC2BBEBA1ACA}" presName="Parent1" presStyleLbl="node1" presStyleIdx="0" presStyleCnt="8" custLinFactX="-70875" custLinFactY="100000" custLinFactNeighborX="-100000" custLinFactNeighborY="143419">
        <dgm:presLayoutVars>
          <dgm:chMax val="1"/>
          <dgm:chPref val="1"/>
          <dgm:bulletEnabled val="1"/>
        </dgm:presLayoutVars>
      </dgm:prSet>
      <dgm:spPr/>
    </dgm:pt>
    <dgm:pt modelId="{A7023790-B56B-4821-A042-80D5B02A62A7}" type="pres">
      <dgm:prSet presAssocID="{F0D15E6A-3BDB-477D-A10D-AC2BBEBA1ACA}" presName="Childtext1" presStyleLbl="revTx" presStyleIdx="0" presStyleCnt="4">
        <dgm:presLayoutVars>
          <dgm:chMax val="0"/>
          <dgm:chPref val="0"/>
          <dgm:bulletEnabled val="1"/>
        </dgm:presLayoutVars>
      </dgm:prSet>
      <dgm:spPr/>
    </dgm:pt>
    <dgm:pt modelId="{C20EFED0-B34C-460B-B141-6E4AECE521A5}" type="pres">
      <dgm:prSet presAssocID="{F0D15E6A-3BDB-477D-A10D-AC2BBEBA1ACA}" presName="BalanceSpacing" presStyleCnt="0"/>
      <dgm:spPr/>
    </dgm:pt>
    <dgm:pt modelId="{7831F2C9-C4FA-4669-9299-BF06680E5744}" type="pres">
      <dgm:prSet presAssocID="{F0D15E6A-3BDB-477D-A10D-AC2BBEBA1ACA}" presName="BalanceSpacing1" presStyleCnt="0"/>
      <dgm:spPr/>
    </dgm:pt>
    <dgm:pt modelId="{DA660F71-FED6-4268-905B-E0DC2CB5AA8A}" type="pres">
      <dgm:prSet presAssocID="{C50B103E-C783-4C40-9F9C-B47A508EE59A}" presName="Accent1Text" presStyleLbl="node1" presStyleIdx="1" presStyleCnt="8" custLinFactNeighborX="-48409" custLinFactNeighborY="82931"/>
      <dgm:spPr/>
    </dgm:pt>
    <dgm:pt modelId="{4A18AC0D-DCD7-40DC-B136-EB0D08472BF3}" type="pres">
      <dgm:prSet presAssocID="{C50B103E-C783-4C40-9F9C-B47A508EE59A}" presName="spaceBetweenRectangles" presStyleCnt="0"/>
      <dgm:spPr/>
    </dgm:pt>
    <dgm:pt modelId="{7D93BF13-86DE-43CC-B79E-0EDD8120509D}" type="pres">
      <dgm:prSet presAssocID="{D9DD5E36-30DB-44FF-8F98-49203A48161E}" presName="composite" presStyleCnt="0"/>
      <dgm:spPr/>
    </dgm:pt>
    <dgm:pt modelId="{E82960EE-C325-4EBF-A593-F65613B650BF}" type="pres">
      <dgm:prSet presAssocID="{D9DD5E36-30DB-44FF-8F98-49203A48161E}" presName="Parent1" presStyleLbl="node1" presStyleIdx="2" presStyleCnt="8" custScaleX="104520" custLinFactNeighborY="0">
        <dgm:presLayoutVars>
          <dgm:chMax val="1"/>
          <dgm:chPref val="1"/>
          <dgm:bulletEnabled val="1"/>
        </dgm:presLayoutVars>
      </dgm:prSet>
      <dgm:spPr/>
    </dgm:pt>
    <dgm:pt modelId="{745A0025-FCDC-4D3F-B1C1-3515DA324A63}" type="pres">
      <dgm:prSet presAssocID="{D9DD5E36-30DB-44FF-8F98-49203A48161E}" presName="Childtext1" presStyleLbl="revTx" presStyleIdx="1" presStyleCnt="4">
        <dgm:presLayoutVars>
          <dgm:chMax val="0"/>
          <dgm:chPref val="0"/>
          <dgm:bulletEnabled val="1"/>
        </dgm:presLayoutVars>
      </dgm:prSet>
      <dgm:spPr/>
    </dgm:pt>
    <dgm:pt modelId="{EBCE47C2-5520-4D8B-89C8-90C9F4786A91}" type="pres">
      <dgm:prSet presAssocID="{D9DD5E36-30DB-44FF-8F98-49203A48161E}" presName="BalanceSpacing" presStyleCnt="0"/>
      <dgm:spPr/>
    </dgm:pt>
    <dgm:pt modelId="{86EFE880-D6F1-41AC-9CA8-B558FC463CA0}" type="pres">
      <dgm:prSet presAssocID="{D9DD5E36-30DB-44FF-8F98-49203A48161E}" presName="BalanceSpacing1" presStyleCnt="0"/>
      <dgm:spPr/>
    </dgm:pt>
    <dgm:pt modelId="{1799ACF1-866A-4E81-85CE-0EBE4C407904}" type="pres">
      <dgm:prSet presAssocID="{B2BF4118-3A74-49F3-95F7-5BACF3854F7B}" presName="Accent1Text" presStyleLbl="node1" presStyleIdx="3" presStyleCnt="8" custLinFactNeighborX="471" custLinFactNeighborY="1546"/>
      <dgm:spPr/>
    </dgm:pt>
    <dgm:pt modelId="{9A058133-9114-4933-B91F-57CADDED21BF}" type="pres">
      <dgm:prSet presAssocID="{B2BF4118-3A74-49F3-95F7-5BACF3854F7B}" presName="spaceBetweenRectangles" presStyleCnt="0"/>
      <dgm:spPr/>
    </dgm:pt>
    <dgm:pt modelId="{5E3605D6-27E8-4F7F-A2AD-7E983BBFB888}" type="pres">
      <dgm:prSet presAssocID="{7294EB54-A1F5-415D-8EB5-F442507B0B7E}" presName="composite" presStyleCnt="0"/>
      <dgm:spPr/>
    </dgm:pt>
    <dgm:pt modelId="{B09957E4-646E-410B-9402-1FAF93EF1F6F}" type="pres">
      <dgm:prSet presAssocID="{7294EB54-A1F5-415D-8EB5-F442507B0B7E}" presName="Parent1" presStyleLbl="node1" presStyleIdx="4" presStyleCnt="8" custLinFactNeighborX="74" custLinFactNeighborY="2017">
        <dgm:presLayoutVars>
          <dgm:chMax val="1"/>
          <dgm:chPref val="1"/>
          <dgm:bulletEnabled val="1"/>
        </dgm:presLayoutVars>
      </dgm:prSet>
      <dgm:spPr/>
    </dgm:pt>
    <dgm:pt modelId="{D654A405-F83B-4DE3-818D-6D468E84434A}" type="pres">
      <dgm:prSet presAssocID="{7294EB54-A1F5-415D-8EB5-F442507B0B7E}" presName="Childtext1" presStyleLbl="revTx" presStyleIdx="2" presStyleCnt="4">
        <dgm:presLayoutVars>
          <dgm:chMax val="0"/>
          <dgm:chPref val="0"/>
          <dgm:bulletEnabled val="1"/>
        </dgm:presLayoutVars>
      </dgm:prSet>
      <dgm:spPr/>
    </dgm:pt>
    <dgm:pt modelId="{4EC53930-4D1A-481B-83D8-7B021A9FE639}" type="pres">
      <dgm:prSet presAssocID="{7294EB54-A1F5-415D-8EB5-F442507B0B7E}" presName="BalanceSpacing" presStyleCnt="0"/>
      <dgm:spPr/>
    </dgm:pt>
    <dgm:pt modelId="{B26E9F60-9DA7-4E00-ACF1-46AB9211D04A}" type="pres">
      <dgm:prSet presAssocID="{7294EB54-A1F5-415D-8EB5-F442507B0B7E}" presName="BalanceSpacing1" presStyleCnt="0"/>
      <dgm:spPr/>
    </dgm:pt>
    <dgm:pt modelId="{02EC5D69-6F4A-4BDD-8462-FEDFAB82A917}" type="pres">
      <dgm:prSet presAssocID="{B85A221D-FF5E-4B2D-BBF6-A79700DA73EB}" presName="Accent1Text" presStyleLbl="node1" presStyleIdx="5" presStyleCnt="8"/>
      <dgm:spPr/>
    </dgm:pt>
    <dgm:pt modelId="{7B52419E-2F14-48E5-AB30-9CC288D71FAD}" type="pres">
      <dgm:prSet presAssocID="{B85A221D-FF5E-4B2D-BBF6-A79700DA73EB}" presName="spaceBetweenRectangles" presStyleCnt="0"/>
      <dgm:spPr/>
    </dgm:pt>
    <dgm:pt modelId="{B61481A6-2407-483F-8DA4-9858AEBD1360}" type="pres">
      <dgm:prSet presAssocID="{4FB22E7B-DE15-4E9D-ABB5-A33F116A1DA9}" presName="composite" presStyleCnt="0"/>
      <dgm:spPr/>
    </dgm:pt>
    <dgm:pt modelId="{87AFADAB-40F4-497E-AC00-56FE02023A96}" type="pres">
      <dgm:prSet presAssocID="{4FB22E7B-DE15-4E9D-ABB5-A33F116A1DA9}" presName="Parent1" presStyleLbl="node1" presStyleIdx="6" presStyleCnt="8">
        <dgm:presLayoutVars>
          <dgm:chMax val="1"/>
          <dgm:chPref val="1"/>
          <dgm:bulletEnabled val="1"/>
        </dgm:presLayoutVars>
      </dgm:prSet>
      <dgm:spPr/>
    </dgm:pt>
    <dgm:pt modelId="{CFE7F580-1249-459F-B05E-54C6FAE1DCCD}" type="pres">
      <dgm:prSet presAssocID="{4FB22E7B-DE15-4E9D-ABB5-A33F116A1DA9}" presName="Childtext1" presStyleLbl="revTx" presStyleIdx="3" presStyleCnt="4">
        <dgm:presLayoutVars>
          <dgm:chMax val="0"/>
          <dgm:chPref val="0"/>
          <dgm:bulletEnabled val="1"/>
        </dgm:presLayoutVars>
      </dgm:prSet>
      <dgm:spPr/>
    </dgm:pt>
    <dgm:pt modelId="{68C72F80-3EB6-4D31-A613-C0A1E64D5097}" type="pres">
      <dgm:prSet presAssocID="{4FB22E7B-DE15-4E9D-ABB5-A33F116A1DA9}" presName="BalanceSpacing" presStyleCnt="0"/>
      <dgm:spPr/>
    </dgm:pt>
    <dgm:pt modelId="{9AB86C8E-24DB-47BF-9743-0DB3496D849D}" type="pres">
      <dgm:prSet presAssocID="{4FB22E7B-DE15-4E9D-ABB5-A33F116A1DA9}" presName="BalanceSpacing1" presStyleCnt="0"/>
      <dgm:spPr/>
    </dgm:pt>
    <dgm:pt modelId="{06595851-91FC-4903-A3B2-25FE5580FA50}" type="pres">
      <dgm:prSet presAssocID="{24D6E38B-AB49-4F30-B8B7-D9DCA8396C08}" presName="Accent1Text" presStyleLbl="node1" presStyleIdx="7" presStyleCnt="8"/>
      <dgm:spPr/>
    </dgm:pt>
  </dgm:ptLst>
  <dgm:cxnLst>
    <dgm:cxn modelId="{3A00C12A-F932-41F3-BC6B-B0E544BD3BDB}" type="presOf" srcId="{7294EB54-A1F5-415D-8EB5-F442507B0B7E}" destId="{B09957E4-646E-410B-9402-1FAF93EF1F6F}" srcOrd="0" destOrd="0" presId="urn:microsoft.com/office/officeart/2008/layout/AlternatingHexagons"/>
    <dgm:cxn modelId="{7AD5642D-827A-4214-B0C3-39CEA1A3A1D3}" type="presOf" srcId="{4FB22E7B-DE15-4E9D-ABB5-A33F116A1DA9}" destId="{87AFADAB-40F4-497E-AC00-56FE02023A96}" srcOrd="0" destOrd="0" presId="urn:microsoft.com/office/officeart/2008/layout/AlternatingHexagons"/>
    <dgm:cxn modelId="{6E08863E-1EE3-4F8D-8709-7E453704769A}" srcId="{ADDA2C82-D9A8-47E1-957D-757E98FDAD19}" destId="{4FB22E7B-DE15-4E9D-ABB5-A33F116A1DA9}" srcOrd="3" destOrd="0" parTransId="{639158A2-101F-471E-B227-FC9721AD7425}" sibTransId="{24D6E38B-AB49-4F30-B8B7-D9DCA8396C08}"/>
    <dgm:cxn modelId="{CBEAF256-7F1A-4374-BC4F-5927B540E87F}" srcId="{D9DD5E36-30DB-44FF-8F98-49203A48161E}" destId="{90DF73CC-CD56-4F4A-BEE7-A9353159B9BD}" srcOrd="0" destOrd="0" parTransId="{45B77E51-D1E6-424E-9970-3061A2D7A5DD}" sibTransId="{493D77F2-17F4-4E43-B682-FA87D70C98D0}"/>
    <dgm:cxn modelId="{81390265-9157-4EAE-A96E-EE5B472487D9}" type="presOf" srcId="{C50B103E-C783-4C40-9F9C-B47A508EE59A}" destId="{DA660F71-FED6-4268-905B-E0DC2CB5AA8A}" srcOrd="0" destOrd="0" presId="urn:microsoft.com/office/officeart/2008/layout/AlternatingHexagons"/>
    <dgm:cxn modelId="{46B8377A-CF45-4179-916E-34CBFE97497F}" type="presOf" srcId="{D9DD5E36-30DB-44FF-8F98-49203A48161E}" destId="{E82960EE-C325-4EBF-A593-F65613B650BF}" srcOrd="0" destOrd="0" presId="urn:microsoft.com/office/officeart/2008/layout/AlternatingHexagons"/>
    <dgm:cxn modelId="{8F9FAE8A-3D83-4955-93AF-7BB33BB84C19}" type="presOf" srcId="{ADDA2C82-D9A8-47E1-957D-757E98FDAD19}" destId="{A24ED615-D67C-4B94-BD19-DBA5B6AAAEAE}" srcOrd="0" destOrd="0" presId="urn:microsoft.com/office/officeart/2008/layout/AlternatingHexagons"/>
    <dgm:cxn modelId="{13EA3FA5-A87B-4D64-B555-711E27A9A369}" srcId="{ADDA2C82-D9A8-47E1-957D-757E98FDAD19}" destId="{F0D15E6A-3BDB-477D-A10D-AC2BBEBA1ACA}" srcOrd="0" destOrd="0" parTransId="{7FB1A41A-5305-426A-8FC9-362FE79D9C3A}" sibTransId="{C50B103E-C783-4C40-9F9C-B47A508EE59A}"/>
    <dgm:cxn modelId="{4A8525A7-33FD-4209-8447-544A05EBA3E0}" srcId="{ADDA2C82-D9A8-47E1-957D-757E98FDAD19}" destId="{D9DD5E36-30DB-44FF-8F98-49203A48161E}" srcOrd="1" destOrd="0" parTransId="{6BAF3E3C-8844-4426-B872-68225C8D2D3E}" sibTransId="{B2BF4118-3A74-49F3-95F7-5BACF3854F7B}"/>
    <dgm:cxn modelId="{AD5836B2-46CC-4A51-A0D7-9511D077C286}" type="presOf" srcId="{F0D15E6A-3BDB-477D-A10D-AC2BBEBA1ACA}" destId="{249860C6-A747-4A74-A1B5-ADEDF60E03B5}" srcOrd="0" destOrd="0" presId="urn:microsoft.com/office/officeart/2008/layout/AlternatingHexagons"/>
    <dgm:cxn modelId="{0A178EBA-E98D-460D-BB60-0592AF76B84D}" type="presOf" srcId="{B2BF4118-3A74-49F3-95F7-5BACF3854F7B}" destId="{1799ACF1-866A-4E81-85CE-0EBE4C407904}" srcOrd="0" destOrd="0" presId="urn:microsoft.com/office/officeart/2008/layout/AlternatingHexagons"/>
    <dgm:cxn modelId="{F58CEAEC-F6D1-4DD7-B754-89972EFA63AB}" type="presOf" srcId="{B85A221D-FF5E-4B2D-BBF6-A79700DA73EB}" destId="{02EC5D69-6F4A-4BDD-8462-FEDFAB82A917}" srcOrd="0" destOrd="0" presId="urn:microsoft.com/office/officeart/2008/layout/AlternatingHexagons"/>
    <dgm:cxn modelId="{7DBE21F1-2D25-41D4-80B3-4DC073F89493}" srcId="{ADDA2C82-D9A8-47E1-957D-757E98FDAD19}" destId="{7294EB54-A1F5-415D-8EB5-F442507B0B7E}" srcOrd="2" destOrd="0" parTransId="{F193F286-7FE6-46D5-8A15-0FF86A810CA8}" sibTransId="{B85A221D-FF5E-4B2D-BBF6-A79700DA73EB}"/>
    <dgm:cxn modelId="{3AA3A9F4-C0F4-43D3-B40F-EF17992BBA69}" type="presOf" srcId="{90DF73CC-CD56-4F4A-BEE7-A9353159B9BD}" destId="{745A0025-FCDC-4D3F-B1C1-3515DA324A63}" srcOrd="0" destOrd="0" presId="urn:microsoft.com/office/officeart/2008/layout/AlternatingHexagons"/>
    <dgm:cxn modelId="{E88735FB-8C57-49F8-98EC-CAA21302297F}" type="presOf" srcId="{24D6E38B-AB49-4F30-B8B7-D9DCA8396C08}" destId="{06595851-91FC-4903-A3B2-25FE5580FA50}" srcOrd="0" destOrd="0" presId="urn:microsoft.com/office/officeart/2008/layout/AlternatingHexagons"/>
    <dgm:cxn modelId="{6E325795-7E89-45EC-9D3C-2B4585F0DB2B}" type="presParOf" srcId="{A24ED615-D67C-4B94-BD19-DBA5B6AAAEAE}" destId="{61EB60C7-C42B-4F5A-A861-07EFD8719368}" srcOrd="0" destOrd="0" presId="urn:microsoft.com/office/officeart/2008/layout/AlternatingHexagons"/>
    <dgm:cxn modelId="{2D7F300E-922E-49CE-8BAC-5A149D60A394}" type="presParOf" srcId="{61EB60C7-C42B-4F5A-A861-07EFD8719368}" destId="{249860C6-A747-4A74-A1B5-ADEDF60E03B5}" srcOrd="0" destOrd="0" presId="urn:microsoft.com/office/officeart/2008/layout/AlternatingHexagons"/>
    <dgm:cxn modelId="{A8A01D0D-35BE-4BB0-BC72-C9994872A8D7}" type="presParOf" srcId="{61EB60C7-C42B-4F5A-A861-07EFD8719368}" destId="{A7023790-B56B-4821-A042-80D5B02A62A7}" srcOrd="1" destOrd="0" presId="urn:microsoft.com/office/officeart/2008/layout/AlternatingHexagons"/>
    <dgm:cxn modelId="{33030005-6736-47F4-A1F4-15ABF3E07BF9}" type="presParOf" srcId="{61EB60C7-C42B-4F5A-A861-07EFD8719368}" destId="{C20EFED0-B34C-460B-B141-6E4AECE521A5}" srcOrd="2" destOrd="0" presId="urn:microsoft.com/office/officeart/2008/layout/AlternatingHexagons"/>
    <dgm:cxn modelId="{D2FB7EF8-9945-4F40-A5C5-611A333B7594}" type="presParOf" srcId="{61EB60C7-C42B-4F5A-A861-07EFD8719368}" destId="{7831F2C9-C4FA-4669-9299-BF06680E5744}" srcOrd="3" destOrd="0" presId="urn:microsoft.com/office/officeart/2008/layout/AlternatingHexagons"/>
    <dgm:cxn modelId="{951496AC-0FA6-4B61-BD2A-4897D69EF373}" type="presParOf" srcId="{61EB60C7-C42B-4F5A-A861-07EFD8719368}" destId="{DA660F71-FED6-4268-905B-E0DC2CB5AA8A}" srcOrd="4" destOrd="0" presId="urn:microsoft.com/office/officeart/2008/layout/AlternatingHexagons"/>
    <dgm:cxn modelId="{37DE1552-88E9-477E-853E-94EED58D2A27}" type="presParOf" srcId="{A24ED615-D67C-4B94-BD19-DBA5B6AAAEAE}" destId="{4A18AC0D-DCD7-40DC-B136-EB0D08472BF3}" srcOrd="1" destOrd="0" presId="urn:microsoft.com/office/officeart/2008/layout/AlternatingHexagons"/>
    <dgm:cxn modelId="{FCC1CCD4-7F7B-4967-966D-3907205159A9}" type="presParOf" srcId="{A24ED615-D67C-4B94-BD19-DBA5B6AAAEAE}" destId="{7D93BF13-86DE-43CC-B79E-0EDD8120509D}" srcOrd="2" destOrd="0" presId="urn:microsoft.com/office/officeart/2008/layout/AlternatingHexagons"/>
    <dgm:cxn modelId="{A7182125-7AEA-4593-83C8-0AC8307DD42E}" type="presParOf" srcId="{7D93BF13-86DE-43CC-B79E-0EDD8120509D}" destId="{E82960EE-C325-4EBF-A593-F65613B650BF}" srcOrd="0" destOrd="0" presId="urn:microsoft.com/office/officeart/2008/layout/AlternatingHexagons"/>
    <dgm:cxn modelId="{674265CA-9081-497E-8CAE-CF26D587DF16}" type="presParOf" srcId="{7D93BF13-86DE-43CC-B79E-0EDD8120509D}" destId="{745A0025-FCDC-4D3F-B1C1-3515DA324A63}" srcOrd="1" destOrd="0" presId="urn:microsoft.com/office/officeart/2008/layout/AlternatingHexagons"/>
    <dgm:cxn modelId="{609CBE7C-DDB0-422C-8F20-CB57BE8FF7D7}" type="presParOf" srcId="{7D93BF13-86DE-43CC-B79E-0EDD8120509D}" destId="{EBCE47C2-5520-4D8B-89C8-90C9F4786A91}" srcOrd="2" destOrd="0" presId="urn:microsoft.com/office/officeart/2008/layout/AlternatingHexagons"/>
    <dgm:cxn modelId="{E8D7EDF0-D39A-4BD4-B689-1FBCA697277F}" type="presParOf" srcId="{7D93BF13-86DE-43CC-B79E-0EDD8120509D}" destId="{86EFE880-D6F1-41AC-9CA8-B558FC463CA0}" srcOrd="3" destOrd="0" presId="urn:microsoft.com/office/officeart/2008/layout/AlternatingHexagons"/>
    <dgm:cxn modelId="{48DA5167-542C-4A91-A771-E7CC99CC3663}" type="presParOf" srcId="{7D93BF13-86DE-43CC-B79E-0EDD8120509D}" destId="{1799ACF1-866A-4E81-85CE-0EBE4C407904}" srcOrd="4" destOrd="0" presId="urn:microsoft.com/office/officeart/2008/layout/AlternatingHexagons"/>
    <dgm:cxn modelId="{8D789FA9-B9CB-4612-9590-117523EF492B}" type="presParOf" srcId="{A24ED615-D67C-4B94-BD19-DBA5B6AAAEAE}" destId="{9A058133-9114-4933-B91F-57CADDED21BF}" srcOrd="3" destOrd="0" presId="urn:microsoft.com/office/officeart/2008/layout/AlternatingHexagons"/>
    <dgm:cxn modelId="{806AD83C-EFC3-4325-84F7-3F3CEC575881}" type="presParOf" srcId="{A24ED615-D67C-4B94-BD19-DBA5B6AAAEAE}" destId="{5E3605D6-27E8-4F7F-A2AD-7E983BBFB888}" srcOrd="4" destOrd="0" presId="urn:microsoft.com/office/officeart/2008/layout/AlternatingHexagons"/>
    <dgm:cxn modelId="{544CBAF9-2CF2-4204-946B-AEEFB7384833}" type="presParOf" srcId="{5E3605D6-27E8-4F7F-A2AD-7E983BBFB888}" destId="{B09957E4-646E-410B-9402-1FAF93EF1F6F}" srcOrd="0" destOrd="0" presId="urn:microsoft.com/office/officeart/2008/layout/AlternatingHexagons"/>
    <dgm:cxn modelId="{E727431E-0EB1-43E7-8619-20FE394051A6}" type="presParOf" srcId="{5E3605D6-27E8-4F7F-A2AD-7E983BBFB888}" destId="{D654A405-F83B-4DE3-818D-6D468E84434A}" srcOrd="1" destOrd="0" presId="urn:microsoft.com/office/officeart/2008/layout/AlternatingHexagons"/>
    <dgm:cxn modelId="{E85C5A21-F4E5-420A-A481-D2E423FA1103}" type="presParOf" srcId="{5E3605D6-27E8-4F7F-A2AD-7E983BBFB888}" destId="{4EC53930-4D1A-481B-83D8-7B021A9FE639}" srcOrd="2" destOrd="0" presId="urn:microsoft.com/office/officeart/2008/layout/AlternatingHexagons"/>
    <dgm:cxn modelId="{D97B6657-E5C2-4E9E-8419-15498EABBB51}" type="presParOf" srcId="{5E3605D6-27E8-4F7F-A2AD-7E983BBFB888}" destId="{B26E9F60-9DA7-4E00-ACF1-46AB9211D04A}" srcOrd="3" destOrd="0" presId="urn:microsoft.com/office/officeart/2008/layout/AlternatingHexagons"/>
    <dgm:cxn modelId="{5FD3E08B-53D8-4952-BDE0-66C46A3F9A98}" type="presParOf" srcId="{5E3605D6-27E8-4F7F-A2AD-7E983BBFB888}" destId="{02EC5D69-6F4A-4BDD-8462-FEDFAB82A917}" srcOrd="4" destOrd="0" presId="urn:microsoft.com/office/officeart/2008/layout/AlternatingHexagons"/>
    <dgm:cxn modelId="{0D5929FA-79CE-440A-8D02-1A54D7C6380D}" type="presParOf" srcId="{A24ED615-D67C-4B94-BD19-DBA5B6AAAEAE}" destId="{7B52419E-2F14-48E5-AB30-9CC288D71FAD}" srcOrd="5" destOrd="0" presId="urn:microsoft.com/office/officeart/2008/layout/AlternatingHexagons"/>
    <dgm:cxn modelId="{1308E92F-C6B8-4C2F-AA0A-454592FAA467}" type="presParOf" srcId="{A24ED615-D67C-4B94-BD19-DBA5B6AAAEAE}" destId="{B61481A6-2407-483F-8DA4-9858AEBD1360}" srcOrd="6" destOrd="0" presId="urn:microsoft.com/office/officeart/2008/layout/AlternatingHexagons"/>
    <dgm:cxn modelId="{847E2C21-92FD-471E-9905-9F99792D5BB8}" type="presParOf" srcId="{B61481A6-2407-483F-8DA4-9858AEBD1360}" destId="{87AFADAB-40F4-497E-AC00-56FE02023A96}" srcOrd="0" destOrd="0" presId="urn:microsoft.com/office/officeart/2008/layout/AlternatingHexagons"/>
    <dgm:cxn modelId="{CA0C88D9-29D4-4625-AB64-C20AB1B90525}" type="presParOf" srcId="{B61481A6-2407-483F-8DA4-9858AEBD1360}" destId="{CFE7F580-1249-459F-B05E-54C6FAE1DCCD}" srcOrd="1" destOrd="0" presId="urn:microsoft.com/office/officeart/2008/layout/AlternatingHexagons"/>
    <dgm:cxn modelId="{79281746-858A-4577-A9F4-45D8FEBF853B}" type="presParOf" srcId="{B61481A6-2407-483F-8DA4-9858AEBD1360}" destId="{68C72F80-3EB6-4D31-A613-C0A1E64D5097}" srcOrd="2" destOrd="0" presId="urn:microsoft.com/office/officeart/2008/layout/AlternatingHexagons"/>
    <dgm:cxn modelId="{326C00AB-5077-402F-A103-5D9A4408587D}" type="presParOf" srcId="{B61481A6-2407-483F-8DA4-9858AEBD1360}" destId="{9AB86C8E-24DB-47BF-9743-0DB3496D849D}" srcOrd="3" destOrd="0" presId="urn:microsoft.com/office/officeart/2008/layout/AlternatingHexagons"/>
    <dgm:cxn modelId="{58A4A575-DF80-4891-AB14-68BF3426CBAB}" type="presParOf" srcId="{B61481A6-2407-483F-8DA4-9858AEBD1360}" destId="{06595851-91FC-4903-A3B2-25FE5580FA50}"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9860C6-A747-4A74-A1B5-ADEDF60E03B5}">
      <dsp:nvSpPr>
        <dsp:cNvPr id="0" name=""/>
        <dsp:cNvSpPr/>
      </dsp:nvSpPr>
      <dsp:spPr>
        <a:xfrm rot="5400000">
          <a:off x="2417726" y="3766800"/>
          <a:ext cx="1505771" cy="1310020"/>
        </a:xfrm>
        <a:prstGeom prst="hexagon">
          <a:avLst>
            <a:gd name="adj" fmla="val 25000"/>
            <a:gd name="vf" fmla="val 11547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tr-TR" sz="1800" kern="1200" dirty="0">
              <a:solidFill>
                <a:schemeClr val="tx1"/>
              </a:solidFill>
            </a:rPr>
            <a:t>Emniyet</a:t>
          </a:r>
          <a:r>
            <a:rPr lang="tr-TR" sz="1800" kern="1200" dirty="0"/>
            <a:t> </a:t>
          </a:r>
        </a:p>
      </dsp:txBody>
      <dsp:txXfrm rot="-5400000">
        <a:off x="2719746" y="3903574"/>
        <a:ext cx="901730" cy="1036473"/>
      </dsp:txXfrm>
    </dsp:sp>
    <dsp:sp modelId="{A7023790-B56B-4821-A042-80D5B02A62A7}">
      <dsp:nvSpPr>
        <dsp:cNvPr id="0" name=""/>
        <dsp:cNvSpPr/>
      </dsp:nvSpPr>
      <dsp:spPr>
        <a:xfrm>
          <a:off x="6103873" y="304746"/>
          <a:ext cx="1680440" cy="903462"/>
        </a:xfrm>
        <a:prstGeom prst="rect">
          <a:avLst/>
        </a:prstGeom>
        <a:noFill/>
        <a:ln>
          <a:noFill/>
        </a:ln>
        <a:effectLst/>
      </dsp:spPr>
      <dsp:style>
        <a:lnRef idx="0">
          <a:scrgbClr r="0" g="0" b="0"/>
        </a:lnRef>
        <a:fillRef idx="0">
          <a:scrgbClr r="0" g="0" b="0"/>
        </a:fillRef>
        <a:effectRef idx="0">
          <a:scrgbClr r="0" g="0" b="0"/>
        </a:effectRef>
        <a:fontRef idx="minor"/>
      </dsp:style>
    </dsp:sp>
    <dsp:sp modelId="{DA660F71-FED6-4268-905B-E0DC2CB5AA8A}">
      <dsp:nvSpPr>
        <dsp:cNvPr id="0" name=""/>
        <dsp:cNvSpPr/>
      </dsp:nvSpPr>
      <dsp:spPr>
        <a:xfrm rot="5400000">
          <a:off x="2607234" y="1350218"/>
          <a:ext cx="1505771" cy="1310020"/>
        </a:xfrm>
        <a:prstGeom prst="hexagon">
          <a:avLst>
            <a:gd name="adj" fmla="val 25000"/>
            <a:gd name="vf" fmla="val 11547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tr-TR" sz="3600" kern="1200"/>
        </a:p>
      </dsp:txBody>
      <dsp:txXfrm rot="-5400000">
        <a:off x="2909254" y="1486992"/>
        <a:ext cx="901730" cy="1036473"/>
      </dsp:txXfrm>
    </dsp:sp>
    <dsp:sp modelId="{E82960EE-C325-4EBF-A593-F65613B650BF}">
      <dsp:nvSpPr>
        <dsp:cNvPr id="0" name=""/>
        <dsp:cNvSpPr/>
      </dsp:nvSpPr>
      <dsp:spPr>
        <a:xfrm rot="5400000">
          <a:off x="3946103" y="1349959"/>
          <a:ext cx="1505771" cy="1369233"/>
        </a:xfrm>
        <a:prstGeom prst="hexagon">
          <a:avLst>
            <a:gd name="adj" fmla="val 25000"/>
            <a:gd name="vf" fmla="val 11547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kern="1200" dirty="0">
              <a:solidFill>
                <a:schemeClr val="tx1"/>
              </a:solidFill>
            </a:rPr>
            <a:t>Etkinlik</a:t>
          </a:r>
        </a:p>
      </dsp:txBody>
      <dsp:txXfrm rot="-5400000">
        <a:off x="4232231" y="1521274"/>
        <a:ext cx="933515" cy="1026603"/>
      </dsp:txXfrm>
    </dsp:sp>
    <dsp:sp modelId="{745A0025-FCDC-4D3F-B1C1-3515DA324A63}">
      <dsp:nvSpPr>
        <dsp:cNvPr id="0" name=""/>
        <dsp:cNvSpPr/>
      </dsp:nvSpPr>
      <dsp:spPr>
        <a:xfrm>
          <a:off x="2363537" y="1582845"/>
          <a:ext cx="1626232" cy="9034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tr-TR" sz="2000" kern="1200" baseline="0" dirty="0"/>
            <a:t>Küresel</a:t>
          </a:r>
        </a:p>
        <a:p>
          <a:pPr marL="0" lvl="0" indent="0" algn="ctr" defTabSz="889000">
            <a:lnSpc>
              <a:spcPct val="90000"/>
            </a:lnSpc>
            <a:spcBef>
              <a:spcPct val="0"/>
            </a:spcBef>
            <a:spcAft>
              <a:spcPct val="35000"/>
            </a:spcAft>
            <a:buNone/>
          </a:pPr>
          <a:r>
            <a:rPr lang="tr-TR" sz="2000" kern="1200" baseline="0" dirty="0"/>
            <a:t> Rekabet</a:t>
          </a:r>
        </a:p>
      </dsp:txBody>
      <dsp:txXfrm>
        <a:off x="2363537" y="1582845"/>
        <a:ext cx="1626232" cy="903462"/>
      </dsp:txXfrm>
    </dsp:sp>
    <dsp:sp modelId="{1799ACF1-866A-4E81-85CE-0EBE4C407904}">
      <dsp:nvSpPr>
        <dsp:cNvPr id="0" name=""/>
        <dsp:cNvSpPr/>
      </dsp:nvSpPr>
      <dsp:spPr>
        <a:xfrm rot="5400000">
          <a:off x="5367096" y="1402845"/>
          <a:ext cx="1505771" cy="1310020"/>
        </a:xfrm>
        <a:prstGeom prst="hexagon">
          <a:avLst>
            <a:gd name="adj" fmla="val 25000"/>
            <a:gd name="vf" fmla="val 11547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tr-TR" sz="1600" kern="1200" dirty="0">
              <a:solidFill>
                <a:schemeClr val="tx1"/>
              </a:solidFill>
            </a:rPr>
            <a:t>Çevrenin Korunması</a:t>
          </a:r>
        </a:p>
      </dsp:txBody>
      <dsp:txXfrm rot="-5400000">
        <a:off x="5669116" y="1539619"/>
        <a:ext cx="901730" cy="1036473"/>
      </dsp:txXfrm>
    </dsp:sp>
    <dsp:sp modelId="{B09957E4-646E-410B-9402-1FAF93EF1F6F}">
      <dsp:nvSpPr>
        <dsp:cNvPr id="0" name=""/>
        <dsp:cNvSpPr/>
      </dsp:nvSpPr>
      <dsp:spPr>
        <a:xfrm rot="5400000">
          <a:off x="4657194" y="2688036"/>
          <a:ext cx="1505771" cy="1310020"/>
        </a:xfrm>
        <a:prstGeom prst="hexagon">
          <a:avLst>
            <a:gd name="adj" fmla="val 25000"/>
            <a:gd name="vf" fmla="val 11547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kern="1200" dirty="0">
              <a:solidFill>
                <a:schemeClr val="tx1"/>
              </a:solidFill>
            </a:rPr>
            <a:t>Güvenlik</a:t>
          </a:r>
        </a:p>
      </dsp:txBody>
      <dsp:txXfrm rot="-5400000">
        <a:off x="4959214" y="2824810"/>
        <a:ext cx="901730" cy="1036473"/>
      </dsp:txXfrm>
    </dsp:sp>
    <dsp:sp modelId="{D654A405-F83B-4DE3-818D-6D468E84434A}">
      <dsp:nvSpPr>
        <dsp:cNvPr id="0" name=""/>
        <dsp:cNvSpPr/>
      </dsp:nvSpPr>
      <dsp:spPr>
        <a:xfrm>
          <a:off x="6103873" y="2860943"/>
          <a:ext cx="1680440" cy="903462"/>
        </a:xfrm>
        <a:prstGeom prst="rect">
          <a:avLst/>
        </a:prstGeom>
        <a:noFill/>
        <a:ln>
          <a:noFill/>
        </a:ln>
        <a:effectLst/>
      </dsp:spPr>
      <dsp:style>
        <a:lnRef idx="0">
          <a:scrgbClr r="0" g="0" b="0"/>
        </a:lnRef>
        <a:fillRef idx="0">
          <a:scrgbClr r="0" g="0" b="0"/>
        </a:fillRef>
        <a:effectRef idx="0">
          <a:scrgbClr r="0" g="0" b="0"/>
        </a:effectRef>
        <a:fontRef idx="minor"/>
      </dsp:style>
    </dsp:sp>
    <dsp:sp modelId="{02EC5D69-6F4A-4BDD-8462-FEDFAB82A917}">
      <dsp:nvSpPr>
        <dsp:cNvPr id="0" name=""/>
        <dsp:cNvSpPr/>
      </dsp:nvSpPr>
      <dsp:spPr>
        <a:xfrm rot="5400000">
          <a:off x="3241402" y="2657664"/>
          <a:ext cx="1505771" cy="1310020"/>
        </a:xfrm>
        <a:prstGeom prst="hexagon">
          <a:avLst>
            <a:gd name="adj" fmla="val 25000"/>
            <a:gd name="vf" fmla="val 11547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r>
            <a:rPr lang="tr-TR" sz="1900" kern="1200" dirty="0">
              <a:solidFill>
                <a:schemeClr val="tx1"/>
              </a:solidFill>
            </a:rPr>
            <a:t>Trafiğin Azalması</a:t>
          </a:r>
        </a:p>
      </dsp:txBody>
      <dsp:txXfrm rot="-5400000">
        <a:off x="3543422" y="2794438"/>
        <a:ext cx="901730" cy="1036473"/>
      </dsp:txXfrm>
    </dsp:sp>
    <dsp:sp modelId="{87AFADAB-40F4-497E-AC00-56FE02023A96}">
      <dsp:nvSpPr>
        <dsp:cNvPr id="0" name=""/>
        <dsp:cNvSpPr/>
      </dsp:nvSpPr>
      <dsp:spPr>
        <a:xfrm rot="5400000">
          <a:off x="3946103" y="3935763"/>
          <a:ext cx="1505771" cy="1310020"/>
        </a:xfrm>
        <a:prstGeom prst="hexagon">
          <a:avLst>
            <a:gd name="adj" fmla="val 25000"/>
            <a:gd name="vf" fmla="val 11547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kern="1200" dirty="0">
              <a:solidFill>
                <a:schemeClr val="tx1"/>
              </a:solidFill>
            </a:rPr>
            <a:t>Enerji Tasarrufu</a:t>
          </a:r>
        </a:p>
      </dsp:txBody>
      <dsp:txXfrm rot="-5400000">
        <a:off x="4248123" y="4072537"/>
        <a:ext cx="901730" cy="1036473"/>
      </dsp:txXfrm>
    </dsp:sp>
    <dsp:sp modelId="{CFE7F580-1249-459F-B05E-54C6FAE1DCCD}">
      <dsp:nvSpPr>
        <dsp:cNvPr id="0" name=""/>
        <dsp:cNvSpPr/>
      </dsp:nvSpPr>
      <dsp:spPr>
        <a:xfrm>
          <a:off x="2363537" y="4139042"/>
          <a:ext cx="1626232" cy="903462"/>
        </a:xfrm>
        <a:prstGeom prst="rect">
          <a:avLst/>
        </a:prstGeom>
        <a:noFill/>
        <a:ln>
          <a:noFill/>
        </a:ln>
        <a:effectLst/>
      </dsp:spPr>
      <dsp:style>
        <a:lnRef idx="0">
          <a:scrgbClr r="0" g="0" b="0"/>
        </a:lnRef>
        <a:fillRef idx="0">
          <a:scrgbClr r="0" g="0" b="0"/>
        </a:fillRef>
        <a:effectRef idx="0">
          <a:scrgbClr r="0" g="0" b="0"/>
        </a:effectRef>
        <a:fontRef idx="minor"/>
      </dsp:style>
    </dsp:sp>
    <dsp:sp modelId="{06595851-91FC-4903-A3B2-25FE5580FA50}">
      <dsp:nvSpPr>
        <dsp:cNvPr id="0" name=""/>
        <dsp:cNvSpPr/>
      </dsp:nvSpPr>
      <dsp:spPr>
        <a:xfrm rot="5400000">
          <a:off x="5360925" y="3935763"/>
          <a:ext cx="1505771" cy="1310020"/>
        </a:xfrm>
        <a:prstGeom prst="hexagon">
          <a:avLst>
            <a:gd name="adj" fmla="val 25000"/>
            <a:gd name="vf" fmla="val 11547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tr-TR" sz="1800" kern="1200" dirty="0">
              <a:solidFill>
                <a:schemeClr val="tx1"/>
              </a:solidFill>
            </a:rPr>
            <a:t>İş gücünün etkin kullanımı</a:t>
          </a:r>
        </a:p>
      </dsp:txBody>
      <dsp:txXfrm rot="-5400000">
        <a:off x="5662945" y="4072537"/>
        <a:ext cx="901730" cy="1036473"/>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A6CDEE57-5FC4-4836-9B7D-497A4B913947}" type="datetimeFigureOut">
              <a:rPr lang="tr-TR" smtClean="0"/>
              <a:t>16.07.2025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4CA9EE-C9E4-4282-A1A2-1695ECDC0895}" type="slidenum">
              <a:rPr lang="tr-TR" smtClean="0"/>
              <a:t>‹#›</a:t>
            </a:fld>
            <a:endParaRPr lang="tr-TR"/>
          </a:p>
        </p:txBody>
      </p:sp>
    </p:spTree>
    <p:extLst>
      <p:ext uri="{BB962C8B-B14F-4D97-AF65-F5344CB8AC3E}">
        <p14:creationId xmlns:p14="http://schemas.microsoft.com/office/powerpoint/2010/main" val="4022015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6CDEE57-5FC4-4836-9B7D-497A4B913947}" type="datetimeFigureOut">
              <a:rPr lang="tr-TR" smtClean="0"/>
              <a:t>16.07.2025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4CA9EE-C9E4-4282-A1A2-1695ECDC0895}" type="slidenum">
              <a:rPr lang="tr-TR" smtClean="0"/>
              <a:t>‹#›</a:t>
            </a:fld>
            <a:endParaRPr lang="tr-TR"/>
          </a:p>
        </p:txBody>
      </p:sp>
    </p:spTree>
    <p:extLst>
      <p:ext uri="{BB962C8B-B14F-4D97-AF65-F5344CB8AC3E}">
        <p14:creationId xmlns:p14="http://schemas.microsoft.com/office/powerpoint/2010/main" val="3896339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6CDEE57-5FC4-4836-9B7D-497A4B913947}" type="datetimeFigureOut">
              <a:rPr lang="tr-TR" smtClean="0"/>
              <a:t>16.07.2025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4CA9EE-C9E4-4282-A1A2-1695ECDC0895}" type="slidenum">
              <a:rPr lang="tr-TR" smtClean="0"/>
              <a:t>‹#›</a:t>
            </a:fld>
            <a:endParaRPr lang="tr-TR"/>
          </a:p>
        </p:txBody>
      </p:sp>
    </p:spTree>
    <p:extLst>
      <p:ext uri="{BB962C8B-B14F-4D97-AF65-F5344CB8AC3E}">
        <p14:creationId xmlns:p14="http://schemas.microsoft.com/office/powerpoint/2010/main" val="2267308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6CDEE57-5FC4-4836-9B7D-497A4B913947}" type="datetimeFigureOut">
              <a:rPr lang="tr-TR" smtClean="0"/>
              <a:t>16.07.2025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4CA9EE-C9E4-4282-A1A2-1695ECDC0895}" type="slidenum">
              <a:rPr lang="tr-TR" smtClean="0"/>
              <a:t>‹#›</a:t>
            </a:fld>
            <a:endParaRPr lang="tr-TR"/>
          </a:p>
        </p:txBody>
      </p:sp>
    </p:spTree>
    <p:extLst>
      <p:ext uri="{BB962C8B-B14F-4D97-AF65-F5344CB8AC3E}">
        <p14:creationId xmlns:p14="http://schemas.microsoft.com/office/powerpoint/2010/main" val="1537814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A6CDEE57-5FC4-4836-9B7D-497A4B913947}" type="datetimeFigureOut">
              <a:rPr lang="tr-TR" smtClean="0"/>
              <a:t>16.07.2025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4CA9EE-C9E4-4282-A1A2-1695ECDC0895}" type="slidenum">
              <a:rPr lang="tr-TR" smtClean="0"/>
              <a:t>‹#›</a:t>
            </a:fld>
            <a:endParaRPr lang="tr-TR"/>
          </a:p>
        </p:txBody>
      </p:sp>
    </p:spTree>
    <p:extLst>
      <p:ext uri="{BB962C8B-B14F-4D97-AF65-F5344CB8AC3E}">
        <p14:creationId xmlns:p14="http://schemas.microsoft.com/office/powerpoint/2010/main" val="2982533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A6CDEE57-5FC4-4836-9B7D-497A4B913947}" type="datetimeFigureOut">
              <a:rPr lang="tr-TR" smtClean="0"/>
              <a:t>16.07.2025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E4CA9EE-C9E4-4282-A1A2-1695ECDC0895}" type="slidenum">
              <a:rPr lang="tr-TR" smtClean="0"/>
              <a:t>‹#›</a:t>
            </a:fld>
            <a:endParaRPr lang="tr-TR"/>
          </a:p>
        </p:txBody>
      </p:sp>
    </p:spTree>
    <p:extLst>
      <p:ext uri="{BB962C8B-B14F-4D97-AF65-F5344CB8AC3E}">
        <p14:creationId xmlns:p14="http://schemas.microsoft.com/office/powerpoint/2010/main" val="2169718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A6CDEE57-5FC4-4836-9B7D-497A4B913947}" type="datetimeFigureOut">
              <a:rPr lang="tr-TR" smtClean="0"/>
              <a:t>16.07.2025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E4CA9EE-C9E4-4282-A1A2-1695ECDC0895}" type="slidenum">
              <a:rPr lang="tr-TR" smtClean="0"/>
              <a:t>‹#›</a:t>
            </a:fld>
            <a:endParaRPr lang="tr-TR"/>
          </a:p>
        </p:txBody>
      </p:sp>
    </p:spTree>
    <p:extLst>
      <p:ext uri="{BB962C8B-B14F-4D97-AF65-F5344CB8AC3E}">
        <p14:creationId xmlns:p14="http://schemas.microsoft.com/office/powerpoint/2010/main" val="2502697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A6CDEE57-5FC4-4836-9B7D-497A4B913947}" type="datetimeFigureOut">
              <a:rPr lang="tr-TR" smtClean="0"/>
              <a:t>16.07.2025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E4CA9EE-C9E4-4282-A1A2-1695ECDC0895}" type="slidenum">
              <a:rPr lang="tr-TR" smtClean="0"/>
              <a:t>‹#›</a:t>
            </a:fld>
            <a:endParaRPr lang="tr-TR"/>
          </a:p>
        </p:txBody>
      </p:sp>
    </p:spTree>
    <p:extLst>
      <p:ext uri="{BB962C8B-B14F-4D97-AF65-F5344CB8AC3E}">
        <p14:creationId xmlns:p14="http://schemas.microsoft.com/office/powerpoint/2010/main" val="2173479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6CDEE57-5FC4-4836-9B7D-497A4B913947}" type="datetimeFigureOut">
              <a:rPr lang="tr-TR" smtClean="0"/>
              <a:t>16.07.2025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E4CA9EE-C9E4-4282-A1A2-1695ECDC0895}" type="slidenum">
              <a:rPr lang="tr-TR" smtClean="0"/>
              <a:t>‹#›</a:t>
            </a:fld>
            <a:endParaRPr lang="tr-TR"/>
          </a:p>
        </p:txBody>
      </p:sp>
    </p:spTree>
    <p:extLst>
      <p:ext uri="{BB962C8B-B14F-4D97-AF65-F5344CB8AC3E}">
        <p14:creationId xmlns:p14="http://schemas.microsoft.com/office/powerpoint/2010/main" val="3359331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A6CDEE57-5FC4-4836-9B7D-497A4B913947}" type="datetimeFigureOut">
              <a:rPr lang="tr-TR" smtClean="0"/>
              <a:t>16.07.2025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E4CA9EE-C9E4-4282-A1A2-1695ECDC0895}" type="slidenum">
              <a:rPr lang="tr-TR" smtClean="0"/>
              <a:t>‹#›</a:t>
            </a:fld>
            <a:endParaRPr lang="tr-TR"/>
          </a:p>
        </p:txBody>
      </p:sp>
    </p:spTree>
    <p:extLst>
      <p:ext uri="{BB962C8B-B14F-4D97-AF65-F5344CB8AC3E}">
        <p14:creationId xmlns:p14="http://schemas.microsoft.com/office/powerpoint/2010/main" val="2847661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A6CDEE57-5FC4-4836-9B7D-497A4B913947}" type="datetimeFigureOut">
              <a:rPr lang="tr-TR" smtClean="0"/>
              <a:t>16.07.2025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E4CA9EE-C9E4-4282-A1A2-1695ECDC0895}" type="slidenum">
              <a:rPr lang="tr-TR" smtClean="0"/>
              <a:t>‹#›</a:t>
            </a:fld>
            <a:endParaRPr lang="tr-TR"/>
          </a:p>
        </p:txBody>
      </p:sp>
    </p:spTree>
    <p:extLst>
      <p:ext uri="{BB962C8B-B14F-4D97-AF65-F5344CB8AC3E}">
        <p14:creationId xmlns:p14="http://schemas.microsoft.com/office/powerpoint/2010/main" val="779996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CDEE57-5FC4-4836-9B7D-497A4B913947}" type="datetimeFigureOut">
              <a:rPr lang="tr-TR" smtClean="0"/>
              <a:t>16.07.2025</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4CA9EE-C9E4-4282-A1A2-1695ECDC0895}" type="slidenum">
              <a:rPr lang="tr-TR" smtClean="0"/>
              <a:t>‹#›</a:t>
            </a:fld>
            <a:endParaRPr lang="tr-TR"/>
          </a:p>
        </p:txBody>
      </p:sp>
    </p:spTree>
    <p:extLst>
      <p:ext uri="{BB962C8B-B14F-4D97-AF65-F5344CB8AC3E}">
        <p14:creationId xmlns:p14="http://schemas.microsoft.com/office/powerpoint/2010/main" val="847930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emf"/><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Dikdörtgen 22"/>
          <p:cNvSpPr/>
          <p:nvPr/>
        </p:nvSpPr>
        <p:spPr>
          <a:xfrm>
            <a:off x="0" y="0"/>
            <a:ext cx="12172750" cy="1124199"/>
          </a:xfrm>
          <a:prstGeom prst="rect">
            <a:avLst/>
          </a:prstGeom>
          <a:solidFill>
            <a:srgbClr val="FF0000"/>
          </a:solidFill>
        </p:spPr>
        <p:style>
          <a:lnRef idx="1">
            <a:schemeClr val="accent2"/>
          </a:lnRef>
          <a:fillRef idx="3">
            <a:schemeClr val="accent2"/>
          </a:fillRef>
          <a:effectRef idx="2">
            <a:schemeClr val="accent2"/>
          </a:effectRef>
          <a:fontRef idx="minor">
            <a:schemeClr val="lt1"/>
          </a:fontRef>
        </p:style>
        <p:txBody>
          <a:bodyPr rtlCol="0" anchor="ctr"/>
          <a:lstStyle/>
          <a:p>
            <a:pPr algn="ctr"/>
            <a:endParaRPr lang="tr-TR" dirty="0"/>
          </a:p>
        </p:txBody>
      </p:sp>
      <p:sp>
        <p:nvSpPr>
          <p:cNvPr id="5" name="Metin kutusu 4"/>
          <p:cNvSpPr txBox="1"/>
          <p:nvPr/>
        </p:nvSpPr>
        <p:spPr>
          <a:xfrm>
            <a:off x="3538217" y="333752"/>
            <a:ext cx="4927952" cy="461665"/>
          </a:xfrm>
          <a:prstGeom prst="rect">
            <a:avLst/>
          </a:prstGeom>
          <a:noFill/>
        </p:spPr>
        <p:txBody>
          <a:bodyPr wrap="none" rtlCol="0">
            <a:spAutoFit/>
          </a:bodyPr>
          <a:lstStyle/>
          <a:p>
            <a:r>
              <a:rPr lang="tr-TR" sz="2400" dirty="0">
                <a:solidFill>
                  <a:schemeClr val="bg1"/>
                </a:solidFill>
                <a:latin typeface="Poppins" panose="00000500000000000000" pitchFamily="2" charset="-94"/>
                <a:cs typeface="Poppins" panose="00000500000000000000" pitchFamily="2" charset="-94"/>
              </a:rPr>
              <a:t>Kastamonu               Üniversitesi</a:t>
            </a:r>
          </a:p>
        </p:txBody>
      </p:sp>
      <p:pic>
        <p:nvPicPr>
          <p:cNvPr id="7" name="Resim 6"/>
          <p:cNvPicPr>
            <a:picLocks noChangeAspect="1"/>
          </p:cNvPicPr>
          <p:nvPr/>
        </p:nvPicPr>
        <p:blipFill>
          <a:blip r:embed="rId2"/>
          <a:stretch>
            <a:fillRect/>
          </a:stretch>
        </p:blipFill>
        <p:spPr>
          <a:xfrm>
            <a:off x="5629216" y="181724"/>
            <a:ext cx="765277" cy="765722"/>
          </a:xfrm>
          <a:prstGeom prst="rect">
            <a:avLst/>
          </a:prstGeom>
        </p:spPr>
      </p:pic>
      <p:sp>
        <p:nvSpPr>
          <p:cNvPr id="8" name="Metin kutusu 7"/>
          <p:cNvSpPr txBox="1"/>
          <p:nvPr/>
        </p:nvSpPr>
        <p:spPr>
          <a:xfrm>
            <a:off x="4824658" y="6212114"/>
            <a:ext cx="2542684" cy="338554"/>
          </a:xfrm>
          <a:prstGeom prst="rect">
            <a:avLst/>
          </a:prstGeom>
          <a:noFill/>
        </p:spPr>
        <p:txBody>
          <a:bodyPr wrap="none" rtlCol="0">
            <a:spAutoFit/>
          </a:bodyPr>
          <a:lstStyle/>
          <a:p>
            <a:r>
              <a:rPr lang="tr-TR" sz="1600" dirty="0">
                <a:solidFill>
                  <a:srgbClr val="FF0000"/>
                </a:solidFill>
                <a:latin typeface="Poppins" panose="00000500000000000000" pitchFamily="2" charset="-94"/>
                <a:cs typeface="Poppins" panose="00000500000000000000" pitchFamily="2" charset="-94"/>
              </a:rPr>
              <a:t>www.kastamonu.edu.tr</a:t>
            </a:r>
          </a:p>
        </p:txBody>
      </p:sp>
      <p:cxnSp>
        <p:nvCxnSpPr>
          <p:cNvPr id="12" name="Düz Bağlayıcı 11"/>
          <p:cNvCxnSpPr/>
          <p:nvPr/>
        </p:nvCxnSpPr>
        <p:spPr>
          <a:xfrm>
            <a:off x="3106057" y="6072462"/>
            <a:ext cx="60960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sp>
        <p:nvSpPr>
          <p:cNvPr id="14" name="Metin kutusu 13"/>
          <p:cNvSpPr txBox="1"/>
          <p:nvPr/>
        </p:nvSpPr>
        <p:spPr>
          <a:xfrm>
            <a:off x="1511662" y="1843950"/>
            <a:ext cx="9284787" cy="3170099"/>
          </a:xfrm>
          <a:prstGeom prst="rect">
            <a:avLst/>
          </a:prstGeom>
          <a:noFill/>
        </p:spPr>
        <p:txBody>
          <a:bodyPr wrap="square" rtlCol="0">
            <a:spAutoFit/>
          </a:bodyPr>
          <a:lstStyle/>
          <a:p>
            <a:pPr algn="ctr"/>
            <a:r>
              <a:rPr lang="tr-TR" sz="4000" b="1" dirty="0">
                <a:solidFill>
                  <a:srgbClr val="FF0000"/>
                </a:solidFill>
                <a:cs typeface="Poppins" panose="00000500000000000000" pitchFamily="2" charset="-94"/>
              </a:rPr>
              <a:t>LOJİSTİK PLANLAMA DERSİ</a:t>
            </a:r>
          </a:p>
          <a:p>
            <a:pPr algn="ctr"/>
            <a:endParaRPr lang="tr-TR" sz="4000" b="1" dirty="0">
              <a:solidFill>
                <a:srgbClr val="FF0000"/>
              </a:solidFill>
              <a:cs typeface="Poppins" panose="00000500000000000000" pitchFamily="2" charset="-94"/>
            </a:endParaRPr>
          </a:p>
          <a:p>
            <a:pPr algn="ctr"/>
            <a:r>
              <a:rPr lang="tr-TR" sz="4000" b="1" dirty="0">
                <a:solidFill>
                  <a:srgbClr val="FF0000"/>
                </a:solidFill>
              </a:rPr>
              <a:t>Lojistikte Güncel Yaklaşımlar (Lojistik Merkez-E-Lojistik-Küresel Lojistik-Kentsel Lojistik) </a:t>
            </a:r>
            <a:endParaRPr lang="tr-TR" sz="4000" b="1" dirty="0">
              <a:solidFill>
                <a:srgbClr val="FF0000"/>
              </a:solidFill>
              <a:cs typeface="Poppins" panose="00000500000000000000" pitchFamily="2" charset="-94"/>
            </a:endParaRPr>
          </a:p>
        </p:txBody>
      </p:sp>
      <p:sp>
        <p:nvSpPr>
          <p:cNvPr id="21" name="Metin kutusu 20"/>
          <p:cNvSpPr txBox="1"/>
          <p:nvPr/>
        </p:nvSpPr>
        <p:spPr>
          <a:xfrm>
            <a:off x="3045541" y="5495957"/>
            <a:ext cx="6217031" cy="646331"/>
          </a:xfrm>
          <a:prstGeom prst="rect">
            <a:avLst/>
          </a:prstGeom>
          <a:noFill/>
        </p:spPr>
        <p:txBody>
          <a:bodyPr wrap="square" rtlCol="0">
            <a:spAutoFit/>
          </a:bodyPr>
          <a:lstStyle/>
          <a:p>
            <a:pPr algn="ctr"/>
            <a:r>
              <a:rPr lang="tr-TR" dirty="0">
                <a:latin typeface="Poppins" panose="00000500000000000000" pitchFamily="2" charset="-94"/>
                <a:cs typeface="Poppins" panose="00000500000000000000" pitchFamily="2" charset="-94"/>
              </a:rPr>
              <a:t>Dr. Öğretim Üyesi Nazlıcan DİNDARİK</a:t>
            </a:r>
          </a:p>
          <a:p>
            <a:pPr algn="ctr"/>
            <a:r>
              <a:rPr lang="tr-TR" dirty="0">
                <a:latin typeface="Poppins" panose="00000500000000000000" pitchFamily="2" charset="-94"/>
                <a:cs typeface="Poppins" panose="00000500000000000000" pitchFamily="2" charset="-94"/>
              </a:rPr>
              <a:t>ndindarik@kastamonu.edu.tr</a:t>
            </a:r>
          </a:p>
        </p:txBody>
      </p:sp>
    </p:spTree>
    <p:extLst>
      <p:ext uri="{BB962C8B-B14F-4D97-AF65-F5344CB8AC3E}">
        <p14:creationId xmlns:p14="http://schemas.microsoft.com/office/powerpoint/2010/main" val="437630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E344D9-E5C0-1CF5-AA84-6887D20DADF9}"/>
              </a:ext>
            </a:extLst>
          </p:cNvPr>
          <p:cNvSpPr>
            <a:spLocks noGrp="1"/>
          </p:cNvSpPr>
          <p:nvPr>
            <p:ph type="title"/>
          </p:nvPr>
        </p:nvSpPr>
        <p:spPr/>
        <p:txBody>
          <a:bodyPr>
            <a:normAutofit/>
          </a:bodyPr>
          <a:lstStyle/>
          <a:p>
            <a:r>
              <a:rPr lang="tr-TR" sz="3200" b="1" dirty="0">
                <a:solidFill>
                  <a:srgbClr val="FF0000"/>
                </a:solidFill>
                <a:latin typeface="+mn-lt"/>
              </a:rPr>
              <a:t>Küresel Lojistik</a:t>
            </a:r>
          </a:p>
        </p:txBody>
      </p:sp>
      <p:sp>
        <p:nvSpPr>
          <p:cNvPr id="3" name="İçerik Yer Tutucusu 2">
            <a:extLst>
              <a:ext uri="{FF2B5EF4-FFF2-40B4-BE49-F238E27FC236}">
                <a16:creationId xmlns:a16="http://schemas.microsoft.com/office/drawing/2014/main" id="{F09607E4-8152-5B12-ABC1-11D63DFEA9EF}"/>
              </a:ext>
            </a:extLst>
          </p:cNvPr>
          <p:cNvSpPr>
            <a:spLocks noGrp="1"/>
          </p:cNvSpPr>
          <p:nvPr>
            <p:ph idx="1"/>
          </p:nvPr>
        </p:nvSpPr>
        <p:spPr>
          <a:xfrm>
            <a:off x="838200" y="1623974"/>
            <a:ext cx="10515600" cy="4351338"/>
          </a:xfrm>
        </p:spPr>
        <p:txBody>
          <a:bodyPr>
            <a:noAutofit/>
          </a:bodyPr>
          <a:lstStyle/>
          <a:p>
            <a:pPr marL="0" indent="0" algn="just">
              <a:buNone/>
            </a:pPr>
            <a:r>
              <a:rPr lang="tr-TR" sz="2400" dirty="0">
                <a:latin typeface="+mn-lt"/>
              </a:rPr>
              <a:t>Lojistik yönetimi alanında, modern küreselleşmenin ana itici güçleri şunlardır:</a:t>
            </a:r>
          </a:p>
          <a:p>
            <a:pPr algn="just"/>
            <a:r>
              <a:rPr lang="tr-TR" sz="2400" dirty="0">
                <a:latin typeface="+mn-lt"/>
              </a:rPr>
              <a:t>Küresel ekonominin devam eden büyümesi,</a:t>
            </a:r>
          </a:p>
          <a:p>
            <a:pPr algn="just"/>
            <a:r>
              <a:rPr lang="tr-TR" sz="2400" dirty="0">
                <a:latin typeface="+mn-lt"/>
              </a:rPr>
              <a:t>Ülkelerinin ulusal sınırları dışında yeni pazarlara, ucuz hammadde kaynaklarına ve işgücü kaynaklarına girerek yeni büyüme rezervleri aramak,</a:t>
            </a:r>
          </a:p>
          <a:p>
            <a:pPr algn="just"/>
            <a:r>
              <a:rPr lang="tr-TR" sz="2400" dirty="0">
                <a:latin typeface="+mn-lt"/>
              </a:rPr>
              <a:t>Geniş bir uluslararası işbölümüne ve küresel lojistik sistemlere entegrasyonun temelini oluşturan modern bilgi ve bilgisayar teknolojilerine sahip çok sayıda şirketin yaratılması ve gelişmiş bir küresel altyapıya sahip uluslararası lojistik aracılarının ortaya çıkması,</a:t>
            </a:r>
          </a:p>
          <a:p>
            <a:pPr algn="just"/>
            <a:r>
              <a:rPr lang="tr-TR" sz="2400" dirty="0">
                <a:latin typeface="+mn-lt"/>
              </a:rPr>
              <a:t>Ticari ve ekonomik ilişkilerin gelişmesinin önündeki ticaret, gümrük, ulaşım ve mali engelleri kaldırmak için yürütülen deregülasyon prosedürlerinin uygulanması. Bu, sermayenin, malların ve bilgilerin ulusal sınırlar arasında hareketini kolaylaştırır.</a:t>
            </a:r>
          </a:p>
        </p:txBody>
      </p:sp>
      <p:pic>
        <p:nvPicPr>
          <p:cNvPr id="4" name="Resim 3">
            <a:extLst>
              <a:ext uri="{FF2B5EF4-FFF2-40B4-BE49-F238E27FC236}">
                <a16:creationId xmlns:a16="http://schemas.microsoft.com/office/drawing/2014/main" id="{B3F271DA-20A4-636D-E5ED-D062D32BE98B}"/>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1339759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ACD04BB-6CC1-4173-8DD5-01D4258CD608}"/>
              </a:ext>
            </a:extLst>
          </p:cNvPr>
          <p:cNvSpPr>
            <a:spLocks noGrp="1"/>
          </p:cNvSpPr>
          <p:nvPr>
            <p:ph type="title"/>
          </p:nvPr>
        </p:nvSpPr>
        <p:spPr/>
        <p:txBody>
          <a:bodyPr>
            <a:normAutofit/>
          </a:bodyPr>
          <a:lstStyle/>
          <a:p>
            <a:r>
              <a:rPr lang="tr-TR" sz="3200" b="1" dirty="0">
                <a:solidFill>
                  <a:srgbClr val="FF0000"/>
                </a:solidFill>
                <a:latin typeface="+mn-lt"/>
              </a:rPr>
              <a:t>Kentsel Lojistik (Şehir Lojistiği)</a:t>
            </a:r>
          </a:p>
        </p:txBody>
      </p:sp>
      <p:sp>
        <p:nvSpPr>
          <p:cNvPr id="3" name="İçerik Yer Tutucusu 2">
            <a:extLst>
              <a:ext uri="{FF2B5EF4-FFF2-40B4-BE49-F238E27FC236}">
                <a16:creationId xmlns:a16="http://schemas.microsoft.com/office/drawing/2014/main" id="{B3CD5870-A36B-4352-AC97-3205138596BD}"/>
              </a:ext>
            </a:extLst>
          </p:cNvPr>
          <p:cNvSpPr>
            <a:spLocks noGrp="1"/>
          </p:cNvSpPr>
          <p:nvPr>
            <p:ph idx="1"/>
          </p:nvPr>
        </p:nvSpPr>
        <p:spPr>
          <a:xfrm>
            <a:off x="838200" y="1605628"/>
            <a:ext cx="10515600" cy="4351338"/>
          </a:xfrm>
        </p:spPr>
        <p:txBody>
          <a:bodyPr>
            <a:noAutofit/>
          </a:bodyPr>
          <a:lstStyle/>
          <a:p>
            <a:pPr algn="just"/>
            <a:r>
              <a:rPr lang="tr-TR" sz="2300" dirty="0">
                <a:latin typeface="+mn-lt"/>
              </a:rPr>
              <a:t>Dünya nüfusunun büyük bir yüzdesi daha iyi yaşam arzusu, daha iyi çalışma ve iyi eğitim imkânları nedeniyle şehirlerde yaşama arzusundadırlar. Bu arzu şehir nüfuslarının artış göstermesine zaten karmaşık olan şehir hayatının daha da karmaşıklaşmasına ve trafik yoğunluğuna, hava ve gürültü kirliliği gibi sorunlara sebep olmaktadır. Bu yüzen şehir lojistiği uygulamaları bu olumsuzlukları azaltmaya veya düzenlemeye yardımcı olmaktadır.</a:t>
            </a:r>
          </a:p>
          <a:p>
            <a:pPr algn="just"/>
            <a:r>
              <a:rPr lang="tr-TR" sz="2300" dirty="0">
                <a:latin typeface="+mn-lt"/>
              </a:rPr>
              <a:t>Şehirler, insan nüfusunun yoğun olarak yaşadığı, eğitim, sağlık, ulaşım, temizlik hizmetlerin sunulduğu, planlı ya da plansız yapılaşmanın olduğu alanlar olup, sundukları birçok imkân açısından insanları kendine doğru çeken bir yapıya sahiptir. Şehirler, kalabalıklaştıkça ve genişledikçe trafik yoğunluğu, plansız ve çarpık kentleşme hava, su ve toprak kirliliği gibi bir takım sorunlarla karşı karşıya kalmaktadırlar. Bu sorunların hiç yaşanmaması ya da çözümlenebilmesi için kullanılabilecek önemli ve modern araçlardan birisi de şehir lojistiği olup, kentlerdeki insan, eşya ve araç akışının ve hareketliliğinin etkin yönetiminde anahtar rol oynamaktadır.</a:t>
            </a:r>
          </a:p>
        </p:txBody>
      </p:sp>
      <p:pic>
        <p:nvPicPr>
          <p:cNvPr id="4" name="Resim 3">
            <a:extLst>
              <a:ext uri="{FF2B5EF4-FFF2-40B4-BE49-F238E27FC236}">
                <a16:creationId xmlns:a16="http://schemas.microsoft.com/office/drawing/2014/main" id="{BF3FA465-9D78-4EC8-C431-7D878E413D29}"/>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3575020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273AA0-7895-487E-B883-66B470ED1A01}"/>
              </a:ext>
            </a:extLst>
          </p:cNvPr>
          <p:cNvSpPr>
            <a:spLocks noGrp="1"/>
          </p:cNvSpPr>
          <p:nvPr>
            <p:ph type="title"/>
          </p:nvPr>
        </p:nvSpPr>
        <p:spPr/>
        <p:txBody>
          <a:bodyPr>
            <a:normAutofit/>
          </a:bodyPr>
          <a:lstStyle/>
          <a:p>
            <a:r>
              <a:rPr lang="tr-TR" sz="3200" b="1" dirty="0">
                <a:solidFill>
                  <a:srgbClr val="FF0000"/>
                </a:solidFill>
                <a:latin typeface="+mn-lt"/>
              </a:rPr>
              <a:t>Kentsel  Lojistik</a:t>
            </a:r>
          </a:p>
        </p:txBody>
      </p:sp>
      <p:sp>
        <p:nvSpPr>
          <p:cNvPr id="3" name="İçerik Yer Tutucusu 2">
            <a:extLst>
              <a:ext uri="{FF2B5EF4-FFF2-40B4-BE49-F238E27FC236}">
                <a16:creationId xmlns:a16="http://schemas.microsoft.com/office/drawing/2014/main" id="{746FBE2F-B13C-4E46-A65A-5BB483D57CD8}"/>
              </a:ext>
            </a:extLst>
          </p:cNvPr>
          <p:cNvSpPr>
            <a:spLocks noGrp="1"/>
          </p:cNvSpPr>
          <p:nvPr>
            <p:ph idx="1"/>
          </p:nvPr>
        </p:nvSpPr>
        <p:spPr/>
        <p:txBody>
          <a:bodyPr>
            <a:normAutofit/>
          </a:bodyPr>
          <a:lstStyle/>
          <a:p>
            <a:pPr algn="just"/>
            <a:r>
              <a:rPr lang="tr-TR" sz="2400" dirty="0">
                <a:latin typeface="+mn-lt"/>
              </a:rPr>
              <a:t>Şehir ya da kent lojistiği kavramı, şehir içerisindeki yük ve insan hareketliliklerini, yollar, bisiklet yolları, tramvay yolları gibi çeşitli ulaşım ve taşımacılık faaliyetlerini planlayan lojistik türüdür.</a:t>
            </a:r>
          </a:p>
          <a:p>
            <a:pPr algn="just"/>
            <a:r>
              <a:rPr lang="tr-TR" sz="2400" dirty="0">
                <a:latin typeface="+mn-lt"/>
              </a:rPr>
              <a:t>Diğer bir tanımla; şehir lojistiği yerleşim yerlerindeki lojistik hareketlerin planlanması, incelenmesi, sürdürülmesi ve iyileştirilmesi hususlarını kapsayan lojistik alanıdır. Şehir lojistiğinin önemi özellikle de son yıllarda şehir nüfuslarının artış göstermesiyle daha da iyi anlaşılmıştır.</a:t>
            </a:r>
          </a:p>
          <a:p>
            <a:pPr algn="just"/>
            <a:endParaRPr lang="tr-TR" sz="2400" dirty="0">
              <a:latin typeface="+mn-lt"/>
            </a:endParaRPr>
          </a:p>
        </p:txBody>
      </p:sp>
      <p:pic>
        <p:nvPicPr>
          <p:cNvPr id="4" name="Resim 3">
            <a:extLst>
              <a:ext uri="{FF2B5EF4-FFF2-40B4-BE49-F238E27FC236}">
                <a16:creationId xmlns:a16="http://schemas.microsoft.com/office/drawing/2014/main" id="{63A04B96-4D6E-0C0F-C41E-ED3EB4C28ACB}"/>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2535164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78821" y="664472"/>
            <a:ext cx="8305800" cy="1143000"/>
          </a:xfrm>
        </p:spPr>
        <p:txBody>
          <a:bodyPr>
            <a:normAutofit/>
          </a:bodyPr>
          <a:lstStyle/>
          <a:p>
            <a:pPr algn="ctr"/>
            <a:r>
              <a:rPr lang="tr-TR" sz="4400" u="sng" dirty="0">
                <a:ln w="10541" cmpd="sng">
                  <a:solidFill>
                    <a:schemeClr val="accent1">
                      <a:shade val="88000"/>
                      <a:satMod val="110000"/>
                    </a:schemeClr>
                  </a:solidFill>
                  <a:prstDash val="solid"/>
                </a:ln>
                <a:solidFill>
                  <a:srgbClr val="FF0000"/>
                </a:solidFill>
                <a:latin typeface="Times New Roman" panose="02020603050405020304" pitchFamily="18" charset="0"/>
                <a:cs typeface="Times New Roman" panose="02020603050405020304" pitchFamily="18" charset="0"/>
              </a:rPr>
              <a:t>Kentsel Lojistik</a:t>
            </a:r>
          </a:p>
        </p:txBody>
      </p:sp>
      <p:sp>
        <p:nvSpPr>
          <p:cNvPr id="5" name="Beşgen 4"/>
          <p:cNvSpPr/>
          <p:nvPr/>
        </p:nvSpPr>
        <p:spPr>
          <a:xfrm>
            <a:off x="3600694" y="2296991"/>
            <a:ext cx="2459302" cy="873491"/>
          </a:xfrm>
          <a:prstGeom prst="homePlat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tr-TR" sz="2800" dirty="0">
                <a:latin typeface="Times New Roman" panose="02020603050405020304" pitchFamily="18" charset="0"/>
                <a:cs typeface="Times New Roman" panose="02020603050405020304" pitchFamily="18" charset="0"/>
              </a:rPr>
              <a:t>KÜLTÜREL</a:t>
            </a:r>
          </a:p>
        </p:txBody>
      </p:sp>
      <p:sp>
        <p:nvSpPr>
          <p:cNvPr id="6" name="Beşgen 5"/>
          <p:cNvSpPr/>
          <p:nvPr/>
        </p:nvSpPr>
        <p:spPr>
          <a:xfrm>
            <a:off x="1650963" y="2287043"/>
            <a:ext cx="1872208" cy="873491"/>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tr-TR" sz="2800" dirty="0">
                <a:latin typeface="Times New Roman" panose="02020603050405020304" pitchFamily="18" charset="0"/>
                <a:cs typeface="Times New Roman" panose="02020603050405020304" pitchFamily="18" charset="0"/>
              </a:rPr>
              <a:t>SOSYAL</a:t>
            </a:r>
          </a:p>
        </p:txBody>
      </p:sp>
      <p:sp>
        <p:nvSpPr>
          <p:cNvPr id="7" name="Beşgen 6"/>
          <p:cNvSpPr/>
          <p:nvPr/>
        </p:nvSpPr>
        <p:spPr>
          <a:xfrm>
            <a:off x="6156978" y="2296438"/>
            <a:ext cx="2304256" cy="873491"/>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tr-TR" sz="2800" dirty="0">
                <a:latin typeface="Times New Roman" panose="02020603050405020304" pitchFamily="18" charset="0"/>
                <a:cs typeface="Times New Roman" panose="02020603050405020304" pitchFamily="18" charset="0"/>
              </a:rPr>
              <a:t>ÇEVRESEL</a:t>
            </a:r>
          </a:p>
        </p:txBody>
      </p:sp>
      <p:sp>
        <p:nvSpPr>
          <p:cNvPr id="8" name="Beşgen 7"/>
          <p:cNvSpPr/>
          <p:nvPr/>
        </p:nvSpPr>
        <p:spPr>
          <a:xfrm>
            <a:off x="8616280" y="2296437"/>
            <a:ext cx="1872208" cy="864096"/>
          </a:xfrm>
          <a:prstGeom prst="homePlat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tr-TR" sz="2800" dirty="0">
                <a:latin typeface="Times New Roman" panose="02020603050405020304" pitchFamily="18" charset="0"/>
                <a:cs typeface="Times New Roman" panose="02020603050405020304" pitchFamily="18" charset="0"/>
              </a:rPr>
              <a:t>TRAFİK</a:t>
            </a:r>
          </a:p>
        </p:txBody>
      </p:sp>
      <p:sp>
        <p:nvSpPr>
          <p:cNvPr id="9" name="Beşgen 8"/>
          <p:cNvSpPr/>
          <p:nvPr/>
        </p:nvSpPr>
        <p:spPr>
          <a:xfrm>
            <a:off x="1981201" y="3760470"/>
            <a:ext cx="2390297" cy="892666"/>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tr-TR" sz="2800" dirty="0">
                <a:latin typeface="Times New Roman" panose="02020603050405020304" pitchFamily="18" charset="0"/>
                <a:cs typeface="Times New Roman" panose="02020603050405020304" pitchFamily="18" charset="0"/>
              </a:rPr>
              <a:t>EKONOMİK</a:t>
            </a:r>
          </a:p>
        </p:txBody>
      </p:sp>
      <p:sp>
        <p:nvSpPr>
          <p:cNvPr id="10" name="Beşgen 9"/>
          <p:cNvSpPr/>
          <p:nvPr/>
        </p:nvSpPr>
        <p:spPr>
          <a:xfrm>
            <a:off x="4727848" y="3760470"/>
            <a:ext cx="1919242" cy="854316"/>
          </a:xfrm>
          <a:prstGeom prst="homePlat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tr-TR" sz="2800" dirty="0">
                <a:latin typeface="Times New Roman" panose="02020603050405020304" pitchFamily="18" charset="0"/>
                <a:cs typeface="Times New Roman" panose="02020603050405020304" pitchFamily="18" charset="0"/>
              </a:rPr>
              <a:t>MALİ</a:t>
            </a:r>
          </a:p>
        </p:txBody>
      </p:sp>
      <p:sp>
        <p:nvSpPr>
          <p:cNvPr id="11" name="Beşgen 10"/>
          <p:cNvSpPr/>
          <p:nvPr/>
        </p:nvSpPr>
        <p:spPr>
          <a:xfrm>
            <a:off x="6816080" y="3700594"/>
            <a:ext cx="2448272" cy="883271"/>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tr-TR" sz="2800" dirty="0">
                <a:latin typeface="Times New Roman" panose="02020603050405020304" pitchFamily="18" charset="0"/>
                <a:cs typeface="Times New Roman" panose="02020603050405020304" pitchFamily="18" charset="0"/>
              </a:rPr>
              <a:t>ENERJİ</a:t>
            </a:r>
            <a:r>
              <a:rPr lang="tr-TR" dirty="0"/>
              <a:t> TÜKETİMİ</a:t>
            </a:r>
          </a:p>
        </p:txBody>
      </p:sp>
      <p:sp>
        <p:nvSpPr>
          <p:cNvPr id="13" name="Beşgen 12"/>
          <p:cNvSpPr/>
          <p:nvPr/>
        </p:nvSpPr>
        <p:spPr>
          <a:xfrm>
            <a:off x="2459596" y="4968348"/>
            <a:ext cx="7272808" cy="1296144"/>
          </a:xfrm>
          <a:prstGeom prst="homePlat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tr-TR" sz="2400" dirty="0"/>
          </a:p>
          <a:p>
            <a:pPr algn="ctr"/>
            <a:r>
              <a:rPr lang="tr-TR" sz="2400" dirty="0"/>
              <a:t>Kentteki lojistik faaliyetlerin sosyal pazar </a:t>
            </a:r>
            <a:r>
              <a:rPr lang="tr-TR" sz="2800" dirty="0">
                <a:latin typeface="Times New Roman" panose="02020603050405020304" pitchFamily="18" charset="0"/>
                <a:cs typeface="Times New Roman" panose="02020603050405020304" pitchFamily="18" charset="0"/>
              </a:rPr>
              <a:t>ekonomisi</a:t>
            </a:r>
            <a:r>
              <a:rPr lang="tr-TR" sz="2400" dirty="0"/>
              <a:t> şartları çerçevesinde en </a:t>
            </a:r>
            <a:r>
              <a:rPr lang="tr-TR" sz="2400" dirty="0" err="1"/>
              <a:t>iyilenmesi</a:t>
            </a:r>
            <a:r>
              <a:rPr lang="tr-TR" sz="2400" dirty="0"/>
              <a:t> sürecidir.</a:t>
            </a:r>
            <a:br>
              <a:rPr lang="tr-TR" dirty="0"/>
            </a:br>
            <a:endParaRPr lang="tr-TR" dirty="0"/>
          </a:p>
        </p:txBody>
      </p:sp>
      <p:pic>
        <p:nvPicPr>
          <p:cNvPr id="3" name="Resim 2">
            <a:extLst>
              <a:ext uri="{FF2B5EF4-FFF2-40B4-BE49-F238E27FC236}">
                <a16:creationId xmlns:a16="http://schemas.microsoft.com/office/drawing/2014/main" id="{415E1FB8-DD39-B3E0-EAC4-43BCDADDFBFE}"/>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3939285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1F0C214-5A1A-4C15-A298-822FF8213FAF}"/>
              </a:ext>
            </a:extLst>
          </p:cNvPr>
          <p:cNvSpPr>
            <a:spLocks noGrp="1"/>
          </p:cNvSpPr>
          <p:nvPr>
            <p:ph type="title"/>
          </p:nvPr>
        </p:nvSpPr>
        <p:spPr/>
        <p:txBody>
          <a:bodyPr>
            <a:normAutofit/>
          </a:bodyPr>
          <a:lstStyle/>
          <a:p>
            <a:r>
              <a:rPr lang="tr-TR" sz="3200" b="1" dirty="0">
                <a:solidFill>
                  <a:srgbClr val="FF0000"/>
                </a:solidFill>
                <a:latin typeface="+mn-lt"/>
              </a:rPr>
              <a:t>Kentsel Lojistik</a:t>
            </a:r>
          </a:p>
        </p:txBody>
      </p:sp>
      <p:sp>
        <p:nvSpPr>
          <p:cNvPr id="3" name="İçerik Yer Tutucusu 2">
            <a:extLst>
              <a:ext uri="{FF2B5EF4-FFF2-40B4-BE49-F238E27FC236}">
                <a16:creationId xmlns:a16="http://schemas.microsoft.com/office/drawing/2014/main" id="{905C5817-E0BD-41DB-AB23-E595B249F9B3}"/>
              </a:ext>
            </a:extLst>
          </p:cNvPr>
          <p:cNvSpPr>
            <a:spLocks noGrp="1"/>
          </p:cNvSpPr>
          <p:nvPr>
            <p:ph idx="1"/>
          </p:nvPr>
        </p:nvSpPr>
        <p:spPr/>
        <p:txBody>
          <a:bodyPr>
            <a:normAutofit/>
          </a:bodyPr>
          <a:lstStyle/>
          <a:p>
            <a:pPr algn="just"/>
            <a:r>
              <a:rPr lang="tr-TR" sz="2400" dirty="0">
                <a:latin typeface="+mn-lt"/>
              </a:rPr>
              <a:t>Şehirler; tüketim ve perakende malları, ev eşyaları, atıklar (katı, sıvı ve gaz) kargo vb. birçok değişik türde yükün sürekli olarak taşıma halinde olduğu bölgelerdir. Şehir lojistiği faaliyetleri; trafik sıkışıklıkları ve trafik kazaları, negatif çevresel etkiler, maliyetlerin yüksekliği ve enerji tüketimi gibi birçok problemle karşı karşıyadır. </a:t>
            </a:r>
          </a:p>
          <a:p>
            <a:pPr algn="just"/>
            <a:r>
              <a:rPr lang="tr-TR" sz="2400" dirty="0">
                <a:latin typeface="+mn-lt"/>
              </a:rPr>
              <a:t>Büyüyen ve genişleyen şehirler, talep miktarındaki artış, arz edilen mamul çeşitliliğinin artması, stok değişim işlemleri, hizmet pazarlarının yükselmesi, taşımacılığın gelişmesi, zincir perakendeciliği, sık yapılan ve özelleştirilen teslimatlar ve sunulan kargo hizmetleri ihtiyaçlarının artış göstermesi neticesinde şehir lojistiği için şehir içi ulaşım ve dağıtım sistemlerinin optimize edilmesi zorunlu bir hal almıştır.</a:t>
            </a:r>
          </a:p>
        </p:txBody>
      </p:sp>
      <p:pic>
        <p:nvPicPr>
          <p:cNvPr id="4" name="Resim 3">
            <a:extLst>
              <a:ext uri="{FF2B5EF4-FFF2-40B4-BE49-F238E27FC236}">
                <a16:creationId xmlns:a16="http://schemas.microsoft.com/office/drawing/2014/main" id="{0AB0F4C0-8C8D-8EBF-9047-B17F3BB53F71}"/>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2101801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3BCB59-E5BB-4869-B00A-5693D06C9DF8}"/>
              </a:ext>
            </a:extLst>
          </p:cNvPr>
          <p:cNvSpPr>
            <a:spLocks noGrp="1"/>
          </p:cNvSpPr>
          <p:nvPr>
            <p:ph type="title"/>
          </p:nvPr>
        </p:nvSpPr>
        <p:spPr/>
        <p:txBody>
          <a:bodyPr>
            <a:normAutofit/>
          </a:bodyPr>
          <a:lstStyle/>
          <a:p>
            <a:r>
              <a:rPr lang="tr-TR" sz="3200" b="1" dirty="0">
                <a:solidFill>
                  <a:srgbClr val="FF0000"/>
                </a:solidFill>
                <a:latin typeface="+mn-lt"/>
              </a:rPr>
              <a:t>Kentsel Lojistik</a:t>
            </a:r>
          </a:p>
        </p:txBody>
      </p:sp>
      <p:sp>
        <p:nvSpPr>
          <p:cNvPr id="3" name="İçerik Yer Tutucusu 2">
            <a:extLst>
              <a:ext uri="{FF2B5EF4-FFF2-40B4-BE49-F238E27FC236}">
                <a16:creationId xmlns:a16="http://schemas.microsoft.com/office/drawing/2014/main" id="{0FF044DA-E667-4FD4-877A-CB37B0DAA946}"/>
              </a:ext>
            </a:extLst>
          </p:cNvPr>
          <p:cNvSpPr>
            <a:spLocks noGrp="1"/>
          </p:cNvSpPr>
          <p:nvPr>
            <p:ph idx="1"/>
          </p:nvPr>
        </p:nvSpPr>
        <p:spPr>
          <a:xfrm>
            <a:off x="838200" y="1690688"/>
            <a:ext cx="10515600" cy="4351338"/>
          </a:xfrm>
        </p:spPr>
        <p:txBody>
          <a:bodyPr>
            <a:noAutofit/>
          </a:bodyPr>
          <a:lstStyle/>
          <a:p>
            <a:pPr algn="just"/>
            <a:r>
              <a:rPr lang="tr-TR" sz="2300" dirty="0">
                <a:latin typeface="+mn-lt"/>
              </a:rPr>
              <a:t>Şehirsel yük taşımacılığı, şehir planlamasının önemli bir bileşeni halini almıştır. Şehirsel yük taşımacılığının rasyonelleştirilmesi sürdürülebilir ekonomik büyüme için esastır. Ancak, artan trafik yoğunluğu, çevresel sorunlar ve enerji tasarrufu gibi çözülmesi gereken birçok problem bulunmaktadır. Yük taşıyan lojistik firmalarının, daha düşük maliyete sahip tam zamanında (</a:t>
            </a:r>
            <a:r>
              <a:rPr lang="tr-TR" sz="2300" dirty="0" err="1">
                <a:latin typeface="+mn-lt"/>
              </a:rPr>
              <a:t>Just</a:t>
            </a:r>
            <a:r>
              <a:rPr lang="tr-TR" sz="2300" dirty="0">
                <a:latin typeface="+mn-lt"/>
              </a:rPr>
              <a:t>-in-time) taşıma sistemleri çerçevesinde daha yüksek hizmet seviyeleri sağlamaları beklenmektedir.</a:t>
            </a:r>
          </a:p>
          <a:p>
            <a:pPr algn="just"/>
            <a:r>
              <a:rPr lang="tr-TR" sz="2300" dirty="0">
                <a:latin typeface="+mn-lt"/>
              </a:rPr>
              <a:t>Bu problemlerin çözülmesine yardımcı olmak için, çeşitli şehirsel (kentsel) lojistik girişimleri için şunlar önerilebilir :</a:t>
            </a:r>
          </a:p>
          <a:p>
            <a:pPr lvl="1" algn="just"/>
            <a:r>
              <a:rPr lang="tr-TR" sz="2300" dirty="0">
                <a:latin typeface="+mn-lt"/>
              </a:rPr>
              <a:t>Gelişmiş bilgi sistemleri,</a:t>
            </a:r>
          </a:p>
          <a:p>
            <a:pPr lvl="1" algn="just"/>
            <a:r>
              <a:rPr lang="tr-TR" sz="2300" dirty="0">
                <a:latin typeface="+mn-lt"/>
              </a:rPr>
              <a:t>Kooperatif yük taşıma sistemleri,</a:t>
            </a:r>
          </a:p>
          <a:p>
            <a:pPr lvl="1" algn="just"/>
            <a:r>
              <a:rPr lang="tr-TR" sz="2300" dirty="0">
                <a:latin typeface="+mn-lt"/>
              </a:rPr>
              <a:t>Genel lojistik terminalleri,</a:t>
            </a:r>
          </a:p>
          <a:p>
            <a:pPr lvl="1" algn="just"/>
            <a:r>
              <a:rPr lang="tr-TR" sz="2300" dirty="0">
                <a:latin typeface="+mn-lt"/>
              </a:rPr>
              <a:t>Yük bazlı kontroller,</a:t>
            </a:r>
          </a:p>
          <a:p>
            <a:pPr lvl="1" algn="just"/>
            <a:r>
              <a:rPr lang="tr-TR" sz="2300" dirty="0">
                <a:latin typeface="+mn-lt"/>
              </a:rPr>
              <a:t>Yeraltı yük taşıma sistemleri.</a:t>
            </a:r>
          </a:p>
        </p:txBody>
      </p:sp>
      <p:pic>
        <p:nvPicPr>
          <p:cNvPr id="4" name="Resim 3">
            <a:extLst>
              <a:ext uri="{FF2B5EF4-FFF2-40B4-BE49-F238E27FC236}">
                <a16:creationId xmlns:a16="http://schemas.microsoft.com/office/drawing/2014/main" id="{1E0C4F7B-CF78-BA12-954F-B98BEF6AB589}"/>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12908395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19536" y="605524"/>
            <a:ext cx="8305800" cy="1143000"/>
          </a:xfrm>
        </p:spPr>
        <p:txBody>
          <a:bodyPr>
            <a:normAutofit/>
          </a:bodyPr>
          <a:lstStyle/>
          <a:p>
            <a:pPr algn="ctr"/>
            <a:r>
              <a:rPr lang="tr-TR" sz="4400" u="sng" dirty="0">
                <a:ln w="24500" cmpd="dbl">
                  <a:solidFill>
                    <a:schemeClr val="accent2">
                      <a:shade val="85000"/>
                      <a:satMod val="155000"/>
                    </a:schemeClr>
                  </a:solidFill>
                  <a:prstDash val="solid"/>
                  <a:miter lim="800000"/>
                </a:ln>
                <a:solidFill>
                  <a:schemeClr val="accent1"/>
                </a:solidFill>
                <a:latin typeface="Times New Roman" panose="02020603050405020304" pitchFamily="18" charset="0"/>
                <a:cs typeface="Times New Roman" panose="02020603050405020304" pitchFamily="18" charset="0"/>
              </a:rPr>
              <a:t>Kentsel Lojistiğin Amaçları</a:t>
            </a:r>
          </a:p>
        </p:txBody>
      </p:sp>
      <p:graphicFrame>
        <p:nvGraphicFramePr>
          <p:cNvPr id="9" name="Diyagram 8"/>
          <p:cNvGraphicFramePr/>
          <p:nvPr/>
        </p:nvGraphicFramePr>
        <p:xfrm>
          <a:off x="1113183" y="755374"/>
          <a:ext cx="10147852" cy="53472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Resim 2">
            <a:extLst>
              <a:ext uri="{FF2B5EF4-FFF2-40B4-BE49-F238E27FC236}">
                <a16:creationId xmlns:a16="http://schemas.microsoft.com/office/drawing/2014/main" id="{53EBDB81-35D9-7E25-B093-E283BF4F5F43}"/>
              </a:ext>
            </a:extLst>
          </p:cNvPr>
          <p:cNvPicPr>
            <a:picLocks noChangeAspect="1"/>
          </p:cNvPicPr>
          <p:nvPr/>
        </p:nvPicPr>
        <p:blipFill>
          <a:blip r:embed="rId7"/>
          <a:stretch>
            <a:fillRect/>
          </a:stretch>
        </p:blipFill>
        <p:spPr>
          <a:xfrm>
            <a:off x="11353800" y="6311"/>
            <a:ext cx="765277" cy="765722"/>
          </a:xfrm>
          <a:prstGeom prst="rect">
            <a:avLst/>
          </a:prstGeom>
        </p:spPr>
      </p:pic>
    </p:spTree>
    <p:extLst>
      <p:ext uri="{BB962C8B-B14F-4D97-AF65-F5344CB8AC3E}">
        <p14:creationId xmlns:p14="http://schemas.microsoft.com/office/powerpoint/2010/main" val="27955741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4400" u="sng" dirty="0">
                <a:ln w="11430"/>
                <a:solidFill>
                  <a:srgbClr val="FF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Kentsel Lojistikte Taraflar</a:t>
            </a:r>
          </a:p>
        </p:txBody>
      </p:sp>
      <p:sp>
        <p:nvSpPr>
          <p:cNvPr id="3" name="Dikdörtgen 2"/>
          <p:cNvSpPr/>
          <p:nvPr/>
        </p:nvSpPr>
        <p:spPr>
          <a:xfrm>
            <a:off x="2279576" y="2132856"/>
            <a:ext cx="2808312" cy="1656184"/>
          </a:xfrm>
          <a:prstGeom prst="rect">
            <a:avLst/>
          </a:prstGeom>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tr-TR" sz="2000" dirty="0">
                <a:ea typeface="Calibri"/>
                <a:cs typeface="Times New Roman"/>
              </a:rPr>
              <a:t>Göndericiler</a:t>
            </a:r>
          </a:p>
          <a:p>
            <a:pPr algn="ctr">
              <a:lnSpc>
                <a:spcPct val="115000"/>
              </a:lnSpc>
              <a:spcAft>
                <a:spcPts val="1000"/>
              </a:spcAft>
            </a:pPr>
            <a:r>
              <a:rPr lang="tr-TR" sz="2000" dirty="0">
                <a:ea typeface="Calibri"/>
                <a:cs typeface="Times New Roman"/>
              </a:rPr>
              <a:t>(Üreticiler, toptancılar ve perakendeciler)</a:t>
            </a:r>
          </a:p>
        </p:txBody>
      </p:sp>
      <p:sp>
        <p:nvSpPr>
          <p:cNvPr id="4" name="Dikdörtgen 3"/>
          <p:cNvSpPr/>
          <p:nvPr/>
        </p:nvSpPr>
        <p:spPr>
          <a:xfrm>
            <a:off x="6612287" y="2132856"/>
            <a:ext cx="2796035" cy="1656184"/>
          </a:xfrm>
          <a:prstGeom prst="rect">
            <a:avLst/>
          </a:prstGeom>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tr-TR" sz="2400" dirty="0">
                <a:ea typeface="Calibri"/>
                <a:cs typeface="Times New Roman"/>
              </a:rPr>
              <a:t>Yerleşimciler</a:t>
            </a:r>
          </a:p>
          <a:p>
            <a:pPr algn="ctr">
              <a:lnSpc>
                <a:spcPct val="115000"/>
              </a:lnSpc>
              <a:spcAft>
                <a:spcPts val="1000"/>
              </a:spcAft>
            </a:pPr>
            <a:r>
              <a:rPr lang="tr-TR" sz="2400" dirty="0">
                <a:ea typeface="Calibri"/>
                <a:cs typeface="Times New Roman"/>
              </a:rPr>
              <a:t>(Tüketiciler)</a:t>
            </a:r>
          </a:p>
        </p:txBody>
      </p:sp>
      <p:sp>
        <p:nvSpPr>
          <p:cNvPr id="5" name="Dikdörtgen 4"/>
          <p:cNvSpPr/>
          <p:nvPr/>
        </p:nvSpPr>
        <p:spPr>
          <a:xfrm>
            <a:off x="2261320" y="4581128"/>
            <a:ext cx="2826568" cy="1656184"/>
          </a:xfrm>
          <a:prstGeom prst="rect">
            <a:avLst/>
          </a:prstGeom>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tr-TR" sz="2000" dirty="0">
                <a:ea typeface="Calibri"/>
                <a:cs typeface="Times New Roman"/>
              </a:rPr>
              <a:t>Yük Taşıyıcılar</a:t>
            </a:r>
          </a:p>
          <a:p>
            <a:pPr algn="ctr">
              <a:lnSpc>
                <a:spcPct val="115000"/>
              </a:lnSpc>
              <a:spcAft>
                <a:spcPts val="1000"/>
              </a:spcAft>
            </a:pPr>
            <a:r>
              <a:rPr lang="tr-TR" sz="2000" dirty="0">
                <a:ea typeface="Calibri"/>
                <a:cs typeface="Times New Roman"/>
              </a:rPr>
              <a:t>(Nakliyeciler, Ambar Şirketleri)</a:t>
            </a:r>
          </a:p>
        </p:txBody>
      </p:sp>
      <p:sp>
        <p:nvSpPr>
          <p:cNvPr id="6" name="Dikdörtgen 5"/>
          <p:cNvSpPr/>
          <p:nvPr/>
        </p:nvSpPr>
        <p:spPr>
          <a:xfrm>
            <a:off x="6639612" y="4581128"/>
            <a:ext cx="2784764" cy="1656184"/>
          </a:xfrm>
          <a:prstGeom prst="rect">
            <a:avLst/>
          </a:prstGeom>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tr-TR" sz="2400" dirty="0">
                <a:ea typeface="Calibri"/>
                <a:cs typeface="Times New Roman"/>
              </a:rPr>
              <a:t>Yöneticiler</a:t>
            </a:r>
          </a:p>
          <a:p>
            <a:pPr algn="ctr">
              <a:lnSpc>
                <a:spcPct val="115000"/>
              </a:lnSpc>
              <a:spcAft>
                <a:spcPts val="1000"/>
              </a:spcAft>
            </a:pPr>
            <a:r>
              <a:rPr lang="tr-TR" sz="2400" dirty="0">
                <a:ea typeface="Calibri"/>
                <a:cs typeface="Times New Roman"/>
              </a:rPr>
              <a:t>(Ülke, eyalet ve kent seviyesinde)</a:t>
            </a:r>
          </a:p>
        </p:txBody>
      </p:sp>
      <p:cxnSp>
        <p:nvCxnSpPr>
          <p:cNvPr id="8" name="Düz Ok Bağlayıcısı 7"/>
          <p:cNvCxnSpPr>
            <a:stCxn id="3" idx="3"/>
            <a:endCxn id="4" idx="1"/>
          </p:cNvCxnSpPr>
          <p:nvPr/>
        </p:nvCxnSpPr>
        <p:spPr>
          <a:xfrm>
            <a:off x="5087888" y="2960948"/>
            <a:ext cx="1524398"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0" name="Düz Ok Bağlayıcısı 9"/>
          <p:cNvCxnSpPr>
            <a:stCxn id="3" idx="2"/>
            <a:endCxn id="5" idx="0"/>
          </p:cNvCxnSpPr>
          <p:nvPr/>
        </p:nvCxnSpPr>
        <p:spPr>
          <a:xfrm flipH="1">
            <a:off x="3674604" y="3789040"/>
            <a:ext cx="9128" cy="792088"/>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2" name="Düz Ok Bağlayıcısı 11"/>
          <p:cNvCxnSpPr>
            <a:stCxn id="4" idx="2"/>
            <a:endCxn id="6" idx="0"/>
          </p:cNvCxnSpPr>
          <p:nvPr/>
        </p:nvCxnSpPr>
        <p:spPr>
          <a:xfrm>
            <a:off x="8010304" y="3789040"/>
            <a:ext cx="21690" cy="792088"/>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7" name="Düz Ok Bağlayıcısı 16"/>
          <p:cNvCxnSpPr/>
          <p:nvPr/>
        </p:nvCxnSpPr>
        <p:spPr>
          <a:xfrm>
            <a:off x="5087888" y="3789040"/>
            <a:ext cx="1551724" cy="864096"/>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9" name="Düz Ok Bağlayıcısı 18"/>
          <p:cNvCxnSpPr/>
          <p:nvPr/>
        </p:nvCxnSpPr>
        <p:spPr>
          <a:xfrm flipH="1">
            <a:off x="5087888" y="3789040"/>
            <a:ext cx="1524398" cy="792088"/>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pic>
        <p:nvPicPr>
          <p:cNvPr id="7" name="Resim 6">
            <a:extLst>
              <a:ext uri="{FF2B5EF4-FFF2-40B4-BE49-F238E27FC236}">
                <a16:creationId xmlns:a16="http://schemas.microsoft.com/office/drawing/2014/main" id="{B6623F54-E8CE-79BB-F1BE-E95FAA46FB5D}"/>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25690256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91544" y="620688"/>
            <a:ext cx="8305800" cy="1143000"/>
          </a:xfrm>
        </p:spPr>
        <p:txBody>
          <a:bodyPr>
            <a:noAutofit/>
          </a:bodyPr>
          <a:lstStyle/>
          <a:p>
            <a:pPr algn="ctr"/>
            <a:r>
              <a:rPr lang="tr-TR" sz="4000" u="sng"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Kentsel Yük Sevkiyatlarıyla İlgili Sorunlar</a:t>
            </a:r>
          </a:p>
        </p:txBody>
      </p:sp>
      <p:sp>
        <p:nvSpPr>
          <p:cNvPr id="4" name="Çentikli Sağ Ok 3"/>
          <p:cNvSpPr/>
          <p:nvPr/>
        </p:nvSpPr>
        <p:spPr>
          <a:xfrm>
            <a:off x="1685675" y="1556792"/>
            <a:ext cx="7128792" cy="1296145"/>
          </a:xfrm>
          <a:prstGeom prst="notchedRigh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tr-TR" dirty="0"/>
              <a:t>Trafik sıkışıklığı, trafik kazaları, sevkiyat araçlarının park yeri sorunları</a:t>
            </a:r>
          </a:p>
        </p:txBody>
      </p:sp>
      <p:sp>
        <p:nvSpPr>
          <p:cNvPr id="6" name="Çentikli Sağ Ok 5"/>
          <p:cNvSpPr/>
          <p:nvPr/>
        </p:nvSpPr>
        <p:spPr>
          <a:xfrm>
            <a:off x="3270385" y="2636912"/>
            <a:ext cx="7128792" cy="1368152"/>
          </a:xfrm>
          <a:prstGeom prst="notched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tr-TR" dirty="0"/>
              <a:t>Mağazalara aynı anda birkaç tedarikçinin birlikte gelmesinden dolayı kuyruk oluşması</a:t>
            </a:r>
          </a:p>
        </p:txBody>
      </p:sp>
      <p:sp>
        <p:nvSpPr>
          <p:cNvPr id="7" name="Çentikli Sağ Ok 6"/>
          <p:cNvSpPr/>
          <p:nvPr/>
        </p:nvSpPr>
        <p:spPr>
          <a:xfrm>
            <a:off x="1703512" y="3789040"/>
            <a:ext cx="7128792" cy="1224136"/>
          </a:xfrm>
          <a:prstGeom prst="notchedRigh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tr-TR" dirty="0"/>
              <a:t>İstihdam edenler için evinin önünü araçların kapatması ve neden oldukları gürültü kirliliği </a:t>
            </a:r>
          </a:p>
        </p:txBody>
      </p:sp>
      <p:sp>
        <p:nvSpPr>
          <p:cNvPr id="8" name="Çentikli Sağ Ok 7"/>
          <p:cNvSpPr/>
          <p:nvPr/>
        </p:nvSpPr>
        <p:spPr>
          <a:xfrm>
            <a:off x="3287688" y="4797152"/>
            <a:ext cx="7200800" cy="1276020"/>
          </a:xfrm>
          <a:prstGeom prst="notched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tr-TR" dirty="0"/>
              <a:t>Yük taşıyanlar arasında iletişim kopukluğu olması ve yeteri kadar işbirliğinin olmaması</a:t>
            </a:r>
          </a:p>
        </p:txBody>
      </p:sp>
      <p:sp>
        <p:nvSpPr>
          <p:cNvPr id="10" name="Çentikli Sağ Ok 9"/>
          <p:cNvSpPr/>
          <p:nvPr/>
        </p:nvSpPr>
        <p:spPr>
          <a:xfrm>
            <a:off x="1703512" y="5805264"/>
            <a:ext cx="7128792" cy="1052736"/>
          </a:xfrm>
          <a:prstGeom prst="notchedRigh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tr-TR" dirty="0"/>
              <a:t>Şehir içinde yoğun araç trafiğinin belirli saatlerde daha da artması</a:t>
            </a:r>
          </a:p>
        </p:txBody>
      </p:sp>
      <p:pic>
        <p:nvPicPr>
          <p:cNvPr id="3" name="Resim 2">
            <a:extLst>
              <a:ext uri="{FF2B5EF4-FFF2-40B4-BE49-F238E27FC236}">
                <a16:creationId xmlns:a16="http://schemas.microsoft.com/office/drawing/2014/main" id="{ECB6E35E-C1CE-9096-376D-0D7440153080}"/>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30781233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19536" y="332656"/>
            <a:ext cx="8305800" cy="1143000"/>
          </a:xfrm>
        </p:spPr>
        <p:txBody>
          <a:bodyPr>
            <a:normAutofit/>
          </a:bodyPr>
          <a:lstStyle/>
          <a:p>
            <a:pPr algn="ctr"/>
            <a:r>
              <a:rPr lang="tr-TR" b="1" u="sng" dirty="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rPr>
              <a:t>Çözüm Önerileri</a:t>
            </a:r>
          </a:p>
        </p:txBody>
      </p:sp>
      <p:sp>
        <p:nvSpPr>
          <p:cNvPr id="3" name="Sol Ok 2"/>
          <p:cNvSpPr/>
          <p:nvPr/>
        </p:nvSpPr>
        <p:spPr>
          <a:xfrm>
            <a:off x="1776466" y="1340768"/>
            <a:ext cx="7192772" cy="1224136"/>
          </a:xfrm>
          <a:prstGeom prst="lef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tr-TR" dirty="0"/>
              <a:t>Gece dağıtımlarının planlanması </a:t>
            </a:r>
          </a:p>
        </p:txBody>
      </p:sp>
      <p:sp>
        <p:nvSpPr>
          <p:cNvPr id="4" name="Sol Ok 3"/>
          <p:cNvSpPr/>
          <p:nvPr/>
        </p:nvSpPr>
        <p:spPr>
          <a:xfrm>
            <a:off x="3287689" y="2420889"/>
            <a:ext cx="7164317" cy="1221223"/>
          </a:xfrm>
          <a:prstGeom prst="lef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tr-TR" dirty="0"/>
              <a:t>Yoğunluğun olduğu bölgelerde belirli zamanlarda yol fiyatlandırılması </a:t>
            </a:r>
          </a:p>
        </p:txBody>
      </p:sp>
      <p:sp>
        <p:nvSpPr>
          <p:cNvPr id="5" name="Sol Ok 4"/>
          <p:cNvSpPr/>
          <p:nvPr/>
        </p:nvSpPr>
        <p:spPr>
          <a:xfrm>
            <a:off x="1849501" y="3626623"/>
            <a:ext cx="7192772" cy="1293231"/>
          </a:xfrm>
          <a:prstGeom prst="lef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tr-TR" dirty="0"/>
              <a:t>Yük faktörlerinin kontrolü</a:t>
            </a:r>
          </a:p>
        </p:txBody>
      </p:sp>
      <p:sp>
        <p:nvSpPr>
          <p:cNvPr id="6" name="Sol Ok 5"/>
          <p:cNvSpPr/>
          <p:nvPr/>
        </p:nvSpPr>
        <p:spPr>
          <a:xfrm>
            <a:off x="3287688" y="4744500"/>
            <a:ext cx="7124778" cy="1117398"/>
          </a:xfrm>
          <a:prstGeom prst="lef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tr-TR" dirty="0"/>
              <a:t>Şehir içi yük merkezlerinin oluşturulması </a:t>
            </a:r>
          </a:p>
        </p:txBody>
      </p:sp>
      <p:sp>
        <p:nvSpPr>
          <p:cNvPr id="7" name="Sol Ok 6"/>
          <p:cNvSpPr/>
          <p:nvPr/>
        </p:nvSpPr>
        <p:spPr>
          <a:xfrm>
            <a:off x="1927564" y="5733256"/>
            <a:ext cx="7249680" cy="1124744"/>
          </a:xfrm>
          <a:prstGeom prst="lef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tr-TR" dirty="0"/>
              <a:t>Araçların izleme ve takip sistemlerinin oluşturulması</a:t>
            </a:r>
          </a:p>
        </p:txBody>
      </p:sp>
      <p:pic>
        <p:nvPicPr>
          <p:cNvPr id="8" name="Resim 7">
            <a:extLst>
              <a:ext uri="{FF2B5EF4-FFF2-40B4-BE49-F238E27FC236}">
                <a16:creationId xmlns:a16="http://schemas.microsoft.com/office/drawing/2014/main" id="{BF8AD1BB-FCEA-C181-991D-0219B3AD2AFA}"/>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2620620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ACD04BB-6CC1-4173-8DD5-01D4258CD608}"/>
              </a:ext>
            </a:extLst>
          </p:cNvPr>
          <p:cNvSpPr>
            <a:spLocks noGrp="1"/>
          </p:cNvSpPr>
          <p:nvPr>
            <p:ph type="title"/>
          </p:nvPr>
        </p:nvSpPr>
        <p:spPr/>
        <p:txBody>
          <a:bodyPr>
            <a:normAutofit/>
          </a:bodyPr>
          <a:lstStyle/>
          <a:p>
            <a:r>
              <a:rPr lang="tr-TR" sz="3200" b="1" dirty="0">
                <a:solidFill>
                  <a:srgbClr val="FF0000"/>
                </a:solidFill>
                <a:latin typeface="+mn-lt"/>
              </a:rPr>
              <a:t>E-Lojistik</a:t>
            </a:r>
          </a:p>
        </p:txBody>
      </p:sp>
      <p:sp>
        <p:nvSpPr>
          <p:cNvPr id="3" name="İçerik Yer Tutucusu 2">
            <a:extLst>
              <a:ext uri="{FF2B5EF4-FFF2-40B4-BE49-F238E27FC236}">
                <a16:creationId xmlns:a16="http://schemas.microsoft.com/office/drawing/2014/main" id="{B3CD5870-A36B-4352-AC97-3205138596BD}"/>
              </a:ext>
            </a:extLst>
          </p:cNvPr>
          <p:cNvSpPr>
            <a:spLocks noGrp="1"/>
          </p:cNvSpPr>
          <p:nvPr>
            <p:ph idx="1"/>
          </p:nvPr>
        </p:nvSpPr>
        <p:spPr>
          <a:xfrm>
            <a:off x="838200" y="1491604"/>
            <a:ext cx="10515600" cy="4534757"/>
          </a:xfrm>
        </p:spPr>
        <p:txBody>
          <a:bodyPr>
            <a:noAutofit/>
          </a:bodyPr>
          <a:lstStyle/>
          <a:p>
            <a:pPr algn="just"/>
            <a:r>
              <a:rPr lang="tr-TR" sz="2100" dirty="0">
                <a:latin typeface="+mn-lt"/>
              </a:rPr>
              <a:t>E-Lojistik kavramı, geleneksel ticaretten, e-ticarete geçilmesiyle yaygın hale gelmiştir. E-ticaret; işletmeleri, tedarikçileri, müşterileri ve teknolojiyi yakından etkilemektedir. İşletmelerin örgüt yapılarını, bilgi teknolojilerinin kullanımını, ticaret yapı ve gerçekleşme ortamını, tedarik sürelerini, müşterilerin tutum ve isteklerini şekillendirmektedir. Günümüzde sadece ürünlerin akışı değil, bilgi akışı da çok önemli hale gelmiştir. Bir yönetici, “Lojistik gittikçe daha çok bilgiye bağımlı hale geliyor; hatta lojistik bilgidir” demiştir. Bu yargı, lojistik performansı için bilgi sistemlerinin oynadığı anahtar rolü göstermektedir.</a:t>
            </a:r>
          </a:p>
          <a:p>
            <a:pPr algn="just"/>
            <a:r>
              <a:rPr lang="tr-TR" sz="2100" dirty="0">
                <a:latin typeface="+mn-lt"/>
              </a:rPr>
              <a:t>E-lojistik; daha fazla bilgi ve hizmetin sunulduğu, geleneksel lojistiğin gelişmiş şeklidir. Daha açık bir anlatımla; geleneksel lojistik süreçlerinde (</a:t>
            </a:r>
            <a:r>
              <a:rPr lang="tr-TR" sz="2100" dirty="0" err="1">
                <a:latin typeface="+mn-lt"/>
              </a:rPr>
              <a:t>satınalma</a:t>
            </a:r>
            <a:r>
              <a:rPr lang="tr-TR" sz="2100" dirty="0">
                <a:latin typeface="+mn-lt"/>
              </a:rPr>
              <a:t>, depolama, müşteri hizmetleri vb.) internet teknolojilerinin temel alındığı sistemdir. Elektronik ticaretin gelişimi ile geleneksel lojistik kökten değişmiş; çevik ve yüksek hızlı bir lojistik yaklaşımı gerekli hale gelmiştir. Geleneksel lojistik ile e-lojistik karşılaştırıldığında, en temel farkın lojistik görüşünün değişiminde yaşandığı görülmektedir. Artık müşteriler “satın alma </a:t>
            </a:r>
            <a:r>
              <a:rPr lang="tr-TR" sz="2100" dirty="0" err="1">
                <a:latin typeface="+mn-lt"/>
              </a:rPr>
              <a:t>düğmesi”ne</a:t>
            </a:r>
            <a:r>
              <a:rPr lang="tr-TR" sz="2100" dirty="0">
                <a:latin typeface="+mn-lt"/>
              </a:rPr>
              <a:t> bastıkları andan malları teslim alma zamanına kadar-bazı durumlarda malların dönüş anları- kendilerine özgü, esnek ve yüksek hızlı, hizmet devamlılığı olan teslimatlar talep etmektedirler.</a:t>
            </a:r>
          </a:p>
        </p:txBody>
      </p:sp>
      <p:pic>
        <p:nvPicPr>
          <p:cNvPr id="4" name="Resim 3">
            <a:extLst>
              <a:ext uri="{FF2B5EF4-FFF2-40B4-BE49-F238E27FC236}">
                <a16:creationId xmlns:a16="http://schemas.microsoft.com/office/drawing/2014/main" id="{5FF400AE-760D-7CF5-5C89-C9C94D88995F}"/>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4204576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5ABE57-6F8C-4BE1-9C0D-BE7ECF5F444C}"/>
              </a:ext>
            </a:extLst>
          </p:cNvPr>
          <p:cNvSpPr>
            <a:spLocks noGrp="1"/>
          </p:cNvSpPr>
          <p:nvPr>
            <p:ph type="title"/>
          </p:nvPr>
        </p:nvSpPr>
        <p:spPr>
          <a:xfrm>
            <a:off x="838200" y="145244"/>
            <a:ext cx="10515600" cy="1325563"/>
          </a:xfrm>
        </p:spPr>
        <p:txBody>
          <a:bodyPr>
            <a:normAutofit/>
          </a:bodyPr>
          <a:lstStyle/>
          <a:p>
            <a:pPr algn="just"/>
            <a:r>
              <a:rPr lang="tr-TR" sz="3200" b="1" dirty="0">
                <a:solidFill>
                  <a:srgbClr val="FF0000"/>
                </a:solidFill>
                <a:latin typeface="+mn-lt"/>
              </a:rPr>
              <a:t>Dünyada Kentsel Lojistik Uygulamaları</a:t>
            </a:r>
          </a:p>
        </p:txBody>
      </p:sp>
      <p:pic>
        <p:nvPicPr>
          <p:cNvPr id="5" name="İçerik Yer Tutucusu 4">
            <a:extLst>
              <a:ext uri="{FF2B5EF4-FFF2-40B4-BE49-F238E27FC236}">
                <a16:creationId xmlns:a16="http://schemas.microsoft.com/office/drawing/2014/main" id="{31EF11B1-40A1-47F3-9B65-7A993CE591C2}"/>
              </a:ext>
            </a:extLst>
          </p:cNvPr>
          <p:cNvPicPr>
            <a:picLocks noGrp="1" noChangeAspect="1"/>
          </p:cNvPicPr>
          <p:nvPr>
            <p:ph idx="1"/>
          </p:nvPr>
        </p:nvPicPr>
        <p:blipFill>
          <a:blip r:embed="rId2"/>
          <a:stretch>
            <a:fillRect/>
          </a:stretch>
        </p:blipFill>
        <p:spPr>
          <a:xfrm>
            <a:off x="838200" y="1293800"/>
            <a:ext cx="9104244" cy="5307288"/>
          </a:xfrm>
        </p:spPr>
      </p:pic>
      <p:pic>
        <p:nvPicPr>
          <p:cNvPr id="3" name="Resim 2">
            <a:extLst>
              <a:ext uri="{FF2B5EF4-FFF2-40B4-BE49-F238E27FC236}">
                <a16:creationId xmlns:a16="http://schemas.microsoft.com/office/drawing/2014/main" id="{67C111F0-DFE7-F5EA-5745-9A58FD8AD0DB}"/>
              </a:ext>
            </a:extLst>
          </p:cNvPr>
          <p:cNvPicPr>
            <a:picLocks noChangeAspect="1"/>
          </p:cNvPicPr>
          <p:nvPr/>
        </p:nvPicPr>
        <p:blipFill>
          <a:blip r:embed="rId3"/>
          <a:stretch>
            <a:fillRect/>
          </a:stretch>
        </p:blipFill>
        <p:spPr>
          <a:xfrm>
            <a:off x="11353800" y="6311"/>
            <a:ext cx="765277" cy="765722"/>
          </a:xfrm>
          <a:prstGeom prst="rect">
            <a:avLst/>
          </a:prstGeom>
        </p:spPr>
      </p:pic>
    </p:spTree>
    <p:extLst>
      <p:ext uri="{BB962C8B-B14F-4D97-AF65-F5344CB8AC3E}">
        <p14:creationId xmlns:p14="http://schemas.microsoft.com/office/powerpoint/2010/main" val="8040940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9560DE-04DE-42D8-B7C3-278F89B2322A}"/>
              </a:ext>
            </a:extLst>
          </p:cNvPr>
          <p:cNvSpPr>
            <a:spLocks noGrp="1"/>
          </p:cNvSpPr>
          <p:nvPr>
            <p:ph type="title"/>
          </p:nvPr>
        </p:nvSpPr>
        <p:spPr/>
        <p:txBody>
          <a:bodyPr>
            <a:normAutofit/>
          </a:bodyPr>
          <a:lstStyle/>
          <a:p>
            <a:r>
              <a:rPr lang="tr-TR" sz="3200" b="1" dirty="0">
                <a:solidFill>
                  <a:srgbClr val="FF0000"/>
                </a:solidFill>
                <a:latin typeface="+mn-lt"/>
              </a:rPr>
              <a:t>Türkiye’de Kentsel Lojistik Uygulamaları</a:t>
            </a:r>
          </a:p>
        </p:txBody>
      </p:sp>
      <p:sp>
        <p:nvSpPr>
          <p:cNvPr id="3" name="İçerik Yer Tutucusu 2">
            <a:extLst>
              <a:ext uri="{FF2B5EF4-FFF2-40B4-BE49-F238E27FC236}">
                <a16:creationId xmlns:a16="http://schemas.microsoft.com/office/drawing/2014/main" id="{027C400E-CF30-48AF-A01E-ECEB16571394}"/>
              </a:ext>
            </a:extLst>
          </p:cNvPr>
          <p:cNvSpPr>
            <a:spLocks noGrp="1"/>
          </p:cNvSpPr>
          <p:nvPr>
            <p:ph idx="1"/>
          </p:nvPr>
        </p:nvSpPr>
        <p:spPr/>
        <p:txBody>
          <a:bodyPr>
            <a:noAutofit/>
          </a:bodyPr>
          <a:lstStyle/>
          <a:p>
            <a:pPr algn="just"/>
            <a:r>
              <a:rPr lang="tr-TR" sz="2400" dirty="0">
                <a:latin typeface="+mn-lt"/>
              </a:rPr>
              <a:t>Tablo incelendiğinde, Dünya çapındaki uygulamaların daha çok, taşımacılık, alternatif enerji kaynakları, alternatif ulaşım araçları ve ulaşım yolları, kısıtlama için ücretlendirme ve bilişim sistemlerinden istifade etme şeklinde oldukları söylenebilir.</a:t>
            </a:r>
          </a:p>
          <a:p>
            <a:pPr algn="just"/>
            <a:r>
              <a:rPr lang="tr-TR" sz="2400" dirty="0">
                <a:latin typeface="+mn-lt"/>
              </a:rPr>
              <a:t>Ülkemiz genelinde lojistik hareketliliği göz önüne aldığımızda bu hareketlerin % 60’ının İstanbul ilinde meydana gelmektedir. İstanbul bir mega kent olduğu ve ülkemizin üretim, ulaştırma ve dış ticaretteki rolü düşünüldüğünde şehir lojistiği uygulamalarında ön sıralarda yer aldığını söylemek mümkündür. Şehrin planlaması yapılırken, ekonomik gelişimi açısından şehrin ve bölgenin beklentilerini karşılayacak hizmet verebilecek özellikle bir lojistik merkezin gelişmiş olması paralelinde; meydana gelen yük hareketlerinin şehrin doğusu ve batısındaki uç noktalarda odaklanması ve şehrin içerisinde girmeden deniz yolu ve demiryolu ile tavsiye edilen lojistik bölgelere yönlendirilmesi kararı verilmiştir</a:t>
            </a:r>
          </a:p>
        </p:txBody>
      </p:sp>
      <p:pic>
        <p:nvPicPr>
          <p:cNvPr id="4" name="Resim 3">
            <a:extLst>
              <a:ext uri="{FF2B5EF4-FFF2-40B4-BE49-F238E27FC236}">
                <a16:creationId xmlns:a16="http://schemas.microsoft.com/office/drawing/2014/main" id="{BCDEC9AF-EC0D-F6A2-70AC-B98BD7083675}"/>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24795920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25E68C-B85D-4537-8D28-768EFF436EA3}"/>
              </a:ext>
            </a:extLst>
          </p:cNvPr>
          <p:cNvSpPr>
            <a:spLocks noGrp="1"/>
          </p:cNvSpPr>
          <p:nvPr>
            <p:ph type="title"/>
          </p:nvPr>
        </p:nvSpPr>
        <p:spPr/>
        <p:txBody>
          <a:bodyPr>
            <a:normAutofit/>
          </a:bodyPr>
          <a:lstStyle/>
          <a:p>
            <a:r>
              <a:rPr lang="tr-TR" sz="3200" b="1" dirty="0">
                <a:solidFill>
                  <a:srgbClr val="FF0000"/>
                </a:solidFill>
                <a:latin typeface="+mn-lt"/>
              </a:rPr>
              <a:t>Türkiye’de Kentsel Lojistik Uygulamaları</a:t>
            </a:r>
          </a:p>
        </p:txBody>
      </p:sp>
      <p:sp>
        <p:nvSpPr>
          <p:cNvPr id="3" name="İçerik Yer Tutucusu 2">
            <a:extLst>
              <a:ext uri="{FF2B5EF4-FFF2-40B4-BE49-F238E27FC236}">
                <a16:creationId xmlns:a16="http://schemas.microsoft.com/office/drawing/2014/main" id="{B885EF3F-8CD8-48DF-A53E-6E806E7B3159}"/>
              </a:ext>
            </a:extLst>
          </p:cNvPr>
          <p:cNvSpPr>
            <a:spLocks noGrp="1"/>
          </p:cNvSpPr>
          <p:nvPr>
            <p:ph idx="1"/>
          </p:nvPr>
        </p:nvSpPr>
        <p:spPr>
          <a:xfrm>
            <a:off x="838200" y="1690688"/>
            <a:ext cx="10515600" cy="4351338"/>
          </a:xfrm>
        </p:spPr>
        <p:txBody>
          <a:bodyPr>
            <a:noAutofit/>
          </a:bodyPr>
          <a:lstStyle/>
          <a:p>
            <a:pPr algn="just"/>
            <a:r>
              <a:rPr lang="tr-TR" sz="2400" dirty="0">
                <a:latin typeface="+mn-lt"/>
              </a:rPr>
              <a:t>Dünyanın sayılı metropollerinden olan İstanbul ili şehir lojistiği açısından incelendiğinde; özellikle üçüncü köprünün hizmete açılması, üçüncü havalimanı hizmete açılması, Metro, </a:t>
            </a:r>
            <a:r>
              <a:rPr lang="tr-TR" sz="2400" dirty="0" err="1">
                <a:latin typeface="+mn-lt"/>
              </a:rPr>
              <a:t>Metrobüs</a:t>
            </a:r>
            <a:r>
              <a:rPr lang="tr-TR" sz="2400" dirty="0">
                <a:latin typeface="+mn-lt"/>
              </a:rPr>
              <a:t>, Marmaray gibi çeşitli uygulamalar, bağlantı otoyolları ve kavşaklar, yollara ve köprülere giriş – çıkışlarda OGS/HGS gibi otomatik geçiş yöntemleri, yeraltı ve katlı otoparklar, limanlara demiryolu bağlantıları gibi çalışmalar önemli şehir lojistiği uygulamaları arasında sayılabilir. </a:t>
            </a:r>
          </a:p>
          <a:p>
            <a:pPr algn="just"/>
            <a:r>
              <a:rPr lang="tr-TR" sz="2400" dirty="0">
                <a:latin typeface="+mn-lt"/>
              </a:rPr>
              <a:t>Bunun yanı sıra ülkemizin çeşitli lojistik köyler ve lojistik merkezler ve bu yerlere demiryolu, liman ve havalimanı bağlantılarının olması yüklerin dağıtımın planlanması, depolanması gibi faaliyetler şehir içi yük geçişlerini azaltan ve düzenleyen oldukça önemli uygulamalardır.</a:t>
            </a:r>
          </a:p>
          <a:p>
            <a:pPr algn="just"/>
            <a:r>
              <a:rPr lang="tr-TR" sz="2400" dirty="0">
                <a:latin typeface="+mn-lt"/>
              </a:rPr>
              <a:t>Mersin, Samsun, Sinop, İzmir, İskenderun, Antalya, İzmit, Bandırma, Ambarlı ve Trabzon gibi önemli limanlara demiryolu ve otoyol bağlantıları önemli şehir lojistiği uygulamaları arasında gösterilebilir.</a:t>
            </a:r>
          </a:p>
        </p:txBody>
      </p:sp>
      <p:pic>
        <p:nvPicPr>
          <p:cNvPr id="4" name="Resim 3">
            <a:extLst>
              <a:ext uri="{FF2B5EF4-FFF2-40B4-BE49-F238E27FC236}">
                <a16:creationId xmlns:a16="http://schemas.microsoft.com/office/drawing/2014/main" id="{89019400-862E-3190-B415-EB7C2296E381}"/>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31303522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DD9B0-334C-9C1D-7B56-D1E22EAA695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967920C-087F-3E6C-E191-DC13886C31C1}"/>
              </a:ext>
            </a:extLst>
          </p:cNvPr>
          <p:cNvSpPr>
            <a:spLocks noGrp="1"/>
          </p:cNvSpPr>
          <p:nvPr>
            <p:ph type="title"/>
          </p:nvPr>
        </p:nvSpPr>
        <p:spPr/>
        <p:txBody>
          <a:bodyPr>
            <a:normAutofit/>
          </a:bodyPr>
          <a:lstStyle/>
          <a:p>
            <a:pPr algn="ctr"/>
            <a:r>
              <a:rPr lang="tr-TR" sz="3200" b="1" dirty="0">
                <a:solidFill>
                  <a:srgbClr val="FF0000"/>
                </a:solidFill>
                <a:latin typeface="+mn-lt"/>
              </a:rPr>
              <a:t>KAYNAKÇA</a:t>
            </a:r>
          </a:p>
        </p:txBody>
      </p:sp>
      <p:sp>
        <p:nvSpPr>
          <p:cNvPr id="3" name="İçerik Yer Tutucusu 2">
            <a:extLst>
              <a:ext uri="{FF2B5EF4-FFF2-40B4-BE49-F238E27FC236}">
                <a16:creationId xmlns:a16="http://schemas.microsoft.com/office/drawing/2014/main" id="{2E96E21C-AD89-8DC7-46E0-9B2063E564C4}"/>
              </a:ext>
            </a:extLst>
          </p:cNvPr>
          <p:cNvSpPr>
            <a:spLocks noGrp="1"/>
          </p:cNvSpPr>
          <p:nvPr>
            <p:ph idx="1"/>
          </p:nvPr>
        </p:nvSpPr>
        <p:spPr>
          <a:xfrm>
            <a:off x="838200" y="1690688"/>
            <a:ext cx="10515600" cy="4351338"/>
          </a:xfrm>
        </p:spPr>
        <p:txBody>
          <a:bodyPr>
            <a:noAutofit/>
          </a:bodyPr>
          <a:lstStyle/>
          <a:p>
            <a:pPr algn="just"/>
            <a:r>
              <a:rPr lang="tr-TR" sz="1800" dirty="0" err="1"/>
              <a:t>Erdumlu</a:t>
            </a:r>
            <a:r>
              <a:rPr lang="tr-TR" sz="1800" dirty="0"/>
              <a:t>, R. M. (2006). Kentsel lojistik ve lojistik köy uygulaması.</a:t>
            </a:r>
          </a:p>
          <a:p>
            <a:pPr algn="just"/>
            <a:endParaRPr lang="tr-TR" sz="1800" dirty="0">
              <a:latin typeface="+mn-lt"/>
            </a:endParaRPr>
          </a:p>
          <a:p>
            <a:pPr algn="just"/>
            <a:r>
              <a:rPr lang="tr-TR" sz="1800" dirty="0"/>
              <a:t>Aydın, G. T., &amp; Öğüt, K. S. (2008). Avrupa ve Türkiye’de lojistik köyleri, 2. </a:t>
            </a:r>
            <a:r>
              <a:rPr lang="tr-TR" sz="1800" i="1" dirty="0"/>
              <a:t>Uluslararası Demiryolu Sempozyumu</a:t>
            </a:r>
            <a:r>
              <a:rPr lang="tr-TR" sz="1800" dirty="0"/>
              <a:t>, 1471-1481.</a:t>
            </a:r>
          </a:p>
          <a:p>
            <a:pPr algn="just"/>
            <a:endParaRPr lang="tr-TR" sz="1800" dirty="0">
              <a:latin typeface="+mn-lt"/>
            </a:endParaRPr>
          </a:p>
          <a:p>
            <a:pPr algn="just"/>
            <a:r>
              <a:rPr lang="tr-TR" sz="1800" dirty="0"/>
              <a:t>Kılıç, A. G. Y., </a:t>
            </a:r>
            <a:r>
              <a:rPr lang="tr-TR" sz="1800" dirty="0" err="1"/>
              <a:t>Karaatlı</a:t>
            </a:r>
            <a:r>
              <a:rPr lang="tr-TR" sz="1800" dirty="0"/>
              <a:t>, A. G. M. A., Demiral, A. G. M. F., &amp; Yunus, P. A. L. A. (2009). Gelişmekte olan ülkelerde sürdürülebilir kalkınma açısından lojistik köyler: Türkiye örneği.</a:t>
            </a:r>
          </a:p>
          <a:p>
            <a:pPr marL="0" indent="0" algn="just">
              <a:buNone/>
            </a:pPr>
            <a:endParaRPr lang="tr-TR" sz="1800" dirty="0"/>
          </a:p>
          <a:p>
            <a:pPr algn="just"/>
            <a:r>
              <a:rPr lang="tr-TR" sz="1800" dirty="0"/>
              <a:t>Saka, L. (2020). </a:t>
            </a:r>
            <a:r>
              <a:rPr lang="tr-TR" sz="1800" i="1" dirty="0"/>
              <a:t>Kentsel lojistik</a:t>
            </a:r>
            <a:r>
              <a:rPr lang="tr-TR" sz="1800" dirty="0"/>
              <a:t>. </a:t>
            </a:r>
            <a:r>
              <a:rPr lang="tr-TR" sz="1800" dirty="0" err="1"/>
              <a:t>Ceres</a:t>
            </a:r>
            <a:r>
              <a:rPr lang="tr-TR" sz="1800"/>
              <a:t> Yayınları.</a:t>
            </a:r>
            <a:endParaRPr lang="tr-TR" sz="1800" dirty="0"/>
          </a:p>
          <a:p>
            <a:pPr marL="0" indent="0" algn="just">
              <a:buNone/>
            </a:pPr>
            <a:endParaRPr lang="tr-TR" sz="1800" dirty="0"/>
          </a:p>
          <a:p>
            <a:pPr algn="just"/>
            <a:r>
              <a:rPr lang="tr-TR" sz="1800" dirty="0" err="1"/>
              <a:t>Long</a:t>
            </a:r>
            <a:r>
              <a:rPr lang="tr-TR" sz="1800" dirty="0"/>
              <a:t>, D. (2022). </a:t>
            </a:r>
            <a:r>
              <a:rPr lang="tr-TR" sz="1800" i="1" dirty="0"/>
              <a:t>Uluslararası lojistik küresel tedarik zinciri yönetimi</a:t>
            </a:r>
            <a:r>
              <a:rPr lang="tr-TR" sz="1800" dirty="0"/>
              <a:t> (M. </a:t>
            </a:r>
            <a:r>
              <a:rPr lang="tr-TR" sz="1800" dirty="0" err="1"/>
              <a:t>Tanyaş</a:t>
            </a:r>
            <a:r>
              <a:rPr lang="tr-TR" sz="1800" dirty="0"/>
              <a:t> &amp; M. Düzgün, Çev.). Nobel Akademik Yayıncılık. ISBN 978-605-133-210-9</a:t>
            </a:r>
          </a:p>
          <a:p>
            <a:pPr marL="0" indent="0" algn="just">
              <a:buNone/>
            </a:pPr>
            <a:endParaRPr lang="tr-TR" sz="1800" dirty="0"/>
          </a:p>
          <a:p>
            <a:pPr algn="just"/>
            <a:r>
              <a:rPr lang="tr-TR" sz="1800" dirty="0"/>
              <a:t>Demir, U., &amp; Bakkal, M. (Der.) (2012). </a:t>
            </a:r>
            <a:r>
              <a:rPr lang="tr-TR" sz="1800" i="1" dirty="0"/>
              <a:t>Lojistik yönetimi ve e-lojistik</a:t>
            </a:r>
            <a:r>
              <a:rPr lang="tr-TR" sz="1800" dirty="0"/>
              <a:t>. </a:t>
            </a:r>
            <a:r>
              <a:rPr lang="tr-TR" sz="1800" dirty="0" err="1"/>
              <a:t>Hiperlink</a:t>
            </a:r>
            <a:r>
              <a:rPr lang="tr-TR" sz="1800" dirty="0"/>
              <a:t> Yayınları. ISBN 978-9944157285</a:t>
            </a:r>
            <a:endParaRPr lang="tr-TR" sz="1800" dirty="0">
              <a:latin typeface="+mn-lt"/>
            </a:endParaRPr>
          </a:p>
        </p:txBody>
      </p:sp>
      <p:pic>
        <p:nvPicPr>
          <p:cNvPr id="4" name="Resim 3">
            <a:extLst>
              <a:ext uri="{FF2B5EF4-FFF2-40B4-BE49-F238E27FC236}">
                <a16:creationId xmlns:a16="http://schemas.microsoft.com/office/drawing/2014/main" id="{5951F6F7-552E-3E79-D8D5-6B47E8643F9F}"/>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27168449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14CEDA-7276-4EC5-94A7-E89605C97BD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213A49C-9372-0414-D1BE-65900C2A352F}"/>
              </a:ext>
            </a:extLst>
          </p:cNvPr>
          <p:cNvSpPr>
            <a:spLocks noGrp="1"/>
          </p:cNvSpPr>
          <p:nvPr>
            <p:ph type="title"/>
          </p:nvPr>
        </p:nvSpPr>
        <p:spPr>
          <a:xfrm>
            <a:off x="2259004" y="3163887"/>
            <a:ext cx="7505700" cy="530225"/>
          </a:xfrm>
        </p:spPr>
        <p:txBody>
          <a:bodyPr>
            <a:noAutofit/>
          </a:bodyPr>
          <a:lstStyle/>
          <a:p>
            <a:pPr algn="ctr"/>
            <a:r>
              <a:rPr lang="tr-TR" sz="4000" b="1" dirty="0">
                <a:solidFill>
                  <a:srgbClr val="FF0000"/>
                </a:solidFill>
              </a:rPr>
              <a:t>Teşekkürler..</a:t>
            </a:r>
          </a:p>
        </p:txBody>
      </p:sp>
      <p:sp>
        <p:nvSpPr>
          <p:cNvPr id="5" name="Dikdörtgen 4">
            <a:extLst>
              <a:ext uri="{FF2B5EF4-FFF2-40B4-BE49-F238E27FC236}">
                <a16:creationId xmlns:a16="http://schemas.microsoft.com/office/drawing/2014/main" id="{E0ACD7D9-FA28-D6C2-0C1F-F13F862C2A15}"/>
              </a:ext>
            </a:extLst>
          </p:cNvPr>
          <p:cNvSpPr/>
          <p:nvPr/>
        </p:nvSpPr>
        <p:spPr>
          <a:xfrm>
            <a:off x="0" y="0"/>
            <a:ext cx="12192000" cy="1124199"/>
          </a:xfrm>
          <a:prstGeom prst="rect">
            <a:avLst/>
          </a:prstGeom>
          <a:solidFill>
            <a:srgbClr val="FF0000"/>
          </a:solidFill>
        </p:spPr>
        <p:style>
          <a:lnRef idx="1">
            <a:schemeClr val="accent2"/>
          </a:lnRef>
          <a:fillRef idx="3">
            <a:schemeClr val="accent2"/>
          </a:fillRef>
          <a:effectRef idx="2">
            <a:schemeClr val="accent2"/>
          </a:effectRef>
          <a:fontRef idx="minor">
            <a:schemeClr val="lt1"/>
          </a:fontRef>
        </p:style>
        <p:txBody>
          <a:bodyPr rtlCol="0" anchor="ctr"/>
          <a:lstStyle/>
          <a:p>
            <a:pPr algn="ctr"/>
            <a:endParaRPr lang="tr-TR" dirty="0"/>
          </a:p>
        </p:txBody>
      </p:sp>
      <p:sp>
        <p:nvSpPr>
          <p:cNvPr id="7" name="Metin kutusu 6">
            <a:extLst>
              <a:ext uri="{FF2B5EF4-FFF2-40B4-BE49-F238E27FC236}">
                <a16:creationId xmlns:a16="http://schemas.microsoft.com/office/drawing/2014/main" id="{01CA9987-C0F7-0CEA-186C-6D964F48BA80}"/>
              </a:ext>
            </a:extLst>
          </p:cNvPr>
          <p:cNvSpPr txBox="1"/>
          <p:nvPr/>
        </p:nvSpPr>
        <p:spPr>
          <a:xfrm>
            <a:off x="3538217" y="359152"/>
            <a:ext cx="4927952" cy="461665"/>
          </a:xfrm>
          <a:prstGeom prst="rect">
            <a:avLst/>
          </a:prstGeom>
          <a:noFill/>
        </p:spPr>
        <p:txBody>
          <a:bodyPr wrap="none" rtlCol="0">
            <a:spAutoFit/>
          </a:bodyPr>
          <a:lstStyle/>
          <a:p>
            <a:r>
              <a:rPr lang="tr-TR" sz="2400" dirty="0">
                <a:solidFill>
                  <a:schemeClr val="bg1"/>
                </a:solidFill>
                <a:latin typeface="Poppins" panose="00000500000000000000" pitchFamily="2" charset="-94"/>
                <a:cs typeface="Poppins" panose="00000500000000000000" pitchFamily="2" charset="-94"/>
              </a:rPr>
              <a:t>Kastamonu               Üniversitesi</a:t>
            </a:r>
          </a:p>
        </p:txBody>
      </p:sp>
      <p:pic>
        <p:nvPicPr>
          <p:cNvPr id="8" name="Resim 7">
            <a:extLst>
              <a:ext uri="{FF2B5EF4-FFF2-40B4-BE49-F238E27FC236}">
                <a16:creationId xmlns:a16="http://schemas.microsoft.com/office/drawing/2014/main" id="{E70DA21B-4053-1E5D-99AC-9D0CC2129477}"/>
              </a:ext>
            </a:extLst>
          </p:cNvPr>
          <p:cNvPicPr>
            <a:picLocks noChangeAspect="1"/>
          </p:cNvPicPr>
          <p:nvPr/>
        </p:nvPicPr>
        <p:blipFill>
          <a:blip r:embed="rId2"/>
          <a:stretch>
            <a:fillRect/>
          </a:stretch>
        </p:blipFill>
        <p:spPr>
          <a:xfrm>
            <a:off x="5629216" y="207124"/>
            <a:ext cx="765277" cy="765722"/>
          </a:xfrm>
          <a:prstGeom prst="rect">
            <a:avLst/>
          </a:prstGeom>
        </p:spPr>
      </p:pic>
      <p:sp>
        <p:nvSpPr>
          <p:cNvPr id="9" name="Metin kutusu 8">
            <a:extLst>
              <a:ext uri="{FF2B5EF4-FFF2-40B4-BE49-F238E27FC236}">
                <a16:creationId xmlns:a16="http://schemas.microsoft.com/office/drawing/2014/main" id="{85407D51-7302-4085-98B5-546E8D4C36D0}"/>
              </a:ext>
            </a:extLst>
          </p:cNvPr>
          <p:cNvSpPr txBox="1"/>
          <p:nvPr/>
        </p:nvSpPr>
        <p:spPr>
          <a:xfrm>
            <a:off x="4824658" y="6381193"/>
            <a:ext cx="2542684" cy="279796"/>
          </a:xfrm>
          <a:prstGeom prst="rect">
            <a:avLst/>
          </a:prstGeom>
          <a:noFill/>
        </p:spPr>
        <p:txBody>
          <a:bodyPr wrap="none" rtlCol="0">
            <a:spAutoFit/>
          </a:bodyPr>
          <a:lstStyle/>
          <a:p>
            <a:r>
              <a:rPr lang="tr-TR" sz="1600" dirty="0">
                <a:solidFill>
                  <a:srgbClr val="FF0000"/>
                </a:solidFill>
                <a:latin typeface="Poppins" panose="00000500000000000000" pitchFamily="2" charset="-94"/>
                <a:cs typeface="Poppins" panose="00000500000000000000" pitchFamily="2" charset="-94"/>
              </a:rPr>
              <a:t>www.kastamonu.edu.tr</a:t>
            </a:r>
          </a:p>
        </p:txBody>
      </p:sp>
      <p:cxnSp>
        <p:nvCxnSpPr>
          <p:cNvPr id="10" name="Düz Bağlayıcı 9">
            <a:extLst>
              <a:ext uri="{FF2B5EF4-FFF2-40B4-BE49-F238E27FC236}">
                <a16:creationId xmlns:a16="http://schemas.microsoft.com/office/drawing/2014/main" id="{11E6817B-E3E2-76C9-3027-139BE9953942}"/>
              </a:ext>
            </a:extLst>
          </p:cNvPr>
          <p:cNvCxnSpPr/>
          <p:nvPr/>
        </p:nvCxnSpPr>
        <p:spPr>
          <a:xfrm>
            <a:off x="3106057" y="6212162"/>
            <a:ext cx="6096000"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66344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ACD04BB-6CC1-4173-8DD5-01D4258CD608}"/>
              </a:ext>
            </a:extLst>
          </p:cNvPr>
          <p:cNvSpPr>
            <a:spLocks noGrp="1"/>
          </p:cNvSpPr>
          <p:nvPr>
            <p:ph type="title"/>
          </p:nvPr>
        </p:nvSpPr>
        <p:spPr/>
        <p:txBody>
          <a:bodyPr>
            <a:normAutofit/>
          </a:bodyPr>
          <a:lstStyle/>
          <a:p>
            <a:r>
              <a:rPr lang="tr-TR" sz="3200" b="1" dirty="0">
                <a:solidFill>
                  <a:srgbClr val="FF0000"/>
                </a:solidFill>
                <a:latin typeface="+mn-lt"/>
              </a:rPr>
              <a:t>Lojistik Köy</a:t>
            </a:r>
          </a:p>
        </p:txBody>
      </p:sp>
      <p:sp>
        <p:nvSpPr>
          <p:cNvPr id="3" name="İçerik Yer Tutucusu 2">
            <a:extLst>
              <a:ext uri="{FF2B5EF4-FFF2-40B4-BE49-F238E27FC236}">
                <a16:creationId xmlns:a16="http://schemas.microsoft.com/office/drawing/2014/main" id="{B3CD5870-A36B-4352-AC97-3205138596BD}"/>
              </a:ext>
            </a:extLst>
          </p:cNvPr>
          <p:cNvSpPr>
            <a:spLocks noGrp="1"/>
          </p:cNvSpPr>
          <p:nvPr>
            <p:ph idx="1"/>
          </p:nvPr>
        </p:nvSpPr>
        <p:spPr/>
        <p:txBody>
          <a:bodyPr>
            <a:normAutofit/>
          </a:bodyPr>
          <a:lstStyle/>
          <a:p>
            <a:pPr algn="just"/>
            <a:r>
              <a:rPr lang="tr-TR" sz="2400" dirty="0">
                <a:latin typeface="+mn-lt"/>
              </a:rPr>
              <a:t>Lojistik Merkez, “lojistik ve taşımacılık şirketleri (dağıtım şirketleri, taşımacılık şirketleri, lojistik hizmet sağlayıcılar-3PL) ile ilgili resmî kurumların içinde yer aldığı, her türlü ulaştırma ağına etkin bağlantıları olan ve yükleri farklı taşımacılık </a:t>
            </a:r>
            <a:r>
              <a:rPr lang="tr-TR" sz="2400" dirty="0" err="1">
                <a:latin typeface="+mn-lt"/>
              </a:rPr>
              <a:t>modları</a:t>
            </a:r>
            <a:r>
              <a:rPr lang="tr-TR" sz="2400" dirty="0">
                <a:latin typeface="+mn-lt"/>
              </a:rPr>
              <a:t> arasında düşük maliyetli, hızlı ve güvenli aktarma donanımlarına sahip organize lojistik bölgelerdir”</a:t>
            </a:r>
          </a:p>
          <a:p>
            <a:pPr algn="just"/>
            <a:r>
              <a:rPr lang="tr-TR" sz="2400" dirty="0">
                <a:latin typeface="+mn-lt"/>
              </a:rPr>
              <a:t>Lojistik merkezin içerisinde bulunan lojistik köyler, dağıtım merkezler, demiryolu, limanlar, atık toplama ve yok etme merkezleri gibi yerler lojistik merkezleri bünyesindedir. Bu tür merkezlerde bulunan yüklerin birleştirmesi ve transfer etme yöntemi kullanılmaktadır. Lojistik merkezler, transit geçişlerde hem yurtiçi hem de yurtdışı taşımacılık faaliyetlerin ticari amaç ile çeşitli işletmeler tarafından yerine getirildiği önemli merkezlerdir.</a:t>
            </a:r>
          </a:p>
          <a:p>
            <a:pPr algn="just"/>
            <a:endParaRPr lang="tr-TR" sz="2400" dirty="0">
              <a:latin typeface="+mn-lt"/>
            </a:endParaRPr>
          </a:p>
        </p:txBody>
      </p:sp>
      <p:pic>
        <p:nvPicPr>
          <p:cNvPr id="4" name="Resim 3">
            <a:extLst>
              <a:ext uri="{FF2B5EF4-FFF2-40B4-BE49-F238E27FC236}">
                <a16:creationId xmlns:a16="http://schemas.microsoft.com/office/drawing/2014/main" id="{B1F3920A-E81E-0319-6A1C-C469EF5DB06D}"/>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2228720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204728-A99A-4714-9CF8-6FC8BBDBD7BB}"/>
              </a:ext>
            </a:extLst>
          </p:cNvPr>
          <p:cNvSpPr>
            <a:spLocks noGrp="1"/>
          </p:cNvSpPr>
          <p:nvPr>
            <p:ph type="title"/>
          </p:nvPr>
        </p:nvSpPr>
        <p:spPr/>
        <p:txBody>
          <a:bodyPr>
            <a:normAutofit/>
          </a:bodyPr>
          <a:lstStyle/>
          <a:p>
            <a:r>
              <a:rPr lang="tr-TR" sz="3200" b="1" dirty="0">
                <a:solidFill>
                  <a:srgbClr val="FF0000"/>
                </a:solidFill>
                <a:latin typeface="+mn-lt"/>
              </a:rPr>
              <a:t>Lojistik Köy</a:t>
            </a:r>
          </a:p>
        </p:txBody>
      </p:sp>
      <p:sp>
        <p:nvSpPr>
          <p:cNvPr id="3" name="İçerik Yer Tutucusu 2">
            <a:extLst>
              <a:ext uri="{FF2B5EF4-FFF2-40B4-BE49-F238E27FC236}">
                <a16:creationId xmlns:a16="http://schemas.microsoft.com/office/drawing/2014/main" id="{781CEE00-679D-432A-A11A-6D87C4E2AF17}"/>
              </a:ext>
            </a:extLst>
          </p:cNvPr>
          <p:cNvSpPr>
            <a:spLocks noGrp="1"/>
          </p:cNvSpPr>
          <p:nvPr>
            <p:ph idx="1"/>
          </p:nvPr>
        </p:nvSpPr>
        <p:spPr/>
        <p:txBody>
          <a:bodyPr>
            <a:normAutofit/>
          </a:bodyPr>
          <a:lstStyle/>
          <a:p>
            <a:pPr algn="just"/>
            <a:r>
              <a:rPr lang="tr-TR" sz="2400" dirty="0">
                <a:latin typeface="+mn-lt"/>
              </a:rPr>
              <a:t>Türkiye’de lojistik köy kavramı, Türkiye Cumhuriyeti Devlet Demir Yolları’nın yapmış olduğu tanıma göre, lojistik ve taşımacılık şirketleri ile ilgili resmi kurumların içinde yer aldığı, her türlü ulaştırma </a:t>
            </a:r>
            <a:r>
              <a:rPr lang="tr-TR" sz="2400" dirty="0" err="1">
                <a:latin typeface="+mn-lt"/>
              </a:rPr>
              <a:t>modunda</a:t>
            </a:r>
            <a:r>
              <a:rPr lang="tr-TR" sz="2400" dirty="0">
                <a:latin typeface="+mn-lt"/>
              </a:rPr>
              <a:t> etkin bağlantılara sahip, yükleme-boşaltma, bakım-onarım, yükleri bölme, depolama, </a:t>
            </a:r>
            <a:r>
              <a:rPr lang="tr-TR" sz="2400" dirty="0" err="1">
                <a:latin typeface="+mn-lt"/>
              </a:rPr>
              <a:t>elleçleme</a:t>
            </a:r>
            <a:r>
              <a:rPr lang="tr-TR" sz="2400" dirty="0">
                <a:latin typeface="+mn-lt"/>
              </a:rPr>
              <a:t>, tartı, birleştirme, paketleme vb. faaliyetleri yerine getirme olanağı olan ve taşıma </a:t>
            </a:r>
            <a:r>
              <a:rPr lang="tr-TR" sz="2400" dirty="0" err="1">
                <a:latin typeface="+mn-lt"/>
              </a:rPr>
              <a:t>modları</a:t>
            </a:r>
            <a:r>
              <a:rPr lang="tr-TR" sz="2400" dirty="0">
                <a:latin typeface="+mn-lt"/>
              </a:rPr>
              <a:t> arasında düşük maliyetli, güvenli, hızlı, aktarma alanı ve donanımlarına sahip bölgelerdir.</a:t>
            </a:r>
          </a:p>
          <a:p>
            <a:pPr algn="just"/>
            <a:r>
              <a:rPr lang="tr-TR" sz="2400" dirty="0">
                <a:latin typeface="+mn-lt"/>
              </a:rPr>
              <a:t>Genellikle lojistik köyler, ulaşımı en kolay bölgelere kurulmaktadır. Lojistik köyler, ülkeye, bulunduğu şehir bölgesine ekonomik yönden katkıları fazladır. Birden fazla kombine taşımacılığı içinde bulundurmaktadır. Yükleme ile ilgili herhangi bir sorunla karşılaşmadan ürünün son kullanıcıya kadar iletilmesidir</a:t>
            </a:r>
          </a:p>
        </p:txBody>
      </p:sp>
      <p:pic>
        <p:nvPicPr>
          <p:cNvPr id="4" name="Resim 3">
            <a:extLst>
              <a:ext uri="{FF2B5EF4-FFF2-40B4-BE49-F238E27FC236}">
                <a16:creationId xmlns:a16="http://schemas.microsoft.com/office/drawing/2014/main" id="{BA35B93D-54E5-F7C9-1C01-88F6089F1671}"/>
              </a:ext>
            </a:extLst>
          </p:cNvPr>
          <p:cNvPicPr>
            <a:picLocks noChangeAspect="1"/>
          </p:cNvPicPr>
          <p:nvPr/>
        </p:nvPicPr>
        <p:blipFill>
          <a:blip r:embed="rId2"/>
          <a:stretch>
            <a:fillRect/>
          </a:stretch>
        </p:blipFill>
        <p:spPr>
          <a:xfrm>
            <a:off x="11353800" y="21301"/>
            <a:ext cx="765277" cy="765722"/>
          </a:xfrm>
          <a:prstGeom prst="rect">
            <a:avLst/>
          </a:prstGeom>
        </p:spPr>
      </p:pic>
    </p:spTree>
    <p:extLst>
      <p:ext uri="{BB962C8B-B14F-4D97-AF65-F5344CB8AC3E}">
        <p14:creationId xmlns:p14="http://schemas.microsoft.com/office/powerpoint/2010/main" val="1041015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6FCBCD-FC72-4B58-8F24-AB9FEC86DC06}"/>
              </a:ext>
            </a:extLst>
          </p:cNvPr>
          <p:cNvSpPr>
            <a:spLocks noGrp="1"/>
          </p:cNvSpPr>
          <p:nvPr>
            <p:ph type="title"/>
          </p:nvPr>
        </p:nvSpPr>
        <p:spPr/>
        <p:txBody>
          <a:bodyPr>
            <a:normAutofit/>
          </a:bodyPr>
          <a:lstStyle/>
          <a:p>
            <a:r>
              <a:rPr lang="tr-TR" sz="3200" b="1" dirty="0">
                <a:solidFill>
                  <a:srgbClr val="FF0000"/>
                </a:solidFill>
                <a:latin typeface="+mn-lt"/>
              </a:rPr>
              <a:t>Lojistik Köy</a:t>
            </a:r>
          </a:p>
        </p:txBody>
      </p:sp>
      <p:sp>
        <p:nvSpPr>
          <p:cNvPr id="3" name="İçerik Yer Tutucusu 2">
            <a:extLst>
              <a:ext uri="{FF2B5EF4-FFF2-40B4-BE49-F238E27FC236}">
                <a16:creationId xmlns:a16="http://schemas.microsoft.com/office/drawing/2014/main" id="{24F1935C-5B8C-46F0-9715-3B37F0B08C9E}"/>
              </a:ext>
            </a:extLst>
          </p:cNvPr>
          <p:cNvSpPr>
            <a:spLocks noGrp="1"/>
          </p:cNvSpPr>
          <p:nvPr>
            <p:ph idx="1"/>
          </p:nvPr>
        </p:nvSpPr>
        <p:spPr/>
        <p:txBody>
          <a:bodyPr>
            <a:normAutofit/>
          </a:bodyPr>
          <a:lstStyle/>
          <a:p>
            <a:pPr algn="just"/>
            <a:r>
              <a:rPr lang="tr-TR" sz="2400" dirty="0">
                <a:latin typeface="+mn-lt"/>
              </a:rPr>
              <a:t>Lojistik merkezlerde;</a:t>
            </a:r>
          </a:p>
          <a:p>
            <a:pPr marL="457200" lvl="1" indent="0" algn="just">
              <a:buNone/>
            </a:pPr>
            <a:r>
              <a:rPr lang="tr-TR" sz="2400" dirty="0">
                <a:latin typeface="+mn-lt"/>
              </a:rPr>
              <a:t>✓ Bulunduğu yerden başka yere aktarılan yükler depolanmaktadır,</a:t>
            </a:r>
          </a:p>
          <a:p>
            <a:pPr marL="457200" lvl="1" indent="0" algn="just">
              <a:buNone/>
            </a:pPr>
            <a:r>
              <a:rPr lang="tr-TR" sz="2400" dirty="0">
                <a:latin typeface="+mn-lt"/>
              </a:rPr>
              <a:t>✓ </a:t>
            </a:r>
            <a:r>
              <a:rPr lang="tr-TR" sz="2400" dirty="0" err="1">
                <a:latin typeface="+mn-lt"/>
              </a:rPr>
              <a:t>Elleçleme</a:t>
            </a:r>
            <a:r>
              <a:rPr lang="tr-TR" sz="2400" dirty="0">
                <a:latin typeface="+mn-lt"/>
              </a:rPr>
              <a:t>, pekiştirme, birleştirme gibi depolama gerçekleştirilmekte,</a:t>
            </a:r>
          </a:p>
          <a:p>
            <a:pPr marL="457200" lvl="1" indent="0" algn="just">
              <a:buNone/>
            </a:pPr>
            <a:r>
              <a:rPr lang="tr-TR" sz="2400" dirty="0">
                <a:latin typeface="+mn-lt"/>
              </a:rPr>
              <a:t>✓ Gümrük işlemleri kontrol ve gözetim yapılabilmekte,</a:t>
            </a:r>
          </a:p>
          <a:p>
            <a:pPr marL="457200" lvl="1" indent="0" algn="just">
              <a:buNone/>
            </a:pPr>
            <a:r>
              <a:rPr lang="tr-TR" sz="2400" dirty="0">
                <a:latin typeface="+mn-lt"/>
              </a:rPr>
              <a:t>✓ Yurtiçi ve uluslararası taşıma yapmak için gerekli araç ve gereçler bulunabilmekte,</a:t>
            </a:r>
          </a:p>
          <a:p>
            <a:pPr marL="457200" lvl="1" indent="0" algn="just">
              <a:buNone/>
            </a:pPr>
            <a:r>
              <a:rPr lang="tr-TR" sz="2400" dirty="0">
                <a:latin typeface="+mn-lt"/>
              </a:rPr>
              <a:t>✓ Serbest bölge faaliyet için yerleşim ayırabilmekte,</a:t>
            </a:r>
          </a:p>
          <a:p>
            <a:pPr marL="457200" lvl="1" indent="0" algn="just">
              <a:buNone/>
            </a:pPr>
            <a:r>
              <a:rPr lang="tr-TR" sz="2400" dirty="0">
                <a:latin typeface="+mn-lt"/>
              </a:rPr>
              <a:t>✓ Mesafe uzun veya kısa gerçekleştirilebilir,</a:t>
            </a:r>
          </a:p>
          <a:p>
            <a:pPr marL="457200" lvl="1" indent="0" algn="just">
              <a:buNone/>
            </a:pPr>
            <a:r>
              <a:rPr lang="tr-TR" sz="2400" dirty="0">
                <a:latin typeface="+mn-lt"/>
              </a:rPr>
              <a:t>✓ Araç park alanı ve konteyner taşımacılık uygun konumda bulunması,</a:t>
            </a:r>
          </a:p>
          <a:p>
            <a:pPr marL="457200" lvl="1" indent="0" algn="just">
              <a:buNone/>
            </a:pPr>
            <a:r>
              <a:rPr lang="tr-TR" sz="2400" dirty="0">
                <a:latin typeface="+mn-lt"/>
              </a:rPr>
              <a:t>✓ Tüm ihtiyaçları karşılayabilecek alanlar bulunmaktadır.</a:t>
            </a:r>
          </a:p>
        </p:txBody>
      </p:sp>
      <p:pic>
        <p:nvPicPr>
          <p:cNvPr id="4" name="Resim 3">
            <a:extLst>
              <a:ext uri="{FF2B5EF4-FFF2-40B4-BE49-F238E27FC236}">
                <a16:creationId xmlns:a16="http://schemas.microsoft.com/office/drawing/2014/main" id="{14B5ED33-0860-F2CD-2DAA-220C0584FED2}"/>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731337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B9EDB8-1C49-4918-AA91-FA4C61897F51}"/>
              </a:ext>
            </a:extLst>
          </p:cNvPr>
          <p:cNvSpPr>
            <a:spLocks noGrp="1"/>
          </p:cNvSpPr>
          <p:nvPr>
            <p:ph type="title"/>
          </p:nvPr>
        </p:nvSpPr>
        <p:spPr/>
        <p:txBody>
          <a:bodyPr>
            <a:normAutofit/>
          </a:bodyPr>
          <a:lstStyle/>
          <a:p>
            <a:r>
              <a:rPr lang="tr-TR" sz="3200" b="1" dirty="0">
                <a:solidFill>
                  <a:srgbClr val="FF0000"/>
                </a:solidFill>
                <a:latin typeface="+mn-lt"/>
              </a:rPr>
              <a:t>Lojistik Köylerin Önemi</a:t>
            </a:r>
          </a:p>
        </p:txBody>
      </p:sp>
      <p:sp>
        <p:nvSpPr>
          <p:cNvPr id="3" name="İçerik Yer Tutucusu 2">
            <a:extLst>
              <a:ext uri="{FF2B5EF4-FFF2-40B4-BE49-F238E27FC236}">
                <a16:creationId xmlns:a16="http://schemas.microsoft.com/office/drawing/2014/main" id="{434EBDC5-57A5-4CC4-9045-BC512FAF5E18}"/>
              </a:ext>
            </a:extLst>
          </p:cNvPr>
          <p:cNvSpPr>
            <a:spLocks noGrp="1"/>
          </p:cNvSpPr>
          <p:nvPr>
            <p:ph idx="1"/>
          </p:nvPr>
        </p:nvSpPr>
        <p:spPr>
          <a:xfrm>
            <a:off x="838200" y="1581077"/>
            <a:ext cx="10515600" cy="4351338"/>
          </a:xfrm>
        </p:spPr>
        <p:txBody>
          <a:bodyPr>
            <a:noAutofit/>
          </a:bodyPr>
          <a:lstStyle/>
          <a:p>
            <a:pPr algn="just"/>
            <a:r>
              <a:rPr lang="tr-TR" sz="2200" dirty="0">
                <a:latin typeface="+mn-lt"/>
              </a:rPr>
              <a:t>Küresel ticaretle beraber gelişen perakende satışa olan talebin artması ve bu işlemlerin tam zamanlı gerçekleştirilmek istenmesi, araç trafiğinin ve kat edilen kilometrenin yükselmesine, hava ve çevre kirliliğine, şehir içi trafik sıkışıklığına, yaşam kalitesinin düşmesine ve bölgesel rekabetin artmasına neden olmuştur.</a:t>
            </a:r>
          </a:p>
          <a:p>
            <a:pPr algn="just"/>
            <a:r>
              <a:rPr lang="tr-TR" sz="2200" dirty="0">
                <a:latin typeface="+mn-lt"/>
              </a:rPr>
              <a:t>Bu durum, lojistik köylere duyulan gereksinimin sebeplerini oluşturmaktadır. Bu sorunla baş edebilme yollarından biri, şehir içinde olmamak kaydıyla </a:t>
            </a:r>
            <a:r>
              <a:rPr lang="tr-TR" sz="2200" dirty="0" err="1">
                <a:latin typeface="+mn-lt"/>
              </a:rPr>
              <a:t>intermodal</a:t>
            </a:r>
            <a:r>
              <a:rPr lang="tr-TR" sz="2200" dirty="0">
                <a:latin typeface="+mn-lt"/>
              </a:rPr>
              <a:t> taşımacılığı maksimize etmektir.</a:t>
            </a:r>
          </a:p>
          <a:p>
            <a:pPr algn="just"/>
            <a:r>
              <a:rPr lang="tr-TR" sz="2200" dirty="0">
                <a:latin typeface="+mn-lt"/>
              </a:rPr>
              <a:t>Lojistik köy kurulmasına başlanılmasıyla birlikte, bulunabilir etkili yararlar şöyledir:</a:t>
            </a:r>
          </a:p>
          <a:p>
            <a:pPr marL="457200" lvl="1" indent="0" algn="just">
              <a:buNone/>
            </a:pPr>
            <a:r>
              <a:rPr lang="tr-TR" sz="2200" dirty="0">
                <a:latin typeface="+mn-lt"/>
              </a:rPr>
              <a:t>✓ Kombine taşımacılığı örnek göstermesi ve yaygınlaştırması,</a:t>
            </a:r>
          </a:p>
          <a:p>
            <a:pPr marL="457200" lvl="1" indent="0" algn="just">
              <a:buNone/>
            </a:pPr>
            <a:r>
              <a:rPr lang="tr-TR" sz="2200" dirty="0">
                <a:latin typeface="+mn-lt"/>
              </a:rPr>
              <a:t>✓ Konteyner alanlarının iyi bir konuma getirmesi,</a:t>
            </a:r>
          </a:p>
          <a:p>
            <a:pPr marL="457200" lvl="1" indent="0" algn="just">
              <a:buNone/>
            </a:pPr>
            <a:r>
              <a:rPr lang="tr-TR" sz="2200" dirty="0">
                <a:latin typeface="+mn-lt"/>
              </a:rPr>
              <a:t>✓ Karayolları alanı kullanmayıp, demiryollarına ağırlık vermesi,</a:t>
            </a:r>
          </a:p>
          <a:p>
            <a:pPr marL="457200" lvl="1" indent="0" algn="just">
              <a:buNone/>
            </a:pPr>
            <a:r>
              <a:rPr lang="tr-TR" sz="2200" dirty="0">
                <a:latin typeface="+mn-lt"/>
              </a:rPr>
              <a:t>✓ Lojistik ihtiyaçlarına daha hızlı bir şekilde cevap verecek ve sorunların minimum düzeye indirilmesinin sağlanması,</a:t>
            </a:r>
          </a:p>
          <a:p>
            <a:pPr marL="457200" lvl="1" indent="0" algn="just">
              <a:buNone/>
            </a:pPr>
            <a:r>
              <a:rPr lang="tr-TR" sz="2200" dirty="0">
                <a:latin typeface="+mn-lt"/>
              </a:rPr>
              <a:t>✓ İşletmelerin ücretlerini minimum düzeye indirmek</a:t>
            </a:r>
          </a:p>
        </p:txBody>
      </p:sp>
      <p:pic>
        <p:nvPicPr>
          <p:cNvPr id="4" name="Resim 3">
            <a:extLst>
              <a:ext uri="{FF2B5EF4-FFF2-40B4-BE49-F238E27FC236}">
                <a16:creationId xmlns:a16="http://schemas.microsoft.com/office/drawing/2014/main" id="{00BBC8FE-E638-3660-F687-8901DAB866E0}"/>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1145936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ED8C113-9157-45EC-8FB4-F103EA08C2B6}"/>
              </a:ext>
            </a:extLst>
          </p:cNvPr>
          <p:cNvSpPr>
            <a:spLocks noGrp="1"/>
          </p:cNvSpPr>
          <p:nvPr>
            <p:ph type="title"/>
          </p:nvPr>
        </p:nvSpPr>
        <p:spPr>
          <a:xfrm>
            <a:off x="838200" y="365126"/>
            <a:ext cx="10515600" cy="1040342"/>
          </a:xfrm>
        </p:spPr>
        <p:txBody>
          <a:bodyPr anchor="ctr">
            <a:normAutofit/>
          </a:bodyPr>
          <a:lstStyle/>
          <a:p>
            <a:r>
              <a:rPr lang="tr-TR" sz="3200" b="1" dirty="0">
                <a:solidFill>
                  <a:srgbClr val="FF0000"/>
                </a:solidFill>
                <a:latin typeface="+mn-lt"/>
              </a:rPr>
              <a:t>ABD’de </a:t>
            </a:r>
            <a:r>
              <a:rPr lang="tr-TR" sz="3200" b="1" dirty="0" err="1">
                <a:solidFill>
                  <a:srgbClr val="FF0000"/>
                </a:solidFill>
                <a:latin typeface="+mn-lt"/>
              </a:rPr>
              <a:t>Alliance</a:t>
            </a:r>
            <a:r>
              <a:rPr lang="tr-TR" sz="3200" b="1" dirty="0">
                <a:solidFill>
                  <a:srgbClr val="FF0000"/>
                </a:solidFill>
                <a:latin typeface="+mn-lt"/>
              </a:rPr>
              <a:t> Texas Lojistik Köyü</a:t>
            </a:r>
          </a:p>
        </p:txBody>
      </p:sp>
      <p:pic>
        <p:nvPicPr>
          <p:cNvPr id="5" name="Resim 4">
            <a:extLst>
              <a:ext uri="{FF2B5EF4-FFF2-40B4-BE49-F238E27FC236}">
                <a16:creationId xmlns:a16="http://schemas.microsoft.com/office/drawing/2014/main" id="{AF8365C4-D157-4042-AA5C-2D6E91B1CA61}"/>
              </a:ext>
            </a:extLst>
          </p:cNvPr>
          <p:cNvPicPr>
            <a:picLocks noChangeAspect="1"/>
          </p:cNvPicPr>
          <p:nvPr/>
        </p:nvPicPr>
        <p:blipFill>
          <a:blip r:embed="rId2"/>
          <a:stretch>
            <a:fillRect/>
          </a:stretch>
        </p:blipFill>
        <p:spPr>
          <a:xfrm>
            <a:off x="685800" y="1898374"/>
            <a:ext cx="5486400" cy="3508513"/>
          </a:xfrm>
          <a:prstGeom prst="rect">
            <a:avLst/>
          </a:prstGeom>
          <a:noFill/>
        </p:spPr>
      </p:pic>
      <p:sp>
        <p:nvSpPr>
          <p:cNvPr id="3" name="İçerik Yer Tutucusu 2">
            <a:extLst>
              <a:ext uri="{FF2B5EF4-FFF2-40B4-BE49-F238E27FC236}">
                <a16:creationId xmlns:a16="http://schemas.microsoft.com/office/drawing/2014/main" id="{03A8BE02-2DD9-4B89-9E4C-99E360BAEBC5}"/>
              </a:ext>
            </a:extLst>
          </p:cNvPr>
          <p:cNvSpPr>
            <a:spLocks noGrp="1"/>
          </p:cNvSpPr>
          <p:nvPr>
            <p:ph sz="half" idx="2"/>
          </p:nvPr>
        </p:nvSpPr>
        <p:spPr>
          <a:xfrm>
            <a:off x="6096000" y="1849807"/>
            <a:ext cx="5181600" cy="4177242"/>
          </a:xfrm>
        </p:spPr>
        <p:txBody>
          <a:bodyPr>
            <a:normAutofit/>
          </a:bodyPr>
          <a:lstStyle/>
          <a:p>
            <a:pPr algn="just"/>
            <a:r>
              <a:rPr lang="tr-TR" sz="2100" dirty="0">
                <a:latin typeface="+mn-lt"/>
              </a:rPr>
              <a:t>Kamu-özel sektör iş birliği ile kurulmuş olan </a:t>
            </a:r>
            <a:r>
              <a:rPr lang="tr-TR" sz="2100" dirty="0" err="1">
                <a:latin typeface="+mn-lt"/>
              </a:rPr>
              <a:t>Alliance</a:t>
            </a:r>
            <a:r>
              <a:rPr lang="tr-TR" sz="2100" dirty="0">
                <a:latin typeface="+mn-lt"/>
              </a:rPr>
              <a:t> Texas, Amerika Kıtasında bulunan eski lojistik köylerden birisidir. Texas eyaletinde Dallas </a:t>
            </a:r>
            <a:r>
              <a:rPr lang="tr-TR" sz="2100" dirty="0" err="1">
                <a:latin typeface="+mn-lt"/>
              </a:rPr>
              <a:t>Forth</a:t>
            </a:r>
            <a:r>
              <a:rPr lang="tr-TR" sz="2100" dirty="0">
                <a:latin typeface="+mn-lt"/>
              </a:rPr>
              <a:t> </a:t>
            </a:r>
            <a:r>
              <a:rPr lang="tr-TR" sz="2100" dirty="0" err="1">
                <a:latin typeface="+mn-lt"/>
              </a:rPr>
              <a:t>Worth’de</a:t>
            </a:r>
            <a:r>
              <a:rPr lang="tr-TR" sz="2100" dirty="0">
                <a:latin typeface="+mn-lt"/>
              </a:rPr>
              <a:t>, 17000 dönümlük arazi üzerinde kurulu olan lojistik köyde 170’in üzerinde taşımacılık ve lojistik firması ayıca 28000 çalışan bulunmaktadır. Günümüzde Amerika Birleşik Devletleri’nin en büyük lojistik köylerinden biri olan </a:t>
            </a:r>
            <a:r>
              <a:rPr lang="tr-TR" sz="2100" dirty="0" err="1">
                <a:latin typeface="+mn-lt"/>
              </a:rPr>
              <a:t>Alliance</a:t>
            </a:r>
            <a:r>
              <a:rPr lang="tr-TR" sz="2100" dirty="0">
                <a:latin typeface="+mn-lt"/>
              </a:rPr>
              <a:t> Texas’ta demiryolu, karayolu ve havayolu ulaşım bağlantıları bulunmaktadır.</a:t>
            </a:r>
          </a:p>
          <a:p>
            <a:pPr algn="just"/>
            <a:endParaRPr lang="tr-TR" sz="2100" dirty="0">
              <a:latin typeface="+mn-lt"/>
            </a:endParaRPr>
          </a:p>
        </p:txBody>
      </p:sp>
      <p:sp>
        <p:nvSpPr>
          <p:cNvPr id="6" name="Başlık 1">
            <a:extLst>
              <a:ext uri="{FF2B5EF4-FFF2-40B4-BE49-F238E27FC236}">
                <a16:creationId xmlns:a16="http://schemas.microsoft.com/office/drawing/2014/main" id="{A3E499AE-8A90-402A-BB05-F4AE04BD419F}"/>
              </a:ext>
            </a:extLst>
          </p:cNvPr>
          <p:cNvSpPr txBox="1">
            <a:spLocks/>
          </p:cNvSpPr>
          <p:nvPr/>
        </p:nvSpPr>
        <p:spPr>
          <a:xfrm>
            <a:off x="685800" y="5406887"/>
            <a:ext cx="10668000" cy="10403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2060"/>
                </a:solidFill>
                <a:latin typeface="Candara" panose="020E0502030303020204" pitchFamily="34" charset="0"/>
                <a:ea typeface="+mj-ea"/>
                <a:cs typeface="+mj-cs"/>
              </a:defRPr>
            </a:lvl1pPr>
          </a:lstStyle>
          <a:p>
            <a:pPr algn="just"/>
            <a:r>
              <a:rPr lang="tr-TR" sz="1800" b="0" i="0" u="none" strike="noStrike" baseline="0" dirty="0">
                <a:solidFill>
                  <a:schemeClr val="tx1"/>
                </a:solidFill>
                <a:latin typeface="+mn-lt"/>
              </a:rPr>
              <a:t>Modern ofis binaları, konutlar, hastane, eğitim binaları, alışveriş merkezi, eğlence, otel ve perakende satış alanlarının bulunduğu lojistik köyde LG Elektronik, Nokia, </a:t>
            </a:r>
            <a:r>
              <a:rPr lang="tr-TR" sz="1800" b="0" i="0" u="none" strike="noStrike" baseline="0" dirty="0" err="1">
                <a:solidFill>
                  <a:schemeClr val="tx1"/>
                </a:solidFill>
                <a:latin typeface="+mn-lt"/>
              </a:rPr>
              <a:t>American</a:t>
            </a:r>
            <a:r>
              <a:rPr lang="tr-TR" sz="1800" b="0" i="0" u="none" strike="noStrike" baseline="0" dirty="0">
                <a:solidFill>
                  <a:schemeClr val="tx1"/>
                </a:solidFill>
                <a:latin typeface="+mn-lt"/>
              </a:rPr>
              <a:t> </a:t>
            </a:r>
            <a:r>
              <a:rPr lang="tr-TR" sz="1800" b="0" i="0" u="none" strike="noStrike" baseline="0" dirty="0" err="1">
                <a:solidFill>
                  <a:schemeClr val="tx1"/>
                </a:solidFill>
                <a:latin typeface="+mn-lt"/>
              </a:rPr>
              <a:t>Airlines</a:t>
            </a:r>
            <a:r>
              <a:rPr lang="tr-TR" sz="1800" b="0" i="0" u="none" strike="noStrike" baseline="0" dirty="0">
                <a:solidFill>
                  <a:schemeClr val="tx1"/>
                </a:solidFill>
                <a:latin typeface="+mn-lt"/>
              </a:rPr>
              <a:t>, Fed </a:t>
            </a:r>
            <a:r>
              <a:rPr lang="tr-TR" sz="1800" b="0" i="0" u="none" strike="noStrike" baseline="0" dirty="0" err="1">
                <a:solidFill>
                  <a:schemeClr val="tx1"/>
                </a:solidFill>
                <a:latin typeface="+mn-lt"/>
              </a:rPr>
              <a:t>Ex</a:t>
            </a:r>
            <a:r>
              <a:rPr lang="tr-TR" sz="1800" b="0" i="0" u="none" strike="noStrike" baseline="0" dirty="0">
                <a:solidFill>
                  <a:schemeClr val="tx1"/>
                </a:solidFill>
                <a:latin typeface="+mn-lt"/>
              </a:rPr>
              <a:t>, Ford Motor, Motorola, Mitsubishi ve General </a:t>
            </a:r>
            <a:r>
              <a:rPr lang="tr-TR" sz="1800" b="0" i="0" u="none" strike="noStrike" baseline="0" dirty="0" err="1">
                <a:solidFill>
                  <a:schemeClr val="tx1"/>
                </a:solidFill>
                <a:latin typeface="+mn-lt"/>
              </a:rPr>
              <a:t>Motors</a:t>
            </a:r>
            <a:r>
              <a:rPr lang="tr-TR" sz="1800" b="0" i="0" u="none" strike="noStrike" baseline="0" dirty="0">
                <a:solidFill>
                  <a:schemeClr val="tx1"/>
                </a:solidFill>
                <a:latin typeface="+mn-lt"/>
              </a:rPr>
              <a:t> gibi büyük firmalar faaliyet göstermektedir.</a:t>
            </a:r>
            <a:endParaRPr lang="tr-TR" sz="2000" dirty="0">
              <a:solidFill>
                <a:schemeClr val="tx1"/>
              </a:solidFill>
              <a:latin typeface="+mn-lt"/>
            </a:endParaRPr>
          </a:p>
        </p:txBody>
      </p:sp>
      <p:pic>
        <p:nvPicPr>
          <p:cNvPr id="4" name="Resim 3">
            <a:extLst>
              <a:ext uri="{FF2B5EF4-FFF2-40B4-BE49-F238E27FC236}">
                <a16:creationId xmlns:a16="http://schemas.microsoft.com/office/drawing/2014/main" id="{041C77A0-DC38-E651-142F-102F12B08B54}"/>
              </a:ext>
            </a:extLst>
          </p:cNvPr>
          <p:cNvPicPr>
            <a:picLocks noChangeAspect="1"/>
          </p:cNvPicPr>
          <p:nvPr/>
        </p:nvPicPr>
        <p:blipFill>
          <a:blip r:embed="rId3"/>
          <a:stretch>
            <a:fillRect/>
          </a:stretch>
        </p:blipFill>
        <p:spPr>
          <a:xfrm>
            <a:off x="11353800" y="6311"/>
            <a:ext cx="765277" cy="765722"/>
          </a:xfrm>
          <a:prstGeom prst="rect">
            <a:avLst/>
          </a:prstGeom>
        </p:spPr>
      </p:pic>
    </p:spTree>
    <p:extLst>
      <p:ext uri="{BB962C8B-B14F-4D97-AF65-F5344CB8AC3E}">
        <p14:creationId xmlns:p14="http://schemas.microsoft.com/office/powerpoint/2010/main" val="357841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6F16A6-175A-1D67-9886-87A7C8FB6D0B}"/>
              </a:ext>
            </a:extLst>
          </p:cNvPr>
          <p:cNvSpPr>
            <a:spLocks noGrp="1"/>
          </p:cNvSpPr>
          <p:nvPr>
            <p:ph type="title"/>
          </p:nvPr>
        </p:nvSpPr>
        <p:spPr/>
        <p:txBody>
          <a:bodyPr>
            <a:normAutofit/>
          </a:bodyPr>
          <a:lstStyle/>
          <a:p>
            <a:r>
              <a:rPr lang="tr-TR" sz="3200" b="1" dirty="0">
                <a:solidFill>
                  <a:srgbClr val="FF0000"/>
                </a:solidFill>
                <a:latin typeface="+mn-lt"/>
              </a:rPr>
              <a:t>Türkiye’de Lojistik Köyler</a:t>
            </a:r>
          </a:p>
        </p:txBody>
      </p:sp>
      <p:pic>
        <p:nvPicPr>
          <p:cNvPr id="5" name="Picture 4" descr="25 lojistik merkezin 11'i hazır">
            <a:extLst>
              <a:ext uri="{FF2B5EF4-FFF2-40B4-BE49-F238E27FC236}">
                <a16:creationId xmlns:a16="http://schemas.microsoft.com/office/drawing/2014/main" id="{DEA422AB-7CC2-82FE-5BE4-0C214CA7E29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68557" y="1806804"/>
            <a:ext cx="8878956" cy="4055165"/>
          </a:xfrm>
          <a:prstGeom prst="rect">
            <a:avLst/>
          </a:prstGeom>
          <a:noFill/>
          <a:extLst>
            <a:ext uri="{909E8E84-426E-40DD-AFC4-6F175D3DCCD1}">
              <a14:hiddenFill xmlns:a14="http://schemas.microsoft.com/office/drawing/2010/main">
                <a:solidFill>
                  <a:srgbClr val="FFFFFF"/>
                </a:solidFill>
              </a14:hiddenFill>
            </a:ext>
          </a:extLst>
        </p:spPr>
      </p:pic>
      <p:pic>
        <p:nvPicPr>
          <p:cNvPr id="3" name="Resim 2">
            <a:extLst>
              <a:ext uri="{FF2B5EF4-FFF2-40B4-BE49-F238E27FC236}">
                <a16:creationId xmlns:a16="http://schemas.microsoft.com/office/drawing/2014/main" id="{A956E74C-57D4-3215-1ED6-CBFD9D742784}"/>
              </a:ext>
            </a:extLst>
          </p:cNvPr>
          <p:cNvPicPr>
            <a:picLocks noChangeAspect="1"/>
          </p:cNvPicPr>
          <p:nvPr/>
        </p:nvPicPr>
        <p:blipFill>
          <a:blip r:embed="rId3"/>
          <a:stretch>
            <a:fillRect/>
          </a:stretch>
        </p:blipFill>
        <p:spPr>
          <a:xfrm>
            <a:off x="11353800" y="6311"/>
            <a:ext cx="765277" cy="765722"/>
          </a:xfrm>
          <a:prstGeom prst="rect">
            <a:avLst/>
          </a:prstGeom>
        </p:spPr>
      </p:pic>
    </p:spTree>
    <p:extLst>
      <p:ext uri="{BB962C8B-B14F-4D97-AF65-F5344CB8AC3E}">
        <p14:creationId xmlns:p14="http://schemas.microsoft.com/office/powerpoint/2010/main" val="801454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18CEB8-027D-F743-B35A-39C090235F16}"/>
              </a:ext>
            </a:extLst>
          </p:cNvPr>
          <p:cNvSpPr>
            <a:spLocks noGrp="1"/>
          </p:cNvSpPr>
          <p:nvPr>
            <p:ph type="title"/>
          </p:nvPr>
        </p:nvSpPr>
        <p:spPr/>
        <p:txBody>
          <a:bodyPr>
            <a:normAutofit/>
          </a:bodyPr>
          <a:lstStyle/>
          <a:p>
            <a:r>
              <a:rPr lang="tr-TR" sz="3200" b="1" dirty="0">
                <a:solidFill>
                  <a:srgbClr val="FF0000"/>
                </a:solidFill>
                <a:latin typeface="+mn-lt"/>
              </a:rPr>
              <a:t>Küresel Lojistik</a:t>
            </a:r>
          </a:p>
        </p:txBody>
      </p:sp>
      <p:sp>
        <p:nvSpPr>
          <p:cNvPr id="3" name="İçerik Yer Tutucusu 2">
            <a:extLst>
              <a:ext uri="{FF2B5EF4-FFF2-40B4-BE49-F238E27FC236}">
                <a16:creationId xmlns:a16="http://schemas.microsoft.com/office/drawing/2014/main" id="{3B65280A-F6D5-AB63-203B-2F77F6789F15}"/>
              </a:ext>
            </a:extLst>
          </p:cNvPr>
          <p:cNvSpPr>
            <a:spLocks noGrp="1"/>
          </p:cNvSpPr>
          <p:nvPr>
            <p:ph idx="1"/>
          </p:nvPr>
        </p:nvSpPr>
        <p:spPr>
          <a:xfrm>
            <a:off x="838200" y="1612975"/>
            <a:ext cx="10515600" cy="4351338"/>
          </a:xfrm>
        </p:spPr>
        <p:txBody>
          <a:bodyPr>
            <a:noAutofit/>
          </a:bodyPr>
          <a:lstStyle/>
          <a:p>
            <a:pPr algn="just"/>
            <a:r>
              <a:rPr lang="tr-TR" sz="2200" dirty="0">
                <a:latin typeface="+mn-lt"/>
              </a:rPr>
              <a:t>Küresel lojistik, uluslararası bir tedarik zinciri aracılığıyla, üretimden dünyanın diğer bölgelerine, intermodal taşımacılık sistemi, okyanus, hava, demiryolu ve kamyon yoluyla nakliye yoluyla malları yönetme sürecidir.</a:t>
            </a:r>
          </a:p>
          <a:p>
            <a:pPr algn="just"/>
            <a:r>
              <a:rPr lang="tr-TR" sz="2200" dirty="0">
                <a:latin typeface="+mn-lt"/>
              </a:rPr>
              <a:t>Küresel lojistik, uluslararası bir tedarik zinciri aracılığıyla, üretimden dünyanın diğer bölgelerine, intermodal taşımacılık sistemi, okyanus, hava, demiryolu ve kamyon yoluyla nakliye yoluyla malları yönetme sürecidir. Bu, bir tahıl çiftçisine tohum ve gübre göndermeyi, hasat edilen tahılı bir işleme değirmenine göndermeyi, bir endüstriyel fırına un taşımayı, bir dağıtım merkezine ekmekle dolu kapları göndermeyi ve ardından bunları restoranlara teslim etmeyi içerebilir.</a:t>
            </a:r>
          </a:p>
          <a:p>
            <a:pPr algn="just"/>
            <a:r>
              <a:rPr lang="tr-TR" sz="2200" dirty="0">
                <a:latin typeface="+mn-lt"/>
              </a:rPr>
              <a:t>Bugünün şirketleri, global lojistik çözümleri aracılığıyla, bozulabilir ve mamul malları dünya çapında her zamankinden daha hızlı ve daha uzak bir yere taşır ve teslim eder. Küresel gönderiler sırasında bilgi sağlayan yeni teknolojiler, şirketlerin iş yapma biçimlerini dönüştürür ve sektörlerinde rekabette bir adım önde olmalarını sağlar. Ulaşım ve dağıtım hizmetleri gelişmeye devam ettikçe, işletmeler verimliliği artırmanın ve maliyetleri düşürmenin yeni yollarını keşfedecektir.</a:t>
            </a:r>
          </a:p>
        </p:txBody>
      </p:sp>
      <p:pic>
        <p:nvPicPr>
          <p:cNvPr id="4" name="Resim 3">
            <a:extLst>
              <a:ext uri="{FF2B5EF4-FFF2-40B4-BE49-F238E27FC236}">
                <a16:creationId xmlns:a16="http://schemas.microsoft.com/office/drawing/2014/main" id="{DED23771-970D-95E3-B1FB-CCEE6A827A31}"/>
              </a:ext>
            </a:extLst>
          </p:cNvPr>
          <p:cNvPicPr>
            <a:picLocks noChangeAspect="1"/>
          </p:cNvPicPr>
          <p:nvPr/>
        </p:nvPicPr>
        <p:blipFill>
          <a:blip r:embed="rId2"/>
          <a:stretch>
            <a:fillRect/>
          </a:stretch>
        </p:blipFill>
        <p:spPr>
          <a:xfrm>
            <a:off x="11353800" y="6311"/>
            <a:ext cx="765277" cy="765722"/>
          </a:xfrm>
          <a:prstGeom prst="rect">
            <a:avLst/>
          </a:prstGeom>
        </p:spPr>
      </p:pic>
    </p:spTree>
    <p:extLst>
      <p:ext uri="{BB962C8B-B14F-4D97-AF65-F5344CB8AC3E}">
        <p14:creationId xmlns:p14="http://schemas.microsoft.com/office/powerpoint/2010/main" val="146210604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2154</Words>
  <Application>Microsoft Macintosh PowerPoint</Application>
  <PresentationFormat>Geniş ekran</PresentationFormat>
  <Paragraphs>130</Paragraphs>
  <Slides>24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24</vt:i4>
      </vt:variant>
    </vt:vector>
  </HeadingPairs>
  <TitlesOfParts>
    <vt:vector size="30" baseType="lpstr">
      <vt:lpstr>Arial</vt:lpstr>
      <vt:lpstr>Calibri</vt:lpstr>
      <vt:lpstr>Calibri Light</vt:lpstr>
      <vt:lpstr>Poppins</vt:lpstr>
      <vt:lpstr>Times New Roman</vt:lpstr>
      <vt:lpstr>Office Teması</vt:lpstr>
      <vt:lpstr>PowerPoint Sunusu</vt:lpstr>
      <vt:lpstr>E-Lojistik</vt:lpstr>
      <vt:lpstr>Lojistik Köy</vt:lpstr>
      <vt:lpstr>Lojistik Köy</vt:lpstr>
      <vt:lpstr>Lojistik Köy</vt:lpstr>
      <vt:lpstr>Lojistik Köylerin Önemi</vt:lpstr>
      <vt:lpstr>ABD’de Alliance Texas Lojistik Köyü</vt:lpstr>
      <vt:lpstr>Türkiye’de Lojistik Köyler</vt:lpstr>
      <vt:lpstr>Küresel Lojistik</vt:lpstr>
      <vt:lpstr>Küresel Lojistik</vt:lpstr>
      <vt:lpstr>Kentsel Lojistik (Şehir Lojistiği)</vt:lpstr>
      <vt:lpstr>Kentsel  Lojistik</vt:lpstr>
      <vt:lpstr>Kentsel Lojistik</vt:lpstr>
      <vt:lpstr>Kentsel Lojistik</vt:lpstr>
      <vt:lpstr>Kentsel Lojistik</vt:lpstr>
      <vt:lpstr>Kentsel Lojistiğin Amaçları</vt:lpstr>
      <vt:lpstr>Kentsel Lojistikte Taraflar</vt:lpstr>
      <vt:lpstr>Kentsel Yük Sevkiyatlarıyla İlgili Sorunlar</vt:lpstr>
      <vt:lpstr>Çözüm Önerileri</vt:lpstr>
      <vt:lpstr>Dünyada Kentsel Lojistik Uygulamaları</vt:lpstr>
      <vt:lpstr>Türkiye’de Kentsel Lojistik Uygulamaları</vt:lpstr>
      <vt:lpstr>Türkiye’de Kentsel Lojistik Uygulamaları</vt:lpstr>
      <vt:lpstr>KAYNAKÇA</vt:lpstr>
      <vt:lpstr>Teşekkürler..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MEFA</dc:creator>
  <cp:lastModifiedBy>Nazlıcan Dindarik</cp:lastModifiedBy>
  <cp:revision>14</cp:revision>
  <dcterms:created xsi:type="dcterms:W3CDTF">2021-02-07T11:29:55Z</dcterms:created>
  <dcterms:modified xsi:type="dcterms:W3CDTF">2025-07-16T14:24:05Z</dcterms:modified>
</cp:coreProperties>
</file>