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5"/>
  </p:notesMasterIdLst>
  <p:sldIdLst>
    <p:sldId id="256" r:id="rId3"/>
    <p:sldId id="263" r:id="rId4"/>
    <p:sldId id="268" r:id="rId5"/>
    <p:sldId id="269" r:id="rId6"/>
    <p:sldId id="270" r:id="rId7"/>
    <p:sldId id="271" r:id="rId8"/>
    <p:sldId id="272" r:id="rId9"/>
    <p:sldId id="273" r:id="rId10"/>
    <p:sldId id="274" r:id="rId11"/>
    <p:sldId id="275" r:id="rId12"/>
    <p:sldId id="265"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85" d="100"/>
          <a:sy n="85" d="100"/>
        </p:scale>
        <p:origin x="77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E2732D3-B5C6-46FE-A7A4-D7AB75A9760C}" type="slidenum">
              <a:rPr lang="tr-TR" smtClean="0"/>
              <a:t>10</a:t>
            </a:fld>
            <a:endParaRPr lang="tr-TR"/>
          </a:p>
        </p:txBody>
      </p:sp>
    </p:spTree>
    <p:extLst>
      <p:ext uri="{BB962C8B-B14F-4D97-AF65-F5344CB8AC3E}">
        <p14:creationId xmlns:p14="http://schemas.microsoft.com/office/powerpoint/2010/main" val="17276845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BANKA VE SİGORTA HUKUKU</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4.HAFTA</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EAE801-3D9B-BB4F-B946-68402E5936E8}"/>
              </a:ext>
            </a:extLst>
          </p:cNvPr>
          <p:cNvSpPr>
            <a:spLocks noGrp="1"/>
          </p:cNvSpPr>
          <p:nvPr>
            <p:ph idx="1"/>
          </p:nvPr>
        </p:nvSpPr>
        <p:spPr/>
        <p:txBody>
          <a:bodyPr/>
          <a:lstStyle/>
          <a:p>
            <a:pPr algn="l"/>
            <a:r>
              <a:rPr lang="tr-TR" b="1" dirty="0"/>
              <a:t>Kuruluş izni = Bankayı kurma izni</a:t>
            </a:r>
            <a:br>
              <a:rPr lang="tr-TR" dirty="0"/>
            </a:br>
            <a:r>
              <a:rPr lang="tr-TR" b="1" dirty="0"/>
              <a:t>Faaliyet izni = Bankacılık yapma izni</a:t>
            </a:r>
            <a:br>
              <a:rPr lang="tr-TR" dirty="0"/>
            </a:br>
            <a:r>
              <a:rPr lang="tr-TR" b="1" dirty="0"/>
              <a:t>Faaliyet izninin kaldırılması = Bankacılık yapma yetkisinin sona ermesi</a:t>
            </a:r>
            <a:endParaRPr lang="tr-TR" dirty="0"/>
          </a:p>
        </p:txBody>
      </p:sp>
      <p:sp>
        <p:nvSpPr>
          <p:cNvPr id="4" name="Veri Yer Tutucusu 3">
            <a:extLst>
              <a:ext uri="{FF2B5EF4-FFF2-40B4-BE49-F238E27FC236}">
                <a16:creationId xmlns:a16="http://schemas.microsoft.com/office/drawing/2014/main" id="{92560670-5BA5-3873-9322-1458752600D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6B98A31C-792A-EC18-88DB-34B686D6668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B5040F70-0B5A-B1F0-E2C6-837337AC04A3}"/>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971830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5411 sayılı </a:t>
            </a:r>
            <a:r>
              <a:rPr lang="tr-TR"/>
              <a:t>Bankacılık Kanunu</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283172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dirty="0" err="1"/>
              <a:t>Öğr</a:t>
            </a:r>
            <a:r>
              <a:rPr lang="tr-TR" dirty="0"/>
              <a:t>. Gör. Edibe YİĞİT SELALMAZ</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b="1" dirty="0"/>
              <a:t>Faaliyet izni </a:t>
            </a:r>
            <a:endParaRPr lang="tr-TR" dirty="0"/>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a:bodyPr>
          <a:lstStyle/>
          <a:p>
            <a:r>
              <a:rPr lang="tr-TR" b="1" dirty="0"/>
              <a:t>Faaliyet izni</a:t>
            </a:r>
            <a:r>
              <a:rPr lang="tr-TR" dirty="0"/>
              <a:t>, kuruluş izni alan bir bankanın fiilen bankacılık işlemlerine başlayabilmesi için BDDK’dan ayrıca alması gereken izindir.</a:t>
            </a:r>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r>
              <a:rPr lang="tr-TR" dirty="0"/>
              <a:t>30.06.2026</a:t>
            </a: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a:t>30.06.2026</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a:t>
            </a:fld>
            <a:endParaRPr lang="tr-TR" dirty="0"/>
          </a:p>
        </p:txBody>
      </p:sp>
    </p:spTree>
    <p:extLst>
      <p:ext uri="{BB962C8B-B14F-4D97-AF65-F5344CB8AC3E}">
        <p14:creationId xmlns:p14="http://schemas.microsoft.com/office/powerpoint/2010/main" val="1194423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52389CAB-76E4-3E4A-354B-6A5F65C624BC}"/>
              </a:ext>
            </a:extLst>
          </p:cNvPr>
          <p:cNvGraphicFramePr>
            <a:graphicFrameLocks noGrp="1"/>
          </p:cNvGraphicFramePr>
          <p:nvPr>
            <p:ph idx="1"/>
          </p:nvPr>
        </p:nvGraphicFramePr>
        <p:xfrm>
          <a:off x="1189038" y="2035334"/>
          <a:ext cx="10164762" cy="3657600"/>
        </p:xfrm>
        <a:graphic>
          <a:graphicData uri="http://schemas.openxmlformats.org/drawingml/2006/table">
            <a:tbl>
              <a:tblPr/>
              <a:tblGrid>
                <a:gridCol w="5082381">
                  <a:extLst>
                    <a:ext uri="{9D8B030D-6E8A-4147-A177-3AD203B41FA5}">
                      <a16:colId xmlns:a16="http://schemas.microsoft.com/office/drawing/2014/main" val="1421222825"/>
                    </a:ext>
                  </a:extLst>
                </a:gridCol>
                <a:gridCol w="5082381">
                  <a:extLst>
                    <a:ext uri="{9D8B030D-6E8A-4147-A177-3AD203B41FA5}">
                      <a16:colId xmlns:a16="http://schemas.microsoft.com/office/drawing/2014/main" val="1526854772"/>
                    </a:ext>
                  </a:extLst>
                </a:gridCol>
              </a:tblGrid>
              <a:tr h="0">
                <a:tc>
                  <a:txBody>
                    <a:bodyPr/>
                    <a:lstStyle/>
                    <a:p>
                      <a:pPr>
                        <a:buNone/>
                      </a:pPr>
                      <a:r>
                        <a:rPr lang="tr-TR"/>
                        <a:t>Konu</a:t>
                      </a:r>
                    </a:p>
                  </a:txBody>
                  <a:tcPr anchor="ctr">
                    <a:lnL>
                      <a:noFill/>
                    </a:lnL>
                    <a:lnR>
                      <a:noFill/>
                    </a:lnR>
                    <a:lnT>
                      <a:noFill/>
                    </a:lnT>
                    <a:lnB>
                      <a:noFill/>
                    </a:lnB>
                    <a:noFill/>
                  </a:tcPr>
                </a:tc>
                <a:tc>
                  <a:txBody>
                    <a:bodyPr/>
                    <a:lstStyle/>
                    <a:p>
                      <a:pPr>
                        <a:buNone/>
                      </a:pPr>
                      <a:r>
                        <a:rPr lang="tr-TR"/>
                        <a:t>Açıklama</a:t>
                      </a:r>
                    </a:p>
                  </a:txBody>
                  <a:tcPr anchor="ctr">
                    <a:lnL>
                      <a:noFill/>
                    </a:lnL>
                    <a:lnR>
                      <a:noFill/>
                    </a:lnR>
                    <a:lnT>
                      <a:noFill/>
                    </a:lnT>
                    <a:lnB>
                      <a:noFill/>
                    </a:lnB>
                    <a:noFill/>
                  </a:tcPr>
                </a:tc>
                <a:extLst>
                  <a:ext uri="{0D108BD9-81ED-4DB2-BD59-A6C34878D82A}">
                    <a16:rowId xmlns:a16="http://schemas.microsoft.com/office/drawing/2014/main" val="86123854"/>
                  </a:ext>
                </a:extLst>
              </a:tr>
              <a:tr h="0">
                <a:tc>
                  <a:txBody>
                    <a:bodyPr/>
                    <a:lstStyle/>
                    <a:p>
                      <a:pPr>
                        <a:buNone/>
                      </a:pPr>
                      <a:r>
                        <a:rPr lang="tr-TR" b="1"/>
                        <a:t>Kim verir?</a:t>
                      </a:r>
                      <a:endParaRPr lang="tr-TR"/>
                    </a:p>
                  </a:txBody>
                  <a:tcPr anchor="ctr">
                    <a:lnL>
                      <a:noFill/>
                    </a:lnL>
                    <a:lnR>
                      <a:noFill/>
                    </a:lnR>
                    <a:lnT>
                      <a:noFill/>
                    </a:lnT>
                    <a:lnB>
                      <a:noFill/>
                    </a:lnB>
                    <a:noFill/>
                  </a:tcPr>
                </a:tc>
                <a:tc>
                  <a:txBody>
                    <a:bodyPr/>
                    <a:lstStyle/>
                    <a:p>
                      <a:pPr>
                        <a:buNone/>
                      </a:pPr>
                      <a:r>
                        <a:rPr lang="tr-TR"/>
                        <a:t>Bankacılık Düzenleme ve Denetleme Kurulu.</a:t>
                      </a:r>
                    </a:p>
                  </a:txBody>
                  <a:tcPr anchor="ctr">
                    <a:lnL>
                      <a:noFill/>
                    </a:lnL>
                    <a:lnR>
                      <a:noFill/>
                    </a:lnR>
                    <a:lnT>
                      <a:noFill/>
                    </a:lnT>
                    <a:lnB>
                      <a:noFill/>
                    </a:lnB>
                    <a:noFill/>
                  </a:tcPr>
                </a:tc>
                <a:extLst>
                  <a:ext uri="{0D108BD9-81ED-4DB2-BD59-A6C34878D82A}">
                    <a16:rowId xmlns:a16="http://schemas.microsoft.com/office/drawing/2014/main" val="1593569357"/>
                  </a:ext>
                </a:extLst>
              </a:tr>
              <a:tr h="0">
                <a:tc>
                  <a:txBody>
                    <a:bodyPr/>
                    <a:lstStyle/>
                    <a:p>
                      <a:pPr>
                        <a:buNone/>
                      </a:pPr>
                      <a:r>
                        <a:rPr lang="tr-TR" b="1"/>
                        <a:t>Ne zaman gerekir?</a:t>
                      </a:r>
                      <a:endParaRPr lang="tr-TR"/>
                    </a:p>
                  </a:txBody>
                  <a:tcPr anchor="ctr">
                    <a:lnL>
                      <a:noFill/>
                    </a:lnL>
                    <a:lnR>
                      <a:noFill/>
                    </a:lnR>
                    <a:lnT>
                      <a:noFill/>
                    </a:lnT>
                    <a:lnB>
                      <a:noFill/>
                    </a:lnB>
                    <a:noFill/>
                  </a:tcPr>
                </a:tc>
                <a:tc>
                  <a:txBody>
                    <a:bodyPr/>
                    <a:lstStyle/>
                    <a:p>
                      <a:pPr>
                        <a:buNone/>
                      </a:pPr>
                      <a:r>
                        <a:rPr lang="tr-TR"/>
                        <a:t>Banka kuruluş izni aldıktan sonra, faaliyete başlamadan önce.</a:t>
                      </a:r>
                    </a:p>
                  </a:txBody>
                  <a:tcPr anchor="ctr">
                    <a:lnL>
                      <a:noFill/>
                    </a:lnL>
                    <a:lnR>
                      <a:noFill/>
                    </a:lnR>
                    <a:lnT>
                      <a:noFill/>
                    </a:lnT>
                    <a:lnB>
                      <a:noFill/>
                    </a:lnB>
                    <a:noFill/>
                  </a:tcPr>
                </a:tc>
                <a:extLst>
                  <a:ext uri="{0D108BD9-81ED-4DB2-BD59-A6C34878D82A}">
                    <a16:rowId xmlns:a16="http://schemas.microsoft.com/office/drawing/2014/main" val="1946991067"/>
                  </a:ext>
                </a:extLst>
              </a:tr>
              <a:tr h="0">
                <a:tc>
                  <a:txBody>
                    <a:bodyPr/>
                    <a:lstStyle/>
                    <a:p>
                      <a:pPr>
                        <a:buNone/>
                      </a:pPr>
                      <a:r>
                        <a:rPr lang="tr-TR" b="1"/>
                        <a:t>Neyi kapsar?</a:t>
                      </a:r>
                      <a:endParaRPr lang="tr-TR"/>
                    </a:p>
                  </a:txBody>
                  <a:tcPr anchor="ctr">
                    <a:lnL>
                      <a:noFill/>
                    </a:lnL>
                    <a:lnR>
                      <a:noFill/>
                    </a:lnR>
                    <a:lnT>
                      <a:noFill/>
                    </a:lnT>
                    <a:lnB>
                      <a:noFill/>
                    </a:lnB>
                    <a:noFill/>
                  </a:tcPr>
                </a:tc>
                <a:tc>
                  <a:txBody>
                    <a:bodyPr/>
                    <a:lstStyle/>
                    <a:p>
                      <a:pPr>
                        <a:buNone/>
                      </a:pPr>
                      <a:r>
                        <a:rPr lang="tr-TR"/>
                        <a:t>Kural olarak Bankacılık Kanunu’nun 4. maddesinde sayılan bankacılık faaliyetlerini kapsar.</a:t>
                      </a:r>
                    </a:p>
                  </a:txBody>
                  <a:tcPr anchor="ctr">
                    <a:lnL>
                      <a:noFill/>
                    </a:lnL>
                    <a:lnR>
                      <a:noFill/>
                    </a:lnR>
                    <a:lnT>
                      <a:noFill/>
                    </a:lnT>
                    <a:lnB>
                      <a:noFill/>
                    </a:lnB>
                    <a:noFill/>
                  </a:tcPr>
                </a:tc>
                <a:extLst>
                  <a:ext uri="{0D108BD9-81ED-4DB2-BD59-A6C34878D82A}">
                    <a16:rowId xmlns:a16="http://schemas.microsoft.com/office/drawing/2014/main" val="571075777"/>
                  </a:ext>
                </a:extLst>
              </a:tr>
              <a:tr h="0">
                <a:tc>
                  <a:txBody>
                    <a:bodyPr/>
                    <a:lstStyle/>
                    <a:p>
                      <a:pPr>
                        <a:buNone/>
                      </a:pPr>
                      <a:r>
                        <a:rPr lang="tr-TR" b="1"/>
                        <a:t>Resmî duyuru</a:t>
                      </a:r>
                      <a:endParaRPr lang="tr-TR"/>
                    </a:p>
                  </a:txBody>
                  <a:tcPr anchor="ctr">
                    <a:lnL>
                      <a:noFill/>
                    </a:lnL>
                    <a:lnR>
                      <a:noFill/>
                    </a:lnR>
                    <a:lnT>
                      <a:noFill/>
                    </a:lnT>
                    <a:lnB>
                      <a:noFill/>
                    </a:lnB>
                    <a:noFill/>
                  </a:tcPr>
                </a:tc>
                <a:tc>
                  <a:txBody>
                    <a:bodyPr/>
                    <a:lstStyle/>
                    <a:p>
                      <a:pPr>
                        <a:buNone/>
                      </a:pPr>
                      <a:r>
                        <a:rPr lang="tr-TR"/>
                        <a:t>Verilen faaliyet izni Resmî Gazete’de yayımlanır.</a:t>
                      </a:r>
                    </a:p>
                  </a:txBody>
                  <a:tcPr anchor="ctr">
                    <a:lnL>
                      <a:noFill/>
                    </a:lnL>
                    <a:lnR>
                      <a:noFill/>
                    </a:lnR>
                    <a:lnT>
                      <a:noFill/>
                    </a:lnT>
                    <a:lnB>
                      <a:noFill/>
                    </a:lnB>
                    <a:noFill/>
                  </a:tcPr>
                </a:tc>
                <a:extLst>
                  <a:ext uri="{0D108BD9-81ED-4DB2-BD59-A6C34878D82A}">
                    <a16:rowId xmlns:a16="http://schemas.microsoft.com/office/drawing/2014/main" val="3451983855"/>
                  </a:ext>
                </a:extLst>
              </a:tr>
              <a:tr h="0">
                <a:tc>
                  <a:txBody>
                    <a:bodyPr/>
                    <a:lstStyle/>
                    <a:p>
                      <a:pPr>
                        <a:buNone/>
                      </a:pPr>
                      <a:r>
                        <a:rPr lang="tr-TR" b="1"/>
                        <a:t>Süre</a:t>
                      </a:r>
                      <a:endParaRPr lang="tr-TR"/>
                    </a:p>
                  </a:txBody>
                  <a:tcPr anchor="ctr">
                    <a:lnL>
                      <a:noFill/>
                    </a:lnL>
                    <a:lnR>
                      <a:noFill/>
                    </a:lnR>
                    <a:lnT>
                      <a:noFill/>
                    </a:lnT>
                    <a:lnB>
                      <a:noFill/>
                    </a:lnB>
                    <a:noFill/>
                  </a:tcPr>
                </a:tc>
                <a:tc>
                  <a:txBody>
                    <a:bodyPr/>
                    <a:lstStyle/>
                    <a:p>
                      <a:pPr>
                        <a:buNone/>
                      </a:pPr>
                      <a:r>
                        <a:rPr lang="tr-TR"/>
                        <a:t>Kararın, ilk izin başvurusundan itibaren en geç 3 ay içinde verilmesi gerekir.</a:t>
                      </a:r>
                    </a:p>
                  </a:txBody>
                  <a:tcPr anchor="ctr">
                    <a:lnL>
                      <a:noFill/>
                    </a:lnL>
                    <a:lnR>
                      <a:noFill/>
                    </a:lnR>
                    <a:lnT>
                      <a:noFill/>
                    </a:lnT>
                    <a:lnB>
                      <a:noFill/>
                    </a:lnB>
                    <a:noFill/>
                  </a:tcPr>
                </a:tc>
                <a:extLst>
                  <a:ext uri="{0D108BD9-81ED-4DB2-BD59-A6C34878D82A}">
                    <a16:rowId xmlns:a16="http://schemas.microsoft.com/office/drawing/2014/main" val="2787811334"/>
                  </a:ext>
                </a:extLst>
              </a:tr>
              <a:tr h="0">
                <a:tc>
                  <a:txBody>
                    <a:bodyPr/>
                    <a:lstStyle/>
                    <a:p>
                      <a:pPr>
                        <a:buNone/>
                      </a:pPr>
                      <a:r>
                        <a:rPr lang="tr-TR" b="1"/>
                        <a:t>Sınırlama olabilir mi?</a:t>
                      </a:r>
                      <a:endParaRPr lang="tr-TR"/>
                    </a:p>
                  </a:txBody>
                  <a:tcPr anchor="ctr">
                    <a:lnL>
                      <a:noFill/>
                    </a:lnL>
                    <a:lnR>
                      <a:noFill/>
                    </a:lnR>
                    <a:lnT>
                      <a:noFill/>
                    </a:lnT>
                    <a:lnB>
                      <a:noFill/>
                    </a:lnB>
                    <a:noFill/>
                  </a:tcPr>
                </a:tc>
                <a:tc>
                  <a:txBody>
                    <a:bodyPr/>
                    <a:lstStyle/>
                    <a:p>
                      <a:pPr>
                        <a:buNone/>
                      </a:pPr>
                      <a:r>
                        <a:rPr lang="tr-TR" dirty="0"/>
                        <a:t>Evet. Kurul, banka veya banka grubu için bazı faaliyetleri sınırlayabilir ya da kısıtlayabilir.</a:t>
                      </a:r>
                    </a:p>
                  </a:txBody>
                  <a:tcPr anchor="ctr">
                    <a:lnL>
                      <a:noFill/>
                    </a:lnL>
                    <a:lnR>
                      <a:noFill/>
                    </a:lnR>
                    <a:lnT>
                      <a:noFill/>
                    </a:lnT>
                    <a:lnB>
                      <a:noFill/>
                    </a:lnB>
                    <a:noFill/>
                  </a:tcPr>
                </a:tc>
                <a:extLst>
                  <a:ext uri="{0D108BD9-81ED-4DB2-BD59-A6C34878D82A}">
                    <a16:rowId xmlns:a16="http://schemas.microsoft.com/office/drawing/2014/main" val="1661524458"/>
                  </a:ext>
                </a:extLst>
              </a:tr>
            </a:tbl>
          </a:graphicData>
        </a:graphic>
      </p:graphicFrame>
      <p:sp>
        <p:nvSpPr>
          <p:cNvPr id="4" name="Veri Yer Tutucusu 3">
            <a:extLst>
              <a:ext uri="{FF2B5EF4-FFF2-40B4-BE49-F238E27FC236}">
                <a16:creationId xmlns:a16="http://schemas.microsoft.com/office/drawing/2014/main" id="{276169BB-2F5A-F307-91BF-DC533B0BDBC8}"/>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21699367-C926-EEB9-DC0B-5AF7DE132D1A}"/>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DB410C6-FEB9-ED83-6099-BA8ED327BA01}"/>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156995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664DED-5CC1-7DC8-BB2A-ED5A31EB1CA1}"/>
              </a:ext>
            </a:extLst>
          </p:cNvPr>
          <p:cNvSpPr>
            <a:spLocks noGrp="1"/>
          </p:cNvSpPr>
          <p:nvPr>
            <p:ph type="title"/>
          </p:nvPr>
        </p:nvSpPr>
        <p:spPr/>
        <p:txBody>
          <a:bodyPr/>
          <a:lstStyle/>
          <a:p>
            <a:pPr algn="ctr"/>
            <a:r>
              <a:rPr lang="tr-TR" dirty="0"/>
              <a:t>Faaliyete Başlamak İçin Gerekli Temel Şartlar</a:t>
            </a:r>
          </a:p>
        </p:txBody>
      </p:sp>
      <p:sp>
        <p:nvSpPr>
          <p:cNvPr id="3" name="İçerik Yer Tutucusu 2">
            <a:extLst>
              <a:ext uri="{FF2B5EF4-FFF2-40B4-BE49-F238E27FC236}">
                <a16:creationId xmlns:a16="http://schemas.microsoft.com/office/drawing/2014/main" id="{C45A9501-6979-3040-1F9C-2A416F1356CF}"/>
              </a:ext>
            </a:extLst>
          </p:cNvPr>
          <p:cNvSpPr>
            <a:spLocks noGrp="1"/>
          </p:cNvSpPr>
          <p:nvPr>
            <p:ph idx="1"/>
          </p:nvPr>
        </p:nvSpPr>
        <p:spPr/>
        <p:txBody>
          <a:bodyPr>
            <a:normAutofit fontScale="92500" lnSpcReduction="20000"/>
          </a:bodyPr>
          <a:lstStyle/>
          <a:p>
            <a:r>
              <a:rPr lang="tr-TR" dirty="0"/>
              <a:t>Sermayesinin nakit olarak ödenmiş olması,</a:t>
            </a:r>
          </a:p>
          <a:p>
            <a:r>
              <a:rPr lang="tr-TR" dirty="0"/>
              <a:t>Sisteme giriş payının belirli kısmının TMSF hesabına yatırılması,</a:t>
            </a:r>
          </a:p>
          <a:p>
            <a:r>
              <a:rPr lang="tr-TR" dirty="0"/>
              <a:t>Kurumsal yönetim şartlarının sağlanması,</a:t>
            </a:r>
          </a:p>
          <a:p>
            <a:r>
              <a:rPr lang="tr-TR" dirty="0"/>
              <a:t>Yeterli personel ve teknik donanıma sahip olunması,</a:t>
            </a:r>
          </a:p>
          <a:p>
            <a:r>
              <a:rPr lang="tr-TR" dirty="0"/>
              <a:t>Yöneticilerin gerekli nitelikleri taşıması,</a:t>
            </a:r>
          </a:p>
          <a:p>
            <a:r>
              <a:rPr lang="tr-TR" dirty="0"/>
              <a:t>BDDK’nın bankanın faaliyet gösterebilecek yeterlilikte olduğuna karar vermesi gerekir.</a:t>
            </a:r>
          </a:p>
        </p:txBody>
      </p:sp>
      <p:sp>
        <p:nvSpPr>
          <p:cNvPr id="4" name="Veri Yer Tutucusu 3">
            <a:extLst>
              <a:ext uri="{FF2B5EF4-FFF2-40B4-BE49-F238E27FC236}">
                <a16:creationId xmlns:a16="http://schemas.microsoft.com/office/drawing/2014/main" id="{1B9F20FB-85DB-187D-21D7-CA46E8623CD0}"/>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2F49BE59-BB4D-1979-0DB8-1951F10F3D1A}"/>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A4829453-E892-192C-72C4-A5E0B26FE807}"/>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424926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6BC0819-FC2A-2600-E68D-A66D75EF0E4C}"/>
              </a:ext>
            </a:extLst>
          </p:cNvPr>
          <p:cNvSpPr>
            <a:spLocks noGrp="1"/>
          </p:cNvSpPr>
          <p:nvPr>
            <p:ph idx="1"/>
          </p:nvPr>
        </p:nvSpPr>
        <p:spPr/>
        <p:txBody>
          <a:bodyPr/>
          <a:lstStyle/>
          <a:p>
            <a:r>
              <a:rPr lang="tr-TR" b="1" dirty="0"/>
              <a:t>Kuruluş izni</a:t>
            </a:r>
            <a:r>
              <a:rPr lang="tr-TR" dirty="0"/>
              <a:t>, bankanın kurulmasına izin verir.</a:t>
            </a:r>
            <a:br>
              <a:rPr lang="tr-TR" dirty="0"/>
            </a:br>
            <a:r>
              <a:rPr lang="tr-TR" b="1" dirty="0"/>
              <a:t>Faaliyet izni</a:t>
            </a:r>
            <a:r>
              <a:rPr lang="tr-TR" dirty="0"/>
              <a:t>, bankanın bankacılık işlemlerine başlamasına izin verir.</a:t>
            </a:r>
          </a:p>
          <a:p>
            <a:r>
              <a:rPr lang="tr-TR" dirty="0"/>
              <a:t>Bir banka kurulmuş olsa bile, faaliyet izni almadan mevduat kabul edemez, kredi veremez ve bankacılık faaliyeti yürütemez.</a:t>
            </a:r>
          </a:p>
        </p:txBody>
      </p:sp>
      <p:sp>
        <p:nvSpPr>
          <p:cNvPr id="4" name="Veri Yer Tutucusu 3">
            <a:extLst>
              <a:ext uri="{FF2B5EF4-FFF2-40B4-BE49-F238E27FC236}">
                <a16:creationId xmlns:a16="http://schemas.microsoft.com/office/drawing/2014/main" id="{A2237D16-98B9-B655-73CC-8543E1DC07C4}"/>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B452E2DA-A6E6-3237-72EF-6428BA5339D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3E1038D-6250-11B4-A78C-084E7F864F7E}"/>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4113267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8A5AF-FE0E-1C57-FC72-466DB6C8E9E6}"/>
              </a:ext>
            </a:extLst>
          </p:cNvPr>
          <p:cNvSpPr>
            <a:spLocks noGrp="1"/>
          </p:cNvSpPr>
          <p:nvPr>
            <p:ph type="title"/>
          </p:nvPr>
        </p:nvSpPr>
        <p:spPr/>
        <p:txBody>
          <a:bodyPr/>
          <a:lstStyle/>
          <a:p>
            <a:r>
              <a:rPr lang="tr-TR" dirty="0"/>
              <a:t>Kuruluş İzninin İptali</a:t>
            </a:r>
          </a:p>
        </p:txBody>
      </p:sp>
      <p:graphicFrame>
        <p:nvGraphicFramePr>
          <p:cNvPr id="7" name="İçerik Yer Tutucusu 6">
            <a:extLst>
              <a:ext uri="{FF2B5EF4-FFF2-40B4-BE49-F238E27FC236}">
                <a16:creationId xmlns:a16="http://schemas.microsoft.com/office/drawing/2014/main" id="{60E92C95-6368-6313-D2C8-F33867E07E29}"/>
              </a:ext>
            </a:extLst>
          </p:cNvPr>
          <p:cNvGraphicFramePr>
            <a:graphicFrameLocks noGrp="1"/>
          </p:cNvGraphicFramePr>
          <p:nvPr>
            <p:ph idx="1"/>
            <p:extLst>
              <p:ext uri="{D42A27DB-BD31-4B8C-83A1-F6EECF244321}">
                <p14:modId xmlns:p14="http://schemas.microsoft.com/office/powerpoint/2010/main" val="1632032251"/>
              </p:ext>
            </p:extLst>
          </p:nvPr>
        </p:nvGraphicFramePr>
        <p:xfrm>
          <a:off x="1189038" y="1690687"/>
          <a:ext cx="10164762" cy="4512686"/>
        </p:xfrm>
        <a:graphic>
          <a:graphicData uri="http://schemas.openxmlformats.org/drawingml/2006/table">
            <a:tbl>
              <a:tblPr/>
              <a:tblGrid>
                <a:gridCol w="5082381">
                  <a:extLst>
                    <a:ext uri="{9D8B030D-6E8A-4147-A177-3AD203B41FA5}">
                      <a16:colId xmlns:a16="http://schemas.microsoft.com/office/drawing/2014/main" val="1366762855"/>
                    </a:ext>
                  </a:extLst>
                </a:gridCol>
                <a:gridCol w="5082381">
                  <a:extLst>
                    <a:ext uri="{9D8B030D-6E8A-4147-A177-3AD203B41FA5}">
                      <a16:colId xmlns:a16="http://schemas.microsoft.com/office/drawing/2014/main" val="105254483"/>
                    </a:ext>
                  </a:extLst>
                </a:gridCol>
              </a:tblGrid>
              <a:tr h="564086">
                <a:tc>
                  <a:txBody>
                    <a:bodyPr/>
                    <a:lstStyle/>
                    <a:p>
                      <a:pPr>
                        <a:buNone/>
                      </a:pPr>
                      <a:r>
                        <a:rPr lang="tr-TR"/>
                        <a:t>İptal Nedeni</a:t>
                      </a:r>
                    </a:p>
                  </a:txBody>
                  <a:tcPr anchor="ctr">
                    <a:lnL>
                      <a:noFill/>
                    </a:lnL>
                    <a:lnR>
                      <a:noFill/>
                    </a:lnR>
                    <a:lnT>
                      <a:noFill/>
                    </a:lnT>
                    <a:lnB>
                      <a:noFill/>
                    </a:lnB>
                    <a:noFill/>
                  </a:tcPr>
                </a:tc>
                <a:tc>
                  <a:txBody>
                    <a:bodyPr/>
                    <a:lstStyle/>
                    <a:p>
                      <a:pPr>
                        <a:buNone/>
                      </a:pPr>
                      <a:r>
                        <a:rPr lang="tr-TR"/>
                        <a:t>Açıklama</a:t>
                      </a:r>
                    </a:p>
                  </a:txBody>
                  <a:tcPr anchor="ctr">
                    <a:lnL>
                      <a:noFill/>
                    </a:lnL>
                    <a:lnR>
                      <a:noFill/>
                    </a:lnR>
                    <a:lnT>
                      <a:noFill/>
                    </a:lnT>
                    <a:lnB>
                      <a:noFill/>
                    </a:lnB>
                    <a:noFill/>
                  </a:tcPr>
                </a:tc>
                <a:extLst>
                  <a:ext uri="{0D108BD9-81ED-4DB2-BD59-A6C34878D82A}">
                    <a16:rowId xmlns:a16="http://schemas.microsoft.com/office/drawing/2014/main" val="1852906193"/>
                  </a:ext>
                </a:extLst>
              </a:tr>
              <a:tr h="987150">
                <a:tc>
                  <a:txBody>
                    <a:bodyPr/>
                    <a:lstStyle/>
                    <a:p>
                      <a:pPr>
                        <a:buNone/>
                      </a:pPr>
                      <a:r>
                        <a:rPr lang="tr-TR" b="1"/>
                        <a:t>Faaliyet izni için süresinde başvuru yapılmaması</a:t>
                      </a:r>
                      <a:endParaRPr lang="tr-TR"/>
                    </a:p>
                  </a:txBody>
                  <a:tcPr anchor="ctr">
                    <a:lnL>
                      <a:noFill/>
                    </a:lnL>
                    <a:lnR>
                      <a:noFill/>
                    </a:lnR>
                    <a:lnT>
                      <a:noFill/>
                    </a:lnT>
                    <a:lnB>
                      <a:noFill/>
                    </a:lnB>
                    <a:noFill/>
                  </a:tcPr>
                </a:tc>
                <a:tc>
                  <a:txBody>
                    <a:bodyPr/>
                    <a:lstStyle/>
                    <a:p>
                      <a:pPr>
                        <a:buNone/>
                      </a:pPr>
                      <a:r>
                        <a:rPr lang="tr-TR"/>
                        <a:t>Kanunda öngörülen süre içinde faaliyet izni alınmazsa kuruluş izni iptal edilebilir.</a:t>
                      </a:r>
                    </a:p>
                  </a:txBody>
                  <a:tcPr anchor="ctr">
                    <a:lnL>
                      <a:noFill/>
                    </a:lnL>
                    <a:lnR>
                      <a:noFill/>
                    </a:lnR>
                    <a:lnT>
                      <a:noFill/>
                    </a:lnT>
                    <a:lnB>
                      <a:noFill/>
                    </a:lnB>
                    <a:noFill/>
                  </a:tcPr>
                </a:tc>
                <a:extLst>
                  <a:ext uri="{0D108BD9-81ED-4DB2-BD59-A6C34878D82A}">
                    <a16:rowId xmlns:a16="http://schemas.microsoft.com/office/drawing/2014/main" val="1871278097"/>
                  </a:ext>
                </a:extLst>
              </a:tr>
              <a:tr h="987150">
                <a:tc>
                  <a:txBody>
                    <a:bodyPr/>
                    <a:lstStyle/>
                    <a:p>
                      <a:pPr>
                        <a:buNone/>
                      </a:pPr>
                      <a:r>
                        <a:rPr lang="tr-TR" b="1"/>
                        <a:t>Kuruluş şartlarının kaybedilmesi</a:t>
                      </a:r>
                      <a:endParaRPr lang="tr-TR"/>
                    </a:p>
                  </a:txBody>
                  <a:tcPr anchor="ctr">
                    <a:lnL>
                      <a:noFill/>
                    </a:lnL>
                    <a:lnR>
                      <a:noFill/>
                    </a:lnR>
                    <a:lnT>
                      <a:noFill/>
                    </a:lnT>
                    <a:lnB>
                      <a:noFill/>
                    </a:lnB>
                    <a:noFill/>
                  </a:tcPr>
                </a:tc>
                <a:tc>
                  <a:txBody>
                    <a:bodyPr/>
                    <a:lstStyle/>
                    <a:p>
                      <a:pPr>
                        <a:buNone/>
                      </a:pPr>
                      <a:r>
                        <a:rPr lang="tr-TR"/>
                        <a:t>Kuruluş izni verilirken aranan şartlardan birinin sonradan ortadan kalkması.</a:t>
                      </a:r>
                    </a:p>
                  </a:txBody>
                  <a:tcPr anchor="ctr">
                    <a:lnL>
                      <a:noFill/>
                    </a:lnL>
                    <a:lnR>
                      <a:noFill/>
                    </a:lnR>
                    <a:lnT>
                      <a:noFill/>
                    </a:lnT>
                    <a:lnB>
                      <a:noFill/>
                    </a:lnB>
                    <a:noFill/>
                  </a:tcPr>
                </a:tc>
                <a:extLst>
                  <a:ext uri="{0D108BD9-81ED-4DB2-BD59-A6C34878D82A}">
                    <a16:rowId xmlns:a16="http://schemas.microsoft.com/office/drawing/2014/main" val="320229501"/>
                  </a:ext>
                </a:extLst>
              </a:tr>
              <a:tr h="987150">
                <a:tc>
                  <a:txBody>
                    <a:bodyPr/>
                    <a:lstStyle/>
                    <a:p>
                      <a:pPr>
                        <a:buNone/>
                      </a:pPr>
                      <a:r>
                        <a:rPr lang="tr-TR" b="1"/>
                        <a:t>Gerçeğe aykırı bilgi veya belge verilmesi</a:t>
                      </a:r>
                      <a:endParaRPr lang="tr-TR"/>
                    </a:p>
                  </a:txBody>
                  <a:tcPr anchor="ctr">
                    <a:lnL>
                      <a:noFill/>
                    </a:lnL>
                    <a:lnR>
                      <a:noFill/>
                    </a:lnR>
                    <a:lnT>
                      <a:noFill/>
                    </a:lnT>
                    <a:lnB>
                      <a:noFill/>
                    </a:lnB>
                    <a:noFill/>
                  </a:tcPr>
                </a:tc>
                <a:tc>
                  <a:txBody>
                    <a:bodyPr/>
                    <a:lstStyle/>
                    <a:p>
                      <a:pPr>
                        <a:buNone/>
                      </a:pPr>
                      <a:r>
                        <a:rPr lang="tr-TR"/>
                        <a:t>Başvuru sırasında yanlış veya yanıltıcı bilgi ve belge sunulması.</a:t>
                      </a:r>
                    </a:p>
                  </a:txBody>
                  <a:tcPr anchor="ctr">
                    <a:lnL>
                      <a:noFill/>
                    </a:lnL>
                    <a:lnR>
                      <a:noFill/>
                    </a:lnR>
                    <a:lnT>
                      <a:noFill/>
                    </a:lnT>
                    <a:lnB>
                      <a:noFill/>
                    </a:lnB>
                    <a:noFill/>
                  </a:tcPr>
                </a:tc>
                <a:extLst>
                  <a:ext uri="{0D108BD9-81ED-4DB2-BD59-A6C34878D82A}">
                    <a16:rowId xmlns:a16="http://schemas.microsoft.com/office/drawing/2014/main" val="1651335620"/>
                  </a:ext>
                </a:extLst>
              </a:tr>
              <a:tr h="987150">
                <a:tc>
                  <a:txBody>
                    <a:bodyPr/>
                    <a:lstStyle/>
                    <a:p>
                      <a:pPr>
                        <a:buNone/>
                      </a:pPr>
                      <a:r>
                        <a:rPr lang="tr-TR" b="1"/>
                        <a:t>Kanuna aykırı durumların tespit edilmesi</a:t>
                      </a:r>
                      <a:endParaRPr lang="tr-TR"/>
                    </a:p>
                  </a:txBody>
                  <a:tcPr anchor="ctr">
                    <a:lnL>
                      <a:noFill/>
                    </a:lnL>
                    <a:lnR>
                      <a:noFill/>
                    </a:lnR>
                    <a:lnT>
                      <a:noFill/>
                    </a:lnT>
                    <a:lnB>
                      <a:noFill/>
                    </a:lnB>
                    <a:noFill/>
                  </a:tcPr>
                </a:tc>
                <a:tc>
                  <a:txBody>
                    <a:bodyPr/>
                    <a:lstStyle/>
                    <a:p>
                      <a:pPr>
                        <a:buNone/>
                      </a:pPr>
                      <a:r>
                        <a:rPr lang="tr-TR" dirty="0"/>
                        <a:t>Bankanın kuruluş sürecinde Bankacılık Kanunu'na aykırı işlemlerin belirlenmesi.</a:t>
                      </a:r>
                    </a:p>
                  </a:txBody>
                  <a:tcPr anchor="ctr">
                    <a:lnL>
                      <a:noFill/>
                    </a:lnL>
                    <a:lnR>
                      <a:noFill/>
                    </a:lnR>
                    <a:lnT>
                      <a:noFill/>
                    </a:lnT>
                    <a:lnB>
                      <a:noFill/>
                    </a:lnB>
                    <a:noFill/>
                  </a:tcPr>
                </a:tc>
                <a:extLst>
                  <a:ext uri="{0D108BD9-81ED-4DB2-BD59-A6C34878D82A}">
                    <a16:rowId xmlns:a16="http://schemas.microsoft.com/office/drawing/2014/main" val="2657027619"/>
                  </a:ext>
                </a:extLst>
              </a:tr>
            </a:tbl>
          </a:graphicData>
        </a:graphic>
      </p:graphicFrame>
      <p:sp>
        <p:nvSpPr>
          <p:cNvPr id="4" name="Veri Yer Tutucusu 3">
            <a:extLst>
              <a:ext uri="{FF2B5EF4-FFF2-40B4-BE49-F238E27FC236}">
                <a16:creationId xmlns:a16="http://schemas.microsoft.com/office/drawing/2014/main" id="{256FFD45-150E-B54D-AC51-EB892CF101A0}"/>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BB0ABAD1-6511-6C26-0513-6DD601D564D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D98E6CC1-9E78-5C4F-A4A9-F9DA878EC59D}"/>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971834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8A03443-FDFD-7B77-4FE7-A78DA30AE5FF}"/>
              </a:ext>
            </a:extLst>
          </p:cNvPr>
          <p:cNvSpPr>
            <a:spLocks noGrp="1"/>
          </p:cNvSpPr>
          <p:nvPr>
            <p:ph idx="1"/>
          </p:nvPr>
        </p:nvSpPr>
        <p:spPr>
          <a:xfrm>
            <a:off x="1188718" y="644236"/>
            <a:ext cx="10165081" cy="5532727"/>
          </a:xfrm>
        </p:spPr>
        <p:txBody>
          <a:bodyPr>
            <a:normAutofit fontScale="55000" lnSpcReduction="20000"/>
          </a:bodyPr>
          <a:lstStyle/>
          <a:p>
            <a:pPr marL="0" indent="0" algn="ctr">
              <a:buNone/>
            </a:pPr>
            <a:r>
              <a:rPr lang="tr-TR" b="1" dirty="0"/>
              <a:t>Kuruluş İzni Verilir</a:t>
            </a:r>
          </a:p>
          <a:p>
            <a:pPr marL="0" indent="0" algn="ctr">
              <a:buNone/>
            </a:pPr>
            <a:r>
              <a:rPr lang="tr-TR" b="1" dirty="0"/>
              <a:t>        │</a:t>
            </a:r>
          </a:p>
          <a:p>
            <a:pPr marL="0" indent="0" algn="ctr">
              <a:buNone/>
            </a:pPr>
            <a:r>
              <a:rPr lang="tr-TR" b="1" dirty="0"/>
              <a:t>        ▼</a:t>
            </a:r>
          </a:p>
          <a:p>
            <a:pPr marL="0" indent="0" algn="ctr">
              <a:buNone/>
            </a:pPr>
            <a:r>
              <a:rPr lang="tr-TR" b="1" dirty="0"/>
              <a:t>Kuruluş Şartları İzlenir</a:t>
            </a:r>
          </a:p>
          <a:p>
            <a:pPr marL="0" indent="0" algn="ctr">
              <a:buNone/>
            </a:pPr>
            <a:r>
              <a:rPr lang="tr-TR" b="1" dirty="0"/>
              <a:t>        │</a:t>
            </a:r>
          </a:p>
          <a:p>
            <a:pPr marL="0" indent="0" algn="ctr">
              <a:buNone/>
            </a:pPr>
            <a:r>
              <a:rPr lang="tr-TR" b="1" dirty="0"/>
              <a:t>        ▼</a:t>
            </a:r>
          </a:p>
          <a:p>
            <a:pPr marL="0" indent="0" algn="ctr">
              <a:buNone/>
            </a:pPr>
            <a:r>
              <a:rPr lang="tr-TR" b="1" dirty="0"/>
              <a:t>Şartlar Sağlanıyor mu?</a:t>
            </a:r>
          </a:p>
          <a:p>
            <a:pPr marL="0" indent="0" algn="ctr">
              <a:buNone/>
            </a:pPr>
            <a:r>
              <a:rPr lang="tr-TR" b="1" dirty="0"/>
              <a:t>     │           │</a:t>
            </a:r>
          </a:p>
          <a:p>
            <a:pPr marL="0" indent="0" algn="ctr">
              <a:buNone/>
            </a:pPr>
            <a:r>
              <a:rPr lang="tr-TR" b="1" dirty="0"/>
              <a:t>    Evet       Hayır</a:t>
            </a:r>
          </a:p>
          <a:p>
            <a:pPr marL="0" indent="0" algn="ctr">
              <a:buNone/>
            </a:pPr>
            <a:r>
              <a:rPr lang="tr-TR" b="1" dirty="0"/>
              <a:t>     │           │</a:t>
            </a:r>
          </a:p>
          <a:p>
            <a:pPr marL="0" indent="0" algn="ctr">
              <a:buNone/>
            </a:pPr>
            <a:r>
              <a:rPr lang="tr-TR" b="1" dirty="0"/>
              <a:t>     ▼           ▼</a:t>
            </a:r>
          </a:p>
          <a:p>
            <a:pPr marL="0" indent="0" algn="ctr">
              <a:buNone/>
            </a:pPr>
            <a:r>
              <a:rPr lang="tr-TR" b="1" dirty="0"/>
              <a:t>Faaliyet      Kuruluş İzni</a:t>
            </a:r>
          </a:p>
          <a:p>
            <a:pPr marL="0" indent="0" algn="ctr">
              <a:buNone/>
            </a:pPr>
            <a:r>
              <a:rPr lang="tr-TR" b="1" dirty="0"/>
              <a:t>İzni Süreci     İptal Edilir</a:t>
            </a:r>
          </a:p>
        </p:txBody>
      </p:sp>
      <p:sp>
        <p:nvSpPr>
          <p:cNvPr id="4" name="Veri Yer Tutucusu 3">
            <a:extLst>
              <a:ext uri="{FF2B5EF4-FFF2-40B4-BE49-F238E27FC236}">
                <a16:creationId xmlns:a16="http://schemas.microsoft.com/office/drawing/2014/main" id="{AB1CD475-0604-94AB-AF58-EC38D81ED48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0C1DC21-89B0-FF6A-E8ED-CB21929537A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D28034E6-55BB-B1F4-2B5A-CFB37AB0B602}"/>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744595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B074B-77A0-7E56-B23F-9EF301363409}"/>
              </a:ext>
            </a:extLst>
          </p:cNvPr>
          <p:cNvSpPr>
            <a:spLocks noGrp="1"/>
          </p:cNvSpPr>
          <p:nvPr>
            <p:ph type="title"/>
          </p:nvPr>
        </p:nvSpPr>
        <p:spPr/>
        <p:txBody>
          <a:bodyPr/>
          <a:lstStyle/>
          <a:p>
            <a:r>
              <a:rPr lang="tr-TR" dirty="0"/>
              <a:t>Faaliyet İzninin İptali </a:t>
            </a:r>
          </a:p>
        </p:txBody>
      </p:sp>
      <p:sp>
        <p:nvSpPr>
          <p:cNvPr id="3" name="İçerik Yer Tutucusu 2">
            <a:extLst>
              <a:ext uri="{FF2B5EF4-FFF2-40B4-BE49-F238E27FC236}">
                <a16:creationId xmlns:a16="http://schemas.microsoft.com/office/drawing/2014/main" id="{0B8BDEA8-A714-5C84-7B4B-EC66BFFA6234}"/>
              </a:ext>
            </a:extLst>
          </p:cNvPr>
          <p:cNvSpPr>
            <a:spLocks noGrp="1"/>
          </p:cNvSpPr>
          <p:nvPr>
            <p:ph idx="1"/>
          </p:nvPr>
        </p:nvSpPr>
        <p:spPr/>
        <p:txBody>
          <a:bodyPr/>
          <a:lstStyle/>
          <a:p>
            <a:r>
              <a:rPr lang="tr-TR" dirty="0"/>
              <a:t>Bir banka faaliyet izni aldıktan sonra, kanunda belirtilen bazı durumların ortaya çıkması hâlinde </a:t>
            </a:r>
            <a:r>
              <a:rPr lang="tr-TR" b="1" dirty="0"/>
              <a:t>Bankacılık Düzenleme ve Denetleme Kurulu (BDDK)</a:t>
            </a:r>
            <a:r>
              <a:rPr lang="tr-TR" dirty="0"/>
              <a:t> tarafından faaliyet izni kaldırılabilir. Bu durumda banka artık bankacılık faaliyetlerini sürdüremez.</a:t>
            </a:r>
          </a:p>
        </p:txBody>
      </p:sp>
      <p:sp>
        <p:nvSpPr>
          <p:cNvPr id="4" name="Veri Yer Tutucusu 3">
            <a:extLst>
              <a:ext uri="{FF2B5EF4-FFF2-40B4-BE49-F238E27FC236}">
                <a16:creationId xmlns:a16="http://schemas.microsoft.com/office/drawing/2014/main" id="{344A3CDB-B94D-E0F8-726B-22093CF0B3B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B007997F-A625-985F-504B-284711A5072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65A8A83-BA9D-7C70-BF27-594EAD9A50D5}"/>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440989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B02034-4F14-C953-73B9-C57676FC37CE}"/>
              </a:ext>
            </a:extLst>
          </p:cNvPr>
          <p:cNvSpPr>
            <a:spLocks noGrp="1"/>
          </p:cNvSpPr>
          <p:nvPr>
            <p:ph type="title"/>
          </p:nvPr>
        </p:nvSpPr>
        <p:spPr/>
        <p:txBody>
          <a:bodyPr/>
          <a:lstStyle/>
          <a:p>
            <a:r>
              <a:rPr lang="tr-TR" dirty="0"/>
              <a:t>Faaliyet İzninin İptal Edilme Nedenleri</a:t>
            </a:r>
          </a:p>
        </p:txBody>
      </p:sp>
      <p:graphicFrame>
        <p:nvGraphicFramePr>
          <p:cNvPr id="12" name="İçerik Yer Tutucusu 11">
            <a:extLst>
              <a:ext uri="{FF2B5EF4-FFF2-40B4-BE49-F238E27FC236}">
                <a16:creationId xmlns:a16="http://schemas.microsoft.com/office/drawing/2014/main" id="{EC945174-86D5-C0D9-1FA2-734B1CCA6277}"/>
              </a:ext>
            </a:extLst>
          </p:cNvPr>
          <p:cNvGraphicFramePr>
            <a:graphicFrameLocks noGrp="1"/>
          </p:cNvGraphicFramePr>
          <p:nvPr>
            <p:ph idx="1"/>
            <p:extLst>
              <p:ext uri="{D42A27DB-BD31-4B8C-83A1-F6EECF244321}">
                <p14:modId xmlns:p14="http://schemas.microsoft.com/office/powerpoint/2010/main" val="2228370407"/>
              </p:ext>
            </p:extLst>
          </p:nvPr>
        </p:nvGraphicFramePr>
        <p:xfrm>
          <a:off x="1039091" y="1690688"/>
          <a:ext cx="10314709" cy="4429556"/>
        </p:xfrm>
        <a:graphic>
          <a:graphicData uri="http://schemas.openxmlformats.org/drawingml/2006/table">
            <a:tbl>
              <a:tblPr/>
              <a:tblGrid>
                <a:gridCol w="5232328">
                  <a:extLst>
                    <a:ext uri="{9D8B030D-6E8A-4147-A177-3AD203B41FA5}">
                      <a16:colId xmlns:a16="http://schemas.microsoft.com/office/drawing/2014/main" val="958587310"/>
                    </a:ext>
                  </a:extLst>
                </a:gridCol>
                <a:gridCol w="5082381">
                  <a:extLst>
                    <a:ext uri="{9D8B030D-6E8A-4147-A177-3AD203B41FA5}">
                      <a16:colId xmlns:a16="http://schemas.microsoft.com/office/drawing/2014/main" val="3286531984"/>
                    </a:ext>
                  </a:extLst>
                </a:gridCol>
              </a:tblGrid>
              <a:tr h="3163968">
                <a:tc gridSpan="2">
                  <a:txBody>
                    <a:bodyPr/>
                    <a:lstStyle/>
                    <a:p>
                      <a:pPr>
                        <a:buNone/>
                      </a:pPr>
                      <a:r>
                        <a:rPr lang="tr-TR" sz="1800" b="0" i="0" u="none" strike="noStrike" kern="1200" baseline="0" dirty="0">
                          <a:solidFill>
                            <a:schemeClr val="tx1"/>
                          </a:solidFill>
                          <a:latin typeface="Times New Roman" panose="02020603050405020304" pitchFamily="18" charset="0"/>
                          <a:ea typeface="+mn-ea"/>
                          <a:cs typeface="Times New Roman" panose="02020603050405020304" pitchFamily="18" charset="0"/>
                        </a:rPr>
                        <a:t>Bir bankanın, faaliyet izninin gerçeğe aykırı beyanlarla alınmış olması veya faaliyet izninin alınmasından itibaren altı ay içinde faaliyete geçilmemesi ya da bir yıl içinde kesintisiz altı ay süre ile faaliyette bulunulmamış olması hâlinde faaliyet izni iptal edilir. </a:t>
                      </a:r>
                      <a:endParaRPr lang="tr-TR" dirty="0">
                        <a:latin typeface="Times New Roman" panose="02020603050405020304" pitchFamily="18" charset="0"/>
                        <a:cs typeface="Times New Roman" panose="02020603050405020304" pitchFamily="18" charset="0"/>
                      </a:endParaRPr>
                    </a:p>
                  </a:txBody>
                  <a:tcPr anchor="ctr">
                    <a:lnL>
                      <a:noFill/>
                    </a:lnL>
                    <a:lnR>
                      <a:noFill/>
                    </a:lnR>
                    <a:lnT>
                      <a:noFill/>
                    </a:lnT>
                    <a:lnB>
                      <a:noFill/>
                    </a:lnB>
                    <a:noFill/>
                  </a:tcPr>
                </a:tc>
                <a:tc hMerge="1">
                  <a:txBody>
                    <a:bodyPr/>
                    <a:lstStyle/>
                    <a:p>
                      <a:pPr>
                        <a:buNone/>
                      </a:pPr>
                      <a:endParaRPr lang="tr-TR" dirty="0"/>
                    </a:p>
                  </a:txBody>
                  <a:tcPr anchor="ctr">
                    <a:lnL>
                      <a:noFill/>
                    </a:lnL>
                    <a:lnR>
                      <a:noFill/>
                    </a:lnR>
                    <a:lnT>
                      <a:noFill/>
                    </a:lnT>
                    <a:lnB>
                      <a:noFill/>
                    </a:lnB>
                    <a:noFill/>
                  </a:tcPr>
                </a:tc>
                <a:extLst>
                  <a:ext uri="{0D108BD9-81ED-4DB2-BD59-A6C34878D82A}">
                    <a16:rowId xmlns:a16="http://schemas.microsoft.com/office/drawing/2014/main" val="727961963"/>
                  </a:ext>
                </a:extLst>
              </a:tr>
              <a:tr h="1265588">
                <a:tc>
                  <a:txBody>
                    <a:bodyPr/>
                    <a:lstStyle/>
                    <a:p>
                      <a:pPr>
                        <a:buNone/>
                      </a:pPr>
                      <a:endParaRPr lang="tr-TR"/>
                    </a:p>
                  </a:txBody>
                  <a:tcPr anchor="ctr">
                    <a:lnL>
                      <a:noFill/>
                    </a:lnL>
                    <a:lnR>
                      <a:noFill/>
                    </a:lnR>
                    <a:lnT>
                      <a:noFill/>
                    </a:lnT>
                    <a:lnB>
                      <a:noFill/>
                    </a:lnB>
                    <a:noFill/>
                  </a:tcPr>
                </a:tc>
                <a:tc>
                  <a:txBody>
                    <a:bodyPr/>
                    <a:lstStyle/>
                    <a:p>
                      <a:pPr>
                        <a:buNone/>
                      </a:pPr>
                      <a:endParaRPr lang="tr-TR" dirty="0"/>
                    </a:p>
                  </a:txBody>
                  <a:tcPr anchor="ctr">
                    <a:lnL>
                      <a:noFill/>
                    </a:lnL>
                    <a:lnR>
                      <a:noFill/>
                    </a:lnR>
                    <a:lnT>
                      <a:noFill/>
                    </a:lnT>
                    <a:lnB>
                      <a:noFill/>
                    </a:lnB>
                    <a:noFill/>
                  </a:tcPr>
                </a:tc>
                <a:extLst>
                  <a:ext uri="{0D108BD9-81ED-4DB2-BD59-A6C34878D82A}">
                    <a16:rowId xmlns:a16="http://schemas.microsoft.com/office/drawing/2014/main" val="918101767"/>
                  </a:ext>
                </a:extLst>
              </a:tr>
            </a:tbl>
          </a:graphicData>
        </a:graphic>
      </p:graphicFrame>
      <p:sp>
        <p:nvSpPr>
          <p:cNvPr id="4" name="Veri Yer Tutucusu 3">
            <a:extLst>
              <a:ext uri="{FF2B5EF4-FFF2-40B4-BE49-F238E27FC236}">
                <a16:creationId xmlns:a16="http://schemas.microsoft.com/office/drawing/2014/main" id="{F76FA890-0C5D-0C09-BDD6-A5676AE9B78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72E319A1-BE82-0F80-FE8B-AF3054FD6D55}"/>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7F21F15-AFCB-89D2-6209-02009EBC9947}"/>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9704463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TotalTime>
  <Words>462</Words>
  <Application>Microsoft Office PowerPoint</Application>
  <PresentationFormat>Geniş ekran</PresentationFormat>
  <Paragraphs>91</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12</vt:i4>
      </vt:variant>
    </vt:vector>
  </HeadingPairs>
  <TitlesOfParts>
    <vt:vector size="18" baseType="lpstr">
      <vt:lpstr>Aptos</vt:lpstr>
      <vt:lpstr>Aptos Display</vt:lpstr>
      <vt:lpstr>Arial</vt:lpstr>
      <vt:lpstr>Times New Roman</vt:lpstr>
      <vt:lpstr>Office Teması</vt:lpstr>
      <vt:lpstr>Özel Tasarım</vt:lpstr>
      <vt:lpstr>BANKA VE SİGORTA HUKUKU</vt:lpstr>
      <vt:lpstr>Faaliyet izni </vt:lpstr>
      <vt:lpstr>PowerPoint Sunusu</vt:lpstr>
      <vt:lpstr>Faaliyete Başlamak İçin Gerekli Temel Şartlar</vt:lpstr>
      <vt:lpstr>PowerPoint Sunusu</vt:lpstr>
      <vt:lpstr>Kuruluş İzninin İptali</vt:lpstr>
      <vt:lpstr>PowerPoint Sunusu</vt:lpstr>
      <vt:lpstr>Faaliyet İzninin İptali </vt:lpstr>
      <vt:lpstr>Faaliyet İzninin İptal Edilme Nedenleri</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SİGORTA HUKUKU</dc:title>
  <dc:creator>EÖ</dc:creator>
  <cp:lastModifiedBy>EDIBE YIGIT</cp:lastModifiedBy>
  <cp:revision>7</cp:revision>
  <dcterms:created xsi:type="dcterms:W3CDTF">2026-04-02T07:47:59Z</dcterms:created>
  <dcterms:modified xsi:type="dcterms:W3CDTF">2026-07-02T10:31:05Z</dcterms:modified>
</cp:coreProperties>
</file>