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5"/>
  </p:notesMasterIdLst>
  <p:sldIdLst>
    <p:sldId id="256" r:id="rId3"/>
    <p:sldId id="257" r:id="rId4"/>
    <p:sldId id="258" r:id="rId5"/>
    <p:sldId id="259" r:id="rId6"/>
    <p:sldId id="272" r:id="rId7"/>
    <p:sldId id="268" r:id="rId8"/>
    <p:sldId id="270" r:id="rId9"/>
    <p:sldId id="261" r:id="rId10"/>
    <p:sldId id="260" r:id="rId11"/>
    <p:sldId id="273" r:id="rId12"/>
    <p:sldId id="265" r:id="rId13"/>
    <p:sldId id="267"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53" d="100"/>
          <a:sy n="53" d="100"/>
        </p:scale>
        <p:origin x="96"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2.07.2026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2.07.2026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2.07.2026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2.07.2026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2.07.2026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2.07.2026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2.07.2026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2.07.2026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2.07.2026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2.07.2026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2.07.2026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2.07.2026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saglik.gov.tr/TR-10357/saglik-mevzuati.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cs typeface="Times New Roman" panose="02020603050405020304" pitchFamily="18" charset="0"/>
              </a:rPr>
              <a:t>SAĞLIK MEVZUATI</a:t>
            </a:r>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a:cs typeface="Times New Roman" panose="02020603050405020304" pitchFamily="18" charset="0"/>
              </a:rPr>
              <a:t>2. HAFTA </a:t>
            </a:r>
            <a:r>
              <a:rPr lang="tr-TR" dirty="0">
                <a:cs typeface="Times New Roman" panose="02020603050405020304" pitchFamily="18" charset="0"/>
              </a:rPr>
              <a:t>SAĞLIK MEVZUATI: </a:t>
            </a:r>
          </a:p>
          <a:p>
            <a:r>
              <a:rPr lang="tr-TR" dirty="0">
                <a:cs typeface="Times New Roman" panose="02020603050405020304" pitchFamily="18" charset="0"/>
              </a:rPr>
              <a:t>SAĞLIK HİZMETLERİNİN ANA UNSURLARI VE YASAL ÇERÇEVESİ</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9F2C6E-6363-488F-AD98-0870F24A1E29}"/>
              </a:ext>
            </a:extLst>
          </p:cNvPr>
          <p:cNvSpPr>
            <a:spLocks noGrp="1"/>
          </p:cNvSpPr>
          <p:nvPr>
            <p:ph type="title"/>
          </p:nvPr>
        </p:nvSpPr>
        <p:spPr/>
        <p:txBody>
          <a:bodyPr/>
          <a:lstStyle/>
          <a:p>
            <a:r>
              <a:rPr lang="tr-TR" b="1" dirty="0">
                <a:cs typeface="Times New Roman" panose="02020603050405020304" pitchFamily="18" charset="0"/>
              </a:rPr>
              <a:t>TC Anayasasının 56. Maddesi (devam)</a:t>
            </a:r>
            <a:endParaRPr lang="tr-TR" dirty="0"/>
          </a:p>
        </p:txBody>
      </p:sp>
      <p:sp>
        <p:nvSpPr>
          <p:cNvPr id="3" name="İçerik Yer Tutucusu 2">
            <a:extLst>
              <a:ext uri="{FF2B5EF4-FFF2-40B4-BE49-F238E27FC236}">
                <a16:creationId xmlns:a16="http://schemas.microsoft.com/office/drawing/2014/main" id="{F569C741-25F5-46D0-9F36-C853C2A6003F}"/>
              </a:ext>
            </a:extLst>
          </p:cNvPr>
          <p:cNvSpPr>
            <a:spLocks noGrp="1"/>
          </p:cNvSpPr>
          <p:nvPr>
            <p:ph idx="1"/>
          </p:nvPr>
        </p:nvSpPr>
        <p:spPr/>
        <p:txBody>
          <a:bodyPr/>
          <a:lstStyle/>
          <a:p>
            <a:r>
              <a:rPr lang="tr-TR" dirty="0"/>
              <a:t>… </a:t>
            </a:r>
            <a:r>
              <a:rPr lang="tr-TR" dirty="0">
                <a:solidFill>
                  <a:srgbClr val="000000"/>
                </a:solidFill>
              </a:rPr>
              <a:t>Devlet, bu görevini kamu ve özel kesimdeki sağlık ve sosyal kurumlardan yararlanarak, onları denetleyerek yerine getirir. Sağlık hizmetlerinin yaygın bir şekilde yerine getirilmesi için kanunla genel sağlık sigortası kurulabilir.”</a:t>
            </a:r>
            <a:endParaRPr lang="tr-TR" dirty="0"/>
          </a:p>
        </p:txBody>
      </p:sp>
      <p:sp>
        <p:nvSpPr>
          <p:cNvPr id="4" name="Veri Yer Tutucusu 3">
            <a:extLst>
              <a:ext uri="{FF2B5EF4-FFF2-40B4-BE49-F238E27FC236}">
                <a16:creationId xmlns:a16="http://schemas.microsoft.com/office/drawing/2014/main" id="{32678E86-787B-4BE2-AFB7-6EFB5B0D8647}"/>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B181386B-4927-40DB-A6BF-9446226DDC41}"/>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65C7078-EC6D-4D6E-B184-26C75EBF4FE5}"/>
              </a:ext>
            </a:extLst>
          </p:cNvPr>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2349865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CDE2C03F-016E-4D55-9D9C-AF1D02C450B1}"/>
              </a:ext>
            </a:extLst>
          </p:cNvPr>
          <p:cNvSpPr>
            <a:spLocks noGrp="1"/>
          </p:cNvSpPr>
          <p:nvPr>
            <p:ph idx="1"/>
          </p:nvPr>
        </p:nvSpPr>
        <p:spPr/>
        <p:txBody>
          <a:bodyPr>
            <a:noAutofit/>
          </a:bodyPr>
          <a:lstStyle/>
          <a:p>
            <a:pPr marL="0" marR="0" lvl="0" indent="0" defTabSz="914400" rtl="0" eaLnBrk="0" fontAlgn="base" latinLnBrk="0" hangingPunct="0">
              <a:spcBef>
                <a:spcPct val="0"/>
              </a:spcBef>
              <a:spcAft>
                <a:spcPct val="0"/>
              </a:spcAft>
              <a:buClrTx/>
              <a:buSzTx/>
              <a:buFontTx/>
              <a:buChar char="•"/>
              <a:tabLst/>
            </a:pPr>
            <a:r>
              <a:rPr kumimoji="0" lang="tr-TR" altLang="tr-TR" b="0" i="0" u="none" strike="noStrike" cap="none" normalizeH="0" baseline="0" dirty="0">
                <a:ln>
                  <a:noFill/>
                </a:ln>
                <a:solidFill>
                  <a:schemeClr val="tx1"/>
                </a:solidFill>
                <a:effectLst/>
                <a:hlinkClick r:id="rId2"/>
              </a:rPr>
              <a:t>https://www.saglik.gov.tr/TR-10357/saglik-mevzuati.html</a:t>
            </a:r>
            <a:endParaRPr kumimoji="0" lang="tr-TR" altLang="tr-TR" b="0" i="0" u="none" strike="noStrike" cap="none" normalizeH="0" baseline="0" dirty="0">
              <a:ln>
                <a:noFill/>
              </a:ln>
              <a:solidFill>
                <a:schemeClr val="tx1"/>
              </a:solidFill>
              <a:effectLst/>
            </a:endParaRP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2831725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r>
              <a:rPr lang="tr-TR" dirty="0">
                <a:cs typeface="Times New Roman" panose="02020603050405020304" pitchFamily="18" charset="0"/>
              </a:rPr>
              <a:t>İÇERİK</a:t>
            </a:r>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p:txBody>
          <a:bodyPr>
            <a:normAutofit/>
          </a:bodyPr>
          <a:lstStyle/>
          <a:p>
            <a:pPr marL="514350" indent="-514350">
              <a:lnSpc>
                <a:spcPct val="100000"/>
              </a:lnSpc>
              <a:buFont typeface="+mj-lt"/>
              <a:buAutoNum type="arabicPeriod"/>
            </a:pPr>
            <a:r>
              <a:rPr lang="tr-TR" dirty="0">
                <a:cs typeface="Times New Roman" panose="02020603050405020304" pitchFamily="18" charset="0"/>
              </a:rPr>
              <a:t>Sağlığın Tanımı</a:t>
            </a:r>
          </a:p>
          <a:p>
            <a:pPr marL="514350" indent="-514350">
              <a:lnSpc>
                <a:spcPct val="100000"/>
              </a:lnSpc>
              <a:buFont typeface="+mj-lt"/>
              <a:buAutoNum type="arabicPeriod"/>
            </a:pPr>
            <a:r>
              <a:rPr lang="tr-TR" dirty="0">
                <a:cs typeface="Times New Roman" panose="02020603050405020304" pitchFamily="18" charset="0"/>
              </a:rPr>
              <a:t>Sağlık Hizmetlerinin Tanımı</a:t>
            </a:r>
          </a:p>
          <a:p>
            <a:pPr marL="514350" indent="-514350">
              <a:lnSpc>
                <a:spcPct val="100000"/>
              </a:lnSpc>
              <a:buFont typeface="+mj-lt"/>
              <a:buAutoNum type="arabicPeriod"/>
            </a:pPr>
            <a:r>
              <a:rPr lang="tr-TR" dirty="0">
                <a:cs typeface="Times New Roman" panose="02020603050405020304" pitchFamily="18" charset="0"/>
              </a:rPr>
              <a:t>Sağlık Hizmetlerinin Sınıflandırılması</a:t>
            </a:r>
          </a:p>
          <a:p>
            <a:pPr marL="514350" indent="-514350">
              <a:lnSpc>
                <a:spcPct val="100000"/>
              </a:lnSpc>
              <a:buFont typeface="+mj-lt"/>
              <a:buAutoNum type="arabicPeriod"/>
            </a:pPr>
            <a:r>
              <a:rPr lang="tr-TR" dirty="0">
                <a:cs typeface="Times New Roman" panose="02020603050405020304" pitchFamily="18" charset="0"/>
              </a:rPr>
              <a:t>Hasta ve Hasta Hakları</a:t>
            </a:r>
          </a:p>
          <a:p>
            <a:pPr marL="514350" indent="-514350">
              <a:lnSpc>
                <a:spcPct val="100000"/>
              </a:lnSpc>
              <a:buFont typeface="+mj-lt"/>
              <a:buAutoNum type="arabicPeriod"/>
            </a:pPr>
            <a:r>
              <a:rPr lang="tr-TR" dirty="0">
                <a:cs typeface="Times New Roman" panose="02020603050405020304" pitchFamily="18" charset="0"/>
              </a:rPr>
              <a:t>Başlıca Uluslararası Sözleşmeler</a:t>
            </a:r>
          </a:p>
          <a:p>
            <a:pPr marL="514350" indent="-514350">
              <a:lnSpc>
                <a:spcPct val="100000"/>
              </a:lnSpc>
              <a:buFont typeface="+mj-lt"/>
              <a:buAutoNum type="arabicPeriod"/>
            </a:pPr>
            <a:r>
              <a:rPr lang="tr-TR" dirty="0">
                <a:cs typeface="Times New Roman" panose="02020603050405020304" pitchFamily="18" charset="0"/>
              </a:rPr>
              <a:t>Başlıca Ulusal Mevzuat</a:t>
            </a:r>
          </a:p>
          <a:p>
            <a:pPr marL="514350" indent="-514350">
              <a:lnSpc>
                <a:spcPct val="100000"/>
              </a:lnSpc>
              <a:buFont typeface="+mj-lt"/>
              <a:buAutoNum type="arabicPeriod"/>
            </a:pPr>
            <a:r>
              <a:rPr lang="tr-TR" dirty="0">
                <a:cs typeface="Times New Roman" panose="02020603050405020304" pitchFamily="18" charset="0"/>
              </a:rPr>
              <a:t>TC Anayasasının 56. Maddesi</a:t>
            </a:r>
          </a:p>
          <a:p>
            <a:pPr marL="514350" indent="-514350">
              <a:lnSpc>
                <a:spcPct val="100000"/>
              </a:lnSpc>
              <a:buFont typeface="+mj-lt"/>
              <a:buAutoNum type="arabicPeriod"/>
            </a:pPr>
            <a:endParaRPr lang="tr-TR" dirty="0">
              <a:cs typeface="Times New Roman" panose="02020603050405020304" pitchFamily="18" charset="0"/>
            </a:endParaRPr>
          </a:p>
          <a:p>
            <a:pPr marL="514350" indent="-514350">
              <a:lnSpc>
                <a:spcPct val="100000"/>
              </a:lnSpc>
              <a:buFont typeface="+mj-lt"/>
              <a:buAutoNum type="arabicPeriod"/>
            </a:pPr>
            <a:endParaRPr lang="tr-TR" dirty="0">
              <a:cs typeface="Times New Roman" panose="02020603050405020304" pitchFamily="18" charset="0"/>
            </a:endParaRPr>
          </a:p>
          <a:p>
            <a:pPr marL="514350" indent="-514350">
              <a:lnSpc>
                <a:spcPct val="100000"/>
              </a:lnSpc>
              <a:buFont typeface="+mj-lt"/>
              <a:buAutoNum type="arabicPeriod"/>
            </a:pPr>
            <a:endParaRPr lang="tr-TR" dirty="0">
              <a:cs typeface="Times New Roman" panose="02020603050405020304" pitchFamily="18" charset="0"/>
            </a:endParaRPr>
          </a:p>
          <a:p>
            <a:pPr marL="514350" indent="-514350">
              <a:lnSpc>
                <a:spcPct val="100000"/>
              </a:lnSpc>
              <a:buFont typeface="+mj-lt"/>
              <a:buAutoNum type="arabicPeriod"/>
            </a:pPr>
            <a:endParaRPr lang="tr-TR" dirty="0">
              <a:cs typeface="Times New Roman" panose="02020603050405020304" pitchFamily="18" charset="0"/>
            </a:endParaRPr>
          </a:p>
          <a:p>
            <a:pPr marL="0" indent="0">
              <a:buNone/>
            </a:pPr>
            <a:endParaRPr lang="tr-TR" dirty="0">
              <a:cs typeface="Times New Roman" panose="02020603050405020304" pitchFamily="18" charset="0"/>
            </a:endParaRPr>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a:t>Öğr</a:t>
            </a:r>
            <a:r>
              <a:rPr lang="tr-TR" dirty="0"/>
              <a:t>. Gör. Dr. Ayşe ÖZEFLANİLİ</a:t>
            </a:r>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p:txBody>
          <a:bodyPr>
            <a:normAutofit/>
          </a:bodyPr>
          <a:lstStyle/>
          <a:p>
            <a:r>
              <a:rPr lang="tr-TR" b="1" dirty="0">
                <a:cs typeface="Times New Roman" panose="02020603050405020304" pitchFamily="18" charset="0"/>
              </a:rPr>
              <a:t>Sağlığın Tanımı</a:t>
            </a:r>
            <a:endParaRPr lang="tr-TR" dirty="0">
              <a:cs typeface="Times New Roman" panose="02020603050405020304" pitchFamily="18" charset="0"/>
            </a:endParaRPr>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a:bodyPr>
          <a:lstStyle/>
          <a:p>
            <a:pPr algn="l"/>
            <a:r>
              <a:rPr lang="tr-TR" b="0" i="0" dirty="0">
                <a:solidFill>
                  <a:srgbClr val="212529"/>
                </a:solidFill>
                <a:effectLst/>
                <a:latin typeface="Roboto" panose="02000000000000000000" pitchFamily="2" charset="0"/>
              </a:rPr>
              <a:t>“</a:t>
            </a:r>
            <a:r>
              <a:rPr lang="tr-TR" b="1" i="0" u="none" strike="noStrike" baseline="0" dirty="0">
                <a:solidFill>
                  <a:srgbClr val="000000"/>
                </a:solidFill>
              </a:rPr>
              <a:t>Sağlık, </a:t>
            </a:r>
            <a:r>
              <a:rPr lang="tr-TR" b="0" i="0" u="none" strike="noStrike" baseline="0" dirty="0">
                <a:solidFill>
                  <a:srgbClr val="000000"/>
                </a:solidFill>
              </a:rPr>
              <a:t>yalnız hastalık ve </a:t>
            </a:r>
            <a:r>
              <a:rPr lang="tr-TR" b="0" i="0" u="none" strike="noStrike" baseline="0" dirty="0" err="1">
                <a:solidFill>
                  <a:srgbClr val="000000"/>
                </a:solidFill>
              </a:rPr>
              <a:t>malüliyetin</a:t>
            </a:r>
            <a:r>
              <a:rPr lang="tr-TR" b="0" i="0" u="none" strike="noStrike" baseline="0" dirty="0">
                <a:solidFill>
                  <a:srgbClr val="000000"/>
                </a:solidFill>
              </a:rPr>
              <a:t> yokluğu olmayıp bedenen, ruhen ve sosyal bakımdan tam bir iyilik halidir.</a:t>
            </a:r>
            <a:r>
              <a:rPr lang="tr-TR" b="0" i="0" dirty="0">
                <a:solidFill>
                  <a:srgbClr val="212529"/>
                </a:solidFill>
                <a:effectLst/>
                <a:latin typeface="Roboto" panose="02000000000000000000" pitchFamily="2" charset="0"/>
              </a:rPr>
              <a:t>”</a:t>
            </a:r>
            <a:endParaRPr lang="tr-TR" b="0" i="0" u="none" strike="noStrike" baseline="0" dirty="0">
              <a:solidFill>
                <a:srgbClr val="000000"/>
              </a:solidFill>
              <a:cs typeface="Times New Roman" panose="02020603050405020304" pitchFamily="18" charset="0"/>
            </a:endParaRPr>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5F21411-CC20-1EDC-B019-36002D366D1B}"/>
              </a:ext>
            </a:extLst>
          </p:cNvPr>
          <p:cNvSpPr>
            <a:spLocks noGrp="1"/>
          </p:cNvSpPr>
          <p:nvPr>
            <p:ph type="title"/>
          </p:nvPr>
        </p:nvSpPr>
        <p:spPr/>
        <p:txBody>
          <a:bodyPr>
            <a:normAutofit/>
          </a:bodyPr>
          <a:lstStyle/>
          <a:p>
            <a:r>
              <a:rPr lang="tr-TR" b="1" dirty="0">
                <a:cs typeface="Times New Roman" panose="02020603050405020304" pitchFamily="18" charset="0"/>
              </a:rPr>
              <a:t>Sağlık Hizmetlerinin Tanımı</a:t>
            </a:r>
            <a:endParaRPr lang="tr-TR" dirty="0">
              <a:cs typeface="Times New Roman" panose="02020603050405020304" pitchFamily="18" charset="0"/>
            </a:endParaRPr>
          </a:p>
        </p:txBody>
      </p:sp>
      <p:sp>
        <p:nvSpPr>
          <p:cNvPr id="3" name="İçerik Yer Tutucusu 2">
            <a:extLst>
              <a:ext uri="{FF2B5EF4-FFF2-40B4-BE49-F238E27FC236}">
                <a16:creationId xmlns:a16="http://schemas.microsoft.com/office/drawing/2014/main" id="{57AF6EBC-B0AD-1BF7-A21E-BCA228DB5D2E}"/>
              </a:ext>
            </a:extLst>
          </p:cNvPr>
          <p:cNvSpPr>
            <a:spLocks noGrp="1"/>
          </p:cNvSpPr>
          <p:nvPr>
            <p:ph idx="1"/>
          </p:nvPr>
        </p:nvSpPr>
        <p:spPr/>
        <p:txBody>
          <a:bodyPr>
            <a:normAutofit/>
          </a:bodyPr>
          <a:lstStyle/>
          <a:p>
            <a:r>
              <a:rPr lang="tr-TR" b="0" i="0" u="none" strike="noStrike" baseline="0" dirty="0">
                <a:solidFill>
                  <a:srgbClr val="000000"/>
                </a:solidFill>
              </a:rPr>
              <a:t> </a:t>
            </a:r>
            <a:r>
              <a:rPr lang="tr-TR" b="0" i="0" dirty="0">
                <a:solidFill>
                  <a:srgbClr val="212529"/>
                </a:solidFill>
                <a:effectLst/>
                <a:latin typeface="Roboto" panose="02000000000000000000" pitchFamily="2" charset="0"/>
              </a:rPr>
              <a:t>“</a:t>
            </a:r>
            <a:r>
              <a:rPr lang="tr-TR" b="1" i="0" u="none" strike="noStrike" baseline="0" dirty="0">
                <a:solidFill>
                  <a:srgbClr val="000000"/>
                </a:solidFill>
              </a:rPr>
              <a:t>Sağlık hizmetleri</a:t>
            </a:r>
            <a:r>
              <a:rPr lang="tr-TR" b="0" i="0" u="none" strike="noStrike" baseline="0" dirty="0">
                <a:solidFill>
                  <a:srgbClr val="000000"/>
                </a:solidFill>
              </a:rPr>
              <a:t>, </a:t>
            </a:r>
            <a:r>
              <a:rPr lang="tr-TR" dirty="0">
                <a:solidFill>
                  <a:srgbClr val="000000"/>
                </a:solidFill>
              </a:rPr>
              <a:t>i</a:t>
            </a:r>
            <a:r>
              <a:rPr lang="tr-TR" b="0" i="0" u="none" strike="noStrike" baseline="0" dirty="0">
                <a:solidFill>
                  <a:srgbClr val="000000"/>
                </a:solidFill>
              </a:rPr>
              <a:t>nsan sağlığına zarar veren çeşitli faktörlerin yok edilmesi ve toplumun bu faktörlerin tesirinden korunması, hastaların tedavi edilmesi, bedeni ve ruhi kabiliyet ve melekeleri azalmış olanların işe alıştırılması (Rehabilitasyon) için yapılan tıbbi faaliyetler sağlık hizmetidir.</a:t>
            </a:r>
            <a:r>
              <a:rPr lang="tr-TR" b="0" i="0" dirty="0">
                <a:solidFill>
                  <a:srgbClr val="212529"/>
                </a:solidFill>
                <a:effectLst/>
                <a:latin typeface="Roboto" panose="02000000000000000000" pitchFamily="2" charset="0"/>
              </a:rPr>
              <a:t>”</a:t>
            </a:r>
            <a:endParaRPr lang="tr-TR" dirty="0">
              <a:cs typeface="Times New Roman" panose="02020603050405020304" pitchFamily="18" charset="0"/>
            </a:endParaRPr>
          </a:p>
        </p:txBody>
      </p:sp>
      <p:sp>
        <p:nvSpPr>
          <p:cNvPr id="4" name="Veri Yer Tutucusu 3">
            <a:extLst>
              <a:ext uri="{FF2B5EF4-FFF2-40B4-BE49-F238E27FC236}">
                <a16:creationId xmlns:a16="http://schemas.microsoft.com/office/drawing/2014/main" id="{48546322-2117-7BF5-3094-0B71443E67BE}"/>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DBEB0C19-6C6F-E1B5-0440-2BC194D0680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9654D836-DB8A-42C8-6B7E-8B682DC72605}"/>
              </a:ext>
            </a:extLst>
          </p:cNvPr>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2569302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33DDBC-2835-4AF9-946D-5A4CC1A0DBFB}"/>
              </a:ext>
            </a:extLst>
          </p:cNvPr>
          <p:cNvSpPr>
            <a:spLocks noGrp="1"/>
          </p:cNvSpPr>
          <p:nvPr>
            <p:ph type="title"/>
          </p:nvPr>
        </p:nvSpPr>
        <p:spPr/>
        <p:txBody>
          <a:bodyPr/>
          <a:lstStyle/>
          <a:p>
            <a:r>
              <a:rPr lang="tr-TR" b="1" dirty="0"/>
              <a:t>Sağlık Hizmetlerinin Sınıflandırılması</a:t>
            </a:r>
          </a:p>
        </p:txBody>
      </p:sp>
      <p:sp>
        <p:nvSpPr>
          <p:cNvPr id="3" name="İçerik Yer Tutucusu 2">
            <a:extLst>
              <a:ext uri="{FF2B5EF4-FFF2-40B4-BE49-F238E27FC236}">
                <a16:creationId xmlns:a16="http://schemas.microsoft.com/office/drawing/2014/main" id="{F890BBA5-6EC9-4883-B4DC-315BDA1DA67A}"/>
              </a:ext>
            </a:extLst>
          </p:cNvPr>
          <p:cNvSpPr>
            <a:spLocks noGrp="1"/>
          </p:cNvSpPr>
          <p:nvPr>
            <p:ph idx="1"/>
          </p:nvPr>
        </p:nvSpPr>
        <p:spPr/>
        <p:txBody>
          <a:bodyPr>
            <a:normAutofit fontScale="92500" lnSpcReduction="20000"/>
          </a:bodyPr>
          <a:lstStyle/>
          <a:p>
            <a:pPr eaLnBrk="1" hangingPunct="1">
              <a:lnSpc>
                <a:spcPct val="90000"/>
              </a:lnSpc>
            </a:pPr>
            <a:r>
              <a:rPr lang="tr-TR" altLang="tr-TR" dirty="0"/>
              <a:t>1. Koruyucu Sağlık Hizmetleri,</a:t>
            </a:r>
          </a:p>
          <a:p>
            <a:pPr eaLnBrk="1" hangingPunct="1">
              <a:lnSpc>
                <a:spcPct val="90000"/>
              </a:lnSpc>
              <a:buFont typeface="Wingdings" panose="05000000000000000000" pitchFamily="2" charset="2"/>
              <a:buNone/>
            </a:pPr>
            <a:r>
              <a:rPr lang="tr-TR" altLang="tr-TR" dirty="0"/>
              <a:t>		A) Çevreye yönelik hizmetler ve</a:t>
            </a:r>
          </a:p>
          <a:p>
            <a:pPr eaLnBrk="1" hangingPunct="1">
              <a:lnSpc>
                <a:spcPct val="90000"/>
              </a:lnSpc>
              <a:buFont typeface="Wingdings" panose="05000000000000000000" pitchFamily="2" charset="2"/>
              <a:buNone/>
            </a:pPr>
            <a:r>
              <a:rPr lang="tr-TR" altLang="tr-TR" dirty="0"/>
              <a:t>		B) Kişiye yönelik hizmetler.</a:t>
            </a:r>
          </a:p>
          <a:p>
            <a:pPr eaLnBrk="1" hangingPunct="1">
              <a:lnSpc>
                <a:spcPct val="90000"/>
              </a:lnSpc>
            </a:pPr>
            <a:r>
              <a:rPr lang="tr-TR" altLang="tr-TR" dirty="0"/>
              <a:t>2. Tedavi Edici Sağlık Hizmetleri,</a:t>
            </a:r>
          </a:p>
          <a:p>
            <a:pPr eaLnBrk="1" hangingPunct="1">
              <a:lnSpc>
                <a:spcPct val="90000"/>
              </a:lnSpc>
              <a:buFont typeface="Wingdings" panose="05000000000000000000" pitchFamily="2" charset="2"/>
              <a:buNone/>
            </a:pPr>
            <a:r>
              <a:rPr lang="tr-TR" altLang="tr-TR" dirty="0"/>
              <a:t>		A) Birinci basamak tedavi hizmetleri,</a:t>
            </a:r>
          </a:p>
          <a:p>
            <a:pPr eaLnBrk="1" hangingPunct="1">
              <a:lnSpc>
                <a:spcPct val="90000"/>
              </a:lnSpc>
              <a:buFont typeface="Wingdings" panose="05000000000000000000" pitchFamily="2" charset="2"/>
              <a:buNone/>
            </a:pPr>
            <a:r>
              <a:rPr lang="tr-TR" altLang="tr-TR" dirty="0"/>
              <a:t>		B) İkinci basamak tedavi hizmetleri ve</a:t>
            </a:r>
          </a:p>
          <a:p>
            <a:pPr eaLnBrk="1" hangingPunct="1">
              <a:lnSpc>
                <a:spcPct val="90000"/>
              </a:lnSpc>
              <a:buFont typeface="Wingdings" panose="05000000000000000000" pitchFamily="2" charset="2"/>
              <a:buNone/>
            </a:pPr>
            <a:r>
              <a:rPr lang="tr-TR" altLang="tr-TR" dirty="0"/>
              <a:t>		C) Üçüncü basamak tedavi hizmetleri.</a:t>
            </a:r>
          </a:p>
          <a:p>
            <a:pPr eaLnBrk="1" hangingPunct="1">
              <a:lnSpc>
                <a:spcPct val="90000"/>
              </a:lnSpc>
            </a:pPr>
            <a:r>
              <a:rPr lang="tr-TR" altLang="tr-TR" dirty="0"/>
              <a:t>3. Rehabilitasyon Hizmetleri.</a:t>
            </a:r>
          </a:p>
          <a:p>
            <a:pPr eaLnBrk="1" hangingPunct="1">
              <a:lnSpc>
                <a:spcPct val="90000"/>
              </a:lnSpc>
              <a:buFont typeface="Wingdings" panose="05000000000000000000" pitchFamily="2" charset="2"/>
              <a:buNone/>
            </a:pPr>
            <a:r>
              <a:rPr lang="tr-TR" altLang="tr-TR" dirty="0"/>
              <a:t>		A) Tıbbi rehabilitasyon ve</a:t>
            </a:r>
          </a:p>
          <a:p>
            <a:pPr eaLnBrk="1" hangingPunct="1">
              <a:lnSpc>
                <a:spcPct val="90000"/>
              </a:lnSpc>
              <a:buFont typeface="Wingdings" panose="05000000000000000000" pitchFamily="2" charset="2"/>
              <a:buNone/>
            </a:pPr>
            <a:r>
              <a:rPr lang="tr-TR" altLang="tr-TR" dirty="0"/>
              <a:t>		B) Sosyal rehabilitasyon.</a:t>
            </a:r>
          </a:p>
        </p:txBody>
      </p:sp>
      <p:sp>
        <p:nvSpPr>
          <p:cNvPr id="4" name="Veri Yer Tutucusu 3">
            <a:extLst>
              <a:ext uri="{FF2B5EF4-FFF2-40B4-BE49-F238E27FC236}">
                <a16:creationId xmlns:a16="http://schemas.microsoft.com/office/drawing/2014/main" id="{2E775E76-2BEE-481B-B246-1398E151A21D}"/>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C7AA031D-9421-432C-8BD1-34C6578ACC1D}"/>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CF2D3F2-D612-4725-8716-1A9F8ADAF22C}"/>
              </a:ext>
            </a:extLst>
          </p:cNvPr>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1333542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cs typeface="Times New Roman" panose="02020603050405020304" pitchFamily="18" charset="0"/>
              </a:rPr>
              <a:t>Hasta ve Hasta Hakları</a:t>
            </a:r>
            <a:endParaRPr lang="tr-TR" dirty="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nSpc>
                <a:spcPct val="100000"/>
              </a:lnSpc>
            </a:pPr>
            <a:r>
              <a:rPr lang="tr-TR" b="1" dirty="0"/>
              <a:t>Hasta</a:t>
            </a:r>
            <a:r>
              <a:rPr lang="tr-TR" dirty="0"/>
              <a:t>, sağlık hizmetlerinden faydalanma ihtiyacı bulunan kimseyi ifade eder.</a:t>
            </a:r>
          </a:p>
          <a:p>
            <a:pPr>
              <a:lnSpc>
                <a:spcPct val="100000"/>
              </a:lnSpc>
            </a:pPr>
            <a:endParaRPr lang="tr-TR" dirty="0"/>
          </a:p>
          <a:p>
            <a:pPr>
              <a:lnSpc>
                <a:spcPct val="100000"/>
              </a:lnSpc>
            </a:pPr>
            <a:r>
              <a:rPr lang="tr-TR" b="1" dirty="0"/>
              <a:t>Hasta hakları </a:t>
            </a:r>
            <a:r>
              <a:rPr lang="tr-TR" dirty="0"/>
              <a:t>sağlık hizmetlerinden faydalanma ihtiyacı bulunan fertlerin, sırf insan olmaları sebebiyle sahip bulundukları ve T.C. Anayasası, milletlerarası antlaşmalar, kanunlar ve diğer mevzuat ile teminat altına alınmış bulunan haklarını ifade eder.</a:t>
            </a:r>
          </a:p>
        </p:txBody>
      </p:sp>
      <p:sp>
        <p:nvSpPr>
          <p:cNvPr id="4" name="Veri Yer Tutucusu 3"/>
          <p:cNvSpPr>
            <a:spLocks noGrp="1"/>
          </p:cNvSpPr>
          <p:nvPr>
            <p:ph type="dt" sz="half" idx="10"/>
          </p:nvPr>
        </p:nvSpPr>
        <p:spPr/>
        <p:txBody>
          <a:bodyPr/>
          <a:lstStyle/>
          <a:p>
            <a:fld id="{BD690D86-E4F3-47A9-909E-6E10B582C4B6}" type="datetime1">
              <a:rPr lang="tr-TR" smtClean="0"/>
              <a:t>2.07.2026</a:t>
            </a:fld>
            <a:endParaRPr lang="tr-TR"/>
          </a:p>
        </p:txBody>
      </p:sp>
      <p:sp>
        <p:nvSpPr>
          <p:cNvPr id="5" name="Altbilgi Yer Tutucusu 4"/>
          <p:cNvSpPr>
            <a:spLocks noGrp="1"/>
          </p:cNvSpPr>
          <p:nvPr>
            <p:ph type="ftr" sz="quarter" idx="11"/>
          </p:nvPr>
        </p:nvSpPr>
        <p:spPr/>
        <p:txBody>
          <a:bodyPr/>
          <a:lstStyle/>
          <a:p>
            <a:r>
              <a:rPr lang="tr-TR"/>
              <a:t>Öğretim elemanı</a:t>
            </a:r>
          </a:p>
        </p:txBody>
      </p:sp>
      <p:sp>
        <p:nvSpPr>
          <p:cNvPr id="6" name="Slayt Numarası Yer Tutucusu 5"/>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3559499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D336E5-67CF-46A0-94A4-916D8BFBBA53}"/>
              </a:ext>
            </a:extLst>
          </p:cNvPr>
          <p:cNvSpPr>
            <a:spLocks noGrp="1"/>
          </p:cNvSpPr>
          <p:nvPr>
            <p:ph type="title"/>
          </p:nvPr>
        </p:nvSpPr>
        <p:spPr/>
        <p:txBody>
          <a:bodyPr/>
          <a:lstStyle/>
          <a:p>
            <a:r>
              <a:rPr lang="tr-TR" b="1" dirty="0">
                <a:cs typeface="Times New Roman" panose="02020603050405020304" pitchFamily="18" charset="0"/>
              </a:rPr>
              <a:t>Başlıca Uluslararası Sözleşmeler</a:t>
            </a:r>
          </a:p>
        </p:txBody>
      </p:sp>
      <p:sp>
        <p:nvSpPr>
          <p:cNvPr id="3" name="İçerik Yer Tutucusu 2">
            <a:extLst>
              <a:ext uri="{FF2B5EF4-FFF2-40B4-BE49-F238E27FC236}">
                <a16:creationId xmlns:a16="http://schemas.microsoft.com/office/drawing/2014/main" id="{47F2944A-05CC-45D8-8112-2C417655F5E9}"/>
              </a:ext>
            </a:extLst>
          </p:cNvPr>
          <p:cNvSpPr>
            <a:spLocks noGrp="1"/>
          </p:cNvSpPr>
          <p:nvPr>
            <p:ph idx="1"/>
          </p:nvPr>
        </p:nvSpPr>
        <p:spPr/>
        <p:txBody>
          <a:bodyPr>
            <a:normAutofit fontScale="92500" lnSpcReduction="10000"/>
          </a:bodyPr>
          <a:lstStyle/>
          <a:p>
            <a:r>
              <a:rPr lang="tr-TR" dirty="0">
                <a:cs typeface="Times New Roman" panose="02020603050405020304" pitchFamily="18" charset="0"/>
              </a:rPr>
              <a:t>Biyoloji ve Tıbbın Uygulanması Bakımından İnsan Hakları ve İnsan Haysiyetinin Korunmasına Dair Sözleşme</a:t>
            </a:r>
          </a:p>
          <a:p>
            <a:r>
              <a:rPr lang="tr-TR" dirty="0">
                <a:cs typeface="Times New Roman" panose="02020603050405020304" pitchFamily="18" charset="0"/>
              </a:rPr>
              <a:t>Biyotıp Araştırmalarına İlişkin İnsan Hakları ve Biyotıp Sözleşmesine Ek Protokol</a:t>
            </a:r>
          </a:p>
          <a:p>
            <a:r>
              <a:rPr lang="tr-TR" dirty="0">
                <a:cs typeface="Times New Roman" panose="02020603050405020304" pitchFamily="18" charset="0"/>
              </a:rPr>
              <a:t>İşkencenin ve Gayri İnsani ya da Küçültücü Ceza veya Muamelenin Önlenmesine Dair Avrupa Sözleşmesi</a:t>
            </a:r>
          </a:p>
          <a:p>
            <a:r>
              <a:rPr lang="tr-TR" dirty="0">
                <a:cs typeface="Times New Roman" panose="02020603050405020304" pitchFamily="18" charset="0"/>
              </a:rPr>
              <a:t>Hasta Hakları Avrupa Statüsü</a:t>
            </a:r>
          </a:p>
        </p:txBody>
      </p:sp>
      <p:sp>
        <p:nvSpPr>
          <p:cNvPr id="4" name="Veri Yer Tutucusu 3">
            <a:extLst>
              <a:ext uri="{FF2B5EF4-FFF2-40B4-BE49-F238E27FC236}">
                <a16:creationId xmlns:a16="http://schemas.microsoft.com/office/drawing/2014/main" id="{B9EDAA4D-79A8-417E-9518-5B6830ED7077}"/>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168E4E5B-4177-49C1-B256-480B774146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C745EC-60F3-4325-B205-65916C6A287A}"/>
              </a:ext>
            </a:extLst>
          </p:cNvPr>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57217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FABAFA-E8FA-16C6-EC4D-08B598529502}"/>
              </a:ext>
            </a:extLst>
          </p:cNvPr>
          <p:cNvSpPr>
            <a:spLocks noGrp="1"/>
          </p:cNvSpPr>
          <p:nvPr>
            <p:ph type="title"/>
          </p:nvPr>
        </p:nvSpPr>
        <p:spPr/>
        <p:txBody>
          <a:bodyPr>
            <a:normAutofit/>
          </a:bodyPr>
          <a:lstStyle/>
          <a:p>
            <a:r>
              <a:rPr lang="tr-TR" b="1" dirty="0">
                <a:cs typeface="Times New Roman" panose="02020603050405020304" pitchFamily="18" charset="0"/>
              </a:rPr>
              <a:t>Başlıca Ulusal Mevzuat</a:t>
            </a:r>
            <a:endParaRPr lang="tr-TR" dirty="0">
              <a:cs typeface="Times New Roman" panose="02020603050405020304" pitchFamily="18" charset="0"/>
            </a:endParaRPr>
          </a:p>
        </p:txBody>
      </p:sp>
      <p:sp>
        <p:nvSpPr>
          <p:cNvPr id="3" name="İçerik Yer Tutucusu 2">
            <a:extLst>
              <a:ext uri="{FF2B5EF4-FFF2-40B4-BE49-F238E27FC236}">
                <a16:creationId xmlns:a16="http://schemas.microsoft.com/office/drawing/2014/main" id="{14EA5FD5-E5B8-6F36-CDA4-73CF31892272}"/>
              </a:ext>
            </a:extLst>
          </p:cNvPr>
          <p:cNvSpPr>
            <a:spLocks noGrp="1"/>
          </p:cNvSpPr>
          <p:nvPr>
            <p:ph idx="1"/>
          </p:nvPr>
        </p:nvSpPr>
        <p:spPr/>
        <p:txBody>
          <a:bodyPr>
            <a:normAutofit fontScale="85000" lnSpcReduction="20000"/>
          </a:bodyPr>
          <a:lstStyle/>
          <a:p>
            <a:r>
              <a:rPr lang="tr-TR" dirty="0">
                <a:cs typeface="Times New Roman" panose="02020603050405020304" pitchFamily="18" charset="0"/>
              </a:rPr>
              <a:t>TC Anayasası</a:t>
            </a:r>
          </a:p>
          <a:p>
            <a:r>
              <a:rPr lang="tr-TR" dirty="0">
                <a:cs typeface="Times New Roman" panose="02020603050405020304" pitchFamily="18" charset="0"/>
              </a:rPr>
              <a:t>Tababet ve </a:t>
            </a:r>
            <a:r>
              <a:rPr lang="tr-TR" dirty="0" err="1">
                <a:cs typeface="Times New Roman" panose="02020603050405020304" pitchFamily="18" charset="0"/>
              </a:rPr>
              <a:t>Şuabatı</a:t>
            </a:r>
            <a:r>
              <a:rPr lang="tr-TR" dirty="0">
                <a:cs typeface="Times New Roman" panose="02020603050405020304" pitchFamily="18" charset="0"/>
              </a:rPr>
              <a:t> Sanatlarının Tarzı İcrası Hakkında Kanun</a:t>
            </a:r>
          </a:p>
          <a:p>
            <a:r>
              <a:rPr lang="tr-TR" dirty="0">
                <a:cs typeface="Times New Roman" panose="02020603050405020304" pitchFamily="18" charset="0"/>
              </a:rPr>
              <a:t>Umumi </a:t>
            </a:r>
            <a:r>
              <a:rPr lang="tr-TR" dirty="0" err="1">
                <a:cs typeface="Times New Roman" panose="02020603050405020304" pitchFamily="18" charset="0"/>
              </a:rPr>
              <a:t>Hıfzısıhha</a:t>
            </a:r>
            <a:r>
              <a:rPr lang="tr-TR" dirty="0">
                <a:cs typeface="Times New Roman" panose="02020603050405020304" pitchFamily="18" charset="0"/>
              </a:rPr>
              <a:t> Kanunu</a:t>
            </a:r>
          </a:p>
          <a:p>
            <a:r>
              <a:rPr lang="tr-TR" dirty="0">
                <a:cs typeface="Times New Roman" panose="02020603050405020304" pitchFamily="18" charset="0"/>
              </a:rPr>
              <a:t>Sağlık Hizmetleri Temel Kanunu</a:t>
            </a:r>
          </a:p>
          <a:p>
            <a:r>
              <a:rPr lang="tr-TR" dirty="0">
                <a:cs typeface="Times New Roman" panose="02020603050405020304" pitchFamily="18" charset="0"/>
              </a:rPr>
              <a:t>Hasta Hakları Yönetmeliği</a:t>
            </a:r>
          </a:p>
          <a:p>
            <a:r>
              <a:rPr lang="tr-TR" dirty="0">
                <a:cs typeface="Times New Roman" panose="02020603050405020304" pitchFamily="18" charset="0"/>
              </a:rPr>
              <a:t>Yataklı Tedavi Kurumları İşletme Yönetmeliği</a:t>
            </a:r>
          </a:p>
          <a:p>
            <a:r>
              <a:rPr lang="tr-TR" dirty="0">
                <a:cs typeface="Times New Roman" panose="02020603050405020304" pitchFamily="18" charset="0"/>
              </a:rPr>
              <a:t>Özel Hastaneler Yönetmeliği</a:t>
            </a:r>
          </a:p>
        </p:txBody>
      </p:sp>
      <p:sp>
        <p:nvSpPr>
          <p:cNvPr id="4" name="Veri Yer Tutucusu 3">
            <a:extLst>
              <a:ext uri="{FF2B5EF4-FFF2-40B4-BE49-F238E27FC236}">
                <a16:creationId xmlns:a16="http://schemas.microsoft.com/office/drawing/2014/main" id="{E68C1D27-BA44-C66A-CE58-7C732EDC828B}"/>
              </a:ext>
            </a:extLst>
          </p:cNvPr>
          <p:cNvSpPr>
            <a:spLocks noGrp="1"/>
          </p:cNvSpPr>
          <p:nvPr>
            <p:ph type="dt" sz="half" idx="10"/>
          </p:nvPr>
        </p:nvSpPr>
        <p:spPr/>
        <p:txBody>
          <a:bodyPr/>
          <a:lstStyle/>
          <a:p>
            <a:fld id="{BD690D86-E4F3-47A9-909E-6E10B582C4B6}" type="datetime1">
              <a:rPr lang="tr-TR" smtClean="0"/>
              <a:t>2.07.2026</a:t>
            </a:fld>
            <a:endParaRPr lang="tr-TR" dirty="0"/>
          </a:p>
        </p:txBody>
      </p:sp>
      <p:sp>
        <p:nvSpPr>
          <p:cNvPr id="5" name="Alt Bilgi Yer Tutucusu 4">
            <a:extLst>
              <a:ext uri="{FF2B5EF4-FFF2-40B4-BE49-F238E27FC236}">
                <a16:creationId xmlns:a16="http://schemas.microsoft.com/office/drawing/2014/main" id="{AD49B225-9DAB-11F1-8D3A-BC84DE837571}"/>
              </a:ext>
            </a:extLst>
          </p:cNvPr>
          <p:cNvSpPr>
            <a:spLocks noGrp="1"/>
          </p:cNvSpPr>
          <p:nvPr>
            <p:ph type="ftr" sz="quarter" idx="11"/>
          </p:nvPr>
        </p:nvSpPr>
        <p:spPr/>
        <p:txBody>
          <a:bodyPr/>
          <a:lstStyle/>
          <a:p>
            <a:r>
              <a:rPr lang="tr-TR" dirty="0"/>
              <a:t>Öğretim elemanı</a:t>
            </a:r>
          </a:p>
        </p:txBody>
      </p:sp>
      <p:sp>
        <p:nvSpPr>
          <p:cNvPr id="6" name="Slayt Numarası Yer Tutucusu 5">
            <a:extLst>
              <a:ext uri="{FF2B5EF4-FFF2-40B4-BE49-F238E27FC236}">
                <a16:creationId xmlns:a16="http://schemas.microsoft.com/office/drawing/2014/main" id="{5F12BD71-D4A6-F666-16EF-273817045337}"/>
              </a:ext>
            </a:extLst>
          </p:cNvPr>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370880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F9D6F7-22D0-6490-1F9D-BDCF64E73F97}"/>
              </a:ext>
            </a:extLst>
          </p:cNvPr>
          <p:cNvSpPr>
            <a:spLocks noGrp="1"/>
          </p:cNvSpPr>
          <p:nvPr>
            <p:ph type="title"/>
          </p:nvPr>
        </p:nvSpPr>
        <p:spPr/>
        <p:txBody>
          <a:bodyPr/>
          <a:lstStyle/>
          <a:p>
            <a:pPr>
              <a:lnSpc>
                <a:spcPct val="100000"/>
              </a:lnSpc>
            </a:pPr>
            <a:r>
              <a:rPr lang="tr-TR" b="1" dirty="0">
                <a:cs typeface="Times New Roman" panose="02020603050405020304" pitchFamily="18" charset="0"/>
              </a:rPr>
              <a:t>TC Anayasasının 56. Maddesi</a:t>
            </a:r>
          </a:p>
        </p:txBody>
      </p:sp>
      <p:sp>
        <p:nvSpPr>
          <p:cNvPr id="3" name="İçerik Yer Tutucusu 2">
            <a:extLst>
              <a:ext uri="{FF2B5EF4-FFF2-40B4-BE49-F238E27FC236}">
                <a16:creationId xmlns:a16="http://schemas.microsoft.com/office/drawing/2014/main" id="{6BFBBE60-3E43-3FF3-7E34-0BC74288A311}"/>
              </a:ext>
            </a:extLst>
          </p:cNvPr>
          <p:cNvSpPr>
            <a:spLocks noGrp="1"/>
          </p:cNvSpPr>
          <p:nvPr>
            <p:ph idx="1"/>
          </p:nvPr>
        </p:nvSpPr>
        <p:spPr/>
        <p:txBody>
          <a:bodyPr>
            <a:normAutofit lnSpcReduction="10000"/>
          </a:bodyPr>
          <a:lstStyle/>
          <a:p>
            <a:r>
              <a:rPr lang="tr-TR" dirty="0">
                <a:solidFill>
                  <a:srgbClr val="000000"/>
                </a:solidFill>
              </a:rPr>
              <a:t>“Herkes sağlıklı ve dengeli bir çevrede yaşama hakkına sahiptir. Çevreyi geliştirmek, çevre sağlığını korumak ve çevre kirlenmesini önlemek Devletin ve vatandaşların ödevidir. Devlet herkesin hayatını beden ve ruh sağlığı içinde sürdürmesini sağlama; insan ve madde gücünde tasarruf ve verimi artırarak, işbirliğini gerçekleştirmek amacıyla sağlık kuruluşlarını tek elden planlayıp hizmet vermesini düzenler…</a:t>
            </a:r>
          </a:p>
        </p:txBody>
      </p:sp>
      <p:sp>
        <p:nvSpPr>
          <p:cNvPr id="4" name="Veri Yer Tutucusu 3">
            <a:extLst>
              <a:ext uri="{FF2B5EF4-FFF2-40B4-BE49-F238E27FC236}">
                <a16:creationId xmlns:a16="http://schemas.microsoft.com/office/drawing/2014/main" id="{1F3EA28B-B8B6-8069-841D-D6691644CD01}"/>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848C73EB-9D7D-A7E1-0C79-433EFE38DAA2}"/>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C9BD4906-54E6-C0E8-F2B1-EFCA88D15D7C}"/>
              </a:ext>
            </a:extLst>
          </p:cNvPr>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78898293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274</TotalTime>
  <Words>491</Words>
  <Application>Microsoft Office PowerPoint</Application>
  <PresentationFormat>Geniş ekran</PresentationFormat>
  <Paragraphs>84</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12</vt:i4>
      </vt:variant>
    </vt:vector>
  </HeadingPairs>
  <TitlesOfParts>
    <vt:vector size="19" baseType="lpstr">
      <vt:lpstr>Aptos</vt:lpstr>
      <vt:lpstr>Aptos Display</vt:lpstr>
      <vt:lpstr>Arial</vt:lpstr>
      <vt:lpstr>Roboto</vt:lpstr>
      <vt:lpstr>Wingdings</vt:lpstr>
      <vt:lpstr>Office Teması</vt:lpstr>
      <vt:lpstr>Özel Tasarım</vt:lpstr>
      <vt:lpstr>SAĞLIK MEVZUATI</vt:lpstr>
      <vt:lpstr>İÇERİK</vt:lpstr>
      <vt:lpstr>Sağlığın Tanımı</vt:lpstr>
      <vt:lpstr>Sağlık Hizmetlerinin Tanımı</vt:lpstr>
      <vt:lpstr>Sağlık Hizmetlerinin Sınıflandırılması</vt:lpstr>
      <vt:lpstr>Hasta ve Hasta Hakları</vt:lpstr>
      <vt:lpstr>Başlıca Uluslararası Sözleşmeler</vt:lpstr>
      <vt:lpstr>Başlıca Ulusal Mevzuat</vt:lpstr>
      <vt:lpstr>TC Anayasasının 56. Maddesi</vt:lpstr>
      <vt:lpstr>TC Anayasasının 56. Maddesi (devam)</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CIGDEM KAYABASI</cp:lastModifiedBy>
  <cp:revision>28</cp:revision>
  <dcterms:created xsi:type="dcterms:W3CDTF">2026-04-02T07:47:59Z</dcterms:created>
  <dcterms:modified xsi:type="dcterms:W3CDTF">2026-07-02T12:57:34Z</dcterms:modified>
</cp:coreProperties>
</file>