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316" r:id="rId4"/>
    <p:sldId id="274" r:id="rId5"/>
    <p:sldId id="275" r:id="rId6"/>
    <p:sldId id="276" r:id="rId7"/>
    <p:sldId id="317" r:id="rId8"/>
    <p:sldId id="318" r:id="rId9"/>
    <p:sldId id="319" r:id="rId10"/>
    <p:sldId id="320" r:id="rId11"/>
    <p:sldId id="281" r:id="rId12"/>
    <p:sldId id="282" r:id="rId13"/>
    <p:sldId id="321" r:id="rId14"/>
    <p:sldId id="286" r:id="rId15"/>
    <p:sldId id="322" r:id="rId16"/>
    <p:sldId id="287" r:id="rId17"/>
    <p:sldId id="289" r:id="rId18"/>
    <p:sldId id="288" r:id="rId19"/>
    <p:sldId id="290" r:id="rId20"/>
    <p:sldId id="265" r:id="rId21"/>
    <p:sldId id="26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7" autoAdjust="0"/>
    <p:restoredTop sz="94710" autoAdjust="0"/>
  </p:normalViewPr>
  <p:slideViewPr>
    <p:cSldViewPr snapToGrid="0">
      <p:cViewPr varScale="1">
        <p:scale>
          <a:sx n="84" d="100"/>
          <a:sy n="84" d="100"/>
        </p:scale>
        <p:origin x="67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6A9867-A1E4-4272-AC29-19CA87173F2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47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ilcalisanlari.com/alci-ve-atel-uygulamalari.html" TargetMode="External"/><Relationship Id="rId2" Type="http://schemas.openxmlformats.org/officeDocument/2006/relationships/hyperlink" Target="https://acilafet.saglik.gov.t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Ambulans Ekipmanları Dersi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70618"/>
            <a:ext cx="9144000" cy="1655762"/>
          </a:xfrm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r>
              <a:rPr lang="tr-TR" sz="3600" dirty="0"/>
              <a:t>8.HAFTA</a:t>
            </a:r>
          </a:p>
          <a:p>
            <a:r>
              <a:rPr lang="tr-TR" sz="3600" dirty="0"/>
              <a:t>Sabitleme Ekipmanları-II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5B22DC-04EA-415D-B64B-2FED27194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</a:t>
            </a:r>
            <a:r>
              <a:rPr lang="tr-TR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Seti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028509-5AB8-4938-87AB-2F81166C6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95965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Ekstremite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kırık ve çıkıklarında kullanılan özel sabitleme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atelleridir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İçinde polistiren tanecikleri bulunan esnek torbalardan oluşur.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Pompa ile hava boşaltıldığında sertleşir ve yaralı bölgeyi sabitler.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halinde kol, bacak ve eklem bölgelerine uygun farklı boyları bulunur.</a:t>
            </a:r>
          </a:p>
        </p:txBody>
      </p:sp>
    </p:spTree>
    <p:extLst>
      <p:ext uri="{BB962C8B-B14F-4D97-AF65-F5344CB8AC3E}">
        <p14:creationId xmlns:p14="http://schemas.microsoft.com/office/powerpoint/2010/main" val="312595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2ED6E9-A374-45FE-BB07-FF07F35C3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027472-C22E-4E30-B568-EBA18583C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964" y="1690688"/>
            <a:ext cx="10262795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Travmaya bağlı kırık ve çıkıklar.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Trafik kazaları, spor yaralanmaları.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Çoklu travmalı hastalarda sabitleme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Nakil sırasında hareketsizliği sağlamak.</a:t>
            </a:r>
          </a:p>
          <a:p>
            <a:pPr>
              <a:lnSpc>
                <a:spcPct val="150000"/>
              </a:lnSpc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49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75B9B1-8520-4DE1-A6BC-0C5828AD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D70C37-F004-43E4-BE23-6EA6A58FE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014460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pozisyonu bozulmadan uygulanmalıdır.</a:t>
            </a:r>
          </a:p>
          <a:p>
            <a:pPr>
              <a:lnSpc>
                <a:spcPct val="150000"/>
              </a:lnSpc>
            </a:pP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yeterince sertleşene kadar vakum yapılmalıdır.</a:t>
            </a:r>
          </a:p>
          <a:p>
            <a:pPr>
              <a:lnSpc>
                <a:spcPct val="150000"/>
              </a:lnSpc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sıkı olmamalı → dolaşımı engellememeli.</a:t>
            </a:r>
          </a:p>
          <a:p>
            <a:pPr>
              <a:lnSpc>
                <a:spcPct val="150000"/>
              </a:lnSpc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sonrası parmak rengi, ısı ve nabız düzenli kontrol edilmelidir.</a:t>
            </a:r>
          </a:p>
          <a:p>
            <a:pPr>
              <a:lnSpc>
                <a:spcPct val="150000"/>
              </a:lnSpc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sonrası temizlenip dezenfekte edilmeli, set eksiksiz olmalıdır.</a:t>
            </a:r>
          </a:p>
        </p:txBody>
      </p:sp>
    </p:spTree>
    <p:extLst>
      <p:ext uri="{BB962C8B-B14F-4D97-AF65-F5344CB8AC3E}">
        <p14:creationId xmlns:p14="http://schemas.microsoft.com/office/powerpoint/2010/main" val="253665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164451-0A55-46E5-B378-7D2CAA5DD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Traksiyon </a:t>
            </a:r>
            <a:r>
              <a:rPr lang="tr-TR" sz="40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Ateli</a:t>
            </a:r>
            <a:endParaRPr lang="tr-TR" sz="4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 descr="Traksiyon Atel Seti">
            <a:extLst>
              <a:ext uri="{FF2B5EF4-FFF2-40B4-BE49-F238E27FC236}">
                <a16:creationId xmlns:a16="http://schemas.microsoft.com/office/drawing/2014/main" id="{C94E91EC-502C-48DC-87A2-8D5802FF0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8200" y="1808086"/>
            <a:ext cx="4235824" cy="423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Karbon Fiber Bacak Traksiyon Ateli - Acil Tıbbi Bakım">
            <a:extLst>
              <a:ext uri="{FF2B5EF4-FFF2-40B4-BE49-F238E27FC236}">
                <a16:creationId xmlns:a16="http://schemas.microsoft.com/office/drawing/2014/main" id="{BF7A2187-90C8-430D-A891-5E105AEC1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754" y="1027906"/>
            <a:ext cx="5840504" cy="546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827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A8A7B5-47DF-4BD5-8340-D1FC9AB3A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Traksiyon </a:t>
            </a:r>
            <a:r>
              <a:rPr lang="tr-TR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Ateli</a:t>
            </a:r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DAF141-6D98-4243-905F-21238913C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631681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Uyluk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kemiği kırıklarında kullanılan özel sabitleme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Çekiş (traksiyon) uygulayarak kırık uçlarının birbirine baskısını azaltır.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Ağrıyı hafifletir, kan kaybını azaltır ve taşıma sırasında güvenliği sağlar.</a:t>
            </a:r>
          </a:p>
        </p:txBody>
      </p:sp>
    </p:spTree>
    <p:extLst>
      <p:ext uri="{BB962C8B-B14F-4D97-AF65-F5344CB8AC3E}">
        <p14:creationId xmlns:p14="http://schemas.microsoft.com/office/powerpoint/2010/main" val="52360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BCB57A-091A-48A4-8B35-343F27ECB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Yapısal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4804E-92DC-4B06-A334-A256DE8FE90B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 veya karbon fiber gövde.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Uyluk ve ayak bileğine bağlanan sabitleme kayışları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Traksiyon çubuğu ve ayak bileği askısı.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boyutlarda → yetişkin ve çocuk modelleri.</a:t>
            </a:r>
          </a:p>
        </p:txBody>
      </p:sp>
    </p:spTree>
    <p:extLst>
      <p:ext uri="{BB962C8B-B14F-4D97-AF65-F5344CB8AC3E}">
        <p14:creationId xmlns:p14="http://schemas.microsoft.com/office/powerpoint/2010/main" val="2656370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6A3DF7-5665-4C9F-B5C0-DEF5A093A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98736A-F604-4129-BEDE-D98DD6793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910" y="1848485"/>
            <a:ext cx="9723120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öncesi ve sonrası dolaşım, duyu, motor fonksiyon mutlaka kontrol edilmelidir.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Traksiyon aşamalı ve kontrollü uygulanmalıdır.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Yanlış kullanım damar-sinir hasarına yol açabilir.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Yanlış kullanım damar-sinir hasarına yol açabilir.</a:t>
            </a:r>
          </a:p>
          <a:p>
            <a:pPr>
              <a:lnSpc>
                <a:spcPct val="150000"/>
              </a:lnSpc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764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099FEE-8639-44F6-A225-D1B4B3488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D3F131-8476-4399-B250-8BFE5402C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20200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taraflı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femur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(uyluk) kırıkları.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kemik kırıklarında kemik uçlarının ayrılmasını engellemek.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Travmaya bağlı ciddi uyluk yaralanmaları.</a:t>
            </a:r>
          </a:p>
        </p:txBody>
      </p:sp>
    </p:spTree>
    <p:extLst>
      <p:ext uri="{BB962C8B-B14F-4D97-AF65-F5344CB8AC3E}">
        <p14:creationId xmlns:p14="http://schemas.microsoft.com/office/powerpoint/2010/main" val="3946113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F18395-B5E9-4D57-95B2-540E51D2D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Basamakları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DFA335-10EC-48B7-A53A-EA9F44C65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574165"/>
            <a:ext cx="11277600" cy="4918710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Hazırlık ve İlk Nörolojik Değerlendirme: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Kazazedenin hasarlı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ekstremitesindeki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ayakkabı ve çoraplar tamamen çıkarılır; ardından travma bölgesinin uç kısımlarında 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distal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doku beslenmesini ve sinir iletimini teyit etmek amacıyla nabız, kılcal damar dolum hızı, duyu ve motor refleksler titizlikle kontrol edilir.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Ölçüm ve Manuel Gerdirme: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Mekanizmanın teleskopik boyu, hastanın sağlam bacağı referans alınarak ve ideal çekiş mesafesini sağlamak adına uzuvdan 25-30 cm daha uzun olacak şekilde kalibre edilir; hastaya işlemin doğası gereği anlık bir ağrı yaşayacağı fakat sonrasında acısının büyük oranda dineceği açıklanarak, bilek bölgesinden kavranıp kesintisiz bir manuel çekme kuvvetiyle bacak hafifçe yukarı kaldırılır.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Cihazın Konumlandırılması ve Kasık Sabitlemesi: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görevli manuel gerilimi (traksiyonu) asla bırakmazken, diğer personel destek ayağı açılmış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bacağın altına sürer; cihazın üst yastıkçığı kalça 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femur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başı) altına tam oturtulur ve gerdirme işleminin temel anatomik direncini oluşturacak olan kasık kemeri, doku zedelenmesini önleyici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pedlerle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desteklenerek kilitlenir.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Mekanik Uzatma ve Bacak Tespiti: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Bileğe bağlanan özel aparat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çevirmeli gergi makarasına takılır; mekanizma yavaşça döndürülerek kırık uzuv, hasarsız bacağın anatomik uzunluğuna erişene kadar uzatılır ve ardından destekleyici cırt bantlar doğrudan kırık hattının üzerine baskı yapmayacak şekilde bacağa dolanır.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Dolaşım Kontrolü: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Tüm sistem kilitlendikten ve sabitleme işlemi bittikten sonra, uygulanan fiziksel gerilimin doku beslenmesini sekteye uğratıp uğratmadığını kesin olarak doğrulamak amacıyla ayak sırtından 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dorsalis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nabız ve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kapiller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dolum testleri mutlaka yinelenir.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754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https://acilafet.saglik.gov.tr/</a:t>
            </a:r>
            <a:endParaRPr lang="tr-TR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12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https://www.acilcalisanlari.com/alci-ve-atel-uygulamalari.html</a:t>
            </a:r>
            <a:endParaRPr lang="tr-TR" sz="1200" u="none" strike="noStrik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1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Koçak, H., Sarı, B., Usta, G., &amp; Aslan, R. (2021). Acil Yardım ve Afet Yönetimi Mesleki Beceri Uygulama Rehberi. https://ayayder.org/icerik/ayay-mesleki-beceri-uygulama-rehberi</a:t>
            </a:r>
            <a:endParaRPr lang="tr-TR" sz="12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Şişme Atel Seti 6 Parça Fiyatları ve Özellikleri">
            <a:extLst>
              <a:ext uri="{FF2B5EF4-FFF2-40B4-BE49-F238E27FC236}">
                <a16:creationId xmlns:a16="http://schemas.microsoft.com/office/drawing/2014/main" id="{3005E65F-AB1F-4AB4-9303-1697EEB3B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667" y="3597111"/>
            <a:ext cx="1785938" cy="322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Traksiyon Atel Seti">
            <a:extLst>
              <a:ext uri="{FF2B5EF4-FFF2-40B4-BE49-F238E27FC236}">
                <a16:creationId xmlns:a16="http://schemas.microsoft.com/office/drawing/2014/main" id="{F089C5BA-46FC-4662-89F0-CEA34845D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04138" y="2068062"/>
            <a:ext cx="3090838" cy="30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DBC093-FB7E-4449-A0B4-7581BD157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368040" cy="4351338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Boyunluk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KED Yeleği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Traksiyon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Şişme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Seti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06AF093C-1EC8-4A55-A9D1-0F70501D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Sabitleme Ekipmanları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2D1B87D5-8AB0-447C-A593-407B8C8FFC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6129" y="6789"/>
            <a:ext cx="2586855" cy="2321599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8812599C-1FF1-4A41-BABB-39F8A7C709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4583" y="1690688"/>
            <a:ext cx="1852498" cy="2193748"/>
          </a:xfrm>
          <a:prstGeom prst="rect">
            <a:avLst/>
          </a:prstGeom>
        </p:spPr>
      </p:pic>
      <p:pic>
        <p:nvPicPr>
          <p:cNvPr id="8204" name="Picture 12" descr="Vakum Atel Setleri | Kont Medikal">
            <a:extLst>
              <a:ext uri="{FF2B5EF4-FFF2-40B4-BE49-F238E27FC236}">
                <a16:creationId xmlns:a16="http://schemas.microsoft.com/office/drawing/2014/main" id="{76769A8C-53C8-4519-9BA2-C1B000653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984" y="458433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086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B4902A-0697-4B72-9DE9-73AE6119D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57487"/>
          </a:xfrm>
        </p:spPr>
        <p:txBody>
          <a:bodyPr>
            <a:normAutofit fontScale="90000"/>
          </a:bodyPr>
          <a:lstStyle/>
          <a:p>
            <a:b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Şişme </a:t>
            </a:r>
            <a:r>
              <a:rPr lang="tr-TR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Seti</a:t>
            </a:r>
            <a:b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8" descr="Şişme Atel Seti 6 Parça Fiyatları ve Özellikleri">
            <a:extLst>
              <a:ext uri="{FF2B5EF4-FFF2-40B4-BE49-F238E27FC236}">
                <a16:creationId xmlns:a16="http://schemas.microsoft.com/office/drawing/2014/main" id="{3F714858-25C6-4180-AFFF-6D48EB95D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160" y="1508334"/>
            <a:ext cx="3690757" cy="508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nflatable splint">
            <a:extLst>
              <a:ext uri="{FF2B5EF4-FFF2-40B4-BE49-F238E27FC236}">
                <a16:creationId xmlns:a16="http://schemas.microsoft.com/office/drawing/2014/main" id="{60CE8DC8-38DE-4BE3-B0F9-B9D57C3C2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060" y="2157692"/>
            <a:ext cx="1924050" cy="3561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rst aid air Leg Arm Inflatable Air Splint Set 6pcs | Δίγκας Γ. Ιατρικά">
            <a:extLst>
              <a:ext uri="{FF2B5EF4-FFF2-40B4-BE49-F238E27FC236}">
                <a16:creationId xmlns:a16="http://schemas.microsoft.com/office/drawing/2014/main" id="{EE2BC41E-90E5-4463-9B59-646404BB5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825" y="1725146"/>
            <a:ext cx="2901763" cy="356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97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48B5DE-1FE4-4FC4-86D4-41E825E37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Şişme </a:t>
            </a:r>
            <a:r>
              <a:rPr lang="tr-TR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Seti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508E56-003E-46F7-BE92-D958D7113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56694" cy="1419599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Travmalarda kırık ve çıkıkları sabitlemek için kullanılan ilk yardım ekipmanıdır.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İçine hava doldurularak sertlik kazanan, şeffaf PVC malzemeden yapılmıştır.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Vücudun farklı bölgeleri için (kol, bacak, el, ayak) farklı boyutlarda set halinde bulunur.</a:t>
            </a: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First aid air Leg Arm Inflatable Air Splint Set 6pcs | Δίγκας Γ. Ιατρικά">
            <a:extLst>
              <a:ext uri="{FF2B5EF4-FFF2-40B4-BE49-F238E27FC236}">
                <a16:creationId xmlns:a16="http://schemas.microsoft.com/office/drawing/2014/main" id="{5A3CFC0F-BAD3-4C9D-AACF-D1A91AC83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190" y="3114675"/>
            <a:ext cx="2901763" cy="356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75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032A44-A03D-4A9E-A852-A7FCA8E7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Yapısal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EDC2EF-CCD8-4ABF-AA61-B4DCCF809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730"/>
            <a:ext cx="5069541" cy="41179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Şeffaf, dayanıklı ve hafif malzeme.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Fermuarlı veya cırt cırtlı açma-kapama sistemi.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 pompası ile şişirilir.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Temizlenebilir ve tekrar kullanılabilir.</a:t>
            </a:r>
          </a:p>
          <a:p>
            <a:r>
              <a:rPr lang="nn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halinde → el, önkol, kol,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bilek, </a:t>
            </a:r>
            <a:r>
              <a:rPr lang="nn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ayak, bacak için ayrı ateller.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Inflatable Plastic Splint, 6pcs First Aid Air Splint Kits, with Hand/Wrist,  Elbow/Half Arm, Full Arm, Foot/Ankle, Half Leg, Full Leg for Home Outdoor  Emergency Use: Buy Online at Best Price in UAE -">
            <a:extLst>
              <a:ext uri="{FF2B5EF4-FFF2-40B4-BE49-F238E27FC236}">
                <a16:creationId xmlns:a16="http://schemas.microsoft.com/office/drawing/2014/main" id="{DFA48137-9C79-4C72-9BD2-4735D5ABF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299" y="1690688"/>
            <a:ext cx="4605619" cy="458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55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286689-6032-4860-9DB0-482ADF4F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6325F2-DD86-4775-A56E-0E0E63FCC12B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Trafik kazaları ve spor yaralanmaları.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Kırık, çıkık ve ciddi burkulmalarda.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Travmalı hastaların ambulansla taşınmasında.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Sabitleme gerektiren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ekstremite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yaralanmalarında.</a:t>
            </a:r>
          </a:p>
        </p:txBody>
      </p:sp>
    </p:spTree>
    <p:extLst>
      <p:ext uri="{BB962C8B-B14F-4D97-AF65-F5344CB8AC3E}">
        <p14:creationId xmlns:p14="http://schemas.microsoft.com/office/powerpoint/2010/main" val="172017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52FA26-8E8A-4620-A7E5-9EB4DCA1B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9A94C8-798B-406C-A857-8BA10F2BD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44671" cy="4351338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fazla şişirilmemeli → dolaşımı engelleyebilir.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sonrası parmak rengi, ısısı ve nabız kontrol edilmeli.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 yaralarda doğrudan temas ettirilmemeli → steril örtü kullanılmalı.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sonrası dezenfekte edilmeli ve set eksiksiz kontrol edilmelidir.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Inflatable Plastic Splint, 6pcs First Aid Air Splint Kits, with Hand/Wrist,  Elbow/Half Arm, Full Arm, Foot/Ankle, Half Leg, Full Leg for Home Outdoor  Emergency Use: Buy Online at Best Price in UAE -">
            <a:extLst>
              <a:ext uri="{FF2B5EF4-FFF2-40B4-BE49-F238E27FC236}">
                <a16:creationId xmlns:a16="http://schemas.microsoft.com/office/drawing/2014/main" id="{6EBE2E4B-56D3-4BE2-9123-10CDCB2F9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099" y="1403817"/>
            <a:ext cx="4605619" cy="458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89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7CF8CB-4D78-42AC-B164-9CECEFDC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Basamakları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E6D98B-EBEE-427F-B437-B31FDBE8995B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Yaralı bölge uygun pozisyonda tutulur.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boy şişme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seçilir.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bölgeye geçirilir.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Pompa yardımıyla hava verilir, sertleşmesi sağlanır.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dolaşımı ve konforu kontrol edilir.</a:t>
            </a:r>
          </a:p>
        </p:txBody>
      </p:sp>
    </p:spTree>
    <p:extLst>
      <p:ext uri="{BB962C8B-B14F-4D97-AF65-F5344CB8AC3E}">
        <p14:creationId xmlns:p14="http://schemas.microsoft.com/office/powerpoint/2010/main" val="3928379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4F5523-1FC0-41F7-9C1F-5F8BDCCD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</a:t>
            </a:r>
            <a:r>
              <a:rPr lang="tr-TR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Atel</a:t>
            </a:r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Seti</a:t>
            </a:r>
            <a:b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2" descr="Vakum Atel Setleri | Kont Medikal">
            <a:extLst>
              <a:ext uri="{FF2B5EF4-FFF2-40B4-BE49-F238E27FC236}">
                <a16:creationId xmlns:a16="http://schemas.microsoft.com/office/drawing/2014/main" id="{C57A0254-5441-4DE6-81C9-AA79818DD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365" y="1984572"/>
            <a:ext cx="5172635" cy="385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226572E-3F91-4738-B656-28A4526E9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787" y="1326776"/>
            <a:ext cx="4737847" cy="494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5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774</Words>
  <Application>Microsoft Office PowerPoint</Application>
  <PresentationFormat>Geniş ekran</PresentationFormat>
  <Paragraphs>86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Teması</vt:lpstr>
      <vt:lpstr>Özel Tasarım</vt:lpstr>
      <vt:lpstr>Ambulans Ekipmanları Dersi</vt:lpstr>
      <vt:lpstr>Sabitleme Ekipmanları</vt:lpstr>
      <vt:lpstr> Şişme Atel Seti </vt:lpstr>
      <vt:lpstr>Şişme Atel Seti Nedir?</vt:lpstr>
      <vt:lpstr>Yapısal Özellikleri</vt:lpstr>
      <vt:lpstr>Kullanım Alanları</vt:lpstr>
      <vt:lpstr>Kullanımda Dikkat Edilecekler</vt:lpstr>
      <vt:lpstr>Uygulama Basamakları </vt:lpstr>
      <vt:lpstr>Vakum Atel Seti </vt:lpstr>
      <vt:lpstr>Vakum Atel Seti Nedir?</vt:lpstr>
      <vt:lpstr>Kullanım Alanları</vt:lpstr>
      <vt:lpstr>Kullanımda Dikkat Edilecekler</vt:lpstr>
      <vt:lpstr>Traksiyon Ateli</vt:lpstr>
      <vt:lpstr>Traksiyon Ateli Nedir?</vt:lpstr>
      <vt:lpstr>Yapısal Özellikleri</vt:lpstr>
      <vt:lpstr>Kullanımda Dikkat Edilecekler</vt:lpstr>
      <vt:lpstr>Kullanım Alanları</vt:lpstr>
      <vt:lpstr>Uygulama Basamakları 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Ambulans Ekipmanları Dersi</dc:title>
  <dc:creator>EÖ</dc:creator>
  <cp:lastModifiedBy>YUSUF UYAN</cp:lastModifiedBy>
  <cp:revision>16</cp:revision>
  <dcterms:created xsi:type="dcterms:W3CDTF">2026-04-02T07:47:59Z</dcterms:created>
  <dcterms:modified xsi:type="dcterms:W3CDTF">2026-06-25T11:15:17Z</dcterms:modified>
</cp:coreProperties>
</file>