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94" r:id="rId2"/>
    <p:sldId id="265" r:id="rId3"/>
    <p:sldId id="273" r:id="rId4"/>
    <p:sldId id="275" r:id="rId5"/>
    <p:sldId id="296" r:id="rId6"/>
    <p:sldId id="311" r:id="rId7"/>
    <p:sldId id="314" r:id="rId8"/>
    <p:sldId id="32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C62929-DCF9-4CA6-9CBE-6A99FCC6754E}" type="datetimeFigureOut">
              <a:rPr lang="tr-TR" smtClean="0"/>
              <a:t>11.09.2025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81DAD-71F1-4F41-A65C-7C64A51DF53D}" type="slidenum">
              <a:rPr lang="tr-TR" smtClean="0"/>
              <a:t>‹#›</a:t>
            </a:fld>
            <a:endParaRPr lang="tr-TR"/>
          </a:p>
        </p:txBody>
      </p:sp>
    </p:spTree>
    <p:extLst>
      <p:ext uri="{BB962C8B-B14F-4D97-AF65-F5344CB8AC3E}">
        <p14:creationId xmlns:p14="http://schemas.microsoft.com/office/powerpoint/2010/main" val="497716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780806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73082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7340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1953689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3358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468783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19513802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344684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242383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4261814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126725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AF9632E-BDCF-4309-A8FC-631653453A01}"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00316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AF9632E-BDCF-4309-A8FC-631653453A01}" type="datetimeFigureOut">
              <a:rPr lang="tr-TR" smtClean="0"/>
              <a:t>11.09.2025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487335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F9632E-BDCF-4309-A8FC-631653453A01}" type="datetimeFigureOut">
              <a:rPr lang="tr-TR" smtClean="0"/>
              <a:t>11.09.2025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596939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194825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627947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AF9632E-BDCF-4309-A8FC-631653453A01}" type="datetimeFigureOut">
              <a:rPr lang="tr-TR" smtClean="0"/>
              <a:t>11.09.2025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60B8078-8FAE-4CDB-BB0D-3762E0F040A0}" type="slidenum">
              <a:rPr lang="tr-TR" smtClean="0"/>
              <a:t>‹#›</a:t>
            </a:fld>
            <a:endParaRPr lang="tr-TR"/>
          </a:p>
        </p:txBody>
      </p:sp>
    </p:spTree>
    <p:extLst>
      <p:ext uri="{BB962C8B-B14F-4D97-AF65-F5344CB8AC3E}">
        <p14:creationId xmlns:p14="http://schemas.microsoft.com/office/powerpoint/2010/main" val="21571709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24A62E-0B02-416B-A8B5-0ECA4C1FFBBF}"/>
              </a:ext>
            </a:extLst>
          </p:cNvPr>
          <p:cNvSpPr>
            <a:spLocks noGrp="1"/>
          </p:cNvSpPr>
          <p:nvPr>
            <p:ph type="title"/>
          </p:nvPr>
        </p:nvSpPr>
        <p:spPr/>
        <p:txBody>
          <a:bodyPr/>
          <a:lstStyle/>
          <a:p>
            <a:pPr algn="ctr"/>
            <a:r>
              <a:rPr lang="tr-TR" dirty="0"/>
              <a:t>T.C. </a:t>
            </a:r>
            <a:br>
              <a:rPr lang="tr-TR" dirty="0"/>
            </a:br>
            <a:r>
              <a:rPr lang="tr-TR" dirty="0"/>
              <a:t>KASTAMONU ÜNİVERSİTESİ</a:t>
            </a:r>
          </a:p>
        </p:txBody>
      </p:sp>
      <p:sp>
        <p:nvSpPr>
          <p:cNvPr id="4" name="Başlık 1">
            <a:extLst>
              <a:ext uri="{FF2B5EF4-FFF2-40B4-BE49-F238E27FC236}">
                <a16:creationId xmlns:a16="http://schemas.microsoft.com/office/drawing/2014/main" id="{AC714E28-F5EE-43E4-AC27-36385A24F3C8}"/>
              </a:ext>
            </a:extLst>
          </p:cNvPr>
          <p:cNvSpPr txBox="1">
            <a:spLocks/>
          </p:cNvSpPr>
          <p:nvPr/>
        </p:nvSpPr>
        <p:spPr>
          <a:xfrm>
            <a:off x="2196685" y="2489982"/>
            <a:ext cx="8911687" cy="2152355"/>
          </a:xfrm>
          <a:prstGeom prst="rect">
            <a:avLst/>
          </a:prstGeom>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dirty="0"/>
              <a:t>TURİZM FAKÜLTESİ</a:t>
            </a:r>
          </a:p>
          <a:p>
            <a:pPr algn="ctr"/>
            <a:endParaRPr lang="tr-TR" dirty="0"/>
          </a:p>
          <a:p>
            <a:pPr algn="ctr"/>
            <a:r>
              <a:rPr lang="tr-TR" dirty="0"/>
              <a:t>GASTRONOMİ VE MUTFAK SANATLARI BÖLÜMÜ</a:t>
            </a:r>
          </a:p>
        </p:txBody>
      </p:sp>
      <p:sp>
        <p:nvSpPr>
          <p:cNvPr id="5" name="İçerik Yer Tutucusu 2">
            <a:extLst>
              <a:ext uri="{FF2B5EF4-FFF2-40B4-BE49-F238E27FC236}">
                <a16:creationId xmlns:a16="http://schemas.microsoft.com/office/drawing/2014/main" id="{83391738-7444-4F3E-A688-924FAB07CD51}"/>
              </a:ext>
            </a:extLst>
          </p:cNvPr>
          <p:cNvSpPr>
            <a:spLocks noGrp="1"/>
          </p:cNvSpPr>
          <p:nvPr>
            <p:ph idx="1"/>
          </p:nvPr>
        </p:nvSpPr>
        <p:spPr>
          <a:xfrm>
            <a:off x="1800732" y="5104016"/>
            <a:ext cx="9720073" cy="705942"/>
          </a:xfrm>
        </p:spPr>
        <p:txBody>
          <a:bodyPr>
            <a:normAutofit fontScale="77500" lnSpcReduction="20000"/>
          </a:bodyPr>
          <a:lstStyle/>
          <a:p>
            <a:pPr marL="0" indent="0" algn="ctr">
              <a:buNone/>
            </a:pPr>
            <a:r>
              <a:rPr lang="tr-TR" sz="2400" dirty="0"/>
              <a:t>Anadolu Mutfağı Yöresel Yemekleri</a:t>
            </a:r>
          </a:p>
          <a:p>
            <a:pPr marL="0" indent="0" algn="ctr">
              <a:buNone/>
            </a:pPr>
            <a:r>
              <a:rPr lang="tr-TR" sz="2400" dirty="0"/>
              <a:t>Anadolu’da Mutfak Kültür Kökeni</a:t>
            </a:r>
          </a:p>
        </p:txBody>
      </p:sp>
    </p:spTree>
    <p:extLst>
      <p:ext uri="{BB962C8B-B14F-4D97-AF65-F5344CB8AC3E}">
        <p14:creationId xmlns:p14="http://schemas.microsoft.com/office/powerpoint/2010/main" val="546137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78553B-9477-48F7-9A05-310417805E1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27780D9-C626-4C39-BEF4-2AE18CD34F8D}"/>
              </a:ext>
            </a:extLst>
          </p:cNvPr>
          <p:cNvSpPr>
            <a:spLocks noGrp="1"/>
          </p:cNvSpPr>
          <p:nvPr>
            <p:ph idx="1"/>
          </p:nvPr>
        </p:nvSpPr>
        <p:spPr>
          <a:xfrm>
            <a:off x="2589212" y="2147668"/>
            <a:ext cx="8915400" cy="3777622"/>
          </a:xfrm>
        </p:spPr>
        <p:txBody>
          <a:bodyPr>
            <a:normAutofit/>
          </a:bodyPr>
          <a:lstStyle/>
          <a:p>
            <a:r>
              <a:rPr lang="tr-TR" sz="2800" b="1" dirty="0">
                <a:solidFill>
                  <a:schemeClr val="tx1"/>
                </a:solidFill>
              </a:rPr>
              <a:t>Hitit Uygarlığı </a:t>
            </a:r>
          </a:p>
          <a:p>
            <a:r>
              <a:rPr lang="tr-TR" sz="2400" dirty="0">
                <a:solidFill>
                  <a:schemeClr val="tx1"/>
                </a:solidFill>
              </a:rPr>
              <a:t>Hititlerde ulaşımda, yemekte ve gündelik hayatta önemli bir ihtiyacı karşılayan hayvanlara verilen önemle birlikte hayvancılık çok gelişmiş ve hayvancılık aracı-lığıyla çobanlık, arıcılık, at yetiştiriciliği, dokumacılık ve balıkçılık gibi meslek grupları doğmuştur. Hayvanların etinden, sütünden ve gücünden yararlanan es-ki çağ topluluklarından biri de Hititler olmuştur. </a:t>
            </a:r>
            <a:endParaRPr lang="tr-TR" sz="3200" dirty="0">
              <a:solidFill>
                <a:schemeClr val="tx1"/>
              </a:solidFill>
            </a:endParaRPr>
          </a:p>
        </p:txBody>
      </p:sp>
    </p:spTree>
    <p:extLst>
      <p:ext uri="{BB962C8B-B14F-4D97-AF65-F5344CB8AC3E}">
        <p14:creationId xmlns:p14="http://schemas.microsoft.com/office/powerpoint/2010/main" val="1738145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067AC4-D2C7-4384-A76C-3238D6EE7AE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8C904EE-A6C8-495C-BA19-AFDE758F0BF4}"/>
              </a:ext>
            </a:extLst>
          </p:cNvPr>
          <p:cNvSpPr>
            <a:spLocks noGrp="1"/>
          </p:cNvSpPr>
          <p:nvPr>
            <p:ph idx="1"/>
          </p:nvPr>
        </p:nvSpPr>
        <p:spPr>
          <a:xfrm>
            <a:off x="1103312" y="2052918"/>
            <a:ext cx="9980324" cy="4195481"/>
          </a:xfrm>
        </p:spPr>
        <p:txBody>
          <a:bodyPr>
            <a:noAutofit/>
          </a:bodyPr>
          <a:lstStyle/>
          <a:p>
            <a:r>
              <a:rPr lang="tr-TR" sz="2400" dirty="0">
                <a:solidFill>
                  <a:schemeClr val="tx1"/>
                </a:solidFill>
              </a:rPr>
              <a:t>Anadolu’da kutsal sayılan, beslenme açısından incelendiğinde temel besin maddesi olan ekmek yapımında “dört büyükler” in kullanıldığı görülmektedir. Bunlar; arpa, buğday, yulaf ve çavdardır. </a:t>
            </a:r>
          </a:p>
          <a:p>
            <a:r>
              <a:rPr lang="tr-TR" sz="2400" dirty="0">
                <a:solidFill>
                  <a:schemeClr val="tx1"/>
                </a:solidFill>
              </a:rPr>
              <a:t>Hititler ekmeği kaba buğday, kızıl buğday, normal buğday, arpa, çav-dar ya da nohut unundan hazırlamışlar, tuz, kimyon, çörek otu, kişniş ve bal ile tatlandırmışlardır</a:t>
            </a:r>
          </a:p>
        </p:txBody>
      </p:sp>
    </p:spTree>
    <p:extLst>
      <p:ext uri="{BB962C8B-B14F-4D97-AF65-F5344CB8AC3E}">
        <p14:creationId xmlns:p14="http://schemas.microsoft.com/office/powerpoint/2010/main" val="2210537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0276F0-52E5-4025-96AA-E70DD26F977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0177492-6E73-46F4-868B-84B425C00580}"/>
              </a:ext>
            </a:extLst>
          </p:cNvPr>
          <p:cNvSpPr>
            <a:spLocks noGrp="1"/>
          </p:cNvSpPr>
          <p:nvPr>
            <p:ph idx="1"/>
          </p:nvPr>
        </p:nvSpPr>
        <p:spPr/>
        <p:txBody>
          <a:bodyPr>
            <a:normAutofit/>
          </a:bodyPr>
          <a:lstStyle/>
          <a:p>
            <a:r>
              <a:rPr lang="tr-TR" sz="2400" dirty="0"/>
              <a:t>Hitit mutfağında ekmekler;</a:t>
            </a:r>
          </a:p>
          <a:p>
            <a:r>
              <a:rPr lang="tr-TR" sz="2400" dirty="0"/>
              <a:t>• Biçimlerine göre ekmekler,</a:t>
            </a:r>
          </a:p>
          <a:p>
            <a:r>
              <a:rPr lang="tr-TR" sz="2400" dirty="0"/>
              <a:t>• İçeriklerine göre ekmekler,</a:t>
            </a:r>
          </a:p>
          <a:p>
            <a:r>
              <a:rPr lang="tr-TR" sz="2400" dirty="0"/>
              <a:t>• Miktar ve ölçülerine göre ekmekler,</a:t>
            </a:r>
          </a:p>
          <a:p>
            <a:r>
              <a:rPr lang="tr-TR" sz="2400" dirty="0"/>
              <a:t>• Kentlere ve yapılış yerlerine göre ekmekler ve</a:t>
            </a:r>
          </a:p>
          <a:p>
            <a:r>
              <a:rPr lang="tr-TR" sz="2400" dirty="0"/>
              <a:t>• Diğer ekmek türleri olarak sınıflandırılmıştır.</a:t>
            </a:r>
          </a:p>
        </p:txBody>
      </p:sp>
    </p:spTree>
    <p:extLst>
      <p:ext uri="{BB962C8B-B14F-4D97-AF65-F5344CB8AC3E}">
        <p14:creationId xmlns:p14="http://schemas.microsoft.com/office/powerpoint/2010/main" val="134285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7977D3-BDE5-4F6E-A45C-4EA37777352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9920B7C-799A-48E8-8C85-72404C5FC606}"/>
              </a:ext>
            </a:extLst>
          </p:cNvPr>
          <p:cNvSpPr>
            <a:spLocks noGrp="1"/>
          </p:cNvSpPr>
          <p:nvPr>
            <p:ph idx="1"/>
          </p:nvPr>
        </p:nvSpPr>
        <p:spPr/>
        <p:txBody>
          <a:bodyPr>
            <a:normAutofit/>
          </a:bodyPr>
          <a:lstStyle/>
          <a:p>
            <a:r>
              <a:rPr lang="tr-TR" sz="2800" b="1" dirty="0">
                <a:solidFill>
                  <a:schemeClr val="tx1"/>
                </a:solidFill>
              </a:rPr>
              <a:t>Yunan Uygarlığı</a:t>
            </a:r>
          </a:p>
          <a:p>
            <a:r>
              <a:rPr lang="tr-TR" sz="2400" dirty="0">
                <a:solidFill>
                  <a:schemeClr val="tx1"/>
                </a:solidFill>
              </a:rPr>
              <a:t>Antik Yunan halkının sahip olduğu coğrafyanın olumsuzlukları (yüzeyin düz olmaması, düz alanlardaki toprakların verimsiz olması vb.) tarımın bu topraklarda yapılmasını zorlaştırmıştır.</a:t>
            </a:r>
          </a:p>
          <a:p>
            <a:r>
              <a:rPr lang="tr-TR" sz="2400" dirty="0">
                <a:solidFill>
                  <a:schemeClr val="tx1"/>
                </a:solidFill>
              </a:rPr>
              <a:t>Bu nedenle Yunanlar çareyi girintili, çıkıntılı olan ve doğal limanların yer aldığı Akdeniz kıyılarında bulmuşlardır. Bu durum Yunanlıların denizcilik faaliyetleriyle uğraşmalarına ve ticaret yapmalarına vesile olmuştur</a:t>
            </a:r>
            <a:r>
              <a:rPr lang="tr-TR" dirty="0">
                <a:solidFill>
                  <a:schemeClr val="tx1"/>
                </a:solidFill>
              </a:rPr>
              <a:t>.</a:t>
            </a:r>
            <a:endParaRPr lang="tr-TR" sz="2400" b="1" dirty="0">
              <a:solidFill>
                <a:schemeClr val="tx1"/>
              </a:solidFill>
            </a:endParaRPr>
          </a:p>
        </p:txBody>
      </p:sp>
    </p:spTree>
    <p:extLst>
      <p:ext uri="{BB962C8B-B14F-4D97-AF65-F5344CB8AC3E}">
        <p14:creationId xmlns:p14="http://schemas.microsoft.com/office/powerpoint/2010/main" val="3094367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7C6F51-B1E9-4427-8643-78DD529C49F6}"/>
              </a:ext>
            </a:extLst>
          </p:cNvPr>
          <p:cNvSpPr>
            <a:spLocks noGrp="1"/>
          </p:cNvSpPr>
          <p:nvPr>
            <p:ph type="title"/>
          </p:nvPr>
        </p:nvSpPr>
        <p:spPr/>
        <p:txBody>
          <a:bodyPr/>
          <a:lstStyle/>
          <a:p>
            <a:r>
              <a:rPr lang="tr-TR" b="1" dirty="0"/>
              <a:t>Roma Uygarlığı</a:t>
            </a:r>
          </a:p>
        </p:txBody>
      </p:sp>
      <p:sp>
        <p:nvSpPr>
          <p:cNvPr id="3" name="İçerik Yer Tutucusu 2">
            <a:extLst>
              <a:ext uri="{FF2B5EF4-FFF2-40B4-BE49-F238E27FC236}">
                <a16:creationId xmlns:a16="http://schemas.microsoft.com/office/drawing/2014/main" id="{076E8F4D-A691-4F71-BB0E-84A3B3F898AD}"/>
              </a:ext>
            </a:extLst>
          </p:cNvPr>
          <p:cNvSpPr>
            <a:spLocks noGrp="1"/>
          </p:cNvSpPr>
          <p:nvPr>
            <p:ph idx="1"/>
          </p:nvPr>
        </p:nvSpPr>
        <p:spPr>
          <a:xfrm>
            <a:off x="646112" y="2052918"/>
            <a:ext cx="9966470" cy="4195481"/>
          </a:xfrm>
        </p:spPr>
        <p:txBody>
          <a:bodyPr>
            <a:normAutofit/>
          </a:bodyPr>
          <a:lstStyle/>
          <a:p>
            <a:r>
              <a:rPr lang="tr-TR" sz="2400" dirty="0">
                <a:solidFill>
                  <a:schemeClr val="tx1"/>
                </a:solidFill>
              </a:rPr>
              <a:t>Roma uygarlığı Antik Yunan mutfağının mirasını devralmıştır. Antik Yunan döneminin temel besin maddesi olan </a:t>
            </a:r>
            <a:r>
              <a:rPr lang="tr-TR" sz="2400" b="1" dirty="0" err="1">
                <a:solidFill>
                  <a:schemeClr val="tx1"/>
                </a:solidFill>
              </a:rPr>
              <a:t>maza</a:t>
            </a:r>
            <a:r>
              <a:rPr lang="tr-TR" sz="2400" dirty="0">
                <a:solidFill>
                  <a:schemeClr val="tx1"/>
                </a:solidFill>
              </a:rPr>
              <a:t> farklı bir şekilde yapılmaya başlanmış ve </a:t>
            </a:r>
            <a:r>
              <a:rPr lang="tr-TR" sz="2400" b="1" dirty="0" err="1">
                <a:solidFill>
                  <a:schemeClr val="tx1"/>
                </a:solidFill>
              </a:rPr>
              <a:t>puls</a:t>
            </a:r>
            <a:r>
              <a:rPr lang="tr-TR" sz="2400" dirty="0">
                <a:solidFill>
                  <a:schemeClr val="tx1"/>
                </a:solidFill>
              </a:rPr>
              <a:t> olarak ifade edilen bir yiyecek üretilmiştir. </a:t>
            </a:r>
            <a:r>
              <a:rPr lang="tr-TR" sz="2400" dirty="0" err="1">
                <a:solidFill>
                  <a:schemeClr val="tx1"/>
                </a:solidFill>
              </a:rPr>
              <a:t>Puls’un</a:t>
            </a:r>
            <a:r>
              <a:rPr lang="tr-TR" sz="2400" dirty="0">
                <a:solidFill>
                  <a:schemeClr val="tx1"/>
                </a:solidFill>
              </a:rPr>
              <a:t> </a:t>
            </a:r>
            <a:r>
              <a:rPr lang="tr-TR" sz="2400" dirty="0" err="1">
                <a:solidFill>
                  <a:schemeClr val="tx1"/>
                </a:solidFill>
              </a:rPr>
              <a:t>maza’dan</a:t>
            </a:r>
            <a:r>
              <a:rPr lang="tr-TR" sz="2400" dirty="0">
                <a:solidFill>
                  <a:schemeClr val="tx1"/>
                </a:solidFill>
              </a:rPr>
              <a:t> farkı, yapılırken un yerine nişasta eklenmesi olmuştur. </a:t>
            </a:r>
            <a:r>
              <a:rPr lang="tr-TR" sz="2400" dirty="0" err="1">
                <a:solidFill>
                  <a:schemeClr val="tx1"/>
                </a:solidFill>
              </a:rPr>
              <a:t>Mazanın</a:t>
            </a:r>
            <a:r>
              <a:rPr lang="tr-TR" sz="2400" dirty="0">
                <a:solidFill>
                  <a:schemeClr val="tx1"/>
                </a:solidFill>
              </a:rPr>
              <a:t> yapımında suyun içinde bir gece bekletilen arpa, </a:t>
            </a:r>
            <a:r>
              <a:rPr lang="tr-TR" sz="2400" dirty="0" err="1">
                <a:solidFill>
                  <a:schemeClr val="tx1"/>
                </a:solidFill>
              </a:rPr>
              <a:t>puls</a:t>
            </a:r>
            <a:r>
              <a:rPr lang="tr-TR" sz="2400" dirty="0">
                <a:solidFill>
                  <a:schemeClr val="tx1"/>
                </a:solidFill>
              </a:rPr>
              <a:t> yapılırken suda bekletilmemiş, doğrudan kavrulup öğütülerek içine </a:t>
            </a:r>
            <a:r>
              <a:rPr lang="tr-TR" sz="2400" dirty="0" err="1">
                <a:solidFill>
                  <a:schemeClr val="tx1"/>
                </a:solidFill>
              </a:rPr>
              <a:t>maza</a:t>
            </a:r>
            <a:r>
              <a:rPr lang="tr-TR" sz="2400" dirty="0">
                <a:solidFill>
                  <a:schemeClr val="tx1"/>
                </a:solidFill>
              </a:rPr>
              <a:t> malzemelerine ek olarak akdarı da konulmuştur. Tahıl çeşidi olarak da arpa, buğday, küçük kızıl buğday, nişasta buğdayı, yulaf, fasulye, bezelye ve delice otu üretilmiş ve tüketilmiştir.</a:t>
            </a:r>
          </a:p>
        </p:txBody>
      </p:sp>
    </p:spTree>
    <p:extLst>
      <p:ext uri="{BB962C8B-B14F-4D97-AF65-F5344CB8AC3E}">
        <p14:creationId xmlns:p14="http://schemas.microsoft.com/office/powerpoint/2010/main" val="955788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90174B-B546-4F53-8FAE-3A9ABB5CB19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71CCFBC-ABAA-4E10-A7F1-F276DA9554E2}"/>
              </a:ext>
            </a:extLst>
          </p:cNvPr>
          <p:cNvSpPr>
            <a:spLocks noGrp="1"/>
          </p:cNvSpPr>
          <p:nvPr>
            <p:ph idx="1"/>
          </p:nvPr>
        </p:nvSpPr>
        <p:spPr/>
        <p:txBody>
          <a:bodyPr>
            <a:normAutofit/>
          </a:bodyPr>
          <a:lstStyle/>
          <a:p>
            <a:r>
              <a:rPr lang="tr-TR" sz="2400" dirty="0">
                <a:solidFill>
                  <a:schemeClr val="tx1"/>
                </a:solidFill>
              </a:rPr>
              <a:t>Ekmekler, bazen süte bazen şaraba batırılarak yenilmiştir. Bazen de ekmeklerin üzerine soslar sürülmüş ve o şekilde tüketilmiştir. Bu soslar arasında en yaygını </a:t>
            </a:r>
            <a:r>
              <a:rPr lang="tr-TR" sz="2400" b="1" dirty="0" err="1">
                <a:solidFill>
                  <a:schemeClr val="tx1"/>
                </a:solidFill>
              </a:rPr>
              <a:t>moretum</a:t>
            </a:r>
            <a:r>
              <a:rPr lang="tr-TR" sz="2400" dirty="0">
                <a:solidFill>
                  <a:schemeClr val="tx1"/>
                </a:solidFill>
              </a:rPr>
              <a:t> sosu olmuştur. Sos peynir, kekik, fesleğen yada biberiye, sarımsak, zeytinyağı ve sirkenin havanda dövülmesiyle elde edilmiştir. Zenginler evlerinde bulunan malzemelere göre içine çam fıstığı, ceviz, badem ve fındık eklemeyi de tercih etmişlerdir. Romalı bir aile için akşam yemeği diğer öğünlerdeki yemeklere göre çok daha önemli olmuştur</a:t>
            </a:r>
          </a:p>
        </p:txBody>
      </p:sp>
    </p:spTree>
    <p:extLst>
      <p:ext uri="{BB962C8B-B14F-4D97-AF65-F5344CB8AC3E}">
        <p14:creationId xmlns:p14="http://schemas.microsoft.com/office/powerpoint/2010/main" val="946253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8465BC-B7CD-4F48-A188-4C4572C1D64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C23D4C9-9282-4812-9B9C-F29630B8B16A}"/>
              </a:ext>
            </a:extLst>
          </p:cNvPr>
          <p:cNvSpPr>
            <a:spLocks noGrp="1"/>
          </p:cNvSpPr>
          <p:nvPr>
            <p:ph idx="1"/>
          </p:nvPr>
        </p:nvSpPr>
        <p:spPr/>
        <p:txBody>
          <a:bodyPr>
            <a:normAutofit/>
          </a:bodyPr>
          <a:lstStyle/>
          <a:p>
            <a:r>
              <a:rPr lang="tr-TR" sz="2400" dirty="0">
                <a:solidFill>
                  <a:schemeClr val="tx1"/>
                </a:solidFill>
              </a:rPr>
              <a:t>Roma uygarlığında bira ve şarap tüketilmiş ancak bira şarap kadar sevilen bir içecek olmamıştır. Bunun en bariz ispatı muhtemelen Roma dönemi yerleşimlerinde yapılan kazılarda yalnızca bir bira imalathanesinin (İngiltere </a:t>
            </a:r>
            <a:r>
              <a:rPr lang="tr-TR" sz="2400" dirty="0" err="1">
                <a:solidFill>
                  <a:schemeClr val="tx1"/>
                </a:solidFill>
              </a:rPr>
              <a:t>Scole</a:t>
            </a:r>
            <a:r>
              <a:rPr lang="tr-TR" sz="2400" dirty="0">
                <a:solidFill>
                  <a:schemeClr val="tx1"/>
                </a:solidFill>
              </a:rPr>
              <a:t> antik kentinde belirlenmiştir) bulunmasıdır. Bu imalathane içinde bir adet tahıl kurutma fırını ve filizlenmiş tahıl kalıntılarına rastlanmıştır.</a:t>
            </a:r>
          </a:p>
        </p:txBody>
      </p:sp>
    </p:spTree>
    <p:extLst>
      <p:ext uri="{BB962C8B-B14F-4D97-AF65-F5344CB8AC3E}">
        <p14:creationId xmlns:p14="http://schemas.microsoft.com/office/powerpoint/2010/main" val="119543516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44</TotalTime>
  <Words>459</Words>
  <Application>Microsoft Office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Century Gothic</vt:lpstr>
      <vt:lpstr>Wingdings 3</vt:lpstr>
      <vt:lpstr>Duman</vt:lpstr>
      <vt:lpstr>T.C.  KASTAMONU ÜNİVERSİTESİ</vt:lpstr>
      <vt:lpstr>PowerPoint Sunusu</vt:lpstr>
      <vt:lpstr>PowerPoint Sunusu</vt:lpstr>
      <vt:lpstr>PowerPoint Sunusu</vt:lpstr>
      <vt:lpstr>PowerPoint Sunusu</vt:lpstr>
      <vt:lpstr>Roma Uygarlığı</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Etnik Toplumlara Ait Mutfak Kültürü</dc:title>
  <dc:creator>User</dc:creator>
  <cp:lastModifiedBy>pc</cp:lastModifiedBy>
  <cp:revision>20</cp:revision>
  <dcterms:created xsi:type="dcterms:W3CDTF">2022-12-15T09:19:48Z</dcterms:created>
  <dcterms:modified xsi:type="dcterms:W3CDTF">2025-09-11T11:02:03Z</dcterms:modified>
</cp:coreProperties>
</file>