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70" r:id="rId8"/>
    <p:sldId id="261" r:id="rId9"/>
    <p:sldId id="268" r:id="rId10"/>
    <p:sldId id="269" r:id="rId11"/>
    <p:sldId id="262" r:id="rId12"/>
    <p:sldId id="263" r:id="rId13"/>
    <p:sldId id="271" r:id="rId14"/>
    <p:sldId id="265" r:id="rId15"/>
    <p:sldId id="267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53" d="100"/>
          <a:sy n="53" d="100"/>
        </p:scale>
        <p:origin x="96" y="7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SAĞLIK MEVZUATI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>
                <a:cs typeface="Times New Roman" panose="02020603050405020304" pitchFamily="18" charset="0"/>
              </a:rPr>
              <a:t>1. HAFTA </a:t>
            </a:r>
            <a:r>
              <a:rPr lang="tr-TR" dirty="0">
                <a:cs typeface="Times New Roman" panose="02020603050405020304" pitchFamily="18" charset="0"/>
              </a:rPr>
              <a:t>SAĞLIK MEVZUATI: </a:t>
            </a:r>
          </a:p>
          <a:p>
            <a:r>
              <a:rPr lang="tr-TR" dirty="0">
                <a:cs typeface="Times New Roman" panose="02020603050405020304" pitchFamily="18" charset="0"/>
              </a:rPr>
              <a:t>TEMEL KAVRAMLAR</a:t>
            </a:r>
          </a:p>
          <a:p>
            <a:pPr marL="457200" indent="-457200"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Kamu Hukukunun Dalları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Genel Kamu Hukuku</a:t>
            </a:r>
          </a:p>
          <a:p>
            <a:r>
              <a:rPr lang="tr-TR" dirty="0"/>
              <a:t>Anayasa Hukuku</a:t>
            </a:r>
          </a:p>
          <a:p>
            <a:r>
              <a:rPr lang="tr-TR" dirty="0"/>
              <a:t>İdare Hukuku</a:t>
            </a:r>
          </a:p>
          <a:p>
            <a:r>
              <a:rPr lang="tr-TR" dirty="0"/>
              <a:t>Ceza Hukuku</a:t>
            </a:r>
          </a:p>
          <a:p>
            <a:r>
              <a:rPr lang="tr-TR" dirty="0"/>
              <a:t>Devletler Hukuku (Milletlerarası Hukuk)</a:t>
            </a:r>
          </a:p>
          <a:p>
            <a:r>
              <a:rPr lang="fi-FI" dirty="0"/>
              <a:t>Vergi Hukuku ve Mali Hukuk</a:t>
            </a:r>
            <a:endParaRPr lang="tr-TR" dirty="0"/>
          </a:p>
          <a:p>
            <a:r>
              <a:rPr lang="tr-TR" dirty="0"/>
              <a:t>Yargılama Hukuku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D7CA3E-AEF2-BDD4-5834-E699194E5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Özel Hukukun Dalları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/>
              <a:t>Medeni Hukuk</a:t>
            </a:r>
          </a:p>
          <a:p>
            <a:pPr>
              <a:lnSpc>
                <a:spcPct val="200000"/>
              </a:lnSpc>
            </a:pPr>
            <a:r>
              <a:rPr lang="tr-TR" dirty="0"/>
              <a:t>Ticaret Hukuku</a:t>
            </a:r>
          </a:p>
          <a:p>
            <a:pPr>
              <a:lnSpc>
                <a:spcPct val="200000"/>
              </a:lnSpc>
            </a:pPr>
            <a:r>
              <a:rPr lang="tr-TR" dirty="0"/>
              <a:t>Devletler Özel Hukuku (Uluslararası Özel Hukuk)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86D80B-99F7-454F-80D9-685AB768B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Karma Hukukun Dalları</a:t>
            </a:r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E794C75A-8319-462C-83DD-07321CD6EA6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Medeni Yargılama Hukuku</a:t>
            </a:r>
          </a:p>
          <a:p>
            <a:r>
              <a:rPr lang="tr-TR" dirty="0"/>
              <a:t>İcra ve İflas Hukuku</a:t>
            </a:r>
          </a:p>
          <a:p>
            <a:r>
              <a:rPr lang="tr-TR" dirty="0"/>
              <a:t>İş Hukuku</a:t>
            </a:r>
          </a:p>
          <a:p>
            <a:r>
              <a:rPr lang="tr-TR" dirty="0"/>
              <a:t>Sermaye Piyasası Hukuku</a:t>
            </a:r>
          </a:p>
          <a:p>
            <a:r>
              <a:rPr lang="tr-TR" dirty="0"/>
              <a:t>Rekabet Hukuku</a:t>
            </a:r>
          </a:p>
          <a:p>
            <a:endParaRPr lang="tr-TR" dirty="0"/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62381747-0723-4868-91DE-F4D778D7C44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dirty="0"/>
              <a:t>Banka Hukuku</a:t>
            </a:r>
          </a:p>
          <a:p>
            <a:r>
              <a:rPr lang="tr-TR" dirty="0"/>
              <a:t>Fikri Hukuk</a:t>
            </a:r>
          </a:p>
          <a:p>
            <a:r>
              <a:rPr lang="tr-TR" dirty="0"/>
              <a:t>Toprak Hukuku</a:t>
            </a:r>
          </a:p>
          <a:p>
            <a:r>
              <a:rPr lang="tr-TR" dirty="0"/>
              <a:t>Hava Hukuku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A1293F9-E566-4257-A96B-53A8171E6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A45B022-4D71-43C0-B384-75E6A4044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CE12D85-B431-495C-90FB-B99F6923F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149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E2C03F-016E-4D55-9D9C-AF1D02C45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https://edb.adalet.gov.tr/Resimler/SayfaDokuman/266202015423110-GENELHUKUK.pdf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 / kurumsal e-posta (isteğe bağlı)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İÇERİK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tr-TR" dirty="0">
                <a:cs typeface="Times New Roman" panose="02020603050405020304" pitchFamily="18" charset="0"/>
              </a:rPr>
              <a:t>Hukukun Tanımı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tr-TR" dirty="0">
                <a:cs typeface="Times New Roman" panose="02020603050405020304" pitchFamily="18" charset="0"/>
              </a:rPr>
              <a:t>Hukukun Unsurları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tr-TR" dirty="0">
                <a:cs typeface="Times New Roman" panose="02020603050405020304" pitchFamily="18" charset="0"/>
              </a:rPr>
              <a:t>Hukukun Kaynakları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tr-TR" dirty="0">
                <a:cs typeface="Times New Roman" panose="02020603050405020304" pitchFamily="18" charset="0"/>
              </a:rPr>
              <a:t>Hukukun Yazılı Kaynakları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tr-TR" dirty="0">
                <a:cs typeface="Times New Roman" panose="02020603050405020304" pitchFamily="18" charset="0"/>
              </a:rPr>
              <a:t>Toplumu Düzenleyen Kurallar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tr-TR" dirty="0">
                <a:cs typeface="Times New Roman" panose="02020603050405020304" pitchFamily="18" charset="0"/>
              </a:rPr>
              <a:t>Hukuk Sistemleri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tr-TR" dirty="0">
                <a:cs typeface="Times New Roman" panose="02020603050405020304" pitchFamily="18" charset="0"/>
              </a:rPr>
              <a:t>Pozitif Hukukun Bölümleri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tr-TR" dirty="0">
                <a:cs typeface="Times New Roman" panose="02020603050405020304" pitchFamily="18" charset="0"/>
              </a:rPr>
              <a:t>Kamu Hukukunun Dalları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tr-TR" dirty="0">
                <a:cs typeface="Times New Roman" panose="02020603050405020304" pitchFamily="18" charset="0"/>
              </a:rPr>
              <a:t>Özel Hukukunun Dalları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tr-TR" dirty="0">
                <a:cs typeface="Times New Roman" panose="02020603050405020304" pitchFamily="18" charset="0"/>
              </a:rPr>
              <a:t>Karma Hukukunun Dalları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Dr. Ayşe ÖZEFLANİLİ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cs typeface="Times New Roman" panose="02020603050405020304" pitchFamily="18" charset="0"/>
              </a:rPr>
              <a:t>Hukukun Tanımı</a:t>
            </a: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latin typeface="+mj-lt"/>
                <a:cs typeface="Times New Roman" panose="02020603050405020304" pitchFamily="18" charset="0"/>
              </a:rPr>
              <a:t>‘Hukuk, </a:t>
            </a:r>
            <a:r>
              <a:rPr lang="tr-TR" dirty="0">
                <a:latin typeface="+mj-lt"/>
                <a:cs typeface="Times New Roman" panose="02020603050405020304" pitchFamily="18" charset="0"/>
              </a:rPr>
              <a:t>devletin yetkili organları tarafından toplumsal ilişkileri düzenlemek amacıyla konulan, maddi yaptırıma bağlanmış olan ve uyulması zorunlu kuralların oluşturduğu sistem olarak tanımlanabilir.’</a:t>
            </a:r>
            <a:endParaRPr lang="tr-TR" b="0" i="0" u="none" strike="noStrike" baseline="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cs typeface="Times New Roman" panose="02020603050405020304" pitchFamily="18" charset="0"/>
              </a:rPr>
              <a:t>Hukukun Fonksiyonu</a:t>
            </a: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cs typeface="Times New Roman" panose="02020603050405020304" pitchFamily="18" charset="0"/>
              </a:rPr>
              <a:t>Toplum Düzenini Sağlamak</a:t>
            </a:r>
          </a:p>
          <a:p>
            <a:r>
              <a:rPr lang="tr-TR" dirty="0">
                <a:cs typeface="Times New Roman" panose="02020603050405020304" pitchFamily="18" charset="0"/>
              </a:rPr>
              <a:t>Toplumsal Barışı Sağlamak</a:t>
            </a:r>
          </a:p>
          <a:p>
            <a:r>
              <a:rPr lang="tr-TR" dirty="0">
                <a:cs typeface="Times New Roman" panose="02020603050405020304" pitchFamily="18" charset="0"/>
              </a:rPr>
              <a:t>Güvenlik Sağlamak</a:t>
            </a:r>
          </a:p>
          <a:p>
            <a:r>
              <a:rPr lang="tr-TR" dirty="0">
                <a:cs typeface="Times New Roman" panose="02020603050405020304" pitchFamily="18" charset="0"/>
              </a:rPr>
              <a:t>Eşitlik Sağlamak</a:t>
            </a:r>
          </a:p>
          <a:p>
            <a:r>
              <a:rPr lang="tr-TR" dirty="0">
                <a:cs typeface="Times New Roman" panose="02020603050405020304" pitchFamily="18" charset="0"/>
              </a:rPr>
              <a:t>Özgürlük (Hürriyet) Sağlamak</a:t>
            </a:r>
          </a:p>
          <a:p>
            <a:r>
              <a:rPr lang="tr-TR" dirty="0">
                <a:cs typeface="Times New Roman" panose="02020603050405020304" pitchFamily="18" charset="0"/>
              </a:rPr>
              <a:t>Toplumsal İhtiyaçları Karşılamak</a:t>
            </a:r>
          </a:p>
          <a:p>
            <a:r>
              <a:rPr lang="tr-TR" dirty="0">
                <a:cs typeface="Times New Roman" panose="02020603050405020304" pitchFamily="18" charset="0"/>
              </a:rPr>
              <a:t>Adaleti Gerçekleştirmek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cs typeface="Times New Roman" panose="02020603050405020304" pitchFamily="18" charset="0"/>
              </a:rPr>
              <a:t>Hukukun Kaynakları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A) Asli (Bağlayıcı) Kaynaklar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1. Yazılı Kaynaklar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2. Yazılı Olmayan Kaynaklar (Örf ve Adet Hukuku)</a:t>
            </a:r>
          </a:p>
          <a:p>
            <a:r>
              <a:rPr lang="tr-TR" dirty="0"/>
              <a:t>B- Yardımcı (Bağlayıcı Olmayan) Kaynaklar</a:t>
            </a:r>
          </a:p>
          <a:p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8C73EB-9D7D-A7E1-0C79-433EFE38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D336E5-67CF-46A0-94A4-916D8BFBB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cs typeface="Times New Roman" panose="02020603050405020304" pitchFamily="18" charset="0"/>
              </a:rPr>
              <a:t>Hukukun Yazılı Kaynakları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F2944A-05CC-45D8-8112-2C417655F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tr-TR" sz="2800" dirty="0"/>
              <a:t>Anayasa</a:t>
            </a:r>
          </a:p>
          <a:p>
            <a:pPr lvl="2"/>
            <a:r>
              <a:rPr lang="tr-TR" sz="2800" dirty="0"/>
              <a:t>Kanunlar</a:t>
            </a:r>
          </a:p>
          <a:p>
            <a:pPr lvl="2"/>
            <a:r>
              <a:rPr lang="tr-TR" sz="2800" dirty="0"/>
              <a:t>Kanuna Denk Metinler</a:t>
            </a:r>
          </a:p>
          <a:p>
            <a:pPr lvl="2"/>
            <a:r>
              <a:rPr lang="tr-TR" sz="2800" dirty="0"/>
              <a:t>Kanun Hükmünde Kararnameler</a:t>
            </a:r>
          </a:p>
          <a:p>
            <a:pPr lvl="2"/>
            <a:r>
              <a:rPr lang="tr-TR" sz="2800" dirty="0"/>
              <a:t>TBMM iç tüzüğü </a:t>
            </a:r>
          </a:p>
          <a:p>
            <a:pPr lvl="2"/>
            <a:r>
              <a:rPr lang="tr-TR" sz="2800" dirty="0"/>
              <a:t>Tüzükler</a:t>
            </a:r>
          </a:p>
          <a:p>
            <a:pPr lvl="2"/>
            <a:r>
              <a:rPr lang="tr-TR" sz="2800" dirty="0"/>
              <a:t>Yönetmelikler </a:t>
            </a:r>
          </a:p>
          <a:p>
            <a:pPr lvl="2"/>
            <a:r>
              <a:rPr lang="tr-TR" sz="2800" dirty="0"/>
              <a:t>İçtihadı birleştirme kararları</a:t>
            </a:r>
          </a:p>
          <a:p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9EDAA4D-79A8-417E-9518-5B6830ED7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8E4E5B-4177-49C1-B256-480B77414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C745EC-60F3-4325-B205-65916C6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17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cs typeface="Times New Roman" panose="02020603050405020304" pitchFamily="18" charset="0"/>
              </a:rPr>
              <a:t>Toplumu Düzenleyen Kurallar</a:t>
            </a: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Din Kuralları</a:t>
            </a:r>
          </a:p>
          <a:p>
            <a:r>
              <a:rPr lang="tr-TR" dirty="0"/>
              <a:t>Ahlâk Kuralları</a:t>
            </a:r>
          </a:p>
          <a:p>
            <a:r>
              <a:rPr lang="tr-TR" dirty="0"/>
              <a:t>Örf ve Adet (Gelenek-Görenek) Kuralları</a:t>
            </a:r>
          </a:p>
          <a:p>
            <a:r>
              <a:rPr lang="tr-TR" dirty="0"/>
              <a:t>Görgü (</a:t>
            </a:r>
            <a:r>
              <a:rPr lang="tr-TR" dirty="0" err="1"/>
              <a:t>Adab</a:t>
            </a:r>
            <a:r>
              <a:rPr lang="tr-TR" dirty="0"/>
              <a:t>-ı Muaşeret) Kuralları</a:t>
            </a:r>
          </a:p>
          <a:p>
            <a:r>
              <a:rPr lang="tr-TR" dirty="0"/>
              <a:t>Hukuk Kuralları</a:t>
            </a: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49B225-9DAB-11F1-8D3A-BC84DE837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cs typeface="Times New Roman" panose="02020603050405020304" pitchFamily="18" charset="0"/>
              </a:rPr>
              <a:t>Hukuk Sistemleri</a:t>
            </a: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A- Roma (Kara Avrupası) Hukuk Sistemi</a:t>
            </a:r>
            <a:endParaRPr lang="tr-TR" dirty="0"/>
          </a:p>
          <a:p>
            <a:r>
              <a:rPr lang="en-US" dirty="0"/>
              <a:t>B- Common Law (Anglo-</a:t>
            </a:r>
            <a:r>
              <a:rPr lang="en-US" dirty="0" err="1"/>
              <a:t>Sakson</a:t>
            </a:r>
            <a:r>
              <a:rPr lang="en-US" dirty="0"/>
              <a:t>)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endParaRPr lang="tr-TR" dirty="0"/>
          </a:p>
          <a:p>
            <a:r>
              <a:rPr lang="tr-TR" dirty="0"/>
              <a:t>C- Avrupa Birliği Hukuk Sistemi </a:t>
            </a:r>
          </a:p>
          <a:p>
            <a:r>
              <a:rPr lang="tr-TR" dirty="0"/>
              <a:t>D- İslam Hukuk Sistemi</a:t>
            </a:r>
          </a:p>
          <a:p>
            <a:r>
              <a:rPr lang="tr-TR" dirty="0"/>
              <a:t>E- Sosyalist Hukuk Sistemi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499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cs typeface="Times New Roman" panose="02020603050405020304" pitchFamily="18" charset="0"/>
              </a:rPr>
              <a:t>Pozitif Hukukun Bölümleri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>
                <a:cs typeface="Times New Roman" panose="02020603050405020304" pitchFamily="18" charset="0"/>
              </a:rPr>
              <a:t>Kamu Hukukunun Alt Dalları</a:t>
            </a:r>
          </a:p>
          <a:p>
            <a:pPr>
              <a:lnSpc>
                <a:spcPct val="200000"/>
              </a:lnSpc>
            </a:pPr>
            <a:r>
              <a:rPr lang="tr-TR" dirty="0">
                <a:cs typeface="Times New Roman" panose="02020603050405020304" pitchFamily="18" charset="0"/>
              </a:rPr>
              <a:t>Özel Hukukun Alt Dalları</a:t>
            </a:r>
          </a:p>
          <a:p>
            <a:pPr>
              <a:lnSpc>
                <a:spcPct val="200000"/>
              </a:lnSpc>
            </a:pPr>
            <a:r>
              <a:rPr lang="tr-TR" dirty="0">
                <a:cs typeface="Times New Roman" panose="02020603050405020304" pitchFamily="18" charset="0"/>
              </a:rPr>
              <a:t>Karma Hukukunun Alt Dalları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Öğretim elemanı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49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352</Words>
  <Application>Microsoft Office PowerPoint</Application>
  <PresentationFormat>Geniş ekran</PresentationFormat>
  <Paragraphs>121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Office Teması</vt:lpstr>
      <vt:lpstr>Özel Tasarım</vt:lpstr>
      <vt:lpstr>SAĞLIK MEVZUATI</vt:lpstr>
      <vt:lpstr>İÇERİK</vt:lpstr>
      <vt:lpstr>Hukukun Tanımı</vt:lpstr>
      <vt:lpstr>Hukukun Fonksiyonu</vt:lpstr>
      <vt:lpstr>Hukukun Kaynakları</vt:lpstr>
      <vt:lpstr>Hukukun Yazılı Kaynakları</vt:lpstr>
      <vt:lpstr>Toplumu Düzenleyen Kurallar</vt:lpstr>
      <vt:lpstr>Hukuk Sistemleri</vt:lpstr>
      <vt:lpstr>Pozitif Hukukun Bölümleri</vt:lpstr>
      <vt:lpstr>Kamu Hukukunun Dalları</vt:lpstr>
      <vt:lpstr>Özel Hukukun Dalları</vt:lpstr>
      <vt:lpstr>Karma Hukukun Dalları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 SAĞLIĞI</dc:title>
  <dc:creator>EÖ</dc:creator>
  <cp:lastModifiedBy>CIGDEM KAYABASI</cp:lastModifiedBy>
  <cp:revision>21</cp:revision>
  <dcterms:created xsi:type="dcterms:W3CDTF">2026-04-02T07:47:59Z</dcterms:created>
  <dcterms:modified xsi:type="dcterms:W3CDTF">2026-07-02T12:57:45Z</dcterms:modified>
</cp:coreProperties>
</file>