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64" r:id="rId4"/>
    <p:sldId id="302" r:id="rId5"/>
    <p:sldId id="266" r:id="rId6"/>
    <p:sldId id="303" r:id="rId7"/>
    <p:sldId id="304" r:id="rId8"/>
    <p:sldId id="269" r:id="rId9"/>
    <p:sldId id="270" r:id="rId10"/>
    <p:sldId id="305" r:id="rId11"/>
    <p:sldId id="272" r:id="rId12"/>
    <p:sldId id="275" r:id="rId13"/>
    <p:sldId id="276" r:id="rId14"/>
    <p:sldId id="306" r:id="rId15"/>
    <p:sldId id="307" r:id="rId16"/>
    <p:sldId id="274" r:id="rId17"/>
    <p:sldId id="308" r:id="rId18"/>
    <p:sldId id="309" r:id="rId19"/>
    <p:sldId id="281" r:id="rId20"/>
    <p:sldId id="282" r:id="rId21"/>
    <p:sldId id="310" r:id="rId22"/>
    <p:sldId id="265" r:id="rId23"/>
    <p:sldId id="267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7" autoAdjust="0"/>
    <p:restoredTop sz="94710" autoAdjust="0"/>
  </p:normalViewPr>
  <p:slideViewPr>
    <p:cSldViewPr snapToGrid="0">
      <p:cViewPr varScale="1">
        <p:scale>
          <a:sx n="84" d="100"/>
          <a:sy n="84" d="100"/>
        </p:scale>
        <p:origin x="67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Ambulans Ekipmanları Dersi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70618"/>
            <a:ext cx="9144000" cy="1655762"/>
          </a:xfrm>
          <a:ln>
            <a:solidFill>
              <a:schemeClr val="bg1"/>
            </a:solidFill>
          </a:ln>
        </p:spPr>
        <p:txBody>
          <a:bodyPr>
            <a:normAutofit fontScale="92500"/>
          </a:bodyPr>
          <a:lstStyle/>
          <a:p>
            <a:r>
              <a:rPr lang="tr-TR" sz="3600" dirty="0"/>
              <a:t>6.HAFTA</a:t>
            </a:r>
          </a:p>
          <a:p>
            <a:r>
              <a:rPr lang="tr-TR" sz="3600" dirty="0"/>
              <a:t>Taşıma Ekipmanları-II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D54FD1-B5CB-44E7-851F-F7FAC4FBC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Vakum Sedye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AF40C1-B244-452D-873C-804D193B4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  <a:ln>
            <a:solidFill>
              <a:schemeClr val="bg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Travmalı hastalarda vücut şekline uyum sağlayan özel sedyedir.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İçindeki hava boşaltılarak sertleşir ve hastayı sabitler.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Omurga ve çoklu kırıklarda güvenli taşıma sağlar.</a:t>
            </a:r>
          </a:p>
        </p:txBody>
      </p:sp>
      <p:pic>
        <p:nvPicPr>
          <p:cNvPr id="3076" name="Picture 4" descr="Hitas Attucho | Hitas Ortopedi İlkyardım ve Sağlık Ürünleri ...">
            <a:extLst>
              <a:ext uri="{FF2B5EF4-FFF2-40B4-BE49-F238E27FC236}">
                <a16:creationId xmlns:a16="http://schemas.microsoft.com/office/drawing/2014/main" id="{CA54CC6A-7AFA-4189-A768-646C91F1E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496" y="3944493"/>
            <a:ext cx="487680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7316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D0AD4A-2A51-4886-8F1B-37B7499E3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Yapısal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CA2036-A32A-4F94-B0D5-FF9FE310B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2368423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Dayanıklı, hava geçirmez dış kılıf.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İçinde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polistiren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köpük tanecikleri bulunur.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Pompa yardımıyla vakum işlemi yapılır.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X-ray ve BT görüntülemeye uygundur.</a:t>
            </a:r>
          </a:p>
        </p:txBody>
      </p:sp>
      <p:pic>
        <p:nvPicPr>
          <p:cNvPr id="7170" name="Picture 2" descr="Hitas Attucho | Hitas Ortopedi İlkyardım ve Sağlık Ürünleri ...">
            <a:extLst>
              <a:ext uri="{FF2B5EF4-FFF2-40B4-BE49-F238E27FC236}">
                <a16:creationId xmlns:a16="http://schemas.microsoft.com/office/drawing/2014/main" id="{5CEA054F-7F46-4FD8-BBDB-BE4D4C073C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975100"/>
            <a:ext cx="487680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513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DA7F0B-614E-4D8F-BB90-A46BEA67D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 Alanları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4A0840-37CC-4D90-87C9-A98EA19A2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9889"/>
            <a:ext cx="10515600" cy="2319655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Çoklu travmalı hastalar.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Omurga yaralanması şüphesi olan kazazedeler.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Trafik kazaları, yüksekten düşmeler.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Afet ve enkaz bölgelerinde kurtarma.</a:t>
            </a:r>
          </a:p>
        </p:txBody>
      </p:sp>
      <p:pic>
        <p:nvPicPr>
          <p:cNvPr id="8194" name="Picture 2" descr="Hitas Attucho | Hitas Ortopedi İlkyardım ve Sağlık Ürünleri ...">
            <a:extLst>
              <a:ext uri="{FF2B5EF4-FFF2-40B4-BE49-F238E27FC236}">
                <a16:creationId xmlns:a16="http://schemas.microsoft.com/office/drawing/2014/main" id="{83CF0C42-0AE6-4D9B-ADCA-D2B517544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12" y="3836036"/>
            <a:ext cx="487680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237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7F3704-CFCE-46C6-ABD7-2080A5F34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Kullanımda Dikkat Edilecekler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920AC1-32DD-4864-B4BF-DD644D20D58D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r>
              <a:rPr lang="tr-TR" dirty="0"/>
              <a:t>Hastanın pozisyonu bozulmadan sedye üzerine alınmalıdır.</a:t>
            </a:r>
          </a:p>
          <a:p>
            <a:r>
              <a:rPr lang="tr-TR" dirty="0"/>
              <a:t>Vakum işlemi tam yapılmalı, sedye sertleşmelidir.</a:t>
            </a:r>
          </a:p>
          <a:p>
            <a:r>
              <a:rPr lang="tr-TR" dirty="0"/>
              <a:t>Sabitleme kemerleri mutlaka kullanılmalıdır.</a:t>
            </a:r>
          </a:p>
          <a:p>
            <a:endParaRPr lang="tr-TR" dirty="0"/>
          </a:p>
        </p:txBody>
      </p:sp>
      <p:pic>
        <p:nvPicPr>
          <p:cNvPr id="9218" name="Picture 2" descr="Hitas Attucho | Hitas Ortopedi İlkyardım ve Sağlık Ürünleri ...">
            <a:extLst>
              <a:ext uri="{FF2B5EF4-FFF2-40B4-BE49-F238E27FC236}">
                <a16:creationId xmlns:a16="http://schemas.microsoft.com/office/drawing/2014/main" id="{A2739A68-EE66-4D98-9509-B5A1D6D9B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184" y="4001294"/>
            <a:ext cx="4876800" cy="272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0797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592AED-4D79-4112-8AC4-28DB7C51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736" y="286512"/>
            <a:ext cx="10515600" cy="622427"/>
          </a:xfrm>
        </p:spPr>
        <p:txBody>
          <a:bodyPr>
            <a:normAutofit fontScale="90000"/>
          </a:bodyPr>
          <a:lstStyle/>
          <a:p>
            <a:r>
              <a:rPr lang="tr-TR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Basamakları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D4927B-61D1-4F61-B290-F0B7743D8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912812"/>
            <a:ext cx="10862310" cy="5658676"/>
          </a:xfrm>
          <a:ln>
            <a:solidFill>
              <a:schemeClr val="bg1"/>
            </a:solidFill>
          </a:ln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 Güvenliği ve Ekipman Ön Hazırlığı: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sağlık personelinin hem de vakanın emniyeti öncelikli olarak kontrol altına alınır; ardından düz bir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satıha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serilen sedyenin içindeki iç dolgu malzemesi (granüller) el hareketleriyle homojen bir şekilde yüzeye yayılır ve valf kapağı hava sızdırmayacak şekilde sıkılanır.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Kısmi Vakumlama ve Şekillendirme: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Mekanizmaya entegre edilen pompa vasıtasıyla içerideki havanın bir kısmı tahliye edilir; buradaki amaç ekipman kenarlarının dik durabilmesi adına yeterli mukavemete ulaşması, fakat hastanın anatomik yapısına göre şekil alabilecek esneklikte kalmasıdır.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Vakanın Transferi ve İlk Sabitleme: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Yaralı; kontrollü bir biçimde vakum sedyenin merkezine yerleştirilir; yüz bölgesi tamamen açıkta bırakılacak şekilde sedye kenarları yukarı doğru kaldırılıp hastanın vücudu sarılır ve koruyucu kemerler takılır.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 Blokaj ve Kilitleme: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Pompa kullanılarak ekipman içerisindeki hava bütünüyle tahliye edilir; sedye tamamen </a:t>
            </a:r>
            <a:r>
              <a:rPr lang="tr-T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rijit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sert bir blok haline geldiğinde valf musluğu kapatılarak kilitlenir, emniyet kemerleri de son gerginlik ayarı yapılarak sabitlenir.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 Aşaması: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Stabilizasyonu tamamlanan vaka, mevcut stabil yapısıyla ya da doğrudan ambulansın ana sedyesi üzerine emniyetli bir şekilde konularak nakil sürecine hazır hale getirilir.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Mekanizmanın Gevşetilmesi ve İkincil Transfer: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Tahliye işlemi tamamlandıktan sonra valf kapağı gevşetilerek sedye içerisine yeniden hava girmesi sağlanır; bu sayede eski yumuşaklığına kavuşan ve serbest kalan hasta, hastane ortamındaki başka bir sedyeye konforlu bir şekilde aktarılır.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Hijyen ve Yeniden Kullanım:</a:t>
            </a:r>
            <a:r>
              <a:rPr 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Görev sonrasında kontamine olan sedye yüzeyi uygun dezenfektanlarla temizlenip arındırılarak bir sonraki acil durum vakası için hazır vaziyete getirilir.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961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DCF991-1D19-4E0D-A335-5775E09F7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Sırt Tahtası </a:t>
            </a:r>
            <a:r>
              <a:rPr lang="tr-TR" sz="3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(Omurga tahtası, Travma tahtası, </a:t>
            </a:r>
            <a:r>
              <a:rPr lang="tr-TR" sz="31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Spine</a:t>
            </a:r>
            <a:r>
              <a:rPr lang="tr-TR" sz="31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Board)</a:t>
            </a:r>
            <a:b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18" descr="Comfort Plus Omurga Tahtası">
            <a:extLst>
              <a:ext uri="{FF2B5EF4-FFF2-40B4-BE49-F238E27FC236}">
                <a16:creationId xmlns:a16="http://schemas.microsoft.com/office/drawing/2014/main" id="{34E0F338-FC3E-4E31-8B62-612BAE10B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318" y="1822800"/>
            <a:ext cx="5871881" cy="477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DS-1501/A Örümcek Kemer Sistemi - Dolfin Sağlık Ürünleri">
            <a:extLst>
              <a:ext uri="{FF2B5EF4-FFF2-40B4-BE49-F238E27FC236}">
                <a16:creationId xmlns:a16="http://schemas.microsoft.com/office/drawing/2014/main" id="{9B51A261-5C28-4F23-9B50-E2F3CD549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532" y="1255060"/>
            <a:ext cx="5544312" cy="510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991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3DE24A-E84F-439D-82E9-164E6635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Sırt Tahtası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07DCE8-B255-4707-9F98-28F70C440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Omurga yaralanmalarından şüphelenilen hastaların taşınmasında kullanılan sert, düz bir tahta.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Hastayı düz pozisyonda sabitleyerek omurga hareketini en aza indirir.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servikal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boyunluk ile birlikte kullanılır.</a:t>
            </a:r>
          </a:p>
        </p:txBody>
      </p:sp>
      <p:pic>
        <p:nvPicPr>
          <p:cNvPr id="4" name="Picture 4" descr="DS-1501/A Örümcek Kemer Sistemi - Dolfin Sağlık Ürünleri">
            <a:extLst>
              <a:ext uri="{FF2B5EF4-FFF2-40B4-BE49-F238E27FC236}">
                <a16:creationId xmlns:a16="http://schemas.microsoft.com/office/drawing/2014/main" id="{CE7FEF60-995C-4A3E-85D3-08BF8564B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775" y="3290045"/>
            <a:ext cx="5327457" cy="349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30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DS-1501/A Örümcek Kemer Sistemi - Dolfin Sağlık Ürünleri">
            <a:extLst>
              <a:ext uri="{FF2B5EF4-FFF2-40B4-BE49-F238E27FC236}">
                <a16:creationId xmlns:a16="http://schemas.microsoft.com/office/drawing/2014/main" id="{817640B3-96CE-4018-9559-B5ED404D5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492" y="3110751"/>
            <a:ext cx="5327457" cy="349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B0124E49-29E9-455B-8CE1-95CE677A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Yapısal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CBC74A-0733-4226-82F3-80772D08C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2423646"/>
          </a:xfrm>
          <a:ln>
            <a:solidFill>
              <a:schemeClr val="bg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Sert plastik veya karbon fiberden üretilir.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Suya ve darbeye dayanıklıdır.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 kısımlarında taşıma delikleri bulunur.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X-ray ve BT görüntülemeye uygundur.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Yetişkin ve çocuk boyutları mevcuttur.</a:t>
            </a:r>
          </a:p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7907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DS-1501/A Örümcek Kemer Sistemi - Dolfin Sağlık Ürünleri">
            <a:extLst>
              <a:ext uri="{FF2B5EF4-FFF2-40B4-BE49-F238E27FC236}">
                <a16:creationId xmlns:a16="http://schemas.microsoft.com/office/drawing/2014/main" id="{64D5F12E-5C77-4315-88A5-E05573977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775" y="3290045"/>
            <a:ext cx="5327457" cy="349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6924F306-9704-4B85-9424-64499CF42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 Alanları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581F83-A37B-4D80-9E19-51F25123F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967"/>
            <a:ext cx="10515600" cy="2549151"/>
          </a:xfrm>
          <a:ln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Trafik kazaları.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Yüksekten düşme vakaları.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Spor yaralanmaları (omurga travmaları).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Afet ve enkaz durumları.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Baş, boyun ve omurga yaralanmalarında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immobilizasyon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615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S-1501/A Örümcek Kemer Sistemi - Dolfin Sağlık Ürünleri">
            <a:extLst>
              <a:ext uri="{FF2B5EF4-FFF2-40B4-BE49-F238E27FC236}">
                <a16:creationId xmlns:a16="http://schemas.microsoft.com/office/drawing/2014/main" id="{8EDD1066-6CE2-40CD-A9C1-EA87F5A75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775" y="3290045"/>
            <a:ext cx="5327457" cy="349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7A63D817-2975-47C9-8F9A-8FF39FA37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250" y="511923"/>
            <a:ext cx="10515600" cy="656851"/>
          </a:xfrm>
        </p:spPr>
        <p:txBody>
          <a:bodyPr>
            <a:normAutofit/>
          </a:bodyPr>
          <a:lstStyle/>
          <a:p>
            <a:r>
              <a:rPr lang="tr-TR" sz="4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Kullanımda Dikkat Edilecekler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3FAC87-DE66-4AD1-8400-1FBFE68A0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8774"/>
            <a:ext cx="11075894" cy="2659155"/>
          </a:xfrm>
          <a:ln>
            <a:solidFill>
              <a:schemeClr val="bg1"/>
            </a:solidFill>
          </a:ln>
        </p:spPr>
        <p:txBody>
          <a:bodyPr>
            <a:normAutofit fontScale="77500" lnSpcReduction="20000"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Hastaya yaklaşmadan önce boyunluk takılmalıdır.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Tahtaya yerleştirme sırasında en az 3-4 personel görev almalıdır.</a:t>
            </a:r>
          </a:p>
          <a:p>
            <a:pPr algn="just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(kütük yuvarlama) tekniği kullanılmalıdır.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Sabitleme kemerleri mutlaka bağlanmalıdır.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sırasında baş ve boyun desteği sürekli korunmalıdır.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uzun süre tahtada kalması bası yarası riskini artırır → en kısa sürede uygun yatağa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43159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C11C4BAC-8C0C-4789-91B9-F3D377532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2852" y="1960245"/>
            <a:ext cx="2645664" cy="2645664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35B3D9CC-3EF6-4CB3-9976-A3BA18E9C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Taşıyıcı Ekipmanlar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15896E-3CDA-4FBB-8569-0BDE0F0D270B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Sedye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Kombinasyon Sedye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Vakum Sedye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Faraş Sedye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Sırt Tahtası</a:t>
            </a:r>
          </a:p>
        </p:txBody>
      </p:sp>
      <p:pic>
        <p:nvPicPr>
          <p:cNvPr id="7178" name="Picture 10" descr="Ambulans Ana Sedyesi Üstü Ayrılabilir 0240 11 Sedyeler">
            <a:extLst>
              <a:ext uri="{FF2B5EF4-FFF2-40B4-BE49-F238E27FC236}">
                <a16:creationId xmlns:a16="http://schemas.microsoft.com/office/drawing/2014/main" id="{2D82EDB7-1127-40F6-9589-FBD21F9CA7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6644" y="241093"/>
            <a:ext cx="4581144" cy="241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Comfort Plus Kombinasyon Sedye">
            <a:extLst>
              <a:ext uri="{FF2B5EF4-FFF2-40B4-BE49-F238E27FC236}">
                <a16:creationId xmlns:a16="http://schemas.microsoft.com/office/drawing/2014/main" id="{A08F3B6C-FF9E-4AB6-AD59-75B7DF4AF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040" y="1960245"/>
            <a:ext cx="2645664" cy="2645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Vakum Sedye TPU">
            <a:extLst>
              <a:ext uri="{FF2B5EF4-FFF2-40B4-BE49-F238E27FC236}">
                <a16:creationId xmlns:a16="http://schemas.microsoft.com/office/drawing/2014/main" id="{EE9D61CC-8FBA-4B21-81EF-777C27F10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648" y="4340352"/>
            <a:ext cx="2517648" cy="2517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6" name="Picture 18" descr="Comfort Plus Omurga Tahtası">
            <a:extLst>
              <a:ext uri="{FF2B5EF4-FFF2-40B4-BE49-F238E27FC236}">
                <a16:creationId xmlns:a16="http://schemas.microsoft.com/office/drawing/2014/main" id="{9F0436F8-CE10-4032-8480-B464E97E58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8583" y="4249008"/>
            <a:ext cx="2062575" cy="206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818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30A868-1D5D-45FA-AC82-A7D89EE8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900" y="295201"/>
            <a:ext cx="10515600" cy="594099"/>
          </a:xfrm>
        </p:spPr>
        <p:txBody>
          <a:bodyPr>
            <a:normAutofit fontScale="90000"/>
          </a:bodyPr>
          <a:lstStyle/>
          <a:p>
            <a:r>
              <a:rPr lang="tr-TR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Basamakları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A3C777-B186-4A52-9005-F48C9E17E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1074932"/>
            <a:ext cx="10515600" cy="5348727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Sahada Kişisel Korunma ve Ön Hazırlık: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Müdahale öncesinde çevre emniyeti kontrol altına alınır; ardından medikal eldivenler dahil olmak üzere gerekli tüm kişisel koruyucu ekipmanlar eksiksiz şekilde kuşanılır.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Servikal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Stabilizasyon ve Ekip Pozisyonu: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Kazazedenin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servikal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bölgesini korumak amacıyla anatomiye uygun bir boyunluk (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servikal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yakalık) takılır; bir sağlık personeli baş-boyun hattını sürekli sabit tutarken, diğer ekip üyeleri hastanın yan tarafında diz çökerek çapraz tutuş pozisyonu alır.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Kütük Yuvarlama ve Manuel </a:t>
            </a:r>
            <a:r>
              <a:rPr lang="tr-T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Spinal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Kontrol: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 bölgesindeki personelin net komutuyla birlikte hasta, baş-boyun-omurga aksı bozulmayacak şekilde bütünsel olarak (kütük tekniğiyle) yana çevrilir; bu esnada ortada duran görevli, hastanın omur hattını hassas bir biçimde muayene eder.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Ekipmanın Yerleştirilmesi ve Transfer: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Muayenesi tamamlanan hastanın arkasına omurga tahtası yanaştırılır; yine lider personelin komutu doğrultusunda vaka, tahtanın üzerine kontrollü bir şekilde geri yatırılır.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Hizalama: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Ekip liderinin yönlendirmesiyle, hastanın vücudu sedyenin tam orta eksenine (orta hata) gelecek şekilde hassasça kaydırılarak konumlandırılır.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Sabitlemesi: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Başın sağa sola oynamasını engellemek için baş tespit yastıkları yerleştirilerek alın ve çene bantları gerdirilir; hemen ardından tüm gövdeyi sarmak üzere örümcek kemer sistemi kullanılarak tam stabilizasyon sağlanır.</a:t>
            </a:r>
          </a:p>
          <a:p>
            <a:pPr marL="0" indent="0">
              <a:lnSpc>
                <a:spcPct val="150000"/>
              </a:lnSpc>
              <a:buNone/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396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https://cankiriiasb.saglik.gov.tr/TR-265063/faras-sedye-kullanim-talimati.html</a:t>
            </a:r>
          </a:p>
          <a:p>
            <a:r>
              <a:rPr lang="tr-TR" sz="1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https://acilci.net/travma-tahtasi-ve-spinal-immobilizasyon-kar-zarar/</a:t>
            </a:r>
          </a:p>
          <a:p>
            <a:r>
              <a:rPr lang="tr-TR" sz="1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Koçak, H., Sarı, B., Usta, G., &amp; Aslan, R. (2021). Acil Yardım ve Afet Yönetimi Mesleki Beceri Uygulama Rehberi. https://ayayder.org/icerik/ayay-mesleki-beceri-uygulama-rehberi</a:t>
            </a:r>
            <a:endParaRPr lang="tr-TR" sz="12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mfort Plus Kaşık Sedye Faraş Sedye Omurga Hasta Taşıma Transfer">
            <a:extLst>
              <a:ext uri="{FF2B5EF4-FFF2-40B4-BE49-F238E27FC236}">
                <a16:creationId xmlns:a16="http://schemas.microsoft.com/office/drawing/2014/main" id="{2A688D09-3336-44C0-B7D1-EC7272A8F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1" y="1827848"/>
            <a:ext cx="5370386" cy="430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E220DED2-7CA3-4772-8846-EA0BB882B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Faraş Sedye </a:t>
            </a:r>
            <a:r>
              <a:rPr lang="tr-T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3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Scoop</a:t>
            </a:r>
            <a:r>
              <a:rPr lang="tr-TR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sedye, Kaşık sedye, Kepçe sedye)</a:t>
            </a:r>
            <a:endParaRPr lang="tr-T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D7F15C3-701C-4C72-92C3-D079DC208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452" y="1690688"/>
            <a:ext cx="6283452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92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669306-93AB-44F3-8122-36696A45C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Faraş Sedye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AD3306-B646-4D4A-BD0A-A38901051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03375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Katlanabilir, hafif ve portatif sedye türüdür.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dar alanlarda ve kısa mesafelerde hasta taşıma için kullanılır.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Omurga yaralanması şüphesi olan hastalarda kullanılan özel sedyedir.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Hastanın altına kaydırılarak iki parçanın birleşmesiyle kaldırma yapılır.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Ambulanslarda yedek taşıma sedyesi olarak bulunur.</a:t>
            </a:r>
          </a:p>
          <a:p>
            <a:pPr marL="0" indent="0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667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F99ABE-DE46-46C4-B6F0-1CF62425F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Yapısal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F58D38-685B-4DF2-A515-73D283736490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Hafif malzeme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parçalı yapıya sahiptir, ortadan açılıp kapanabilir.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 ayarlanabilir.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X-ray ve tomografi çekimine uyumludur.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8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D68006-0732-448C-B0AC-44512BCFB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 Alanları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B5C78F-9326-4DC0-BC1C-8AE2DA5B7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80743"/>
          </a:xfrm>
          <a:ln>
            <a:solidFill>
              <a:schemeClr val="bg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Trafik kazalarında omurga yaralanması şüphesi olan hastalar.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Boyun ve sırt travmalı vakalar.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Kazazedenin bulunduğu yerden minimum hareketle çıkarılması gereken durumlar.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Ambulansa nakil öncesi hasta kaldırma ve taşıma.</a:t>
            </a:r>
          </a:p>
        </p:txBody>
      </p:sp>
      <p:pic>
        <p:nvPicPr>
          <p:cNvPr id="4" name="Picture 2" descr="Emek Kaşık Sedye Faraş Sedye Omurga Hasta Taşıma Transfer Fiyatı">
            <a:extLst>
              <a:ext uri="{FF2B5EF4-FFF2-40B4-BE49-F238E27FC236}">
                <a16:creationId xmlns:a16="http://schemas.microsoft.com/office/drawing/2014/main" id="{7FBA6070-D3F3-45E6-A2EC-D20CC9092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12" y="4053744"/>
            <a:ext cx="4215289" cy="274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214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36B966-392E-4E97-952E-A9317578A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Kullanımda Dikkat Edilecekler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8ED1AB-25F7-4563-BDC9-4844671C3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2295271"/>
          </a:xfrm>
          <a:ln>
            <a:solidFill>
              <a:schemeClr val="bg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 öncesi sedye boyu hastaya göre ayarlanmalıdır.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Hasta mümkün olduğunca oynatılmadan altına kaydırılmalıdır.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Sabitleme kemerleri mutlaka kullanılmalıdır.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Taşıma sırasında baş ve boyun desteği sağlanmalıdır.</a:t>
            </a:r>
          </a:p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Kullanım sonrası sedye temizlenmeli ve dezenfekte edilmelidir.</a:t>
            </a: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mek Kaşık Sedye Faraş Sedye Omurga Hasta Taşıma Transfer Fiyatı">
            <a:extLst>
              <a:ext uri="{FF2B5EF4-FFF2-40B4-BE49-F238E27FC236}">
                <a16:creationId xmlns:a16="http://schemas.microsoft.com/office/drawing/2014/main" id="{6E7579B5-CC1E-4A0D-A922-F8F762306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12" y="4053744"/>
            <a:ext cx="4215289" cy="274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189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1E8BF-FB00-4AC1-AAC3-806BFB8A1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Basamakları </a:t>
            </a:r>
            <a:endParaRPr lang="tr-TR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4D6AB78-C3D5-4C9C-B182-6D2DE68E38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61258"/>
            <a:ext cx="10345615" cy="4480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Mekanizmanın Hazırlanması: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Katlı vaziyette duran transfer ekipmanı tamamen açılarak yatay pozisyona getirilir.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Boyutsal Kalibrasyon: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Sedyenin boyutu, kazazedenin fiziksel ölçülerine uygun şekilde yan kısımlardaki mandallar vasıtasıyla optimize edilir ve kilitlenerek sabitlenir.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Boylamasına Ayrıştırma: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Ekipmanın alt ve üst uçlarında yer alan kilit sistemleri çözülerek, sedye dikey eksende iki bağımsız kanat haline getirilir.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Lateral</a:t>
            </a:r>
            <a:r>
              <a:rPr kumimoji="0" lang="tr-TR" altLang="tr-T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Yerleştirme: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Ayrılan iki parça, hastanın sağ ve sol yanlarından vücudun altına doğru yavaşça kaydırılır.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Gövde Altında Kenetleme: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Hastanın sırt ve kalça bölgesinin altında buluşan iki kanat birbirine geçirilerek emniyetli bir şekilde kilitlenir.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Çok Noktalı Sabitleme: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Yaralının stabilizasyonunu sağlamak amacıyla koruyucu kemerler sırasıyla; göğüs,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pelvik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uyluk  ve ayak bileği bölgelerinden gerdirilerek bağlanır.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 Sedyeye Transfer: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Zemin seviyesinden güvenle yükseltilen vaka, ambulans ana sedyesindeki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spinal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tahta (omurga tahtası) üzerine yerleştirilerek nakil için tamamen stabilize edilir.</a:t>
            </a:r>
          </a:p>
        </p:txBody>
      </p:sp>
    </p:spTree>
    <p:extLst>
      <p:ext uri="{BB962C8B-B14F-4D97-AF65-F5344CB8AC3E}">
        <p14:creationId xmlns:p14="http://schemas.microsoft.com/office/powerpoint/2010/main" val="2931442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Vakum Sedye TPU">
            <a:extLst>
              <a:ext uri="{FF2B5EF4-FFF2-40B4-BE49-F238E27FC236}">
                <a16:creationId xmlns:a16="http://schemas.microsoft.com/office/drawing/2014/main" id="{12B32B6D-17BB-4659-8AD7-A709C6BDB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744" y="487046"/>
            <a:ext cx="8729472" cy="612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85E7C4F3-3B05-4C32-852F-D3F3BD1B1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Vakum Sedye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930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1111</Words>
  <Application>Microsoft Office PowerPoint</Application>
  <PresentationFormat>Geniş ekran</PresentationFormat>
  <Paragraphs>104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Times New Roman</vt:lpstr>
      <vt:lpstr>Office Teması</vt:lpstr>
      <vt:lpstr>Özel Tasarım</vt:lpstr>
      <vt:lpstr>Ambulans Ekipmanları Dersi</vt:lpstr>
      <vt:lpstr>Taşıyıcı Ekipmanlar</vt:lpstr>
      <vt:lpstr>Faraş Sedye (Scoop sedye, Kaşık sedye, Kepçe sedye)</vt:lpstr>
      <vt:lpstr>Faraş Sedye Nedir?</vt:lpstr>
      <vt:lpstr>Yapısal Özellikleri</vt:lpstr>
      <vt:lpstr>Kullanım Alanları</vt:lpstr>
      <vt:lpstr>Kullanımda Dikkat Edilecekler</vt:lpstr>
      <vt:lpstr>Uygulama Basamakları </vt:lpstr>
      <vt:lpstr>Vakum Sedye</vt:lpstr>
      <vt:lpstr>Vakum Sedye Nedir?</vt:lpstr>
      <vt:lpstr>Yapısal Özellikleri</vt:lpstr>
      <vt:lpstr>Kullanım Alanları</vt:lpstr>
      <vt:lpstr>Kullanımda Dikkat Edilecekler</vt:lpstr>
      <vt:lpstr>Uygulama Basamakları </vt:lpstr>
      <vt:lpstr>Sırt Tahtası (Omurga tahtası, Travma tahtası, Spine Board) </vt:lpstr>
      <vt:lpstr>Sırt Tahtası Nedir?</vt:lpstr>
      <vt:lpstr>Yapısal Özellikleri</vt:lpstr>
      <vt:lpstr>Kullanım Alanları</vt:lpstr>
      <vt:lpstr>Kullanımda Dikkat Edilecekler</vt:lpstr>
      <vt:lpstr>Uygulama Basamakları 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Ambulans Ekipmanları Dersi</dc:title>
  <dc:creator>EÖ</dc:creator>
  <cp:lastModifiedBy>YUSUF UYAN</cp:lastModifiedBy>
  <cp:revision>15</cp:revision>
  <dcterms:created xsi:type="dcterms:W3CDTF">2026-04-02T07:47:59Z</dcterms:created>
  <dcterms:modified xsi:type="dcterms:W3CDTF">2026-06-25T11:50:45Z</dcterms:modified>
</cp:coreProperties>
</file>