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8"/>
  </p:notesMasterIdLst>
  <p:sldIdLst>
    <p:sldId id="256" r:id="rId3"/>
    <p:sldId id="257" r:id="rId4"/>
    <p:sldId id="258" r:id="rId5"/>
    <p:sldId id="297" r:id="rId6"/>
    <p:sldId id="298" r:id="rId7"/>
    <p:sldId id="299" r:id="rId8"/>
    <p:sldId id="300" r:id="rId9"/>
    <p:sldId id="301" r:id="rId10"/>
    <p:sldId id="302" r:id="rId11"/>
    <p:sldId id="303" r:id="rId12"/>
    <p:sldId id="304" r:id="rId13"/>
    <p:sldId id="305" r:id="rId14"/>
    <p:sldId id="306" r:id="rId15"/>
    <p:sldId id="265" r:id="rId16"/>
    <p:sldId id="267"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0" autoAdjust="0"/>
  </p:normalViewPr>
  <p:slideViewPr>
    <p:cSldViewPr snapToGrid="0">
      <p:cViewPr varScale="1">
        <p:scale>
          <a:sx n="45" d="100"/>
          <a:sy n="45" d="100"/>
        </p:scale>
        <p:origin x="67" y="7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23.06.2026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23.06.2026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23.06.2026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23.06.2026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23.06.2026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23.06.2026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23.06.2026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23.06.2026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23.06.2026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23.06.2026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23.06.2026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23.06.2026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smtClean="0"/>
              <a:t>HALK SAĞLIĞI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a:t>6</a:t>
            </a:r>
            <a:r>
              <a:rPr lang="tr-TR" dirty="0" smtClean="0"/>
              <a:t>. HAFTA </a:t>
            </a:r>
            <a:r>
              <a:rPr lang="tr-TR" dirty="0"/>
              <a:t>HALK SAĞLIĞI: TOPLUM BESLENMESİ VE YAŞAM DÖNEMLERİNE GÖRE BESLENME</a:t>
            </a:r>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Gebelik Döneminde Beslenme</a:t>
            </a:r>
          </a:p>
          <a:p>
            <a:r>
              <a:rPr lang="tr-TR" dirty="0"/>
              <a:t>Gebelikte yeterli ve dengeli beslenme; annenin sağlığının korunması, fetüsün büyüme ve gelişmesi ve düşük doğum ağırlığının önlenmesi açısından önemlidir. Gebelik süresince uygun ağırlık kazanımı, çeşitli besin gruplarının tüketimi, yeterli sıvı alımı ve demir, </a:t>
            </a:r>
            <a:r>
              <a:rPr lang="tr-TR" dirty="0" err="1"/>
              <a:t>folat</a:t>
            </a:r>
            <a:r>
              <a:rPr lang="tr-TR" dirty="0"/>
              <a:t>, iyot gibi besin ögelerinin yeterli düzeyde alınması gerekir.</a:t>
            </a:r>
          </a:p>
          <a:p>
            <a:r>
              <a:rPr lang="tr-TR" dirty="0"/>
              <a:t>Öğünlerin küçük ve sık aralıklarla tüketilmesi, sebze, meyve, tam tahıl, süt ürünleri ve kaliteli protein kaynaklarının beslenmede yer alması önerilir. Çiğ veya iyi pişmemiş hayvansal ürünlerden, hijyenik olmayan besinlerden, sigara ve alkolden kaçınılmalıdır. Gebelikte besin desteği ve enerji gereksinimi bireyin başlangıç ağırlığına ve sağlık durumuna göre sağlık profesyonellerince değerlendirilmelidir.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2564099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Tamamlayıcı Beslenme</a:t>
            </a:r>
          </a:p>
          <a:p>
            <a:r>
              <a:rPr lang="tr-TR" dirty="0"/>
              <a:t>Tamamlayıcı beslenme, anne sütünün tek başına bebeğin artan enerji ve besin ögesi gereksinimini karşılayamadığı dönemde uygun besinlerin anne sütüne eklenmesidir. Tamamlayıcı beslenmeye yaklaşık altıncı ayda başlanmalı ve emzirme sürdürülmelidir.</a:t>
            </a:r>
          </a:p>
          <a:p>
            <a:r>
              <a:rPr lang="tr-TR" dirty="0"/>
              <a:t>Tamamlayıcı besinler zamanında, yeterli, güvenli ve çocuğun gelişim düzeyine uygun olmalıdır. Besinlerin kıvamı, miktarı, öğün sıklığı ve çeşitliliği çocuk büyüdükçe artırılmalıdır. Demir, çinko, kalsiyum, A vitamini, C vitamini ve </a:t>
            </a:r>
            <a:r>
              <a:rPr lang="tr-TR" dirty="0" err="1"/>
              <a:t>folat</a:t>
            </a:r>
            <a:r>
              <a:rPr lang="tr-TR" dirty="0"/>
              <a:t> yönünden zengin besinlere öncelik verilmelidir.</a:t>
            </a:r>
          </a:p>
          <a:p>
            <a:r>
              <a:rPr lang="tr-TR" dirty="0"/>
              <a:t>Besinler temiz eller, güvenli su ve temiz araç-gereçlerle hazırlanmalı; çiğ ve pişmiş besinlerin teması önlenmeli ve hazırlanan yemekler uygun sıcaklıkta saklanmalıdır. Biberon kullanımının </a:t>
            </a:r>
            <a:r>
              <a:rPr lang="tr-TR" dirty="0" err="1"/>
              <a:t>kontaminasyon</a:t>
            </a:r>
            <a:r>
              <a:rPr lang="tr-TR" dirty="0"/>
              <a:t> riskini artırabilmesi nedeniyle bardak ve kaşıkla besleme tercih edilmelidir.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11</a:t>
            </a:fld>
            <a:endParaRPr lang="tr-TR"/>
          </a:p>
        </p:txBody>
      </p:sp>
    </p:spTree>
    <p:extLst>
      <p:ext uri="{BB962C8B-B14F-4D97-AF65-F5344CB8AC3E}">
        <p14:creationId xmlns:p14="http://schemas.microsoft.com/office/powerpoint/2010/main" val="1609122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Besin Kaynaklı Hastalıklar</a:t>
            </a:r>
          </a:p>
          <a:p>
            <a:r>
              <a:rPr lang="tr-TR" dirty="0"/>
              <a:t>Besin kaynaklı hastalıklar, </a:t>
            </a:r>
            <a:r>
              <a:rPr lang="tr-TR" dirty="0" err="1"/>
              <a:t>kontamine</a:t>
            </a:r>
            <a:r>
              <a:rPr lang="tr-TR" dirty="0"/>
              <a:t> gıda veya su aracılığıyla alınan </a:t>
            </a:r>
            <a:r>
              <a:rPr lang="tr-TR" dirty="0" err="1"/>
              <a:t>enfeksiyöz</a:t>
            </a:r>
            <a:r>
              <a:rPr lang="tr-TR" dirty="0"/>
              <a:t> ya da </a:t>
            </a:r>
            <a:r>
              <a:rPr lang="tr-TR" dirty="0" err="1"/>
              <a:t>toksik</a:t>
            </a:r>
            <a:r>
              <a:rPr lang="tr-TR" dirty="0"/>
              <a:t> etkenlerin oluşturduğu hastalıklardır. </a:t>
            </a:r>
            <a:r>
              <a:rPr lang="tr-TR" dirty="0" err="1"/>
              <a:t>Salmonella</a:t>
            </a:r>
            <a:r>
              <a:rPr lang="tr-TR" dirty="0"/>
              <a:t>, </a:t>
            </a:r>
            <a:r>
              <a:rPr lang="tr-TR" dirty="0" err="1"/>
              <a:t>Campylobacter</a:t>
            </a:r>
            <a:r>
              <a:rPr lang="tr-TR" dirty="0"/>
              <a:t>, </a:t>
            </a:r>
            <a:r>
              <a:rPr lang="tr-TR" dirty="0" err="1"/>
              <a:t>patojenik</a:t>
            </a:r>
            <a:r>
              <a:rPr lang="tr-TR" dirty="0"/>
              <a:t> </a:t>
            </a:r>
            <a:r>
              <a:rPr lang="tr-TR" dirty="0" err="1"/>
              <a:t>Escherichia</a:t>
            </a:r>
            <a:r>
              <a:rPr lang="tr-TR" dirty="0"/>
              <a:t> </a:t>
            </a:r>
            <a:r>
              <a:rPr lang="tr-TR" dirty="0" err="1"/>
              <a:t>coli</a:t>
            </a:r>
            <a:r>
              <a:rPr lang="tr-TR" dirty="0"/>
              <a:t> ve kolera etkenleri önemli biyolojik riskler arasındadır. Pestisitler, ağır metaller, </a:t>
            </a:r>
            <a:r>
              <a:rPr lang="tr-TR" dirty="0" err="1"/>
              <a:t>mikotoksinler</a:t>
            </a:r>
            <a:r>
              <a:rPr lang="tr-TR" dirty="0"/>
              <a:t>, </a:t>
            </a:r>
            <a:r>
              <a:rPr lang="tr-TR" dirty="0" err="1"/>
              <a:t>melamin</a:t>
            </a:r>
            <a:r>
              <a:rPr lang="tr-TR" dirty="0"/>
              <a:t> ve endokrin bozucu maddeler ise kimyasal tehlikelere örnektir.</a:t>
            </a:r>
          </a:p>
          <a:p>
            <a:r>
              <a:rPr lang="tr-TR" dirty="0"/>
              <a:t>Besin kaynaklı hastalıkların önlenmesinde beş temel uygulama önemlidir: temizliğin sağlanması, çiğ ve pişmiş besinlerin ayrılması, besinlerin iyi pişirilmesi, uygun sıcaklıkta saklanması ve güvenli su ile güvenilir ham maddelerin kullanılması.</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12</a:t>
            </a:fld>
            <a:endParaRPr lang="tr-TR"/>
          </a:p>
        </p:txBody>
      </p:sp>
    </p:spTree>
    <p:extLst>
      <p:ext uri="{BB962C8B-B14F-4D97-AF65-F5344CB8AC3E}">
        <p14:creationId xmlns:p14="http://schemas.microsoft.com/office/powerpoint/2010/main" val="6277482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Genel Değerlendirme</a:t>
            </a:r>
          </a:p>
          <a:p>
            <a:r>
              <a:rPr lang="tr-TR" dirty="0"/>
              <a:t>Toplum beslenmesi, bireylerin yalnızca ne yediğiyle değil; gıdaya erişim, gelir, eğitim, kültür, çevre, gıda üretim sistemi ve sağlık hizmetleriyle ilişkili çok boyutlu bir halk sağlığı alanıdır. Sağlıklı beslenmenin geliştirilmesi için bireysel eğitimlerin yanı sıra gıda güvencesini sağlayan sosyal politikalar, güvenli gıda sistemleri ve sağlıklı seçimleri kolaylaştıran çevresel düzenlemeler gereklidir.</a:t>
            </a:r>
          </a:p>
          <a:p>
            <a:r>
              <a:rPr lang="tr-TR" dirty="0"/>
              <a:t>Yaşamın erken dönemlerinde yeterli ve dengeli beslenmenin sağlanması, anne sütünün desteklenmesi, uygun tamamlayıcı beslenme uygulamaları ve büyümenin düzenli izlenmesi; çocuk ölümlerinin, </a:t>
            </a:r>
            <a:r>
              <a:rPr lang="tr-TR" dirty="0" err="1"/>
              <a:t>malnütrisyonun</a:t>
            </a:r>
            <a:r>
              <a:rPr lang="tr-TR" dirty="0"/>
              <a:t> ve erişkin dönemde ortaya çıkabilecek kronik hastalıkların azaltılmasında temel öneme sahiptir.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13</a:t>
            </a:fld>
            <a:endParaRPr lang="tr-TR"/>
          </a:p>
        </p:txBody>
      </p:sp>
    </p:spTree>
    <p:extLst>
      <p:ext uri="{BB962C8B-B14F-4D97-AF65-F5344CB8AC3E}">
        <p14:creationId xmlns:p14="http://schemas.microsoft.com/office/powerpoint/2010/main" val="3218865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14</a:t>
            </a:fld>
            <a:endParaRPr lang="tr-TR"/>
          </a:p>
        </p:txBody>
      </p:sp>
      <p:sp>
        <p:nvSpPr>
          <p:cNvPr id="8" name="Rectangle 2"/>
          <p:cNvSpPr>
            <a:spLocks noGrp="1" noChangeArrowheads="1"/>
          </p:cNvSpPr>
          <p:nvPr>
            <p:ph idx="1"/>
          </p:nvPr>
        </p:nvSpPr>
        <p:spPr bwMode="auto">
          <a:xfrm>
            <a:off x="541866" y="2987941"/>
            <a:ext cx="11650133"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Erci</a:t>
            </a:r>
            <a:r>
              <a:rPr kumimoji="0" lang="tr-TR" altLang="tr-TR" sz="1400" b="0" i="0" u="none" strike="noStrike" cap="none" normalizeH="0" baseline="0" dirty="0" smtClean="0">
                <a:ln>
                  <a:noFill/>
                </a:ln>
                <a:solidFill>
                  <a:schemeClr val="tx1"/>
                </a:solidFill>
                <a:effectLst/>
                <a:latin typeface="+mj-lt"/>
              </a:rPr>
              <a:t>, B. (Ed.). (2019). </a:t>
            </a:r>
            <a:r>
              <a:rPr kumimoji="0" lang="tr-TR" altLang="tr-TR" sz="1400" b="0" i="1" u="none" strike="noStrike" cap="none" normalizeH="0" baseline="0" dirty="0" smtClean="0">
                <a:ln>
                  <a:noFill/>
                </a:ln>
                <a:solidFill>
                  <a:schemeClr val="tx1"/>
                </a:solidFill>
                <a:effectLst/>
                <a:latin typeface="+mj-lt"/>
              </a:rPr>
              <a:t>Halk sağlığı hemşireliği</a:t>
            </a:r>
            <a:r>
              <a:rPr kumimoji="0" lang="tr-TR" altLang="tr-TR" sz="1400" b="0" i="0" u="none" strike="noStrike" cap="none" normalizeH="0" baseline="0" dirty="0" smtClean="0">
                <a:ln>
                  <a:noFill/>
                </a:ln>
                <a:solidFill>
                  <a:schemeClr val="tx1"/>
                </a:solidFill>
                <a:effectLst/>
                <a:latin typeface="+mj-lt"/>
              </a:rPr>
              <a:t> (3. bs.). Anadolu Nobel Tıp Kitabevleri.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smtClean="0">
                <a:ln>
                  <a:noFill/>
                </a:ln>
                <a:solidFill>
                  <a:schemeClr val="tx1"/>
                </a:solidFill>
                <a:effectLst/>
                <a:latin typeface="+mj-lt"/>
              </a:rPr>
              <a:t>Güler, Ç., &amp; Akın, L. (Ed.). (2012). </a:t>
            </a:r>
            <a:r>
              <a:rPr kumimoji="0" lang="tr-TR" altLang="tr-TR" sz="1400" b="0" i="1" u="none" strike="noStrike" cap="none" normalizeH="0" baseline="0" dirty="0" smtClean="0">
                <a:ln>
                  <a:noFill/>
                </a:ln>
                <a:solidFill>
                  <a:schemeClr val="tx1"/>
                </a:solidFill>
                <a:effectLst/>
                <a:latin typeface="+mj-lt"/>
              </a:rPr>
              <a:t>Halk sağlığı: Temel bilgiler</a:t>
            </a:r>
            <a:r>
              <a:rPr kumimoji="0" lang="tr-TR" altLang="tr-TR" sz="1400" b="0" i="0" u="none" strike="noStrike" cap="none" normalizeH="0" baseline="0" dirty="0" smtClean="0">
                <a:ln>
                  <a:noFill/>
                </a:ln>
                <a:solidFill>
                  <a:schemeClr val="tx1"/>
                </a:solidFill>
                <a:effectLst/>
                <a:latin typeface="+mj-lt"/>
              </a:rPr>
              <a:t> (2. bs., Cilt 1–3). Hacettepe Üniversitesi Yayınları.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Öztek</a:t>
            </a:r>
            <a:r>
              <a:rPr kumimoji="0" lang="tr-TR" altLang="tr-TR" sz="1400" b="0" i="0" u="none" strike="noStrike" cap="none" normalizeH="0" baseline="0" dirty="0" smtClean="0">
                <a:ln>
                  <a:noFill/>
                </a:ln>
                <a:solidFill>
                  <a:schemeClr val="tx1"/>
                </a:solidFill>
                <a:effectLst/>
                <a:latin typeface="+mj-lt"/>
              </a:rPr>
              <a:t>, Z. (Ed.). (2025). </a:t>
            </a:r>
            <a:r>
              <a:rPr kumimoji="0" lang="tr-TR" altLang="tr-TR" sz="1400" b="0" i="1" u="none" strike="noStrike" cap="none" normalizeH="0" baseline="0" dirty="0" smtClean="0">
                <a:ln>
                  <a:noFill/>
                </a:ln>
                <a:solidFill>
                  <a:schemeClr val="tx1"/>
                </a:solidFill>
                <a:effectLst/>
                <a:latin typeface="+mj-lt"/>
              </a:rPr>
              <a:t>Halk sağlığı el kitabı</a:t>
            </a:r>
            <a:r>
              <a:rPr kumimoji="0" lang="tr-TR" altLang="tr-TR" sz="1400" b="0" i="0" u="none" strike="noStrike" cap="none" normalizeH="0" baseline="0" dirty="0" smtClean="0">
                <a:ln>
                  <a:noFill/>
                </a:ln>
                <a:solidFill>
                  <a:schemeClr val="tx1"/>
                </a:solidFill>
                <a:effectLst/>
                <a:latin typeface="+mj-lt"/>
              </a:rPr>
              <a:t>. Nobel Tıp Kitabevleri.</a:t>
            </a:r>
          </a:p>
          <a:p>
            <a:pPr marL="0" lvl="0" indent="0" algn="l" eaLnBrk="0" fontAlgn="base" hangingPunct="0">
              <a:lnSpc>
                <a:spcPct val="100000"/>
              </a:lnSpc>
              <a:spcBef>
                <a:spcPct val="0"/>
              </a:spcBef>
              <a:spcAft>
                <a:spcPct val="0"/>
              </a:spcAft>
              <a:buFontTx/>
              <a:buChar char="•"/>
            </a:pPr>
            <a:r>
              <a:rPr lang="tr-TR" sz="1400" dirty="0"/>
              <a:t>T.C. Sağlık Bakanlığı, Halk Sağlığı Genel Müdürlüğü. (2022). </a:t>
            </a:r>
            <a:r>
              <a:rPr lang="tr-TR" sz="1400" i="1" dirty="0"/>
              <a:t>Türkiye Beslenme Rehberi (TÜBER) 2022</a:t>
            </a:r>
            <a:r>
              <a:rPr lang="tr-TR" sz="1400" dirty="0"/>
              <a:t>. T.C. </a:t>
            </a:r>
            <a:r>
              <a:rPr lang="tr-TR" sz="1400"/>
              <a:t>Sağlık Bakanlığı.</a:t>
            </a:r>
            <a:endParaRPr kumimoji="0" lang="tr-TR" altLang="tr-TR" sz="14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2831725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a:t>öğretim elemanı / kurumsal e-posta (isteğe bağlı)</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02D10-CDEE-630F-84E8-315F610ED730}"/>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729ECFE3-8E08-29DC-717C-FDDC26AC9E69}"/>
              </a:ext>
            </a:extLst>
          </p:cNvPr>
          <p:cNvSpPr>
            <a:spLocks noGrp="1"/>
          </p:cNvSpPr>
          <p:nvPr>
            <p:ph idx="1"/>
          </p:nvPr>
        </p:nvSpPr>
        <p:spPr>
          <a:xfrm>
            <a:off x="714584" y="1847850"/>
            <a:ext cx="10165081" cy="4351338"/>
          </a:xfrm>
        </p:spPr>
        <p:txBody>
          <a:bodyPr>
            <a:normAutofit fontScale="77500" lnSpcReduction="20000"/>
          </a:bodyPr>
          <a:lstStyle/>
          <a:p>
            <a:r>
              <a:rPr lang="tr-TR" dirty="0"/>
              <a:t>Beslenme, yeterli ve dengeli beslenme kavramları • Gıda güvencesi ve gıda güvenliği • Besin ögeleri ve besin grupları • </a:t>
            </a:r>
            <a:r>
              <a:rPr lang="tr-TR" dirty="0" err="1"/>
              <a:t>Malnütrisyon</a:t>
            </a:r>
            <a:r>
              <a:rPr lang="tr-TR" dirty="0"/>
              <a:t> ve toplum sağlığı üzerindeki etkileri • Beslenme durumunun değerlendirilmesi • </a:t>
            </a:r>
            <a:r>
              <a:rPr lang="tr-TR" dirty="0" err="1"/>
              <a:t>Antropometrik</a:t>
            </a:r>
            <a:r>
              <a:rPr lang="tr-TR" dirty="0"/>
              <a:t> ölçümler ve beden kütle indeksi • Çocukluk çağı </a:t>
            </a:r>
            <a:r>
              <a:rPr lang="tr-TR" dirty="0" err="1"/>
              <a:t>malnütrisyonu</a:t>
            </a:r>
            <a:r>
              <a:rPr lang="tr-TR" dirty="0"/>
              <a:t> • Yaşam dönemlerine göre beslenme • Gebelik ve emzirme döneminde beslenme • Anne sütü ve emzirme • Tamamlayıcı beslenme • Duyarlı besleme • Besin kaynaklı hastalıklar ve güvenli gıda uygulamaları</a:t>
            </a:r>
          </a:p>
        </p:txBody>
      </p:sp>
      <p:sp>
        <p:nvSpPr>
          <p:cNvPr id="4" name="Veri Yer Tutucusu 3">
            <a:extLst>
              <a:ext uri="{FF2B5EF4-FFF2-40B4-BE49-F238E27FC236}">
                <a16:creationId xmlns:a16="http://schemas.microsoft.com/office/drawing/2014/main" id="{1124543B-6AFE-55A3-80A0-09DB04541176}"/>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4D6B48A8-A3F3-3BDC-C970-636850E9091E}"/>
              </a:ext>
            </a:extLst>
          </p:cNvPr>
          <p:cNvSpPr>
            <a:spLocks noGrp="1"/>
          </p:cNvSpPr>
          <p:nvPr>
            <p:ph type="ftr" sz="quarter" idx="11"/>
          </p:nvPr>
        </p:nvSpPr>
        <p:spPr/>
        <p:txBody>
          <a:bodyPr/>
          <a:lstStyle/>
          <a:p>
            <a:r>
              <a:rPr lang="tr-TR" dirty="0" err="1" smtClean="0"/>
              <a:t>Öğr</a:t>
            </a:r>
            <a:r>
              <a:rPr lang="tr-TR" dirty="0" smtClean="0"/>
              <a:t>. Gör. Dr. Ayşe ÖZEFLANİLİ</a:t>
            </a:r>
            <a:endParaRPr lang="tr-TR" dirty="0"/>
          </a:p>
        </p:txBody>
      </p:sp>
      <p:sp>
        <p:nvSpPr>
          <p:cNvPr id="6" name="Slayt Numarası Yer Tutucusu 5">
            <a:extLst>
              <a:ext uri="{FF2B5EF4-FFF2-40B4-BE49-F238E27FC236}">
                <a16:creationId xmlns:a16="http://schemas.microsoft.com/office/drawing/2014/main" id="{2175ADDD-A240-51FF-6001-D894A710A3C9}"/>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51531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a:xfrm>
            <a:off x="1188719" y="1825625"/>
            <a:ext cx="10165080" cy="635264"/>
          </a:xfrm>
        </p:spPr>
        <p:txBody>
          <a:bodyPr>
            <a:normAutofit fontScale="90000"/>
          </a:bodyPr>
          <a:lstStyle/>
          <a:p>
            <a:r>
              <a:rPr lang="tr-TR" b="1" dirty="0"/>
              <a:t>Beslenme ve Toplum Sağlığı</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endParaRPr lang="tr-TR" dirty="0"/>
          </a:p>
        </p:txBody>
      </p:sp>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p:txBody>
          <a:bodyPr>
            <a:normAutofit fontScale="55000" lnSpcReduction="20000"/>
          </a:bodyPr>
          <a:lstStyle/>
          <a:p>
            <a:r>
              <a:rPr lang="tr-TR" dirty="0" smtClean="0"/>
              <a:t>Beslenme</a:t>
            </a:r>
            <a:r>
              <a:rPr lang="tr-TR" dirty="0"/>
              <a:t>; besinlerin ağız yoluyla alınması, sindirilmesi, besin ögelerinin emilmesi ve vücut tarafından kullanılması süreçlerinin bütünüdür. Yeterli ve dengeli beslenme ise büyüme, gelişme, yaşamın sürdürülmesi ve sağlığın korunması için gerekli enerji ve besin ögelerinin bireyin yaşına, cinsiyetine, fizyolojik durumuna ve fiziksel aktivite düzeyine uygun miktar ve dengede alınmasıdır.</a:t>
            </a:r>
          </a:p>
          <a:p>
            <a:r>
              <a:rPr lang="tr-TR" dirty="0"/>
              <a:t>Beslenme yalnızca bireysel bir davranış değil, toplumun ekonomik, sosyal, kültürel ve çevresel koşullarıyla ilişkili temel bir halk sağlığı alanıdır. Yetersiz beslenme, mikro besin ögesi eksiklikleri, </a:t>
            </a:r>
            <a:r>
              <a:rPr lang="tr-TR" dirty="0" err="1"/>
              <a:t>obezite</a:t>
            </a:r>
            <a:r>
              <a:rPr lang="tr-TR" dirty="0"/>
              <a:t> ve beslenmeyle ilişkili kronik hastalıklar aynı toplumda birlikte görülebilir. Bu durum “</a:t>
            </a:r>
            <a:r>
              <a:rPr lang="tr-TR" dirty="0" err="1"/>
              <a:t>malnütrisyonun</a:t>
            </a:r>
            <a:r>
              <a:rPr lang="tr-TR" dirty="0"/>
              <a:t> çift yükü” olarak değerlendirilmektedir.</a:t>
            </a:r>
          </a:p>
          <a:p>
            <a:endParaRPr lang="tr-TR" dirty="0"/>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204214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88718" y="660400"/>
            <a:ext cx="10165081" cy="5516563"/>
          </a:xfrm>
        </p:spPr>
        <p:txBody>
          <a:bodyPr>
            <a:normAutofit fontScale="62500" lnSpcReduction="20000"/>
          </a:bodyPr>
          <a:lstStyle/>
          <a:p>
            <a:r>
              <a:rPr lang="tr-TR" b="1" dirty="0"/>
              <a:t>Gıda Güvencesi ve Gıda Güvenliği</a:t>
            </a:r>
          </a:p>
          <a:p>
            <a:r>
              <a:rPr lang="tr-TR" dirty="0"/>
              <a:t>Gıda güvencesi, bütün bireylerin aktif ve sağlıklı bir yaşam sürdürebilmek için yeterli, besleyici, güvenilir ve tercihleriyle uyumlu gıdaya her zaman fiziksel ve ekonomik olarak erişebilmesidir. Gıda güvencesinin sağlanması, sosyal devlet anlayışının ve sağlıklı toplum oluşturmanın temel koşullarından biridir.</a:t>
            </a:r>
          </a:p>
          <a:p>
            <a:r>
              <a:rPr lang="tr-TR" dirty="0"/>
              <a:t>Gıda güvenliği ise gıdaların üretim, hazırlama, saklama ve tüketim aşamalarında fiziksel, kimyasal ve mikrobiyolojik tehlikelerden korunmasını ifade eder. Sanayileşme, kitlesel üretim, uzun gıda zincirleri, uluslararası ticaret, hazır gıda tüketimi ve çevresel kirleticiler gıda güvenliğine yönelik riskleri artırabilmektedir. Bu risklerin kontrolünde tehlike analizi ve kritik kontrol noktaları sistemi gibi bilimsel uygulamalardan yararlanılır.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408222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Besin Ögeleri ve Besin Grupları</a:t>
            </a:r>
          </a:p>
          <a:p>
            <a:r>
              <a:rPr lang="tr-TR" dirty="0"/>
              <a:t>Vücudun gereksinim duyduğu temel besin ögeleri karbonhidratlar, proteinler, yağlar, vitaminler, mineraller ve sudur. Posa, sindirim sistemi işlevlerinin düzenlenmesi ve kronik hastalıklardan korunma açısından önemli bir diyet bileşenidir.</a:t>
            </a:r>
          </a:p>
          <a:p>
            <a:r>
              <a:rPr lang="tr-TR" dirty="0"/>
              <a:t>Besinler; süt ve süt ürünleri, et-yumurta-</a:t>
            </a:r>
            <a:r>
              <a:rPr lang="tr-TR" dirty="0" err="1"/>
              <a:t>kurubaklagiller</a:t>
            </a:r>
            <a:r>
              <a:rPr lang="tr-TR" dirty="0"/>
              <a:t>, tahıllar, sebze ve meyveler ile yağ </a:t>
            </a:r>
            <a:r>
              <a:rPr lang="tr-TR" dirty="0" smtClean="0"/>
              <a:t>ve </a:t>
            </a:r>
            <a:r>
              <a:rPr lang="tr-TR" dirty="0"/>
              <a:t>şekerler biçiminde gruplandırılabilir. Yeterli ve dengeli bir beslenme düzeninde farklı besin gruplarına uygun miktarlarda yer verilmesi gerekir. Tek yönlü beslenme, gerekli enerji alınsa bile vitamin, mineral, protein veya posa yetersizliklerine yol açabilir.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3518991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b="1" dirty="0" err="1"/>
              <a:t>Malnütrisyon</a:t>
            </a:r>
            <a:endParaRPr lang="tr-TR" b="1" dirty="0"/>
          </a:p>
          <a:p>
            <a:r>
              <a:rPr lang="tr-TR" dirty="0" err="1"/>
              <a:t>Malnütrisyon</a:t>
            </a:r>
            <a:r>
              <a:rPr lang="tr-TR" dirty="0"/>
              <a:t>; yetersiz, dengesiz veya aşırı beslenme sonucunda ortaya çıkan sağlık sorunlarının genel adıdır. Protein-enerji yetersizliği, vitamin ve mineral eksiklikleri, bodurluk, zayıflık, kavrukluk, fazla kiloluluk ve </a:t>
            </a:r>
            <a:r>
              <a:rPr lang="tr-TR" dirty="0" err="1"/>
              <a:t>obezite</a:t>
            </a:r>
            <a:r>
              <a:rPr lang="tr-TR" dirty="0"/>
              <a:t> bu kapsamda değerlendirilir.</a:t>
            </a:r>
          </a:p>
          <a:p>
            <a:r>
              <a:rPr lang="tr-TR" dirty="0"/>
              <a:t>Yaşa göre düşük ağırlık “zayıflık”, boya göre düşük ağırlık “kavrukluk” ve yaşa göre kısa boy “bodurluk” olarak tanımlanmaktadır. Kavrukluk genellikle akut, bodurluk ise kronik beslenme yetersizliğinin göstergesidir. Çocukluk dönemindeki </a:t>
            </a:r>
            <a:r>
              <a:rPr lang="tr-TR" dirty="0" err="1"/>
              <a:t>malnütrisyon</a:t>
            </a:r>
            <a:r>
              <a:rPr lang="tr-TR" dirty="0"/>
              <a:t>; enfeksiyonlara yatkınlık, büyüme geriliği, bilişsel gelişimde yavaşlama, okul başarısında düşme ve çocuk ölümlerinde artışla ilişkilidir.</a:t>
            </a:r>
          </a:p>
          <a:p>
            <a:r>
              <a:rPr lang="tr-TR" dirty="0"/>
              <a:t>Mikro besin ögesi eksiklikleri “gizli açlık” olarak da adlandırılır. Demir eksikliği anemisi, iyot eksikliği, A vitamini eksikliği ve çinko yetersizliği bağışıklık sistemi, büyüme-gelişme, görme, zihinsel kapasite ve üretkenlik üzerinde olumsuz sonuçlara yol açabilir.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3118456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b="1" dirty="0"/>
              <a:t>Beslenme Durumunun Değerlendirilmesi</a:t>
            </a:r>
          </a:p>
          <a:p>
            <a:r>
              <a:rPr lang="tr-TR" dirty="0"/>
              <a:t>Beslenme durumu doğrudan ve dolaylı yöntemlerle değerlendirilir. Dolaylı değerlendirme yöntemleri; gıda denge cetvelleri, hane halkı tüketim araştırmaları ve bireysel besin tüketim kayıtlarını kapsar. Doğrudan değerlendirmede </a:t>
            </a:r>
            <a:r>
              <a:rPr lang="tr-TR" dirty="0" err="1"/>
              <a:t>antropometrik</a:t>
            </a:r>
            <a:r>
              <a:rPr lang="tr-TR" dirty="0"/>
              <a:t> ölçümler, laboratuvar bulguları, tıbbi öykü ve fizik muayeneden yararlanılır.</a:t>
            </a:r>
          </a:p>
          <a:p>
            <a:r>
              <a:rPr lang="tr-TR" dirty="0"/>
              <a:t>Boy, vücut ağırlığı, baş çevresi, üst kol orta çevresi, deri kıvrım kalınlığı, bel çevresi ve beden kütle indeksi temel </a:t>
            </a:r>
            <a:r>
              <a:rPr lang="tr-TR" dirty="0" err="1"/>
              <a:t>antropometrik</a:t>
            </a:r>
            <a:r>
              <a:rPr lang="tr-TR" dirty="0"/>
              <a:t> ölçümlerdir. Beden kütle indeksi, kilogram cinsinden vücut ağırlığının metre cinsinden boyun karesine bölünmesiyle hesaplanır. Ancak çocuklarda değerlendirme yaşa ve cinsiyete özgü büyüme eğrileri ve standart sapma skorları kullanılarak yapılmalıdır.</a:t>
            </a:r>
          </a:p>
          <a:p>
            <a:r>
              <a:rPr lang="tr-TR" dirty="0"/>
              <a:t>Laboratuvar değerlendirmelerinde hemoglobin, </a:t>
            </a:r>
            <a:r>
              <a:rPr lang="tr-TR" dirty="0" err="1"/>
              <a:t>hematokrit</a:t>
            </a:r>
            <a:r>
              <a:rPr lang="tr-TR" dirty="0"/>
              <a:t>, serum demiri, vitamin ve mineral düzeyleri, albümin, kan şekeri ve kan lipitleri incelenebilir. Beslenme değerlendirmesi tek bir ölçüme dayandırılmamalı; </a:t>
            </a:r>
            <a:r>
              <a:rPr lang="tr-TR" dirty="0" err="1"/>
              <a:t>antropometrik</a:t>
            </a:r>
            <a:r>
              <a:rPr lang="tr-TR" dirty="0"/>
              <a:t>, biyokimyasal, klinik ve besin tüketimine ilişkin bulgular birlikte ele alınmalıdır.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1846739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Yeterli ve Dengeli Beslenmenin Genel İlkeleri</a:t>
            </a:r>
          </a:p>
          <a:p>
            <a:r>
              <a:rPr lang="tr-TR" dirty="0"/>
              <a:t>Sağlıklı beslenmede besin çeşitliliği sağlanmalı, öğün düzenine dikkat edilmeli ve enerji alımı bireyin gereksinimiyle uyumlu olmalıdır. Sebze, meyve, tam tahıl, </a:t>
            </a:r>
            <a:r>
              <a:rPr lang="tr-TR" dirty="0" err="1"/>
              <a:t>kurubaklagil</a:t>
            </a:r>
            <a:r>
              <a:rPr lang="tr-TR" dirty="0"/>
              <a:t>, süt ürünleri ve uygun protein kaynaklarına günlük beslenmede yer verilmelidir.</a:t>
            </a:r>
          </a:p>
          <a:p>
            <a:r>
              <a:rPr lang="tr-TR" dirty="0"/>
              <a:t>Doymuş yağ, trans yağ, tuz, serbest şeker ve yüksek enerjili işlenmiş gıdaların tüketimi sınırlandırılmalıdır. Kızartma yerine haşlama, fırında veya buharda pişirme yöntemleri tercih edilmelidir. Şekerli içecekler, </a:t>
            </a:r>
            <a:r>
              <a:rPr lang="tr-TR" dirty="0" err="1"/>
              <a:t>fast</a:t>
            </a:r>
            <a:r>
              <a:rPr lang="tr-TR" dirty="0"/>
              <a:t> </a:t>
            </a:r>
            <a:r>
              <a:rPr lang="tr-TR" dirty="0" err="1"/>
              <a:t>food</a:t>
            </a:r>
            <a:r>
              <a:rPr lang="tr-TR" dirty="0"/>
              <a:t> ürünleri ve yüksek miktarda tuz içeren işlenmiş besinlerin sık tüketimi </a:t>
            </a:r>
            <a:r>
              <a:rPr lang="tr-TR" dirty="0" err="1"/>
              <a:t>obezite</a:t>
            </a:r>
            <a:r>
              <a:rPr lang="tr-TR" dirty="0"/>
              <a:t>, hipertansiyon, diyabet ve kalp-damar hastalıkları riskini artırmaktadır.</a:t>
            </a:r>
          </a:p>
          <a:p>
            <a:endParaRPr lang="tr-TR" dirty="0" smtClean="0"/>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1249541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Beslenmede Öncelikli Risk Grupları</a:t>
            </a:r>
          </a:p>
          <a:p>
            <a:r>
              <a:rPr lang="tr-TR" dirty="0"/>
              <a:t>Gebeler, emziren kadınlar, bebekler, çocuklar, </a:t>
            </a:r>
            <a:r>
              <a:rPr lang="tr-TR" dirty="0" err="1"/>
              <a:t>adolesanlar</a:t>
            </a:r>
            <a:r>
              <a:rPr lang="tr-TR" dirty="0"/>
              <a:t>, doğurganlık çağındaki kadınlar, yaşlılar, kronik hastalığı olanlar ve düşük sosyoekonomik düzeye sahip bireyler beslenme açısından öncelikli gruplardır. Bu dönemlerde enerji ve besin ögesi gereksinimleri değişmekte veya yetersiz beslenmenin sonuçları daha ağır olabilmektedir.</a:t>
            </a:r>
          </a:p>
          <a:p>
            <a:r>
              <a:rPr lang="tr-TR" dirty="0"/>
              <a:t>Toplum beslenmesi programlarında risk gruplarının erken belirlenmesi, büyüme ve gelişmenin izlenmesi, mikro besin desteği, beslenme eğitimi ve gıdaya erişimin güçlendirilmesi temel müdahalelerdir.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25717917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38</TotalTime>
  <Words>1449</Words>
  <Application>Microsoft Office PowerPoint</Application>
  <PresentationFormat>Geniş ekran</PresentationFormat>
  <Paragraphs>86</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15</vt:i4>
      </vt:variant>
    </vt:vector>
  </HeadingPairs>
  <TitlesOfParts>
    <vt:vector size="20" baseType="lpstr">
      <vt:lpstr>Aptos</vt:lpstr>
      <vt:lpstr>Aptos Display</vt:lpstr>
      <vt:lpstr>Arial</vt:lpstr>
      <vt:lpstr>Office Teması</vt:lpstr>
      <vt:lpstr>Özel Tasarım</vt:lpstr>
      <vt:lpstr>HALK SAĞLIĞI</vt:lpstr>
      <vt:lpstr>PowerPoint Sunusu</vt:lpstr>
      <vt:lpstr>Beslenme ve Toplum Sağlığı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SAĞLIĞI</dc:title>
  <dc:creator>EÖ</dc:creator>
  <cp:lastModifiedBy>xxxx</cp:lastModifiedBy>
  <cp:revision>9</cp:revision>
  <dcterms:created xsi:type="dcterms:W3CDTF">2026-04-02T07:47:59Z</dcterms:created>
  <dcterms:modified xsi:type="dcterms:W3CDTF">2026-06-23T10:19:53Z</dcterms:modified>
</cp:coreProperties>
</file>