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257" r:id="rId4"/>
    <p:sldId id="258" r:id="rId5"/>
    <p:sldId id="274" r:id="rId6"/>
    <p:sldId id="259" r:id="rId7"/>
    <p:sldId id="275" r:id="rId8"/>
    <p:sldId id="277" r:id="rId9"/>
    <p:sldId id="278" r:id="rId10"/>
    <p:sldId id="272" r:id="rId11"/>
    <p:sldId id="276" r:id="rId12"/>
    <p:sldId id="265" r:id="rId13"/>
    <p:sldId id="267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53" d="100"/>
          <a:sy n="53" d="100"/>
        </p:scale>
        <p:origin x="96" y="7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aglik.gov.tr/TR-10357/saglik-mevzuati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SAĞLIK MEVZUATI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>
                <a:cs typeface="Times New Roman" panose="02020603050405020304" pitchFamily="18" charset="0"/>
              </a:rPr>
              <a:t>4.</a:t>
            </a:r>
            <a:r>
              <a:rPr lang="tr-TR" dirty="0">
                <a:cs typeface="Times New Roman" panose="02020603050405020304" pitchFamily="18" charset="0"/>
              </a:rPr>
              <a:t> </a:t>
            </a:r>
            <a:r>
              <a:rPr lang="tr-TR">
                <a:cs typeface="Times New Roman" panose="02020603050405020304" pitchFamily="18" charset="0"/>
              </a:rPr>
              <a:t>HAFTA </a:t>
            </a:r>
            <a:r>
              <a:rPr lang="tr-TR" dirty="0">
                <a:cs typeface="Times New Roman" panose="02020603050405020304" pitchFamily="18" charset="0"/>
              </a:rPr>
              <a:t>SAĞLIK MEVZUATI: </a:t>
            </a:r>
          </a:p>
          <a:p>
            <a:r>
              <a:rPr lang="tr-TR" dirty="0">
                <a:cs typeface="Times New Roman" panose="02020603050405020304" pitchFamily="18" charset="0"/>
              </a:rPr>
              <a:t>UMUMİ HIFZISIHHA KANUNU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81E20C-6285-498D-BFEE-A078F17AF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Yerel Yönetimlerin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tr-TR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örevleri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9C82EC-60A5-4F7F-809B-9FF900B19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Belediyelere;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temizlik, </a:t>
            </a:r>
            <a:endParaRPr lang="tr-TR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 sağlama, </a:t>
            </a:r>
            <a:endParaRPr lang="tr-TR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kanalizasyon, </a:t>
            </a:r>
            <a:endParaRPr lang="tr-TR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halk sağlığı tedbirleri alma </a:t>
            </a:r>
            <a:endParaRPr lang="tr-TR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gibi yükümlülükler verir.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8675AD3-28E5-40A7-9A02-A10FADC0D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7E18D27-5163-4690-A7D7-9A4ACA4BE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9DBB8F5-278F-478C-A63A-BA0EEFE0B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396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E2C03F-016E-4D55-9D9C-AF1D02C45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linkClick r:id="rId2"/>
              </a:rPr>
              <a:t>https://www.saglik.gov.tr/TR-10357/saglik-mevzuati.html</a:t>
            </a:r>
            <a:endParaRPr kumimoji="0" lang="tr-TR" altLang="tr-T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 / kurumsal e-posta (isteğe bağlı)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İÇERİK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i="0" dirty="0">
                <a:solidFill>
                  <a:srgbClr val="212529"/>
                </a:solidFill>
                <a:effectLst/>
              </a:rPr>
              <a:t>Umumi </a:t>
            </a:r>
            <a:r>
              <a:rPr lang="tr-TR" i="0" dirty="0" err="1">
                <a:solidFill>
                  <a:srgbClr val="212529"/>
                </a:solidFill>
                <a:effectLst/>
              </a:rPr>
              <a:t>Hıfzısıhha</a:t>
            </a:r>
            <a:r>
              <a:rPr lang="tr-TR" i="0" dirty="0">
                <a:solidFill>
                  <a:srgbClr val="212529"/>
                </a:solidFill>
                <a:effectLst/>
              </a:rPr>
              <a:t> Kanunu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cs typeface="Times New Roman" panose="02020603050405020304" pitchFamily="18" charset="0"/>
              </a:rPr>
              <a:t>Umumi </a:t>
            </a:r>
            <a:r>
              <a:rPr lang="tr-TR" dirty="0" err="1">
                <a:cs typeface="Times New Roman" panose="02020603050405020304" pitchFamily="18" charset="0"/>
              </a:rPr>
              <a:t>Hıfzısıhha</a:t>
            </a:r>
            <a:r>
              <a:rPr lang="tr-TR" dirty="0">
                <a:cs typeface="Times New Roman" panose="02020603050405020304" pitchFamily="18" charset="0"/>
              </a:rPr>
              <a:t> Kanununun</a:t>
            </a:r>
            <a:r>
              <a:rPr lang="tr-TR" dirty="0">
                <a:solidFill>
                  <a:srgbClr val="212529"/>
                </a:solidFill>
                <a:cs typeface="Times New Roman" panose="02020603050405020304" pitchFamily="18" charset="0"/>
              </a:rPr>
              <a:t> Amacı</a:t>
            </a:r>
            <a:endParaRPr lang="tr-TR" i="0" dirty="0">
              <a:solidFill>
                <a:srgbClr val="212529"/>
              </a:solidFill>
              <a:effectLst/>
            </a:endParaRP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cs typeface="Times New Roman" panose="02020603050405020304" pitchFamily="18" charset="0"/>
              </a:rPr>
              <a:t>Umumi </a:t>
            </a:r>
            <a:r>
              <a:rPr lang="tr-TR" dirty="0" err="1">
                <a:cs typeface="Times New Roman" panose="02020603050405020304" pitchFamily="18" charset="0"/>
              </a:rPr>
              <a:t>Hıfzısıhha</a:t>
            </a:r>
            <a:r>
              <a:rPr lang="tr-TR" dirty="0">
                <a:cs typeface="Times New Roman" panose="02020603050405020304" pitchFamily="18" charset="0"/>
              </a:rPr>
              <a:t> Kanununun Başlıca Konuları</a:t>
            </a: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Dr. Ayşe ÖZEFLANİLİ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cs typeface="Times New Roman" panose="02020603050405020304" pitchFamily="18" charset="0"/>
              </a:rPr>
              <a:t>Umumi </a:t>
            </a:r>
            <a:r>
              <a:rPr lang="tr-TR" b="1" dirty="0" err="1">
                <a:cs typeface="Times New Roman" panose="02020603050405020304" pitchFamily="18" charset="0"/>
              </a:rPr>
              <a:t>Hıfzısıhha</a:t>
            </a:r>
            <a:r>
              <a:rPr lang="tr-TR" b="1" dirty="0">
                <a:cs typeface="Times New Roman" panose="02020603050405020304" pitchFamily="18" charset="0"/>
              </a:rPr>
              <a:t> Kanunu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0" i="0" dirty="0">
                <a:solidFill>
                  <a:srgbClr val="212529"/>
                </a:solidFill>
                <a:effectLst/>
                <a:latin typeface="Roboto" panose="02000000000000000000" pitchFamily="2" charset="0"/>
              </a:rPr>
              <a:t>Umumi </a:t>
            </a:r>
            <a:r>
              <a:rPr lang="tr-TR" b="0" i="0" dirty="0" err="1">
                <a:solidFill>
                  <a:srgbClr val="212529"/>
                </a:solidFill>
                <a:effectLst/>
                <a:latin typeface="Roboto" panose="02000000000000000000" pitchFamily="2" charset="0"/>
              </a:rPr>
              <a:t>Hıfzısıhha</a:t>
            </a:r>
            <a:r>
              <a:rPr lang="tr-TR" b="0" i="0" dirty="0">
                <a:solidFill>
                  <a:srgbClr val="212529"/>
                </a:solidFill>
                <a:effectLst/>
                <a:latin typeface="Roboto" panose="02000000000000000000" pitchFamily="2" charset="0"/>
              </a:rPr>
              <a:t> Kanunu 24.04.1930 tarihinde yürürlüğe girmiştir.</a:t>
            </a:r>
          </a:p>
          <a:p>
            <a:endParaRPr lang="tr-TR" b="0" i="0" u="none" strike="noStrike" baseline="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r>
              <a:rPr lang="tr-TR" dirty="0">
                <a:solidFill>
                  <a:srgbClr val="212529"/>
                </a:solidFill>
                <a:latin typeface="Roboto" panose="02000000000000000000" pitchFamily="2" charset="0"/>
              </a:rPr>
              <a:t>Türkiye’de halk sağlığını korumayı amaçlayan temel yasalardan biridir.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4EB44B-FBD9-4E34-8F8A-8534C6BF5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cs typeface="Times New Roman" panose="02020603050405020304" pitchFamily="18" charset="0"/>
              </a:rPr>
              <a:t>Umumi </a:t>
            </a:r>
            <a:r>
              <a:rPr lang="tr-TR" b="1" dirty="0" err="1">
                <a:cs typeface="Times New Roman" panose="02020603050405020304" pitchFamily="18" charset="0"/>
              </a:rPr>
              <a:t>Hıfzısıhha</a:t>
            </a:r>
            <a:r>
              <a:rPr lang="tr-TR" b="1" dirty="0">
                <a:cs typeface="Times New Roman" panose="02020603050405020304" pitchFamily="18" charset="0"/>
              </a:rPr>
              <a:t> Kanununun  Amacı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82AD78-B499-404D-9A46-B7AFF0446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Devletin halk sağlığını koruması için: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salgın hastalıkları önlemesi, </a:t>
            </a:r>
            <a:endParaRPr lang="tr-TR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temiz su, gıda ve çevre koşullarını sağlaması, </a:t>
            </a:r>
            <a:endParaRPr lang="tr-TR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aşı ve karantina gibi önlemler alması, </a:t>
            </a:r>
            <a:endParaRPr lang="tr-TR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doğum, ölüm ve bulaşıcı hastalıkları takip etmesi, </a:t>
            </a:r>
            <a:endParaRPr lang="tr-TR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sağlık kurumlarını denetlemesi </a:t>
            </a:r>
            <a:endParaRPr lang="tr-TR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gerektiğini düzenler.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4D68FD8-4576-4533-B749-C6C21B2B8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A93B14-F528-4714-9A4F-E16EE9B1A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5C569B-92CA-46AC-92D5-5FA0D7BFD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221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cs typeface="Times New Roman" panose="02020603050405020304" pitchFamily="18" charset="0"/>
              </a:rPr>
              <a:t>Umumi </a:t>
            </a:r>
            <a:r>
              <a:rPr lang="tr-TR" b="1" dirty="0" err="1">
                <a:cs typeface="Times New Roman" panose="02020603050405020304" pitchFamily="18" charset="0"/>
              </a:rPr>
              <a:t>Hıfzısıhha</a:t>
            </a:r>
            <a:r>
              <a:rPr lang="tr-TR" b="1" dirty="0">
                <a:cs typeface="Times New Roman" panose="02020603050405020304" pitchFamily="18" charset="0"/>
              </a:rPr>
              <a:t> Kanununun </a:t>
            </a:r>
            <a:br>
              <a:rPr lang="tr-TR" b="1" dirty="0">
                <a:cs typeface="Times New Roman" panose="02020603050405020304" pitchFamily="18" charset="0"/>
              </a:rPr>
            </a:br>
            <a:r>
              <a:rPr lang="tr-TR" b="1" dirty="0">
                <a:cs typeface="Times New Roman" panose="02020603050405020304" pitchFamily="18" charset="0"/>
              </a:rPr>
              <a:t>Başlıca Konuları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Salgın hastalıklarla mücadele</a:t>
            </a:r>
          </a:p>
          <a:p>
            <a:r>
              <a:rPr lang="tr-T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Temizlik ve çevre sağlığı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Gıda denetimi</a:t>
            </a:r>
            <a:endParaRPr lang="tr-TR" sz="1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tr-T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Aşı ve koruyucu sağlık hizmetleri</a:t>
            </a:r>
          </a:p>
          <a:p>
            <a:r>
              <a:rPr lang="tr-T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Yerel yönetimlerin görevleri</a:t>
            </a:r>
            <a:endParaRPr lang="tr-TR" i="0" dirty="0">
              <a:solidFill>
                <a:srgbClr val="212529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EB0C19-6C6F-E1B5-0440-2BC194D06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69287C-72B3-44D6-9183-3A7E641CB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1. </a:t>
            </a:r>
            <a:r>
              <a:rPr lang="tr-TR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Salgın Hastalıklarla Mücadele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59248B-8481-4D97-8C07-DEBB1C3AC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Devlete ve yerel yönetimlere şu yetkileri verir: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Karantina uygulamak,</a:t>
            </a:r>
            <a:endParaRPr lang="tr-TR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Hasta kişileri izole etmek, </a:t>
            </a:r>
            <a:endParaRPr lang="tr-TR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Okul, işyeri veya toplu alanları geçici kapatmak, </a:t>
            </a:r>
            <a:endParaRPr lang="tr-TR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Seyahat ve giriş-çıkış kısıtlamaları koymak ve</a:t>
            </a:r>
            <a:endParaRPr lang="tr-TR" sz="2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>
                <a:effectLst/>
                <a:ea typeface="Times New Roman" panose="02020603050405020304" pitchFamily="18" charset="0"/>
              </a:rPr>
              <a:t>Zorunlu sağlık tedbirleri almak.</a:t>
            </a:r>
            <a:endParaRPr lang="tr-TR" sz="2800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A0EF43-6171-483C-BDDA-89C9C18CA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E6C0E2E-09D6-413B-BB5B-975DC8E36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506B86B-D249-4BE7-8393-183C83313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629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E882311-4B66-4750-8AC9-6C949D9C9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2. </a:t>
            </a:r>
            <a:r>
              <a:rPr lang="tr-TR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Temizlik ve Çevre Sağlığı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79B331-126D-4236-B276-74954FC31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İçme suyunun temiz olması,</a:t>
            </a:r>
            <a:endParaRPr lang="tr-TR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Kanalizasyon ve çöplerin düzenli yönetimi, </a:t>
            </a:r>
            <a:endParaRPr lang="tr-TR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Mezbahalar, hamamlar, oteller, fabrikalar gibi yerlerin hijyen kurallarına uyulması, </a:t>
            </a:r>
            <a:endParaRPr lang="tr-TR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Gürültü, kötü koku ve çevre kirliliğinin önlenmesi </a:t>
            </a:r>
            <a:r>
              <a:rPr lang="tr-TR" sz="2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vb</a:t>
            </a:r>
            <a:endParaRPr lang="tr-TR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konuları düzenler.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D15AA5C-6714-4B33-93BC-99E26B582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65779C2-D389-4651-AEFE-F7B8B3B31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4A3C991-88DF-4EBA-9AAB-013C25571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5595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5834B50-43CC-4BEF-9B2C-0EC467D6A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3. </a:t>
            </a:r>
            <a:r>
              <a:rPr lang="tr-TR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Gıda Denetimi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48D8A0-BF7A-4D30-ADDB-8B1700011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2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Bozuk veya sağlığa zararlı gıdaların satılması yasaktır. 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Gıda üretim ve satış yerleri denetlenebilir. 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Sağlığa aykırı ürünler toplatılabilir. 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D63C8E4-40A8-4922-9DA3-643F3E6D3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1EF4F7E-AB8E-477A-9378-99DE9F5ED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0F2878-1D57-4393-80AD-502ED7DBB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1689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33DDBC-2835-4AF9-946D-5A4CC1A0D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Aşı ve Koruyucu Sağlık Hizmetleri</a:t>
            </a:r>
            <a:endParaRPr lang="tr-TR" b="1" dirty="0"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90BBA5-6EC9-4883-B4DC-315BDA1DA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Kanun, bazı bulaşıcı hastalıklara karşı;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aşı yapılmasını, </a:t>
            </a:r>
            <a:endParaRPr lang="tr-TR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çocukların sağlık takibini, </a:t>
            </a:r>
            <a:endParaRPr lang="tr-TR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koruyucu hekimliği </a:t>
            </a:r>
            <a:endParaRPr lang="tr-TR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destekler.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tr-TR" alt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E775E76-2BEE-481B-B246-1398E151A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7AA031D-9421-432C-8BD1-34C6578AC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F2D3F2-D612-4725-8716-1A9F8ADAF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542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338</Words>
  <Application>Microsoft Office PowerPoint</Application>
  <PresentationFormat>Geniş ekran</PresentationFormat>
  <Paragraphs>91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12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Courier New</vt:lpstr>
      <vt:lpstr>Roboto</vt:lpstr>
      <vt:lpstr>Symbol</vt:lpstr>
      <vt:lpstr>Times New Roman</vt:lpstr>
      <vt:lpstr>Office Teması</vt:lpstr>
      <vt:lpstr>Özel Tasarım</vt:lpstr>
      <vt:lpstr>SAĞLIK MEVZUATI</vt:lpstr>
      <vt:lpstr>İÇERİK</vt:lpstr>
      <vt:lpstr>Umumi Hıfzısıhha Kanunu</vt:lpstr>
      <vt:lpstr>Umumi Hıfzısıhha Kanununun  Amacı</vt:lpstr>
      <vt:lpstr>Umumi Hıfzısıhha Kanununun  Başlıca Konuları</vt:lpstr>
      <vt:lpstr>1. Salgın Hastalıklarla Mücadele</vt:lpstr>
      <vt:lpstr>2. Temizlik ve Çevre Sağlığı</vt:lpstr>
      <vt:lpstr>3. Gıda Denetimi</vt:lpstr>
      <vt:lpstr>4. Aşı ve Koruyucu Sağlık Hizmetleri</vt:lpstr>
      <vt:lpstr>5. Yerel Yönetimlerin Görevleri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 SAĞLIĞI</dc:title>
  <dc:creator>EÖ</dc:creator>
  <cp:lastModifiedBy>CIGDEM KAYABASI</cp:lastModifiedBy>
  <cp:revision>38</cp:revision>
  <dcterms:created xsi:type="dcterms:W3CDTF">2026-04-02T07:47:59Z</dcterms:created>
  <dcterms:modified xsi:type="dcterms:W3CDTF">2026-07-02T12:58:04Z</dcterms:modified>
</cp:coreProperties>
</file>