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83" r:id="rId3"/>
    <p:sldId id="284" r:id="rId4"/>
    <p:sldId id="309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65" r:id="rId17"/>
    <p:sldId id="267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70" d="100"/>
          <a:sy n="70" d="100"/>
        </p:scale>
        <p:origin x="52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93792"/>
          </a:xfrm>
        </p:spPr>
        <p:txBody>
          <a:bodyPr/>
          <a:lstStyle/>
          <a:p>
            <a:r>
              <a:rPr lang="tr-TR" dirty="0"/>
              <a:t>SAYISAL ELEKTRONİK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893792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12. HAFTA</a:t>
            </a:r>
          </a:p>
        </p:txBody>
      </p:sp>
    </p:spTree>
    <p:extLst>
      <p:ext uri="{BB962C8B-B14F-4D97-AF65-F5344CB8AC3E}">
        <p14:creationId xmlns:p14="http://schemas.microsoft.com/office/powerpoint/2010/main" val="441406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93A2F048-AFC9-B8BD-D262-3CD963E937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445" y="872097"/>
            <a:ext cx="8519109" cy="5113806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6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B3DEBF17-94BA-7D82-384E-3F65648C22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1331" y="838662"/>
            <a:ext cx="10029337" cy="5180676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3203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6AD46F04-78A6-09F3-0FAC-6D44E2685A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1119" y="770423"/>
            <a:ext cx="9589761" cy="5317154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1436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9DB5BA54-82A6-44A9-7AA6-5737D05FFF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934" y="2230281"/>
            <a:ext cx="9566131" cy="239743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1773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6F99F6D0-08E2-3C33-DE9C-36F9BE2C32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177" y="1068756"/>
            <a:ext cx="9731646" cy="472048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714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/>
              <a:t>Ekiz H., Mantık Devreleri (Sayısal Elektronik), Değişim Yayınları, 2003</a:t>
            </a:r>
          </a:p>
          <a:p>
            <a:r>
              <a:rPr lang="tr-TR" sz="2200" dirty="0"/>
              <a:t>Milli Eğitim Bakanlığı Elektrik Elektronik Teknolojisi Elektronik Sistemler http://www.megep.meb.gov.tr/mte_program_modul/ </a:t>
            </a:r>
          </a:p>
          <a:p>
            <a:r>
              <a:rPr lang="tr-TR" sz="2200" dirty="0"/>
              <a:t>Slayt hazırlanırken yapay zeka araçlarından faydalanılmıştır.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 / faydin@kastamonu.edu.tr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Haftalık Ders İçerikleri</a:t>
            </a:r>
          </a:p>
        </p:txBody>
      </p:sp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782ACD0D-A8BF-B48D-4039-2BDE585823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2018605"/>
              </p:ext>
            </p:extLst>
          </p:nvPr>
        </p:nvGraphicFramePr>
        <p:xfrm>
          <a:off x="1188720" y="1444012"/>
          <a:ext cx="9235440" cy="45684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9684">
                  <a:extLst>
                    <a:ext uri="{9D8B030D-6E8A-4147-A177-3AD203B41FA5}">
                      <a16:colId xmlns:a16="http://schemas.microsoft.com/office/drawing/2014/main" val="2201385474"/>
                    </a:ext>
                  </a:extLst>
                </a:gridCol>
                <a:gridCol w="7865756">
                  <a:extLst>
                    <a:ext uri="{9D8B030D-6E8A-4147-A177-3AD203B41FA5}">
                      <a16:colId xmlns:a16="http://schemas.microsoft.com/office/drawing/2014/main" val="1654174425"/>
                    </a:ext>
                  </a:extLst>
                </a:gridCol>
              </a:tblGrid>
              <a:tr h="400745"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1. Hafta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effectLst/>
                        </a:rPr>
                        <a:t>Binary</a:t>
                      </a:r>
                      <a:r>
                        <a:rPr lang="tr-TR" sz="1400" dirty="0">
                          <a:effectLst/>
                        </a:rPr>
                        <a:t>, desimal, </a:t>
                      </a:r>
                      <a:r>
                        <a:rPr lang="tr-TR" sz="1400" dirty="0" err="1">
                          <a:effectLst/>
                        </a:rPr>
                        <a:t>hexadesimal</a:t>
                      </a:r>
                      <a:r>
                        <a:rPr lang="tr-TR" sz="1400" dirty="0">
                          <a:effectLst/>
                        </a:rPr>
                        <a:t> ve </a:t>
                      </a:r>
                      <a:r>
                        <a:rPr lang="tr-TR" sz="1400" dirty="0" err="1">
                          <a:effectLst/>
                        </a:rPr>
                        <a:t>octal</a:t>
                      </a:r>
                      <a:r>
                        <a:rPr lang="tr-TR" sz="1400" dirty="0">
                          <a:effectLst/>
                        </a:rPr>
                        <a:t> sayı sistemleri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119075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2.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Binary, desimal, hexadesimal ve octal sayı sistemlerinde aritmetik işlemler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84378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3.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Kodlama ve kodlar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560225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4.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Mantık 0 ve Mantık 1 kavramları, </a:t>
                      </a:r>
                      <a:r>
                        <a:rPr lang="tr-TR" sz="1400" dirty="0" err="1">
                          <a:effectLst/>
                        </a:rPr>
                        <a:t>Boolean</a:t>
                      </a:r>
                      <a:r>
                        <a:rPr lang="tr-TR" sz="1400" dirty="0">
                          <a:effectLst/>
                        </a:rPr>
                        <a:t> </a:t>
                      </a:r>
                      <a:r>
                        <a:rPr lang="tr-TR" sz="1400" dirty="0" err="1">
                          <a:effectLst/>
                        </a:rPr>
                        <a:t>Aritmatiği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9159026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5.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effectLst/>
                        </a:rPr>
                        <a:t>Boolean</a:t>
                      </a:r>
                      <a:r>
                        <a:rPr lang="tr-TR" sz="1400" dirty="0">
                          <a:effectLst/>
                        </a:rPr>
                        <a:t> Teoremleri, Mantıksal ifadelerin </a:t>
                      </a:r>
                      <a:r>
                        <a:rPr lang="tr-TR" sz="1400" dirty="0" err="1">
                          <a:effectLst/>
                        </a:rPr>
                        <a:t>Boolean</a:t>
                      </a:r>
                      <a:r>
                        <a:rPr lang="tr-TR" sz="1400" dirty="0">
                          <a:effectLst/>
                        </a:rPr>
                        <a:t> kurallarıyla sadeleştirilmesi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227908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6.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Doğruluk tabloları</a:t>
                      </a:r>
                      <a:r>
                        <a:rPr lang="tr-TR" sz="1400" dirty="0">
                          <a:effectLst/>
                        </a:rPr>
                        <a:t>, </a:t>
                      </a:r>
                      <a:r>
                        <a:rPr lang="tr-TR" sz="1400" dirty="0" err="1">
                          <a:effectLst/>
                        </a:rPr>
                        <a:t>minterm</a:t>
                      </a:r>
                      <a:r>
                        <a:rPr lang="tr-TR" sz="1400" dirty="0">
                          <a:effectLst/>
                        </a:rPr>
                        <a:t> ve </a:t>
                      </a:r>
                      <a:r>
                        <a:rPr lang="tr-TR" sz="1400" dirty="0" err="1">
                          <a:effectLst/>
                        </a:rPr>
                        <a:t>maxtermler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334702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7.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Mantıksal kapı devreleri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2138756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8. Hafta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Mantık fonksiyonlarından devre çizimi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480125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9.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Evrensel Lojik Kapılar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21320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10.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Sayısal Entegreler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877526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11.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Entegre devre aileleri ve teknik özellikleri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612134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12.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Karnaugh</a:t>
                      </a:r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haritaları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405206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13.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 problemin mantık devresini kurmak ve çalıştırmak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22607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14.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Bileşik Mantık Devreleri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207832"/>
                  </a:ext>
                </a:extLst>
              </a:tr>
            </a:tbl>
          </a:graphicData>
        </a:graphic>
      </p:graphicFrame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7417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782ACD0D-A8BF-B48D-4039-2BDE585823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53771"/>
              </p:ext>
            </p:extLst>
          </p:nvPr>
        </p:nvGraphicFramePr>
        <p:xfrm>
          <a:off x="1188719" y="2658660"/>
          <a:ext cx="10165081" cy="3169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07557">
                  <a:extLst>
                    <a:ext uri="{9D8B030D-6E8A-4147-A177-3AD203B41FA5}">
                      <a16:colId xmlns:a16="http://schemas.microsoft.com/office/drawing/2014/main" val="2201385474"/>
                    </a:ext>
                  </a:extLst>
                </a:gridCol>
                <a:gridCol w="8657524">
                  <a:extLst>
                    <a:ext uri="{9D8B030D-6E8A-4147-A177-3AD203B41FA5}">
                      <a16:colId xmlns:a16="http://schemas.microsoft.com/office/drawing/2014/main" val="1654174425"/>
                    </a:ext>
                  </a:extLst>
                </a:gridCol>
              </a:tblGrid>
              <a:tr h="241555">
                <a:tc>
                  <a:txBody>
                    <a:bodyPr/>
                    <a:lstStyle/>
                    <a:p>
                      <a:r>
                        <a:rPr lang="tr-TR" sz="2000" dirty="0">
                          <a:effectLst/>
                        </a:rPr>
                        <a:t>12. Hafta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Karnaugh</a:t>
                      </a:r>
                      <a:r>
                        <a:rPr lang="tr-T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haritaları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119075"/>
                  </a:ext>
                </a:extLst>
              </a:tr>
              <a:tr h="241555">
                <a:tc>
                  <a:txBody>
                    <a:bodyPr/>
                    <a:lstStyle/>
                    <a:p>
                      <a:endParaRPr lang="tr-TR" sz="20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20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84378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560225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9159026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227908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334702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2138756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480125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21320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877526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612134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405206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22607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207832"/>
                  </a:ext>
                </a:extLst>
              </a:tr>
            </a:tbl>
          </a:graphicData>
        </a:graphic>
      </p:graphicFrame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121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D12A06E0-1D76-0F4D-E591-803173EF82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247" y="1000838"/>
            <a:ext cx="9917505" cy="4856324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898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9B1EF1DF-3402-6CB7-63DC-7B80E78B94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214" y="1204135"/>
            <a:ext cx="9541571" cy="4449729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8507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9D2C062E-C1F6-91FB-D1E0-9CE12A5B00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587" y="841136"/>
            <a:ext cx="9442826" cy="5175727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3065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C2C96486-E6BF-67EE-193D-A93381B64A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753" y="978577"/>
            <a:ext cx="9290493" cy="4900846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5779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pic>
        <p:nvPicPr>
          <p:cNvPr id="9" name="İçerik Yer Tutucusu 8">
            <a:extLst>
              <a:ext uri="{FF2B5EF4-FFF2-40B4-BE49-F238E27FC236}">
                <a16:creationId xmlns:a16="http://schemas.microsoft.com/office/drawing/2014/main" id="{30BA4684-7FDF-EC5E-4299-9987D077C4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0030" y="900076"/>
            <a:ext cx="9171939" cy="505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553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56427FD5-6C7F-BD6A-2709-59DEE2361C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536" y="872781"/>
            <a:ext cx="9186928" cy="511243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670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292</Words>
  <Application>Microsoft Office PowerPoint</Application>
  <PresentationFormat>Geniş ekran</PresentationFormat>
  <Paragraphs>82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16</vt:i4>
      </vt:variant>
    </vt:vector>
  </HeadingPairs>
  <TitlesOfParts>
    <vt:vector size="22" baseType="lpstr">
      <vt:lpstr>Aptos</vt:lpstr>
      <vt:lpstr>Aptos Display</vt:lpstr>
      <vt:lpstr>Arial</vt:lpstr>
      <vt:lpstr>Times New Roman</vt:lpstr>
      <vt:lpstr>Office Teması</vt:lpstr>
      <vt:lpstr>Özel Tasarım</vt:lpstr>
      <vt:lpstr>SAYISAL ELEKTRONİK</vt:lpstr>
      <vt:lpstr>Haftalık Ders İçerikleri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EÖ</dc:creator>
  <cp:lastModifiedBy>FATIH AYDIN</cp:lastModifiedBy>
  <cp:revision>12</cp:revision>
  <dcterms:created xsi:type="dcterms:W3CDTF">2026-04-02T07:47:59Z</dcterms:created>
  <dcterms:modified xsi:type="dcterms:W3CDTF">2026-07-02T11:26:46Z</dcterms:modified>
</cp:coreProperties>
</file>