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8A1E2D-A7C3-4D71-A91D-4AF198F11DB9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1CE549-E211-4E51-B1AA-CA320E449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757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678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262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353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921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222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4867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842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122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EDB3-6082-44CB-9EED-89C610651085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277DB-620E-44EB-A3FF-FB4CAB43A2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4782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EDB3-6082-44CB-9EED-89C610651085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277DB-620E-44EB-A3FF-FB4CAB43A2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8235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EDB3-6082-44CB-9EED-89C610651085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277DB-620E-44EB-A3FF-FB4CAB43A2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4033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1906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EDB3-6082-44CB-9EED-89C610651085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277DB-620E-44EB-A3FF-FB4CAB43A2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187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EDB3-6082-44CB-9EED-89C610651085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277DB-620E-44EB-A3FF-FB4CAB43A2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499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EDB3-6082-44CB-9EED-89C610651085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277DB-620E-44EB-A3FF-FB4CAB43A2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825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EDB3-6082-44CB-9EED-89C610651085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277DB-620E-44EB-A3FF-FB4CAB43A2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0899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EDB3-6082-44CB-9EED-89C610651085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277DB-620E-44EB-A3FF-FB4CAB43A2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1439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EDB3-6082-44CB-9EED-89C610651085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277DB-620E-44EB-A3FF-FB4CAB43A2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864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EDB3-6082-44CB-9EED-89C610651085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277DB-620E-44EB-A3FF-FB4CAB43A2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732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EDB3-6082-44CB-9EED-89C610651085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277DB-620E-44EB-A3FF-FB4CAB43A2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4682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5EDB3-6082-44CB-9EED-89C610651085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277DB-620E-44EB-A3FF-FB4CAB43A2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0457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BE12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12.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 Hakları ve Eşitsizlik II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BE123C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12/14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48463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BE12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Ayrımcılık, kırılgan gruplar ve hakkaniyetli hizmet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594360" y="2468880"/>
            <a:ext cx="4480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 sonunda öğrenciler: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85800" y="2852928"/>
            <a:ext cx="5029200" cy="1828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eşitsizliği ve ayrımcılık arasındaki ilişkiyi açıklar.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Kırılgan grupların hizmet deneyimlerini sosyolojik olarak tartışır.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Kültürel yeterlilik ve hakkaniyet kavramlarını uygular.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6400800" y="1517904"/>
            <a:ext cx="1325880" cy="301752"/>
          </a:xfrm>
          <a:prstGeom prst="rect">
            <a:avLst/>
          </a:prstGeom>
          <a:solidFill>
            <a:srgbClr val="FFE4E6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BE12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 soru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0" y="1965960"/>
            <a:ext cx="4892040" cy="1005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Eşit hizmet sunmak her zaman hakkaniyetli hizmet anlamına gelir mi?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6400800" y="3429000"/>
            <a:ext cx="1325880" cy="301752"/>
          </a:xfrm>
          <a:prstGeom prst="rect">
            <a:avLst/>
          </a:prstGeom>
          <a:solidFill>
            <a:srgbClr val="BE123C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akışı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92240" y="3886200"/>
            <a:ext cx="4892040" cy="1417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Kısa kavramsal anlatım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Soru-cevap ve örnek tartışması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Küçük grup uygulaması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Haftalık özet ve kapanış sorusu</a:t>
            </a:r>
            <a:endParaRPr lang="en-US" sz="1630" dirty="0"/>
          </a:p>
        </p:txBody>
      </p:sp>
    </p:spTree>
    <p:extLst>
      <p:ext uri="{BB962C8B-B14F-4D97-AF65-F5344CB8AC3E}">
        <p14:creationId xmlns:p14="http://schemas.microsoft.com/office/powerpoint/2010/main" val="3874193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12.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 haritası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12/14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63040"/>
            <a:ext cx="2971800" cy="1417320"/>
          </a:xfrm>
          <a:prstGeom prst="rect">
            <a:avLst/>
          </a:prstGeom>
          <a:solidFill>
            <a:srgbClr val="FFE4E6"/>
          </a:solidFill>
          <a:ln w="12700">
            <a:solidFill>
              <a:srgbClr val="BE123C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eşitsizliği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Sosyal gruplar arasında sistematik ve önlenebilir sağlık farklarıdır.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160520" y="1463040"/>
            <a:ext cx="2971800" cy="1417320"/>
          </a:xfrm>
          <a:prstGeom prst="rect">
            <a:avLst/>
          </a:prstGeom>
          <a:solidFill>
            <a:srgbClr val="D9F3EE"/>
          </a:solidFill>
          <a:ln w="12700">
            <a:solidFill>
              <a:srgbClr val="BE123C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Hakkaniyet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İhtiyaca ve dezavantaja göre adil destek sağlamaktır.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726680" y="1463040"/>
            <a:ext cx="2971800" cy="1417320"/>
          </a:xfrm>
          <a:prstGeom prst="rect">
            <a:avLst/>
          </a:prstGeom>
          <a:solidFill>
            <a:srgbClr val="DFEAFE"/>
          </a:solidFill>
          <a:ln w="12700">
            <a:solidFill>
              <a:srgbClr val="BE123C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Ayrımcılık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Kişiye grup aidiyeti veya özelliği nedeniyle olumsuz muameledir.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94360" y="3794760"/>
            <a:ext cx="2971800" cy="1417320"/>
          </a:xfrm>
          <a:prstGeom prst="rect">
            <a:avLst/>
          </a:prstGeom>
          <a:solidFill>
            <a:srgbClr val="EDE9FE"/>
          </a:solidFill>
          <a:ln w="12700">
            <a:solidFill>
              <a:srgbClr val="BE123C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Kırılgan grup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 ve hizmete erişim engelleri daha yoğun olan gruplardır.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160520" y="3794760"/>
            <a:ext cx="2971800" cy="1417320"/>
          </a:xfrm>
          <a:prstGeom prst="rect">
            <a:avLst/>
          </a:prstGeom>
          <a:solidFill>
            <a:srgbClr val="DCFCE7"/>
          </a:solidFill>
          <a:ln w="12700">
            <a:solidFill>
              <a:srgbClr val="BE123C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Kültürel yeterlilik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Farklı kültürel ihtiyaçlara saygılı ve duyarlı hizmet sunma kapasitesidir.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726680" y="3794760"/>
            <a:ext cx="2971800" cy="1417320"/>
          </a:xfrm>
          <a:prstGeom prst="rect">
            <a:avLst/>
          </a:prstGeom>
          <a:solidFill>
            <a:srgbClr val="FEF3C7"/>
          </a:solidFill>
          <a:ln w="12700">
            <a:solidFill>
              <a:srgbClr val="BE123C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Kesişimsellik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Sınıf, cinsiyet, yaş, engellilik ve göçmenlik gibi konumların birlikte etkisidir.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914400" y="5532120"/>
            <a:ext cx="1033272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BE12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Kavramlar arası ilişkiyi kurarken tekil davranış yerine toplumsal bağlamı düşünün.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2811263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12.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Eşitlikten hakkaniyete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12/14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2062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BE12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Hakkaniyet, herkesin aynı hizmeti değil; ihtiyaç duyduğu desteği almasını gerektirir.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77240" y="2606040"/>
            <a:ext cx="4800600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Dil, gelir, engellilik, yaş ve cinsiyet hizmete erişimde engel oluşturabilir.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Ayrımcı tutumlar güveni ve başvuru davranışını zayıflatır.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Kültürel yeterlilik, stereotip üretmek değil, kişiye duyarlı iletişim kurmaktır.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Kesişimsellik, dezavantajların üst üste binmesini analiz etmeyi sağlar.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71600" cy="292608"/>
          </a:xfrm>
          <a:prstGeom prst="rect">
            <a:avLst/>
          </a:prstGeom>
          <a:solidFill>
            <a:srgbClr val="BE123C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notu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83664"/>
            <a:ext cx="4846320" cy="1280160"/>
          </a:xfrm>
          <a:prstGeom prst="rect">
            <a:avLst/>
          </a:prstGeom>
          <a:solidFill>
            <a:srgbClr val="FFE4E6"/>
          </a:solidFill>
          <a:ln w="12700">
            <a:solidFill>
              <a:srgbClr val="BE123C"/>
            </a:solidFill>
          </a:ln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8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Hakkaniyetçi hizmet, dezavantajı fark eden ve telafi edici düzenleme yapan hizmettir.</a:t>
            </a:r>
            <a:endParaRPr lang="en-US" sz="1820" dirty="0"/>
          </a:p>
        </p:txBody>
      </p:sp>
      <p:sp>
        <p:nvSpPr>
          <p:cNvPr id="11" name="Text 9"/>
          <p:cNvSpPr/>
          <p:nvPr/>
        </p:nvSpPr>
        <p:spPr>
          <a:xfrm>
            <a:off x="6400800" y="3703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BE12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Tartışma için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00800" y="4160520"/>
            <a:ext cx="4846320" cy="11430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7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Aynı randevu sistemi, herkes için aynı olsa bile neden bazı gruplar için daha zorlayıcı olabilir?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2527568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12.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Erişim engelinden güven kaybına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12/14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331720" y="3337560"/>
            <a:ext cx="1234440" cy="0"/>
          </a:xfrm>
          <a:prstGeom prst="line">
            <a:avLst/>
          </a:prstGeom>
          <a:noFill/>
          <a:ln w="25400">
            <a:solidFill>
              <a:srgbClr val="BE123C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5166360" y="3337560"/>
            <a:ext cx="1234440" cy="0"/>
          </a:xfrm>
          <a:prstGeom prst="line">
            <a:avLst/>
          </a:prstGeom>
          <a:noFill/>
          <a:ln w="25400">
            <a:solidFill>
              <a:srgbClr val="BE123C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8001000" y="3337560"/>
            <a:ext cx="1234440" cy="0"/>
          </a:xfrm>
          <a:prstGeom prst="line">
            <a:avLst/>
          </a:prstGeom>
          <a:noFill/>
          <a:ln w="25400">
            <a:solidFill>
              <a:srgbClr val="BE123C"/>
            </a:solidFill>
            <a:prstDash val="solid"/>
            <a:headEnd type="none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685800" y="3063240"/>
            <a:ext cx="1783080" cy="822960"/>
          </a:xfrm>
          <a:prstGeom prst="rect">
            <a:avLst/>
          </a:prstGeom>
          <a:solidFill>
            <a:srgbClr val="FFE4E6"/>
          </a:solidFill>
          <a:ln w="12700">
            <a:solidFill>
              <a:srgbClr val="BE123C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Engel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dil/gelir</a:t>
            </a:r>
            <a:endParaRPr lang="en-US" sz="1280" dirty="0"/>
          </a:p>
        </p:txBody>
      </p:sp>
      <p:sp>
        <p:nvSpPr>
          <p:cNvPr id="11" name="Text 9"/>
          <p:cNvSpPr/>
          <p:nvPr/>
        </p:nvSpPr>
        <p:spPr>
          <a:xfrm>
            <a:off x="3520440" y="3063240"/>
            <a:ext cx="1783080" cy="822960"/>
          </a:xfrm>
          <a:prstGeom prst="rect">
            <a:avLst/>
          </a:prstGeom>
          <a:solidFill>
            <a:srgbClr val="D9F3EE"/>
          </a:solidFill>
          <a:ln w="12700">
            <a:solidFill>
              <a:srgbClr val="BE123C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Deneyim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ayrımcılık</a:t>
            </a:r>
            <a:endParaRPr lang="en-US" sz="1280" dirty="0"/>
          </a:p>
        </p:txBody>
      </p:sp>
      <p:sp>
        <p:nvSpPr>
          <p:cNvPr id="12" name="Text 10"/>
          <p:cNvSpPr/>
          <p:nvPr/>
        </p:nvSpPr>
        <p:spPr>
          <a:xfrm>
            <a:off x="6355080" y="3063240"/>
            <a:ext cx="1783080" cy="822960"/>
          </a:xfrm>
          <a:prstGeom prst="rect">
            <a:avLst/>
          </a:prstGeom>
          <a:solidFill>
            <a:srgbClr val="DFEAFE"/>
          </a:solidFill>
          <a:ln w="12700">
            <a:solidFill>
              <a:srgbClr val="BE123C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Güven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azalma</a:t>
            </a:r>
            <a:endParaRPr lang="en-US" sz="1280" dirty="0"/>
          </a:p>
        </p:txBody>
      </p:sp>
      <p:sp>
        <p:nvSpPr>
          <p:cNvPr id="13" name="Text 11"/>
          <p:cNvSpPr/>
          <p:nvPr/>
        </p:nvSpPr>
        <p:spPr>
          <a:xfrm>
            <a:off x="9189720" y="3063240"/>
            <a:ext cx="1783080" cy="822960"/>
          </a:xfrm>
          <a:prstGeom prst="rect">
            <a:avLst/>
          </a:prstGeom>
          <a:solidFill>
            <a:srgbClr val="EDE9FE"/>
          </a:solidFill>
          <a:ln w="12700">
            <a:solidFill>
              <a:srgbClr val="BE123C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Sonuç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gecikme</a:t>
            </a:r>
            <a:endParaRPr lang="en-US" sz="1280" dirty="0"/>
          </a:p>
        </p:txBody>
      </p:sp>
      <p:sp>
        <p:nvSpPr>
          <p:cNvPr id="14" name="Text 12"/>
          <p:cNvSpPr/>
          <p:nvPr/>
        </p:nvSpPr>
        <p:spPr>
          <a:xfrm>
            <a:off x="731520" y="1417320"/>
            <a:ext cx="106984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BE12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eşitsizlikleri yalnızca sonuçlarda değil, hizmete ulaşma sürecinin her adımında oluşabilir.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960120" y="4572000"/>
            <a:ext cx="10058400" cy="1143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Fiziksel erişim, ekonomik erişim ve kültürel erişim birlikte ele alınmalıdır.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Kırılgan gruplarla çalışmada güven, süreklilik ve katılım önemlidir.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Hakkaniyet, sağlık politikasının temel performans ölçütlerinden biridir.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1374513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12.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Vaka üzerinden düşünme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12/14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234440" cy="292608"/>
          </a:xfrm>
          <a:prstGeom prst="rect">
            <a:avLst/>
          </a:prstGeom>
          <a:solidFill>
            <a:srgbClr val="BE123C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Kısa vaka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1874520"/>
            <a:ext cx="5029200" cy="2194560"/>
          </a:xfrm>
          <a:prstGeom prst="rect">
            <a:avLst/>
          </a:prstGeom>
          <a:solidFill>
            <a:srgbClr val="FFE4E6"/>
          </a:solidFill>
          <a:ln w="12700">
            <a:solidFill>
              <a:srgbClr val="BE123C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Türkçe bilmeyen bir göçmen hasta, tercüman desteği olmadan işlem sürecini anlamaya çalışıyor ve yanlış bilgi verdiğini düşünüyor.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BE12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Analiz soruları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74520"/>
            <a:ext cx="4937760" cy="24231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Bu durum hangi hasta haklarını etkiler?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Kültürel yeterlilik nasıl sağlanabilir?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Hakkaniyet için kurum düzeyinde hangi düzenleme gerekir?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983480"/>
            <a:ext cx="1014984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Amaç: olayı bireysel kusur diliyle değil; statü, rol, kültür, kurum ve eşitsizlik ilişkileriyle tartışmak.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541392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12.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 çalışması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12/14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07899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BE12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Hakkaniyetçi hizmet tasarımı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68680" y="2514600"/>
            <a:ext cx="502920" cy="502920"/>
          </a:xfrm>
          <a:prstGeom prst="rect">
            <a:avLst/>
          </a:prstGeom>
          <a:solidFill>
            <a:srgbClr val="BE123C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6868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kırılgan grup belirleyin.</a:t>
            </a:r>
            <a:endParaRPr lang="en-US" sz="1540" dirty="0"/>
          </a:p>
        </p:txBody>
      </p:sp>
      <p:sp>
        <p:nvSpPr>
          <p:cNvPr id="10" name="Text 8"/>
          <p:cNvSpPr/>
          <p:nvPr/>
        </p:nvSpPr>
        <p:spPr>
          <a:xfrm>
            <a:off x="3657600" y="2514600"/>
            <a:ext cx="502920" cy="502920"/>
          </a:xfrm>
          <a:prstGeom prst="rect">
            <a:avLst/>
          </a:prstGeom>
          <a:solidFill>
            <a:srgbClr val="BE123C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365760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grubun karşılaşabileceği üç erişim engelini yazın.</a:t>
            </a:r>
            <a:endParaRPr lang="en-US" sz="1540" dirty="0"/>
          </a:p>
        </p:txBody>
      </p:sp>
      <p:sp>
        <p:nvSpPr>
          <p:cNvPr id="12" name="Text 10"/>
          <p:cNvSpPr/>
          <p:nvPr/>
        </p:nvSpPr>
        <p:spPr>
          <a:xfrm>
            <a:off x="6446520" y="2514600"/>
            <a:ext cx="502920" cy="502920"/>
          </a:xfrm>
          <a:prstGeom prst="rect">
            <a:avLst/>
          </a:prstGeom>
          <a:solidFill>
            <a:srgbClr val="BE123C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4652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 engel için hizmet düzenlemesi önerin.</a:t>
            </a:r>
            <a:endParaRPr lang="en-US" sz="1540" dirty="0"/>
          </a:p>
        </p:txBody>
      </p:sp>
      <p:sp>
        <p:nvSpPr>
          <p:cNvPr id="14" name="Text 12"/>
          <p:cNvSpPr/>
          <p:nvPr/>
        </p:nvSpPr>
        <p:spPr>
          <a:xfrm>
            <a:off x="9235440" y="2514600"/>
            <a:ext cx="502920" cy="502920"/>
          </a:xfrm>
          <a:prstGeom prst="rect">
            <a:avLst/>
          </a:prstGeom>
          <a:solidFill>
            <a:srgbClr val="BE123C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23544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Önerinin hangi hasta hakkını güçlendirdiğini belirtin.</a:t>
            </a:r>
            <a:endParaRPr lang="en-US" sz="1540" dirty="0"/>
          </a:p>
        </p:txBody>
      </p:sp>
      <p:sp>
        <p:nvSpPr>
          <p:cNvPr id="16" name="Text 14"/>
          <p:cNvSpPr/>
          <p:nvPr/>
        </p:nvSpPr>
        <p:spPr>
          <a:xfrm>
            <a:off x="1143000" y="5257800"/>
            <a:ext cx="9875520" cy="411480"/>
          </a:xfrm>
          <a:prstGeom prst="rect">
            <a:avLst/>
          </a:prstGeom>
          <a:solidFill>
            <a:srgbClr val="DFEAFE"/>
          </a:solidFill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Teslim: Engel → düzenleme → hak eşleştirmesi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3429572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12.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Soru-cevap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12/14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52120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350" b="1" dirty="0">
                <a:solidFill>
                  <a:srgbClr val="BE12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Düşün — Tartış — Paylaş</a:t>
            </a:r>
            <a:endParaRPr lang="en-US" sz="2350" dirty="0"/>
          </a:p>
        </p:txBody>
      </p:sp>
      <p:sp>
        <p:nvSpPr>
          <p:cNvPr id="8" name="Text 6"/>
          <p:cNvSpPr/>
          <p:nvPr/>
        </p:nvSpPr>
        <p:spPr>
          <a:xfrm>
            <a:off x="777240" y="2148840"/>
            <a:ext cx="4800600" cy="1234440"/>
          </a:xfrm>
          <a:prstGeom prst="rect">
            <a:avLst/>
          </a:prstGeom>
          <a:solidFill>
            <a:srgbClr val="FFE4E6"/>
          </a:solidFill>
          <a:ln w="12700">
            <a:solidFill>
              <a:srgbClr val="BE123C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Eşitlik ve hakkaniyet arasındaki fark nedir?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2148840"/>
            <a:ext cx="4800600" cy="1234440"/>
          </a:xfrm>
          <a:prstGeom prst="rect">
            <a:avLst/>
          </a:prstGeom>
          <a:solidFill>
            <a:srgbClr val="D9F3EE"/>
          </a:solidFill>
          <a:ln w="12700">
            <a:solidFill>
              <a:srgbClr val="BE123C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Kesişimsellik sağlık eşitsizliğini nasıl açıklar?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777240" y="4160520"/>
            <a:ext cx="4800600" cy="1234440"/>
          </a:xfrm>
          <a:prstGeom prst="rect">
            <a:avLst/>
          </a:prstGeom>
          <a:solidFill>
            <a:srgbClr val="DFEAFE"/>
          </a:solidFill>
          <a:ln w="12700">
            <a:solidFill>
              <a:srgbClr val="BE123C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Kültürel yeterlilik ne değildir?</a:t>
            </a:r>
            <a:endParaRPr lang="en-US" sz="1720" dirty="0"/>
          </a:p>
        </p:txBody>
      </p:sp>
      <p:sp>
        <p:nvSpPr>
          <p:cNvPr id="11" name="Text 9"/>
          <p:cNvSpPr/>
          <p:nvPr/>
        </p:nvSpPr>
        <p:spPr>
          <a:xfrm>
            <a:off x="6400800" y="4160520"/>
            <a:ext cx="4800600" cy="1234440"/>
          </a:xfrm>
          <a:prstGeom prst="rect">
            <a:avLst/>
          </a:prstGeom>
          <a:solidFill>
            <a:srgbClr val="EDE9FE"/>
          </a:solidFill>
          <a:ln w="12700">
            <a:solidFill>
              <a:srgbClr val="BE123C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Ayrımcılık hizmet kullanımını nasıl etkiler?</a:t>
            </a:r>
            <a:endParaRPr lang="en-US" sz="1720" dirty="0"/>
          </a:p>
        </p:txBody>
      </p:sp>
      <p:sp>
        <p:nvSpPr>
          <p:cNvPr id="12" name="Text 10"/>
          <p:cNvSpPr/>
          <p:nvPr/>
        </p:nvSpPr>
        <p:spPr>
          <a:xfrm>
            <a:off x="914400" y="5806440"/>
            <a:ext cx="102412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1580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Kural: Cevap verirken en az bir kavram, bir örnek ve bir karşı-argüman kullanın.</a:t>
            </a:r>
            <a:endParaRPr lang="en-US" sz="1580" dirty="0"/>
          </a:p>
        </p:txBody>
      </p:sp>
    </p:spTree>
    <p:extLst>
      <p:ext uri="{BB962C8B-B14F-4D97-AF65-F5344CB8AC3E}">
        <p14:creationId xmlns:p14="http://schemas.microsoft.com/office/powerpoint/2010/main" val="3561193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12.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Özet ve kapanış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12/14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BE12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haftadan kalan üç fikir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2057400"/>
            <a:ext cx="5029200" cy="21945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eşitsizlikleri önlenebilir ve sistematik farklılıklardır.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Hakkaniyet, dezavantajı telafi eden hizmet tasarımı gerektirir.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Kültürel yeterlilik ve ayrımcılıkla mücadele hasta haklarının parçasıdır.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25880" cy="292608"/>
          </a:xfrm>
          <a:prstGeom prst="rect">
            <a:avLst/>
          </a:prstGeom>
          <a:solidFill>
            <a:srgbClr val="BE123C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Çıkış bileti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92808"/>
            <a:ext cx="4800600" cy="1051560"/>
          </a:xfrm>
          <a:prstGeom prst="rect">
            <a:avLst/>
          </a:prstGeom>
          <a:solidFill>
            <a:srgbClr val="FFE4E6"/>
          </a:solidFill>
          <a:ln w="12700">
            <a:solidFill>
              <a:srgbClr val="BE123C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Eşit hizmet ile hakkaniyetli hizmet arasındaki farkı bir örnekle açıklayın.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6400800" y="3657600"/>
            <a:ext cx="219456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BE12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sonraki haftaya hazırlık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92240" y="4114800"/>
            <a:ext cx="475488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Türkiye’de sağlık hizmetlerinin tarihsel gelişimine geçeceğiz.</a:t>
            </a:r>
            <a:endParaRPr lang="en-US" sz="1650" dirty="0"/>
          </a:p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İlkel, bilim öncesi, erken bilimsel ve teknolojik sağlık hizmeti ayrımlarını düşünün.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735274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678</Words>
  <Application>Microsoft Office PowerPoint</Application>
  <PresentationFormat>Geniş ekran</PresentationFormat>
  <Paragraphs>118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Aslan</dc:creator>
  <cp:lastModifiedBy>Harun Aslan</cp:lastModifiedBy>
  <cp:revision>1</cp:revision>
  <dcterms:created xsi:type="dcterms:W3CDTF">2026-05-12T20:32:11Z</dcterms:created>
  <dcterms:modified xsi:type="dcterms:W3CDTF">2026-05-12T20:33:04Z</dcterms:modified>
</cp:coreProperties>
</file>