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8A1E2D-A7C3-4D71-A91D-4AF198F11DB9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1CE549-E211-4E51-B1AA-CA320E449D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7575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6786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2629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3539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921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2228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4867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8425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1220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5EDB3-6082-44CB-9EED-89C610651085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277DB-620E-44EB-A3FF-FB4CAB43A2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47821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5EDB3-6082-44CB-9EED-89C610651085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277DB-620E-44EB-A3FF-FB4CAB43A2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8235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5EDB3-6082-44CB-9EED-89C610651085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277DB-620E-44EB-A3FF-FB4CAB43A2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40339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119065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5EDB3-6082-44CB-9EED-89C610651085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277DB-620E-44EB-A3FF-FB4CAB43A2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81878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5EDB3-6082-44CB-9EED-89C610651085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277DB-620E-44EB-A3FF-FB4CAB43A2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94995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5EDB3-6082-44CB-9EED-89C610651085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277DB-620E-44EB-A3FF-FB4CAB43A2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58255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5EDB3-6082-44CB-9EED-89C610651085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277DB-620E-44EB-A3FF-FB4CAB43A2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08995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5EDB3-6082-44CB-9EED-89C610651085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277DB-620E-44EB-A3FF-FB4CAB43A2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31439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5EDB3-6082-44CB-9EED-89C610651085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277DB-620E-44EB-A3FF-FB4CAB43A2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8647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5EDB3-6082-44CB-9EED-89C610651085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277DB-620E-44EB-A3FF-FB4CAB43A2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0732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5EDB3-6082-44CB-9EED-89C610651085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277DB-620E-44EB-A3FF-FB4CAB43A2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46824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5EDB3-6082-44CB-9EED-89C610651085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7277DB-620E-44EB-A3FF-FB4CAB43A2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0457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28600"/>
            <a:ext cx="329184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BE12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SAĞLIK SOSYOLOJİSİ  •  12. HAFTA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1092708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35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Hasta Hakları ve Eşitsizlik II</a:t>
            </a:r>
            <a:endParaRPr lang="en-US" sz="235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11155680" cy="0"/>
          </a:xfrm>
          <a:prstGeom prst="line">
            <a:avLst/>
          </a:prstGeom>
          <a:noFill/>
          <a:ln w="15240">
            <a:solidFill>
              <a:srgbClr val="BE123C">
                <a:alpha val="8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528816"/>
            <a:ext cx="548640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06070"/>
                </a:solidFill>
              </a:rPr>
              <a:t>Özgün ders materyali • Telifli görsel içermez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064240" y="6528816"/>
            <a:ext cx="59436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506070"/>
                </a:solidFill>
              </a:rPr>
              <a:t>12/14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594360" y="1417320"/>
            <a:ext cx="4846320" cy="8686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marL="0" indent="0" algn="l">
              <a:buNone/>
            </a:pPr>
            <a:r>
              <a:rPr lang="en-US" sz="2700" b="1" dirty="0">
                <a:solidFill>
                  <a:srgbClr val="BE12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Ayrımcılık, kırılgan gruplar ve hakkaniyetli hizmet</a:t>
            </a:r>
            <a:endParaRPr lang="en-US" sz="2700" dirty="0"/>
          </a:p>
        </p:txBody>
      </p:sp>
      <p:sp>
        <p:nvSpPr>
          <p:cNvPr id="8" name="Text 6"/>
          <p:cNvSpPr/>
          <p:nvPr/>
        </p:nvSpPr>
        <p:spPr>
          <a:xfrm>
            <a:off x="594360" y="2468880"/>
            <a:ext cx="4480560" cy="2743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marL="0" indent="0" algn="l">
              <a:buNone/>
            </a:pPr>
            <a:r>
              <a:rPr lang="en-US" sz="1450" b="1" dirty="0">
                <a:solidFill>
                  <a:srgbClr val="50607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 hafta sonunda öğrenciler:</a:t>
            </a:r>
            <a:endParaRPr lang="en-US" sz="1450" dirty="0"/>
          </a:p>
        </p:txBody>
      </p:sp>
      <p:sp>
        <p:nvSpPr>
          <p:cNvPr id="9" name="Text 7"/>
          <p:cNvSpPr/>
          <p:nvPr/>
        </p:nvSpPr>
        <p:spPr>
          <a:xfrm>
            <a:off x="685800" y="2852928"/>
            <a:ext cx="5029200" cy="182880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l">
              <a:buNone/>
            </a:pPr>
            <a:r>
              <a:rPr lang="en-US" sz="172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Sağlık eşitsizliği ve ayrımcılık arasındaki ilişkiyi açıklar.</a:t>
            </a:r>
            <a:endParaRPr lang="en-US" sz="1720" dirty="0"/>
          </a:p>
          <a:p>
            <a:pPr marL="0" indent="0" algn="l">
              <a:buNone/>
            </a:pPr>
            <a:r>
              <a:rPr lang="en-US" sz="172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Kırılgan grupların hizmet deneyimlerini sosyolojik olarak tartışır.</a:t>
            </a:r>
            <a:endParaRPr lang="en-US" sz="1720" dirty="0"/>
          </a:p>
          <a:p>
            <a:pPr marL="0" indent="0" algn="l">
              <a:buNone/>
            </a:pPr>
            <a:r>
              <a:rPr lang="en-US" sz="172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Kültürel yeterlilik ve hakkaniyet kavramlarını uygular.</a:t>
            </a:r>
            <a:endParaRPr lang="en-US" sz="1720" dirty="0"/>
          </a:p>
        </p:txBody>
      </p:sp>
      <p:sp>
        <p:nvSpPr>
          <p:cNvPr id="10" name="Text 8"/>
          <p:cNvSpPr/>
          <p:nvPr/>
        </p:nvSpPr>
        <p:spPr>
          <a:xfrm>
            <a:off x="6400800" y="1517904"/>
            <a:ext cx="1325880" cy="301752"/>
          </a:xfrm>
          <a:prstGeom prst="rect">
            <a:avLst/>
          </a:prstGeom>
          <a:solidFill>
            <a:srgbClr val="FFE4E6"/>
          </a:solidFill>
          <a:ln/>
        </p:spPr>
        <p:txBody>
          <a:bodyPr wrap="square" lIns="762" tIns="762" rIns="762" bIns="762" rtlCol="0" anchor="t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BE12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Ana soru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6400800" y="1965960"/>
            <a:ext cx="4892040" cy="100584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Eşit hizmet sunmak her zaman hakkaniyetli hizmet anlamına gelir mi?</a:t>
            </a:r>
            <a:endParaRPr lang="en-US" sz="2100" dirty="0"/>
          </a:p>
        </p:txBody>
      </p:sp>
      <p:sp>
        <p:nvSpPr>
          <p:cNvPr id="12" name="Text 10"/>
          <p:cNvSpPr/>
          <p:nvPr/>
        </p:nvSpPr>
        <p:spPr>
          <a:xfrm>
            <a:off x="6400800" y="3429000"/>
            <a:ext cx="1325880" cy="301752"/>
          </a:xfrm>
          <a:prstGeom prst="rect">
            <a:avLst/>
          </a:prstGeom>
          <a:solidFill>
            <a:srgbClr val="BE123C"/>
          </a:solidFill>
          <a:ln/>
        </p:spPr>
        <p:txBody>
          <a:bodyPr wrap="square" lIns="762" tIns="762" rIns="762" bIns="762" rtlCol="0" anchor="t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Ders akışı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6492240" y="3886200"/>
            <a:ext cx="4892040" cy="141732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l">
              <a:buNone/>
            </a:pPr>
            <a:r>
              <a:rPr lang="en-US" sz="163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Kısa kavramsal anlatım</a:t>
            </a:r>
            <a:endParaRPr lang="en-US" sz="1630" dirty="0"/>
          </a:p>
          <a:p>
            <a:pPr marL="0" indent="0" algn="l">
              <a:buNone/>
            </a:pPr>
            <a:r>
              <a:rPr lang="en-US" sz="163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Soru-cevap ve örnek tartışması</a:t>
            </a:r>
            <a:endParaRPr lang="en-US" sz="1630" dirty="0"/>
          </a:p>
          <a:p>
            <a:pPr marL="0" indent="0" algn="l">
              <a:buNone/>
            </a:pPr>
            <a:r>
              <a:rPr lang="en-US" sz="163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Küçük grup uygulaması</a:t>
            </a:r>
            <a:endParaRPr lang="en-US" sz="1630" dirty="0"/>
          </a:p>
          <a:p>
            <a:pPr marL="0" indent="0" algn="l">
              <a:buNone/>
            </a:pPr>
            <a:r>
              <a:rPr lang="en-US" sz="163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Haftalık özet ve kapanış sorusu</a:t>
            </a:r>
            <a:endParaRPr lang="en-US" sz="1630" dirty="0"/>
          </a:p>
        </p:txBody>
      </p:sp>
    </p:spTree>
    <p:extLst>
      <p:ext uri="{BB962C8B-B14F-4D97-AF65-F5344CB8AC3E}">
        <p14:creationId xmlns:p14="http://schemas.microsoft.com/office/powerpoint/2010/main" val="38741936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28600"/>
            <a:ext cx="329184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SAĞLIK SOSYOLOJİSİ  •  12. HAFTA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1092708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35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Kavram haritası</a:t>
            </a:r>
            <a:endParaRPr lang="en-US" sz="235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11155680" cy="0"/>
          </a:xfrm>
          <a:prstGeom prst="line">
            <a:avLst/>
          </a:prstGeom>
          <a:noFill/>
          <a:ln w="15240">
            <a:solidFill>
              <a:srgbClr val="333333">
                <a:alpha val="8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528816"/>
            <a:ext cx="548640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06070"/>
                </a:solidFill>
              </a:rPr>
              <a:t>Özgün ders materyali • Telifli görsel içermez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064240" y="6528816"/>
            <a:ext cx="59436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506070"/>
                </a:solidFill>
              </a:rPr>
              <a:t>12/14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594360" y="1463040"/>
            <a:ext cx="2971800" cy="1417320"/>
          </a:xfrm>
          <a:prstGeom prst="rect">
            <a:avLst/>
          </a:prstGeom>
          <a:solidFill>
            <a:srgbClr val="FFE4E6"/>
          </a:solidFill>
          <a:ln w="12700">
            <a:solidFill>
              <a:srgbClr val="BE123C">
                <a:alpha val="70000"/>
              </a:srgbClr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Sağlık eşitsizliği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Sosyal gruplar arasında sistematik ve önlenebilir sağlık farklarıdır.</a:t>
            </a:r>
            <a:endParaRPr lang="en-US" sz="1250" dirty="0"/>
          </a:p>
        </p:txBody>
      </p:sp>
      <p:sp>
        <p:nvSpPr>
          <p:cNvPr id="8" name="Text 6"/>
          <p:cNvSpPr/>
          <p:nvPr/>
        </p:nvSpPr>
        <p:spPr>
          <a:xfrm>
            <a:off x="4160520" y="1463040"/>
            <a:ext cx="2971800" cy="1417320"/>
          </a:xfrm>
          <a:prstGeom prst="rect">
            <a:avLst/>
          </a:prstGeom>
          <a:solidFill>
            <a:srgbClr val="D9F3EE"/>
          </a:solidFill>
          <a:ln w="12700">
            <a:solidFill>
              <a:srgbClr val="BE123C">
                <a:alpha val="70000"/>
              </a:srgbClr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Hakkaniyet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İhtiyaca ve dezavantaja göre adil destek sağlamaktır.</a:t>
            </a:r>
            <a:endParaRPr lang="en-US" sz="1250" dirty="0"/>
          </a:p>
        </p:txBody>
      </p:sp>
      <p:sp>
        <p:nvSpPr>
          <p:cNvPr id="9" name="Text 7"/>
          <p:cNvSpPr/>
          <p:nvPr/>
        </p:nvSpPr>
        <p:spPr>
          <a:xfrm>
            <a:off x="7726680" y="1463040"/>
            <a:ext cx="2971800" cy="1417320"/>
          </a:xfrm>
          <a:prstGeom prst="rect">
            <a:avLst/>
          </a:prstGeom>
          <a:solidFill>
            <a:srgbClr val="DFEAFE"/>
          </a:solidFill>
          <a:ln w="12700">
            <a:solidFill>
              <a:srgbClr val="BE123C">
                <a:alpha val="70000"/>
              </a:srgbClr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Ayrımcılık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Kişiye grup aidiyeti veya özelliği nedeniyle olumsuz muameledir.</a:t>
            </a:r>
            <a:endParaRPr lang="en-US" sz="1250" dirty="0"/>
          </a:p>
        </p:txBody>
      </p:sp>
      <p:sp>
        <p:nvSpPr>
          <p:cNvPr id="10" name="Text 8"/>
          <p:cNvSpPr/>
          <p:nvPr/>
        </p:nvSpPr>
        <p:spPr>
          <a:xfrm>
            <a:off x="594360" y="3794760"/>
            <a:ext cx="2971800" cy="1417320"/>
          </a:xfrm>
          <a:prstGeom prst="rect">
            <a:avLst/>
          </a:prstGeom>
          <a:solidFill>
            <a:srgbClr val="EDE9FE"/>
          </a:solidFill>
          <a:ln w="12700">
            <a:solidFill>
              <a:srgbClr val="BE123C">
                <a:alpha val="70000"/>
              </a:srgbClr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Kırılgan grup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Risk ve hizmete erişim engelleri daha yoğun olan gruplardır.</a:t>
            </a:r>
            <a:endParaRPr lang="en-US" sz="1250" dirty="0"/>
          </a:p>
        </p:txBody>
      </p:sp>
      <p:sp>
        <p:nvSpPr>
          <p:cNvPr id="11" name="Text 9"/>
          <p:cNvSpPr/>
          <p:nvPr/>
        </p:nvSpPr>
        <p:spPr>
          <a:xfrm>
            <a:off x="4160520" y="3794760"/>
            <a:ext cx="2971800" cy="1417320"/>
          </a:xfrm>
          <a:prstGeom prst="rect">
            <a:avLst/>
          </a:prstGeom>
          <a:solidFill>
            <a:srgbClr val="DCFCE7"/>
          </a:solidFill>
          <a:ln w="12700">
            <a:solidFill>
              <a:srgbClr val="BE123C">
                <a:alpha val="70000"/>
              </a:srgbClr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Kültürel yeterlilik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Farklı kültürel ihtiyaçlara saygılı ve duyarlı hizmet sunma kapasitesidir.</a:t>
            </a:r>
            <a:endParaRPr lang="en-US" sz="1250" dirty="0"/>
          </a:p>
        </p:txBody>
      </p:sp>
      <p:sp>
        <p:nvSpPr>
          <p:cNvPr id="12" name="Text 10"/>
          <p:cNvSpPr/>
          <p:nvPr/>
        </p:nvSpPr>
        <p:spPr>
          <a:xfrm>
            <a:off x="7726680" y="3794760"/>
            <a:ext cx="2971800" cy="1417320"/>
          </a:xfrm>
          <a:prstGeom prst="rect">
            <a:avLst/>
          </a:prstGeom>
          <a:solidFill>
            <a:srgbClr val="FEF3C7"/>
          </a:solidFill>
          <a:ln w="12700">
            <a:solidFill>
              <a:srgbClr val="BE123C">
                <a:alpha val="70000"/>
              </a:srgbClr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Kesişimsellik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Sınıf, cinsiyet, yaş, engellilik ve göçmenlik gibi konumların birlikte etkisidir.</a:t>
            </a:r>
            <a:endParaRPr lang="en-US" sz="1250" dirty="0"/>
          </a:p>
        </p:txBody>
      </p:sp>
      <p:sp>
        <p:nvSpPr>
          <p:cNvPr id="13" name="Text 11"/>
          <p:cNvSpPr/>
          <p:nvPr/>
        </p:nvSpPr>
        <p:spPr>
          <a:xfrm>
            <a:off x="914400" y="5532120"/>
            <a:ext cx="10332720" cy="411480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t">
            <a:normAutofit/>
          </a:bodyPr>
          <a:lstStyle/>
          <a:p>
            <a:pPr marL="0" indent="0" algn="ctr">
              <a:buNone/>
            </a:pPr>
            <a:r>
              <a:rPr lang="en-US" sz="1650" b="1" dirty="0">
                <a:solidFill>
                  <a:srgbClr val="BE12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Kavramlar arası ilişkiyi kurarken tekil davranış yerine toplumsal bağlamı düşünün.</a:t>
            </a:r>
            <a:endParaRPr lang="en-US" sz="1650" dirty="0"/>
          </a:p>
        </p:txBody>
      </p:sp>
    </p:spTree>
    <p:extLst>
      <p:ext uri="{BB962C8B-B14F-4D97-AF65-F5344CB8AC3E}">
        <p14:creationId xmlns:p14="http://schemas.microsoft.com/office/powerpoint/2010/main" val="28112634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28600"/>
            <a:ext cx="329184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SAĞLIK SOSYOLOJİSİ  •  12. HAFTA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1092708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35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Eşitlikten hakkaniyete</a:t>
            </a:r>
            <a:endParaRPr lang="en-US" sz="235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11155680" cy="0"/>
          </a:xfrm>
          <a:prstGeom prst="line">
            <a:avLst/>
          </a:prstGeom>
          <a:noFill/>
          <a:ln w="15240">
            <a:solidFill>
              <a:srgbClr val="333333">
                <a:alpha val="8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528816"/>
            <a:ext cx="548640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06070"/>
                </a:solidFill>
              </a:rPr>
              <a:t>Özgün ders materyali • Telifli görsel içermez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064240" y="6528816"/>
            <a:ext cx="59436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506070"/>
                </a:solidFill>
              </a:rPr>
              <a:t>12/14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685800" y="1417320"/>
            <a:ext cx="4206240" cy="9144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BE12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Hakkaniyet, herkesin aynı hizmeti değil; ihtiyaç duyduğu desteği almasını gerektirir.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777240" y="2606040"/>
            <a:ext cx="4800600" cy="246888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l">
              <a:buNone/>
            </a:pPr>
            <a:r>
              <a:rPr lang="en-US" sz="172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Dil, gelir, engellilik, yaş ve cinsiyet hizmete erişimde engel oluşturabilir.</a:t>
            </a:r>
            <a:endParaRPr lang="en-US" sz="1720" dirty="0"/>
          </a:p>
          <a:p>
            <a:pPr marL="0" indent="0" algn="l">
              <a:buNone/>
            </a:pPr>
            <a:r>
              <a:rPr lang="en-US" sz="172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Ayrımcı tutumlar güveni ve başvuru davranışını zayıflatır.</a:t>
            </a:r>
            <a:endParaRPr lang="en-US" sz="1720" dirty="0"/>
          </a:p>
          <a:p>
            <a:pPr marL="0" indent="0" algn="l">
              <a:buNone/>
            </a:pPr>
            <a:r>
              <a:rPr lang="en-US" sz="172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Kültürel yeterlilik, stereotip üretmek değil, kişiye duyarlı iletişim kurmaktır.</a:t>
            </a:r>
            <a:endParaRPr lang="en-US" sz="1720" dirty="0"/>
          </a:p>
          <a:p>
            <a:pPr marL="0" indent="0" algn="l">
              <a:buNone/>
            </a:pPr>
            <a:r>
              <a:rPr lang="en-US" sz="172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Kesişimsellik, dezavantajların üst üste binmesini analiz etmeyi sağlar.</a:t>
            </a:r>
            <a:endParaRPr lang="en-US" sz="1720" dirty="0"/>
          </a:p>
        </p:txBody>
      </p:sp>
      <p:sp>
        <p:nvSpPr>
          <p:cNvPr id="9" name="Text 7"/>
          <p:cNvSpPr/>
          <p:nvPr/>
        </p:nvSpPr>
        <p:spPr>
          <a:xfrm>
            <a:off x="6400800" y="1417320"/>
            <a:ext cx="1371600" cy="292608"/>
          </a:xfrm>
          <a:prstGeom prst="rect">
            <a:avLst/>
          </a:prstGeom>
          <a:solidFill>
            <a:srgbClr val="BE123C"/>
          </a:solidFill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Ders notu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6400800" y="1883664"/>
            <a:ext cx="4846320" cy="1280160"/>
          </a:xfrm>
          <a:prstGeom prst="rect">
            <a:avLst/>
          </a:prstGeom>
          <a:solidFill>
            <a:srgbClr val="FFE4E6"/>
          </a:solidFill>
          <a:ln w="12700">
            <a:solidFill>
              <a:srgbClr val="BE123C"/>
            </a:solidFill>
          </a:ln>
        </p:spPr>
        <p:txBody>
          <a:bodyPr wrap="square" lIns="762" tIns="762" rIns="762" bIns="762" rtlCol="0" anchor="t">
            <a:normAutofit/>
          </a:bodyPr>
          <a:lstStyle/>
          <a:p>
            <a:pPr marL="0" indent="0" algn="l">
              <a:buNone/>
            </a:pPr>
            <a:r>
              <a:rPr lang="en-US" sz="182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Hakkaniyetçi hizmet, dezavantajı fark eden ve telafi edici düzenleme yapan hizmettir.</a:t>
            </a:r>
            <a:endParaRPr lang="en-US" sz="1820" dirty="0"/>
          </a:p>
        </p:txBody>
      </p:sp>
      <p:sp>
        <p:nvSpPr>
          <p:cNvPr id="11" name="Text 9"/>
          <p:cNvSpPr/>
          <p:nvPr/>
        </p:nvSpPr>
        <p:spPr>
          <a:xfrm>
            <a:off x="6400800" y="3703320"/>
            <a:ext cx="1600200" cy="292608"/>
          </a:xfrm>
          <a:prstGeom prst="rect">
            <a:avLst/>
          </a:prstGeom>
          <a:solidFill>
            <a:srgbClr val="E8EEF5"/>
          </a:solidFill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BE12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Tartışma için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6400800" y="4160520"/>
            <a:ext cx="4846320" cy="1143000"/>
          </a:xfrm>
          <a:prstGeom prst="rect">
            <a:avLst/>
          </a:prstGeom>
          <a:noFill/>
          <a:ln/>
        </p:spPr>
        <p:txBody>
          <a:bodyPr wrap="square" lIns="762" tIns="762" rIns="762" bIns="762" rtlCol="0" anchor="t">
            <a:normAutofit/>
          </a:bodyPr>
          <a:lstStyle/>
          <a:p>
            <a:pPr marL="0" indent="0" algn="l">
              <a:buNone/>
            </a:pPr>
            <a:r>
              <a:rPr lang="en-US" sz="17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Aynı randevu sistemi, herkes için aynı olsa bile neden bazı gruplar için daha zorlayıcı olabilir?</a:t>
            </a:r>
            <a:endParaRPr lang="en-US" sz="1750" dirty="0"/>
          </a:p>
        </p:txBody>
      </p:sp>
    </p:spTree>
    <p:extLst>
      <p:ext uri="{BB962C8B-B14F-4D97-AF65-F5344CB8AC3E}">
        <p14:creationId xmlns:p14="http://schemas.microsoft.com/office/powerpoint/2010/main" val="25275681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28600"/>
            <a:ext cx="329184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SAĞLIK SOSYOLOJİSİ  •  12. HAFTA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1092708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35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Erişim engelinden güven kaybına</a:t>
            </a:r>
            <a:endParaRPr lang="en-US" sz="235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11155680" cy="0"/>
          </a:xfrm>
          <a:prstGeom prst="line">
            <a:avLst/>
          </a:prstGeom>
          <a:noFill/>
          <a:ln w="15240">
            <a:solidFill>
              <a:srgbClr val="333333">
                <a:alpha val="8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528816"/>
            <a:ext cx="548640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06070"/>
                </a:solidFill>
              </a:rPr>
              <a:t>Özgün ders materyali • Telifli görsel içermez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064240" y="6528816"/>
            <a:ext cx="59436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506070"/>
                </a:solidFill>
              </a:rPr>
              <a:t>12/14</a:t>
            </a:r>
            <a:endParaRPr lang="en-US" sz="750" dirty="0"/>
          </a:p>
        </p:txBody>
      </p:sp>
      <p:sp>
        <p:nvSpPr>
          <p:cNvPr id="7" name="Shape 5"/>
          <p:cNvSpPr/>
          <p:nvPr/>
        </p:nvSpPr>
        <p:spPr>
          <a:xfrm>
            <a:off x="2331720" y="3337560"/>
            <a:ext cx="1234440" cy="0"/>
          </a:xfrm>
          <a:prstGeom prst="line">
            <a:avLst/>
          </a:prstGeom>
          <a:noFill/>
          <a:ln w="25400">
            <a:solidFill>
              <a:srgbClr val="BE123C"/>
            </a:solidFill>
            <a:prstDash val="solid"/>
            <a:headEnd type="none"/>
            <a:tailEnd type="triangle"/>
          </a:ln>
        </p:spPr>
      </p:sp>
      <p:sp>
        <p:nvSpPr>
          <p:cNvPr id="8" name="Shape 6"/>
          <p:cNvSpPr/>
          <p:nvPr/>
        </p:nvSpPr>
        <p:spPr>
          <a:xfrm>
            <a:off x="5166360" y="3337560"/>
            <a:ext cx="1234440" cy="0"/>
          </a:xfrm>
          <a:prstGeom prst="line">
            <a:avLst/>
          </a:prstGeom>
          <a:noFill/>
          <a:ln w="25400">
            <a:solidFill>
              <a:srgbClr val="BE123C"/>
            </a:solidFill>
            <a:prstDash val="solid"/>
            <a:headEnd type="none"/>
            <a:tailEnd type="triangle"/>
          </a:ln>
        </p:spPr>
      </p:sp>
      <p:sp>
        <p:nvSpPr>
          <p:cNvPr id="9" name="Shape 7"/>
          <p:cNvSpPr/>
          <p:nvPr/>
        </p:nvSpPr>
        <p:spPr>
          <a:xfrm>
            <a:off x="8001000" y="3337560"/>
            <a:ext cx="1234440" cy="0"/>
          </a:xfrm>
          <a:prstGeom prst="line">
            <a:avLst/>
          </a:prstGeom>
          <a:noFill/>
          <a:ln w="25400">
            <a:solidFill>
              <a:srgbClr val="BE123C"/>
            </a:solidFill>
            <a:prstDash val="solid"/>
            <a:headEnd type="none"/>
            <a:tailEnd type="triangle"/>
          </a:ln>
        </p:spPr>
      </p:sp>
      <p:sp>
        <p:nvSpPr>
          <p:cNvPr id="10" name="Text 8"/>
          <p:cNvSpPr/>
          <p:nvPr/>
        </p:nvSpPr>
        <p:spPr>
          <a:xfrm>
            <a:off x="685800" y="3063240"/>
            <a:ext cx="1783080" cy="822960"/>
          </a:xfrm>
          <a:prstGeom prst="rect">
            <a:avLst/>
          </a:prstGeom>
          <a:solidFill>
            <a:srgbClr val="FFE4E6"/>
          </a:solidFill>
          <a:ln w="12700">
            <a:solidFill>
              <a:srgbClr val="BE123C"/>
            </a:solidFill>
          </a:ln>
        </p:spPr>
        <p:txBody>
          <a:bodyPr wrap="square" lIns="635" tIns="635" rIns="635" bIns="635" rtlCol="0" anchor="ctr">
            <a:normAutofit/>
          </a:bodyPr>
          <a:lstStyle/>
          <a:p>
            <a:pPr marL="0" indent="0" algn="ctr">
              <a:buNone/>
            </a:pPr>
            <a:r>
              <a:rPr lang="en-US" sz="128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Engel</a:t>
            </a:r>
            <a:endParaRPr lang="en-US" sz="1280" dirty="0"/>
          </a:p>
          <a:p>
            <a:pPr marL="0" indent="0" algn="ctr">
              <a:buNone/>
            </a:pPr>
            <a:r>
              <a:rPr lang="en-US" sz="128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dil/gelir</a:t>
            </a:r>
            <a:endParaRPr lang="en-US" sz="1280" dirty="0"/>
          </a:p>
        </p:txBody>
      </p:sp>
      <p:sp>
        <p:nvSpPr>
          <p:cNvPr id="11" name="Text 9"/>
          <p:cNvSpPr/>
          <p:nvPr/>
        </p:nvSpPr>
        <p:spPr>
          <a:xfrm>
            <a:off x="3520440" y="3063240"/>
            <a:ext cx="1783080" cy="822960"/>
          </a:xfrm>
          <a:prstGeom prst="rect">
            <a:avLst/>
          </a:prstGeom>
          <a:solidFill>
            <a:srgbClr val="D9F3EE"/>
          </a:solidFill>
          <a:ln w="12700">
            <a:solidFill>
              <a:srgbClr val="BE123C"/>
            </a:solidFill>
          </a:ln>
        </p:spPr>
        <p:txBody>
          <a:bodyPr wrap="square" lIns="635" tIns="635" rIns="635" bIns="635" rtlCol="0" anchor="ctr">
            <a:normAutofit/>
          </a:bodyPr>
          <a:lstStyle/>
          <a:p>
            <a:pPr marL="0" indent="0" algn="ctr">
              <a:buNone/>
            </a:pPr>
            <a:r>
              <a:rPr lang="en-US" sz="128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Deneyim</a:t>
            </a:r>
            <a:endParaRPr lang="en-US" sz="1280" dirty="0"/>
          </a:p>
          <a:p>
            <a:pPr marL="0" indent="0" algn="ctr">
              <a:buNone/>
            </a:pPr>
            <a:r>
              <a:rPr lang="en-US" sz="128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ayrımcılık</a:t>
            </a:r>
            <a:endParaRPr lang="en-US" sz="1280" dirty="0"/>
          </a:p>
        </p:txBody>
      </p:sp>
      <p:sp>
        <p:nvSpPr>
          <p:cNvPr id="12" name="Text 10"/>
          <p:cNvSpPr/>
          <p:nvPr/>
        </p:nvSpPr>
        <p:spPr>
          <a:xfrm>
            <a:off x="6355080" y="3063240"/>
            <a:ext cx="1783080" cy="822960"/>
          </a:xfrm>
          <a:prstGeom prst="rect">
            <a:avLst/>
          </a:prstGeom>
          <a:solidFill>
            <a:srgbClr val="DFEAFE"/>
          </a:solidFill>
          <a:ln w="12700">
            <a:solidFill>
              <a:srgbClr val="BE123C"/>
            </a:solidFill>
          </a:ln>
        </p:spPr>
        <p:txBody>
          <a:bodyPr wrap="square" lIns="635" tIns="635" rIns="635" bIns="635" rtlCol="0" anchor="ctr">
            <a:normAutofit/>
          </a:bodyPr>
          <a:lstStyle/>
          <a:p>
            <a:pPr marL="0" indent="0" algn="ctr">
              <a:buNone/>
            </a:pPr>
            <a:r>
              <a:rPr lang="en-US" sz="128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Güven</a:t>
            </a:r>
            <a:endParaRPr lang="en-US" sz="1280" dirty="0"/>
          </a:p>
          <a:p>
            <a:pPr marL="0" indent="0" algn="ctr">
              <a:buNone/>
            </a:pPr>
            <a:r>
              <a:rPr lang="en-US" sz="128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azalma</a:t>
            </a:r>
            <a:endParaRPr lang="en-US" sz="1280" dirty="0"/>
          </a:p>
        </p:txBody>
      </p:sp>
      <p:sp>
        <p:nvSpPr>
          <p:cNvPr id="13" name="Text 11"/>
          <p:cNvSpPr/>
          <p:nvPr/>
        </p:nvSpPr>
        <p:spPr>
          <a:xfrm>
            <a:off x="9189720" y="3063240"/>
            <a:ext cx="1783080" cy="822960"/>
          </a:xfrm>
          <a:prstGeom prst="rect">
            <a:avLst/>
          </a:prstGeom>
          <a:solidFill>
            <a:srgbClr val="EDE9FE"/>
          </a:solidFill>
          <a:ln w="12700">
            <a:solidFill>
              <a:srgbClr val="BE123C"/>
            </a:solidFill>
          </a:ln>
        </p:spPr>
        <p:txBody>
          <a:bodyPr wrap="square" lIns="635" tIns="635" rIns="635" bIns="635" rtlCol="0" anchor="ctr">
            <a:normAutofit/>
          </a:bodyPr>
          <a:lstStyle/>
          <a:p>
            <a:pPr marL="0" indent="0" algn="ctr">
              <a:buNone/>
            </a:pPr>
            <a:r>
              <a:rPr lang="en-US" sz="128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Sonuç</a:t>
            </a:r>
            <a:endParaRPr lang="en-US" sz="1280" dirty="0"/>
          </a:p>
          <a:p>
            <a:pPr marL="0" indent="0" algn="ctr">
              <a:buNone/>
            </a:pPr>
            <a:r>
              <a:rPr lang="en-US" sz="128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gecikme</a:t>
            </a:r>
            <a:endParaRPr lang="en-US" sz="1280" dirty="0"/>
          </a:p>
        </p:txBody>
      </p:sp>
      <p:sp>
        <p:nvSpPr>
          <p:cNvPr id="14" name="Text 12"/>
          <p:cNvSpPr/>
          <p:nvPr/>
        </p:nvSpPr>
        <p:spPr>
          <a:xfrm>
            <a:off x="731520" y="1417320"/>
            <a:ext cx="10698480" cy="960120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t">
            <a:normAutofit/>
          </a:bodyPr>
          <a:lstStyle/>
          <a:p>
            <a:pPr marL="0" indent="0" algn="ctr">
              <a:buNone/>
            </a:pPr>
            <a:r>
              <a:rPr lang="en-US" sz="2100" b="1" dirty="0">
                <a:solidFill>
                  <a:srgbClr val="BE12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Sağlık eşitsizlikleri yalnızca sonuçlarda değil, hizmete ulaşma sürecinin her adımında oluşabilir.</a:t>
            </a:r>
            <a:endParaRPr lang="en-US" sz="2100" dirty="0"/>
          </a:p>
        </p:txBody>
      </p:sp>
      <p:sp>
        <p:nvSpPr>
          <p:cNvPr id="15" name="Text 13"/>
          <p:cNvSpPr/>
          <p:nvPr/>
        </p:nvSpPr>
        <p:spPr>
          <a:xfrm>
            <a:off x="960120" y="4572000"/>
            <a:ext cx="10058400" cy="114300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l">
              <a:buNone/>
            </a:pPr>
            <a:r>
              <a:rPr lang="en-US" sz="168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Fiziksel erişim, ekonomik erişim ve kültürel erişim birlikte ele alınmalıdır.</a:t>
            </a:r>
            <a:endParaRPr lang="en-US" sz="1680" dirty="0"/>
          </a:p>
          <a:p>
            <a:pPr marL="0" indent="0" algn="l">
              <a:buNone/>
            </a:pPr>
            <a:r>
              <a:rPr lang="en-US" sz="168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Kırılgan gruplarla çalışmada güven, süreklilik ve katılım önemlidir.</a:t>
            </a:r>
            <a:endParaRPr lang="en-US" sz="1680" dirty="0"/>
          </a:p>
          <a:p>
            <a:pPr marL="0" indent="0" algn="l">
              <a:buNone/>
            </a:pPr>
            <a:r>
              <a:rPr lang="en-US" sz="168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Hakkaniyet, sağlık politikasının temel performans ölçütlerinden biridir.</a:t>
            </a:r>
            <a:endParaRPr lang="en-US" sz="1680" dirty="0"/>
          </a:p>
        </p:txBody>
      </p:sp>
    </p:spTree>
    <p:extLst>
      <p:ext uri="{BB962C8B-B14F-4D97-AF65-F5344CB8AC3E}">
        <p14:creationId xmlns:p14="http://schemas.microsoft.com/office/powerpoint/2010/main" val="13745138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28600"/>
            <a:ext cx="329184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SAĞLIK SOSYOLOJİSİ  •  12. HAFTA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1092708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35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Vaka üzerinden düşünme</a:t>
            </a:r>
            <a:endParaRPr lang="en-US" sz="235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11155680" cy="0"/>
          </a:xfrm>
          <a:prstGeom prst="line">
            <a:avLst/>
          </a:prstGeom>
          <a:noFill/>
          <a:ln w="15240">
            <a:solidFill>
              <a:srgbClr val="333333">
                <a:alpha val="8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528816"/>
            <a:ext cx="548640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06070"/>
                </a:solidFill>
              </a:rPr>
              <a:t>Özgün ders materyali • Telifli görsel içermez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064240" y="6528816"/>
            <a:ext cx="59436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506070"/>
                </a:solidFill>
              </a:rPr>
              <a:t>12/14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685800" y="1417320"/>
            <a:ext cx="1234440" cy="292608"/>
          </a:xfrm>
          <a:prstGeom prst="rect">
            <a:avLst/>
          </a:prstGeom>
          <a:solidFill>
            <a:srgbClr val="BE123C"/>
          </a:solidFill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Kısa vaka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685800" y="1874520"/>
            <a:ext cx="5029200" cy="2194560"/>
          </a:xfrm>
          <a:prstGeom prst="rect">
            <a:avLst/>
          </a:prstGeom>
          <a:solidFill>
            <a:srgbClr val="FFE4E6"/>
          </a:solidFill>
          <a:ln w="12700">
            <a:solidFill>
              <a:srgbClr val="BE123C"/>
            </a:solidFill>
          </a:ln>
        </p:spPr>
        <p:txBody>
          <a:bodyPr wrap="square" lIns="1524" tIns="1524" rIns="1524" bIns="1524" rtlCol="0" anchor="t">
            <a:normAutofit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Türkçe bilmeyen bir göçmen hasta, tercüman desteği olmadan işlem sürecini anlamaya çalışıyor ve yanlış bilgi verdiğini düşünüyor.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6400800" y="1417320"/>
            <a:ext cx="1600200" cy="292608"/>
          </a:xfrm>
          <a:prstGeom prst="rect">
            <a:avLst/>
          </a:prstGeom>
          <a:solidFill>
            <a:srgbClr val="E8EEF5"/>
          </a:solidFill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BE12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Analiz soruları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6400800" y="1874520"/>
            <a:ext cx="4937760" cy="242316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l">
              <a:buNone/>
            </a:pPr>
            <a:r>
              <a:rPr lang="en-US" sz="170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Bu durum hangi hasta haklarını etkiler?</a:t>
            </a:r>
            <a:endParaRPr lang="en-US" sz="1700" dirty="0"/>
          </a:p>
          <a:p>
            <a:pPr marL="0" indent="0" algn="l">
              <a:buNone/>
            </a:pPr>
            <a:r>
              <a:rPr lang="en-US" sz="170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Kültürel yeterlilik nasıl sağlanabilir?</a:t>
            </a:r>
            <a:endParaRPr lang="en-US" sz="1700" dirty="0"/>
          </a:p>
          <a:p>
            <a:pPr marL="0" indent="0" algn="l">
              <a:buNone/>
            </a:pPr>
            <a:r>
              <a:rPr lang="en-US" sz="170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Hakkaniyet için kurum düzeyinde hangi düzenleme gerekir?</a:t>
            </a:r>
            <a:endParaRPr lang="en-US" sz="1700" dirty="0"/>
          </a:p>
        </p:txBody>
      </p:sp>
      <p:sp>
        <p:nvSpPr>
          <p:cNvPr id="11" name="Text 9"/>
          <p:cNvSpPr/>
          <p:nvPr/>
        </p:nvSpPr>
        <p:spPr>
          <a:xfrm>
            <a:off x="960120" y="4983480"/>
            <a:ext cx="10149840" cy="548640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t">
            <a:normAutofit/>
          </a:bodyPr>
          <a:lstStyle/>
          <a:p>
            <a:pPr marL="0" indent="0" algn="ctr">
              <a:buNone/>
            </a:pPr>
            <a:r>
              <a:rPr lang="en-US" sz="168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Amaç: olayı bireysel kusur diliyle değil; statü, rol, kültür, kurum ve eşitsizlik ilişkileriyle tartışmak.</a:t>
            </a:r>
            <a:endParaRPr lang="en-US" sz="1680" dirty="0"/>
          </a:p>
        </p:txBody>
      </p:sp>
    </p:spTree>
    <p:extLst>
      <p:ext uri="{BB962C8B-B14F-4D97-AF65-F5344CB8AC3E}">
        <p14:creationId xmlns:p14="http://schemas.microsoft.com/office/powerpoint/2010/main" val="5413924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28600"/>
            <a:ext cx="329184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SAĞLIK SOSYOLOJİSİ  •  12. HAFTA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1092708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35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Grup çalışması</a:t>
            </a:r>
            <a:endParaRPr lang="en-US" sz="235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11155680" cy="0"/>
          </a:xfrm>
          <a:prstGeom prst="line">
            <a:avLst/>
          </a:prstGeom>
          <a:noFill/>
          <a:ln w="15240">
            <a:solidFill>
              <a:srgbClr val="333333">
                <a:alpha val="8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528816"/>
            <a:ext cx="548640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06070"/>
                </a:solidFill>
              </a:rPr>
              <a:t>Özgün ders materyali • Telifli görsel içermez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064240" y="6528816"/>
            <a:ext cx="59436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506070"/>
                </a:solidFill>
              </a:rPr>
              <a:t>12/14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685800" y="1417320"/>
            <a:ext cx="10789920" cy="59436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BE12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Hakkaniyetçi hizmet tasarımı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868680" y="2514600"/>
            <a:ext cx="502920" cy="502920"/>
          </a:xfrm>
          <a:prstGeom prst="rect">
            <a:avLst/>
          </a:prstGeom>
          <a:solidFill>
            <a:srgbClr val="BE123C"/>
          </a:solidFill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868680" y="3246120"/>
            <a:ext cx="219456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EF5"/>
            </a:solidFill>
          </a:ln>
        </p:spPr>
        <p:txBody>
          <a:bodyPr wrap="square" lIns="1143" tIns="1143" rIns="1143" bIns="1143" rtlCol="0" anchor="t">
            <a:normAutofit/>
          </a:bodyPr>
          <a:lstStyle/>
          <a:p>
            <a:pPr marL="0" indent="0" algn="l">
              <a:buNone/>
            </a:pPr>
            <a:r>
              <a:rPr lang="en-US" sz="154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Bir kırılgan grup belirleyin.</a:t>
            </a:r>
            <a:endParaRPr lang="en-US" sz="1540" dirty="0"/>
          </a:p>
        </p:txBody>
      </p:sp>
      <p:sp>
        <p:nvSpPr>
          <p:cNvPr id="10" name="Text 8"/>
          <p:cNvSpPr/>
          <p:nvPr/>
        </p:nvSpPr>
        <p:spPr>
          <a:xfrm>
            <a:off x="3657600" y="2514600"/>
            <a:ext cx="502920" cy="502920"/>
          </a:xfrm>
          <a:prstGeom prst="rect">
            <a:avLst/>
          </a:prstGeom>
          <a:solidFill>
            <a:srgbClr val="BE123C"/>
          </a:solidFill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3657600" y="3246120"/>
            <a:ext cx="219456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EF5"/>
            </a:solidFill>
          </a:ln>
        </p:spPr>
        <p:txBody>
          <a:bodyPr wrap="square" lIns="1143" tIns="1143" rIns="1143" bIns="1143" rtlCol="0" anchor="t">
            <a:normAutofit/>
          </a:bodyPr>
          <a:lstStyle/>
          <a:p>
            <a:pPr marL="0" indent="0" algn="l">
              <a:buNone/>
            </a:pPr>
            <a:r>
              <a:rPr lang="en-US" sz="154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 grubun karşılaşabileceği üç erişim engelini yazın.</a:t>
            </a:r>
            <a:endParaRPr lang="en-US" sz="1540" dirty="0"/>
          </a:p>
        </p:txBody>
      </p:sp>
      <p:sp>
        <p:nvSpPr>
          <p:cNvPr id="12" name="Text 10"/>
          <p:cNvSpPr/>
          <p:nvPr/>
        </p:nvSpPr>
        <p:spPr>
          <a:xfrm>
            <a:off x="6446520" y="2514600"/>
            <a:ext cx="502920" cy="502920"/>
          </a:xfrm>
          <a:prstGeom prst="rect">
            <a:avLst/>
          </a:prstGeom>
          <a:solidFill>
            <a:srgbClr val="BE123C"/>
          </a:solidFill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6446520" y="3246120"/>
            <a:ext cx="219456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EF5"/>
            </a:solidFill>
          </a:ln>
        </p:spPr>
        <p:txBody>
          <a:bodyPr wrap="square" lIns="1143" tIns="1143" rIns="1143" bIns="1143" rtlCol="0" anchor="t">
            <a:normAutofit/>
          </a:bodyPr>
          <a:lstStyle/>
          <a:p>
            <a:pPr marL="0" indent="0" algn="l">
              <a:buNone/>
            </a:pPr>
            <a:r>
              <a:rPr lang="en-US" sz="154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Her engel için hizmet düzenlemesi önerin.</a:t>
            </a:r>
            <a:endParaRPr lang="en-US" sz="1540" dirty="0"/>
          </a:p>
        </p:txBody>
      </p:sp>
      <p:sp>
        <p:nvSpPr>
          <p:cNvPr id="14" name="Text 12"/>
          <p:cNvSpPr/>
          <p:nvPr/>
        </p:nvSpPr>
        <p:spPr>
          <a:xfrm>
            <a:off x="9235440" y="2514600"/>
            <a:ext cx="502920" cy="502920"/>
          </a:xfrm>
          <a:prstGeom prst="rect">
            <a:avLst/>
          </a:prstGeom>
          <a:solidFill>
            <a:srgbClr val="BE123C"/>
          </a:solidFill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9235440" y="3246120"/>
            <a:ext cx="219456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EF5"/>
            </a:solidFill>
          </a:ln>
        </p:spPr>
        <p:txBody>
          <a:bodyPr wrap="square" lIns="1143" tIns="1143" rIns="1143" bIns="1143" rtlCol="0" anchor="t">
            <a:normAutofit/>
          </a:bodyPr>
          <a:lstStyle/>
          <a:p>
            <a:pPr marL="0" indent="0" algn="l">
              <a:buNone/>
            </a:pPr>
            <a:r>
              <a:rPr lang="en-US" sz="154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Önerinin hangi hasta hakkını güçlendirdiğini belirtin.</a:t>
            </a:r>
            <a:endParaRPr lang="en-US" sz="1540" dirty="0"/>
          </a:p>
        </p:txBody>
      </p:sp>
      <p:sp>
        <p:nvSpPr>
          <p:cNvPr id="16" name="Text 14"/>
          <p:cNvSpPr/>
          <p:nvPr/>
        </p:nvSpPr>
        <p:spPr>
          <a:xfrm>
            <a:off x="1143000" y="5257800"/>
            <a:ext cx="9875520" cy="411480"/>
          </a:xfrm>
          <a:prstGeom prst="rect">
            <a:avLst/>
          </a:prstGeom>
          <a:solidFill>
            <a:srgbClr val="DFEAFE"/>
          </a:solidFill>
          <a:ln/>
        </p:spPr>
        <p:txBody>
          <a:bodyPr wrap="square" lIns="381" tIns="381" rIns="381" bIns="381" rtlCol="0" anchor="t">
            <a:normAutofit/>
          </a:bodyPr>
          <a:lstStyle/>
          <a:p>
            <a:pPr marL="0" indent="0" algn="ctr">
              <a:buNone/>
            </a:pPr>
            <a:r>
              <a:rPr lang="en-US" sz="175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Teslim: Engel → düzenleme → hak eşleştirmesi</a:t>
            </a:r>
            <a:endParaRPr lang="en-US" sz="1750" dirty="0"/>
          </a:p>
        </p:txBody>
      </p:sp>
    </p:spTree>
    <p:extLst>
      <p:ext uri="{BB962C8B-B14F-4D97-AF65-F5344CB8AC3E}">
        <p14:creationId xmlns:p14="http://schemas.microsoft.com/office/powerpoint/2010/main" val="34295723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28600"/>
            <a:ext cx="329184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SAĞLIK SOSYOLOJİSİ  •  12. HAFTA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1092708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35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Soru-cevap</a:t>
            </a:r>
            <a:endParaRPr lang="en-US" sz="235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11155680" cy="0"/>
          </a:xfrm>
          <a:prstGeom prst="line">
            <a:avLst/>
          </a:prstGeom>
          <a:noFill/>
          <a:ln w="15240">
            <a:solidFill>
              <a:srgbClr val="333333">
                <a:alpha val="8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528816"/>
            <a:ext cx="548640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06070"/>
                </a:solidFill>
              </a:rPr>
              <a:t>Özgün ders materyali • Telifli görsel içermez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064240" y="6528816"/>
            <a:ext cx="59436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506070"/>
                </a:solidFill>
              </a:rPr>
              <a:t>12/14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685800" y="1417320"/>
            <a:ext cx="5212080" cy="4572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marL="0" indent="0" algn="l">
              <a:buNone/>
            </a:pPr>
            <a:r>
              <a:rPr lang="en-US" sz="2350" b="1" dirty="0">
                <a:solidFill>
                  <a:srgbClr val="BE12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Düşün — Tartış — Paylaş</a:t>
            </a:r>
            <a:endParaRPr lang="en-US" sz="2350" dirty="0"/>
          </a:p>
        </p:txBody>
      </p:sp>
      <p:sp>
        <p:nvSpPr>
          <p:cNvPr id="8" name="Text 6"/>
          <p:cNvSpPr/>
          <p:nvPr/>
        </p:nvSpPr>
        <p:spPr>
          <a:xfrm>
            <a:off x="777240" y="2148840"/>
            <a:ext cx="4800600" cy="1234440"/>
          </a:xfrm>
          <a:prstGeom prst="rect">
            <a:avLst/>
          </a:prstGeom>
          <a:solidFill>
            <a:srgbClr val="FFE4E6"/>
          </a:solidFill>
          <a:ln w="12700">
            <a:solidFill>
              <a:srgbClr val="BE123C"/>
            </a:solidFill>
          </a:ln>
        </p:spPr>
        <p:txBody>
          <a:bodyPr wrap="square" lIns="1270" tIns="1270" rIns="1270" bIns="1270" rtlCol="0" anchor="t">
            <a:normAutofit/>
          </a:bodyPr>
          <a:lstStyle/>
          <a:p>
            <a:pPr marL="0" indent="0" algn="l">
              <a:buNone/>
            </a:pPr>
            <a:r>
              <a:rPr lang="en-US" sz="172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Eşitlik ve hakkaniyet arasındaki fark nedir?</a:t>
            </a:r>
            <a:endParaRPr lang="en-US" sz="1720" dirty="0"/>
          </a:p>
        </p:txBody>
      </p:sp>
      <p:sp>
        <p:nvSpPr>
          <p:cNvPr id="9" name="Text 7"/>
          <p:cNvSpPr/>
          <p:nvPr/>
        </p:nvSpPr>
        <p:spPr>
          <a:xfrm>
            <a:off x="6400800" y="2148840"/>
            <a:ext cx="4800600" cy="1234440"/>
          </a:xfrm>
          <a:prstGeom prst="rect">
            <a:avLst/>
          </a:prstGeom>
          <a:solidFill>
            <a:srgbClr val="D9F3EE"/>
          </a:solidFill>
          <a:ln w="12700">
            <a:solidFill>
              <a:srgbClr val="BE123C"/>
            </a:solidFill>
          </a:ln>
        </p:spPr>
        <p:txBody>
          <a:bodyPr wrap="square" lIns="1270" tIns="1270" rIns="1270" bIns="1270" rtlCol="0" anchor="t">
            <a:normAutofit/>
          </a:bodyPr>
          <a:lstStyle/>
          <a:p>
            <a:pPr marL="0" indent="0" algn="l">
              <a:buNone/>
            </a:pPr>
            <a:r>
              <a:rPr lang="en-US" sz="172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Kesişimsellik sağlık eşitsizliğini nasıl açıklar?</a:t>
            </a:r>
            <a:endParaRPr lang="en-US" sz="1720" dirty="0"/>
          </a:p>
        </p:txBody>
      </p:sp>
      <p:sp>
        <p:nvSpPr>
          <p:cNvPr id="10" name="Text 8"/>
          <p:cNvSpPr/>
          <p:nvPr/>
        </p:nvSpPr>
        <p:spPr>
          <a:xfrm>
            <a:off x="777240" y="4160520"/>
            <a:ext cx="4800600" cy="1234440"/>
          </a:xfrm>
          <a:prstGeom prst="rect">
            <a:avLst/>
          </a:prstGeom>
          <a:solidFill>
            <a:srgbClr val="DFEAFE"/>
          </a:solidFill>
          <a:ln w="12700">
            <a:solidFill>
              <a:srgbClr val="BE123C"/>
            </a:solidFill>
          </a:ln>
        </p:spPr>
        <p:txBody>
          <a:bodyPr wrap="square" lIns="1270" tIns="1270" rIns="1270" bIns="1270" rtlCol="0" anchor="t">
            <a:normAutofit/>
          </a:bodyPr>
          <a:lstStyle/>
          <a:p>
            <a:pPr marL="0" indent="0" algn="l">
              <a:buNone/>
            </a:pPr>
            <a:r>
              <a:rPr lang="en-US" sz="172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Kültürel yeterlilik ne değildir?</a:t>
            </a:r>
            <a:endParaRPr lang="en-US" sz="1720" dirty="0"/>
          </a:p>
        </p:txBody>
      </p:sp>
      <p:sp>
        <p:nvSpPr>
          <p:cNvPr id="11" name="Text 9"/>
          <p:cNvSpPr/>
          <p:nvPr/>
        </p:nvSpPr>
        <p:spPr>
          <a:xfrm>
            <a:off x="6400800" y="4160520"/>
            <a:ext cx="4800600" cy="1234440"/>
          </a:xfrm>
          <a:prstGeom prst="rect">
            <a:avLst/>
          </a:prstGeom>
          <a:solidFill>
            <a:srgbClr val="EDE9FE"/>
          </a:solidFill>
          <a:ln w="12700">
            <a:solidFill>
              <a:srgbClr val="BE123C"/>
            </a:solidFill>
          </a:ln>
        </p:spPr>
        <p:txBody>
          <a:bodyPr wrap="square" lIns="1270" tIns="1270" rIns="1270" bIns="1270" rtlCol="0" anchor="t">
            <a:normAutofit/>
          </a:bodyPr>
          <a:lstStyle/>
          <a:p>
            <a:pPr marL="0" indent="0" algn="l">
              <a:buNone/>
            </a:pPr>
            <a:r>
              <a:rPr lang="en-US" sz="172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Ayrımcılık hizmet kullanımını nasıl etkiler?</a:t>
            </a:r>
            <a:endParaRPr lang="en-US" sz="1720" dirty="0"/>
          </a:p>
        </p:txBody>
      </p:sp>
      <p:sp>
        <p:nvSpPr>
          <p:cNvPr id="12" name="Text 10"/>
          <p:cNvSpPr/>
          <p:nvPr/>
        </p:nvSpPr>
        <p:spPr>
          <a:xfrm>
            <a:off x="914400" y="5806440"/>
            <a:ext cx="10241280" cy="32004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marL="0" indent="0" algn="ctr">
              <a:buNone/>
            </a:pPr>
            <a:r>
              <a:rPr lang="en-US" sz="1580" dirty="0">
                <a:solidFill>
                  <a:srgbClr val="50607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Kural: Cevap verirken en az bir kavram, bir örnek ve bir karşı-argüman kullanın.</a:t>
            </a:r>
            <a:endParaRPr lang="en-US" sz="1580" dirty="0"/>
          </a:p>
        </p:txBody>
      </p:sp>
    </p:spTree>
    <p:extLst>
      <p:ext uri="{BB962C8B-B14F-4D97-AF65-F5344CB8AC3E}">
        <p14:creationId xmlns:p14="http://schemas.microsoft.com/office/powerpoint/2010/main" val="35611930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28600"/>
            <a:ext cx="329184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SAĞLIK SOSYOLOJİSİ  •  12. HAFTA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1092708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35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Özet ve kapanış</a:t>
            </a:r>
            <a:endParaRPr lang="en-US" sz="235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11155680" cy="0"/>
          </a:xfrm>
          <a:prstGeom prst="line">
            <a:avLst/>
          </a:prstGeom>
          <a:noFill/>
          <a:ln w="15240">
            <a:solidFill>
              <a:srgbClr val="333333">
                <a:alpha val="8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528816"/>
            <a:ext cx="548640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06070"/>
                </a:solidFill>
              </a:rPr>
              <a:t>Özgün ders materyali • Telifli görsel içermez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064240" y="6528816"/>
            <a:ext cx="59436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506070"/>
                </a:solidFill>
              </a:rPr>
              <a:t>12/14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685800" y="1417320"/>
            <a:ext cx="493776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BE12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 haftadan kalan üç fikir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868680" y="2057400"/>
            <a:ext cx="5029200" cy="219456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Sağlık eşitsizlikleri önlenebilir ve sistematik farklılıklardır.</a:t>
            </a:r>
            <a:endParaRPr lang="en-US" sz="1800" dirty="0"/>
          </a:p>
          <a:p>
            <a:pPr marL="0" indent="0" algn="l">
              <a:buNone/>
            </a:pPr>
            <a:r>
              <a:rPr lang="en-US" sz="180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Hakkaniyet, dezavantajı telafi eden hizmet tasarımı gerektirir.</a:t>
            </a:r>
            <a:endParaRPr lang="en-US" sz="1800" dirty="0"/>
          </a:p>
          <a:p>
            <a:pPr marL="0" indent="0" algn="l">
              <a:buNone/>
            </a:pPr>
            <a:r>
              <a:rPr lang="en-US" sz="180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Kültürel yeterlilik ve ayrımcılıkla mücadele hasta haklarının parçasıdır.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6400800" y="1417320"/>
            <a:ext cx="1325880" cy="292608"/>
          </a:xfrm>
          <a:prstGeom prst="rect">
            <a:avLst/>
          </a:prstGeom>
          <a:solidFill>
            <a:srgbClr val="BE123C"/>
          </a:solidFill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Çıkış bileti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6400800" y="1892808"/>
            <a:ext cx="4800600" cy="1051560"/>
          </a:xfrm>
          <a:prstGeom prst="rect">
            <a:avLst/>
          </a:prstGeom>
          <a:solidFill>
            <a:srgbClr val="FFE4E6"/>
          </a:solidFill>
          <a:ln w="12700">
            <a:solidFill>
              <a:srgbClr val="BE123C"/>
            </a:solidFill>
          </a:ln>
        </p:spPr>
        <p:txBody>
          <a:bodyPr wrap="square" lIns="1270" tIns="1270" rIns="1270" bIns="1270" rtlCol="0" anchor="t">
            <a:normAutofit/>
          </a:bodyPr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Eşit hizmet ile hakkaniyetli hizmet arasındaki farkı bir örnekle açıklayın.</a:t>
            </a:r>
            <a:endParaRPr lang="en-US" sz="2100" dirty="0"/>
          </a:p>
        </p:txBody>
      </p:sp>
      <p:sp>
        <p:nvSpPr>
          <p:cNvPr id="11" name="Text 9"/>
          <p:cNvSpPr/>
          <p:nvPr/>
        </p:nvSpPr>
        <p:spPr>
          <a:xfrm>
            <a:off x="6400800" y="3657600"/>
            <a:ext cx="2194560" cy="292608"/>
          </a:xfrm>
          <a:prstGeom prst="rect">
            <a:avLst/>
          </a:prstGeom>
          <a:solidFill>
            <a:srgbClr val="E8EEF5"/>
          </a:solidFill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BE12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Bir sonraki haftaya hazırlık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6492240" y="4114800"/>
            <a:ext cx="4754880" cy="123444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l">
              <a:buNone/>
            </a:pPr>
            <a:r>
              <a:rPr lang="en-US" sz="16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Türkiye’de sağlık hizmetlerinin tarihsel gelişimine geçeceğiz.</a:t>
            </a:r>
            <a:endParaRPr lang="en-US" sz="1650" dirty="0"/>
          </a:p>
          <a:p>
            <a:pPr marL="0" indent="0" algn="l">
              <a:buNone/>
            </a:pPr>
            <a:r>
              <a:rPr lang="en-US" sz="16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İlkel, bilim öncesi, erken bilimsel ve teknolojik sağlık hizmeti ayrımlarını düşünün.</a:t>
            </a:r>
            <a:endParaRPr lang="en-US" sz="1650" dirty="0"/>
          </a:p>
        </p:txBody>
      </p:sp>
    </p:spTree>
    <p:extLst>
      <p:ext uri="{BB962C8B-B14F-4D97-AF65-F5344CB8AC3E}">
        <p14:creationId xmlns:p14="http://schemas.microsoft.com/office/powerpoint/2010/main" val="7352740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678</Words>
  <Application>Microsoft Office PowerPoint</Application>
  <PresentationFormat>Geniş ekran</PresentationFormat>
  <Paragraphs>118</Paragraphs>
  <Slides>8</Slides>
  <Notes>8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Harun Aslan</dc:creator>
  <cp:lastModifiedBy>Harun Aslan</cp:lastModifiedBy>
  <cp:revision>1</cp:revision>
  <dcterms:created xsi:type="dcterms:W3CDTF">2026-05-12T20:32:11Z</dcterms:created>
  <dcterms:modified xsi:type="dcterms:W3CDTF">2026-05-12T20:33:04Z</dcterms:modified>
</cp:coreProperties>
</file>