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68" r:id="rId4"/>
    <p:sldId id="301" r:id="rId5"/>
    <p:sldId id="302" r:id="rId6"/>
    <p:sldId id="321" r:id="rId7"/>
    <p:sldId id="322" r:id="rId8"/>
    <p:sldId id="303" r:id="rId9"/>
    <p:sldId id="304" r:id="rId10"/>
    <p:sldId id="308" r:id="rId11"/>
    <p:sldId id="333" r:id="rId12"/>
    <p:sldId id="327" r:id="rId13"/>
    <p:sldId id="330" r:id="rId14"/>
    <p:sldId id="331" r:id="rId15"/>
    <p:sldId id="328" r:id="rId16"/>
    <p:sldId id="329" r:id="rId17"/>
    <p:sldId id="305" r:id="rId18"/>
    <p:sldId id="309" r:id="rId19"/>
    <p:sldId id="310" r:id="rId20"/>
    <p:sldId id="311" r:id="rId21"/>
    <p:sldId id="313" r:id="rId22"/>
    <p:sldId id="312" r:id="rId23"/>
    <p:sldId id="314" r:id="rId24"/>
    <p:sldId id="315" r:id="rId25"/>
    <p:sldId id="319" r:id="rId26"/>
    <p:sldId id="317" r:id="rId27"/>
    <p:sldId id="323" r:id="rId28"/>
    <p:sldId id="320" r:id="rId29"/>
    <p:sldId id="324" r:id="rId30"/>
    <p:sldId id="318" r:id="rId31"/>
    <p:sldId id="326" r:id="rId32"/>
    <p:sldId id="325" r:id="rId33"/>
    <p:sldId id="287" r:id="rId34"/>
    <p:sldId id="332" r:id="rId35"/>
    <p:sldId id="25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üler Demir" initials="GD" lastIdx="1" clrIdx="0">
    <p:extLst>
      <p:ext uri="{19B8F6BF-5375-455C-9EA6-DF929625EA0E}">
        <p15:presenceInfo xmlns:p15="http://schemas.microsoft.com/office/powerpoint/2012/main" userId="51ad5cf4d18398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8" autoAdjust="0"/>
    <p:restoredTop sz="94660"/>
  </p:normalViewPr>
  <p:slideViewPr>
    <p:cSldViewPr snapToGrid="0">
      <p:cViewPr varScale="1">
        <p:scale>
          <a:sx n="69" d="100"/>
          <a:sy n="69"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LER DEMIR" userId="fd11c474-b5f6-4369-b88b-5b53ab0cabe3" providerId="ADAL" clId="{376DF22A-C1C6-4EF0-8E3C-96C7296F6D51}"/>
    <pc:docChg chg="undo custSel addSld modSld">
      <pc:chgData name="GULER DEMIR" userId="fd11c474-b5f6-4369-b88b-5b53ab0cabe3" providerId="ADAL" clId="{376DF22A-C1C6-4EF0-8E3C-96C7296F6D51}" dt="2026-05-14T16:21:38.469" v="61" actId="113"/>
      <pc:docMkLst>
        <pc:docMk/>
      </pc:docMkLst>
      <pc:sldChg chg="modSp mod">
        <pc:chgData name="GULER DEMIR" userId="fd11c474-b5f6-4369-b88b-5b53ab0cabe3" providerId="ADAL" clId="{376DF22A-C1C6-4EF0-8E3C-96C7296F6D51}" dt="2026-05-14T15:35:53.970" v="11" actId="6549"/>
        <pc:sldMkLst>
          <pc:docMk/>
          <pc:sldMk cId="951358384" sldId="256"/>
        </pc:sldMkLst>
        <pc:spChg chg="mod">
          <ac:chgData name="GULER DEMIR" userId="fd11c474-b5f6-4369-b88b-5b53ab0cabe3" providerId="ADAL" clId="{376DF22A-C1C6-4EF0-8E3C-96C7296F6D51}" dt="2026-05-14T15:35:53.970" v="11" actId="6549"/>
          <ac:spMkLst>
            <pc:docMk/>
            <pc:sldMk cId="951358384" sldId="256"/>
            <ac:spMk id="2" creationId="{00000000-0000-0000-0000-000000000000}"/>
          </ac:spMkLst>
        </pc:spChg>
      </pc:sldChg>
      <pc:sldChg chg="modSp mod">
        <pc:chgData name="GULER DEMIR" userId="fd11c474-b5f6-4369-b88b-5b53ab0cabe3" providerId="ADAL" clId="{376DF22A-C1C6-4EF0-8E3C-96C7296F6D51}" dt="2026-05-14T16:21:38.469" v="61" actId="113"/>
        <pc:sldMkLst>
          <pc:docMk/>
          <pc:sldMk cId="2053632720" sldId="259"/>
        </pc:sldMkLst>
        <pc:spChg chg="mod">
          <ac:chgData name="GULER DEMIR" userId="fd11c474-b5f6-4369-b88b-5b53ab0cabe3" providerId="ADAL" clId="{376DF22A-C1C6-4EF0-8E3C-96C7296F6D51}" dt="2026-05-14T16:21:38.469" v="61" actId="113"/>
          <ac:spMkLst>
            <pc:docMk/>
            <pc:sldMk cId="2053632720" sldId="259"/>
            <ac:spMk id="3" creationId="{00000000-0000-0000-0000-000000000000}"/>
          </ac:spMkLst>
        </pc:spChg>
      </pc:sldChg>
      <pc:sldChg chg="modSp mod">
        <pc:chgData name="GULER DEMIR" userId="fd11c474-b5f6-4369-b88b-5b53ab0cabe3" providerId="ADAL" clId="{376DF22A-C1C6-4EF0-8E3C-96C7296F6D51}" dt="2026-05-14T15:36:16.513" v="12" actId="12"/>
        <pc:sldMkLst>
          <pc:docMk/>
          <pc:sldMk cId="1497389262" sldId="289"/>
        </pc:sldMkLst>
        <pc:spChg chg="mod">
          <ac:chgData name="GULER DEMIR" userId="fd11c474-b5f6-4369-b88b-5b53ab0cabe3" providerId="ADAL" clId="{376DF22A-C1C6-4EF0-8E3C-96C7296F6D51}" dt="2026-05-14T15:36:16.513" v="12" actId="12"/>
          <ac:spMkLst>
            <pc:docMk/>
            <pc:sldMk cId="1497389262" sldId="289"/>
            <ac:spMk id="3" creationId="{7FC17C9F-157F-D631-C5BF-63FD6CD26138}"/>
          </ac:spMkLst>
        </pc:spChg>
      </pc:sldChg>
      <pc:sldChg chg="modSp mod">
        <pc:chgData name="GULER DEMIR" userId="fd11c474-b5f6-4369-b88b-5b53ab0cabe3" providerId="ADAL" clId="{376DF22A-C1C6-4EF0-8E3C-96C7296F6D51}" dt="2026-05-14T15:36:40.757" v="13" actId="207"/>
        <pc:sldMkLst>
          <pc:docMk/>
          <pc:sldMk cId="2332626225" sldId="301"/>
        </pc:sldMkLst>
        <pc:spChg chg="mod">
          <ac:chgData name="GULER DEMIR" userId="fd11c474-b5f6-4369-b88b-5b53ab0cabe3" providerId="ADAL" clId="{376DF22A-C1C6-4EF0-8E3C-96C7296F6D51}" dt="2026-05-14T15:36:40.757" v="13" actId="207"/>
          <ac:spMkLst>
            <pc:docMk/>
            <pc:sldMk cId="2332626225" sldId="301"/>
            <ac:spMk id="3" creationId="{AAFDF6B6-CDA1-901C-C332-14BC3A3157D6}"/>
          </ac:spMkLst>
        </pc:spChg>
      </pc:sldChg>
      <pc:sldChg chg="modSp mod">
        <pc:chgData name="GULER DEMIR" userId="fd11c474-b5f6-4369-b88b-5b53ab0cabe3" providerId="ADAL" clId="{376DF22A-C1C6-4EF0-8E3C-96C7296F6D51}" dt="2026-05-14T15:36:45.520" v="14" actId="207"/>
        <pc:sldMkLst>
          <pc:docMk/>
          <pc:sldMk cId="3365139175" sldId="302"/>
        </pc:sldMkLst>
        <pc:spChg chg="mod">
          <ac:chgData name="GULER DEMIR" userId="fd11c474-b5f6-4369-b88b-5b53ab0cabe3" providerId="ADAL" clId="{376DF22A-C1C6-4EF0-8E3C-96C7296F6D51}" dt="2026-05-14T15:36:45.520" v="14" actId="207"/>
          <ac:spMkLst>
            <pc:docMk/>
            <pc:sldMk cId="3365139175" sldId="302"/>
            <ac:spMk id="3" creationId="{505DBB1D-1C39-DE63-DAA8-FF8C7D010A63}"/>
          </ac:spMkLst>
        </pc:spChg>
      </pc:sldChg>
      <pc:sldChg chg="modSp mod">
        <pc:chgData name="GULER DEMIR" userId="fd11c474-b5f6-4369-b88b-5b53ab0cabe3" providerId="ADAL" clId="{376DF22A-C1C6-4EF0-8E3C-96C7296F6D51}" dt="2026-05-14T15:37:14.070" v="17" actId="207"/>
        <pc:sldMkLst>
          <pc:docMk/>
          <pc:sldMk cId="1551002623" sldId="303"/>
        </pc:sldMkLst>
        <pc:spChg chg="mod">
          <ac:chgData name="GULER DEMIR" userId="fd11c474-b5f6-4369-b88b-5b53ab0cabe3" providerId="ADAL" clId="{376DF22A-C1C6-4EF0-8E3C-96C7296F6D51}" dt="2026-05-14T15:37:14.070" v="17" actId="207"/>
          <ac:spMkLst>
            <pc:docMk/>
            <pc:sldMk cId="1551002623" sldId="303"/>
            <ac:spMk id="3" creationId="{778841F5-52DD-95CD-6283-D458408D376D}"/>
          </ac:spMkLst>
        </pc:spChg>
      </pc:sldChg>
      <pc:sldChg chg="modSp mod">
        <pc:chgData name="GULER DEMIR" userId="fd11c474-b5f6-4369-b88b-5b53ab0cabe3" providerId="ADAL" clId="{376DF22A-C1C6-4EF0-8E3C-96C7296F6D51}" dt="2026-05-14T15:38:38.068" v="24" actId="255"/>
        <pc:sldMkLst>
          <pc:docMk/>
          <pc:sldMk cId="3258309456" sldId="308"/>
        </pc:sldMkLst>
        <pc:spChg chg="mod">
          <ac:chgData name="GULER DEMIR" userId="fd11c474-b5f6-4369-b88b-5b53ab0cabe3" providerId="ADAL" clId="{376DF22A-C1C6-4EF0-8E3C-96C7296F6D51}" dt="2026-05-14T15:38:38.068" v="24" actId="255"/>
          <ac:spMkLst>
            <pc:docMk/>
            <pc:sldMk cId="3258309456" sldId="308"/>
            <ac:spMk id="3" creationId="{17CFDE54-EA97-B0D1-BE3E-182CC1378256}"/>
          </ac:spMkLst>
        </pc:spChg>
      </pc:sldChg>
      <pc:sldChg chg="modSp mod">
        <pc:chgData name="GULER DEMIR" userId="fd11c474-b5f6-4369-b88b-5b53ab0cabe3" providerId="ADAL" clId="{376DF22A-C1C6-4EF0-8E3C-96C7296F6D51}" dt="2026-05-14T15:43:11.724" v="54" actId="12"/>
        <pc:sldMkLst>
          <pc:docMk/>
          <pc:sldMk cId="1016689078" sldId="310"/>
        </pc:sldMkLst>
        <pc:spChg chg="mod">
          <ac:chgData name="GULER DEMIR" userId="fd11c474-b5f6-4369-b88b-5b53ab0cabe3" providerId="ADAL" clId="{376DF22A-C1C6-4EF0-8E3C-96C7296F6D51}" dt="2026-05-14T15:43:11.724" v="54" actId="12"/>
          <ac:spMkLst>
            <pc:docMk/>
            <pc:sldMk cId="1016689078" sldId="310"/>
            <ac:spMk id="3" creationId="{D9FA79B5-763D-846B-23CD-8234BCB7DDF9}"/>
          </ac:spMkLst>
        </pc:spChg>
      </pc:sldChg>
      <pc:sldChg chg="modSp mod">
        <pc:chgData name="GULER DEMIR" userId="fd11c474-b5f6-4369-b88b-5b53ab0cabe3" providerId="ADAL" clId="{376DF22A-C1C6-4EF0-8E3C-96C7296F6D51}" dt="2026-05-14T15:43:34.499" v="56" actId="207"/>
        <pc:sldMkLst>
          <pc:docMk/>
          <pc:sldMk cId="2434213843" sldId="313"/>
        </pc:sldMkLst>
        <pc:spChg chg="mod">
          <ac:chgData name="GULER DEMIR" userId="fd11c474-b5f6-4369-b88b-5b53ab0cabe3" providerId="ADAL" clId="{376DF22A-C1C6-4EF0-8E3C-96C7296F6D51}" dt="2026-05-14T15:43:34.499" v="56" actId="207"/>
          <ac:spMkLst>
            <pc:docMk/>
            <pc:sldMk cId="2434213843" sldId="313"/>
            <ac:spMk id="3" creationId="{7E49C709-FB15-4BAD-E479-77EDE0713A2D}"/>
          </ac:spMkLst>
        </pc:spChg>
      </pc:sldChg>
      <pc:sldChg chg="modSp mod">
        <pc:chgData name="GULER DEMIR" userId="fd11c474-b5f6-4369-b88b-5b53ab0cabe3" providerId="ADAL" clId="{376DF22A-C1C6-4EF0-8E3C-96C7296F6D51}" dt="2026-05-14T15:43:55.872" v="58" actId="207"/>
        <pc:sldMkLst>
          <pc:docMk/>
          <pc:sldMk cId="3270525685" sldId="314"/>
        </pc:sldMkLst>
        <pc:spChg chg="mod">
          <ac:chgData name="GULER DEMIR" userId="fd11c474-b5f6-4369-b88b-5b53ab0cabe3" providerId="ADAL" clId="{376DF22A-C1C6-4EF0-8E3C-96C7296F6D51}" dt="2026-05-14T15:43:55.872" v="58" actId="207"/>
          <ac:spMkLst>
            <pc:docMk/>
            <pc:sldMk cId="3270525685" sldId="314"/>
            <ac:spMk id="3" creationId="{A778381F-F41F-D944-9316-1D6FCD86E594}"/>
          </ac:spMkLst>
        </pc:spChg>
      </pc:sldChg>
      <pc:sldChg chg="modSp mod">
        <pc:chgData name="GULER DEMIR" userId="fd11c474-b5f6-4369-b88b-5b53ab0cabe3" providerId="ADAL" clId="{376DF22A-C1C6-4EF0-8E3C-96C7296F6D51}" dt="2026-05-14T15:36:52.896" v="15" actId="207"/>
        <pc:sldMkLst>
          <pc:docMk/>
          <pc:sldMk cId="760375051" sldId="321"/>
        </pc:sldMkLst>
        <pc:spChg chg="mod">
          <ac:chgData name="GULER DEMIR" userId="fd11c474-b5f6-4369-b88b-5b53ab0cabe3" providerId="ADAL" clId="{376DF22A-C1C6-4EF0-8E3C-96C7296F6D51}" dt="2026-05-14T15:36:52.896" v="15" actId="207"/>
          <ac:spMkLst>
            <pc:docMk/>
            <pc:sldMk cId="760375051" sldId="321"/>
            <ac:spMk id="3" creationId="{AAFDF6B6-CDA1-901C-C332-14BC3A3157D6}"/>
          </ac:spMkLst>
        </pc:spChg>
      </pc:sldChg>
      <pc:sldChg chg="modSp mod">
        <pc:chgData name="GULER DEMIR" userId="fd11c474-b5f6-4369-b88b-5b53ab0cabe3" providerId="ADAL" clId="{376DF22A-C1C6-4EF0-8E3C-96C7296F6D51}" dt="2026-05-14T15:36:59.820" v="16" actId="207"/>
        <pc:sldMkLst>
          <pc:docMk/>
          <pc:sldMk cId="1156098938" sldId="322"/>
        </pc:sldMkLst>
        <pc:spChg chg="mod">
          <ac:chgData name="GULER DEMIR" userId="fd11c474-b5f6-4369-b88b-5b53ab0cabe3" providerId="ADAL" clId="{376DF22A-C1C6-4EF0-8E3C-96C7296F6D51}" dt="2026-05-14T15:36:59.820" v="16" actId="207"/>
          <ac:spMkLst>
            <pc:docMk/>
            <pc:sldMk cId="1156098938" sldId="322"/>
            <ac:spMk id="3" creationId="{505DBB1D-1C39-DE63-DAA8-FF8C7D010A63}"/>
          </ac:spMkLst>
        </pc:spChg>
      </pc:sldChg>
      <pc:sldChg chg="modSp mod">
        <pc:chgData name="GULER DEMIR" userId="fd11c474-b5f6-4369-b88b-5b53ab0cabe3" providerId="ADAL" clId="{376DF22A-C1C6-4EF0-8E3C-96C7296F6D51}" dt="2026-05-14T15:40:41.678" v="50" actId="14100"/>
        <pc:sldMkLst>
          <pc:docMk/>
          <pc:sldMk cId="737596897" sldId="330"/>
        </pc:sldMkLst>
        <pc:spChg chg="mod">
          <ac:chgData name="GULER DEMIR" userId="fd11c474-b5f6-4369-b88b-5b53ab0cabe3" providerId="ADAL" clId="{376DF22A-C1C6-4EF0-8E3C-96C7296F6D51}" dt="2026-05-14T15:40:41.678" v="50" actId="14100"/>
          <ac:spMkLst>
            <pc:docMk/>
            <pc:sldMk cId="737596897" sldId="330"/>
            <ac:spMk id="3" creationId="{17CFDE54-EA97-B0D1-BE3E-182CC1378256}"/>
          </ac:spMkLst>
        </pc:spChg>
      </pc:sldChg>
      <pc:sldChg chg="modSp add mod">
        <pc:chgData name="GULER DEMIR" userId="fd11c474-b5f6-4369-b88b-5b53ab0cabe3" providerId="ADAL" clId="{376DF22A-C1C6-4EF0-8E3C-96C7296F6D51}" dt="2026-05-14T15:39:44.156" v="43" actId="14100"/>
        <pc:sldMkLst>
          <pc:docMk/>
          <pc:sldMk cId="2937099798" sldId="333"/>
        </pc:sldMkLst>
        <pc:spChg chg="mod">
          <ac:chgData name="GULER DEMIR" userId="fd11c474-b5f6-4369-b88b-5b53ab0cabe3" providerId="ADAL" clId="{376DF22A-C1C6-4EF0-8E3C-96C7296F6D51}" dt="2026-05-14T15:39:44.156" v="43" actId="14100"/>
          <ac:spMkLst>
            <pc:docMk/>
            <pc:sldMk cId="2937099798" sldId="333"/>
            <ac:spMk id="3" creationId="{17CFDE54-EA97-B0D1-BE3E-182CC137825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5/14/2026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5/14/2026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britannica.com/biography/Jean-Francois-Lyotard" TargetMode="External"/><Relationship Id="rId3" Type="http://schemas.openxmlformats.org/officeDocument/2006/relationships/hyperlink" Target="https://izlik.org/JA25ZE93UA" TargetMode="External"/><Relationship Id="rId7" Type="http://schemas.openxmlformats.org/officeDocument/2006/relationships/hyperlink" Target="https://plato.stanford.edu/entries/foucault/" TargetMode="External"/><Relationship Id="rId2" Type="http://schemas.openxmlformats.org/officeDocument/2006/relationships/hyperlink" Target="https://slidebean.com/blog/difference-between-modernism-and-postmodernism" TargetMode="External"/><Relationship Id="rId1" Type="http://schemas.openxmlformats.org/officeDocument/2006/relationships/slideLayout" Target="../slideLayouts/slideLayout2.xml"/><Relationship Id="rId6" Type="http://schemas.openxmlformats.org/officeDocument/2006/relationships/hyperlink" Target="https://dergipark.org.tr/tr/pub/mana/article/1383254" TargetMode="External"/><Relationship Id="rId5" Type="http://schemas.openxmlformats.org/officeDocument/2006/relationships/hyperlink" Target="https://docsandlin.com/2019/10/04/postmodernity-simply-explained/" TargetMode="External"/><Relationship Id="rId4" Type="http://schemas.openxmlformats.org/officeDocument/2006/relationships/hyperlink" Target="https://doi.org/10.26466/opus.5890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elpfulprofessor.com/postmodernism-in-sociolog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0364" y="928255"/>
            <a:ext cx="7868945" cy="2847109"/>
          </a:xfrm>
        </p:spPr>
        <p:txBody>
          <a:bodyPr/>
          <a:lstStyle/>
          <a:p>
            <a:pPr algn="ctr"/>
            <a:r>
              <a:rPr lang="tr-TR" sz="2800" b="1" dirty="0">
                <a:solidFill>
                  <a:schemeClr val="tx1"/>
                </a:solidFill>
              </a:rPr>
              <a:t>BİLGİ VE BELGE MERKEZLERİ YÖNETİMİ</a:t>
            </a:r>
            <a:br>
              <a:rPr lang="tr-TR" sz="2800" b="1" dirty="0">
                <a:solidFill>
                  <a:schemeClr val="tx1"/>
                </a:solidFill>
              </a:rPr>
            </a:br>
            <a:r>
              <a:rPr lang="tr-TR" sz="2800" b="1" dirty="0">
                <a:solidFill>
                  <a:schemeClr val="tx1"/>
                </a:solidFill>
              </a:rPr>
              <a:t>6. HAFTA</a:t>
            </a:r>
            <a:br>
              <a:rPr lang="tr-TR" sz="2800" b="1" dirty="0">
                <a:solidFill>
                  <a:schemeClr val="tx1"/>
                </a:solidFill>
              </a:rPr>
            </a:br>
            <a:br>
              <a:rPr lang="tr-TR" sz="2800" b="1" dirty="0">
                <a:solidFill>
                  <a:schemeClr val="tx1"/>
                </a:solidFill>
              </a:rPr>
            </a:br>
            <a:r>
              <a:rPr lang="tr-TR" sz="2600" b="1" dirty="0">
                <a:solidFill>
                  <a:schemeClr val="tx1"/>
                </a:solidFill>
              </a:rPr>
              <a:t>Yönetim Düşünce Okulları ve Kuramları Analizi:</a:t>
            </a:r>
            <a:br>
              <a:rPr lang="tr-TR" sz="2600" b="1" dirty="0">
                <a:solidFill>
                  <a:schemeClr val="tx1"/>
                </a:solidFill>
              </a:rPr>
            </a:br>
            <a:r>
              <a:rPr lang="tr-TR" sz="2600" b="1" dirty="0">
                <a:solidFill>
                  <a:schemeClr val="tx1"/>
                </a:solidFill>
              </a:rPr>
              <a:t>Postmodern Yönetim Yaklaşımları  (1980-   )</a:t>
            </a:r>
            <a:endParaRPr lang="en-US" sz="26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A2A9-07F3-B632-AB9C-32D37CD1FF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C297FF-A0FB-28E9-2CDE-BAFD1E9004F3}"/>
              </a:ext>
            </a:extLst>
          </p:cNvPr>
          <p:cNvSpPr>
            <a:spLocks noGrp="1"/>
          </p:cNvSpPr>
          <p:nvPr>
            <p:ph type="title"/>
          </p:nvPr>
        </p:nvSpPr>
        <p:spPr>
          <a:xfrm>
            <a:off x="1451113" y="184327"/>
            <a:ext cx="8518957" cy="757782"/>
          </a:xfrm>
        </p:spPr>
        <p:txBody>
          <a:bodyPr>
            <a:noAutofit/>
          </a:bodyPr>
          <a:lstStyle/>
          <a:p>
            <a:pPr algn="ctr"/>
            <a:r>
              <a:rPr lang="tr-TR" sz="2200" b="1" dirty="0">
                <a:solidFill>
                  <a:schemeClr val="tx1"/>
                </a:solidFill>
              </a:rPr>
              <a:t>Modernizm ve Postmodernizm Kavramları: </a:t>
            </a:r>
            <a:br>
              <a:rPr lang="tr-TR" sz="2200" b="1" dirty="0">
                <a:solidFill>
                  <a:schemeClr val="tx1"/>
                </a:solidFill>
              </a:rPr>
            </a:br>
            <a:r>
              <a:rPr lang="tr-TR" sz="2200" b="1" dirty="0">
                <a:solidFill>
                  <a:schemeClr val="tx1"/>
                </a:solidFill>
              </a:rPr>
              <a:t>Postmodernizm (1960’lar sonrası) </a:t>
            </a:r>
            <a:endParaRPr lang="en-US" sz="2200" b="1" dirty="0"/>
          </a:p>
        </p:txBody>
      </p:sp>
      <p:sp>
        <p:nvSpPr>
          <p:cNvPr id="3" name="İçerik Yer Tutucusu 2">
            <a:extLst>
              <a:ext uri="{FF2B5EF4-FFF2-40B4-BE49-F238E27FC236}">
                <a16:creationId xmlns:a16="http://schemas.microsoft.com/office/drawing/2014/main" id="{17CFDE54-EA97-B0D1-BE3E-182CC1378256}"/>
              </a:ext>
            </a:extLst>
          </p:cNvPr>
          <p:cNvSpPr>
            <a:spLocks noGrp="1"/>
          </p:cNvSpPr>
          <p:nvPr>
            <p:ph idx="1"/>
          </p:nvPr>
        </p:nvSpPr>
        <p:spPr>
          <a:xfrm>
            <a:off x="917908" y="942109"/>
            <a:ext cx="9438005" cy="5292436"/>
          </a:xfrm>
        </p:spPr>
        <p:txBody>
          <a:bodyPr>
            <a:noAutofit/>
          </a:bodyPr>
          <a:lstStyle/>
          <a:p>
            <a:pPr algn="just">
              <a:lnSpc>
                <a:spcPct val="130000"/>
              </a:lnSpc>
              <a:spcBef>
                <a:spcPts val="600"/>
              </a:spcBef>
            </a:pPr>
            <a:r>
              <a:rPr lang="tr-TR" b="1" dirty="0"/>
              <a:t>Modernizme tepki olarak 20. yüzyılın ortalarında ortaya çıkan bu harekete göre, her şey göreli ve çok çeşitlidir. Tek bir doğru veya büyük hikâye olmadığını, gerçekliğin dil ve kültür tarafından şekillendiğini öne çıkarır. Sanatta ve düşüncede alıntı, ironi ve farklı tarzların karışımını kullanır. Postmodernizm, insanların kendilerini ve dünyayı çeşitli bakış açılarıyla görebileceğini ve anlamın sürekli değişken olduğunu kabul eder </a:t>
            </a:r>
          </a:p>
          <a:p>
            <a:pPr algn="just">
              <a:lnSpc>
                <a:spcPct val="130000"/>
              </a:lnSpc>
              <a:spcBef>
                <a:spcPts val="600"/>
              </a:spcBef>
            </a:pPr>
            <a:r>
              <a:rPr lang="tr-TR" b="1" dirty="0"/>
              <a:t>Öte yandan, Modernizmin devamı veya ondan kopuş olarak değil, onunla hem bağlantılı hem de ayrışan bir aşamadır. Örneğin, </a:t>
            </a:r>
            <a:r>
              <a:rPr lang="tr-TR" b="1" dirty="0" err="1"/>
              <a:t>Hassan’a</a:t>
            </a:r>
            <a:r>
              <a:rPr lang="tr-TR" b="1" dirty="0"/>
              <a:t> göre, postmodernizm modernizmin “ölümünü” değil, onun “yeniden dirilişini” ve sürekli geri dönüşünü temsil eder (“</a:t>
            </a:r>
            <a:r>
              <a:rPr lang="tr-TR" b="1" dirty="0" err="1"/>
              <a:t>ghost</a:t>
            </a:r>
            <a:r>
              <a:rPr lang="tr-TR" b="1" dirty="0"/>
              <a:t> </a:t>
            </a:r>
            <a:r>
              <a:rPr lang="tr-TR" b="1" dirty="0" err="1"/>
              <a:t>rises</a:t>
            </a:r>
            <a:r>
              <a:rPr lang="tr-TR" b="1" dirty="0"/>
              <a:t> </a:t>
            </a:r>
            <a:r>
              <a:rPr lang="tr-TR" b="1" dirty="0" err="1"/>
              <a:t>back</a:t>
            </a:r>
            <a:r>
              <a:rPr lang="tr-TR" b="1" dirty="0"/>
              <a:t>”).</a:t>
            </a:r>
          </a:p>
          <a:p>
            <a:pPr algn="just">
              <a:lnSpc>
                <a:spcPct val="130000"/>
              </a:lnSpc>
              <a:spcBef>
                <a:spcPts val="600"/>
              </a:spcBef>
            </a:pPr>
            <a:r>
              <a:rPr lang="tr-TR" b="1" dirty="0"/>
              <a:t>Modernizmden kopmak yerine, onunla diyalog kurar ve onu aşmaya çalışır, bu yüzden Hassan “</a:t>
            </a:r>
            <a:r>
              <a:rPr lang="tr-TR" b="1" dirty="0" err="1"/>
              <a:t>oedipal</a:t>
            </a:r>
            <a:r>
              <a:rPr lang="tr-TR" b="1" dirty="0"/>
              <a:t>” (</a:t>
            </a:r>
            <a:r>
              <a:rPr lang="tr-TR" b="1" dirty="0" err="1"/>
              <a:t>oedipus</a:t>
            </a:r>
            <a:r>
              <a:rPr lang="tr-TR" b="1" dirty="0"/>
              <a:t> kompleksi ile karakterize) bir hareket olarak görür; modernizmin «</a:t>
            </a:r>
            <a:r>
              <a:rPr lang="tr-TR" b="1" dirty="0" err="1"/>
              <a:t>ebeveynliği»nden</a:t>
            </a:r>
            <a:r>
              <a:rPr lang="tr-TR" b="1" dirty="0"/>
              <a:t> tam kopuşu mümkün değildir </a:t>
            </a:r>
            <a:r>
              <a:rPr lang="tr-TR" sz="1500" b="1" dirty="0"/>
              <a:t>(</a:t>
            </a:r>
            <a:r>
              <a:rPr lang="tr-TR" sz="1500" b="1" dirty="0" err="1"/>
              <a:t>Alias</a:t>
            </a:r>
            <a:r>
              <a:rPr lang="tr-TR" sz="1500" b="1" dirty="0"/>
              <a:t> ve San, 2015, </a:t>
            </a:r>
            <a:r>
              <a:rPr lang="tr-TR" sz="1500" b="1" dirty="0" err="1"/>
              <a:t>ss</a:t>
            </a:r>
            <a:r>
              <a:rPr lang="tr-TR" sz="1500" b="1" dirty="0"/>
              <a:t>. 1-9; </a:t>
            </a:r>
            <a:r>
              <a:rPr lang="tr-TR" sz="1500" b="1" dirty="0" err="1"/>
              <a:t>Raj</a:t>
            </a:r>
            <a:r>
              <a:rPr lang="tr-TR" sz="1500" b="1" dirty="0"/>
              <a:t>, 2016, </a:t>
            </a:r>
            <a:r>
              <a:rPr lang="tr-TR" sz="1500" b="1" dirty="0" err="1"/>
              <a:t>ss</a:t>
            </a:r>
            <a:r>
              <a:rPr lang="tr-TR" sz="1500" b="1" dirty="0"/>
              <a:t>. 105-109).</a:t>
            </a:r>
          </a:p>
        </p:txBody>
      </p:sp>
    </p:spTree>
    <p:extLst>
      <p:ext uri="{BB962C8B-B14F-4D97-AF65-F5344CB8AC3E}">
        <p14:creationId xmlns:p14="http://schemas.microsoft.com/office/powerpoint/2010/main" val="325830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A2A9-07F3-B632-AB9C-32D37CD1FF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C297FF-A0FB-28E9-2CDE-BAFD1E9004F3}"/>
              </a:ext>
            </a:extLst>
          </p:cNvPr>
          <p:cNvSpPr>
            <a:spLocks noGrp="1"/>
          </p:cNvSpPr>
          <p:nvPr>
            <p:ph type="title"/>
          </p:nvPr>
        </p:nvSpPr>
        <p:spPr>
          <a:xfrm>
            <a:off x="1451113" y="184327"/>
            <a:ext cx="8518957" cy="757782"/>
          </a:xfrm>
        </p:spPr>
        <p:txBody>
          <a:bodyPr>
            <a:noAutofit/>
          </a:bodyPr>
          <a:lstStyle/>
          <a:p>
            <a:pPr algn="ctr"/>
            <a:r>
              <a:rPr lang="tr-TR" sz="2200" b="1" dirty="0">
                <a:solidFill>
                  <a:schemeClr val="tx1"/>
                </a:solidFill>
              </a:rPr>
              <a:t>Modernizm ve Postmodernizm Kavramları: </a:t>
            </a:r>
            <a:br>
              <a:rPr lang="tr-TR" sz="2200" b="1" dirty="0">
                <a:solidFill>
                  <a:schemeClr val="tx1"/>
                </a:solidFill>
              </a:rPr>
            </a:br>
            <a:r>
              <a:rPr lang="tr-TR" sz="2200" b="1" dirty="0">
                <a:solidFill>
                  <a:schemeClr val="tx1"/>
                </a:solidFill>
              </a:rPr>
              <a:t>Postmodernizm (1960’lar sonrası) </a:t>
            </a:r>
            <a:endParaRPr lang="en-US" sz="2200" b="1" dirty="0"/>
          </a:p>
        </p:txBody>
      </p:sp>
      <p:sp>
        <p:nvSpPr>
          <p:cNvPr id="3" name="İçerik Yer Tutucusu 2">
            <a:extLst>
              <a:ext uri="{FF2B5EF4-FFF2-40B4-BE49-F238E27FC236}">
                <a16:creationId xmlns:a16="http://schemas.microsoft.com/office/drawing/2014/main" id="{17CFDE54-EA97-B0D1-BE3E-182CC1378256}"/>
              </a:ext>
            </a:extLst>
          </p:cNvPr>
          <p:cNvSpPr>
            <a:spLocks noGrp="1"/>
          </p:cNvSpPr>
          <p:nvPr>
            <p:ph idx="1"/>
          </p:nvPr>
        </p:nvSpPr>
        <p:spPr>
          <a:xfrm>
            <a:off x="917908" y="942109"/>
            <a:ext cx="9438005" cy="4294909"/>
          </a:xfrm>
        </p:spPr>
        <p:txBody>
          <a:bodyPr>
            <a:noAutofit/>
          </a:bodyPr>
          <a:lstStyle/>
          <a:p>
            <a:pPr algn="just">
              <a:spcBef>
                <a:spcPts val="600"/>
              </a:spcBef>
            </a:pPr>
            <a:r>
              <a:rPr lang="tr-TR" sz="2000" b="1" dirty="0"/>
              <a:t>Buna göre, modernizmin temel fikirleri ve yaklaşımlarıyla tamamen ayrışmak mümkün değildir. </a:t>
            </a:r>
          </a:p>
          <a:p>
            <a:pPr algn="just">
              <a:spcBef>
                <a:spcPts val="600"/>
              </a:spcBef>
            </a:pPr>
            <a:r>
              <a:rPr lang="tr-TR" sz="2000" b="1" dirty="0"/>
              <a:t>Burada «</a:t>
            </a:r>
            <a:r>
              <a:rPr lang="tr-TR" sz="2000" b="1" dirty="0" err="1"/>
              <a:t>oedipal</a:t>
            </a:r>
            <a:r>
              <a:rPr lang="tr-TR" sz="2000" b="1" dirty="0"/>
              <a:t>" hareket, Freud'un Oedipus kompleksi kavramına atıfta bulunur. </a:t>
            </a:r>
          </a:p>
          <a:p>
            <a:pPr algn="just">
              <a:spcBef>
                <a:spcPts val="600"/>
              </a:spcBef>
            </a:pPr>
            <a:r>
              <a:rPr lang="tr-TR" sz="2000" b="1" dirty="0"/>
              <a:t>Freud'a göre, Oedipus kompleksi, bir bireyin ebeveynlerine karşı karmaşık duygular beslemesi ve bu karmaşık duyguların, gelişim sürecinde önemli rol oynamasıdır.  </a:t>
            </a:r>
          </a:p>
          <a:p>
            <a:pPr algn="just">
              <a:spcBef>
                <a:spcPts val="600"/>
              </a:spcBef>
            </a:pPr>
            <a:r>
              <a:rPr lang="tr-TR" sz="2000" b="1" dirty="0"/>
              <a:t>Buna ek olarak, </a:t>
            </a:r>
            <a:r>
              <a:rPr lang="tr-TR" sz="2000" b="1" u="sng" dirty="0"/>
              <a:t>"</a:t>
            </a:r>
            <a:r>
              <a:rPr lang="tr-TR" sz="2000" b="1" u="sng" dirty="0" err="1"/>
              <a:t>oedipal</a:t>
            </a:r>
            <a:r>
              <a:rPr lang="tr-TR" sz="2000" b="1" u="sng" dirty="0"/>
              <a:t>" hareket ifadesi, şu anlama gelir:  </a:t>
            </a:r>
          </a:p>
          <a:p>
            <a:pPr algn="just">
              <a:spcBef>
                <a:spcPts val="600"/>
              </a:spcBef>
            </a:pPr>
            <a:r>
              <a:rPr lang="tr-TR" sz="2000" b="1" dirty="0"/>
              <a:t>Modernizmin "ebeveynliği" (yani, onun temel fikirleri, değerleri ve etkisi) devam eder. Bu, postmodernizmin modernizmin mirası ve etkisi altında geliştiği anlamına gelir.  </a:t>
            </a:r>
          </a:p>
        </p:txBody>
      </p:sp>
    </p:spTree>
    <p:extLst>
      <p:ext uri="{BB962C8B-B14F-4D97-AF65-F5344CB8AC3E}">
        <p14:creationId xmlns:p14="http://schemas.microsoft.com/office/powerpoint/2010/main" val="293709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A2A9-07F3-B632-AB9C-32D37CD1FF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C297FF-A0FB-28E9-2CDE-BAFD1E9004F3}"/>
              </a:ext>
            </a:extLst>
          </p:cNvPr>
          <p:cNvSpPr>
            <a:spLocks noGrp="1"/>
          </p:cNvSpPr>
          <p:nvPr>
            <p:ph type="title"/>
          </p:nvPr>
        </p:nvSpPr>
        <p:spPr>
          <a:xfrm>
            <a:off x="1451113" y="184327"/>
            <a:ext cx="8518957" cy="757782"/>
          </a:xfrm>
        </p:spPr>
        <p:txBody>
          <a:bodyPr>
            <a:noAutofit/>
          </a:bodyPr>
          <a:lstStyle/>
          <a:p>
            <a:pPr algn="ctr"/>
            <a:r>
              <a:rPr lang="tr-TR" sz="2200" b="1" dirty="0">
                <a:solidFill>
                  <a:schemeClr val="tx1"/>
                </a:solidFill>
              </a:rPr>
              <a:t>Modernizm ve Postmodernizm Kavramları: </a:t>
            </a:r>
            <a:br>
              <a:rPr lang="tr-TR" sz="2200" b="1" dirty="0">
                <a:solidFill>
                  <a:schemeClr val="tx1"/>
                </a:solidFill>
              </a:rPr>
            </a:br>
            <a:r>
              <a:rPr lang="tr-TR" sz="2200" b="1" dirty="0">
                <a:solidFill>
                  <a:schemeClr val="tx1"/>
                </a:solidFill>
              </a:rPr>
              <a:t>Postmodernizm (1960’lar sonrası) </a:t>
            </a:r>
            <a:endParaRPr lang="en-US" sz="2200" b="1" dirty="0"/>
          </a:p>
        </p:txBody>
      </p:sp>
      <p:sp>
        <p:nvSpPr>
          <p:cNvPr id="3" name="İçerik Yer Tutucusu 2">
            <a:extLst>
              <a:ext uri="{FF2B5EF4-FFF2-40B4-BE49-F238E27FC236}">
                <a16:creationId xmlns:a16="http://schemas.microsoft.com/office/drawing/2014/main" id="{17CFDE54-EA97-B0D1-BE3E-182CC1378256}"/>
              </a:ext>
            </a:extLst>
          </p:cNvPr>
          <p:cNvSpPr>
            <a:spLocks noGrp="1"/>
          </p:cNvSpPr>
          <p:nvPr>
            <p:ph idx="1"/>
          </p:nvPr>
        </p:nvSpPr>
        <p:spPr>
          <a:xfrm>
            <a:off x="959472" y="1042328"/>
            <a:ext cx="9438005" cy="4416363"/>
          </a:xfrm>
        </p:spPr>
        <p:txBody>
          <a:bodyPr>
            <a:noAutofit/>
          </a:bodyPr>
          <a:lstStyle/>
          <a:p>
            <a:pPr algn="just">
              <a:spcBef>
                <a:spcPts val="1200"/>
              </a:spcBef>
            </a:pPr>
            <a:r>
              <a:rPr lang="tr-TR" sz="1700" b="1" dirty="0"/>
              <a:t>Ayrıca, güç, bilgi ve anlamın ilişkisinin karmaşık olduğunu vurgular.</a:t>
            </a:r>
          </a:p>
          <a:p>
            <a:pPr algn="just">
              <a:spcBef>
                <a:spcPts val="1200"/>
              </a:spcBef>
            </a:pPr>
            <a:r>
              <a:rPr lang="tr-TR" sz="1700" b="1" dirty="0"/>
              <a:t>Modernizm, dünyayı akıl ve bilimle anlamaya çalışır ve tek doğruya inanırken, Postmodernizm, gerçekliğin göreli ve çoklu olduğunu savunur, farklı görüşleri ve tarzları kabul eder, kesin doğrulara karşı çıkar.</a:t>
            </a:r>
          </a:p>
          <a:p>
            <a:pPr algn="just">
              <a:spcBef>
                <a:spcPts val="1200"/>
              </a:spcBef>
            </a:pPr>
            <a:r>
              <a:rPr lang="tr-TR" sz="1700" b="1" dirty="0"/>
              <a:t>Postmodernizm, form ve anlamda kırılmalar, parçalanmalar ve çok anlamlılıkları içerir.</a:t>
            </a:r>
          </a:p>
          <a:p>
            <a:pPr algn="just">
              <a:spcBef>
                <a:spcPts val="1200"/>
              </a:spcBef>
            </a:pPr>
            <a:r>
              <a:rPr lang="tr-TR" sz="1700" b="1" dirty="0"/>
              <a:t>Geleneksel yüksek kültür ve otoritelerin reddi, </a:t>
            </a:r>
            <a:r>
              <a:rPr lang="tr-TR" sz="1700" b="1" dirty="0" err="1"/>
              <a:t>dekonstrüksiyon</a:t>
            </a:r>
            <a:r>
              <a:rPr lang="tr-TR" sz="1700" b="1" dirty="0"/>
              <a:t>, canlandırma, ironi ve </a:t>
            </a:r>
            <a:r>
              <a:rPr lang="tr-TR" sz="1700" b="1" dirty="0" err="1"/>
              <a:t>hibritlik</a:t>
            </a:r>
            <a:r>
              <a:rPr lang="tr-TR" sz="1700" b="1" dirty="0"/>
              <a:t> gibi özellikler taşır.</a:t>
            </a:r>
          </a:p>
          <a:p>
            <a:pPr algn="just">
              <a:spcBef>
                <a:spcPts val="1200"/>
              </a:spcBef>
            </a:pPr>
            <a:r>
              <a:rPr lang="tr-TR" sz="1700" b="1" dirty="0"/>
              <a:t>Zaman ve mekân açısından “zamansal ve kronolojik” değil, kavramsal ve fenomenolojik bir kategori olarak işler.</a:t>
            </a:r>
          </a:p>
          <a:p>
            <a:pPr algn="just">
              <a:spcBef>
                <a:spcPts val="1200"/>
              </a:spcBef>
            </a:pPr>
            <a:r>
              <a:rPr lang="tr-TR" sz="1700" b="1" dirty="0"/>
              <a:t>Postmodernite moderniteye göre, daha geniş bir küresel ve siyasi süreçtir; ekonomiden, teknolojiden ve kültürel dönüşümlerden kaynaklanan bir “</a:t>
            </a:r>
            <a:r>
              <a:rPr lang="tr-TR" sz="1700" b="1" dirty="0" err="1"/>
              <a:t>disorder</a:t>
            </a:r>
            <a:r>
              <a:rPr lang="tr-TR" sz="1700" b="1" dirty="0"/>
              <a:t>” (düzensizlik) ve “</a:t>
            </a:r>
            <a:r>
              <a:rPr lang="tr-TR" sz="1700" b="1" dirty="0" err="1"/>
              <a:t>indetermanence</a:t>
            </a:r>
            <a:r>
              <a:rPr lang="tr-TR" sz="1700" b="1" dirty="0"/>
              <a:t>” (belirsizlik) ile karakterizedir </a:t>
            </a:r>
            <a:r>
              <a:rPr lang="tr-TR" sz="1500" b="1" dirty="0"/>
              <a:t>(</a:t>
            </a:r>
            <a:r>
              <a:rPr lang="tr-TR" sz="1500" b="1" dirty="0" err="1"/>
              <a:t>Alias</a:t>
            </a:r>
            <a:r>
              <a:rPr lang="tr-TR" sz="1500" b="1" dirty="0"/>
              <a:t> ve San, 2015, </a:t>
            </a:r>
            <a:r>
              <a:rPr lang="tr-TR" sz="1500" b="1" dirty="0" err="1"/>
              <a:t>ss</a:t>
            </a:r>
            <a:r>
              <a:rPr lang="tr-TR" sz="1500" b="1" dirty="0"/>
              <a:t>. 1-9; </a:t>
            </a:r>
            <a:r>
              <a:rPr lang="tr-TR" sz="1500" b="1" dirty="0" err="1"/>
              <a:t>Raj</a:t>
            </a:r>
            <a:r>
              <a:rPr lang="tr-TR" sz="1500" b="1" dirty="0"/>
              <a:t>, 2016, </a:t>
            </a:r>
            <a:r>
              <a:rPr lang="tr-TR" sz="1500" b="1" dirty="0" err="1"/>
              <a:t>ss</a:t>
            </a:r>
            <a:r>
              <a:rPr lang="tr-TR" sz="1500" b="1" dirty="0"/>
              <a:t>. 105-109).</a:t>
            </a:r>
          </a:p>
        </p:txBody>
      </p:sp>
    </p:spTree>
    <p:extLst>
      <p:ext uri="{BB962C8B-B14F-4D97-AF65-F5344CB8AC3E}">
        <p14:creationId xmlns:p14="http://schemas.microsoft.com/office/powerpoint/2010/main" val="244087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A2A9-07F3-B632-AB9C-32D37CD1FF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C297FF-A0FB-28E9-2CDE-BAFD1E9004F3}"/>
              </a:ext>
            </a:extLst>
          </p:cNvPr>
          <p:cNvSpPr>
            <a:spLocks noGrp="1"/>
          </p:cNvSpPr>
          <p:nvPr>
            <p:ph type="title"/>
          </p:nvPr>
        </p:nvSpPr>
        <p:spPr>
          <a:xfrm>
            <a:off x="1451113" y="184327"/>
            <a:ext cx="8518957" cy="757782"/>
          </a:xfrm>
        </p:spPr>
        <p:txBody>
          <a:bodyPr>
            <a:noAutofit/>
          </a:bodyPr>
          <a:lstStyle/>
          <a:p>
            <a:pPr algn="ctr"/>
            <a:r>
              <a:rPr lang="tr-TR" sz="2200" b="1" dirty="0">
                <a:solidFill>
                  <a:schemeClr val="tx1"/>
                </a:solidFill>
              </a:rPr>
              <a:t>Modernizm ve Postmodernizm Kavramları: </a:t>
            </a:r>
            <a:br>
              <a:rPr lang="tr-TR" sz="2200" b="1" dirty="0">
                <a:solidFill>
                  <a:schemeClr val="tx1"/>
                </a:solidFill>
              </a:rPr>
            </a:br>
            <a:r>
              <a:rPr lang="tr-TR" sz="2200" b="1" dirty="0">
                <a:solidFill>
                  <a:schemeClr val="tx1"/>
                </a:solidFill>
              </a:rPr>
              <a:t>Postmodernizm (1960’lar sonrası) </a:t>
            </a:r>
            <a:endParaRPr lang="en-US" sz="2200" b="1" dirty="0"/>
          </a:p>
        </p:txBody>
      </p:sp>
      <p:sp>
        <p:nvSpPr>
          <p:cNvPr id="3" name="İçerik Yer Tutucusu 2">
            <a:extLst>
              <a:ext uri="{FF2B5EF4-FFF2-40B4-BE49-F238E27FC236}">
                <a16:creationId xmlns:a16="http://schemas.microsoft.com/office/drawing/2014/main" id="{17CFDE54-EA97-B0D1-BE3E-182CC1378256}"/>
              </a:ext>
            </a:extLst>
          </p:cNvPr>
          <p:cNvSpPr>
            <a:spLocks noGrp="1"/>
          </p:cNvSpPr>
          <p:nvPr>
            <p:ph idx="1"/>
          </p:nvPr>
        </p:nvSpPr>
        <p:spPr>
          <a:xfrm>
            <a:off x="959472" y="1042328"/>
            <a:ext cx="9438005" cy="5631345"/>
          </a:xfrm>
        </p:spPr>
        <p:txBody>
          <a:bodyPr>
            <a:noAutofit/>
          </a:bodyPr>
          <a:lstStyle/>
          <a:p>
            <a:pPr algn="just">
              <a:spcBef>
                <a:spcPts val="1200"/>
              </a:spcBef>
            </a:pPr>
            <a:r>
              <a:rPr lang="tr-TR" sz="1700" b="1" dirty="0"/>
              <a:t>Postmodernizm, dünyayı ve gerçekliği anlamaya çalışan bir görüş biçimidir. Bu görüşe göre, güç, bilgi ve anlam birbirine karmaşık ve bağlıdır. Yani, kim bilgiye sahip olursa, güce de sahip olabilir ve gerçeklik de farklı şekillerde anlaşılabilir.</a:t>
            </a:r>
          </a:p>
          <a:p>
            <a:pPr algn="just">
              <a:spcBef>
                <a:spcPts val="1200"/>
              </a:spcBef>
            </a:pPr>
            <a:r>
              <a:rPr lang="tr-TR" sz="1700" b="1" dirty="0"/>
              <a:t>Modernizm, dünya hakkında tek ve doğru bir bilgi olduğunu düşünür. Bilim ve akıl yoluyla dünyayı anlamaya çalışır. </a:t>
            </a:r>
          </a:p>
          <a:p>
            <a:pPr algn="just">
              <a:spcBef>
                <a:spcPts val="1200"/>
              </a:spcBef>
            </a:pPr>
            <a:r>
              <a:rPr lang="tr-TR" sz="1700" b="1" dirty="0"/>
              <a:t>Kısacası, «Modernizm düşüncesi», "Dünyanın en iyi yolu bilimsel yöntemlerdir ve bilim bize en doğru bilgiyi sağlar" der. Postmodernizmde ise gerçeklik göreli ve çokludur. Yani, herkesin farklı bir gerçekliği ve görüşü olabilir. </a:t>
            </a:r>
          </a:p>
          <a:p>
            <a:pPr algn="just">
              <a:spcBef>
                <a:spcPts val="1200"/>
              </a:spcBef>
            </a:pPr>
            <a:r>
              <a:rPr lang="tr-TR" sz="1700" b="1" dirty="0"/>
              <a:t>"Her insan dünyayı farklı şekilde görebilir. Tek doğru diye bir şey yoktur. Bir hikaye, başka biri tarafından tamamen farklı anlatılabilir."</a:t>
            </a:r>
          </a:p>
          <a:p>
            <a:pPr algn="just">
              <a:spcBef>
                <a:spcPts val="1200"/>
              </a:spcBef>
            </a:pPr>
            <a:r>
              <a:rPr lang="tr-TR" sz="1700" b="1" u="sng" dirty="0"/>
              <a:t>Kırılmalar ve parçalanmalar</a:t>
            </a:r>
            <a:r>
              <a:rPr lang="tr-TR" sz="1700" b="1" dirty="0"/>
              <a:t>: Eskiden bütünlük ve tek anlam vardı, şimdi ise birçok farklı anlam ve tarz ortaya çıkar.  </a:t>
            </a:r>
            <a:r>
              <a:rPr lang="tr-TR" sz="1700" b="1" u="sng" dirty="0"/>
              <a:t>Örnek</a:t>
            </a:r>
            <a:r>
              <a:rPr lang="tr-TR" sz="1700" b="1" dirty="0"/>
              <a:t>: Bir sanat eseri, hem modern hem de geleneksel tarzda olabilir; çok anlamlı ve parçalanmış görünebilir.</a:t>
            </a:r>
          </a:p>
          <a:p>
            <a:pPr algn="just">
              <a:spcBef>
                <a:spcPts val="1200"/>
              </a:spcBef>
            </a:pPr>
            <a:r>
              <a:rPr lang="tr-TR" sz="1700" b="1" u="sng" dirty="0"/>
              <a:t>Geleneksel otoriteleri reddeder</a:t>
            </a:r>
            <a:r>
              <a:rPr lang="tr-TR" sz="1700" b="1" dirty="0"/>
              <a:t>: Eskiden yüksek kültür ve otoriter kurumlar her zaman kabul edilirdi. Postmodernizm ise bunları sorgular veya reddeder.  </a:t>
            </a:r>
          </a:p>
          <a:p>
            <a:pPr algn="just">
              <a:spcBef>
                <a:spcPts val="1200"/>
              </a:spcBef>
            </a:pPr>
            <a:r>
              <a:rPr lang="tr-TR" sz="1700" b="1" u="sng" dirty="0"/>
              <a:t>Örnek</a:t>
            </a:r>
            <a:r>
              <a:rPr lang="tr-TR" sz="1700" b="1" dirty="0"/>
              <a:t>: Bir filmde, klasik hikayeler yerine farklı, bazen ironik ve alaycı anlatımlar kullanılabilir.</a:t>
            </a:r>
          </a:p>
        </p:txBody>
      </p:sp>
    </p:spTree>
    <p:extLst>
      <p:ext uri="{BB962C8B-B14F-4D97-AF65-F5344CB8AC3E}">
        <p14:creationId xmlns:p14="http://schemas.microsoft.com/office/powerpoint/2010/main" val="73759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A2A9-07F3-B632-AB9C-32D37CD1FF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C297FF-A0FB-28E9-2CDE-BAFD1E9004F3}"/>
              </a:ext>
            </a:extLst>
          </p:cNvPr>
          <p:cNvSpPr>
            <a:spLocks noGrp="1"/>
          </p:cNvSpPr>
          <p:nvPr>
            <p:ph type="title"/>
          </p:nvPr>
        </p:nvSpPr>
        <p:spPr>
          <a:xfrm>
            <a:off x="1617367" y="45782"/>
            <a:ext cx="8518957" cy="757782"/>
          </a:xfrm>
        </p:spPr>
        <p:txBody>
          <a:bodyPr>
            <a:noAutofit/>
          </a:bodyPr>
          <a:lstStyle/>
          <a:p>
            <a:pPr algn="ctr"/>
            <a:r>
              <a:rPr lang="tr-TR" sz="2200" b="1" dirty="0">
                <a:solidFill>
                  <a:schemeClr val="tx1"/>
                </a:solidFill>
              </a:rPr>
              <a:t>Modernizm ve Postmodernizm Kavramları: </a:t>
            </a:r>
            <a:br>
              <a:rPr lang="tr-TR" sz="2200" b="1" dirty="0">
                <a:solidFill>
                  <a:schemeClr val="tx1"/>
                </a:solidFill>
              </a:rPr>
            </a:br>
            <a:r>
              <a:rPr lang="tr-TR" sz="2200" b="1" dirty="0">
                <a:solidFill>
                  <a:schemeClr val="tx1"/>
                </a:solidFill>
              </a:rPr>
              <a:t>Postmodernizm (1960’lar sonrası) </a:t>
            </a:r>
            <a:endParaRPr lang="en-US" sz="2200" b="1" dirty="0"/>
          </a:p>
        </p:txBody>
      </p:sp>
      <p:sp>
        <p:nvSpPr>
          <p:cNvPr id="3" name="İçerik Yer Tutucusu 2">
            <a:extLst>
              <a:ext uri="{FF2B5EF4-FFF2-40B4-BE49-F238E27FC236}">
                <a16:creationId xmlns:a16="http://schemas.microsoft.com/office/drawing/2014/main" id="{17CFDE54-EA97-B0D1-BE3E-182CC1378256}"/>
              </a:ext>
            </a:extLst>
          </p:cNvPr>
          <p:cNvSpPr>
            <a:spLocks noGrp="1"/>
          </p:cNvSpPr>
          <p:nvPr>
            <p:ph idx="1"/>
          </p:nvPr>
        </p:nvSpPr>
        <p:spPr>
          <a:xfrm>
            <a:off x="987181" y="803564"/>
            <a:ext cx="9438005" cy="5631345"/>
          </a:xfrm>
        </p:spPr>
        <p:txBody>
          <a:bodyPr>
            <a:noAutofit/>
          </a:bodyPr>
          <a:lstStyle/>
          <a:p>
            <a:pPr algn="just">
              <a:spcBef>
                <a:spcPts val="600"/>
              </a:spcBef>
            </a:pPr>
            <a:r>
              <a:rPr lang="tr-TR" sz="1700" b="1" u="sng" dirty="0" err="1"/>
              <a:t>Dekonstrüksiyon</a:t>
            </a:r>
            <a:r>
              <a:rPr lang="tr-TR" sz="1700" b="1" u="sng" dirty="0"/>
              <a:t> ve ironi</a:t>
            </a:r>
            <a:r>
              <a:rPr lang="tr-TR" sz="1700" b="1" dirty="0"/>
              <a:t>: Eskilerin katı kurallarını yıkmak ve olaylara farklı bakmak anlamında kullanılır.  </a:t>
            </a:r>
            <a:r>
              <a:rPr lang="tr-TR" sz="1700" b="1" u="sng" dirty="0"/>
              <a:t>Örnek:</a:t>
            </a:r>
            <a:r>
              <a:rPr lang="tr-TR" sz="1700" b="1" dirty="0"/>
              <a:t> Bir reklamda, ciddi gibi görünen bir mesajı alaycı ve ironik hale getirebilirler.</a:t>
            </a:r>
          </a:p>
          <a:p>
            <a:pPr algn="just">
              <a:spcBef>
                <a:spcPts val="600"/>
              </a:spcBef>
            </a:pPr>
            <a:r>
              <a:rPr lang="tr-TR" sz="1700" b="1" u="sng" dirty="0" err="1"/>
              <a:t>Hibritlik</a:t>
            </a:r>
            <a:r>
              <a:rPr lang="tr-TR" sz="1700" b="1" dirty="0"/>
              <a:t>: Farklı tarzları ve kültürleri bir araya getirir.  </a:t>
            </a:r>
            <a:r>
              <a:rPr lang="tr-TR" sz="1700" b="1" u="sng" dirty="0"/>
              <a:t>Örnek</a:t>
            </a:r>
            <a:r>
              <a:rPr lang="tr-TR" sz="1700" b="1" dirty="0"/>
              <a:t>: Bir müzik parçasında, </a:t>
            </a:r>
            <a:r>
              <a:rPr lang="tr-TR" sz="1700" b="1" dirty="0" err="1"/>
              <a:t>rock</a:t>
            </a:r>
            <a:r>
              <a:rPr lang="tr-TR" sz="1700" b="1" dirty="0"/>
              <a:t>, klasik ve geleneksel halk müzikleri karışabilir.</a:t>
            </a:r>
          </a:p>
          <a:p>
            <a:pPr algn="just">
              <a:spcBef>
                <a:spcPts val="600"/>
              </a:spcBef>
            </a:pPr>
            <a:r>
              <a:rPr lang="tr-TR" sz="1700" b="1" u="sng" dirty="0"/>
              <a:t>Zaman ve Mekân Anlayışı</a:t>
            </a:r>
            <a:r>
              <a:rPr lang="tr-TR" sz="1700" b="1" dirty="0"/>
              <a:t>: Eskiden zaman ve mekân belli ve netti. Postmodernizmde ise, zaman ve mekân kavramsal ve deneyimsel olarak düşünülür.  </a:t>
            </a:r>
            <a:r>
              <a:rPr lang="tr-TR" sz="1700" b="1" u="sng" dirty="0"/>
              <a:t>Örnek</a:t>
            </a:r>
            <a:r>
              <a:rPr lang="tr-TR" sz="1700" b="1" dirty="0"/>
              <a:t>: Bir filmde, hikâye farklı zaman ve mekânlarda geçebilir, ama önemli olan onların duygusal ve kavramsal bağlarıdır.</a:t>
            </a:r>
          </a:p>
          <a:p>
            <a:pPr marL="0" indent="0" algn="ctr">
              <a:spcBef>
                <a:spcPts val="600"/>
              </a:spcBef>
              <a:buNone/>
            </a:pPr>
            <a:r>
              <a:rPr lang="tr-TR" sz="1700" b="1" u="sng" dirty="0"/>
              <a:t>Genel Özellikler ve Karakteristikler</a:t>
            </a:r>
          </a:p>
          <a:p>
            <a:pPr algn="just">
              <a:spcBef>
                <a:spcPts val="600"/>
              </a:spcBef>
            </a:pPr>
            <a:r>
              <a:rPr lang="tr-TR" sz="1700" b="1" u="sng" dirty="0"/>
              <a:t>Dünyada karmaşa ve belirsizlik</a:t>
            </a:r>
            <a:r>
              <a:rPr lang="tr-TR" sz="1700" b="1" dirty="0"/>
              <a:t>: Ekonomi, teknoloji ve kültür değişiyor ve bu da düzeni bozar.   Örnek: Günümüzde, internet ve sosyal medya sayesinde herkes farklı bilgiler ve görüşler paylaşır, bu da karışıklık ve belirsizlik yaratır.</a:t>
            </a:r>
          </a:p>
          <a:p>
            <a:pPr algn="just">
              <a:spcBef>
                <a:spcPts val="600"/>
              </a:spcBef>
            </a:pPr>
            <a:r>
              <a:rPr lang="tr-TR" sz="1700" b="1" u="sng" dirty="0"/>
              <a:t>Geniş bir küresel ve siyasi süreç</a:t>
            </a:r>
            <a:r>
              <a:rPr lang="tr-TR" sz="1700" b="1" dirty="0"/>
              <a:t>: Postmodernite, sadece bir kültür değil, küresel ekonomik ve siyasi gelişmelerden kaynaklanan bir durumdur.</a:t>
            </a:r>
          </a:p>
          <a:p>
            <a:pPr algn="just">
              <a:spcBef>
                <a:spcPts val="600"/>
              </a:spcBef>
            </a:pPr>
            <a:r>
              <a:rPr lang="tr-TR" sz="1700" b="1" u="sng" dirty="0"/>
              <a:t>Kısaca</a:t>
            </a:r>
            <a:r>
              <a:rPr lang="tr-TR" sz="1700" b="1" dirty="0"/>
              <a:t>: Postmodernizm, dünyayı ve gerçekliği tek ve kesin bir biçimde anlamaya çalışan modernizmden farklıdır. Herkesin farklı görüşleri ve tarzları kabul edilir. Bu yüzden, gerçeklik çok katmanlı ve parçalanmış gibi görünür. Ayrıca, belirsizlik ve karmaşa bu dönemin karakteristik özellikleridir.</a:t>
            </a:r>
          </a:p>
        </p:txBody>
      </p:sp>
    </p:spTree>
    <p:extLst>
      <p:ext uri="{BB962C8B-B14F-4D97-AF65-F5344CB8AC3E}">
        <p14:creationId xmlns:p14="http://schemas.microsoft.com/office/powerpoint/2010/main" val="361605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A2A9-07F3-B632-AB9C-32D37CD1FF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C297FF-A0FB-28E9-2CDE-BAFD1E9004F3}"/>
              </a:ext>
            </a:extLst>
          </p:cNvPr>
          <p:cNvSpPr>
            <a:spLocks noGrp="1"/>
          </p:cNvSpPr>
          <p:nvPr>
            <p:ph type="title"/>
          </p:nvPr>
        </p:nvSpPr>
        <p:spPr>
          <a:xfrm>
            <a:off x="1451113" y="184327"/>
            <a:ext cx="8518957" cy="619237"/>
          </a:xfrm>
        </p:spPr>
        <p:txBody>
          <a:bodyPr>
            <a:noAutofit/>
          </a:bodyPr>
          <a:lstStyle/>
          <a:p>
            <a:pPr algn="ctr"/>
            <a:r>
              <a:rPr lang="tr-TR" sz="2400" b="1" dirty="0">
                <a:solidFill>
                  <a:schemeClr val="tx1"/>
                </a:solidFill>
              </a:rPr>
              <a:t>Modernizm ve Postmodernizm Karşılaştırması</a:t>
            </a:r>
            <a:endParaRPr lang="en-US" sz="2400" b="1" dirty="0"/>
          </a:p>
        </p:txBody>
      </p:sp>
      <p:sp>
        <p:nvSpPr>
          <p:cNvPr id="3" name="İçerik Yer Tutucusu 2">
            <a:extLst>
              <a:ext uri="{FF2B5EF4-FFF2-40B4-BE49-F238E27FC236}">
                <a16:creationId xmlns:a16="http://schemas.microsoft.com/office/drawing/2014/main" id="{17CFDE54-EA97-B0D1-BE3E-182CC1378256}"/>
              </a:ext>
            </a:extLst>
          </p:cNvPr>
          <p:cNvSpPr>
            <a:spLocks noGrp="1"/>
          </p:cNvSpPr>
          <p:nvPr>
            <p:ph idx="1"/>
          </p:nvPr>
        </p:nvSpPr>
        <p:spPr>
          <a:xfrm>
            <a:off x="1001036" y="931493"/>
            <a:ext cx="9438005" cy="4554908"/>
          </a:xfrm>
        </p:spPr>
        <p:txBody>
          <a:bodyPr>
            <a:noAutofit/>
          </a:bodyPr>
          <a:lstStyle/>
          <a:p>
            <a:pPr algn="just">
              <a:spcBef>
                <a:spcPts val="1200"/>
              </a:spcBef>
            </a:pPr>
            <a:r>
              <a:rPr lang="tr-TR" sz="1900" b="1" dirty="0"/>
              <a:t>Modernizm, “birlik, bütünlük, amaç ve </a:t>
            </a:r>
            <a:r>
              <a:rPr lang="tr-TR" sz="1900" b="1" dirty="0" err="1"/>
              <a:t>hierarşi</a:t>
            </a:r>
            <a:r>
              <a:rPr lang="tr-TR" sz="1900" b="1" dirty="0"/>
              <a:t>” gibi özellikler taşırken, postmodernizm bu kavramların yerine “parçalanma, </a:t>
            </a:r>
            <a:r>
              <a:rPr lang="tr-TR" sz="1900" b="1" dirty="0" err="1"/>
              <a:t>hybridity</a:t>
            </a:r>
            <a:r>
              <a:rPr lang="tr-TR" sz="1900" b="1" dirty="0"/>
              <a:t>, </a:t>
            </a:r>
            <a:r>
              <a:rPr lang="tr-TR" sz="1900" b="1" dirty="0" err="1"/>
              <a:t>relativizm</a:t>
            </a:r>
            <a:r>
              <a:rPr lang="tr-TR" sz="1900" b="1" dirty="0"/>
              <a:t> ve </a:t>
            </a:r>
            <a:r>
              <a:rPr lang="tr-TR" sz="1900" b="1" dirty="0" err="1"/>
              <a:t>ironi”yi</a:t>
            </a:r>
            <a:r>
              <a:rPr lang="tr-TR" sz="1900" b="1" dirty="0"/>
              <a:t> koyar. </a:t>
            </a:r>
          </a:p>
          <a:p>
            <a:pPr algn="just">
              <a:spcBef>
                <a:spcPts val="1200"/>
              </a:spcBef>
            </a:pPr>
            <a:r>
              <a:rPr lang="tr-TR" sz="1900" b="1" dirty="0"/>
              <a:t>Modernizm, genellikle yüksek sanat ve ciddi anlatımlar üzerine kuruluyken, postmodernizm “</a:t>
            </a:r>
            <a:r>
              <a:rPr lang="tr-TR" sz="1900" b="1" dirty="0" err="1"/>
              <a:t>kitsch</a:t>
            </a:r>
            <a:r>
              <a:rPr lang="tr-TR" sz="1900" b="1" dirty="0"/>
              <a:t>, </a:t>
            </a:r>
            <a:r>
              <a:rPr lang="tr-TR" sz="1900" b="1" dirty="0" err="1"/>
              <a:t>camp</a:t>
            </a:r>
            <a:r>
              <a:rPr lang="tr-TR" sz="1900" b="1" dirty="0"/>
              <a:t>, parodi ve pastiş” gibi daha alaycı ve çoğulcu unsurları içerir. </a:t>
            </a:r>
          </a:p>
          <a:p>
            <a:pPr algn="just">
              <a:spcBef>
                <a:spcPts val="1200"/>
              </a:spcBef>
            </a:pPr>
            <a:r>
              <a:rPr lang="tr-TR" sz="1900" b="1" dirty="0"/>
              <a:t>Modernizmde “eser, tamamlanmışlık ve otorite” varken, postmodernizmde «yanıt, felsefi veya toplumsal bağlamda, otorite veya kendi kendini düzenleyen sistemlerden uzaklaşmaya veya onları sorgulamaya eğilimli ve </a:t>
            </a:r>
            <a:r>
              <a:rPr lang="tr-TR" sz="1900" b="1" dirty="0" err="1"/>
              <a:t>katılımcı”dır</a:t>
            </a:r>
            <a:r>
              <a:rPr lang="tr-TR" sz="1900" b="1" dirty="0"/>
              <a:t>. </a:t>
            </a:r>
          </a:p>
          <a:p>
            <a:pPr algn="just">
              <a:spcBef>
                <a:spcPts val="1200"/>
              </a:spcBef>
            </a:pPr>
            <a:r>
              <a:rPr lang="tr-TR" sz="1900" b="1" dirty="0" err="1"/>
              <a:t>Hassan’a</a:t>
            </a:r>
            <a:r>
              <a:rPr lang="tr-TR" sz="1900" b="1" dirty="0"/>
              <a:t> göre, postmodernizm modernizmin yok oluşu değildir; onunla sürekli bir diyalog ve çatışma halindedir; kültürel ve sanatsal alanlarda modernizmin kalıntılarıyla yeni bir harmoni veya çatışma içindedir </a:t>
            </a:r>
            <a:r>
              <a:rPr lang="tr-TR" sz="1500" b="1" dirty="0"/>
              <a:t>(</a:t>
            </a:r>
            <a:r>
              <a:rPr lang="tr-TR" sz="1500" b="1" dirty="0" err="1"/>
              <a:t>Raj</a:t>
            </a:r>
            <a:r>
              <a:rPr lang="tr-TR" sz="1500" b="1" dirty="0"/>
              <a:t>, 2016).</a:t>
            </a:r>
          </a:p>
        </p:txBody>
      </p:sp>
    </p:spTree>
    <p:extLst>
      <p:ext uri="{BB962C8B-B14F-4D97-AF65-F5344CB8AC3E}">
        <p14:creationId xmlns:p14="http://schemas.microsoft.com/office/powerpoint/2010/main" val="806448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A2A9-07F3-B632-AB9C-32D37CD1FF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C297FF-A0FB-28E9-2CDE-BAFD1E9004F3}"/>
              </a:ext>
            </a:extLst>
          </p:cNvPr>
          <p:cNvSpPr>
            <a:spLocks noGrp="1"/>
          </p:cNvSpPr>
          <p:nvPr>
            <p:ph type="title"/>
          </p:nvPr>
        </p:nvSpPr>
        <p:spPr>
          <a:xfrm>
            <a:off x="1451113" y="184327"/>
            <a:ext cx="8518957" cy="428512"/>
          </a:xfrm>
        </p:spPr>
        <p:txBody>
          <a:bodyPr>
            <a:noAutofit/>
          </a:bodyPr>
          <a:lstStyle/>
          <a:p>
            <a:pPr algn="ctr"/>
            <a:r>
              <a:rPr lang="tr-TR" sz="2200" b="1" dirty="0">
                <a:solidFill>
                  <a:schemeClr val="tx1"/>
                </a:solidFill>
              </a:rPr>
              <a:t>Modernizm ve Postmodernizm Karşılaştırması</a:t>
            </a:r>
            <a:endParaRPr lang="en-US" sz="2200" b="1" dirty="0"/>
          </a:p>
        </p:txBody>
      </p:sp>
      <p:sp>
        <p:nvSpPr>
          <p:cNvPr id="3" name="İçerik Yer Tutucusu 2">
            <a:extLst>
              <a:ext uri="{FF2B5EF4-FFF2-40B4-BE49-F238E27FC236}">
                <a16:creationId xmlns:a16="http://schemas.microsoft.com/office/drawing/2014/main" id="{17CFDE54-EA97-B0D1-BE3E-182CC1378256}"/>
              </a:ext>
            </a:extLst>
          </p:cNvPr>
          <p:cNvSpPr>
            <a:spLocks noGrp="1"/>
          </p:cNvSpPr>
          <p:nvPr>
            <p:ph idx="1"/>
          </p:nvPr>
        </p:nvSpPr>
        <p:spPr>
          <a:xfrm>
            <a:off x="945617" y="811129"/>
            <a:ext cx="9438005" cy="1779672"/>
          </a:xfrm>
        </p:spPr>
        <p:txBody>
          <a:bodyPr>
            <a:noAutofit/>
          </a:bodyPr>
          <a:lstStyle/>
          <a:p>
            <a:pPr algn="just">
              <a:spcBef>
                <a:spcPts val="1200"/>
              </a:spcBef>
            </a:pPr>
            <a:r>
              <a:rPr lang="tr-TR" sz="1700" b="1" dirty="0"/>
              <a:t>Postmodernlik, gerçekliği yeniden şekillendirmeye çalışan bir düşünce akışıdır. Modernizmden sonra ortaya çıkan bu görüş, her şeyin göreceli olduğunu, objektif gerçeklerin ve büyük anlatıların (</a:t>
            </a:r>
            <a:r>
              <a:rPr lang="tr-TR" sz="1700" b="1" dirty="0" err="1"/>
              <a:t>metanarrative</a:t>
            </a:r>
            <a:r>
              <a:rPr lang="tr-TR" sz="1700" b="1" dirty="0"/>
              <a:t>) geçersiz olduğunu savunur. İnsanların kendi hikayelerini ve gerçeklerini yaratması gerektiğine inanır ve her şeyin parçalı, karmaşık ve göreceli olduğunu kabul eder. Bu yaklaşım, otorite ve ortak doğrulara karşı çıkarak bireysel özgürlüklere vurgu yapar </a:t>
            </a:r>
            <a:r>
              <a:rPr lang="tr-TR" sz="1500" b="1" dirty="0"/>
              <a:t>(</a:t>
            </a:r>
            <a:r>
              <a:rPr lang="tr-TR" sz="1500" b="1" dirty="0" err="1"/>
              <a:t>Sandlin</a:t>
            </a:r>
            <a:r>
              <a:rPr lang="tr-TR" sz="1500" b="1" dirty="0"/>
              <a:t>, 2019).</a:t>
            </a:r>
          </a:p>
        </p:txBody>
      </p:sp>
      <p:pic>
        <p:nvPicPr>
          <p:cNvPr id="5" name="Resim 4">
            <a:extLst>
              <a:ext uri="{FF2B5EF4-FFF2-40B4-BE49-F238E27FC236}">
                <a16:creationId xmlns:a16="http://schemas.microsoft.com/office/drawing/2014/main" id="{2750B987-8C0D-6FD6-B2F1-44F5BCCA20C3}"/>
              </a:ext>
            </a:extLst>
          </p:cNvPr>
          <p:cNvPicPr>
            <a:picLocks noChangeAspect="1"/>
          </p:cNvPicPr>
          <p:nvPr/>
        </p:nvPicPr>
        <p:blipFill>
          <a:blip r:embed="rId2"/>
          <a:stretch>
            <a:fillRect/>
          </a:stretch>
        </p:blipFill>
        <p:spPr>
          <a:xfrm>
            <a:off x="1314909" y="2811434"/>
            <a:ext cx="5172797" cy="3007475"/>
          </a:xfrm>
          <a:prstGeom prst="rect">
            <a:avLst/>
          </a:prstGeom>
        </p:spPr>
      </p:pic>
      <p:pic>
        <p:nvPicPr>
          <p:cNvPr id="7" name="Resim 6">
            <a:extLst>
              <a:ext uri="{FF2B5EF4-FFF2-40B4-BE49-F238E27FC236}">
                <a16:creationId xmlns:a16="http://schemas.microsoft.com/office/drawing/2014/main" id="{BD7F7170-E3BF-76A9-B762-AA995519F3B9}"/>
              </a:ext>
            </a:extLst>
          </p:cNvPr>
          <p:cNvPicPr>
            <a:picLocks noChangeAspect="1"/>
          </p:cNvPicPr>
          <p:nvPr/>
        </p:nvPicPr>
        <p:blipFill>
          <a:blip r:embed="rId3"/>
          <a:stretch>
            <a:fillRect/>
          </a:stretch>
        </p:blipFill>
        <p:spPr>
          <a:xfrm>
            <a:off x="6669711" y="2789091"/>
            <a:ext cx="3610362" cy="3515216"/>
          </a:xfrm>
          <a:prstGeom prst="rect">
            <a:avLst/>
          </a:prstGeom>
        </p:spPr>
      </p:pic>
      <p:sp>
        <p:nvSpPr>
          <p:cNvPr id="9" name="Metin kutusu 8">
            <a:extLst>
              <a:ext uri="{FF2B5EF4-FFF2-40B4-BE49-F238E27FC236}">
                <a16:creationId xmlns:a16="http://schemas.microsoft.com/office/drawing/2014/main" id="{BCDE4594-11A6-A2FB-3D1F-ECBDB66801AE}"/>
              </a:ext>
            </a:extLst>
          </p:cNvPr>
          <p:cNvSpPr txBox="1"/>
          <p:nvPr/>
        </p:nvSpPr>
        <p:spPr>
          <a:xfrm>
            <a:off x="4253344" y="6150418"/>
            <a:ext cx="2074717" cy="307777"/>
          </a:xfrm>
          <a:prstGeom prst="rect">
            <a:avLst/>
          </a:prstGeom>
          <a:noFill/>
        </p:spPr>
        <p:txBody>
          <a:bodyPr wrap="square">
            <a:spAutoFit/>
          </a:bodyPr>
          <a:lstStyle/>
          <a:p>
            <a:r>
              <a:rPr lang="tr-TR" sz="1400" b="1" dirty="0"/>
              <a:t>(</a:t>
            </a:r>
            <a:r>
              <a:rPr lang="tr-TR" sz="1400" b="1" dirty="0" err="1"/>
              <a:t>Sandlin</a:t>
            </a:r>
            <a:r>
              <a:rPr lang="tr-TR" sz="1400" b="1" dirty="0"/>
              <a:t>, 2019).</a:t>
            </a:r>
          </a:p>
        </p:txBody>
      </p:sp>
    </p:spTree>
    <p:extLst>
      <p:ext uri="{BB962C8B-B14F-4D97-AF65-F5344CB8AC3E}">
        <p14:creationId xmlns:p14="http://schemas.microsoft.com/office/powerpoint/2010/main" val="308861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2CB4C-B048-C074-CD6D-50A6CC799BF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4763C57-5FB7-E9E0-523A-D0E8F6762977}"/>
              </a:ext>
            </a:extLst>
          </p:cNvPr>
          <p:cNvSpPr>
            <a:spLocks noGrp="1"/>
          </p:cNvSpPr>
          <p:nvPr>
            <p:ph type="title"/>
          </p:nvPr>
        </p:nvSpPr>
        <p:spPr>
          <a:xfrm>
            <a:off x="1451113" y="184327"/>
            <a:ext cx="8518957" cy="522255"/>
          </a:xfrm>
        </p:spPr>
        <p:txBody>
          <a:bodyPr>
            <a:noAutofit/>
          </a:bodyPr>
          <a:lstStyle/>
          <a:p>
            <a:pPr algn="ctr"/>
            <a:r>
              <a:rPr lang="tr-TR" sz="2800" b="1" dirty="0">
                <a:solidFill>
                  <a:schemeClr val="tx1"/>
                </a:solidFill>
              </a:rPr>
              <a:t>Modernizm ve Postmodernizm Karşılaştırması</a:t>
            </a:r>
            <a:endParaRPr lang="en-US" sz="2800" b="1" dirty="0"/>
          </a:p>
        </p:txBody>
      </p:sp>
      <p:graphicFrame>
        <p:nvGraphicFramePr>
          <p:cNvPr id="4" name="İçerik Yer Tutucusu 3">
            <a:extLst>
              <a:ext uri="{FF2B5EF4-FFF2-40B4-BE49-F238E27FC236}">
                <a16:creationId xmlns:a16="http://schemas.microsoft.com/office/drawing/2014/main" id="{A83555C8-EA37-318B-3A41-85DF52224AF7}"/>
              </a:ext>
            </a:extLst>
          </p:cNvPr>
          <p:cNvGraphicFramePr>
            <a:graphicFrameLocks noGrp="1"/>
          </p:cNvGraphicFramePr>
          <p:nvPr>
            <p:ph idx="1"/>
            <p:extLst>
              <p:ext uri="{D42A27DB-BD31-4B8C-83A1-F6EECF244321}">
                <p14:modId xmlns:p14="http://schemas.microsoft.com/office/powerpoint/2010/main" val="2720888090"/>
              </p:ext>
            </p:extLst>
          </p:nvPr>
        </p:nvGraphicFramePr>
        <p:xfrm>
          <a:off x="738540" y="941198"/>
          <a:ext cx="9944100" cy="4302760"/>
        </p:xfrm>
        <a:graphic>
          <a:graphicData uri="http://schemas.openxmlformats.org/drawingml/2006/table">
            <a:tbl>
              <a:tblPr firstRow="1" bandRow="1">
                <a:tableStyleId>{5C22544A-7EE6-4342-B048-85BDC9FD1C3A}</a:tableStyleId>
              </a:tblPr>
              <a:tblGrid>
                <a:gridCol w="2281750">
                  <a:extLst>
                    <a:ext uri="{9D8B030D-6E8A-4147-A177-3AD203B41FA5}">
                      <a16:colId xmlns:a16="http://schemas.microsoft.com/office/drawing/2014/main" val="198647766"/>
                    </a:ext>
                  </a:extLst>
                </a:gridCol>
                <a:gridCol w="3754582">
                  <a:extLst>
                    <a:ext uri="{9D8B030D-6E8A-4147-A177-3AD203B41FA5}">
                      <a16:colId xmlns:a16="http://schemas.microsoft.com/office/drawing/2014/main" val="1287599269"/>
                    </a:ext>
                  </a:extLst>
                </a:gridCol>
                <a:gridCol w="3907768">
                  <a:extLst>
                    <a:ext uri="{9D8B030D-6E8A-4147-A177-3AD203B41FA5}">
                      <a16:colId xmlns:a16="http://schemas.microsoft.com/office/drawing/2014/main" val="1325211763"/>
                    </a:ext>
                  </a:extLst>
                </a:gridCol>
              </a:tblGrid>
              <a:tr h="370840">
                <a:tc>
                  <a:txBody>
                    <a:bodyPr/>
                    <a:lstStyle/>
                    <a:p>
                      <a:endParaRPr lang="tr-TR"/>
                    </a:p>
                  </a:txBody>
                  <a:tcPr/>
                </a:tc>
                <a:tc>
                  <a:txBody>
                    <a:bodyPr/>
                    <a:lstStyle/>
                    <a:p>
                      <a:r>
                        <a:rPr lang="tr-TR" dirty="0">
                          <a:solidFill>
                            <a:srgbClr val="FF0000"/>
                          </a:solidFill>
                        </a:rPr>
                        <a:t>MODERNİZM</a:t>
                      </a:r>
                    </a:p>
                  </a:txBody>
                  <a:tcPr/>
                </a:tc>
                <a:tc>
                  <a:txBody>
                    <a:bodyPr/>
                    <a:lstStyle/>
                    <a:p>
                      <a:r>
                        <a:rPr lang="tr-TR" dirty="0"/>
                        <a:t>POSTMODERNİZM</a:t>
                      </a:r>
                    </a:p>
                  </a:txBody>
                  <a:tcPr>
                    <a:solidFill>
                      <a:srgbClr val="002060"/>
                    </a:solidFill>
                  </a:tcPr>
                </a:tc>
                <a:extLst>
                  <a:ext uri="{0D108BD9-81ED-4DB2-BD59-A6C34878D82A}">
                    <a16:rowId xmlns:a16="http://schemas.microsoft.com/office/drawing/2014/main" val="313921136"/>
                  </a:ext>
                </a:extLst>
              </a:tr>
              <a:tr h="370840">
                <a:tc>
                  <a:txBody>
                    <a:bodyPr/>
                    <a:lstStyle/>
                    <a:p>
                      <a:r>
                        <a:rPr lang="tr-TR" sz="1400" b="1" dirty="0"/>
                        <a:t>TANIM</a:t>
                      </a:r>
                    </a:p>
                  </a:txBody>
                  <a:tcPr>
                    <a:solidFill>
                      <a:schemeClr val="bg1">
                        <a:lumMod val="65000"/>
                        <a:alpha val="99000"/>
                      </a:schemeClr>
                    </a:solidFill>
                  </a:tcPr>
                </a:tc>
                <a:tc>
                  <a:txBody>
                    <a:bodyPr/>
                    <a:lstStyle/>
                    <a:p>
                      <a:r>
                        <a:rPr lang="tr-TR" sz="1400" b="1" dirty="0"/>
                        <a:t>19. yüzyıl sonları ve 20. yüzyıl başlarında ortaya çıkan, geleneksel sanat, mimari ve edebiyatı yenilemeye çalışan hareket	</a:t>
                      </a:r>
                    </a:p>
                  </a:txBody>
                  <a:tcPr>
                    <a:solidFill>
                      <a:srgbClr val="92D050"/>
                    </a:solidFill>
                  </a:tcPr>
                </a:tc>
                <a:tc>
                  <a:txBody>
                    <a:bodyPr/>
                    <a:lstStyle/>
                    <a:p>
                      <a:r>
                        <a:rPr lang="tr-TR" sz="1400" b="1" dirty="0"/>
                        <a:t>20. yüzyılın ikinci yarısında gelişen, şüpheci ve eleştirel yaklaşımlarla geleneksel anlayışlara karşı çıkan hareket</a:t>
                      </a:r>
                    </a:p>
                  </a:txBody>
                  <a:tcPr>
                    <a:solidFill>
                      <a:srgbClr val="00B0F0"/>
                    </a:solidFill>
                  </a:tcPr>
                </a:tc>
                <a:extLst>
                  <a:ext uri="{0D108BD9-81ED-4DB2-BD59-A6C34878D82A}">
                    <a16:rowId xmlns:a16="http://schemas.microsoft.com/office/drawing/2014/main" val="386462622"/>
                  </a:ext>
                </a:extLst>
              </a:tr>
              <a:tr h="370840">
                <a:tc>
                  <a:txBody>
                    <a:bodyPr/>
                    <a:lstStyle/>
                    <a:p>
                      <a:r>
                        <a:rPr lang="tr-TR" sz="1400" b="1" dirty="0"/>
                        <a:t>TARİHSEL DÖNEM	</a:t>
                      </a:r>
                    </a:p>
                  </a:txBody>
                  <a:tcPr>
                    <a:solidFill>
                      <a:schemeClr val="bg1">
                        <a:lumMod val="65000"/>
                        <a:alpha val="99000"/>
                      </a:schemeClr>
                    </a:solidFill>
                  </a:tcPr>
                </a:tc>
                <a:tc>
                  <a:txBody>
                    <a:bodyPr/>
                    <a:lstStyle/>
                    <a:p>
                      <a:r>
                        <a:rPr lang="tr-TR" sz="1400" b="1" dirty="0"/>
                        <a:t>Yaklaşık 1890’lar-1940’lar, özellikle 1945’e kadar	</a:t>
                      </a:r>
                    </a:p>
                  </a:txBody>
                  <a:tcPr>
                    <a:solidFill>
                      <a:srgbClr val="92D050"/>
                    </a:solidFill>
                  </a:tcPr>
                </a:tc>
                <a:tc>
                  <a:txBody>
                    <a:bodyPr/>
                    <a:lstStyle/>
                    <a:p>
                      <a:r>
                        <a:rPr lang="tr-TR" sz="1400" b="1" dirty="0"/>
                        <a:t>1950’ler sonrası, 20. yüzyılın ikinci yarısı ve sonrası</a:t>
                      </a:r>
                    </a:p>
                  </a:txBody>
                  <a:tcPr>
                    <a:solidFill>
                      <a:srgbClr val="00B0F0"/>
                    </a:solidFill>
                  </a:tcPr>
                </a:tc>
                <a:extLst>
                  <a:ext uri="{0D108BD9-81ED-4DB2-BD59-A6C34878D82A}">
                    <a16:rowId xmlns:a16="http://schemas.microsoft.com/office/drawing/2014/main" val="905935861"/>
                  </a:ext>
                </a:extLst>
              </a:tr>
              <a:tr h="370840">
                <a:tc>
                  <a:txBody>
                    <a:bodyPr/>
                    <a:lstStyle/>
                    <a:p>
                      <a:r>
                        <a:rPr lang="tr-TR" sz="1400" b="1" dirty="0"/>
                        <a:t>ANA FİKİR	</a:t>
                      </a:r>
                    </a:p>
                  </a:txBody>
                  <a:tcPr>
                    <a:solidFill>
                      <a:schemeClr val="bg1">
                        <a:lumMod val="65000"/>
                        <a:alpha val="99000"/>
                      </a:schemeClr>
                    </a:solidFill>
                  </a:tcPr>
                </a:tc>
                <a:tc>
                  <a:txBody>
                    <a:bodyPr/>
                    <a:lstStyle/>
                    <a:p>
                      <a:r>
                        <a:rPr lang="tr-TR" sz="1400" b="1" dirty="0"/>
                        <a:t>Gelişmeye, ilerlemeye ve evrensel doğrulara inanmak	</a:t>
                      </a:r>
                    </a:p>
                  </a:txBody>
                  <a:tcPr>
                    <a:solidFill>
                      <a:srgbClr val="92D050"/>
                    </a:solidFill>
                  </a:tcPr>
                </a:tc>
                <a:tc>
                  <a:txBody>
                    <a:bodyPr/>
                    <a:lstStyle/>
                    <a:p>
                      <a:r>
                        <a:rPr lang="tr-TR" sz="1400" b="1" dirty="0"/>
                        <a:t>Her şeyin göreli ve çoklu olduğunu, tek bir doğru olmadığını savunmak</a:t>
                      </a:r>
                    </a:p>
                  </a:txBody>
                  <a:tcPr>
                    <a:solidFill>
                      <a:srgbClr val="00B0F0"/>
                    </a:solidFill>
                  </a:tcPr>
                </a:tc>
                <a:extLst>
                  <a:ext uri="{0D108BD9-81ED-4DB2-BD59-A6C34878D82A}">
                    <a16:rowId xmlns:a16="http://schemas.microsoft.com/office/drawing/2014/main" val="4096837101"/>
                  </a:ext>
                </a:extLst>
              </a:tr>
              <a:tr h="370840">
                <a:tc>
                  <a:txBody>
                    <a:bodyPr/>
                    <a:lstStyle/>
                    <a:p>
                      <a:r>
                        <a:rPr lang="tr-TR" sz="1400" b="1" dirty="0"/>
                        <a:t>SANAT VE TASARIM</a:t>
                      </a:r>
                    </a:p>
                  </a:txBody>
                  <a:tcPr>
                    <a:solidFill>
                      <a:schemeClr val="bg1">
                        <a:lumMod val="65000"/>
                        <a:alpha val="99000"/>
                      </a:schemeClr>
                    </a:solidFill>
                  </a:tcPr>
                </a:tc>
                <a:tc>
                  <a:txBody>
                    <a:bodyPr/>
                    <a:lstStyle/>
                    <a:p>
                      <a:r>
                        <a:rPr lang="tr-TR" sz="1400" b="1" dirty="0"/>
                        <a:t>Sadelik, soyutlama, yenilik ve gelenekselden uzaklaşma	</a:t>
                      </a:r>
                    </a:p>
                  </a:txBody>
                  <a:tcPr>
                    <a:solidFill>
                      <a:srgbClr val="92D050"/>
                    </a:solidFill>
                  </a:tcPr>
                </a:tc>
                <a:tc>
                  <a:txBody>
                    <a:bodyPr/>
                    <a:lstStyle/>
                    <a:p>
                      <a:r>
                        <a:rPr lang="tr-TR" sz="1400" b="1" dirty="0" err="1"/>
                        <a:t>Pastiche</a:t>
                      </a:r>
                      <a:r>
                        <a:rPr lang="tr-TR" sz="1400" b="1" dirty="0"/>
                        <a:t> </a:t>
                      </a:r>
                      <a:r>
                        <a:rPr lang="tr-TR" sz="1200" b="1" dirty="0"/>
                        <a:t>(başka eserlerden, tarzlardan veya sanatçıların çalışmalarından alınmış ögelerin bir araya getirilerek yeni bir eser oluşturulmasıdır. Bu, genellikle orijinal olmayan, başka eserlerin kopyası veya taklidi gibi görünse de bazen de bilinçli olarak farklı tarzların karıştırılmasıyla yapılan bir sanatsal yaklaşımdır)</a:t>
                      </a:r>
                      <a:r>
                        <a:rPr lang="tr-TR" sz="1400" b="1" dirty="0"/>
                        <a:t>, taklit, ironi ve çeşitli tarzların karışımı.</a:t>
                      </a:r>
                    </a:p>
                  </a:txBody>
                  <a:tcPr>
                    <a:solidFill>
                      <a:srgbClr val="00B0F0"/>
                    </a:solidFill>
                  </a:tcPr>
                </a:tc>
                <a:extLst>
                  <a:ext uri="{0D108BD9-81ED-4DB2-BD59-A6C34878D82A}">
                    <a16:rowId xmlns:a16="http://schemas.microsoft.com/office/drawing/2014/main" val="742496337"/>
                  </a:ext>
                </a:extLst>
              </a:tr>
              <a:tr h="370840">
                <a:tc>
                  <a:txBody>
                    <a:bodyPr/>
                    <a:lstStyle/>
                    <a:p>
                      <a:r>
                        <a:rPr lang="tr-TR" sz="1400" b="1" dirty="0"/>
                        <a:t>GELENEKLE İLİŞKİ</a:t>
                      </a:r>
                    </a:p>
                  </a:txBody>
                  <a:tcPr>
                    <a:solidFill>
                      <a:schemeClr val="bg1">
                        <a:lumMod val="65000"/>
                        <a:alpha val="99000"/>
                      </a:schemeClr>
                    </a:solidFill>
                  </a:tcPr>
                </a:tc>
                <a:tc>
                  <a:txBody>
                    <a:bodyPr/>
                    <a:lstStyle/>
                    <a:p>
                      <a:r>
                        <a:rPr lang="tr-TR" sz="1400" b="1" dirty="0"/>
                        <a:t>Gelenekselden kopmak ve yeni formlar yaratmak	</a:t>
                      </a:r>
                    </a:p>
                  </a:txBody>
                  <a:tcPr>
                    <a:solidFill>
                      <a:srgbClr val="92D050"/>
                    </a:solidFill>
                  </a:tcPr>
                </a:tc>
                <a:tc>
                  <a:txBody>
                    <a:bodyPr/>
                    <a:lstStyle/>
                    <a:p>
                      <a:r>
                        <a:rPr lang="tr-TR" sz="1400" b="1" dirty="0"/>
                        <a:t>Geçmişi yeniden kullanmak ve yeniden yorumlamak</a:t>
                      </a:r>
                    </a:p>
                  </a:txBody>
                  <a:tcPr>
                    <a:solidFill>
                      <a:srgbClr val="00B0F0"/>
                    </a:solidFill>
                  </a:tcPr>
                </a:tc>
                <a:extLst>
                  <a:ext uri="{0D108BD9-81ED-4DB2-BD59-A6C34878D82A}">
                    <a16:rowId xmlns:a16="http://schemas.microsoft.com/office/drawing/2014/main" val="2918472431"/>
                  </a:ext>
                </a:extLst>
              </a:tr>
            </a:tbl>
          </a:graphicData>
        </a:graphic>
      </p:graphicFrame>
      <p:sp>
        <p:nvSpPr>
          <p:cNvPr id="6" name="Metin kutusu 5">
            <a:extLst>
              <a:ext uri="{FF2B5EF4-FFF2-40B4-BE49-F238E27FC236}">
                <a16:creationId xmlns:a16="http://schemas.microsoft.com/office/drawing/2014/main" id="{350E6EAB-46DE-2CE6-96B8-35015FEE8254}"/>
              </a:ext>
            </a:extLst>
          </p:cNvPr>
          <p:cNvSpPr txBox="1"/>
          <p:nvPr/>
        </p:nvSpPr>
        <p:spPr>
          <a:xfrm>
            <a:off x="5105545" y="5355463"/>
            <a:ext cx="1210089" cy="246221"/>
          </a:xfrm>
          <a:prstGeom prst="rect">
            <a:avLst/>
          </a:prstGeom>
          <a:noFill/>
        </p:spPr>
        <p:txBody>
          <a:bodyPr wrap="square">
            <a:spAutoFit/>
          </a:bodyPr>
          <a:lstStyle/>
          <a:p>
            <a:r>
              <a:rPr lang="tr-TR" sz="1000" b="1" dirty="0"/>
              <a:t>(</a:t>
            </a:r>
            <a:r>
              <a:rPr lang="tr-TR" sz="1000" b="1" dirty="0" err="1"/>
              <a:t>Ahmad</a:t>
            </a:r>
            <a:r>
              <a:rPr lang="tr-TR" sz="1000" b="1" dirty="0"/>
              <a:t>, 2025).</a:t>
            </a:r>
          </a:p>
        </p:txBody>
      </p:sp>
    </p:spTree>
    <p:extLst>
      <p:ext uri="{BB962C8B-B14F-4D97-AF65-F5344CB8AC3E}">
        <p14:creationId xmlns:p14="http://schemas.microsoft.com/office/powerpoint/2010/main" val="369935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D6A82-5D17-EBA1-AF10-18EA844F420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F714769-66DB-B06E-4202-D964014D87AC}"/>
              </a:ext>
            </a:extLst>
          </p:cNvPr>
          <p:cNvSpPr>
            <a:spLocks noGrp="1"/>
          </p:cNvSpPr>
          <p:nvPr>
            <p:ph type="title"/>
          </p:nvPr>
        </p:nvSpPr>
        <p:spPr>
          <a:xfrm>
            <a:off x="1451113" y="184327"/>
            <a:ext cx="8518957" cy="633760"/>
          </a:xfrm>
        </p:spPr>
        <p:txBody>
          <a:bodyPr>
            <a:noAutofit/>
          </a:bodyPr>
          <a:lstStyle/>
          <a:p>
            <a:pPr algn="ctr"/>
            <a:r>
              <a:rPr lang="tr-TR" sz="2800" b="1" dirty="0">
                <a:solidFill>
                  <a:schemeClr val="tx1"/>
                </a:solidFill>
              </a:rPr>
              <a:t>Modernizm ve Postmodernizm Karşılaştırması</a:t>
            </a:r>
            <a:endParaRPr lang="en-US" sz="2800" b="1" dirty="0"/>
          </a:p>
        </p:txBody>
      </p:sp>
      <p:graphicFrame>
        <p:nvGraphicFramePr>
          <p:cNvPr id="4" name="İçerik Yer Tutucusu 3">
            <a:extLst>
              <a:ext uri="{FF2B5EF4-FFF2-40B4-BE49-F238E27FC236}">
                <a16:creationId xmlns:a16="http://schemas.microsoft.com/office/drawing/2014/main" id="{9704AE86-A7B6-50F8-3A2E-01A79112269B}"/>
              </a:ext>
            </a:extLst>
          </p:cNvPr>
          <p:cNvGraphicFramePr>
            <a:graphicFrameLocks noGrp="1"/>
          </p:cNvGraphicFramePr>
          <p:nvPr>
            <p:ph idx="1"/>
            <p:extLst>
              <p:ext uri="{D42A27DB-BD31-4B8C-83A1-F6EECF244321}">
                <p14:modId xmlns:p14="http://schemas.microsoft.com/office/powerpoint/2010/main" val="4044139950"/>
              </p:ext>
            </p:extLst>
          </p:nvPr>
        </p:nvGraphicFramePr>
        <p:xfrm>
          <a:off x="678346" y="941198"/>
          <a:ext cx="9944100" cy="2961640"/>
        </p:xfrm>
        <a:graphic>
          <a:graphicData uri="http://schemas.openxmlformats.org/drawingml/2006/table">
            <a:tbl>
              <a:tblPr firstRow="1" bandRow="1">
                <a:tableStyleId>{5C22544A-7EE6-4342-B048-85BDC9FD1C3A}</a:tableStyleId>
              </a:tblPr>
              <a:tblGrid>
                <a:gridCol w="3316244">
                  <a:extLst>
                    <a:ext uri="{9D8B030D-6E8A-4147-A177-3AD203B41FA5}">
                      <a16:colId xmlns:a16="http://schemas.microsoft.com/office/drawing/2014/main" val="198647766"/>
                    </a:ext>
                  </a:extLst>
                </a:gridCol>
                <a:gridCol w="3313928">
                  <a:extLst>
                    <a:ext uri="{9D8B030D-6E8A-4147-A177-3AD203B41FA5}">
                      <a16:colId xmlns:a16="http://schemas.microsoft.com/office/drawing/2014/main" val="1287599269"/>
                    </a:ext>
                  </a:extLst>
                </a:gridCol>
                <a:gridCol w="3313928">
                  <a:extLst>
                    <a:ext uri="{9D8B030D-6E8A-4147-A177-3AD203B41FA5}">
                      <a16:colId xmlns:a16="http://schemas.microsoft.com/office/drawing/2014/main" val="1325211763"/>
                    </a:ext>
                  </a:extLst>
                </a:gridCol>
              </a:tblGrid>
              <a:tr h="370840">
                <a:tc>
                  <a:txBody>
                    <a:bodyPr/>
                    <a:lstStyle/>
                    <a:p>
                      <a:endParaRPr lang="tr-TR" b="1"/>
                    </a:p>
                  </a:txBody>
                  <a:tcPr>
                    <a:solidFill>
                      <a:schemeClr val="bg1">
                        <a:lumMod val="75000"/>
                      </a:schemeClr>
                    </a:solidFill>
                  </a:tcPr>
                </a:tc>
                <a:tc>
                  <a:txBody>
                    <a:bodyPr/>
                    <a:lstStyle/>
                    <a:p>
                      <a:r>
                        <a:rPr lang="tr-TR" dirty="0">
                          <a:solidFill>
                            <a:srgbClr val="FF0000"/>
                          </a:solidFill>
                        </a:rPr>
                        <a:t>MODERNİZM</a:t>
                      </a:r>
                    </a:p>
                  </a:txBody>
                  <a:tcPr/>
                </a:tc>
                <a:tc>
                  <a:txBody>
                    <a:bodyPr/>
                    <a:lstStyle/>
                    <a:p>
                      <a:r>
                        <a:rPr lang="tr-TR" dirty="0"/>
                        <a:t>POSTMODERNİZM</a:t>
                      </a:r>
                    </a:p>
                  </a:txBody>
                  <a:tcPr>
                    <a:solidFill>
                      <a:srgbClr val="002060"/>
                    </a:solidFill>
                  </a:tcPr>
                </a:tc>
                <a:extLst>
                  <a:ext uri="{0D108BD9-81ED-4DB2-BD59-A6C34878D82A}">
                    <a16:rowId xmlns:a16="http://schemas.microsoft.com/office/drawing/2014/main" val="313921136"/>
                  </a:ext>
                </a:extLst>
              </a:tr>
              <a:tr h="370840">
                <a:tc>
                  <a:txBody>
                    <a:bodyPr/>
                    <a:lstStyle/>
                    <a:p>
                      <a:r>
                        <a:rPr lang="tr-TR" sz="1400" b="1" dirty="0"/>
                        <a:t>GERÇEKLİK VE HAKİKAT</a:t>
                      </a:r>
                    </a:p>
                  </a:txBody>
                  <a:tcPr>
                    <a:solidFill>
                      <a:schemeClr val="bg1">
                        <a:lumMod val="75000"/>
                      </a:schemeClr>
                    </a:solidFill>
                  </a:tcPr>
                </a:tc>
                <a:tc>
                  <a:txBody>
                    <a:bodyPr/>
                    <a:lstStyle/>
                    <a:p>
                      <a:r>
                        <a:rPr lang="tr-TR" sz="1400" b="1" dirty="0"/>
                        <a:t>Nesnel ve evrensel gerçekleri aramak	</a:t>
                      </a:r>
                    </a:p>
                  </a:txBody>
                  <a:tcPr>
                    <a:solidFill>
                      <a:srgbClr val="92D050"/>
                    </a:solidFill>
                  </a:tcPr>
                </a:tc>
                <a:tc>
                  <a:txBody>
                    <a:bodyPr/>
                    <a:lstStyle/>
                    <a:p>
                      <a:r>
                        <a:rPr lang="tr-TR" sz="1400" b="1" dirty="0"/>
                        <a:t>Gerçekliğin göreli ve kişiye göre değişebilir olduğunu kabul etmek</a:t>
                      </a:r>
                    </a:p>
                  </a:txBody>
                  <a:tcPr>
                    <a:solidFill>
                      <a:srgbClr val="00B0F0"/>
                    </a:solidFill>
                  </a:tcPr>
                </a:tc>
                <a:extLst>
                  <a:ext uri="{0D108BD9-81ED-4DB2-BD59-A6C34878D82A}">
                    <a16:rowId xmlns:a16="http://schemas.microsoft.com/office/drawing/2014/main" val="386462622"/>
                  </a:ext>
                </a:extLst>
              </a:tr>
              <a:tr h="370840">
                <a:tc>
                  <a:txBody>
                    <a:bodyPr/>
                    <a:lstStyle/>
                    <a:p>
                      <a:r>
                        <a:rPr lang="tr-TR" sz="1400" b="1" dirty="0"/>
                        <a:t>SANAT VE EDEBİYATTA</a:t>
                      </a:r>
                    </a:p>
                  </a:txBody>
                  <a:tcPr>
                    <a:solidFill>
                      <a:schemeClr val="bg1">
                        <a:lumMod val="75000"/>
                      </a:schemeClr>
                    </a:solidFill>
                  </a:tcPr>
                </a:tc>
                <a:tc>
                  <a:txBody>
                    <a:bodyPr/>
                    <a:lstStyle/>
                    <a:p>
                      <a:r>
                        <a:rPr lang="tr-TR" sz="1400" b="1" dirty="0"/>
                        <a:t>Orijinallik ve yenilik peşinde olmak	</a:t>
                      </a:r>
                    </a:p>
                  </a:txBody>
                  <a:tcPr>
                    <a:solidFill>
                      <a:srgbClr val="92D050"/>
                    </a:solidFill>
                  </a:tcPr>
                </a:tc>
                <a:tc>
                  <a:txBody>
                    <a:bodyPr/>
                    <a:lstStyle/>
                    <a:p>
                      <a:r>
                        <a:rPr lang="tr-TR" sz="1400" b="1" dirty="0"/>
                        <a:t>Alıntı yapmak, taklit ve parodi yapmak</a:t>
                      </a:r>
                    </a:p>
                  </a:txBody>
                  <a:tcPr>
                    <a:solidFill>
                      <a:srgbClr val="00B0F0"/>
                    </a:solidFill>
                  </a:tcPr>
                </a:tc>
                <a:extLst>
                  <a:ext uri="{0D108BD9-81ED-4DB2-BD59-A6C34878D82A}">
                    <a16:rowId xmlns:a16="http://schemas.microsoft.com/office/drawing/2014/main" val="905935861"/>
                  </a:ext>
                </a:extLst>
              </a:tr>
              <a:tr h="370840">
                <a:tc>
                  <a:txBody>
                    <a:bodyPr/>
                    <a:lstStyle/>
                    <a:p>
                      <a:r>
                        <a:rPr lang="tr-TR" sz="1400" b="1" dirty="0"/>
                        <a:t>BÜTÜNLÜK VE ANLAM</a:t>
                      </a:r>
                    </a:p>
                  </a:txBody>
                  <a:tcPr>
                    <a:solidFill>
                      <a:schemeClr val="bg1">
                        <a:lumMod val="75000"/>
                      </a:schemeClr>
                    </a:solidFill>
                  </a:tcPr>
                </a:tc>
                <a:tc>
                  <a:txBody>
                    <a:bodyPr/>
                    <a:lstStyle/>
                    <a:p>
                      <a:r>
                        <a:rPr lang="tr-TR" sz="1400" b="1" dirty="0"/>
                        <a:t>Büyük hikayelere ve tek doğru anlatımlara inanmak	</a:t>
                      </a:r>
                    </a:p>
                  </a:txBody>
                  <a:tcPr>
                    <a:solidFill>
                      <a:srgbClr val="92D050"/>
                    </a:solidFill>
                  </a:tcPr>
                </a:tc>
                <a:tc>
                  <a:txBody>
                    <a:bodyPr/>
                    <a:lstStyle/>
                    <a:p>
                      <a:r>
                        <a:rPr lang="tr-TR" sz="1400" b="1" dirty="0"/>
                        <a:t>Çoklu anlatımlar, belirsizlik ve farklı bakış açılarına açık olmak</a:t>
                      </a:r>
                    </a:p>
                  </a:txBody>
                  <a:tcPr>
                    <a:solidFill>
                      <a:srgbClr val="00B0F0"/>
                    </a:solidFill>
                  </a:tcPr>
                </a:tc>
                <a:extLst>
                  <a:ext uri="{0D108BD9-81ED-4DB2-BD59-A6C34878D82A}">
                    <a16:rowId xmlns:a16="http://schemas.microsoft.com/office/drawing/2014/main" val="4096837101"/>
                  </a:ext>
                </a:extLst>
              </a:tr>
              <a:tr h="370840">
                <a:tc>
                  <a:txBody>
                    <a:bodyPr/>
                    <a:lstStyle/>
                    <a:p>
                      <a:r>
                        <a:rPr lang="tr-TR" sz="1400" b="1" dirty="0"/>
                        <a:t>TOPLUMSAL VE SİYASİ</a:t>
                      </a:r>
                    </a:p>
                  </a:txBody>
                  <a:tcPr>
                    <a:solidFill>
                      <a:schemeClr val="bg1">
                        <a:lumMod val="75000"/>
                      </a:schemeClr>
                    </a:solidFill>
                  </a:tcPr>
                </a:tc>
                <a:tc>
                  <a:txBody>
                    <a:bodyPr/>
                    <a:lstStyle/>
                    <a:p>
                      <a:r>
                        <a:rPr lang="tr-TR" sz="1400" b="1" dirty="0"/>
                        <a:t>Toplumsal ilerleme ve değişim için çaba göstermek	</a:t>
                      </a:r>
                    </a:p>
                  </a:txBody>
                  <a:tcPr>
                    <a:solidFill>
                      <a:srgbClr val="92D050"/>
                    </a:solidFill>
                  </a:tcPr>
                </a:tc>
                <a:tc>
                  <a:txBody>
                    <a:bodyPr/>
                    <a:lstStyle/>
                    <a:p>
                      <a:r>
                        <a:rPr lang="tr-TR" sz="1400" b="1" dirty="0"/>
                        <a:t>Toplumsal sorunlara eleştirel ve doğrudan yaklaşma</a:t>
                      </a:r>
                    </a:p>
                  </a:txBody>
                  <a:tcPr>
                    <a:solidFill>
                      <a:srgbClr val="00B0F0"/>
                    </a:solidFill>
                  </a:tcPr>
                </a:tc>
                <a:extLst>
                  <a:ext uri="{0D108BD9-81ED-4DB2-BD59-A6C34878D82A}">
                    <a16:rowId xmlns:a16="http://schemas.microsoft.com/office/drawing/2014/main" val="742496337"/>
                  </a:ext>
                </a:extLst>
              </a:tr>
              <a:tr h="370840">
                <a:tc>
                  <a:txBody>
                    <a:bodyPr/>
                    <a:lstStyle/>
                    <a:p>
                      <a:r>
                        <a:rPr lang="tr-TR" sz="1400" b="1" dirty="0"/>
                        <a:t>TEMEL AMACI</a:t>
                      </a:r>
                    </a:p>
                  </a:txBody>
                  <a:tcPr>
                    <a:solidFill>
                      <a:schemeClr val="bg1">
                        <a:lumMod val="75000"/>
                      </a:schemeClr>
                    </a:solidFill>
                  </a:tcPr>
                </a:tc>
                <a:tc>
                  <a:txBody>
                    <a:bodyPr/>
                    <a:lstStyle/>
                    <a:p>
                      <a:r>
                        <a:rPr lang="tr-TR" sz="1400" b="1" dirty="0"/>
                        <a:t>Yeni ve özgün eserler ortaya koymak, gelenekleri aşmak	</a:t>
                      </a:r>
                    </a:p>
                  </a:txBody>
                  <a:tcPr>
                    <a:solidFill>
                      <a:srgbClr val="92D050"/>
                    </a:solidFill>
                  </a:tcPr>
                </a:tc>
                <a:tc>
                  <a:txBody>
                    <a:bodyPr/>
                    <a:lstStyle/>
                    <a:p>
                      <a:r>
                        <a:rPr lang="tr-TR" sz="1400" b="1" dirty="0"/>
                        <a:t>Her şeyin göreli ve değişebilir olduğunu anlamak ve kabul etmek</a:t>
                      </a:r>
                    </a:p>
                  </a:txBody>
                  <a:tcPr>
                    <a:solidFill>
                      <a:srgbClr val="00B0F0"/>
                    </a:solidFill>
                  </a:tcPr>
                </a:tc>
                <a:extLst>
                  <a:ext uri="{0D108BD9-81ED-4DB2-BD59-A6C34878D82A}">
                    <a16:rowId xmlns:a16="http://schemas.microsoft.com/office/drawing/2014/main" val="2918472431"/>
                  </a:ext>
                </a:extLst>
              </a:tr>
            </a:tbl>
          </a:graphicData>
        </a:graphic>
      </p:graphicFrame>
      <p:sp>
        <p:nvSpPr>
          <p:cNvPr id="5" name="Metin kutusu 4">
            <a:extLst>
              <a:ext uri="{FF2B5EF4-FFF2-40B4-BE49-F238E27FC236}">
                <a16:creationId xmlns:a16="http://schemas.microsoft.com/office/drawing/2014/main" id="{77D07E3F-8383-782B-62E2-5F513528AA62}"/>
              </a:ext>
            </a:extLst>
          </p:cNvPr>
          <p:cNvSpPr txBox="1"/>
          <p:nvPr/>
        </p:nvSpPr>
        <p:spPr>
          <a:xfrm>
            <a:off x="4739384" y="4025949"/>
            <a:ext cx="1160394" cy="246221"/>
          </a:xfrm>
          <a:prstGeom prst="rect">
            <a:avLst/>
          </a:prstGeom>
          <a:noFill/>
        </p:spPr>
        <p:txBody>
          <a:bodyPr wrap="square">
            <a:spAutoFit/>
          </a:bodyPr>
          <a:lstStyle/>
          <a:p>
            <a:r>
              <a:rPr lang="tr-TR" sz="1000" b="1" dirty="0"/>
              <a:t>(</a:t>
            </a:r>
            <a:r>
              <a:rPr lang="tr-TR" sz="1000" b="1" dirty="0" err="1"/>
              <a:t>Ahmad</a:t>
            </a:r>
            <a:r>
              <a:rPr lang="tr-TR" sz="1000" b="1" dirty="0"/>
              <a:t>, 2025).</a:t>
            </a:r>
          </a:p>
        </p:txBody>
      </p:sp>
      <p:sp>
        <p:nvSpPr>
          <p:cNvPr id="7" name="Metin kutusu 6">
            <a:extLst>
              <a:ext uri="{FF2B5EF4-FFF2-40B4-BE49-F238E27FC236}">
                <a16:creationId xmlns:a16="http://schemas.microsoft.com/office/drawing/2014/main" id="{511BE170-26B8-CAAA-E264-E2BD5A79A3BB}"/>
              </a:ext>
            </a:extLst>
          </p:cNvPr>
          <p:cNvSpPr txBox="1"/>
          <p:nvPr/>
        </p:nvSpPr>
        <p:spPr>
          <a:xfrm>
            <a:off x="738541" y="4360905"/>
            <a:ext cx="9944100" cy="1323439"/>
          </a:xfrm>
          <a:prstGeom prst="rect">
            <a:avLst/>
          </a:prstGeom>
          <a:noFill/>
        </p:spPr>
        <p:txBody>
          <a:bodyPr wrap="square">
            <a:spAutoFit/>
          </a:bodyPr>
          <a:lstStyle/>
          <a:p>
            <a:pPr marL="285750" indent="-285750" algn="just">
              <a:buFont typeface="Wingdings" panose="05000000000000000000" pitchFamily="2" charset="2"/>
              <a:buChar char="v"/>
            </a:pPr>
            <a:r>
              <a:rPr lang="tr-TR" sz="1600" b="1" u="sng" dirty="0"/>
              <a:t>Modernizm</a:t>
            </a:r>
            <a:r>
              <a:rPr lang="tr-TR" sz="1600" b="1" dirty="0"/>
              <a:t>, geleneksel anlayışları reddederek yenilik ve ilerlemeye odaklanırken; </a:t>
            </a:r>
            <a:r>
              <a:rPr lang="tr-TR" sz="1600" b="1" u="sng" dirty="0"/>
              <a:t>Postmodernizm</a:t>
            </a:r>
            <a:r>
              <a:rPr lang="tr-TR" sz="1600" b="1" dirty="0"/>
              <a:t>, her şeyin göreli ve çoklu olduğunu kabul eder, gelenekleri yeniden kullanır, alıntılar yapar ve ironiyle yaklaşır. </a:t>
            </a:r>
          </a:p>
          <a:p>
            <a:pPr marL="285750" indent="-285750" algn="just">
              <a:buFont typeface="Wingdings" panose="05000000000000000000" pitchFamily="2" charset="2"/>
              <a:buChar char="v"/>
            </a:pPr>
            <a:r>
              <a:rPr lang="tr-TR" sz="1600" b="1" u="sng" dirty="0"/>
              <a:t>Modernizm</a:t>
            </a:r>
            <a:r>
              <a:rPr lang="tr-TR" sz="1600" b="1" dirty="0"/>
              <a:t> daha nesnel ve evrensel değerlere inanırken, </a:t>
            </a:r>
            <a:r>
              <a:rPr lang="tr-TR" sz="1600" b="1" u="sng" dirty="0"/>
              <a:t>Postmodernizm</a:t>
            </a:r>
            <a:r>
              <a:rPr lang="tr-TR" sz="1600" b="1" dirty="0"/>
              <a:t> subjektif, çoğulcu ve belirsizdir </a:t>
            </a:r>
            <a:r>
              <a:rPr lang="tr-TR" sz="1500" b="1" dirty="0"/>
              <a:t>(</a:t>
            </a:r>
            <a:r>
              <a:rPr lang="tr-TR" sz="1500" b="1" dirty="0" err="1"/>
              <a:t>Ahmad</a:t>
            </a:r>
            <a:r>
              <a:rPr lang="tr-TR" sz="1500" b="1" dirty="0"/>
              <a:t>, 2025).</a:t>
            </a:r>
            <a:endParaRPr lang="tr-TR" sz="1500" dirty="0"/>
          </a:p>
        </p:txBody>
      </p:sp>
    </p:spTree>
    <p:extLst>
      <p:ext uri="{BB962C8B-B14F-4D97-AF65-F5344CB8AC3E}">
        <p14:creationId xmlns:p14="http://schemas.microsoft.com/office/powerpoint/2010/main" val="35652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2E8C8-1F57-67BE-B209-270612DEB3B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9C66EBF-6DDE-3420-28A1-0FDD0288AFCB}"/>
              </a:ext>
            </a:extLst>
          </p:cNvPr>
          <p:cNvSpPr>
            <a:spLocks noGrp="1"/>
          </p:cNvSpPr>
          <p:nvPr>
            <p:ph type="title"/>
          </p:nvPr>
        </p:nvSpPr>
        <p:spPr>
          <a:xfrm>
            <a:off x="1451113" y="184327"/>
            <a:ext cx="8518957" cy="536109"/>
          </a:xfrm>
        </p:spPr>
        <p:txBody>
          <a:bodyPr>
            <a:noAutofit/>
          </a:bodyPr>
          <a:lstStyle/>
          <a:p>
            <a:pPr algn="ctr"/>
            <a:r>
              <a:rPr lang="tr-TR" sz="2800" b="1" dirty="0">
                <a:solidFill>
                  <a:schemeClr val="tx1"/>
                </a:solidFill>
              </a:rPr>
              <a:t>Postmodern Yönetim Yaklaşımları</a:t>
            </a:r>
            <a:endParaRPr lang="en-US" sz="2800" b="1" dirty="0"/>
          </a:p>
        </p:txBody>
      </p:sp>
      <p:sp>
        <p:nvSpPr>
          <p:cNvPr id="3" name="İçerik Yer Tutucusu 2">
            <a:extLst>
              <a:ext uri="{FF2B5EF4-FFF2-40B4-BE49-F238E27FC236}">
                <a16:creationId xmlns:a16="http://schemas.microsoft.com/office/drawing/2014/main" id="{D9FA79B5-763D-846B-23CD-8234BCB7DDF9}"/>
              </a:ext>
            </a:extLst>
          </p:cNvPr>
          <p:cNvSpPr>
            <a:spLocks noGrp="1"/>
          </p:cNvSpPr>
          <p:nvPr>
            <p:ph idx="1"/>
          </p:nvPr>
        </p:nvSpPr>
        <p:spPr>
          <a:xfrm>
            <a:off x="834783" y="944368"/>
            <a:ext cx="9438005" cy="4666723"/>
          </a:xfrm>
        </p:spPr>
        <p:txBody>
          <a:bodyPr>
            <a:noAutofit/>
          </a:bodyPr>
          <a:lstStyle/>
          <a:p>
            <a:pPr algn="just">
              <a:spcBef>
                <a:spcPts val="600"/>
              </a:spcBef>
            </a:pPr>
            <a:r>
              <a:rPr lang="tr-TR" sz="1800" b="1" dirty="0"/>
              <a:t>Kapitalizmin ortaya çıkmasıyla birlikte modernizm, mikro ve makro düzeydeki toplumsal etkiyle başa çıkmak için "akıl" kavramı üzerine gelişmiştir.</a:t>
            </a:r>
          </a:p>
          <a:p>
            <a:pPr algn="just">
              <a:spcBef>
                <a:spcPts val="600"/>
              </a:spcBef>
            </a:pPr>
            <a:r>
              <a:rPr lang="tr-TR" sz="1800" b="1" dirty="0"/>
              <a:t>Kısacası, modernite insanın bilgi çağıdır ve çeşitli "en iyi uygulama" ilkelerine dayanır. </a:t>
            </a:r>
          </a:p>
          <a:p>
            <a:pPr algn="just">
              <a:spcBef>
                <a:spcPts val="600"/>
              </a:spcBef>
            </a:pPr>
            <a:r>
              <a:rPr lang="tr-TR" sz="1800" b="1" dirty="0"/>
              <a:t>Sosyal bilimler alanında postmodernizm, akıl, karşıt akıl yürütme ve motivasyon gibi faktörlerin yanı sıra arzu ve içgüdülere de vurgu </a:t>
            </a:r>
            <a:r>
              <a:rPr lang="tr-TR" sz="1800" b="1" dirty="0">
                <a:solidFill>
                  <a:schemeClr val="tx1"/>
                </a:solidFill>
              </a:rPr>
              <a:t>yapar.</a:t>
            </a:r>
          </a:p>
          <a:p>
            <a:pPr algn="just">
              <a:spcBef>
                <a:spcPts val="600"/>
              </a:spcBef>
            </a:pPr>
            <a:r>
              <a:rPr lang="tr-TR" sz="1800" b="1" dirty="0" err="1"/>
              <a:t>Postmodern</a:t>
            </a:r>
            <a:r>
              <a:rPr lang="tr-TR" sz="1800" b="1" dirty="0"/>
              <a:t> dönemin başlıca düşünürleri arasında yer alanlar; postmodernizm üzerine yapılan kuramsal tartışmaların öncülerinden ve kilit isimler </a:t>
            </a:r>
            <a:r>
              <a:rPr lang="tr-TR" sz="1800" b="1" dirty="0">
                <a:solidFill>
                  <a:schemeClr val="tx1"/>
                </a:solidFill>
              </a:rPr>
              <a:t>(</a:t>
            </a:r>
            <a:r>
              <a:rPr lang="en-US" sz="1800" b="1" dirty="0">
                <a:solidFill>
                  <a:schemeClr val="tx1"/>
                </a:solidFill>
              </a:rPr>
              <a:t>Hussain</a:t>
            </a:r>
            <a:r>
              <a:rPr lang="tr-TR" sz="1800" b="1" dirty="0">
                <a:solidFill>
                  <a:schemeClr val="tx1"/>
                </a:solidFill>
              </a:rPr>
              <a:t> vd.</a:t>
            </a:r>
            <a:r>
              <a:rPr lang="en-US" sz="1800" b="1" dirty="0">
                <a:solidFill>
                  <a:schemeClr val="tx1"/>
                </a:solidFill>
              </a:rPr>
              <a:t>, 2019</a:t>
            </a:r>
            <a:r>
              <a:rPr lang="tr-TR" sz="1800" b="1" dirty="0">
                <a:solidFill>
                  <a:schemeClr val="tx1"/>
                </a:solidFill>
              </a:rPr>
              <a:t>, s. 264</a:t>
            </a:r>
            <a:r>
              <a:rPr lang="en-US" sz="1800" b="1" dirty="0">
                <a:solidFill>
                  <a:schemeClr val="tx1"/>
                </a:solidFill>
              </a:rPr>
              <a:t>)</a:t>
            </a:r>
            <a:r>
              <a:rPr lang="tr-TR" sz="1800" b="1" dirty="0"/>
              <a:t>:</a:t>
            </a:r>
          </a:p>
          <a:p>
            <a:pPr lvl="1" algn="just">
              <a:spcBef>
                <a:spcPts val="600"/>
              </a:spcBef>
              <a:buFont typeface="Wingdings" panose="05000000000000000000" pitchFamily="2" charset="2"/>
              <a:buChar char="v"/>
            </a:pPr>
            <a:r>
              <a:rPr lang="tr-TR" sz="1800" b="1" dirty="0" err="1"/>
              <a:t>Michel</a:t>
            </a:r>
            <a:r>
              <a:rPr lang="tr-TR" sz="1800" b="1" dirty="0"/>
              <a:t> Foucault</a:t>
            </a:r>
          </a:p>
          <a:p>
            <a:pPr lvl="1" algn="just">
              <a:spcBef>
                <a:spcPts val="600"/>
              </a:spcBef>
              <a:buFont typeface="Wingdings" panose="05000000000000000000" pitchFamily="2" charset="2"/>
              <a:buChar char="v"/>
            </a:pPr>
            <a:r>
              <a:rPr lang="tr-TR" sz="1800" b="1" dirty="0"/>
              <a:t>Jean-Francois </a:t>
            </a:r>
            <a:r>
              <a:rPr lang="tr-TR" sz="1800" b="1" dirty="0" err="1"/>
              <a:t>Lyotard</a:t>
            </a:r>
            <a:endParaRPr lang="tr-TR" sz="1800" b="1" dirty="0"/>
          </a:p>
          <a:p>
            <a:pPr lvl="1" algn="just">
              <a:spcBef>
                <a:spcPts val="600"/>
              </a:spcBef>
              <a:buFont typeface="Wingdings" panose="05000000000000000000" pitchFamily="2" charset="2"/>
              <a:buChar char="v"/>
            </a:pPr>
            <a:r>
              <a:rPr lang="tr-TR" sz="1800" b="1" dirty="0"/>
              <a:t>Charles </a:t>
            </a:r>
            <a:r>
              <a:rPr lang="tr-TR" sz="1800" b="1" dirty="0" err="1"/>
              <a:t>Jenks</a:t>
            </a:r>
            <a:endParaRPr lang="tr-TR" sz="1800" b="1" dirty="0"/>
          </a:p>
          <a:p>
            <a:pPr lvl="1" algn="just">
              <a:spcBef>
                <a:spcPts val="600"/>
              </a:spcBef>
              <a:buFont typeface="Wingdings" panose="05000000000000000000" pitchFamily="2" charset="2"/>
              <a:buChar char="v"/>
            </a:pPr>
            <a:r>
              <a:rPr lang="tr-TR" sz="1800" b="1" dirty="0" err="1"/>
              <a:t>Ihab</a:t>
            </a:r>
            <a:r>
              <a:rPr lang="tr-TR" sz="1800" b="1" dirty="0"/>
              <a:t> Hassan ve </a:t>
            </a:r>
          </a:p>
          <a:p>
            <a:pPr lvl="1" algn="just">
              <a:spcBef>
                <a:spcPts val="600"/>
              </a:spcBef>
              <a:buFont typeface="Wingdings" panose="05000000000000000000" pitchFamily="2" charset="2"/>
              <a:buChar char="v"/>
            </a:pPr>
            <a:r>
              <a:rPr lang="tr-TR" sz="1800" b="1" dirty="0"/>
              <a:t>Gilles </a:t>
            </a:r>
            <a:r>
              <a:rPr lang="tr-TR" sz="1800" b="1" dirty="0" err="1"/>
              <a:t>Deleuze</a:t>
            </a:r>
            <a:r>
              <a:rPr lang="tr-TR" sz="1800" b="1" dirty="0"/>
              <a:t> </a:t>
            </a:r>
            <a:endParaRPr lang="tr-TR" sz="1500" b="1" dirty="0">
              <a:solidFill>
                <a:schemeClr val="tx1"/>
              </a:solidFill>
            </a:endParaRPr>
          </a:p>
        </p:txBody>
      </p:sp>
    </p:spTree>
    <p:extLst>
      <p:ext uri="{BB962C8B-B14F-4D97-AF65-F5344CB8AC3E}">
        <p14:creationId xmlns:p14="http://schemas.microsoft.com/office/powerpoint/2010/main" val="101668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7826-6C80-63D1-4804-1FE4915CE18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012D5E7-EBA5-E55E-0988-F80FDBD22514}"/>
              </a:ext>
            </a:extLst>
          </p:cNvPr>
          <p:cNvSpPr>
            <a:spLocks noGrp="1"/>
          </p:cNvSpPr>
          <p:nvPr>
            <p:ph type="title"/>
          </p:nvPr>
        </p:nvSpPr>
        <p:spPr>
          <a:xfrm>
            <a:off x="1898373" y="249387"/>
            <a:ext cx="6531131" cy="576409"/>
          </a:xfrm>
        </p:spPr>
        <p:txBody>
          <a:bodyPr>
            <a:normAutofit/>
          </a:bodyPr>
          <a:lstStyle/>
          <a:p>
            <a:pPr algn="ctr"/>
            <a:r>
              <a:rPr lang="tr-TR" sz="2800" b="1" dirty="0">
                <a:solidFill>
                  <a:schemeClr val="tx1"/>
                </a:solidFill>
              </a:rPr>
              <a:t>KAPSAM</a:t>
            </a:r>
            <a:endParaRPr lang="en-US" sz="2800" b="1" dirty="0"/>
          </a:p>
        </p:txBody>
      </p:sp>
      <p:sp>
        <p:nvSpPr>
          <p:cNvPr id="3" name="İçerik Yer Tutucusu 2">
            <a:extLst>
              <a:ext uri="{FF2B5EF4-FFF2-40B4-BE49-F238E27FC236}">
                <a16:creationId xmlns:a16="http://schemas.microsoft.com/office/drawing/2014/main" id="{7FC17C9F-157F-D631-C5BF-63FD6CD26138}"/>
              </a:ext>
            </a:extLst>
          </p:cNvPr>
          <p:cNvSpPr>
            <a:spLocks noGrp="1"/>
          </p:cNvSpPr>
          <p:nvPr>
            <p:ph idx="1"/>
          </p:nvPr>
        </p:nvSpPr>
        <p:spPr>
          <a:xfrm>
            <a:off x="1058517" y="825796"/>
            <a:ext cx="9235110" cy="5301678"/>
          </a:xfrm>
        </p:spPr>
        <p:txBody>
          <a:bodyPr>
            <a:noAutofit/>
          </a:bodyPr>
          <a:lstStyle/>
          <a:p>
            <a:pPr algn="just"/>
            <a:r>
              <a:rPr lang="tr-TR" b="1" dirty="0"/>
              <a:t>Giriş</a:t>
            </a:r>
          </a:p>
          <a:p>
            <a:pPr algn="just"/>
            <a:r>
              <a:rPr lang="tr-TR" b="1" dirty="0"/>
              <a:t>Postmodernizm Nedir?</a:t>
            </a:r>
          </a:p>
          <a:p>
            <a:pPr algn="just"/>
            <a:r>
              <a:rPr lang="tr-TR" b="1" dirty="0"/>
              <a:t>Modernizm ve Postmodernizm Arasındaki Farklar</a:t>
            </a:r>
          </a:p>
          <a:p>
            <a:pPr algn="just"/>
            <a:r>
              <a:rPr lang="tr-TR" b="1" dirty="0"/>
              <a:t>Postmodernizmde Yönetişim Kavramı</a:t>
            </a:r>
          </a:p>
          <a:p>
            <a:pPr algn="just"/>
            <a:r>
              <a:rPr lang="tr-TR" b="1" dirty="0"/>
              <a:t>Postmodernizmde Yönetim Anlayışları</a:t>
            </a:r>
          </a:p>
          <a:p>
            <a:pPr lvl="1" algn="just">
              <a:buFont typeface="Wingdings" panose="05000000000000000000" pitchFamily="2" charset="2"/>
              <a:buChar char="v"/>
            </a:pPr>
            <a:r>
              <a:rPr lang="tr-TR" b="1" dirty="0" err="1"/>
              <a:t>Michel</a:t>
            </a:r>
            <a:r>
              <a:rPr lang="tr-TR" b="1" dirty="0"/>
              <a:t> Foucault ve Güç İlişkileri</a:t>
            </a:r>
          </a:p>
          <a:p>
            <a:pPr lvl="1" algn="just">
              <a:buFont typeface="Wingdings" panose="05000000000000000000" pitchFamily="2" charset="2"/>
              <a:buChar char="v"/>
            </a:pPr>
            <a:r>
              <a:rPr lang="tr-TR" b="1" dirty="0"/>
              <a:t>Jean-Francois </a:t>
            </a:r>
            <a:r>
              <a:rPr lang="tr-TR" b="1" dirty="0" err="1"/>
              <a:t>Lyotard</a:t>
            </a:r>
            <a:r>
              <a:rPr lang="tr-TR" b="1" dirty="0"/>
              <a:t> ve Büyük Anlatıların Çöküşü</a:t>
            </a:r>
          </a:p>
          <a:p>
            <a:pPr lvl="1" algn="just">
              <a:buFont typeface="Wingdings" panose="05000000000000000000" pitchFamily="2" charset="2"/>
              <a:buChar char="v"/>
            </a:pPr>
            <a:r>
              <a:rPr lang="tr-TR" b="1" dirty="0"/>
              <a:t>Charles </a:t>
            </a:r>
            <a:r>
              <a:rPr lang="tr-TR" b="1" dirty="0" err="1"/>
              <a:t>Jencks</a:t>
            </a:r>
            <a:r>
              <a:rPr lang="tr-TR" b="1" dirty="0"/>
              <a:t> ve Mimarlıkta Postmodernizm</a:t>
            </a:r>
          </a:p>
          <a:p>
            <a:pPr lvl="1" algn="just">
              <a:buFont typeface="Wingdings" panose="05000000000000000000" pitchFamily="2" charset="2"/>
              <a:buChar char="v"/>
            </a:pPr>
            <a:r>
              <a:rPr lang="tr-TR" b="1" dirty="0" err="1"/>
              <a:t>Ihab</a:t>
            </a:r>
            <a:r>
              <a:rPr lang="tr-TR" b="1" dirty="0"/>
              <a:t> Hassan ve Kültürel Çeşitlilik</a:t>
            </a:r>
          </a:p>
          <a:p>
            <a:pPr lvl="1" algn="just">
              <a:buFont typeface="Wingdings" panose="05000000000000000000" pitchFamily="2" charset="2"/>
              <a:buChar char="v"/>
            </a:pPr>
            <a:r>
              <a:rPr lang="tr-TR" b="1" dirty="0"/>
              <a:t>Gilles </a:t>
            </a:r>
            <a:r>
              <a:rPr lang="tr-TR" b="1" dirty="0" err="1"/>
              <a:t>Deleuze</a:t>
            </a:r>
            <a:r>
              <a:rPr lang="tr-TR" b="1" dirty="0"/>
              <a:t> ve Çokluklar Felsefesi</a:t>
            </a:r>
          </a:p>
          <a:p>
            <a:pPr algn="just"/>
            <a:r>
              <a:rPr lang="tr-TR" b="1" dirty="0"/>
              <a:t>Bilgi ve Belge Merkezlerinde </a:t>
            </a:r>
            <a:r>
              <a:rPr lang="tr-TR" b="1" dirty="0" err="1"/>
              <a:t>Postmodern</a:t>
            </a:r>
            <a:r>
              <a:rPr lang="tr-TR" b="1" dirty="0"/>
              <a:t> Yönetim</a:t>
            </a:r>
          </a:p>
          <a:p>
            <a:pPr algn="just"/>
            <a:r>
              <a:rPr lang="tr-TR" b="1" dirty="0"/>
              <a:t>Sonuç ve Değerlendirme</a:t>
            </a:r>
          </a:p>
          <a:p>
            <a:pPr algn="just"/>
            <a:r>
              <a:rPr lang="tr-TR" b="1" dirty="0"/>
              <a:t>Kaynakça</a:t>
            </a:r>
          </a:p>
        </p:txBody>
      </p:sp>
    </p:spTree>
    <p:extLst>
      <p:ext uri="{BB962C8B-B14F-4D97-AF65-F5344CB8AC3E}">
        <p14:creationId xmlns:p14="http://schemas.microsoft.com/office/powerpoint/2010/main" val="14973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9F88-2F41-5DF7-47AE-AADCAE53E95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7C1C838-7615-3FFF-A137-B3795D8DC09A}"/>
              </a:ext>
            </a:extLst>
          </p:cNvPr>
          <p:cNvSpPr>
            <a:spLocks noGrp="1"/>
          </p:cNvSpPr>
          <p:nvPr>
            <p:ph type="title"/>
          </p:nvPr>
        </p:nvSpPr>
        <p:spPr>
          <a:xfrm>
            <a:off x="1451113" y="184327"/>
            <a:ext cx="8518957" cy="882473"/>
          </a:xfrm>
        </p:spPr>
        <p:txBody>
          <a:bodyPr>
            <a:noAutofit/>
          </a:bodyPr>
          <a:lstStyle/>
          <a:p>
            <a:pPr algn="ctr"/>
            <a:r>
              <a:rPr lang="tr-TR" sz="2800" b="1" dirty="0">
                <a:solidFill>
                  <a:schemeClr val="tx1"/>
                </a:solidFill>
              </a:rPr>
              <a:t>Postmodern Yönetim Yaklaşımları: </a:t>
            </a:r>
            <a:br>
              <a:rPr lang="tr-TR" sz="2800" b="1" dirty="0">
                <a:solidFill>
                  <a:schemeClr val="tx1"/>
                </a:solidFill>
              </a:rPr>
            </a:br>
            <a:r>
              <a:rPr lang="tr-TR" sz="2400" b="1" dirty="0" err="1">
                <a:solidFill>
                  <a:schemeClr val="tx1"/>
                </a:solidFill>
              </a:rPr>
              <a:t>Michel</a:t>
            </a:r>
            <a:r>
              <a:rPr lang="tr-TR" sz="2400" b="1" dirty="0">
                <a:solidFill>
                  <a:schemeClr val="tx1"/>
                </a:solidFill>
              </a:rPr>
              <a:t> Foucault ve Güç İlişkileri</a:t>
            </a:r>
            <a:endParaRPr lang="en-US" sz="2400" b="1" dirty="0"/>
          </a:p>
        </p:txBody>
      </p:sp>
      <p:sp>
        <p:nvSpPr>
          <p:cNvPr id="3" name="İçerik Yer Tutucusu 2">
            <a:extLst>
              <a:ext uri="{FF2B5EF4-FFF2-40B4-BE49-F238E27FC236}">
                <a16:creationId xmlns:a16="http://schemas.microsoft.com/office/drawing/2014/main" id="{1E4E237D-A306-9236-C0A2-90BFA1FC10C5}"/>
              </a:ext>
            </a:extLst>
          </p:cNvPr>
          <p:cNvSpPr>
            <a:spLocks noGrp="1"/>
          </p:cNvSpPr>
          <p:nvPr>
            <p:ph idx="1"/>
          </p:nvPr>
        </p:nvSpPr>
        <p:spPr>
          <a:xfrm>
            <a:off x="991588" y="1314450"/>
            <a:ext cx="9438005" cy="4229100"/>
          </a:xfrm>
        </p:spPr>
        <p:txBody>
          <a:bodyPr>
            <a:noAutofit/>
          </a:bodyPr>
          <a:lstStyle/>
          <a:p>
            <a:pPr algn="just">
              <a:spcBef>
                <a:spcPts val="600"/>
              </a:spcBef>
            </a:pPr>
            <a:r>
              <a:rPr lang="tr-TR" b="1" dirty="0" err="1"/>
              <a:t>Michel</a:t>
            </a:r>
            <a:r>
              <a:rPr lang="tr-TR" b="1" dirty="0"/>
              <a:t> Foucault (1926–1984), Fransız tarihçi ve filozoftur. </a:t>
            </a:r>
          </a:p>
          <a:p>
            <a:pPr algn="just">
              <a:spcBef>
                <a:spcPts val="600"/>
              </a:spcBef>
            </a:pPr>
            <a:r>
              <a:rPr lang="tr-TR" b="1" dirty="0"/>
              <a:t>Yapısalcı (</a:t>
            </a:r>
            <a:r>
              <a:rPr lang="tr-TR" b="1" dirty="0" err="1"/>
              <a:t>structuralist</a:t>
            </a:r>
            <a:r>
              <a:rPr lang="tr-TR" b="1" dirty="0"/>
              <a:t>) ve  post yapısalcı (post-</a:t>
            </a:r>
            <a:r>
              <a:rPr lang="tr-TR" b="1" dirty="0" err="1"/>
              <a:t>structuralist</a:t>
            </a:r>
            <a:r>
              <a:rPr lang="tr-TR" b="1" dirty="0"/>
              <a:t>) akımlar ile ilişkilendirilir ve hem felsefe hem de beşeri ve sosyal bilimler alanlarında büyük etkiler yaratmıştır. </a:t>
            </a:r>
          </a:p>
          <a:p>
            <a:pPr algn="just">
              <a:spcBef>
                <a:spcPts val="600"/>
              </a:spcBef>
            </a:pPr>
            <a:r>
              <a:rPr lang="tr-TR" b="1" dirty="0"/>
              <a:t>Foucault, akıl ve bilgi tarihini, özellikle modern kurumlar ve güç ilişkileri üzerinden incelemiş, disiplin, iktidar ve özne kavramlarıyla ilgilenmiştir. </a:t>
            </a:r>
          </a:p>
          <a:p>
            <a:pPr algn="just">
              <a:spcBef>
                <a:spcPts val="600"/>
              </a:spcBef>
            </a:pPr>
            <a:r>
              <a:rPr lang="tr-TR" b="1" dirty="0"/>
              <a:t>En önemli eserleri arasında "</a:t>
            </a:r>
            <a:r>
              <a:rPr lang="tr-TR" b="1" i="1" dirty="0"/>
              <a:t>Deliliğin Tarihi</a:t>
            </a:r>
            <a:r>
              <a:rPr lang="tr-TR" b="1" dirty="0"/>
              <a:t>", "</a:t>
            </a:r>
            <a:r>
              <a:rPr lang="tr-TR" b="1" i="1" dirty="0"/>
              <a:t>Hapishanenin Doğuşu</a:t>
            </a:r>
            <a:r>
              <a:rPr lang="tr-TR" b="1" dirty="0"/>
              <a:t>" vb. bulunur.</a:t>
            </a:r>
          </a:p>
          <a:p>
            <a:pPr algn="just">
              <a:spcBef>
                <a:spcPts val="600"/>
              </a:spcBef>
            </a:pPr>
            <a:r>
              <a:rPr lang="tr-TR" b="1" dirty="0"/>
              <a:t>Foucault'nun çalışmaları, toplumsal güç yapılarının ve bilgi üretiminin nasıl biçimlendiğini anlamaya yöneliktir ve özellikle iktidar-bilgi ilişkisi, disiplin toplumları ve özne inşası konularında derin etkiler bırakmıştır. </a:t>
            </a:r>
          </a:p>
          <a:p>
            <a:pPr algn="just">
              <a:spcBef>
                <a:spcPts val="600"/>
              </a:spcBef>
            </a:pPr>
            <a:r>
              <a:rPr lang="tr-TR" b="1" dirty="0"/>
              <a:t>Ayrıca, güç ve bilgi ilişkisini, bireylerin kendilerini nasıl biçimlendirdiği ve toplumdaki iktidar mekanizmalarını çözümleme açısından önemli bir düşünürdür </a:t>
            </a:r>
            <a:r>
              <a:rPr lang="tr-TR" sz="1500" b="1" dirty="0"/>
              <a:t>(</a:t>
            </a:r>
            <a:r>
              <a:rPr lang="en-US" sz="1500" b="1" dirty="0"/>
              <a:t>The Stanford Encyclopedia of Philosophy</a:t>
            </a:r>
            <a:r>
              <a:rPr lang="tr-TR" sz="1500" b="1" dirty="0"/>
              <a:t>, </a:t>
            </a:r>
            <a:r>
              <a:rPr lang="en-US" sz="1500" b="1" dirty="0"/>
              <a:t>2025). </a:t>
            </a:r>
            <a:endParaRPr lang="tr-TR" sz="1500" b="1" dirty="0"/>
          </a:p>
        </p:txBody>
      </p:sp>
    </p:spTree>
    <p:extLst>
      <p:ext uri="{BB962C8B-B14F-4D97-AF65-F5344CB8AC3E}">
        <p14:creationId xmlns:p14="http://schemas.microsoft.com/office/powerpoint/2010/main" val="217213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10AEE-36A3-13E4-8A50-F801FC1DC6D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457B899-30C0-B240-C455-66E6C2C92999}"/>
              </a:ext>
            </a:extLst>
          </p:cNvPr>
          <p:cNvSpPr>
            <a:spLocks noGrp="1"/>
          </p:cNvSpPr>
          <p:nvPr>
            <p:ph type="title"/>
          </p:nvPr>
        </p:nvSpPr>
        <p:spPr>
          <a:xfrm>
            <a:off x="1451113" y="184327"/>
            <a:ext cx="8518957" cy="965600"/>
          </a:xfrm>
        </p:spPr>
        <p:txBody>
          <a:bodyPr>
            <a:noAutofit/>
          </a:bodyPr>
          <a:lstStyle/>
          <a:p>
            <a:pPr algn="ctr"/>
            <a:r>
              <a:rPr lang="tr-TR" sz="2800" b="1" dirty="0">
                <a:solidFill>
                  <a:schemeClr val="tx1"/>
                </a:solidFill>
              </a:rPr>
              <a:t>Postmodern Yönetim Yaklaşımları: </a:t>
            </a:r>
            <a:br>
              <a:rPr lang="tr-TR" sz="2800" b="1" dirty="0">
                <a:solidFill>
                  <a:schemeClr val="tx1"/>
                </a:solidFill>
              </a:rPr>
            </a:br>
            <a:r>
              <a:rPr lang="tr-TR" sz="2400" b="1" dirty="0" err="1">
                <a:solidFill>
                  <a:schemeClr val="tx1"/>
                </a:solidFill>
              </a:rPr>
              <a:t>Michel</a:t>
            </a:r>
            <a:r>
              <a:rPr lang="tr-TR" sz="2400" b="1" dirty="0">
                <a:solidFill>
                  <a:schemeClr val="tx1"/>
                </a:solidFill>
              </a:rPr>
              <a:t> Foucault ve Güç İlişkileri</a:t>
            </a:r>
            <a:endParaRPr lang="en-US" sz="2400" b="1" dirty="0"/>
          </a:p>
        </p:txBody>
      </p:sp>
      <p:sp>
        <p:nvSpPr>
          <p:cNvPr id="3" name="İçerik Yer Tutucusu 2">
            <a:extLst>
              <a:ext uri="{FF2B5EF4-FFF2-40B4-BE49-F238E27FC236}">
                <a16:creationId xmlns:a16="http://schemas.microsoft.com/office/drawing/2014/main" id="{7E49C709-FB15-4BAD-E479-77EDE0713A2D}"/>
              </a:ext>
            </a:extLst>
          </p:cNvPr>
          <p:cNvSpPr>
            <a:spLocks noGrp="1"/>
          </p:cNvSpPr>
          <p:nvPr>
            <p:ph idx="1"/>
          </p:nvPr>
        </p:nvSpPr>
        <p:spPr>
          <a:xfrm>
            <a:off x="834783" y="1263022"/>
            <a:ext cx="9438005" cy="4621696"/>
          </a:xfrm>
        </p:spPr>
        <p:txBody>
          <a:bodyPr>
            <a:noAutofit/>
          </a:bodyPr>
          <a:lstStyle/>
          <a:p>
            <a:pPr algn="just">
              <a:spcBef>
                <a:spcPts val="600"/>
              </a:spcBef>
            </a:pPr>
            <a:r>
              <a:rPr lang="tr-TR" sz="1600" b="1" dirty="0"/>
              <a:t>Foucault’ya göre, toplumlar insanları "kendi kimliklerini ve davranışlarını" şekillendiren teknikler kullanarak denetler. Bu, insanların kendilerini nasıl gördükleri ve nasıl davrandıkları üzerinde sürekli bir denetim ve değişim sağlar. Bu sürece "</a:t>
            </a:r>
            <a:r>
              <a:rPr lang="tr-TR" sz="1600" b="1" dirty="0" err="1"/>
              <a:t>subjectivation</a:t>
            </a:r>
            <a:r>
              <a:rPr lang="tr-TR" sz="1600" b="1" dirty="0"/>
              <a:t>" (özneleştirme) denir, yani insanların kendilerini birer "özne" olarak görmeye başlaması  </a:t>
            </a:r>
          </a:p>
          <a:p>
            <a:pPr algn="just">
              <a:spcBef>
                <a:spcPts val="600"/>
              </a:spcBef>
            </a:pPr>
            <a:r>
              <a:rPr lang="tr-TR" sz="1600" b="1" dirty="0"/>
              <a:t>Modern organizasyonlar ve yönetim de bu teknikleri kullanır. Mesela, çalışanların performansını ölçmek, disiplinli davranışlar kazandırmak için gözetim ve denetim yöntemleri uygularlar. Bu sayede, insanlar kendi kendilerini disipline eder ve organizasyonların kurallarına göre davranırlar.  </a:t>
            </a:r>
          </a:p>
          <a:p>
            <a:pPr algn="just">
              <a:spcBef>
                <a:spcPts val="600"/>
              </a:spcBef>
            </a:pPr>
            <a:r>
              <a:rPr lang="tr-TR" sz="1600" b="1" dirty="0"/>
              <a:t>Foucault, modern dünyada güç ve denetimin gizli ve sürekli olduğunu söyler. İnsanlar, kendilerini özgür hissetseler de aslında toplumun dayattığı kurallar ve disiplinler sayesinde şekillenirler. Bu da, yönetim ve organizasyonların insanların davranışlarını ve kimliklerini sürekli denetim altında tutmasına olanak sağlar.  </a:t>
            </a:r>
          </a:p>
          <a:p>
            <a:pPr marL="0" indent="0" algn="just">
              <a:spcBef>
                <a:spcPts val="600"/>
              </a:spcBef>
              <a:buNone/>
            </a:pPr>
            <a:r>
              <a:rPr lang="tr-TR" sz="1600" b="1" u="sng" dirty="0"/>
              <a:t>Kısaca:  </a:t>
            </a:r>
          </a:p>
          <a:p>
            <a:pPr algn="just">
              <a:spcBef>
                <a:spcPts val="600"/>
              </a:spcBef>
            </a:pPr>
            <a:r>
              <a:rPr lang="tr-TR" sz="1600" b="1" dirty="0"/>
              <a:t>Foucault, postmodernizmde güç ve denetimin gizli ve sürekli olduğunu, insanların kendilerini ve davranışlarını bu güç teknikleriyle şekillendirdiğini söyler. Modern yönetim ise bu teknikleri kullanarak insanların davranışlarını disiplin altına alır ve örgütlerin verimliliğini </a:t>
            </a:r>
            <a:r>
              <a:rPr lang="tr-TR" sz="1600" b="1" dirty="0">
                <a:solidFill>
                  <a:schemeClr val="tx2"/>
                </a:solidFill>
              </a:rPr>
              <a:t>artırır </a:t>
            </a:r>
            <a:r>
              <a:rPr lang="tr-TR" sz="1500" b="1" dirty="0">
                <a:solidFill>
                  <a:schemeClr val="tx2"/>
                </a:solidFill>
              </a:rPr>
              <a:t>(</a:t>
            </a:r>
            <a:r>
              <a:rPr lang="en-US" sz="1500" b="1" dirty="0">
                <a:solidFill>
                  <a:schemeClr val="tx2"/>
                </a:solidFill>
              </a:rPr>
              <a:t>Hussain</a:t>
            </a:r>
            <a:r>
              <a:rPr lang="tr-TR" sz="1500" b="1" dirty="0">
                <a:solidFill>
                  <a:schemeClr val="tx2"/>
                </a:solidFill>
              </a:rPr>
              <a:t> vd.</a:t>
            </a:r>
            <a:r>
              <a:rPr lang="en-US" sz="1500" b="1" dirty="0">
                <a:solidFill>
                  <a:schemeClr val="tx2"/>
                </a:solidFill>
              </a:rPr>
              <a:t>, 2019</a:t>
            </a:r>
            <a:r>
              <a:rPr lang="tr-TR" sz="1500" b="1" dirty="0">
                <a:solidFill>
                  <a:schemeClr val="tx2"/>
                </a:solidFill>
              </a:rPr>
              <a:t>, s. 265</a:t>
            </a:r>
            <a:r>
              <a:rPr lang="en-US" sz="1500" b="1" dirty="0">
                <a:solidFill>
                  <a:schemeClr val="tx2"/>
                </a:solidFill>
              </a:rPr>
              <a:t>). </a:t>
            </a:r>
            <a:endParaRPr lang="tr-TR" sz="1500" b="1" dirty="0">
              <a:solidFill>
                <a:schemeClr val="tx2"/>
              </a:solidFill>
            </a:endParaRPr>
          </a:p>
        </p:txBody>
      </p:sp>
    </p:spTree>
    <p:extLst>
      <p:ext uri="{BB962C8B-B14F-4D97-AF65-F5344CB8AC3E}">
        <p14:creationId xmlns:p14="http://schemas.microsoft.com/office/powerpoint/2010/main" val="2434213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04413-3118-E0BE-0BFF-84E0BF8841C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D11DC71-A5DD-DCAE-CCDB-54FBAA7AF986}"/>
              </a:ext>
            </a:extLst>
          </p:cNvPr>
          <p:cNvSpPr>
            <a:spLocks noGrp="1"/>
          </p:cNvSpPr>
          <p:nvPr>
            <p:ph type="title"/>
          </p:nvPr>
        </p:nvSpPr>
        <p:spPr>
          <a:xfrm>
            <a:off x="1451113" y="184327"/>
            <a:ext cx="8518957" cy="868618"/>
          </a:xfrm>
        </p:spPr>
        <p:txBody>
          <a:bodyPr>
            <a:normAutofit/>
          </a:bodyPr>
          <a:lstStyle/>
          <a:p>
            <a:pPr algn="ctr"/>
            <a:r>
              <a:rPr lang="tr-TR" sz="2300" b="1" dirty="0">
                <a:solidFill>
                  <a:schemeClr val="tx1"/>
                </a:solidFill>
              </a:rPr>
              <a:t>Postmodern Yönetim Yaklaşımları: </a:t>
            </a:r>
            <a:br>
              <a:rPr lang="tr-TR" sz="2200" b="1" dirty="0">
                <a:solidFill>
                  <a:schemeClr val="tx1"/>
                </a:solidFill>
              </a:rPr>
            </a:br>
            <a:r>
              <a:rPr lang="tr-TR" sz="2200" b="1" dirty="0">
                <a:solidFill>
                  <a:schemeClr val="tx1"/>
                </a:solidFill>
              </a:rPr>
              <a:t>Jean-Francois </a:t>
            </a:r>
            <a:r>
              <a:rPr lang="tr-TR" sz="2200" b="1" dirty="0" err="1">
                <a:solidFill>
                  <a:schemeClr val="tx1"/>
                </a:solidFill>
              </a:rPr>
              <a:t>Lyotard</a:t>
            </a:r>
            <a:r>
              <a:rPr lang="tr-TR" sz="2200" b="1" dirty="0">
                <a:solidFill>
                  <a:schemeClr val="tx1"/>
                </a:solidFill>
              </a:rPr>
              <a:t> ve Büyük Anlatıların Çöküşü</a:t>
            </a:r>
            <a:endParaRPr lang="en-US" sz="2200" b="1" dirty="0"/>
          </a:p>
        </p:txBody>
      </p:sp>
      <p:sp>
        <p:nvSpPr>
          <p:cNvPr id="3" name="İçerik Yer Tutucusu 2">
            <a:extLst>
              <a:ext uri="{FF2B5EF4-FFF2-40B4-BE49-F238E27FC236}">
                <a16:creationId xmlns:a16="http://schemas.microsoft.com/office/drawing/2014/main" id="{25FFA62D-6D9E-2AB6-98EE-BDC548C67F63}"/>
              </a:ext>
            </a:extLst>
          </p:cNvPr>
          <p:cNvSpPr>
            <a:spLocks noGrp="1"/>
          </p:cNvSpPr>
          <p:nvPr>
            <p:ph idx="1"/>
          </p:nvPr>
        </p:nvSpPr>
        <p:spPr>
          <a:xfrm>
            <a:off x="991588" y="1052945"/>
            <a:ext cx="9438005" cy="5054652"/>
          </a:xfrm>
        </p:spPr>
        <p:txBody>
          <a:bodyPr>
            <a:noAutofit/>
          </a:bodyPr>
          <a:lstStyle/>
          <a:p>
            <a:pPr algn="just">
              <a:spcBef>
                <a:spcPts val="600"/>
              </a:spcBef>
            </a:pPr>
            <a:r>
              <a:rPr lang="tr-TR" sz="1600" b="1" dirty="0">
                <a:solidFill>
                  <a:schemeClr val="tx1"/>
                </a:solidFill>
              </a:rPr>
              <a:t>Jean-François </a:t>
            </a:r>
            <a:r>
              <a:rPr lang="tr-TR" sz="1600" b="1" dirty="0" err="1">
                <a:solidFill>
                  <a:schemeClr val="tx1"/>
                </a:solidFill>
              </a:rPr>
              <a:t>Lyotard</a:t>
            </a:r>
            <a:r>
              <a:rPr lang="tr-TR" sz="1600" b="1" dirty="0">
                <a:solidFill>
                  <a:schemeClr val="tx1"/>
                </a:solidFill>
              </a:rPr>
              <a:t> (1924–1998), Fransız filozof ve postmodernizmin önde gelen düşünürüdür. </a:t>
            </a:r>
          </a:p>
          <a:p>
            <a:pPr lvl="1" algn="just">
              <a:spcBef>
                <a:spcPts val="600"/>
              </a:spcBef>
              <a:buFont typeface="Wingdings" panose="05000000000000000000" pitchFamily="2" charset="2"/>
              <a:buChar char="v"/>
            </a:pPr>
            <a:r>
              <a:rPr lang="tr-TR" sz="1400" b="1" dirty="0">
                <a:solidFill>
                  <a:schemeClr val="tx1"/>
                </a:solidFill>
              </a:rPr>
              <a:t>En önemli eseri "</a:t>
            </a:r>
            <a:r>
              <a:rPr lang="tr-TR" sz="1400" b="1" dirty="0" err="1">
                <a:solidFill>
                  <a:schemeClr val="tx1"/>
                </a:solidFill>
              </a:rPr>
              <a:t>The</a:t>
            </a:r>
            <a:r>
              <a:rPr lang="tr-TR" sz="1400" b="1" dirty="0">
                <a:solidFill>
                  <a:schemeClr val="tx1"/>
                </a:solidFill>
              </a:rPr>
              <a:t> Postmodern </a:t>
            </a:r>
            <a:r>
              <a:rPr lang="tr-TR" sz="1400" b="1" dirty="0" err="1">
                <a:solidFill>
                  <a:schemeClr val="tx1"/>
                </a:solidFill>
              </a:rPr>
              <a:t>Condition</a:t>
            </a:r>
            <a:r>
              <a:rPr lang="tr-TR" sz="1400" b="1" dirty="0">
                <a:solidFill>
                  <a:schemeClr val="tx1"/>
                </a:solidFill>
              </a:rPr>
              <a:t>" (1979) ile üst anlatıların (</a:t>
            </a:r>
            <a:r>
              <a:rPr lang="tr-TR" sz="1400" b="1" dirty="0" err="1">
                <a:solidFill>
                  <a:schemeClr val="tx1"/>
                </a:solidFill>
              </a:rPr>
              <a:t>metanarratives</a:t>
            </a:r>
            <a:r>
              <a:rPr lang="tr-TR" sz="1400" b="1" dirty="0">
                <a:solidFill>
                  <a:schemeClr val="tx1"/>
                </a:solidFill>
              </a:rPr>
              <a:t>) geçerliliğini sorgular ve günümüzün küçük hikayelere, günlük yaşam ve marjinal grupların anlatımlarına yöneldiğini belirtir. Ayrıca, dil ve anlaşmazlıkların çözümünde farklı "dil </a:t>
            </a:r>
            <a:r>
              <a:rPr lang="tr-TR" sz="1400" b="1" dirty="0" err="1">
                <a:solidFill>
                  <a:schemeClr val="tx1"/>
                </a:solidFill>
              </a:rPr>
              <a:t>oyunları"na</a:t>
            </a:r>
            <a:r>
              <a:rPr lang="tr-TR" sz="1400" b="1" dirty="0">
                <a:solidFill>
                  <a:schemeClr val="tx1"/>
                </a:solidFill>
              </a:rPr>
              <a:t> (</a:t>
            </a:r>
            <a:r>
              <a:rPr lang="tr-TR" sz="1400" b="1" dirty="0" err="1">
                <a:solidFill>
                  <a:schemeClr val="tx1"/>
                </a:solidFill>
              </a:rPr>
              <a:t>language</a:t>
            </a:r>
            <a:r>
              <a:rPr lang="tr-TR" sz="1400" b="1" dirty="0">
                <a:solidFill>
                  <a:schemeClr val="tx1"/>
                </a:solidFill>
              </a:rPr>
              <a:t> </a:t>
            </a:r>
            <a:r>
              <a:rPr lang="tr-TR" sz="1400" b="1" dirty="0" err="1">
                <a:solidFill>
                  <a:schemeClr val="tx1"/>
                </a:solidFill>
              </a:rPr>
              <a:t>games</a:t>
            </a:r>
            <a:r>
              <a:rPr lang="tr-TR" sz="1400" b="1" dirty="0">
                <a:solidFill>
                  <a:schemeClr val="tx1"/>
                </a:solidFill>
              </a:rPr>
              <a:t>) saygı gösterilmesi gerektiğini savunur.</a:t>
            </a:r>
          </a:p>
          <a:p>
            <a:pPr lvl="1" algn="just">
              <a:spcBef>
                <a:spcPts val="600"/>
              </a:spcBef>
              <a:buFont typeface="Wingdings" panose="05000000000000000000" pitchFamily="2" charset="2"/>
              <a:buChar char="v"/>
            </a:pPr>
            <a:r>
              <a:rPr lang="tr-TR" sz="1400" b="1" dirty="0">
                <a:solidFill>
                  <a:schemeClr val="tx1"/>
                </a:solidFill>
              </a:rPr>
              <a:t>"Dil oyunları" kavramı, filozof Ludwig </a:t>
            </a:r>
            <a:r>
              <a:rPr lang="tr-TR" sz="1400" b="1" dirty="0" err="1">
                <a:solidFill>
                  <a:schemeClr val="tx1"/>
                </a:solidFill>
              </a:rPr>
              <a:t>Wittgenstein'in</a:t>
            </a:r>
            <a:r>
              <a:rPr lang="tr-TR" sz="1400" b="1" dirty="0">
                <a:solidFill>
                  <a:schemeClr val="tx1"/>
                </a:solidFill>
              </a:rPr>
              <a:t> geliştirdiği bir terimdir. Bu kavram, dilin anlamının, dilin kullanıldığı bağlama ve kurallara göre değiştiğini ifade eder. </a:t>
            </a:r>
          </a:p>
          <a:p>
            <a:pPr lvl="1" algn="just">
              <a:spcBef>
                <a:spcPts val="600"/>
              </a:spcBef>
              <a:buFont typeface="Wingdings" panose="05000000000000000000" pitchFamily="2" charset="2"/>
              <a:buChar char="v"/>
            </a:pPr>
            <a:r>
              <a:rPr lang="tr-TR" sz="1400" b="1" dirty="0">
                <a:solidFill>
                  <a:schemeClr val="tx1"/>
                </a:solidFill>
              </a:rPr>
              <a:t>Yani, farklı sosyal veya kültürel ortamlarda ve farklı amaçlar için kullanılan dil biçimleri, farklı "oyunlar" gibi düşünülebilir. Her "</a:t>
            </a:r>
            <a:r>
              <a:rPr lang="tr-TR" sz="1400" b="1" dirty="0" err="1">
                <a:solidFill>
                  <a:schemeClr val="tx1"/>
                </a:solidFill>
              </a:rPr>
              <a:t>oyun"un</a:t>
            </a:r>
            <a:r>
              <a:rPr lang="tr-TR" sz="1400" b="1" dirty="0">
                <a:solidFill>
                  <a:schemeClr val="tx1"/>
                </a:solidFill>
              </a:rPr>
              <a:t> kendi kuralları ve anlamları vardır ve bu kurallar çerçevesinde dil anlam kazanır. </a:t>
            </a:r>
          </a:p>
          <a:p>
            <a:pPr lvl="1" algn="just">
              <a:spcBef>
                <a:spcPts val="600"/>
              </a:spcBef>
              <a:buFont typeface="Wingdings" panose="05000000000000000000" pitchFamily="2" charset="2"/>
              <a:buChar char="v"/>
            </a:pPr>
            <a:r>
              <a:rPr lang="tr-TR" sz="1400" b="1" dirty="0" err="1">
                <a:solidFill>
                  <a:schemeClr val="tx1"/>
                </a:solidFill>
              </a:rPr>
              <a:t>Lyotard</a:t>
            </a:r>
            <a:r>
              <a:rPr lang="tr-TR" sz="1400" b="1" dirty="0">
                <a:solidFill>
                  <a:schemeClr val="tx1"/>
                </a:solidFill>
              </a:rPr>
              <a:t>, "dil oyunları" kavramını, farklı toplumsal ve entelektüel bağlamlarda kullanılan ve kendi kurallarıyla işleyen iletişim biçimlerini anlatmak için kullanır. Bu sayede, çeşitli "dil oyunları" birbirleriyle doğrudan karşılaştırılamayabilir ve ortak bir "doğru" veya "yanlış" temelinde çözülemezler; çünkü her biri kendi kurallarına göre anlam kazanır. </a:t>
            </a:r>
          </a:p>
          <a:p>
            <a:pPr lvl="1" algn="just">
              <a:spcBef>
                <a:spcPts val="600"/>
              </a:spcBef>
              <a:buFont typeface="Wingdings" panose="05000000000000000000" pitchFamily="2" charset="2"/>
              <a:buChar char="v"/>
            </a:pPr>
            <a:r>
              <a:rPr lang="tr-TR" sz="1400" b="1" dirty="0">
                <a:solidFill>
                  <a:schemeClr val="tx1"/>
                </a:solidFill>
              </a:rPr>
              <a:t>Bu, farklı anlatımların ve disiplinlerin birbirleriyle uyumsuz olabileceği, anlaşmazlıkların çözülemeyebileceği anlamına gelir.</a:t>
            </a:r>
          </a:p>
          <a:p>
            <a:pPr algn="just"/>
            <a:r>
              <a:rPr lang="tr-TR" sz="1600" b="1" dirty="0" err="1">
                <a:solidFill>
                  <a:schemeClr val="tx1"/>
                </a:solidFill>
              </a:rPr>
              <a:t>Lyotard</a:t>
            </a:r>
            <a:r>
              <a:rPr lang="tr-TR" sz="1600" b="1" dirty="0">
                <a:solidFill>
                  <a:schemeClr val="tx1"/>
                </a:solidFill>
              </a:rPr>
              <a:t>, postmodern çağın temel özelliğini, büyük ve evrensel kuramlara duyulan güvenin kaybolması ve yerini çeşitli küçük anlatımların alması şeklinde tanımlar </a:t>
            </a:r>
            <a:r>
              <a:rPr lang="tr-TR" sz="1500" b="1" dirty="0">
                <a:solidFill>
                  <a:schemeClr val="tx1"/>
                </a:solidFill>
              </a:rPr>
              <a:t>(</a:t>
            </a:r>
            <a:r>
              <a:rPr lang="tr-TR" sz="1500" b="1" dirty="0" err="1">
                <a:solidFill>
                  <a:schemeClr val="tx1"/>
                </a:solidFill>
              </a:rPr>
              <a:t>Wolin</a:t>
            </a:r>
            <a:r>
              <a:rPr lang="tr-TR" sz="1500" b="1" dirty="0">
                <a:solidFill>
                  <a:schemeClr val="tx1"/>
                </a:solidFill>
              </a:rPr>
              <a:t>, </a:t>
            </a:r>
            <a:r>
              <a:rPr lang="tr-TR" sz="1500" b="1" dirty="0" err="1">
                <a:solidFill>
                  <a:schemeClr val="tx1"/>
                </a:solidFill>
              </a:rPr>
              <a:t>t.y</a:t>
            </a:r>
            <a:r>
              <a:rPr lang="tr-TR" sz="1500" b="1" dirty="0">
                <a:solidFill>
                  <a:schemeClr val="tx1"/>
                </a:solidFill>
              </a:rPr>
              <a:t>.). </a:t>
            </a:r>
          </a:p>
        </p:txBody>
      </p:sp>
    </p:spTree>
    <p:extLst>
      <p:ext uri="{BB962C8B-B14F-4D97-AF65-F5344CB8AC3E}">
        <p14:creationId xmlns:p14="http://schemas.microsoft.com/office/powerpoint/2010/main" val="370118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90AB9-7940-89E6-717A-67D37BD03EA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7A1BF37-74EE-01F6-65A4-806701646613}"/>
              </a:ext>
            </a:extLst>
          </p:cNvPr>
          <p:cNvSpPr>
            <a:spLocks noGrp="1"/>
          </p:cNvSpPr>
          <p:nvPr>
            <p:ph type="title"/>
          </p:nvPr>
        </p:nvSpPr>
        <p:spPr>
          <a:xfrm>
            <a:off x="1451113" y="184327"/>
            <a:ext cx="8518957" cy="821256"/>
          </a:xfrm>
        </p:spPr>
        <p:txBody>
          <a:bodyPr>
            <a:normAutofit fontScale="90000"/>
          </a:bodyPr>
          <a:lstStyle/>
          <a:p>
            <a:pPr algn="ctr"/>
            <a:r>
              <a:rPr lang="tr-TR" sz="2600" b="1" dirty="0" err="1">
                <a:solidFill>
                  <a:schemeClr val="tx1"/>
                </a:solidFill>
              </a:rPr>
              <a:t>Postmodern</a:t>
            </a:r>
            <a:r>
              <a:rPr lang="tr-TR" sz="2600" b="1" dirty="0">
                <a:solidFill>
                  <a:schemeClr val="tx1"/>
                </a:solidFill>
              </a:rPr>
              <a:t> Yönetim Yaklaşımları: </a:t>
            </a:r>
            <a:br>
              <a:rPr lang="tr-TR" sz="2400" b="1" dirty="0">
                <a:solidFill>
                  <a:schemeClr val="tx1"/>
                </a:solidFill>
              </a:rPr>
            </a:br>
            <a:r>
              <a:rPr lang="tr-TR" sz="2400" b="1" dirty="0">
                <a:solidFill>
                  <a:schemeClr val="tx1"/>
                </a:solidFill>
              </a:rPr>
              <a:t>Jean-Francois </a:t>
            </a:r>
            <a:r>
              <a:rPr lang="tr-TR" sz="2400" b="1" dirty="0" err="1">
                <a:solidFill>
                  <a:schemeClr val="tx1"/>
                </a:solidFill>
              </a:rPr>
              <a:t>Lyotard</a:t>
            </a:r>
            <a:r>
              <a:rPr lang="tr-TR" sz="2400" b="1" dirty="0">
                <a:solidFill>
                  <a:schemeClr val="tx1"/>
                </a:solidFill>
              </a:rPr>
              <a:t> ve Büyük Anlatıların Çöküşü</a:t>
            </a:r>
            <a:endParaRPr lang="en-US" sz="2400" b="1" dirty="0"/>
          </a:p>
        </p:txBody>
      </p:sp>
      <p:sp>
        <p:nvSpPr>
          <p:cNvPr id="3" name="İçerik Yer Tutucusu 2">
            <a:extLst>
              <a:ext uri="{FF2B5EF4-FFF2-40B4-BE49-F238E27FC236}">
                <a16:creationId xmlns:a16="http://schemas.microsoft.com/office/drawing/2014/main" id="{A778381F-F41F-D944-9316-1D6FCD86E594}"/>
              </a:ext>
            </a:extLst>
          </p:cNvPr>
          <p:cNvSpPr>
            <a:spLocks noGrp="1"/>
          </p:cNvSpPr>
          <p:nvPr>
            <p:ph idx="1"/>
          </p:nvPr>
        </p:nvSpPr>
        <p:spPr>
          <a:xfrm>
            <a:off x="991588" y="1005583"/>
            <a:ext cx="9438005" cy="4846833"/>
          </a:xfrm>
        </p:spPr>
        <p:txBody>
          <a:bodyPr>
            <a:noAutofit/>
          </a:bodyPr>
          <a:lstStyle/>
          <a:p>
            <a:pPr algn="just">
              <a:spcBef>
                <a:spcPts val="600"/>
              </a:spcBef>
            </a:pPr>
            <a:r>
              <a:rPr lang="tr-TR" sz="1700" b="1" dirty="0" err="1">
                <a:solidFill>
                  <a:schemeClr val="tx2"/>
                </a:solidFill>
              </a:rPr>
              <a:t>Lyotard</a:t>
            </a:r>
            <a:r>
              <a:rPr lang="tr-TR" sz="1700" b="1" dirty="0">
                <a:solidFill>
                  <a:schemeClr val="tx2"/>
                </a:solidFill>
              </a:rPr>
              <a:t>, postmodernizm ve yönetim bağlantısını şöyle açıklar:  </a:t>
            </a:r>
          </a:p>
          <a:p>
            <a:pPr lvl="1" algn="just">
              <a:spcBef>
                <a:spcPts val="600"/>
              </a:spcBef>
              <a:buFont typeface="Wingdings" panose="05000000000000000000" pitchFamily="2" charset="2"/>
              <a:buChar char="v"/>
            </a:pPr>
            <a:r>
              <a:rPr lang="tr-TR" sz="1700" b="1" dirty="0">
                <a:solidFill>
                  <a:schemeClr val="tx2"/>
                </a:solidFill>
              </a:rPr>
              <a:t>Postmodernizm, büyük anlatıların (evrensel ve herkes için geçerli olan büyük hikayelerin) geçerliliğini sorgular. </a:t>
            </a:r>
          </a:p>
          <a:p>
            <a:pPr lvl="1" algn="just">
              <a:spcBef>
                <a:spcPts val="600"/>
              </a:spcBef>
              <a:buFont typeface="Wingdings" panose="05000000000000000000" pitchFamily="2" charset="2"/>
              <a:buChar char="v"/>
            </a:pPr>
            <a:r>
              <a:rPr lang="tr-TR" sz="1700" b="1" dirty="0">
                <a:solidFill>
                  <a:schemeClr val="tx2"/>
                </a:solidFill>
              </a:rPr>
              <a:t>Artık tek bir doğru veya evrensel bilgi yoktur; bilgi ve gerçeklik herkes için farklı ve görecelidir. Bu nedenle, postmodernizm dil ve anlamın herkes için aynı olmadığını, anlamların kişiden kişiye değişebileceğini savunur.  </a:t>
            </a:r>
          </a:p>
          <a:p>
            <a:pPr lvl="1" algn="just">
              <a:spcBef>
                <a:spcPts val="600"/>
              </a:spcBef>
              <a:buFont typeface="Wingdings" panose="05000000000000000000" pitchFamily="2" charset="2"/>
              <a:buChar char="v"/>
            </a:pPr>
            <a:r>
              <a:rPr lang="tr-TR" sz="1700" b="1" dirty="0">
                <a:solidFill>
                  <a:schemeClr val="tx2"/>
                </a:solidFill>
              </a:rPr>
              <a:t>Yönetim alanında da </a:t>
            </a:r>
            <a:r>
              <a:rPr lang="tr-TR" sz="1700" b="1" dirty="0" err="1">
                <a:solidFill>
                  <a:schemeClr val="tx2"/>
                </a:solidFill>
              </a:rPr>
              <a:t>Lyotard</a:t>
            </a:r>
            <a:r>
              <a:rPr lang="tr-TR" sz="1700" b="1" dirty="0">
                <a:solidFill>
                  <a:schemeClr val="tx2"/>
                </a:solidFill>
              </a:rPr>
              <a:t>, bu düşünceyle, herhangi bir tek doğru yönetim tarzı veya evrensel kurallar olmadığını, farklı durumların ve kültürlerin farklı yaklaşımlar gerektirdiğini vurgular. </a:t>
            </a:r>
          </a:p>
          <a:p>
            <a:pPr lvl="1" algn="just">
              <a:spcBef>
                <a:spcPts val="600"/>
              </a:spcBef>
              <a:buFont typeface="Wingdings" panose="05000000000000000000" pitchFamily="2" charset="2"/>
              <a:buChar char="v"/>
            </a:pPr>
            <a:r>
              <a:rPr lang="tr-TR" sz="1700" b="1" dirty="0">
                <a:solidFill>
                  <a:schemeClr val="tx2"/>
                </a:solidFill>
              </a:rPr>
              <a:t>Yani, yönetimde tek bir "en doğru" yol yerine, çeşitli yaklaşımların ve anlayışların olabileceğini ve bu farklılıkların kabul edilmesi gerektiğini savunur.  </a:t>
            </a:r>
          </a:p>
          <a:p>
            <a:pPr marL="0" indent="0" algn="just">
              <a:spcBef>
                <a:spcPts val="600"/>
              </a:spcBef>
              <a:buNone/>
            </a:pPr>
            <a:r>
              <a:rPr lang="tr-TR" sz="1700" b="1" u="sng" dirty="0">
                <a:solidFill>
                  <a:schemeClr val="tx1"/>
                </a:solidFill>
              </a:rPr>
              <a:t>Kısaca:  </a:t>
            </a:r>
          </a:p>
          <a:p>
            <a:pPr lvl="1" algn="just">
              <a:spcBef>
                <a:spcPts val="600"/>
              </a:spcBef>
              <a:buFont typeface="Wingdings" panose="05000000000000000000" pitchFamily="2" charset="2"/>
              <a:buChar char="v"/>
            </a:pPr>
            <a:r>
              <a:rPr lang="tr-TR" sz="1700" b="1" dirty="0" err="1">
                <a:solidFill>
                  <a:schemeClr val="tx1"/>
                </a:solidFill>
              </a:rPr>
              <a:t>Lyotard</a:t>
            </a:r>
            <a:r>
              <a:rPr lang="tr-TR" sz="1700" b="1" dirty="0">
                <a:solidFill>
                  <a:schemeClr val="tx1"/>
                </a:solidFill>
              </a:rPr>
              <a:t>, postmodernizmin temelini, büyük anlatıların ve evrensel doğruların yerine, bilgi ve gerçekliğin göreceli ve farklı olabileceği fikrine dayandırır. Bu da, yönetim ve organizasyonlarda tek bir doğru değil, çeşitli yaklaşımlar olabileceğini gösterir </a:t>
            </a:r>
            <a:r>
              <a:rPr lang="tr-TR" sz="1500" b="1" dirty="0">
                <a:solidFill>
                  <a:schemeClr val="tx1"/>
                </a:solidFill>
              </a:rPr>
              <a:t>(Savaş, 2024).</a:t>
            </a:r>
          </a:p>
        </p:txBody>
      </p:sp>
    </p:spTree>
    <p:extLst>
      <p:ext uri="{BB962C8B-B14F-4D97-AF65-F5344CB8AC3E}">
        <p14:creationId xmlns:p14="http://schemas.microsoft.com/office/powerpoint/2010/main" val="327052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561E3-939A-6E20-E0B3-0E525436DEB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6C9475F-08CD-BA8F-1B3B-F2ABE0FD2BA7}"/>
              </a:ext>
            </a:extLst>
          </p:cNvPr>
          <p:cNvSpPr>
            <a:spLocks noGrp="1"/>
          </p:cNvSpPr>
          <p:nvPr>
            <p:ph type="title"/>
          </p:nvPr>
        </p:nvSpPr>
        <p:spPr>
          <a:xfrm>
            <a:off x="1451113" y="184327"/>
            <a:ext cx="8518957" cy="862820"/>
          </a:xfrm>
        </p:spPr>
        <p:txBody>
          <a:bodyPr>
            <a:normAutofit/>
          </a:bodyPr>
          <a:lstStyle/>
          <a:p>
            <a:pPr algn="ctr"/>
            <a:r>
              <a:rPr lang="tr-TR" sz="2300" b="1" dirty="0">
                <a:solidFill>
                  <a:schemeClr val="tx1"/>
                </a:solidFill>
              </a:rPr>
              <a:t>Postmodern Yönetim Yaklaşımları: </a:t>
            </a:r>
            <a:br>
              <a:rPr lang="tr-TR" sz="2200" b="1" dirty="0">
                <a:solidFill>
                  <a:schemeClr val="tx1"/>
                </a:solidFill>
              </a:rPr>
            </a:br>
            <a:r>
              <a:rPr lang="tr-TR" sz="2200" b="1" dirty="0">
                <a:solidFill>
                  <a:schemeClr val="tx1"/>
                </a:solidFill>
              </a:rPr>
              <a:t>Charles </a:t>
            </a:r>
            <a:r>
              <a:rPr lang="tr-TR" sz="2200" b="1" dirty="0" err="1">
                <a:solidFill>
                  <a:schemeClr val="tx1"/>
                </a:solidFill>
              </a:rPr>
              <a:t>Jenks</a:t>
            </a:r>
            <a:r>
              <a:rPr lang="tr-TR" sz="2200" b="1" dirty="0">
                <a:solidFill>
                  <a:schemeClr val="tx1"/>
                </a:solidFill>
              </a:rPr>
              <a:t> ve Mimarlıkta Postmodernizm</a:t>
            </a:r>
            <a:endParaRPr lang="en-US" sz="2200" b="1" dirty="0"/>
          </a:p>
        </p:txBody>
      </p:sp>
      <p:sp>
        <p:nvSpPr>
          <p:cNvPr id="3" name="İçerik Yer Tutucusu 2">
            <a:extLst>
              <a:ext uri="{FF2B5EF4-FFF2-40B4-BE49-F238E27FC236}">
                <a16:creationId xmlns:a16="http://schemas.microsoft.com/office/drawing/2014/main" id="{4E0B2524-063F-8917-6832-4602A92B97A8}"/>
              </a:ext>
            </a:extLst>
          </p:cNvPr>
          <p:cNvSpPr>
            <a:spLocks noGrp="1"/>
          </p:cNvSpPr>
          <p:nvPr>
            <p:ph idx="1"/>
          </p:nvPr>
        </p:nvSpPr>
        <p:spPr>
          <a:xfrm>
            <a:off x="862491" y="1055203"/>
            <a:ext cx="9438005" cy="4763705"/>
          </a:xfrm>
        </p:spPr>
        <p:txBody>
          <a:bodyPr>
            <a:noAutofit/>
          </a:bodyPr>
          <a:lstStyle/>
          <a:p>
            <a:pPr algn="just">
              <a:spcBef>
                <a:spcPts val="600"/>
              </a:spcBef>
            </a:pPr>
            <a:r>
              <a:rPr lang="tr-TR" b="1" dirty="0">
                <a:solidFill>
                  <a:schemeClr val="tx1"/>
                </a:solidFill>
              </a:rPr>
              <a:t>Charles </a:t>
            </a:r>
            <a:r>
              <a:rPr lang="tr-TR" b="1" dirty="0" err="1">
                <a:solidFill>
                  <a:schemeClr val="tx1"/>
                </a:solidFill>
              </a:rPr>
              <a:t>Jencks’e</a:t>
            </a:r>
            <a:r>
              <a:rPr lang="tr-TR" b="1" dirty="0">
                <a:solidFill>
                  <a:schemeClr val="tx1"/>
                </a:solidFill>
              </a:rPr>
              <a:t> (1939-2019) göre, Postmodernizm mimarlıkta çeşitlilik, </a:t>
            </a:r>
            <a:r>
              <a:rPr lang="tr-TR" b="1" dirty="0" err="1">
                <a:solidFill>
                  <a:schemeClr val="tx1"/>
                </a:solidFill>
              </a:rPr>
              <a:t>eklektiklik</a:t>
            </a:r>
            <a:r>
              <a:rPr lang="tr-TR" b="1" dirty="0">
                <a:solidFill>
                  <a:schemeClr val="tx1"/>
                </a:solidFill>
              </a:rPr>
              <a:t> ve sembolizmi ön plana çıkaran, modernizme alternatif ve daha ifade gücü yüksek bir tarzdır. </a:t>
            </a:r>
          </a:p>
          <a:p>
            <a:pPr algn="just">
              <a:spcBef>
                <a:spcPts val="600"/>
              </a:spcBef>
            </a:pPr>
            <a:r>
              <a:rPr lang="tr-TR" b="1" dirty="0">
                <a:solidFill>
                  <a:schemeClr val="tx1"/>
                </a:solidFill>
              </a:rPr>
              <a:t>1971’den 2007’ye kadar yazdığı önemli eserlerle post modern hareketi desteklemiş ve tanımlamıştır. </a:t>
            </a:r>
          </a:p>
          <a:p>
            <a:pPr algn="just">
              <a:spcBef>
                <a:spcPts val="600"/>
              </a:spcBef>
            </a:pPr>
            <a:r>
              <a:rPr lang="tr-TR" b="1" dirty="0">
                <a:solidFill>
                  <a:schemeClr val="tx1"/>
                </a:solidFill>
              </a:rPr>
              <a:t>Başlangıçta modern mimarinin başarısızlıklarını eleştirip, yeni, eklektik bir tarz olan </a:t>
            </a:r>
            <a:r>
              <a:rPr lang="tr-TR" b="1" dirty="0" err="1">
                <a:solidFill>
                  <a:schemeClr val="tx1"/>
                </a:solidFill>
              </a:rPr>
              <a:t>Postmodernizm’i</a:t>
            </a:r>
            <a:r>
              <a:rPr lang="tr-TR" b="1" dirty="0">
                <a:solidFill>
                  <a:schemeClr val="tx1"/>
                </a:solidFill>
              </a:rPr>
              <a:t> savunmuş ve bu tarzın temel ögelerini açıklamıştır. </a:t>
            </a:r>
          </a:p>
          <a:p>
            <a:pPr algn="just">
              <a:spcBef>
                <a:spcPts val="600"/>
              </a:spcBef>
            </a:pPr>
            <a:r>
              <a:rPr lang="tr-TR" b="1" dirty="0">
                <a:solidFill>
                  <a:schemeClr val="tx1"/>
                </a:solidFill>
              </a:rPr>
              <a:t>Zamanla, çalışmalarını ve tanımlarını güncelleyerek, </a:t>
            </a:r>
            <a:r>
              <a:rPr lang="tr-TR" b="1" dirty="0" err="1">
                <a:solidFill>
                  <a:schemeClr val="tx1"/>
                </a:solidFill>
              </a:rPr>
              <a:t>Postmodernizm’i</a:t>
            </a:r>
            <a:r>
              <a:rPr lang="tr-TR" b="1" dirty="0">
                <a:solidFill>
                  <a:schemeClr val="tx1"/>
                </a:solidFill>
              </a:rPr>
              <a:t> çeşitli akımlar ve mimarlık örnekleriyle genişletmiştir. </a:t>
            </a:r>
          </a:p>
          <a:p>
            <a:pPr algn="just">
              <a:spcBef>
                <a:spcPts val="600"/>
              </a:spcBef>
            </a:pPr>
            <a:r>
              <a:rPr lang="tr-TR" b="1" dirty="0">
                <a:solidFill>
                  <a:schemeClr val="tx1"/>
                </a:solidFill>
              </a:rPr>
              <a:t>Son dönemlerde ise, modernizmle yeniden bütünleşen yeni bir “kritik modernizm” kavramını ortaya koymuş ve mimarlığın evrimiyle ilgili yeni kuramlar geliştirmiştir. </a:t>
            </a:r>
          </a:p>
          <a:p>
            <a:pPr algn="just">
              <a:spcBef>
                <a:spcPts val="600"/>
              </a:spcBef>
            </a:pPr>
            <a:r>
              <a:rPr lang="tr-TR" b="1" dirty="0" err="1">
                <a:solidFill>
                  <a:schemeClr val="tx1"/>
                </a:solidFill>
              </a:rPr>
              <a:t>Jencks’in</a:t>
            </a:r>
            <a:r>
              <a:rPr lang="tr-TR" b="1" dirty="0">
                <a:solidFill>
                  <a:schemeClr val="tx1"/>
                </a:solidFill>
              </a:rPr>
              <a:t> mimarlık tarihine ve hareketin gelişimine yaptığı katkılar büyük olup, eleştirmenler ise tutarsızlık ve yüzeysel okuma nedeniyle onun çalışmalarını sorgulamaktadır </a:t>
            </a:r>
            <a:r>
              <a:rPr lang="tr-TR" sz="1500" b="1" dirty="0">
                <a:solidFill>
                  <a:schemeClr val="tx1"/>
                </a:solidFill>
              </a:rPr>
              <a:t>(</a:t>
            </a:r>
            <a:r>
              <a:rPr lang="en-US" sz="1500" b="1" dirty="0">
                <a:solidFill>
                  <a:schemeClr val="tx1"/>
                </a:solidFill>
              </a:rPr>
              <a:t>Haddad</a:t>
            </a:r>
            <a:r>
              <a:rPr lang="tr-TR" sz="1500" b="1" dirty="0">
                <a:solidFill>
                  <a:schemeClr val="tx1"/>
                </a:solidFill>
              </a:rPr>
              <a:t>, </a:t>
            </a:r>
            <a:r>
              <a:rPr lang="en-US" sz="1500" b="1" dirty="0">
                <a:solidFill>
                  <a:schemeClr val="tx1"/>
                </a:solidFill>
              </a:rPr>
              <a:t>2009)</a:t>
            </a:r>
            <a:r>
              <a:rPr lang="tr-TR" sz="1500" b="1" dirty="0">
                <a:solidFill>
                  <a:schemeClr val="tx1"/>
                </a:solidFill>
              </a:rPr>
              <a:t>.</a:t>
            </a:r>
            <a:r>
              <a:rPr lang="en-US" sz="1500" b="1" dirty="0">
                <a:solidFill>
                  <a:schemeClr val="tx1"/>
                </a:solidFill>
              </a:rPr>
              <a:t> </a:t>
            </a:r>
            <a:endParaRPr lang="tr-TR" sz="1500" b="1" dirty="0">
              <a:solidFill>
                <a:schemeClr val="tx1"/>
              </a:solidFill>
            </a:endParaRPr>
          </a:p>
        </p:txBody>
      </p:sp>
    </p:spTree>
    <p:extLst>
      <p:ext uri="{BB962C8B-B14F-4D97-AF65-F5344CB8AC3E}">
        <p14:creationId xmlns:p14="http://schemas.microsoft.com/office/powerpoint/2010/main" val="277367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939E1-20FA-E1CF-9DFA-79FC5EB3897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AC4686F-ECBA-04A7-7972-543F2F3C3AE7}"/>
              </a:ext>
            </a:extLst>
          </p:cNvPr>
          <p:cNvSpPr>
            <a:spLocks noGrp="1"/>
          </p:cNvSpPr>
          <p:nvPr>
            <p:ph type="title"/>
          </p:nvPr>
        </p:nvSpPr>
        <p:spPr>
          <a:xfrm>
            <a:off x="1451113" y="184327"/>
            <a:ext cx="8518957" cy="793547"/>
          </a:xfrm>
        </p:spPr>
        <p:txBody>
          <a:bodyPr>
            <a:normAutofit fontScale="90000"/>
          </a:bodyPr>
          <a:lstStyle/>
          <a:p>
            <a:pPr algn="ctr"/>
            <a:r>
              <a:rPr lang="tr-TR" sz="2600" b="1" dirty="0" err="1">
                <a:solidFill>
                  <a:schemeClr val="tx1"/>
                </a:solidFill>
              </a:rPr>
              <a:t>Postmodern</a:t>
            </a:r>
            <a:r>
              <a:rPr lang="tr-TR" sz="2600" b="1" dirty="0">
                <a:solidFill>
                  <a:schemeClr val="tx1"/>
                </a:solidFill>
              </a:rPr>
              <a:t> Yönetim Yaklaşımları: </a:t>
            </a:r>
            <a:br>
              <a:rPr lang="tr-TR" sz="2400" b="1" dirty="0">
                <a:solidFill>
                  <a:schemeClr val="tx1"/>
                </a:solidFill>
              </a:rPr>
            </a:br>
            <a:r>
              <a:rPr lang="tr-TR" sz="2400" b="1" dirty="0">
                <a:solidFill>
                  <a:schemeClr val="tx1"/>
                </a:solidFill>
              </a:rPr>
              <a:t>Charles </a:t>
            </a:r>
            <a:r>
              <a:rPr lang="tr-TR" sz="2400" b="1" dirty="0" err="1">
                <a:solidFill>
                  <a:schemeClr val="tx1"/>
                </a:solidFill>
              </a:rPr>
              <a:t>Jenks</a:t>
            </a:r>
            <a:r>
              <a:rPr lang="tr-TR" sz="2400" b="1" dirty="0">
                <a:solidFill>
                  <a:schemeClr val="tx1"/>
                </a:solidFill>
              </a:rPr>
              <a:t> ve Mimarlıkta Postmodernizm</a:t>
            </a:r>
            <a:endParaRPr lang="en-US" sz="2400" b="1" dirty="0"/>
          </a:p>
        </p:txBody>
      </p:sp>
      <p:sp>
        <p:nvSpPr>
          <p:cNvPr id="3" name="İçerik Yer Tutucusu 2">
            <a:extLst>
              <a:ext uri="{FF2B5EF4-FFF2-40B4-BE49-F238E27FC236}">
                <a16:creationId xmlns:a16="http://schemas.microsoft.com/office/drawing/2014/main" id="{1CC19A4F-5F9A-8CE4-13F1-724B2D69EF94}"/>
              </a:ext>
            </a:extLst>
          </p:cNvPr>
          <p:cNvSpPr>
            <a:spLocks noGrp="1"/>
          </p:cNvSpPr>
          <p:nvPr>
            <p:ph idx="1"/>
          </p:nvPr>
        </p:nvSpPr>
        <p:spPr>
          <a:xfrm>
            <a:off x="973329" y="1102565"/>
            <a:ext cx="9438005" cy="4902251"/>
          </a:xfrm>
        </p:spPr>
        <p:txBody>
          <a:bodyPr>
            <a:noAutofit/>
          </a:bodyPr>
          <a:lstStyle/>
          <a:p>
            <a:pPr marL="0" indent="0" algn="just">
              <a:spcBef>
                <a:spcPts val="600"/>
              </a:spcBef>
              <a:buNone/>
            </a:pPr>
            <a:r>
              <a:rPr lang="tr-TR" sz="2000" b="1" u="sng" dirty="0">
                <a:solidFill>
                  <a:schemeClr val="tx1"/>
                </a:solidFill>
              </a:rPr>
              <a:t>Charles </a:t>
            </a:r>
            <a:r>
              <a:rPr lang="tr-TR" sz="2000" b="1" u="sng" dirty="0" err="1">
                <a:solidFill>
                  <a:schemeClr val="tx1"/>
                </a:solidFill>
              </a:rPr>
              <a:t>Jenks'e</a:t>
            </a:r>
            <a:r>
              <a:rPr lang="tr-TR" sz="2000" b="1" u="sng" dirty="0">
                <a:solidFill>
                  <a:schemeClr val="tx1"/>
                </a:solidFill>
              </a:rPr>
              <a:t> göre postmodernizm ve yönetim arasındaki bağlantı özetle şudur</a:t>
            </a:r>
            <a:r>
              <a:rPr lang="tr-TR" sz="2000" b="1" dirty="0">
                <a:solidFill>
                  <a:schemeClr val="tx1"/>
                </a:solidFill>
              </a:rPr>
              <a:t>: </a:t>
            </a:r>
          </a:p>
          <a:p>
            <a:pPr algn="just">
              <a:spcBef>
                <a:spcPts val="600"/>
              </a:spcBef>
            </a:pPr>
            <a:r>
              <a:rPr lang="tr-TR" sz="2000" b="1" dirty="0">
                <a:solidFill>
                  <a:schemeClr val="tx1"/>
                </a:solidFill>
              </a:rPr>
              <a:t>Postmodernizm, modern düşüncenin temel varsayımlarına ve değerlerine karşı çıkan bir felsefi akımdır.</a:t>
            </a:r>
          </a:p>
          <a:p>
            <a:pPr algn="just">
              <a:spcBef>
                <a:spcPts val="600"/>
              </a:spcBef>
            </a:pPr>
            <a:r>
              <a:rPr lang="tr-TR" sz="2000" b="1" dirty="0">
                <a:solidFill>
                  <a:schemeClr val="tx1"/>
                </a:solidFill>
              </a:rPr>
              <a:t>Bu akım, çeşitli insan deneyimlerinin ve bakış açıların zenginliğine vurgu yapar. </a:t>
            </a:r>
          </a:p>
          <a:p>
            <a:pPr algn="just">
              <a:spcBef>
                <a:spcPts val="600"/>
              </a:spcBef>
            </a:pPr>
            <a:r>
              <a:rPr lang="tr-TR" sz="2000" b="1" dirty="0">
                <a:solidFill>
                  <a:schemeClr val="tx1"/>
                </a:solidFill>
              </a:rPr>
              <a:t>Bu yaklaşım, yönetimde de tek tip, nesnel ve evrensel kurallar yerine, farklı bakış açılarını, öznel deneyimleri ve bağlama dayalı çözümleri benimser. </a:t>
            </a:r>
          </a:p>
          <a:p>
            <a:pPr algn="just">
              <a:spcBef>
                <a:spcPts val="600"/>
              </a:spcBef>
            </a:pPr>
            <a:r>
              <a:rPr lang="tr-TR" sz="2000" b="1" dirty="0">
                <a:solidFill>
                  <a:schemeClr val="tx1"/>
                </a:solidFill>
              </a:rPr>
              <a:t>Yani, postmodern yönetim anlayışı, tek ve doğru yönetim yöntemleri yerine, çeşitli ve uyarlanabilir, bağlama uygun, esnek ve çoğulcu yaklaşımları teşvik eder.</a:t>
            </a:r>
          </a:p>
          <a:p>
            <a:pPr algn="just">
              <a:spcBef>
                <a:spcPts val="600"/>
              </a:spcBef>
            </a:pPr>
            <a:r>
              <a:rPr lang="tr-TR" sz="2000" b="1" dirty="0">
                <a:solidFill>
                  <a:schemeClr val="tx1"/>
                </a:solidFill>
              </a:rPr>
              <a:t>Bu da, yönetim uygulamalarının daha eleştirel, çok boyutlu ve katılımcı duruma gelmesini sağlar </a:t>
            </a:r>
            <a:r>
              <a:rPr lang="tr-TR" sz="1500" b="1" dirty="0">
                <a:solidFill>
                  <a:schemeClr val="tx1"/>
                </a:solidFill>
              </a:rPr>
              <a:t>(</a:t>
            </a:r>
            <a:r>
              <a:rPr lang="en-US" sz="1500" b="1" dirty="0">
                <a:solidFill>
                  <a:schemeClr val="tx1"/>
                </a:solidFill>
              </a:rPr>
              <a:t>Bueno</a:t>
            </a:r>
            <a:r>
              <a:rPr lang="tr-TR" sz="1500" b="1" dirty="0">
                <a:solidFill>
                  <a:schemeClr val="tx1"/>
                </a:solidFill>
              </a:rPr>
              <a:t> ve S</a:t>
            </a:r>
            <a:r>
              <a:rPr lang="en-US" sz="1500" b="1" dirty="0" err="1">
                <a:solidFill>
                  <a:schemeClr val="tx1"/>
                </a:solidFill>
              </a:rPr>
              <a:t>alapa</a:t>
            </a:r>
            <a:r>
              <a:rPr lang="tr-TR" sz="1500" b="1" dirty="0">
                <a:solidFill>
                  <a:schemeClr val="tx1"/>
                </a:solidFill>
              </a:rPr>
              <a:t>, 2021). </a:t>
            </a:r>
          </a:p>
        </p:txBody>
      </p:sp>
    </p:spTree>
    <p:extLst>
      <p:ext uri="{BB962C8B-B14F-4D97-AF65-F5344CB8AC3E}">
        <p14:creationId xmlns:p14="http://schemas.microsoft.com/office/powerpoint/2010/main" val="122034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F686-D772-5771-3A9F-C96B1EAE586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4F86B5D-6202-FEF8-39C8-6457A500D241}"/>
              </a:ext>
            </a:extLst>
          </p:cNvPr>
          <p:cNvSpPr>
            <a:spLocks noGrp="1"/>
          </p:cNvSpPr>
          <p:nvPr>
            <p:ph type="title"/>
          </p:nvPr>
        </p:nvSpPr>
        <p:spPr>
          <a:xfrm>
            <a:off x="1451113" y="184327"/>
            <a:ext cx="8518957" cy="785492"/>
          </a:xfrm>
        </p:spPr>
        <p:txBody>
          <a:bodyPr>
            <a:normAutofit fontScale="90000"/>
          </a:bodyPr>
          <a:lstStyle/>
          <a:p>
            <a:pPr algn="ctr"/>
            <a:r>
              <a:rPr lang="tr-TR" sz="2600" b="1" dirty="0">
                <a:solidFill>
                  <a:schemeClr val="tx1"/>
                </a:solidFill>
              </a:rPr>
              <a:t>Postmodern Yönetim Yaklaşımları: </a:t>
            </a:r>
            <a:br>
              <a:rPr lang="tr-TR" sz="2400" b="1" dirty="0">
                <a:solidFill>
                  <a:schemeClr val="tx1"/>
                </a:solidFill>
              </a:rPr>
            </a:br>
            <a:r>
              <a:rPr lang="tr-TR" sz="2400" b="1" dirty="0" err="1">
                <a:solidFill>
                  <a:schemeClr val="tx1"/>
                </a:solidFill>
              </a:rPr>
              <a:t>Ihab</a:t>
            </a:r>
            <a:r>
              <a:rPr lang="tr-TR" sz="2400" b="1" dirty="0">
                <a:solidFill>
                  <a:schemeClr val="tx1"/>
                </a:solidFill>
              </a:rPr>
              <a:t> Hassan ve Kültürel Çeşitlilik</a:t>
            </a:r>
            <a:endParaRPr lang="en-US" sz="2400" b="1" dirty="0"/>
          </a:p>
        </p:txBody>
      </p:sp>
      <p:sp>
        <p:nvSpPr>
          <p:cNvPr id="3" name="İçerik Yer Tutucusu 2">
            <a:extLst>
              <a:ext uri="{FF2B5EF4-FFF2-40B4-BE49-F238E27FC236}">
                <a16:creationId xmlns:a16="http://schemas.microsoft.com/office/drawing/2014/main" id="{79AFA472-A1C9-DC27-27DB-B9A88DCA94E3}"/>
              </a:ext>
            </a:extLst>
          </p:cNvPr>
          <p:cNvSpPr>
            <a:spLocks noGrp="1"/>
          </p:cNvSpPr>
          <p:nvPr>
            <p:ph idx="1"/>
          </p:nvPr>
        </p:nvSpPr>
        <p:spPr>
          <a:xfrm>
            <a:off x="991588" y="1179894"/>
            <a:ext cx="9438005" cy="4708287"/>
          </a:xfrm>
        </p:spPr>
        <p:txBody>
          <a:bodyPr>
            <a:noAutofit/>
          </a:bodyPr>
          <a:lstStyle/>
          <a:p>
            <a:pPr algn="just">
              <a:spcBef>
                <a:spcPts val="600"/>
              </a:spcBef>
            </a:pPr>
            <a:r>
              <a:rPr lang="tr-TR" b="1" dirty="0" err="1">
                <a:solidFill>
                  <a:schemeClr val="tx1"/>
                </a:solidFill>
              </a:rPr>
              <a:t>Ihab</a:t>
            </a:r>
            <a:r>
              <a:rPr lang="tr-TR" b="1" dirty="0">
                <a:solidFill>
                  <a:schemeClr val="tx1"/>
                </a:solidFill>
              </a:rPr>
              <a:t> Hassan (1925-2015), Amerikan kültür ve edebiyat alanında önemli bir eleştirmen, teorisyen ve postmodernizm savunucusudur. </a:t>
            </a:r>
          </a:p>
          <a:p>
            <a:pPr algn="just">
              <a:spcBef>
                <a:spcPts val="600"/>
              </a:spcBef>
            </a:pPr>
            <a:r>
              <a:rPr lang="tr-TR" b="1" dirty="0">
                <a:solidFill>
                  <a:schemeClr val="tx1"/>
                </a:solidFill>
              </a:rPr>
              <a:t>“Postmodernizm için ısrarcı bir sözcü ve model yapıcı” olarak tanınır.</a:t>
            </a:r>
          </a:p>
          <a:p>
            <a:pPr algn="just">
              <a:spcBef>
                <a:spcPts val="600"/>
              </a:spcBef>
            </a:pPr>
            <a:r>
              <a:rPr lang="tr-TR" b="1" dirty="0">
                <a:solidFill>
                  <a:schemeClr val="tx1"/>
                </a:solidFill>
              </a:rPr>
              <a:t>En bilinen eserleri arasında «</a:t>
            </a:r>
            <a:r>
              <a:rPr lang="tr-TR" b="1" dirty="0" err="1">
                <a:solidFill>
                  <a:schemeClr val="tx1"/>
                </a:solidFill>
              </a:rPr>
              <a:t>The</a:t>
            </a:r>
            <a:r>
              <a:rPr lang="tr-TR" b="1" dirty="0">
                <a:solidFill>
                  <a:schemeClr val="tx1"/>
                </a:solidFill>
              </a:rPr>
              <a:t> Right </a:t>
            </a:r>
            <a:r>
              <a:rPr lang="tr-TR" b="1" dirty="0" err="1">
                <a:solidFill>
                  <a:schemeClr val="tx1"/>
                </a:solidFill>
              </a:rPr>
              <a:t>Promethean</a:t>
            </a:r>
            <a:r>
              <a:rPr lang="tr-TR" b="1" dirty="0">
                <a:solidFill>
                  <a:schemeClr val="tx1"/>
                </a:solidFill>
              </a:rPr>
              <a:t> Fire (1980)», «</a:t>
            </a:r>
            <a:r>
              <a:rPr lang="tr-TR" b="1" dirty="0" err="1">
                <a:solidFill>
                  <a:schemeClr val="tx1"/>
                </a:solidFill>
              </a:rPr>
              <a:t>The</a:t>
            </a:r>
            <a:r>
              <a:rPr lang="tr-TR" b="1" dirty="0">
                <a:solidFill>
                  <a:schemeClr val="tx1"/>
                </a:solidFill>
              </a:rPr>
              <a:t> </a:t>
            </a:r>
            <a:r>
              <a:rPr lang="tr-TR" b="1" dirty="0" err="1">
                <a:solidFill>
                  <a:schemeClr val="tx1"/>
                </a:solidFill>
              </a:rPr>
              <a:t>Postmodern</a:t>
            </a:r>
            <a:r>
              <a:rPr lang="tr-TR" b="1" dirty="0">
                <a:solidFill>
                  <a:schemeClr val="tx1"/>
                </a:solidFill>
              </a:rPr>
              <a:t> </a:t>
            </a:r>
            <a:r>
              <a:rPr lang="tr-TR" b="1" dirty="0" err="1">
                <a:solidFill>
                  <a:schemeClr val="tx1"/>
                </a:solidFill>
              </a:rPr>
              <a:t>Turn</a:t>
            </a:r>
            <a:r>
              <a:rPr lang="tr-TR" b="1" dirty="0">
                <a:solidFill>
                  <a:schemeClr val="tx1"/>
                </a:solidFill>
              </a:rPr>
              <a:t>» (1987), «</a:t>
            </a:r>
            <a:r>
              <a:rPr lang="tr-TR" b="1" dirty="0" err="1">
                <a:solidFill>
                  <a:schemeClr val="tx1"/>
                </a:solidFill>
              </a:rPr>
              <a:t>The</a:t>
            </a:r>
            <a:r>
              <a:rPr lang="tr-TR" b="1" dirty="0">
                <a:solidFill>
                  <a:schemeClr val="tx1"/>
                </a:solidFill>
              </a:rPr>
              <a:t> </a:t>
            </a:r>
            <a:r>
              <a:rPr lang="tr-TR" b="1" dirty="0" err="1">
                <a:solidFill>
                  <a:schemeClr val="tx1"/>
                </a:solidFill>
              </a:rPr>
              <a:t>Literature</a:t>
            </a:r>
            <a:r>
              <a:rPr lang="tr-TR" b="1" dirty="0">
                <a:solidFill>
                  <a:schemeClr val="tx1"/>
                </a:solidFill>
              </a:rPr>
              <a:t> of Silence» (1968), ve «</a:t>
            </a:r>
            <a:r>
              <a:rPr lang="tr-TR" b="1" dirty="0" err="1">
                <a:solidFill>
                  <a:schemeClr val="tx1"/>
                </a:solidFill>
              </a:rPr>
              <a:t>The</a:t>
            </a:r>
            <a:r>
              <a:rPr lang="tr-TR" b="1" dirty="0">
                <a:solidFill>
                  <a:schemeClr val="tx1"/>
                </a:solidFill>
              </a:rPr>
              <a:t> </a:t>
            </a:r>
            <a:r>
              <a:rPr lang="tr-TR" b="1" dirty="0" err="1">
                <a:solidFill>
                  <a:schemeClr val="tx1"/>
                </a:solidFill>
              </a:rPr>
              <a:t>Dismemberment</a:t>
            </a:r>
            <a:r>
              <a:rPr lang="tr-TR" b="1" dirty="0">
                <a:solidFill>
                  <a:schemeClr val="tx1"/>
                </a:solidFill>
              </a:rPr>
              <a:t> of </a:t>
            </a:r>
            <a:r>
              <a:rPr lang="tr-TR" b="1" dirty="0" err="1">
                <a:solidFill>
                  <a:schemeClr val="tx1"/>
                </a:solidFill>
              </a:rPr>
              <a:t>Orpheus</a:t>
            </a:r>
            <a:r>
              <a:rPr lang="tr-TR" b="1" dirty="0">
                <a:solidFill>
                  <a:schemeClr val="tx1"/>
                </a:solidFill>
              </a:rPr>
              <a:t>» (1971) bulunur. </a:t>
            </a:r>
          </a:p>
          <a:p>
            <a:pPr algn="just">
              <a:spcBef>
                <a:spcPts val="600"/>
              </a:spcBef>
            </a:pPr>
            <a:r>
              <a:rPr lang="tr-TR" b="1" dirty="0">
                <a:solidFill>
                  <a:schemeClr val="tx1"/>
                </a:solidFill>
              </a:rPr>
              <a:t>Hassan, özellikle postmodernizmin tarihsel gelişimi, özellikleri ve kültürel bağlamı üzerinde önemli çalışmalar yapmıştır.</a:t>
            </a:r>
          </a:p>
          <a:p>
            <a:pPr algn="just">
              <a:spcBef>
                <a:spcPts val="600"/>
              </a:spcBef>
            </a:pPr>
            <a:r>
              <a:rPr lang="tr-TR" b="1" dirty="0">
                <a:solidFill>
                  <a:schemeClr val="tx1"/>
                </a:solidFill>
              </a:rPr>
              <a:t>Hassan, postmodernizmi bir hareket olarak hem tanımlamış hem de geliştirmiştir. </a:t>
            </a:r>
          </a:p>
          <a:p>
            <a:pPr algn="just">
              <a:spcBef>
                <a:spcPts val="600"/>
              </a:spcBef>
            </a:pPr>
            <a:r>
              <a:rPr lang="tr-TR" b="1" dirty="0">
                <a:solidFill>
                  <a:schemeClr val="tx1"/>
                </a:solidFill>
              </a:rPr>
              <a:t>Ona göre, postmodernizm başlangıçta çatışma ve tartışma ortamında doğmuş, zamanla kültürel ve sanatsal alanlarda farklı ve karmaşık bir kategori durumuna gelmiştir. </a:t>
            </a:r>
          </a:p>
          <a:p>
            <a:pPr algn="just">
              <a:spcBef>
                <a:spcPts val="600"/>
              </a:spcBef>
            </a:pPr>
            <a:r>
              <a:rPr lang="tr-TR" b="1" dirty="0">
                <a:solidFill>
                  <a:schemeClr val="tx1"/>
                </a:solidFill>
              </a:rPr>
              <a:t>Bu özellikler, modernizmden farklı olarak, sürekli değişen, belirsiz ve çoğulcu bir kültürel ve sanatsal alanı temsil eder </a:t>
            </a:r>
            <a:r>
              <a:rPr lang="tr-TR" sz="1500" b="1" dirty="0">
                <a:solidFill>
                  <a:schemeClr val="tx1"/>
                </a:solidFill>
              </a:rPr>
              <a:t>(</a:t>
            </a:r>
            <a:r>
              <a:rPr lang="en-US" sz="1500" b="1" dirty="0">
                <a:solidFill>
                  <a:schemeClr val="tx1"/>
                </a:solidFill>
              </a:rPr>
              <a:t>Raj, 2016</a:t>
            </a:r>
            <a:r>
              <a:rPr lang="tr-TR" sz="1500" b="1" dirty="0">
                <a:solidFill>
                  <a:schemeClr val="tx1"/>
                </a:solidFill>
              </a:rPr>
              <a:t>, </a:t>
            </a:r>
            <a:r>
              <a:rPr lang="tr-TR" sz="1500" b="1" dirty="0" err="1">
                <a:solidFill>
                  <a:schemeClr val="tx1"/>
                </a:solidFill>
              </a:rPr>
              <a:t>ss</a:t>
            </a:r>
            <a:r>
              <a:rPr lang="tr-TR" sz="1500" b="1" dirty="0">
                <a:solidFill>
                  <a:schemeClr val="tx1"/>
                </a:solidFill>
              </a:rPr>
              <a:t>. 104-105</a:t>
            </a:r>
            <a:r>
              <a:rPr lang="en-US" sz="1500" b="1" dirty="0">
                <a:solidFill>
                  <a:schemeClr val="tx1"/>
                </a:solidFill>
              </a:rPr>
              <a:t>)</a:t>
            </a:r>
            <a:r>
              <a:rPr lang="tr-TR" sz="1500" b="1" dirty="0">
                <a:solidFill>
                  <a:schemeClr val="tx1"/>
                </a:solidFill>
              </a:rPr>
              <a:t>.</a:t>
            </a:r>
          </a:p>
        </p:txBody>
      </p:sp>
    </p:spTree>
    <p:extLst>
      <p:ext uri="{BB962C8B-B14F-4D97-AF65-F5344CB8AC3E}">
        <p14:creationId xmlns:p14="http://schemas.microsoft.com/office/powerpoint/2010/main" val="901931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F686-D772-5771-3A9F-C96B1EAE586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4F86B5D-6202-FEF8-39C8-6457A500D241}"/>
              </a:ext>
            </a:extLst>
          </p:cNvPr>
          <p:cNvSpPr>
            <a:spLocks noGrp="1"/>
          </p:cNvSpPr>
          <p:nvPr>
            <p:ph type="title"/>
          </p:nvPr>
        </p:nvSpPr>
        <p:spPr>
          <a:xfrm>
            <a:off x="1520384" y="332509"/>
            <a:ext cx="8518957" cy="942109"/>
          </a:xfrm>
        </p:spPr>
        <p:txBody>
          <a:bodyPr>
            <a:normAutofit/>
          </a:bodyPr>
          <a:lstStyle/>
          <a:p>
            <a:pPr algn="ctr"/>
            <a:r>
              <a:rPr lang="tr-TR" sz="2300" b="1" dirty="0" err="1">
                <a:solidFill>
                  <a:schemeClr val="tx1"/>
                </a:solidFill>
              </a:rPr>
              <a:t>Postmodern</a:t>
            </a:r>
            <a:r>
              <a:rPr lang="tr-TR" sz="2300" b="1" dirty="0">
                <a:solidFill>
                  <a:schemeClr val="tx1"/>
                </a:solidFill>
              </a:rPr>
              <a:t> Yönetim Yaklaşımları: </a:t>
            </a:r>
            <a:br>
              <a:rPr lang="tr-TR" sz="2300" b="1" dirty="0">
                <a:solidFill>
                  <a:schemeClr val="tx1"/>
                </a:solidFill>
              </a:rPr>
            </a:br>
            <a:r>
              <a:rPr lang="tr-TR" sz="2200" b="1" dirty="0" err="1">
                <a:solidFill>
                  <a:schemeClr val="tx1"/>
                </a:solidFill>
              </a:rPr>
              <a:t>Ihab</a:t>
            </a:r>
            <a:r>
              <a:rPr lang="tr-TR" sz="2200" b="1" dirty="0">
                <a:solidFill>
                  <a:schemeClr val="tx1"/>
                </a:solidFill>
              </a:rPr>
              <a:t> Hassan ve Kültürel Çeşitlilik </a:t>
            </a:r>
            <a:endParaRPr lang="en-US" sz="2200" b="1" dirty="0"/>
          </a:p>
        </p:txBody>
      </p:sp>
      <p:sp>
        <p:nvSpPr>
          <p:cNvPr id="3" name="İçerik Yer Tutucusu 2">
            <a:extLst>
              <a:ext uri="{FF2B5EF4-FFF2-40B4-BE49-F238E27FC236}">
                <a16:creationId xmlns:a16="http://schemas.microsoft.com/office/drawing/2014/main" id="{79AFA472-A1C9-DC27-27DB-B9A88DCA94E3}"/>
              </a:ext>
            </a:extLst>
          </p:cNvPr>
          <p:cNvSpPr>
            <a:spLocks noGrp="1"/>
          </p:cNvSpPr>
          <p:nvPr>
            <p:ph idx="1"/>
          </p:nvPr>
        </p:nvSpPr>
        <p:spPr>
          <a:xfrm>
            <a:off x="1060859" y="1274618"/>
            <a:ext cx="9438005" cy="4722141"/>
          </a:xfrm>
        </p:spPr>
        <p:txBody>
          <a:bodyPr>
            <a:noAutofit/>
          </a:bodyPr>
          <a:lstStyle/>
          <a:p>
            <a:pPr algn="just">
              <a:spcBef>
                <a:spcPts val="600"/>
              </a:spcBef>
            </a:pPr>
            <a:r>
              <a:rPr lang="tr-TR" sz="1700" b="1" dirty="0" err="1">
                <a:solidFill>
                  <a:schemeClr val="tx1"/>
                </a:solidFill>
              </a:rPr>
              <a:t>Hassan’a</a:t>
            </a:r>
            <a:r>
              <a:rPr lang="tr-TR" sz="1700" b="1" dirty="0">
                <a:solidFill>
                  <a:schemeClr val="tx1"/>
                </a:solidFill>
              </a:rPr>
              <a:t> göre, postmodernizm, çekişme ve tartışmalardan doğan eleştirel ve tartışmalı bir gelişmedir ve modernizmden önemli bir sapmayı temsil eder. </a:t>
            </a:r>
          </a:p>
          <a:p>
            <a:pPr algn="just">
              <a:spcBef>
                <a:spcPts val="600"/>
              </a:spcBef>
            </a:pPr>
            <a:r>
              <a:rPr lang="tr-TR" sz="1700" b="1" dirty="0">
                <a:solidFill>
                  <a:schemeClr val="tx1"/>
                </a:solidFill>
              </a:rPr>
              <a:t>Postmodernizmi, çeşitlilik, parodi, </a:t>
            </a:r>
            <a:r>
              <a:rPr lang="tr-TR" sz="1700" b="1" dirty="0" err="1">
                <a:solidFill>
                  <a:schemeClr val="tx1"/>
                </a:solidFill>
              </a:rPr>
              <a:t>kitsch</a:t>
            </a:r>
            <a:r>
              <a:rPr lang="tr-TR" sz="1700" b="1" dirty="0">
                <a:solidFill>
                  <a:schemeClr val="tx1"/>
                </a:solidFill>
              </a:rPr>
              <a:t>, medya gösterisi ve ideolojik çatışmayla karakterize edilen belirli bir tarihsel dönemin kolektif bir algısı olarak görür. </a:t>
            </a:r>
          </a:p>
          <a:p>
            <a:pPr algn="just">
              <a:spcBef>
                <a:spcPts val="600"/>
              </a:spcBef>
            </a:pPr>
            <a:r>
              <a:rPr lang="tr-TR" sz="1700" b="1" dirty="0" err="1">
                <a:solidFill>
                  <a:schemeClr val="tx1"/>
                </a:solidFill>
              </a:rPr>
              <a:t>Kitsch</a:t>
            </a:r>
            <a:r>
              <a:rPr lang="tr-TR" sz="1700" b="1" dirty="0">
                <a:solidFill>
                  <a:schemeClr val="tx1"/>
                </a:solidFill>
              </a:rPr>
              <a:t>, genellikle estetik açıdan düşük, aşırı duygusal, yapmacık veya abartılı sanat ve dekorasyon biçimi olarak tanımlanır. Kısaca, genellikle ticari amaçlarla, duyguları sömürmek veya kolayca tutturulabilen, aşırı duygu yüklü ve çoğu zaman kalitesiz veya tadı kaçmış gibi görünen sanat, dekor veya ürünleri ifade eder. </a:t>
            </a:r>
          </a:p>
          <a:p>
            <a:pPr algn="just">
              <a:spcBef>
                <a:spcPts val="600"/>
              </a:spcBef>
            </a:pPr>
            <a:r>
              <a:rPr lang="tr-TR" sz="1700" b="1" dirty="0" err="1">
                <a:solidFill>
                  <a:schemeClr val="tx1"/>
                </a:solidFill>
              </a:rPr>
              <a:t>Hassan'ın</a:t>
            </a:r>
            <a:r>
              <a:rPr lang="tr-TR" sz="1700" b="1" dirty="0">
                <a:solidFill>
                  <a:schemeClr val="tx1"/>
                </a:solidFill>
              </a:rPr>
              <a:t> tanımında, postmodernizmin bir özelliği olarak, yüksek sanat ve kültürel değerlerin yerine, sıradan ve yapmacık ögelerin (</a:t>
            </a:r>
            <a:r>
              <a:rPr lang="tr-TR" sz="1700" b="1" dirty="0" err="1">
                <a:solidFill>
                  <a:schemeClr val="tx1"/>
                </a:solidFill>
              </a:rPr>
              <a:t>kitsch</a:t>
            </a:r>
            <a:r>
              <a:rPr lang="tr-TR" sz="1700" b="1" dirty="0">
                <a:solidFill>
                  <a:schemeClr val="tx1"/>
                </a:solidFill>
              </a:rPr>
              <a:t>) kullanılması vurgulanıyor.</a:t>
            </a:r>
          </a:p>
          <a:p>
            <a:pPr algn="just">
              <a:spcBef>
                <a:spcPts val="600"/>
              </a:spcBef>
            </a:pPr>
            <a:r>
              <a:rPr lang="tr-TR" sz="1700" b="1" dirty="0">
                <a:solidFill>
                  <a:schemeClr val="tx1"/>
                </a:solidFill>
              </a:rPr>
              <a:t>Hassan, postmodernizmin hermenötik bir araç olduğunu, </a:t>
            </a:r>
            <a:r>
              <a:rPr lang="tr-TR" sz="1700" b="1" dirty="0" err="1">
                <a:solidFill>
                  <a:schemeClr val="tx1"/>
                </a:solidFill>
              </a:rPr>
              <a:t>modernist</a:t>
            </a:r>
            <a:r>
              <a:rPr lang="tr-TR" sz="1700" b="1" dirty="0">
                <a:solidFill>
                  <a:schemeClr val="tx1"/>
                </a:solidFill>
              </a:rPr>
              <a:t> ideallere karşı kültürel ve sanatsal bir isyanı yansıtan, parçalanmayı, belirsizliği ve evrensel anlatıların reddini vurgulayan bir yorumlama biçimi olduğunu vurgular. </a:t>
            </a:r>
          </a:p>
          <a:p>
            <a:pPr algn="just">
              <a:spcBef>
                <a:spcPts val="600"/>
              </a:spcBef>
            </a:pPr>
            <a:r>
              <a:rPr lang="tr-TR" sz="1700" b="1" dirty="0">
                <a:solidFill>
                  <a:schemeClr val="tx1"/>
                </a:solidFill>
              </a:rPr>
              <a:t>Hem kültürel bir hareket hem de toplumu anlamanın bir yoludur; çekişmelerden doğmuş, doymak bilmez gerçek dışılığı ve tüketim toplumu eleştirisiyle karakterizedir </a:t>
            </a:r>
            <a:r>
              <a:rPr lang="tr-TR" sz="1500" b="1" dirty="0">
                <a:solidFill>
                  <a:schemeClr val="tx1"/>
                </a:solidFill>
              </a:rPr>
              <a:t>(</a:t>
            </a:r>
            <a:r>
              <a:rPr lang="en-US" sz="1500" b="1" dirty="0">
                <a:solidFill>
                  <a:schemeClr val="tx1"/>
                </a:solidFill>
              </a:rPr>
              <a:t>Raj, 2016</a:t>
            </a:r>
            <a:r>
              <a:rPr lang="tr-TR" sz="1500" b="1" dirty="0">
                <a:solidFill>
                  <a:schemeClr val="tx1"/>
                </a:solidFill>
              </a:rPr>
              <a:t>, </a:t>
            </a:r>
            <a:r>
              <a:rPr lang="tr-TR" sz="1500" b="1" dirty="0" err="1">
                <a:solidFill>
                  <a:schemeClr val="tx1"/>
                </a:solidFill>
              </a:rPr>
              <a:t>ss</a:t>
            </a:r>
            <a:r>
              <a:rPr lang="tr-TR" sz="1500" b="1" dirty="0">
                <a:solidFill>
                  <a:schemeClr val="tx1"/>
                </a:solidFill>
              </a:rPr>
              <a:t>. 104-105</a:t>
            </a:r>
            <a:r>
              <a:rPr lang="en-US" sz="1500" b="1" dirty="0">
                <a:solidFill>
                  <a:schemeClr val="tx1"/>
                </a:solidFill>
              </a:rPr>
              <a:t>)</a:t>
            </a:r>
            <a:r>
              <a:rPr lang="tr-TR" sz="1500" b="1" dirty="0">
                <a:solidFill>
                  <a:schemeClr val="tx1"/>
                </a:solidFill>
              </a:rPr>
              <a:t>.</a:t>
            </a:r>
          </a:p>
        </p:txBody>
      </p:sp>
    </p:spTree>
    <p:extLst>
      <p:ext uri="{BB962C8B-B14F-4D97-AF65-F5344CB8AC3E}">
        <p14:creationId xmlns:p14="http://schemas.microsoft.com/office/powerpoint/2010/main" val="397256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C6E18-509E-B161-D1F9-6233315804F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DB190A0-C3C4-DEF8-FA25-75FB887EFCC5}"/>
              </a:ext>
            </a:extLst>
          </p:cNvPr>
          <p:cNvSpPr>
            <a:spLocks noGrp="1"/>
          </p:cNvSpPr>
          <p:nvPr>
            <p:ph type="title"/>
          </p:nvPr>
        </p:nvSpPr>
        <p:spPr>
          <a:xfrm>
            <a:off x="1451113" y="184327"/>
            <a:ext cx="8518957" cy="854764"/>
          </a:xfrm>
        </p:spPr>
        <p:txBody>
          <a:bodyPr>
            <a:normAutofit/>
          </a:bodyPr>
          <a:lstStyle/>
          <a:p>
            <a:pPr algn="ctr"/>
            <a:r>
              <a:rPr lang="tr-TR" sz="2300" b="1" dirty="0" err="1">
                <a:solidFill>
                  <a:schemeClr val="tx1"/>
                </a:solidFill>
              </a:rPr>
              <a:t>Postmodern</a:t>
            </a:r>
            <a:r>
              <a:rPr lang="tr-TR" sz="2300" b="1" dirty="0">
                <a:solidFill>
                  <a:schemeClr val="tx1"/>
                </a:solidFill>
              </a:rPr>
              <a:t> Yönetim Yaklaşımları: </a:t>
            </a:r>
            <a:br>
              <a:rPr lang="tr-TR" sz="2200" b="1" dirty="0">
                <a:solidFill>
                  <a:schemeClr val="tx1"/>
                </a:solidFill>
              </a:rPr>
            </a:br>
            <a:r>
              <a:rPr lang="tr-TR" sz="2200" b="1" dirty="0" err="1">
                <a:solidFill>
                  <a:schemeClr val="tx1"/>
                </a:solidFill>
              </a:rPr>
              <a:t>Ihab</a:t>
            </a:r>
            <a:r>
              <a:rPr lang="tr-TR" sz="2200" b="1" dirty="0">
                <a:solidFill>
                  <a:schemeClr val="tx1"/>
                </a:solidFill>
              </a:rPr>
              <a:t> Hassan ve Kültürel Çeşitlilik </a:t>
            </a:r>
            <a:endParaRPr lang="en-US" sz="2200" b="1" dirty="0"/>
          </a:p>
        </p:txBody>
      </p:sp>
      <p:sp>
        <p:nvSpPr>
          <p:cNvPr id="3" name="İçerik Yer Tutucusu 2">
            <a:extLst>
              <a:ext uri="{FF2B5EF4-FFF2-40B4-BE49-F238E27FC236}">
                <a16:creationId xmlns:a16="http://schemas.microsoft.com/office/drawing/2014/main" id="{06375E5E-3BE7-E3EE-3B40-35B7C08CE753}"/>
              </a:ext>
            </a:extLst>
          </p:cNvPr>
          <p:cNvSpPr>
            <a:spLocks noGrp="1"/>
          </p:cNvSpPr>
          <p:nvPr>
            <p:ph idx="1"/>
          </p:nvPr>
        </p:nvSpPr>
        <p:spPr>
          <a:xfrm>
            <a:off x="834782" y="1166041"/>
            <a:ext cx="9438005" cy="4112541"/>
          </a:xfrm>
        </p:spPr>
        <p:txBody>
          <a:bodyPr>
            <a:noAutofit/>
          </a:bodyPr>
          <a:lstStyle/>
          <a:p>
            <a:pPr algn="just">
              <a:spcBef>
                <a:spcPts val="600"/>
              </a:spcBef>
            </a:pPr>
            <a:r>
              <a:rPr lang="tr-TR" sz="1900" b="1" dirty="0" err="1">
                <a:solidFill>
                  <a:schemeClr val="tx1"/>
                </a:solidFill>
              </a:rPr>
              <a:t>Hassan'ın</a:t>
            </a:r>
            <a:r>
              <a:rPr lang="tr-TR" sz="1900" b="1" dirty="0">
                <a:solidFill>
                  <a:schemeClr val="tx1"/>
                </a:solidFill>
              </a:rPr>
              <a:t> görüşlerine göre, postmodernizm ve yönetim arasındaki bağlantı, postmodernizmin kendi içindeki rasyonel ve eleştirel yapısıyla ilgilidir. </a:t>
            </a:r>
          </a:p>
          <a:p>
            <a:pPr algn="just">
              <a:spcBef>
                <a:spcPts val="600"/>
              </a:spcBef>
            </a:pPr>
            <a:r>
              <a:rPr lang="tr-TR" sz="1900" b="1" dirty="0">
                <a:solidFill>
                  <a:schemeClr val="tx1"/>
                </a:solidFill>
              </a:rPr>
              <a:t>Hassan, postmodernizmin geleneksel anlamda bağımsız bir kavram olmadığını, modernizmin bir uzantısı veya devamı olduğunu savunur. </a:t>
            </a:r>
          </a:p>
          <a:p>
            <a:pPr algn="just">
              <a:spcBef>
                <a:spcPts val="600"/>
              </a:spcBef>
            </a:pPr>
            <a:r>
              <a:rPr lang="tr-TR" sz="1900" b="1" dirty="0">
                <a:solidFill>
                  <a:schemeClr val="tx1"/>
                </a:solidFill>
              </a:rPr>
              <a:t>Ona göre, postmodernizm, modernitenin temel krizlerini ve sorunlarını (örneğin, anlatıların çözümlenmesi, anlamın kaybı, otoritenin sorgulanması gibi) daha da derinleştirir ve aşırısına götürür. </a:t>
            </a:r>
          </a:p>
          <a:p>
            <a:pPr algn="just">
              <a:spcBef>
                <a:spcPts val="600"/>
              </a:spcBef>
            </a:pPr>
            <a:r>
              <a:rPr lang="tr-TR" sz="1900" b="1" dirty="0">
                <a:solidFill>
                  <a:schemeClr val="tx1"/>
                </a:solidFill>
              </a:rPr>
              <a:t>Bu bağlamda, postmodern yönetim anlayışları, modern yönetim ilkelerinin ve disiplinlerin eleştirilmesi ile ortaya çıkar; </a:t>
            </a:r>
          </a:p>
          <a:p>
            <a:pPr algn="just">
              <a:spcBef>
                <a:spcPts val="600"/>
              </a:spcBef>
            </a:pPr>
            <a:r>
              <a:rPr lang="tr-TR" sz="1900" b="1" dirty="0">
                <a:solidFill>
                  <a:schemeClr val="tx1"/>
                </a:solidFill>
              </a:rPr>
              <a:t>Yani, yönetimsel pratikler ve teoriler, </a:t>
            </a:r>
            <a:r>
              <a:rPr lang="tr-TR" sz="1900" b="1" dirty="0" err="1">
                <a:solidFill>
                  <a:schemeClr val="tx1"/>
                </a:solidFill>
              </a:rPr>
              <a:t>modernist</a:t>
            </a:r>
            <a:r>
              <a:rPr lang="tr-TR" sz="1900" b="1" dirty="0">
                <a:solidFill>
                  <a:schemeClr val="tx1"/>
                </a:solidFill>
              </a:rPr>
              <a:t> rasyonalite ve düzen anlayışlarından uzaklaşır, daha çok ironi, parodi ve deşifre ile yeniden şekillenir </a:t>
            </a:r>
            <a:r>
              <a:rPr lang="tr-TR" sz="1500" b="1" dirty="0">
                <a:solidFill>
                  <a:schemeClr val="tx1"/>
                </a:solidFill>
              </a:rPr>
              <a:t>(</a:t>
            </a:r>
            <a:r>
              <a:rPr lang="en-US" sz="1500" b="1" dirty="0">
                <a:solidFill>
                  <a:schemeClr val="tx1"/>
                </a:solidFill>
              </a:rPr>
              <a:t>Gradinaru, 2016). </a:t>
            </a:r>
            <a:endParaRPr lang="tr-TR" sz="1500" b="1" dirty="0">
              <a:solidFill>
                <a:schemeClr val="tx1"/>
              </a:solidFill>
            </a:endParaRPr>
          </a:p>
        </p:txBody>
      </p:sp>
    </p:spTree>
    <p:extLst>
      <p:ext uri="{BB962C8B-B14F-4D97-AF65-F5344CB8AC3E}">
        <p14:creationId xmlns:p14="http://schemas.microsoft.com/office/powerpoint/2010/main" val="3081636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C6E18-509E-B161-D1F9-6233315804F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DB190A0-C3C4-DEF8-FA25-75FB887EFCC5}"/>
              </a:ext>
            </a:extLst>
          </p:cNvPr>
          <p:cNvSpPr>
            <a:spLocks noGrp="1"/>
          </p:cNvSpPr>
          <p:nvPr>
            <p:ph type="title"/>
          </p:nvPr>
        </p:nvSpPr>
        <p:spPr>
          <a:xfrm>
            <a:off x="1451113" y="184327"/>
            <a:ext cx="8518957" cy="785491"/>
          </a:xfrm>
        </p:spPr>
        <p:txBody>
          <a:bodyPr>
            <a:normAutofit/>
          </a:bodyPr>
          <a:lstStyle/>
          <a:p>
            <a:pPr algn="ctr"/>
            <a:r>
              <a:rPr lang="tr-TR" sz="2300" b="1" dirty="0" err="1">
                <a:solidFill>
                  <a:schemeClr val="tx1"/>
                </a:solidFill>
              </a:rPr>
              <a:t>Postmodern</a:t>
            </a:r>
            <a:r>
              <a:rPr lang="tr-TR" sz="2300" b="1" dirty="0">
                <a:solidFill>
                  <a:schemeClr val="tx1"/>
                </a:solidFill>
              </a:rPr>
              <a:t> Yönetim Yaklaşımları: </a:t>
            </a:r>
            <a:br>
              <a:rPr lang="tr-TR" sz="2200" b="1" dirty="0">
                <a:solidFill>
                  <a:schemeClr val="tx1"/>
                </a:solidFill>
              </a:rPr>
            </a:br>
            <a:r>
              <a:rPr lang="tr-TR" sz="2200" b="1" dirty="0" err="1">
                <a:solidFill>
                  <a:schemeClr val="tx1"/>
                </a:solidFill>
              </a:rPr>
              <a:t>Ihab</a:t>
            </a:r>
            <a:r>
              <a:rPr lang="tr-TR" sz="2200" b="1" dirty="0">
                <a:solidFill>
                  <a:schemeClr val="tx1"/>
                </a:solidFill>
              </a:rPr>
              <a:t> Hassan ve Kültürel Çeşitlilik </a:t>
            </a:r>
            <a:endParaRPr lang="en-US" sz="2200" b="1" dirty="0"/>
          </a:p>
        </p:txBody>
      </p:sp>
      <p:sp>
        <p:nvSpPr>
          <p:cNvPr id="3" name="İçerik Yer Tutucusu 2">
            <a:extLst>
              <a:ext uri="{FF2B5EF4-FFF2-40B4-BE49-F238E27FC236}">
                <a16:creationId xmlns:a16="http://schemas.microsoft.com/office/drawing/2014/main" id="{06375E5E-3BE7-E3EE-3B40-35B7C08CE753}"/>
              </a:ext>
            </a:extLst>
          </p:cNvPr>
          <p:cNvSpPr>
            <a:spLocks noGrp="1"/>
          </p:cNvSpPr>
          <p:nvPr>
            <p:ph idx="1"/>
          </p:nvPr>
        </p:nvSpPr>
        <p:spPr>
          <a:xfrm>
            <a:off x="848637" y="1040219"/>
            <a:ext cx="9438005" cy="4777561"/>
          </a:xfrm>
        </p:spPr>
        <p:txBody>
          <a:bodyPr>
            <a:noAutofit/>
          </a:bodyPr>
          <a:lstStyle/>
          <a:p>
            <a:pPr algn="just">
              <a:spcBef>
                <a:spcPts val="600"/>
              </a:spcBef>
            </a:pPr>
            <a:r>
              <a:rPr lang="tr-TR" sz="1700" b="1" dirty="0" err="1">
                <a:solidFill>
                  <a:schemeClr val="tx1"/>
                </a:solidFill>
              </a:rPr>
              <a:t>Hassan'ın</a:t>
            </a:r>
            <a:r>
              <a:rPr lang="tr-TR" sz="1700" b="1" dirty="0">
                <a:solidFill>
                  <a:schemeClr val="tx1"/>
                </a:solidFill>
              </a:rPr>
              <a:t> perspektifiyle, postmodernizm, yönetimde de büyük bir kırılma ve belirsizlik getirir; geleneksel hiyerarşi, otorite ve kurallar sorgulanır, yerine esnek, çok katmanlı ve çoğu zaman yapmacık veya yapay görünen yaklaşımlar hâkim olur. </a:t>
            </a:r>
          </a:p>
          <a:p>
            <a:pPr algn="just">
              <a:spcBef>
                <a:spcPts val="600"/>
              </a:spcBef>
            </a:pPr>
            <a:r>
              <a:rPr lang="tr-TR" sz="1700" b="1" dirty="0">
                <a:solidFill>
                  <a:schemeClr val="tx1"/>
                </a:solidFill>
              </a:rPr>
              <a:t>Bu nedenle, postmodern yönetim, daha az merkeziyetçi, daha çok dil ve söylem oyunlarına dayanan, anlam ve otoritenin sürekli deşifre edildiği bir alan olarak anlaşılır. </a:t>
            </a:r>
          </a:p>
          <a:p>
            <a:pPr algn="just">
              <a:spcBef>
                <a:spcPts val="600"/>
              </a:spcBef>
            </a:pPr>
            <a:r>
              <a:rPr lang="tr-TR" sz="1700" b="1" dirty="0">
                <a:solidFill>
                  <a:schemeClr val="tx1"/>
                </a:solidFill>
              </a:rPr>
              <a:t>Hassan, bu durumu, postmodernizmin temel özelliklerinden biri olan </a:t>
            </a:r>
            <a:r>
              <a:rPr lang="tr-TR" sz="1700" b="1" dirty="0" err="1">
                <a:solidFill>
                  <a:schemeClr val="tx1"/>
                </a:solidFill>
              </a:rPr>
              <a:t>kitsch</a:t>
            </a:r>
            <a:r>
              <a:rPr lang="tr-TR" sz="1700" b="1" dirty="0">
                <a:solidFill>
                  <a:schemeClr val="tx1"/>
                </a:solidFill>
              </a:rPr>
              <a:t> ve yapmacıklıkla da ilişkilendirir; </a:t>
            </a:r>
          </a:p>
          <a:p>
            <a:pPr algn="just">
              <a:spcBef>
                <a:spcPts val="600"/>
              </a:spcBef>
            </a:pPr>
            <a:r>
              <a:rPr lang="tr-TR" sz="1700" b="1" dirty="0">
                <a:solidFill>
                  <a:schemeClr val="tx1"/>
                </a:solidFill>
              </a:rPr>
              <a:t>Yönetim pratiklerinin de bu yapmacık ve yüzeysel eğilimleri taşıyabileceğine dikkat çeker.</a:t>
            </a:r>
          </a:p>
          <a:p>
            <a:pPr algn="just">
              <a:spcBef>
                <a:spcPts val="600"/>
              </a:spcBef>
            </a:pPr>
            <a:r>
              <a:rPr lang="tr-TR" sz="1700" b="1" u="sng" dirty="0">
                <a:solidFill>
                  <a:schemeClr val="tx1"/>
                </a:solidFill>
              </a:rPr>
              <a:t>Özetle</a:t>
            </a:r>
            <a:r>
              <a:rPr lang="tr-TR" sz="1700" b="1" dirty="0">
                <a:solidFill>
                  <a:schemeClr val="tx1"/>
                </a:solidFill>
              </a:rPr>
              <a:t>, </a:t>
            </a:r>
            <a:r>
              <a:rPr lang="tr-TR" sz="1700" b="1" dirty="0" err="1">
                <a:solidFill>
                  <a:schemeClr val="tx1"/>
                </a:solidFill>
              </a:rPr>
              <a:t>Hassan'a</a:t>
            </a:r>
            <a:r>
              <a:rPr lang="tr-TR" sz="1700" b="1" dirty="0">
                <a:solidFill>
                  <a:schemeClr val="tx1"/>
                </a:solidFill>
              </a:rPr>
              <a:t> göre, postmodernizm yönetim, </a:t>
            </a:r>
            <a:r>
              <a:rPr lang="tr-TR" sz="1700" b="1" dirty="0" err="1">
                <a:solidFill>
                  <a:schemeClr val="tx1"/>
                </a:solidFill>
              </a:rPr>
              <a:t>modernist</a:t>
            </a:r>
            <a:r>
              <a:rPr lang="tr-TR" sz="1700" b="1" dirty="0">
                <a:solidFill>
                  <a:schemeClr val="tx1"/>
                </a:solidFill>
              </a:rPr>
              <a:t> rasyonalite ve düzen anlayışlarının krizini ve dönüşümünü temsil eder;</a:t>
            </a:r>
          </a:p>
          <a:p>
            <a:pPr algn="just">
              <a:spcBef>
                <a:spcPts val="600"/>
              </a:spcBef>
            </a:pPr>
            <a:r>
              <a:rPr lang="tr-TR" sz="1700" b="1" dirty="0">
                <a:solidFill>
                  <a:schemeClr val="tx1"/>
                </a:solidFill>
              </a:rPr>
              <a:t>Yönetim alanında da geleneksel otorite ve disiplinler yerine, ironi, parodi ve </a:t>
            </a:r>
            <a:r>
              <a:rPr lang="tr-TR" sz="1700" b="1" dirty="0" err="1">
                <a:solidFill>
                  <a:schemeClr val="tx1"/>
                </a:solidFill>
              </a:rPr>
              <a:t>dekontrüksiyon</a:t>
            </a:r>
            <a:r>
              <a:rPr lang="tr-TR" sz="1700" b="1" dirty="0">
                <a:solidFill>
                  <a:schemeClr val="tx1"/>
                </a:solidFill>
              </a:rPr>
              <a:t> (</a:t>
            </a:r>
            <a:r>
              <a:rPr lang="tr-TR" sz="1700" b="1" dirty="0" err="1">
                <a:solidFill>
                  <a:schemeClr val="tx1"/>
                </a:solidFill>
              </a:rPr>
              <a:t>yapısöküm</a:t>
            </a:r>
            <a:r>
              <a:rPr lang="tr-TR" sz="1700" b="1" dirty="0">
                <a:solidFill>
                  <a:schemeClr val="tx1"/>
                </a:solidFill>
              </a:rPr>
              <a:t>) temaları öne çıkar. </a:t>
            </a:r>
          </a:p>
          <a:p>
            <a:pPr algn="just">
              <a:spcBef>
                <a:spcPts val="600"/>
              </a:spcBef>
            </a:pPr>
            <a:r>
              <a:rPr lang="tr-TR" sz="1700" b="1" dirty="0">
                <a:solidFill>
                  <a:schemeClr val="tx1"/>
                </a:solidFill>
              </a:rPr>
              <a:t>Bu da, yönetim pratiğinde daha akışkan, çok katmanlı ve yapmacık ögelerin yer aldığı bir dönemin başlangıcını işaret eder </a:t>
            </a:r>
            <a:r>
              <a:rPr lang="tr-TR" sz="1500" b="1" dirty="0">
                <a:solidFill>
                  <a:schemeClr val="tx1"/>
                </a:solidFill>
              </a:rPr>
              <a:t>(</a:t>
            </a:r>
            <a:r>
              <a:rPr lang="en-US" sz="1500" b="1" dirty="0">
                <a:solidFill>
                  <a:schemeClr val="tx1"/>
                </a:solidFill>
              </a:rPr>
              <a:t>Gradinaru, 2016). </a:t>
            </a:r>
            <a:endParaRPr lang="tr-TR" sz="1500" b="1" dirty="0">
              <a:solidFill>
                <a:schemeClr val="tx1"/>
              </a:solidFill>
            </a:endParaRPr>
          </a:p>
        </p:txBody>
      </p:sp>
    </p:spTree>
    <p:extLst>
      <p:ext uri="{BB962C8B-B14F-4D97-AF65-F5344CB8AC3E}">
        <p14:creationId xmlns:p14="http://schemas.microsoft.com/office/powerpoint/2010/main" val="355019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146-863D-5534-1287-B9DE5ADBB61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DCC7FD-BF56-9AF1-81B5-4815C046ED76}"/>
              </a:ext>
            </a:extLst>
          </p:cNvPr>
          <p:cNvSpPr>
            <a:spLocks noGrp="1"/>
          </p:cNvSpPr>
          <p:nvPr>
            <p:ph type="title"/>
          </p:nvPr>
        </p:nvSpPr>
        <p:spPr>
          <a:xfrm>
            <a:off x="667500" y="209631"/>
            <a:ext cx="9744860" cy="762000"/>
          </a:xfrm>
        </p:spPr>
        <p:txBody>
          <a:bodyPr>
            <a:normAutofit/>
          </a:bodyPr>
          <a:lstStyle/>
          <a:p>
            <a:pPr algn="ctr"/>
            <a:r>
              <a:rPr lang="tr-TR" b="1" dirty="0">
                <a:solidFill>
                  <a:schemeClr val="tx1"/>
                </a:solidFill>
              </a:rPr>
              <a:t>GİRİŞ</a:t>
            </a:r>
            <a:endParaRPr lang="en-US" b="1" dirty="0"/>
          </a:p>
        </p:txBody>
      </p:sp>
      <p:sp>
        <p:nvSpPr>
          <p:cNvPr id="3" name="İçerik Yer Tutucusu 2">
            <a:extLst>
              <a:ext uri="{FF2B5EF4-FFF2-40B4-BE49-F238E27FC236}">
                <a16:creationId xmlns:a16="http://schemas.microsoft.com/office/drawing/2014/main" id="{6CABB9E9-7DA7-206D-2E8C-E6913BCE2D07}"/>
              </a:ext>
            </a:extLst>
          </p:cNvPr>
          <p:cNvSpPr>
            <a:spLocks noGrp="1"/>
          </p:cNvSpPr>
          <p:nvPr>
            <p:ph idx="1"/>
          </p:nvPr>
        </p:nvSpPr>
        <p:spPr>
          <a:xfrm>
            <a:off x="820927" y="879102"/>
            <a:ext cx="9438005" cy="4912098"/>
          </a:xfrm>
        </p:spPr>
        <p:txBody>
          <a:bodyPr>
            <a:noAutofit/>
          </a:bodyPr>
          <a:lstStyle/>
          <a:p>
            <a:pPr marL="0" indent="0" algn="just">
              <a:buNone/>
            </a:pPr>
            <a:r>
              <a:rPr lang="tr-TR" sz="2200" b="1" dirty="0"/>
              <a:t>Günümüzde hızla değişen toplumsal, ekonomik ve kültürel dinamikler, geleneksel yönetim anlayışlarının sınırlarını zorlamaktadır. </a:t>
            </a:r>
          </a:p>
          <a:p>
            <a:pPr marL="0" indent="0" algn="just">
              <a:buNone/>
            </a:pPr>
            <a:r>
              <a:rPr lang="tr-TR" sz="2200" b="1" dirty="0"/>
              <a:t>Modernizmin nesnel ve evrensel doğrulara dayalı, hiyerarşik yapıları yerini, çok boyutlu, esnek ve karmaşık yapıları içeren </a:t>
            </a:r>
            <a:r>
              <a:rPr lang="tr-TR" sz="2200" b="1" dirty="0" err="1"/>
              <a:t>postmodern</a:t>
            </a:r>
            <a:r>
              <a:rPr lang="tr-TR" sz="2200" b="1" dirty="0"/>
              <a:t> yaklaşımlara bırakmaktadır. </a:t>
            </a:r>
          </a:p>
          <a:p>
            <a:pPr marL="0" indent="0" algn="just">
              <a:buNone/>
            </a:pPr>
            <a:r>
              <a:rPr lang="tr-TR" sz="2200" b="1" dirty="0"/>
              <a:t>Postmodernizm, gerçekliği tek bir doğru yerine, çoklu anlatımlar ve farklı bakış açılarıyla değerlendiren bir paradigma olarak, bilgi toplumunun ve küresel dönüşümlerin temel dinamiklerinden biri durumuna gelmiştir. </a:t>
            </a:r>
          </a:p>
          <a:p>
            <a:pPr marL="0" indent="0" algn="just">
              <a:buNone/>
            </a:pPr>
            <a:r>
              <a:rPr lang="tr-TR" sz="2200" b="1" dirty="0"/>
              <a:t>Bu ders, postmodernizmin temel kavramlarını, yönetim ve yönetişim anlayışlarındaki dönüşümleri ve bilgi ve belge merkezleri yönetimi alanındaki yansımalarını ayrıntılı bir şekilde ele almayı amaçlamaktadır.</a:t>
            </a:r>
          </a:p>
        </p:txBody>
      </p:sp>
    </p:spTree>
    <p:extLst>
      <p:ext uri="{BB962C8B-B14F-4D97-AF65-F5344CB8AC3E}">
        <p14:creationId xmlns:p14="http://schemas.microsoft.com/office/powerpoint/2010/main" val="4088613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62DED-2C99-B8C7-832D-87D6EF6D8F9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149AE1C-A17A-7320-8E96-5033D347B7AB}"/>
              </a:ext>
            </a:extLst>
          </p:cNvPr>
          <p:cNvSpPr>
            <a:spLocks noGrp="1"/>
          </p:cNvSpPr>
          <p:nvPr>
            <p:ph type="title"/>
          </p:nvPr>
        </p:nvSpPr>
        <p:spPr>
          <a:xfrm>
            <a:off x="1451113" y="184327"/>
            <a:ext cx="8518957" cy="813200"/>
          </a:xfrm>
        </p:spPr>
        <p:txBody>
          <a:bodyPr>
            <a:normAutofit/>
          </a:bodyPr>
          <a:lstStyle/>
          <a:p>
            <a:pPr algn="ctr"/>
            <a:r>
              <a:rPr lang="tr-TR" sz="2300" b="1" dirty="0">
                <a:solidFill>
                  <a:schemeClr val="tx1"/>
                </a:solidFill>
              </a:rPr>
              <a:t>Postmodern Yönetim Yaklaşımları: </a:t>
            </a:r>
            <a:br>
              <a:rPr lang="tr-TR" sz="2300" b="1" dirty="0">
                <a:solidFill>
                  <a:schemeClr val="tx1"/>
                </a:solidFill>
              </a:rPr>
            </a:br>
            <a:r>
              <a:rPr lang="tr-TR" sz="2200" b="1" dirty="0">
                <a:solidFill>
                  <a:schemeClr val="tx1"/>
                </a:solidFill>
              </a:rPr>
              <a:t>Gilles </a:t>
            </a:r>
            <a:r>
              <a:rPr lang="tr-TR" sz="2200" b="1" dirty="0" err="1">
                <a:solidFill>
                  <a:schemeClr val="tx1"/>
                </a:solidFill>
              </a:rPr>
              <a:t>Deleuze</a:t>
            </a:r>
            <a:r>
              <a:rPr lang="tr-TR" sz="2200" b="1" dirty="0">
                <a:solidFill>
                  <a:schemeClr val="tx1"/>
                </a:solidFill>
              </a:rPr>
              <a:t> ve Çokluklar Felsefesi </a:t>
            </a:r>
            <a:endParaRPr lang="en-US" sz="2200" b="1" dirty="0">
              <a:solidFill>
                <a:schemeClr val="tx1"/>
              </a:solidFill>
            </a:endParaRPr>
          </a:p>
        </p:txBody>
      </p:sp>
      <p:sp>
        <p:nvSpPr>
          <p:cNvPr id="3" name="İçerik Yer Tutucusu 2">
            <a:extLst>
              <a:ext uri="{FF2B5EF4-FFF2-40B4-BE49-F238E27FC236}">
                <a16:creationId xmlns:a16="http://schemas.microsoft.com/office/drawing/2014/main" id="{701BE843-8DCD-5C05-DD62-369ED6984B38}"/>
              </a:ext>
            </a:extLst>
          </p:cNvPr>
          <p:cNvSpPr>
            <a:spLocks noGrp="1"/>
          </p:cNvSpPr>
          <p:nvPr>
            <p:ph idx="1"/>
          </p:nvPr>
        </p:nvSpPr>
        <p:spPr>
          <a:xfrm>
            <a:off x="876347" y="1137202"/>
            <a:ext cx="9438005" cy="4583596"/>
          </a:xfrm>
        </p:spPr>
        <p:txBody>
          <a:bodyPr>
            <a:noAutofit/>
          </a:bodyPr>
          <a:lstStyle/>
          <a:p>
            <a:pPr algn="just">
              <a:spcBef>
                <a:spcPts val="600"/>
              </a:spcBef>
            </a:pPr>
            <a:r>
              <a:rPr lang="tr-TR" sz="2000" b="1" dirty="0" err="1">
                <a:solidFill>
                  <a:schemeClr val="tx1"/>
                </a:solidFill>
              </a:rPr>
              <a:t>Deleuze</a:t>
            </a:r>
            <a:r>
              <a:rPr lang="tr-TR" sz="2000" b="1" dirty="0">
                <a:solidFill>
                  <a:schemeClr val="tx1"/>
                </a:solidFill>
              </a:rPr>
              <a:t> (1925-1995), Fransız felsefesinin önemli isimlerinden biridir. </a:t>
            </a:r>
          </a:p>
          <a:p>
            <a:pPr algn="just">
              <a:spcBef>
                <a:spcPts val="600"/>
              </a:spcBef>
            </a:pPr>
            <a:r>
              <a:rPr lang="tr-TR" sz="2000" b="1" dirty="0">
                <a:solidFill>
                  <a:schemeClr val="tx1"/>
                </a:solidFill>
              </a:rPr>
              <a:t>Yaşamı ve arzuyu ön plana çıkaran, yaratıcı ve hareketli bir düşünce yapısına sahiptir. </a:t>
            </a:r>
          </a:p>
          <a:p>
            <a:pPr algn="just">
              <a:spcBef>
                <a:spcPts val="600"/>
              </a:spcBef>
            </a:pPr>
            <a:r>
              <a:rPr lang="tr-TR" sz="2000" b="1" dirty="0" err="1">
                <a:solidFill>
                  <a:schemeClr val="tx1"/>
                </a:solidFill>
              </a:rPr>
              <a:t>Deleuze</a:t>
            </a:r>
            <a:r>
              <a:rPr lang="tr-TR" sz="2000" b="1" dirty="0">
                <a:solidFill>
                  <a:schemeClr val="tx1"/>
                </a:solidFill>
              </a:rPr>
              <a:t>, klasik felsefenin sabitlik ve hiyerarşi anlayışına karşı çıkarak, yaşamın sürekli değişen ve çok çeşitli oluşlar içerdiğini savunur. </a:t>
            </a:r>
          </a:p>
          <a:p>
            <a:pPr algn="just">
              <a:spcBef>
                <a:spcPts val="600"/>
              </a:spcBef>
            </a:pPr>
            <a:r>
              <a:rPr lang="tr-TR" sz="2000" b="1" dirty="0">
                <a:solidFill>
                  <a:schemeClr val="tx1"/>
                </a:solidFill>
              </a:rPr>
              <a:t>Ona göre, insanlar ve toplumlar sabit değil, göçebe ve özgürdür. </a:t>
            </a:r>
          </a:p>
          <a:p>
            <a:pPr algn="just">
              <a:spcBef>
                <a:spcPts val="600"/>
              </a:spcBef>
            </a:pPr>
            <a:r>
              <a:rPr lang="tr-TR" sz="2000" b="1" dirty="0">
                <a:solidFill>
                  <a:schemeClr val="tx1"/>
                </a:solidFill>
              </a:rPr>
              <a:t>Bu yüzden, onun felsefesi, tek bir doğru veya sistem yerine, çokluklar ve farklılıklar üzerinden gelişir. </a:t>
            </a:r>
          </a:p>
          <a:p>
            <a:pPr algn="just">
              <a:spcBef>
                <a:spcPts val="600"/>
              </a:spcBef>
            </a:pPr>
            <a:r>
              <a:rPr lang="tr-TR" sz="2000" b="1" dirty="0">
                <a:solidFill>
                  <a:schemeClr val="tx1"/>
                </a:solidFill>
              </a:rPr>
              <a:t>Ayrıca, kapitalizm ve devlet gibi sistemleri eleştirir ve insanların arzularını özgür bırakmayı önerir. </a:t>
            </a:r>
          </a:p>
          <a:p>
            <a:pPr algn="just">
              <a:spcBef>
                <a:spcPts val="600"/>
              </a:spcBef>
            </a:pPr>
            <a:r>
              <a:rPr lang="tr-TR" sz="2000" b="1" dirty="0" err="1">
                <a:solidFill>
                  <a:schemeClr val="tx1"/>
                </a:solidFill>
              </a:rPr>
              <a:t>Deleuze’ün</a:t>
            </a:r>
            <a:r>
              <a:rPr lang="tr-TR" sz="2000" b="1" dirty="0">
                <a:solidFill>
                  <a:schemeClr val="tx1"/>
                </a:solidFill>
              </a:rPr>
              <a:t> düşüncesi, özgürlük ve yaratıcılığı teşvik eden yeni toplumsal hareketlere ilham verir </a:t>
            </a:r>
            <a:r>
              <a:rPr lang="tr-TR" sz="1500" b="1" dirty="0">
                <a:solidFill>
                  <a:schemeClr val="tx1"/>
                </a:solidFill>
              </a:rPr>
              <a:t>(Erkan, 2019). </a:t>
            </a:r>
          </a:p>
        </p:txBody>
      </p:sp>
    </p:spTree>
    <p:extLst>
      <p:ext uri="{BB962C8B-B14F-4D97-AF65-F5344CB8AC3E}">
        <p14:creationId xmlns:p14="http://schemas.microsoft.com/office/powerpoint/2010/main" val="320538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62DED-2C99-B8C7-832D-87D6EF6D8F9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149AE1C-A17A-7320-8E96-5033D347B7AB}"/>
              </a:ext>
            </a:extLst>
          </p:cNvPr>
          <p:cNvSpPr>
            <a:spLocks noGrp="1"/>
          </p:cNvSpPr>
          <p:nvPr>
            <p:ph type="title"/>
          </p:nvPr>
        </p:nvSpPr>
        <p:spPr>
          <a:xfrm>
            <a:off x="1451113" y="184327"/>
            <a:ext cx="8518957" cy="771637"/>
          </a:xfrm>
        </p:spPr>
        <p:txBody>
          <a:bodyPr>
            <a:normAutofit fontScale="90000"/>
          </a:bodyPr>
          <a:lstStyle/>
          <a:p>
            <a:pPr algn="ctr"/>
            <a:r>
              <a:rPr lang="tr-TR" sz="2600" b="1" dirty="0" err="1">
                <a:solidFill>
                  <a:schemeClr val="tx1"/>
                </a:solidFill>
              </a:rPr>
              <a:t>Postmodern</a:t>
            </a:r>
            <a:r>
              <a:rPr lang="tr-TR" sz="2600" b="1" dirty="0">
                <a:solidFill>
                  <a:schemeClr val="tx1"/>
                </a:solidFill>
              </a:rPr>
              <a:t> Yönetim Yaklaşımları: </a:t>
            </a:r>
            <a:br>
              <a:rPr lang="tr-TR" sz="2600" b="1" dirty="0">
                <a:solidFill>
                  <a:schemeClr val="tx1"/>
                </a:solidFill>
              </a:rPr>
            </a:br>
            <a:r>
              <a:rPr lang="tr-TR" sz="2400" b="1" dirty="0">
                <a:solidFill>
                  <a:schemeClr val="tx1"/>
                </a:solidFill>
              </a:rPr>
              <a:t>Gilles </a:t>
            </a:r>
            <a:r>
              <a:rPr lang="tr-TR" sz="2400" b="1" dirty="0" err="1">
                <a:solidFill>
                  <a:schemeClr val="tx1"/>
                </a:solidFill>
              </a:rPr>
              <a:t>Deleuze</a:t>
            </a:r>
            <a:r>
              <a:rPr lang="tr-TR" sz="2400" b="1" dirty="0">
                <a:solidFill>
                  <a:schemeClr val="tx1"/>
                </a:solidFill>
              </a:rPr>
              <a:t> ve Çokluklar Felsefesi </a:t>
            </a:r>
            <a:endParaRPr lang="en-US" sz="2400" b="1" dirty="0"/>
          </a:p>
        </p:txBody>
      </p:sp>
      <p:sp>
        <p:nvSpPr>
          <p:cNvPr id="3" name="İçerik Yer Tutucusu 2">
            <a:extLst>
              <a:ext uri="{FF2B5EF4-FFF2-40B4-BE49-F238E27FC236}">
                <a16:creationId xmlns:a16="http://schemas.microsoft.com/office/drawing/2014/main" id="{701BE843-8DCD-5C05-DD62-369ED6984B38}"/>
              </a:ext>
            </a:extLst>
          </p:cNvPr>
          <p:cNvSpPr>
            <a:spLocks noGrp="1"/>
          </p:cNvSpPr>
          <p:nvPr>
            <p:ph idx="1"/>
          </p:nvPr>
        </p:nvSpPr>
        <p:spPr>
          <a:xfrm>
            <a:off x="807074" y="1081784"/>
            <a:ext cx="9438005" cy="4694432"/>
          </a:xfrm>
        </p:spPr>
        <p:txBody>
          <a:bodyPr>
            <a:noAutofit/>
          </a:bodyPr>
          <a:lstStyle/>
          <a:p>
            <a:pPr algn="just">
              <a:spcBef>
                <a:spcPts val="600"/>
              </a:spcBef>
            </a:pPr>
            <a:r>
              <a:rPr lang="tr-TR" sz="1900" b="1" dirty="0" err="1">
                <a:solidFill>
                  <a:schemeClr val="tx1"/>
                </a:solidFill>
              </a:rPr>
              <a:t>Deleuze'ün</a:t>
            </a:r>
            <a:r>
              <a:rPr lang="tr-TR" sz="1900" b="1" dirty="0">
                <a:solidFill>
                  <a:schemeClr val="tx1"/>
                </a:solidFill>
              </a:rPr>
              <a:t> postmodernizme yaklaşımı, hakikatin çoğullaşması, meta anlatıların ölümü ve tek bir hakikat olmadığı düşüncesinin güçlenmesiyle ilgilidir. </a:t>
            </a:r>
          </a:p>
          <a:p>
            <a:pPr algn="just">
              <a:spcBef>
                <a:spcPts val="600"/>
              </a:spcBef>
            </a:pPr>
            <a:r>
              <a:rPr lang="tr-TR" sz="1900" b="1" dirty="0">
                <a:solidFill>
                  <a:schemeClr val="tx1"/>
                </a:solidFill>
              </a:rPr>
              <a:t>Ona göre, klasik toplumsal hareketler ve hiyerarşiler zayıflamış, toplumda çokluklar ve farklılıklar ön plana çıkmıştır. </a:t>
            </a:r>
          </a:p>
          <a:p>
            <a:pPr algn="just">
              <a:spcBef>
                <a:spcPts val="600"/>
              </a:spcBef>
            </a:pPr>
            <a:r>
              <a:rPr lang="tr-TR" sz="1900" b="1" dirty="0" err="1">
                <a:solidFill>
                  <a:schemeClr val="tx1"/>
                </a:solidFill>
              </a:rPr>
              <a:t>Deleuze</a:t>
            </a:r>
            <a:r>
              <a:rPr lang="tr-TR" sz="1900" b="1" dirty="0">
                <a:solidFill>
                  <a:schemeClr val="tx1"/>
                </a:solidFill>
              </a:rPr>
              <a:t>, bu yeni dönemde tekilliklerin ve çoğullukların önemini vurgular. </a:t>
            </a:r>
          </a:p>
          <a:p>
            <a:pPr algn="just">
              <a:spcBef>
                <a:spcPts val="600"/>
              </a:spcBef>
            </a:pPr>
            <a:r>
              <a:rPr lang="tr-TR" sz="1900" b="1" dirty="0">
                <a:solidFill>
                  <a:schemeClr val="tx1"/>
                </a:solidFill>
              </a:rPr>
              <a:t>Sistemlerin, devletlerin ve kapitalizmin kodlamasına karşı, yaratıcı çoklukların ve yersiz </a:t>
            </a:r>
            <a:r>
              <a:rPr lang="tr-TR" sz="1900" b="1" dirty="0" err="1">
                <a:solidFill>
                  <a:schemeClr val="tx1"/>
                </a:solidFill>
              </a:rPr>
              <a:t>yurtsuzlaşma</a:t>
            </a:r>
            <a:r>
              <a:rPr lang="tr-TR" sz="1900" b="1" dirty="0">
                <a:solidFill>
                  <a:schemeClr val="tx1"/>
                </a:solidFill>
              </a:rPr>
              <a:t>/mekandan bağımsızlaştırma/sınırsızlaştırmanın (</a:t>
            </a:r>
            <a:r>
              <a:rPr lang="tr-TR" sz="1900" b="1" dirty="0" err="1">
                <a:solidFill>
                  <a:schemeClr val="tx1"/>
                </a:solidFill>
              </a:rPr>
              <a:t>deterritorialization</a:t>
            </a:r>
            <a:r>
              <a:rPr lang="tr-TR" sz="1900" b="1" dirty="0">
                <a:solidFill>
                  <a:schemeClr val="tx1"/>
                </a:solidFill>
              </a:rPr>
              <a:t>) ön plana çıkmasını savunur. </a:t>
            </a:r>
          </a:p>
          <a:p>
            <a:pPr algn="just">
              <a:spcBef>
                <a:spcPts val="600"/>
              </a:spcBef>
            </a:pPr>
            <a:r>
              <a:rPr lang="tr-TR" sz="1900" b="1" dirty="0">
                <a:solidFill>
                  <a:schemeClr val="tx1"/>
                </a:solidFill>
              </a:rPr>
              <a:t>Bu yaklaşım, klasik anlamda büyük anlatıların ve sistemlerin yerine, bireylerin ve farklı tekilliklerin özgür ve hareketli bir şekilde bir araya gelmesini esas alan </a:t>
            </a:r>
            <a:r>
              <a:rPr lang="tr-TR" sz="1900" b="1" dirty="0" err="1">
                <a:solidFill>
                  <a:schemeClr val="tx1"/>
                </a:solidFill>
              </a:rPr>
              <a:t>postmodern</a:t>
            </a:r>
            <a:r>
              <a:rPr lang="tr-TR" sz="1900" b="1" dirty="0">
                <a:solidFill>
                  <a:schemeClr val="tx1"/>
                </a:solidFill>
              </a:rPr>
              <a:t> bir düşünce biçimidir. Ayrıca, onun felsefesi, yerleşik sistemler ve diyalektik karşıtı bir duruş sergileyerek, yaşamın sürekli değişen ve yaratıcı enerjisini temel alır </a:t>
            </a:r>
            <a:r>
              <a:rPr lang="tr-TR" sz="1500" b="1" dirty="0">
                <a:solidFill>
                  <a:schemeClr val="tx1"/>
                </a:solidFill>
              </a:rPr>
              <a:t>(Erkan, 2019). </a:t>
            </a:r>
          </a:p>
        </p:txBody>
      </p:sp>
    </p:spTree>
    <p:extLst>
      <p:ext uri="{BB962C8B-B14F-4D97-AF65-F5344CB8AC3E}">
        <p14:creationId xmlns:p14="http://schemas.microsoft.com/office/powerpoint/2010/main" val="3952355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62DED-2C99-B8C7-832D-87D6EF6D8F9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149AE1C-A17A-7320-8E96-5033D347B7AB}"/>
              </a:ext>
            </a:extLst>
          </p:cNvPr>
          <p:cNvSpPr>
            <a:spLocks noGrp="1"/>
          </p:cNvSpPr>
          <p:nvPr>
            <p:ph type="title"/>
          </p:nvPr>
        </p:nvSpPr>
        <p:spPr>
          <a:xfrm>
            <a:off x="1451113" y="184328"/>
            <a:ext cx="8518957" cy="757782"/>
          </a:xfrm>
        </p:spPr>
        <p:txBody>
          <a:bodyPr>
            <a:normAutofit fontScale="90000"/>
          </a:bodyPr>
          <a:lstStyle/>
          <a:p>
            <a:pPr algn="ctr"/>
            <a:r>
              <a:rPr lang="tr-TR" sz="2300" b="1" dirty="0" err="1">
                <a:solidFill>
                  <a:schemeClr val="tx1"/>
                </a:solidFill>
              </a:rPr>
              <a:t>Postmodern</a:t>
            </a:r>
            <a:r>
              <a:rPr lang="tr-TR" sz="2300" b="1" dirty="0">
                <a:solidFill>
                  <a:schemeClr val="tx1"/>
                </a:solidFill>
              </a:rPr>
              <a:t> Yönetim Yaklaşımları: </a:t>
            </a:r>
            <a:br>
              <a:rPr lang="tr-TR" sz="2300" b="1" dirty="0">
                <a:solidFill>
                  <a:schemeClr val="tx1"/>
                </a:solidFill>
              </a:rPr>
            </a:br>
            <a:r>
              <a:rPr lang="tr-TR" sz="2200" b="1" dirty="0">
                <a:solidFill>
                  <a:schemeClr val="tx1"/>
                </a:solidFill>
              </a:rPr>
              <a:t>Gilles </a:t>
            </a:r>
            <a:r>
              <a:rPr lang="tr-TR" sz="2200" b="1" dirty="0" err="1">
                <a:solidFill>
                  <a:schemeClr val="tx1"/>
                </a:solidFill>
              </a:rPr>
              <a:t>Deleuze</a:t>
            </a:r>
            <a:r>
              <a:rPr lang="tr-TR" sz="2200" b="1" dirty="0">
                <a:solidFill>
                  <a:schemeClr val="tx1"/>
                </a:solidFill>
              </a:rPr>
              <a:t> ve Çokluklar Felsefesi </a:t>
            </a:r>
            <a:endParaRPr lang="en-US" sz="2200" b="1" dirty="0"/>
          </a:p>
        </p:txBody>
      </p:sp>
      <p:sp>
        <p:nvSpPr>
          <p:cNvPr id="3" name="İçerik Yer Tutucusu 2">
            <a:extLst>
              <a:ext uri="{FF2B5EF4-FFF2-40B4-BE49-F238E27FC236}">
                <a16:creationId xmlns:a16="http://schemas.microsoft.com/office/drawing/2014/main" id="{701BE843-8DCD-5C05-DD62-369ED6984B38}"/>
              </a:ext>
            </a:extLst>
          </p:cNvPr>
          <p:cNvSpPr>
            <a:spLocks noGrp="1"/>
          </p:cNvSpPr>
          <p:nvPr>
            <p:ph idx="1"/>
          </p:nvPr>
        </p:nvSpPr>
        <p:spPr>
          <a:xfrm>
            <a:off x="807074" y="942110"/>
            <a:ext cx="9438005" cy="5234760"/>
          </a:xfrm>
        </p:spPr>
        <p:txBody>
          <a:bodyPr>
            <a:noAutofit/>
          </a:bodyPr>
          <a:lstStyle/>
          <a:p>
            <a:pPr algn="just">
              <a:spcBef>
                <a:spcPts val="600"/>
              </a:spcBef>
            </a:pPr>
            <a:r>
              <a:rPr lang="tr-TR" sz="1700" b="1" dirty="0" err="1">
                <a:solidFill>
                  <a:schemeClr val="tx1"/>
                </a:solidFill>
              </a:rPr>
              <a:t>Deleuze’e</a:t>
            </a:r>
            <a:r>
              <a:rPr lang="tr-TR" sz="1700" b="1" dirty="0">
                <a:solidFill>
                  <a:schemeClr val="tx1"/>
                </a:solidFill>
              </a:rPr>
              <a:t> göre postmodernizm, geleneksel büyük anlatıların ve kesin doğruların yerine, çok katmanlı, parçalı ve değişken bir dünya anlayışını getirir. </a:t>
            </a:r>
          </a:p>
          <a:p>
            <a:pPr algn="just">
              <a:spcBef>
                <a:spcPts val="600"/>
              </a:spcBef>
            </a:pPr>
            <a:r>
              <a:rPr lang="tr-TR" sz="1700" b="1" dirty="0">
                <a:solidFill>
                  <a:schemeClr val="tx1"/>
                </a:solidFill>
              </a:rPr>
              <a:t>Yani, postmodernizmde gerçeklik ve anlam sabit değildir; sürekli farklı ve çelişkili olabilir. </a:t>
            </a:r>
          </a:p>
          <a:p>
            <a:pPr algn="just">
              <a:spcBef>
                <a:spcPts val="600"/>
              </a:spcBef>
            </a:pPr>
            <a:r>
              <a:rPr lang="tr-TR" sz="1700" b="1" dirty="0">
                <a:solidFill>
                  <a:schemeClr val="tx1"/>
                </a:solidFill>
              </a:rPr>
              <a:t>Bu düşünce, </a:t>
            </a:r>
            <a:r>
              <a:rPr lang="tr-TR" sz="1700" b="1" dirty="0" err="1">
                <a:solidFill>
                  <a:schemeClr val="tx1"/>
                </a:solidFill>
              </a:rPr>
              <a:t>Deleuze’ün</a:t>
            </a:r>
            <a:r>
              <a:rPr lang="tr-TR" sz="1700" b="1" dirty="0">
                <a:solidFill>
                  <a:schemeClr val="tx1"/>
                </a:solidFill>
              </a:rPr>
              <a:t> felsefesinde özellikle “kök-sap” (</a:t>
            </a:r>
            <a:r>
              <a:rPr lang="tr-TR" sz="1700" b="1" dirty="0" err="1">
                <a:solidFill>
                  <a:schemeClr val="tx1"/>
                </a:solidFill>
              </a:rPr>
              <a:t>rizom</a:t>
            </a:r>
            <a:r>
              <a:rPr lang="tr-TR" sz="1700" b="1" dirty="0">
                <a:solidFill>
                  <a:schemeClr val="tx1"/>
                </a:solidFill>
              </a:rPr>
              <a:t>) kavramıyla anlatılır. </a:t>
            </a:r>
          </a:p>
          <a:p>
            <a:pPr algn="just">
              <a:spcBef>
                <a:spcPts val="600"/>
              </a:spcBef>
            </a:pPr>
            <a:r>
              <a:rPr lang="tr-TR" sz="1700" b="1" dirty="0" err="1">
                <a:solidFill>
                  <a:schemeClr val="tx1"/>
                </a:solidFill>
              </a:rPr>
              <a:t>Rizomlar</a:t>
            </a:r>
            <a:r>
              <a:rPr lang="tr-TR" sz="1700" b="1" dirty="0">
                <a:solidFill>
                  <a:schemeClr val="tx1"/>
                </a:solidFill>
              </a:rPr>
              <a:t> hiyerarşik olmayan, çoklu ve bağımsız bağlantılara sahip yapıları temsil eder.</a:t>
            </a:r>
          </a:p>
          <a:p>
            <a:pPr algn="just">
              <a:spcBef>
                <a:spcPts val="600"/>
              </a:spcBef>
            </a:pPr>
            <a:r>
              <a:rPr lang="tr-TR" sz="1700" b="1" dirty="0" err="1">
                <a:solidFill>
                  <a:schemeClr val="tx1"/>
                </a:solidFill>
              </a:rPr>
              <a:t>Deleuze’e</a:t>
            </a:r>
            <a:r>
              <a:rPr lang="tr-TR" sz="1700" b="1" dirty="0">
                <a:solidFill>
                  <a:schemeClr val="tx1"/>
                </a:solidFill>
              </a:rPr>
              <a:t> göre, postmodernizmde bireyler ve toplumlar sabit değil, göçebe ve yersiz yurtsuz gibi hareket halindedir. </a:t>
            </a:r>
          </a:p>
          <a:p>
            <a:pPr algn="just">
              <a:spcBef>
                <a:spcPts val="600"/>
              </a:spcBef>
            </a:pPr>
            <a:r>
              <a:rPr lang="tr-TR" sz="1700" b="1" dirty="0">
                <a:solidFill>
                  <a:schemeClr val="tx1"/>
                </a:solidFill>
              </a:rPr>
              <a:t>Bu yaklaşım, arzuların ve özgürlüklerin toplum tarafından denetlenmeden, kendi akışında bırakılması gerektiğine vurgu yapar. </a:t>
            </a:r>
          </a:p>
          <a:p>
            <a:pPr algn="just">
              <a:spcBef>
                <a:spcPts val="600"/>
              </a:spcBef>
            </a:pPr>
            <a:r>
              <a:rPr lang="tr-TR" sz="1700" b="1" dirty="0">
                <a:solidFill>
                  <a:schemeClr val="tx1"/>
                </a:solidFill>
              </a:rPr>
              <a:t>Ayrıca, kapitalizm ve psikanaliz gibi kurumların toplum üzerindeki etkilerini eleştirir ve insanların arzularını özgürleştirmeyi savunur.</a:t>
            </a:r>
          </a:p>
          <a:p>
            <a:pPr marL="0" indent="0" algn="ctr">
              <a:spcBef>
                <a:spcPts val="600"/>
              </a:spcBef>
              <a:buNone/>
            </a:pPr>
            <a:r>
              <a:rPr lang="tr-TR" sz="2000" b="1" u="sng" dirty="0">
                <a:solidFill>
                  <a:schemeClr val="tx1"/>
                </a:solidFill>
              </a:rPr>
              <a:t>Özetle,</a:t>
            </a:r>
          </a:p>
          <a:p>
            <a:pPr algn="just">
              <a:spcBef>
                <a:spcPts val="600"/>
              </a:spcBef>
            </a:pPr>
            <a:r>
              <a:rPr lang="tr-TR" sz="1700" b="1" dirty="0" err="1">
                <a:solidFill>
                  <a:schemeClr val="tx1"/>
                </a:solidFill>
              </a:rPr>
              <a:t>Deleuze’e</a:t>
            </a:r>
            <a:r>
              <a:rPr lang="tr-TR" sz="1700" b="1" dirty="0">
                <a:solidFill>
                  <a:schemeClr val="tx1"/>
                </a:solidFill>
              </a:rPr>
              <a:t> göre postmodernizm, büyük ve kesin anlatıların yerine, çok katmanlı, hareketli ve bağımsız çokluklar ve arzular üzerine kurulu bir dünya görüşüdür. </a:t>
            </a:r>
          </a:p>
          <a:p>
            <a:pPr algn="just">
              <a:spcBef>
                <a:spcPts val="600"/>
              </a:spcBef>
            </a:pPr>
            <a:r>
              <a:rPr lang="tr-TR" sz="1700" b="1" dirty="0">
                <a:solidFill>
                  <a:schemeClr val="tx1"/>
                </a:solidFill>
              </a:rPr>
              <a:t>Bu anlayış, bireylerin ve toplumların sabit olmadığını, özgürleşmeleri ve göçebe tarzda yaşamaları gerektiğini öne çıkar (Çobanlı Erdönmez, 2016). </a:t>
            </a:r>
          </a:p>
        </p:txBody>
      </p:sp>
    </p:spTree>
    <p:extLst>
      <p:ext uri="{BB962C8B-B14F-4D97-AF65-F5344CB8AC3E}">
        <p14:creationId xmlns:p14="http://schemas.microsoft.com/office/powerpoint/2010/main" val="3405572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C880-5DDF-5FD2-5644-F95ED28A45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B5203C4-3EB4-4007-D87E-EC61788EB36B}"/>
              </a:ext>
            </a:extLst>
          </p:cNvPr>
          <p:cNvSpPr>
            <a:spLocks noGrp="1"/>
          </p:cNvSpPr>
          <p:nvPr>
            <p:ph type="title"/>
          </p:nvPr>
        </p:nvSpPr>
        <p:spPr>
          <a:xfrm>
            <a:off x="667499" y="234478"/>
            <a:ext cx="10215849" cy="575561"/>
          </a:xfrm>
        </p:spPr>
        <p:txBody>
          <a:bodyPr>
            <a:normAutofit/>
          </a:bodyPr>
          <a:lstStyle/>
          <a:p>
            <a:pPr algn="ctr"/>
            <a:r>
              <a:rPr lang="tr-TR" sz="2400" b="1" dirty="0">
                <a:solidFill>
                  <a:schemeClr val="tx1"/>
                </a:solidFill>
              </a:rPr>
              <a:t>BİLGİ VE BELGE MERKEZLERİNDE POSTMODERN YÖNETİM</a:t>
            </a:r>
            <a:endParaRPr lang="en-US" sz="2400" b="1" dirty="0"/>
          </a:p>
        </p:txBody>
      </p:sp>
      <p:sp>
        <p:nvSpPr>
          <p:cNvPr id="3" name="İçerik Yer Tutucusu 2">
            <a:extLst>
              <a:ext uri="{FF2B5EF4-FFF2-40B4-BE49-F238E27FC236}">
                <a16:creationId xmlns:a16="http://schemas.microsoft.com/office/drawing/2014/main" id="{B8220ED5-3E48-8977-88BA-EE54F5206141}"/>
              </a:ext>
            </a:extLst>
          </p:cNvPr>
          <p:cNvSpPr>
            <a:spLocks noGrp="1"/>
          </p:cNvSpPr>
          <p:nvPr>
            <p:ph idx="1"/>
          </p:nvPr>
        </p:nvSpPr>
        <p:spPr>
          <a:xfrm>
            <a:off x="865653" y="810040"/>
            <a:ext cx="9438005" cy="5230542"/>
          </a:xfrm>
        </p:spPr>
        <p:txBody>
          <a:bodyPr>
            <a:noAutofit/>
          </a:bodyPr>
          <a:lstStyle/>
          <a:p>
            <a:pPr marL="0" indent="0" algn="just">
              <a:buNone/>
            </a:pPr>
            <a:r>
              <a:rPr lang="tr-TR" sz="1600" b="1" dirty="0"/>
              <a:t>Postmodernizm, bilginin ve bilgi üretiminin çok katmanlı, karmaşık ve çeşitli anlatımlar içerdiği günümüz dünyasında, bilgi ve belge merkezlerinin yönetim anlayışını köklü biçimde dönüştürmektedir. </a:t>
            </a:r>
          </a:p>
          <a:p>
            <a:pPr marL="0" indent="0" algn="just">
              <a:buNone/>
            </a:pPr>
            <a:r>
              <a:rPr lang="tr-TR" sz="1600" b="1" dirty="0"/>
              <a:t>Geleneksel yönetim biçimleri, hiyerarşik ve merkeziyetçi yapıların öne çıktığı, otoritenin tek merkezden sağlandığı modeller, </a:t>
            </a:r>
            <a:r>
              <a:rPr lang="tr-TR" sz="1600" b="1" dirty="0" err="1"/>
              <a:t>postmodern</a:t>
            </a:r>
            <a:r>
              <a:rPr lang="tr-TR" sz="1600" b="1" dirty="0"/>
              <a:t> paradigmayla birlikte yerini daha esnek, katılımcı ve çoğulcu yaklaşımlara bırakmaktadır. </a:t>
            </a:r>
          </a:p>
          <a:p>
            <a:pPr marL="0" indent="0" algn="just">
              <a:buNone/>
            </a:pPr>
            <a:r>
              <a:rPr lang="tr-TR" sz="1600" b="1" dirty="0"/>
              <a:t>Bu bağlamda, bilgi ve belge merkezlerinin yöneticileri, farklı bilgi kaynaklarının ve kullanıcı gereksinimlerinin çeşitliliğini gözeterek, şeffaflığa ve demokratik ilkelere dayalı yönetim stratejileri geliştirmelidir. Ayrıca, farklı disiplinler ve kültürel anlatımların uyum içinde yönetilmesi, çok sesli ve çoğulcu bir bilgi ortamı oluşturulmasını sağlar. </a:t>
            </a:r>
          </a:p>
          <a:p>
            <a:pPr marL="0" indent="0" algn="just">
              <a:buNone/>
            </a:pPr>
            <a:r>
              <a:rPr lang="tr-TR" sz="1600" b="1" dirty="0" err="1"/>
              <a:t>Postmodern</a:t>
            </a:r>
            <a:r>
              <a:rPr lang="tr-TR" sz="1600" b="1" dirty="0"/>
              <a:t> yaklaşımla, yönetim süreçleri, tek otoriteye dayanan ya da tek merkezli kararlar yerine paydaşların aktif katılımını ve bilgi paylaşımını esas alan ağsal ve </a:t>
            </a:r>
            <a:r>
              <a:rPr lang="tr-TR" sz="1600" b="1" dirty="0" err="1"/>
              <a:t>heterarşik</a:t>
            </a:r>
            <a:r>
              <a:rPr lang="tr-TR" sz="1600" b="1" dirty="0"/>
              <a:t> yapılar üzerine inşa edilir. </a:t>
            </a:r>
          </a:p>
          <a:p>
            <a:pPr marL="0" indent="0" algn="just">
              <a:buNone/>
            </a:pPr>
            <a:r>
              <a:rPr lang="tr-TR" sz="1600" b="1" dirty="0"/>
              <a:t>Bu sayede, bilgi merkezleri, değişen gereksinimlere uyum sağlayan, esnek, demokratik ve katılımcı yönetim yaklaşımlarıyla, çağdaş bilgi toplumunun gereksinimlerine daha etkin yanıt verebilir. Dolayısıyla, postmodernizm bağlamında yönetim, otoritenin dağıtıldığı, çok aktörlü, şeffaf ve esnek yapılar oluşturarak, bilgi erişimini ve paydaş katılımını artıran bir süreç durumuna gelir.</a:t>
            </a:r>
          </a:p>
        </p:txBody>
      </p:sp>
    </p:spTree>
    <p:extLst>
      <p:ext uri="{BB962C8B-B14F-4D97-AF65-F5344CB8AC3E}">
        <p14:creationId xmlns:p14="http://schemas.microsoft.com/office/powerpoint/2010/main" val="299331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C880-5DDF-5FD2-5644-F95ED28A45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B5203C4-3EB4-4007-D87E-EC61788EB36B}"/>
              </a:ext>
            </a:extLst>
          </p:cNvPr>
          <p:cNvSpPr>
            <a:spLocks noGrp="1"/>
          </p:cNvSpPr>
          <p:nvPr>
            <p:ph type="title"/>
          </p:nvPr>
        </p:nvSpPr>
        <p:spPr>
          <a:xfrm>
            <a:off x="667499" y="234478"/>
            <a:ext cx="10215849" cy="575561"/>
          </a:xfrm>
        </p:spPr>
        <p:txBody>
          <a:bodyPr>
            <a:normAutofit/>
          </a:bodyPr>
          <a:lstStyle/>
          <a:p>
            <a:pPr algn="ctr"/>
            <a:r>
              <a:rPr lang="tr-TR" sz="2800" b="1" dirty="0">
                <a:solidFill>
                  <a:schemeClr val="tx1"/>
                </a:solidFill>
              </a:rPr>
              <a:t>SONUÇ VE DEĞERLENDİRME</a:t>
            </a:r>
            <a:endParaRPr lang="en-US" sz="2800" b="1" dirty="0"/>
          </a:p>
        </p:txBody>
      </p:sp>
      <p:sp>
        <p:nvSpPr>
          <p:cNvPr id="3" name="İçerik Yer Tutucusu 2">
            <a:extLst>
              <a:ext uri="{FF2B5EF4-FFF2-40B4-BE49-F238E27FC236}">
                <a16:creationId xmlns:a16="http://schemas.microsoft.com/office/drawing/2014/main" id="{B8220ED5-3E48-8977-88BA-EE54F5206141}"/>
              </a:ext>
            </a:extLst>
          </p:cNvPr>
          <p:cNvSpPr>
            <a:spLocks noGrp="1"/>
          </p:cNvSpPr>
          <p:nvPr>
            <p:ph idx="1"/>
          </p:nvPr>
        </p:nvSpPr>
        <p:spPr>
          <a:xfrm>
            <a:off x="865653" y="810039"/>
            <a:ext cx="9438005" cy="5604615"/>
          </a:xfrm>
        </p:spPr>
        <p:txBody>
          <a:bodyPr>
            <a:noAutofit/>
          </a:bodyPr>
          <a:lstStyle/>
          <a:p>
            <a:pPr marL="0" indent="0" algn="just">
              <a:buNone/>
            </a:pPr>
            <a:r>
              <a:rPr lang="tr-TR" sz="1600" b="1" dirty="0"/>
              <a:t>Postmodernizm, geleneksel yapıların ve büyük anlatıların sorgulandığı, çok katmanlı ve çoğulcu bir düşünce akışıdır. </a:t>
            </a:r>
          </a:p>
          <a:p>
            <a:pPr marL="0" indent="0" algn="just">
              <a:buNone/>
            </a:pPr>
            <a:r>
              <a:rPr lang="tr-TR" sz="1600" b="1" dirty="0"/>
              <a:t>Yönetim alanında da bu paradigma, hiyerarşik otoritelerin yerine katılımcı, ağsal ve esnek sistemleri getirerek, güç ve bilgi ilişkilerinde çoğulculuğu ve paylaşımı ön plana çıkarmaktadır. </a:t>
            </a:r>
          </a:p>
          <a:p>
            <a:pPr marL="0" indent="0" algn="just">
              <a:buNone/>
            </a:pPr>
            <a:r>
              <a:rPr lang="tr-TR" sz="1600" b="1" dirty="0"/>
              <a:t>Bu yaklaşım, bilgi hizmetleri ile bilgi ve belge merkezleri yönetimi alanında da, farklı bakış açılarını kabul eden, paydaşlar arası işbirliğine dayalı, açık ve demokratik bir yönetim anlayışını teşvik etmektedir. Sonuç olarak, postmodernizm, küresel ve bilgi toplumunun gereksinimlerine uygun, dinamik ve katılımcı yönetim modellerinin geliştirilmesini sağlayan önemli bir düşünce akışıdır. Postmodernizm, bilgi ve bilgi üretiminin çok katmanlı, karmaşık ve çeşitlilik gösteren doğasını vurgular. </a:t>
            </a:r>
          </a:p>
          <a:p>
            <a:pPr marL="0" indent="0" algn="just">
              <a:buNone/>
            </a:pPr>
            <a:r>
              <a:rPr lang="tr-TR" sz="1600" b="1" dirty="0"/>
              <a:t>Kütüphane ve bilgi hizmetleri alanında, farklı görüşlerin ve anlatımların kabul edilmesi, şeffaf ve katılımcı yönetim anlayışlarının benimsenmesi bu paradigma ile uyumludur. </a:t>
            </a:r>
          </a:p>
          <a:p>
            <a:pPr marL="0" indent="0" algn="just">
              <a:buNone/>
            </a:pPr>
            <a:r>
              <a:rPr lang="tr-TR" sz="1600" b="1" dirty="0"/>
              <a:t>Bilgi paylaşımında esneklik, </a:t>
            </a:r>
            <a:r>
              <a:rPr lang="tr-TR" sz="1600" b="1" dirty="0" err="1"/>
              <a:t>hibritlik</a:t>
            </a:r>
            <a:r>
              <a:rPr lang="tr-TR" sz="1600" b="1" dirty="0"/>
              <a:t> ve dijital teknolojilerin entegrasyonu, </a:t>
            </a:r>
            <a:r>
              <a:rPr lang="tr-TR" sz="1600" b="1" dirty="0" err="1"/>
              <a:t>postmodern</a:t>
            </a:r>
            <a:r>
              <a:rPr lang="tr-TR" sz="1600" b="1" dirty="0"/>
              <a:t> düşüncenin temel ilkeleriyle örtüşür. </a:t>
            </a:r>
          </a:p>
          <a:p>
            <a:pPr marL="0" indent="0" algn="just">
              <a:buNone/>
            </a:pPr>
            <a:r>
              <a:rPr lang="tr-TR" sz="1600" b="1" dirty="0"/>
              <a:t>Ayrıca, bilgi hizmetlerinde hegemonik otoritelerin sorgulanması ve kullanıcıların aktif katılımı, </a:t>
            </a:r>
            <a:r>
              <a:rPr lang="tr-TR" sz="1600" b="1" dirty="0" err="1"/>
              <a:t>postmodern</a:t>
            </a:r>
            <a:r>
              <a:rPr lang="tr-TR" sz="1600" b="1" dirty="0"/>
              <a:t> yaklaşımın temel hedeflerindendir. </a:t>
            </a:r>
          </a:p>
          <a:p>
            <a:pPr marL="0" indent="0" algn="just">
              <a:buNone/>
            </a:pPr>
            <a:r>
              <a:rPr lang="tr-TR" sz="1600" b="1" dirty="0"/>
              <a:t>Bu bağlamda, bilgi ve belge merkezleri, çoklu anlatımların, farklı bilgi kaynaklarının ve çeşitli kullanıcı gereksinimlerinin uyum içinde yönetildiği, demokratik ve erişilebilir bilgi ortamları oluşturarak, çağdaş ve etkili bilgi hizmetleri sunabilir.</a:t>
            </a:r>
          </a:p>
        </p:txBody>
      </p:sp>
    </p:spTree>
    <p:extLst>
      <p:ext uri="{BB962C8B-B14F-4D97-AF65-F5344CB8AC3E}">
        <p14:creationId xmlns:p14="http://schemas.microsoft.com/office/powerpoint/2010/main" val="3885272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7881" y="0"/>
            <a:ext cx="8596668" cy="703006"/>
          </a:xfrm>
        </p:spPr>
        <p:txBody>
          <a:bodyPr/>
          <a:lstStyle/>
          <a:p>
            <a:pPr algn="ctr"/>
            <a:r>
              <a:rPr lang="tr-TR" b="1" dirty="0"/>
              <a:t>Kaynakça</a:t>
            </a:r>
            <a:endParaRPr lang="en-US" b="1" dirty="0"/>
          </a:p>
        </p:txBody>
      </p:sp>
      <p:sp>
        <p:nvSpPr>
          <p:cNvPr id="3" name="İçerik Yer Tutucusu 2"/>
          <p:cNvSpPr>
            <a:spLocks noGrp="1"/>
          </p:cNvSpPr>
          <p:nvPr>
            <p:ph idx="1"/>
          </p:nvPr>
        </p:nvSpPr>
        <p:spPr>
          <a:xfrm>
            <a:off x="684038" y="703006"/>
            <a:ext cx="10579708" cy="5889523"/>
          </a:xfrm>
        </p:spPr>
        <p:txBody>
          <a:bodyPr>
            <a:noAutofit/>
          </a:bodyPr>
          <a:lstStyle/>
          <a:p>
            <a:pPr algn="just"/>
            <a:r>
              <a:rPr lang="tr-TR" sz="1200" b="1" dirty="0" err="1">
                <a:solidFill>
                  <a:schemeClr val="tx1"/>
                </a:solidFill>
              </a:rPr>
              <a:t>Ahmad</a:t>
            </a:r>
            <a:r>
              <a:rPr lang="tr-TR" sz="1200" b="1" dirty="0">
                <a:solidFill>
                  <a:schemeClr val="tx1"/>
                </a:solidFill>
              </a:rPr>
              <a:t>, R. (2025). </a:t>
            </a:r>
            <a:r>
              <a:rPr lang="en-US" sz="1200" b="1" i="1" dirty="0">
                <a:solidFill>
                  <a:schemeClr val="tx1"/>
                </a:solidFill>
              </a:rPr>
              <a:t>What is the difference between modernism and postmodernism</a:t>
            </a:r>
            <a:r>
              <a:rPr lang="tr-TR" sz="1200" b="1" dirty="0">
                <a:solidFill>
                  <a:schemeClr val="tx1"/>
                </a:solidFill>
              </a:rPr>
              <a:t>. </a:t>
            </a:r>
            <a:r>
              <a:rPr lang="tr-TR" sz="1200" b="1" dirty="0">
                <a:solidFill>
                  <a:schemeClr val="tx1"/>
                </a:solidFill>
                <a:hlinkClick r:id="rId2"/>
              </a:rPr>
              <a:t>https://slidebean.com/blog/difference-between-modernism-and-postmodernism</a:t>
            </a:r>
            <a:endParaRPr lang="tr-TR" sz="1200" b="1" dirty="0">
              <a:solidFill>
                <a:schemeClr val="tx1"/>
              </a:solidFill>
            </a:endParaRPr>
          </a:p>
          <a:p>
            <a:pPr algn="just"/>
            <a:r>
              <a:rPr lang="en-US" sz="1200" b="1" dirty="0"/>
              <a:t>Alias, A</a:t>
            </a:r>
            <a:r>
              <a:rPr lang="tr-TR" sz="1200" b="1" dirty="0"/>
              <a:t>. ve </a:t>
            </a:r>
            <a:r>
              <a:rPr lang="en-US" sz="1200" b="1" dirty="0"/>
              <a:t>San, L</a:t>
            </a:r>
            <a:r>
              <a:rPr lang="tr-TR" sz="1200" b="1" dirty="0"/>
              <a:t>. </a:t>
            </a:r>
            <a:r>
              <a:rPr lang="en-US" sz="1200" b="1" dirty="0"/>
              <a:t>(2015). Modernism and </a:t>
            </a:r>
            <a:r>
              <a:rPr lang="tr-TR" sz="1200" b="1" dirty="0"/>
              <a:t>p</a:t>
            </a:r>
            <a:r>
              <a:rPr lang="en-US" sz="1200" b="1" dirty="0" err="1"/>
              <a:t>ostmodernism</a:t>
            </a:r>
            <a:r>
              <a:rPr lang="en-US" sz="1200" b="1" dirty="0"/>
              <a:t>: Philosophical </a:t>
            </a:r>
            <a:r>
              <a:rPr lang="tr-TR" sz="1200" b="1" dirty="0"/>
              <a:t>e</a:t>
            </a:r>
            <a:r>
              <a:rPr lang="en-US" sz="1200" b="1" dirty="0" err="1"/>
              <a:t>pochs</a:t>
            </a:r>
            <a:r>
              <a:rPr lang="en-US" sz="1200" b="1" dirty="0"/>
              <a:t>. </a:t>
            </a:r>
            <a:r>
              <a:rPr lang="en-US" sz="1200" b="1" i="1" dirty="0"/>
              <a:t>Journal </a:t>
            </a:r>
            <a:r>
              <a:rPr lang="tr-TR" sz="1200" b="1" i="1" dirty="0"/>
              <a:t>o</a:t>
            </a:r>
            <a:r>
              <a:rPr lang="en-US" sz="1200" b="1" i="1" dirty="0"/>
              <a:t>f Creative Writing</a:t>
            </a:r>
            <a:r>
              <a:rPr lang="tr-TR" sz="1200" b="1" dirty="0"/>
              <a:t>, 1(3), 1-9.</a:t>
            </a:r>
          </a:p>
          <a:p>
            <a:pPr algn="just"/>
            <a:r>
              <a:rPr lang="en-US" sz="1200" b="1" dirty="0">
                <a:solidFill>
                  <a:schemeClr val="tx1"/>
                </a:solidFill>
              </a:rPr>
              <a:t>Bueno</a:t>
            </a:r>
            <a:r>
              <a:rPr lang="tr-TR" sz="1200" b="1" dirty="0">
                <a:solidFill>
                  <a:schemeClr val="tx1"/>
                </a:solidFill>
              </a:rPr>
              <a:t>, D. C. ve S</a:t>
            </a:r>
            <a:r>
              <a:rPr lang="en-US" sz="1200" b="1" dirty="0" err="1">
                <a:solidFill>
                  <a:schemeClr val="tx1"/>
                </a:solidFill>
              </a:rPr>
              <a:t>alapa</a:t>
            </a:r>
            <a:r>
              <a:rPr lang="tr-TR" sz="1200" b="1" dirty="0">
                <a:solidFill>
                  <a:schemeClr val="tx1"/>
                </a:solidFill>
              </a:rPr>
              <a:t>, A. C. (2021). </a:t>
            </a:r>
            <a:r>
              <a:rPr lang="en-US" sz="1200" b="1" dirty="0">
                <a:solidFill>
                  <a:schemeClr val="tx1"/>
                </a:solidFill>
              </a:rPr>
              <a:t>The metamorphosis of management theories from classical to modern:</a:t>
            </a:r>
            <a:r>
              <a:rPr lang="tr-TR" sz="1200" b="1" dirty="0">
                <a:solidFill>
                  <a:schemeClr val="tx1"/>
                </a:solidFill>
              </a:rPr>
              <a:t> </a:t>
            </a:r>
            <a:r>
              <a:rPr lang="en-US" sz="1200" b="1" dirty="0">
                <a:solidFill>
                  <a:schemeClr val="tx1"/>
                </a:solidFill>
              </a:rPr>
              <a:t>Analysis in the context of public administration</a:t>
            </a:r>
            <a:r>
              <a:rPr lang="tr-TR" sz="1200" b="1" dirty="0">
                <a:solidFill>
                  <a:schemeClr val="tx1"/>
                </a:solidFill>
              </a:rPr>
              <a:t>. </a:t>
            </a:r>
            <a:r>
              <a:rPr lang="en-US" sz="1200" b="1" dirty="0">
                <a:solidFill>
                  <a:schemeClr val="tx1"/>
                </a:solidFill>
              </a:rPr>
              <a:t>Institutional Multidisciplinary Research and Development Journal</a:t>
            </a:r>
            <a:r>
              <a:rPr lang="tr-TR" sz="1200" b="1" dirty="0">
                <a:solidFill>
                  <a:schemeClr val="tx1"/>
                </a:solidFill>
              </a:rPr>
              <a:t>, (4), 1-16.</a:t>
            </a:r>
            <a:endParaRPr lang="en-US" sz="1200" b="1" dirty="0">
              <a:solidFill>
                <a:schemeClr val="tx1"/>
              </a:solidFill>
            </a:endParaRPr>
          </a:p>
          <a:p>
            <a:pPr algn="just"/>
            <a:r>
              <a:rPr lang="tr-TR" sz="1200" b="1" dirty="0">
                <a:solidFill>
                  <a:schemeClr val="tx1"/>
                </a:solidFill>
              </a:rPr>
              <a:t>Çobanlı Erdönmez, İ. (2016). 20. yüzyılın </a:t>
            </a:r>
            <a:r>
              <a:rPr lang="tr-TR" sz="1200" b="1" dirty="0" err="1">
                <a:solidFill>
                  <a:schemeClr val="tx1"/>
                </a:solidFill>
              </a:rPr>
              <a:t>postmodern</a:t>
            </a:r>
            <a:r>
              <a:rPr lang="tr-TR" sz="1200" b="1" dirty="0">
                <a:solidFill>
                  <a:schemeClr val="tx1"/>
                </a:solidFill>
              </a:rPr>
              <a:t> düşünürü olarak Gilles </a:t>
            </a:r>
            <a:r>
              <a:rPr lang="tr-TR" sz="1200" b="1" dirty="0" err="1">
                <a:solidFill>
                  <a:schemeClr val="tx1"/>
                </a:solidFill>
              </a:rPr>
              <a:t>Deleuze</a:t>
            </a:r>
            <a:r>
              <a:rPr lang="tr-TR" sz="1200" b="1" dirty="0">
                <a:solidFill>
                  <a:schemeClr val="tx1"/>
                </a:solidFill>
              </a:rPr>
              <a:t>. </a:t>
            </a:r>
            <a:r>
              <a:rPr lang="tr-TR" sz="1200" b="1" i="1" dirty="0">
                <a:solidFill>
                  <a:schemeClr val="tx1"/>
                </a:solidFill>
              </a:rPr>
              <a:t>Marmara Sosyal Araştırmalar</a:t>
            </a:r>
            <a:r>
              <a:rPr lang="tr-TR" sz="1200" b="1" i="1" dirty="0">
                <a:solidFill>
                  <a:srgbClr val="FF0000"/>
                </a:solidFill>
              </a:rPr>
              <a:t> </a:t>
            </a:r>
            <a:r>
              <a:rPr lang="tr-TR" sz="1200" b="1" i="1" dirty="0">
                <a:solidFill>
                  <a:schemeClr val="tx1"/>
                </a:solidFill>
              </a:rPr>
              <a:t>Dergisi</a:t>
            </a:r>
            <a:r>
              <a:rPr lang="tr-TR" sz="1200" b="1" dirty="0">
                <a:solidFill>
                  <a:schemeClr val="tx1"/>
                </a:solidFill>
              </a:rPr>
              <a:t>, 5, 1-10. </a:t>
            </a:r>
            <a:r>
              <a:rPr lang="tr-TR" sz="1200" b="1" dirty="0">
                <a:solidFill>
                  <a:srgbClr val="FF0000"/>
                </a:solidFill>
                <a:hlinkClick r:id="rId3"/>
              </a:rPr>
              <a:t>https://izlik.org/JA25ZE93UA</a:t>
            </a:r>
            <a:endParaRPr lang="tr-TR" sz="1200" b="1" dirty="0">
              <a:solidFill>
                <a:srgbClr val="FF0000"/>
              </a:solidFill>
            </a:endParaRPr>
          </a:p>
          <a:p>
            <a:pPr algn="just"/>
            <a:r>
              <a:rPr lang="tr-TR" sz="1200" b="1" dirty="0">
                <a:solidFill>
                  <a:schemeClr val="tx1"/>
                </a:solidFill>
              </a:rPr>
              <a:t>Erkan, Ü. (2019). Gilles </a:t>
            </a:r>
            <a:r>
              <a:rPr lang="tr-TR" sz="1200" b="1" dirty="0" err="1">
                <a:solidFill>
                  <a:schemeClr val="tx1"/>
                </a:solidFill>
              </a:rPr>
              <a:t>Deleuze</a:t>
            </a:r>
            <a:r>
              <a:rPr lang="tr-TR" sz="1200" b="1" dirty="0">
                <a:solidFill>
                  <a:schemeClr val="tx1"/>
                </a:solidFill>
              </a:rPr>
              <a:t> Felsefesinde Temel Kavramlar ve Yeni Toplumsal Hareketler. OPUS International </a:t>
            </a:r>
            <a:r>
              <a:rPr lang="tr-TR" sz="1200" b="1" dirty="0" err="1">
                <a:solidFill>
                  <a:schemeClr val="tx1"/>
                </a:solidFill>
              </a:rPr>
              <a:t>Journal</a:t>
            </a:r>
            <a:r>
              <a:rPr lang="tr-TR" sz="1200" b="1" dirty="0">
                <a:solidFill>
                  <a:schemeClr val="tx1"/>
                </a:solidFill>
              </a:rPr>
              <a:t> of </a:t>
            </a:r>
            <a:r>
              <a:rPr lang="tr-TR" sz="1200" b="1" dirty="0" err="1">
                <a:solidFill>
                  <a:schemeClr val="tx1"/>
                </a:solidFill>
              </a:rPr>
              <a:t>Society</a:t>
            </a:r>
            <a:r>
              <a:rPr lang="tr-TR" sz="1200" b="1" dirty="0">
                <a:solidFill>
                  <a:schemeClr val="tx1"/>
                </a:solidFill>
              </a:rPr>
              <a:t> </a:t>
            </a:r>
            <a:r>
              <a:rPr lang="tr-TR" sz="1200" b="1" dirty="0" err="1">
                <a:solidFill>
                  <a:schemeClr val="tx1"/>
                </a:solidFill>
              </a:rPr>
              <a:t>Researches</a:t>
            </a:r>
            <a:r>
              <a:rPr lang="tr-TR" sz="1200" b="1" dirty="0">
                <a:solidFill>
                  <a:schemeClr val="tx1"/>
                </a:solidFill>
              </a:rPr>
              <a:t>, 13(19), 2627-2652. </a:t>
            </a:r>
            <a:r>
              <a:rPr lang="tr-TR" sz="1200" b="1" dirty="0">
                <a:solidFill>
                  <a:schemeClr val="tx1"/>
                </a:solidFill>
                <a:hlinkClick r:id="rId4"/>
              </a:rPr>
              <a:t>https://doi.org/10.26466/opus.589030</a:t>
            </a:r>
            <a:endParaRPr lang="tr-TR" sz="1200" b="1" dirty="0">
              <a:solidFill>
                <a:schemeClr val="tx1"/>
              </a:solidFill>
            </a:endParaRPr>
          </a:p>
          <a:p>
            <a:pPr algn="just"/>
            <a:r>
              <a:rPr lang="en-US" sz="1200" b="1" dirty="0">
                <a:solidFill>
                  <a:schemeClr val="tx1"/>
                </a:solidFill>
              </a:rPr>
              <a:t>Gradinaru, C</a:t>
            </a:r>
            <a:r>
              <a:rPr lang="tr-TR" sz="1200" b="1" dirty="0">
                <a:solidFill>
                  <a:schemeClr val="tx1"/>
                </a:solidFill>
              </a:rPr>
              <a:t>.</a:t>
            </a:r>
            <a:r>
              <a:rPr lang="en-US" sz="1200" b="1" dirty="0">
                <a:solidFill>
                  <a:schemeClr val="tx1"/>
                </a:solidFill>
              </a:rPr>
              <a:t> (2016). The rhetoric imaginary of the postmodern discursiveness. </a:t>
            </a:r>
            <a:r>
              <a:rPr lang="pt-BR" sz="1200" b="1" i="1" dirty="0">
                <a:solidFill>
                  <a:schemeClr val="tx1"/>
                </a:solidFill>
              </a:rPr>
              <a:t>Trans/Form/Ação, Marília</a:t>
            </a:r>
            <a:r>
              <a:rPr lang="pt-BR" sz="1200" b="1" dirty="0">
                <a:solidFill>
                  <a:schemeClr val="tx1"/>
                </a:solidFill>
              </a:rPr>
              <a:t>, 39</a:t>
            </a:r>
            <a:r>
              <a:rPr lang="tr-TR" sz="1200" b="1" dirty="0">
                <a:solidFill>
                  <a:schemeClr val="tx1"/>
                </a:solidFill>
              </a:rPr>
              <a:t>(2), </a:t>
            </a:r>
            <a:r>
              <a:rPr lang="pt-BR" sz="1200" b="1" dirty="0">
                <a:solidFill>
                  <a:schemeClr val="tx1"/>
                </a:solidFill>
              </a:rPr>
              <a:t>235-254</a:t>
            </a:r>
            <a:r>
              <a:rPr lang="tr-TR" sz="1200" b="1" dirty="0">
                <a:solidFill>
                  <a:schemeClr val="tx1"/>
                </a:solidFill>
              </a:rPr>
              <a:t>. </a:t>
            </a:r>
          </a:p>
          <a:p>
            <a:pPr algn="just"/>
            <a:r>
              <a:rPr lang="en-US" sz="1200" b="1" dirty="0">
                <a:solidFill>
                  <a:schemeClr val="tx1"/>
                </a:solidFill>
              </a:rPr>
              <a:t>Haddad</a:t>
            </a:r>
            <a:r>
              <a:rPr lang="tr-TR" sz="1200" b="1" dirty="0">
                <a:solidFill>
                  <a:schemeClr val="tx1"/>
                </a:solidFill>
              </a:rPr>
              <a:t>, E.</a:t>
            </a:r>
            <a:r>
              <a:rPr lang="en-US" sz="1200" b="1" dirty="0">
                <a:solidFill>
                  <a:schemeClr val="tx1"/>
                </a:solidFill>
              </a:rPr>
              <a:t> (2009) Charles Jencks and the historiography of </a:t>
            </a:r>
            <a:r>
              <a:rPr lang="en-US" sz="1200" b="1" dirty="0" err="1">
                <a:solidFill>
                  <a:schemeClr val="tx1"/>
                </a:solidFill>
              </a:rPr>
              <a:t>PostModernism</a:t>
            </a:r>
            <a:r>
              <a:rPr lang="en-US" sz="1200" b="1" dirty="0">
                <a:solidFill>
                  <a:schemeClr val="tx1"/>
                </a:solidFill>
              </a:rPr>
              <a:t>, </a:t>
            </a:r>
            <a:r>
              <a:rPr lang="en-US" sz="1200" b="1" i="1" dirty="0">
                <a:solidFill>
                  <a:schemeClr val="tx1"/>
                </a:solidFill>
              </a:rPr>
              <a:t>The Journal of Architecture</a:t>
            </a:r>
            <a:r>
              <a:rPr lang="en-US" sz="1200" b="1" dirty="0">
                <a:solidFill>
                  <a:schemeClr val="tx1"/>
                </a:solidFill>
              </a:rPr>
              <a:t>, 14:4, 493-510, DOI: 10.1080/13602360902867434</a:t>
            </a:r>
            <a:endParaRPr lang="tr-TR" sz="1200" b="1" dirty="0">
              <a:solidFill>
                <a:schemeClr val="tx1"/>
              </a:solidFill>
            </a:endParaRPr>
          </a:p>
          <a:p>
            <a:pPr algn="just"/>
            <a:r>
              <a:rPr lang="en-US" sz="1200" b="1" dirty="0">
                <a:solidFill>
                  <a:schemeClr val="tx1"/>
                </a:solidFill>
              </a:rPr>
              <a:t>Hussain, N., Haque, A. </a:t>
            </a:r>
            <a:r>
              <a:rPr lang="en-US" sz="1200" b="1" dirty="0" err="1">
                <a:solidFill>
                  <a:schemeClr val="tx1"/>
                </a:solidFill>
              </a:rPr>
              <a:t>ve</a:t>
            </a:r>
            <a:r>
              <a:rPr lang="en-US" sz="1200" b="1" dirty="0">
                <a:solidFill>
                  <a:schemeClr val="tx1"/>
                </a:solidFill>
              </a:rPr>
              <a:t> Baloch, A. (2019). Management theories: The contribution of contemporary management theorists in tackling contemporary management challenges. </a:t>
            </a:r>
            <a:r>
              <a:rPr lang="en-US" sz="1200" b="1" i="1" dirty="0">
                <a:solidFill>
                  <a:schemeClr val="tx1"/>
                </a:solidFill>
              </a:rPr>
              <a:t>Journal of Yasar University</a:t>
            </a:r>
            <a:r>
              <a:rPr lang="en-US" sz="1200" b="1" dirty="0">
                <a:solidFill>
                  <a:schemeClr val="tx1"/>
                </a:solidFill>
              </a:rPr>
              <a:t>,14 (Special Issue), 156-169.</a:t>
            </a:r>
          </a:p>
          <a:p>
            <a:pPr algn="just"/>
            <a:r>
              <a:rPr lang="en-US" sz="1200" b="1" dirty="0">
                <a:solidFill>
                  <a:schemeClr val="tx1"/>
                </a:solidFill>
              </a:rPr>
              <a:t>Raj, P</a:t>
            </a:r>
            <a:r>
              <a:rPr lang="tr-TR" sz="1200" b="1" dirty="0">
                <a:solidFill>
                  <a:schemeClr val="tx1"/>
                </a:solidFill>
              </a:rPr>
              <a:t>.</a:t>
            </a:r>
            <a:r>
              <a:rPr lang="en-US" sz="1200" b="1" dirty="0">
                <a:solidFill>
                  <a:schemeClr val="tx1"/>
                </a:solidFill>
              </a:rPr>
              <a:t> (2016).  Postmodern </a:t>
            </a:r>
            <a:r>
              <a:rPr lang="tr-TR" sz="1200" b="1" dirty="0">
                <a:solidFill>
                  <a:schemeClr val="tx1"/>
                </a:solidFill>
              </a:rPr>
              <a:t>t</a:t>
            </a:r>
            <a:r>
              <a:rPr lang="en-US" sz="1200" b="1" dirty="0" err="1">
                <a:solidFill>
                  <a:schemeClr val="tx1"/>
                </a:solidFill>
              </a:rPr>
              <a:t>hought</a:t>
            </a:r>
            <a:r>
              <a:rPr lang="en-US" sz="1200" b="1" dirty="0">
                <a:solidFill>
                  <a:schemeClr val="tx1"/>
                </a:solidFill>
              </a:rPr>
              <a:t> </a:t>
            </a:r>
            <a:r>
              <a:rPr lang="tr-TR" sz="1200" b="1" dirty="0">
                <a:solidFill>
                  <a:schemeClr val="tx1"/>
                </a:solidFill>
              </a:rPr>
              <a:t>i</a:t>
            </a:r>
            <a:r>
              <a:rPr lang="en-US" sz="1200" b="1" dirty="0">
                <a:solidFill>
                  <a:schemeClr val="tx1"/>
                </a:solidFill>
              </a:rPr>
              <a:t>n Ihab Hassan. </a:t>
            </a:r>
            <a:r>
              <a:rPr lang="en-US" sz="1200" b="1" i="1" dirty="0" err="1">
                <a:solidFill>
                  <a:schemeClr val="tx1"/>
                </a:solidFill>
              </a:rPr>
              <a:t>LangLit</a:t>
            </a:r>
            <a:r>
              <a:rPr lang="tr-TR" sz="1200" b="1" dirty="0">
                <a:solidFill>
                  <a:schemeClr val="tx1"/>
                </a:solidFill>
              </a:rPr>
              <a:t>, </a:t>
            </a:r>
            <a:r>
              <a:rPr lang="en-US" sz="1200" b="1" dirty="0">
                <a:solidFill>
                  <a:schemeClr val="tx1"/>
                </a:solidFill>
              </a:rPr>
              <a:t>2</a:t>
            </a:r>
            <a:r>
              <a:rPr lang="tr-TR" sz="1200" b="1" dirty="0">
                <a:solidFill>
                  <a:schemeClr val="tx1"/>
                </a:solidFill>
              </a:rPr>
              <a:t>(4), </a:t>
            </a:r>
            <a:r>
              <a:rPr lang="en-US" sz="1200" b="1" dirty="0">
                <a:solidFill>
                  <a:schemeClr val="tx1"/>
                </a:solidFill>
              </a:rPr>
              <a:t>104-109. </a:t>
            </a:r>
            <a:endParaRPr lang="tr-TR" sz="1200" b="1" dirty="0">
              <a:solidFill>
                <a:schemeClr val="tx1"/>
              </a:solidFill>
            </a:endParaRPr>
          </a:p>
          <a:p>
            <a:pPr algn="just"/>
            <a:r>
              <a:rPr lang="tr-TR" sz="1200" b="1" dirty="0" err="1">
                <a:solidFill>
                  <a:schemeClr val="tx1"/>
                </a:solidFill>
              </a:rPr>
              <a:t>Sandlin</a:t>
            </a:r>
            <a:r>
              <a:rPr lang="tr-TR" sz="1200" b="1" dirty="0">
                <a:solidFill>
                  <a:schemeClr val="tx1"/>
                </a:solidFill>
              </a:rPr>
              <a:t>, P. A. (2019, 4 Ekim). </a:t>
            </a:r>
            <a:r>
              <a:rPr lang="tr-TR" sz="1200" b="1" i="1" dirty="0" err="1">
                <a:solidFill>
                  <a:schemeClr val="tx1"/>
                </a:solidFill>
              </a:rPr>
              <a:t>Postmodernity</a:t>
            </a:r>
            <a:r>
              <a:rPr lang="tr-TR" sz="1200" b="1" i="1" dirty="0">
                <a:solidFill>
                  <a:schemeClr val="tx1"/>
                </a:solidFill>
              </a:rPr>
              <a:t>, </a:t>
            </a:r>
            <a:r>
              <a:rPr lang="tr-TR" sz="1200" b="1" i="1" dirty="0" err="1">
                <a:solidFill>
                  <a:schemeClr val="tx1"/>
                </a:solidFill>
              </a:rPr>
              <a:t>simply</a:t>
            </a:r>
            <a:r>
              <a:rPr lang="tr-TR" sz="1200" b="1" i="1" dirty="0">
                <a:solidFill>
                  <a:schemeClr val="tx1"/>
                </a:solidFill>
              </a:rPr>
              <a:t> </a:t>
            </a:r>
            <a:r>
              <a:rPr lang="tr-TR" sz="1200" b="1" i="1" dirty="0" err="1">
                <a:solidFill>
                  <a:schemeClr val="tx1"/>
                </a:solidFill>
              </a:rPr>
              <a:t>explained</a:t>
            </a:r>
            <a:r>
              <a:rPr lang="tr-TR" sz="1200" b="1" dirty="0">
                <a:solidFill>
                  <a:schemeClr val="tx1"/>
                </a:solidFill>
              </a:rPr>
              <a:t>. </a:t>
            </a:r>
            <a:r>
              <a:rPr lang="tr-TR" sz="1200" b="1" dirty="0">
                <a:solidFill>
                  <a:srgbClr val="FF0000"/>
                </a:solidFill>
                <a:hlinkClick r:id="rId5"/>
              </a:rPr>
              <a:t>https://docsandlin.com/2019/10/04/postmodernity-simply-explained/</a:t>
            </a:r>
            <a:endParaRPr lang="tr-TR" sz="1200" b="1" dirty="0">
              <a:solidFill>
                <a:srgbClr val="FF0000"/>
              </a:solidFill>
            </a:endParaRPr>
          </a:p>
          <a:p>
            <a:pPr algn="just"/>
            <a:r>
              <a:rPr lang="tr-TR" sz="1200" b="1" dirty="0">
                <a:solidFill>
                  <a:schemeClr val="tx1"/>
                </a:solidFill>
              </a:rPr>
              <a:t>Savaş, Y. (2024). Yönetim literatüründe postmodernizm: Bibliyometrik bir analiz. </a:t>
            </a:r>
            <a:r>
              <a:rPr lang="tr-TR" sz="1200" b="1" i="1" dirty="0">
                <a:solidFill>
                  <a:schemeClr val="tx1"/>
                </a:solidFill>
              </a:rPr>
              <a:t>Uluslararası Yönetim Akademisi Dergisi</a:t>
            </a:r>
            <a:r>
              <a:rPr lang="tr-TR" sz="1200" b="1" dirty="0">
                <a:solidFill>
                  <a:schemeClr val="tx1"/>
                </a:solidFill>
              </a:rPr>
              <a:t>, 6(4), 1199-1213. </a:t>
            </a:r>
            <a:r>
              <a:rPr lang="tr-TR" sz="1200" b="1" dirty="0">
                <a:solidFill>
                  <a:schemeClr val="tx1"/>
                </a:solidFill>
                <a:hlinkClick r:id="rId6"/>
              </a:rPr>
              <a:t>https://dergipark.org.tr/tr/pub/mana/article/1383254</a:t>
            </a:r>
            <a:endParaRPr lang="tr-TR" sz="1200" b="1" dirty="0">
              <a:solidFill>
                <a:schemeClr val="tx1"/>
              </a:solidFill>
            </a:endParaRPr>
          </a:p>
          <a:p>
            <a:pPr algn="just"/>
            <a:r>
              <a:rPr lang="en-US" sz="1200" b="1" dirty="0">
                <a:solidFill>
                  <a:schemeClr val="tx1"/>
                </a:solidFill>
              </a:rPr>
              <a:t>The Stanford Encyclopedia of Philosophy</a:t>
            </a:r>
            <a:r>
              <a:rPr lang="tr-TR" sz="1200" b="1" dirty="0">
                <a:solidFill>
                  <a:schemeClr val="tx1"/>
                </a:solidFill>
              </a:rPr>
              <a:t> (2025). </a:t>
            </a:r>
            <a:r>
              <a:rPr lang="tr-TR" sz="1200" b="1" i="1" dirty="0" err="1">
                <a:solidFill>
                  <a:schemeClr val="tx1"/>
                </a:solidFill>
              </a:rPr>
              <a:t>Michel</a:t>
            </a:r>
            <a:r>
              <a:rPr lang="tr-TR" sz="1200" b="1" i="1" dirty="0">
                <a:solidFill>
                  <a:schemeClr val="tx1"/>
                </a:solidFill>
              </a:rPr>
              <a:t> Foucault</a:t>
            </a:r>
            <a:r>
              <a:rPr lang="tr-TR" sz="1200" b="1" dirty="0">
                <a:solidFill>
                  <a:schemeClr val="tx1"/>
                </a:solidFill>
              </a:rPr>
              <a:t>. </a:t>
            </a:r>
            <a:r>
              <a:rPr lang="tr-TR" sz="1200" b="1" dirty="0">
                <a:solidFill>
                  <a:srgbClr val="FF0000"/>
                </a:solidFill>
                <a:hlinkClick r:id="rId7"/>
              </a:rPr>
              <a:t>https://plato.stanford.edu/entries/foucault/</a:t>
            </a:r>
            <a:endParaRPr lang="tr-TR" sz="1200" b="1" dirty="0">
              <a:solidFill>
                <a:srgbClr val="FF0000"/>
              </a:solidFill>
            </a:endParaRPr>
          </a:p>
          <a:p>
            <a:pPr algn="just"/>
            <a:r>
              <a:rPr lang="tr-TR" sz="1200" b="1" dirty="0">
                <a:solidFill>
                  <a:schemeClr val="tx1"/>
                </a:solidFill>
              </a:rPr>
              <a:t>Tortop, N., İşbir, E. G., Aykaç, B., Yayman, H. ve Özer, M. A. (2017). </a:t>
            </a:r>
            <a:r>
              <a:rPr lang="tr-TR" sz="1200" b="1" i="1" dirty="0">
                <a:solidFill>
                  <a:schemeClr val="tx1"/>
                </a:solidFill>
              </a:rPr>
              <a:t>Yönetim Bilimi</a:t>
            </a:r>
            <a:r>
              <a:rPr lang="tr-TR" sz="1200" b="1" dirty="0">
                <a:solidFill>
                  <a:schemeClr val="tx1"/>
                </a:solidFill>
              </a:rPr>
              <a:t>. 11.bs. Nobel Yayıncılık.</a:t>
            </a:r>
          </a:p>
          <a:p>
            <a:pPr algn="just"/>
            <a:r>
              <a:rPr lang="tr-TR" sz="1200" b="1" dirty="0" err="1">
                <a:solidFill>
                  <a:schemeClr val="tx1"/>
                </a:solidFill>
              </a:rPr>
              <a:t>Wolin</a:t>
            </a:r>
            <a:r>
              <a:rPr lang="tr-TR" sz="1200" b="1" dirty="0">
                <a:solidFill>
                  <a:schemeClr val="tx1"/>
                </a:solidFill>
              </a:rPr>
              <a:t>, R. (</a:t>
            </a:r>
            <a:r>
              <a:rPr lang="tr-TR" sz="1200" b="1" dirty="0" err="1">
                <a:solidFill>
                  <a:schemeClr val="tx1"/>
                </a:solidFill>
              </a:rPr>
              <a:t>t.y</a:t>
            </a:r>
            <a:r>
              <a:rPr lang="tr-TR" sz="1200" b="1" dirty="0">
                <a:solidFill>
                  <a:schemeClr val="tx1"/>
                </a:solidFill>
              </a:rPr>
              <a:t>.). </a:t>
            </a:r>
            <a:r>
              <a:rPr lang="tr-TR" sz="1200" b="1" i="1" dirty="0">
                <a:solidFill>
                  <a:schemeClr val="tx1"/>
                </a:solidFill>
              </a:rPr>
              <a:t>Jean-François </a:t>
            </a:r>
            <a:r>
              <a:rPr lang="tr-TR" sz="1200" b="1" i="1" dirty="0" err="1">
                <a:solidFill>
                  <a:schemeClr val="tx1"/>
                </a:solidFill>
              </a:rPr>
              <a:t>Lyotard</a:t>
            </a:r>
            <a:r>
              <a:rPr lang="tr-TR" sz="1200" b="1" i="1" dirty="0">
                <a:solidFill>
                  <a:schemeClr val="tx1"/>
                </a:solidFill>
              </a:rPr>
              <a:t>. </a:t>
            </a:r>
            <a:r>
              <a:rPr lang="tr-TR" sz="1200" b="1" i="1" dirty="0">
                <a:solidFill>
                  <a:schemeClr val="tx1"/>
                </a:solidFill>
                <a:hlinkClick r:id="rId8"/>
              </a:rPr>
              <a:t>https://www.britannica.com/biography/Jean-Francois-Lyotard</a:t>
            </a:r>
            <a:endParaRPr lang="tr-TR" sz="1200" b="1" dirty="0">
              <a:solidFill>
                <a:schemeClr val="tx1"/>
              </a:solidFill>
            </a:endParaRPr>
          </a:p>
        </p:txBody>
      </p:sp>
    </p:spTree>
    <p:extLst>
      <p:ext uri="{BB962C8B-B14F-4D97-AF65-F5344CB8AC3E}">
        <p14:creationId xmlns:p14="http://schemas.microsoft.com/office/powerpoint/2010/main" val="205363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633091"/>
          </a:xfrm>
        </p:spPr>
        <p:txBody>
          <a:bodyPr>
            <a:noAutofit/>
          </a:bodyPr>
          <a:lstStyle/>
          <a:p>
            <a:pPr algn="ctr"/>
            <a:r>
              <a:rPr lang="tr-TR" sz="2800" b="1" dirty="0">
                <a:solidFill>
                  <a:schemeClr val="tx1"/>
                </a:solidFill>
              </a:rPr>
              <a:t>Postmodernizm</a:t>
            </a:r>
            <a:endParaRPr lang="en-US" sz="2800" b="1" dirty="0"/>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991588" y="929384"/>
            <a:ext cx="9438005" cy="4112541"/>
          </a:xfrm>
        </p:spPr>
        <p:txBody>
          <a:bodyPr>
            <a:noAutofit/>
          </a:bodyPr>
          <a:lstStyle/>
          <a:p>
            <a:pPr algn="just"/>
            <a:r>
              <a:rPr lang="tr-TR" sz="2000" b="1" dirty="0">
                <a:solidFill>
                  <a:schemeClr val="tx2"/>
                </a:solidFill>
              </a:rPr>
              <a:t>Günümüzde yaşanan hızlı toplumsal, ekonomik ve kültürel dönüşümler, </a:t>
            </a:r>
            <a:r>
              <a:rPr lang="tr-TR" sz="2000" b="1" dirty="0" err="1">
                <a:solidFill>
                  <a:schemeClr val="tx2"/>
                </a:solidFill>
              </a:rPr>
              <a:t>modernist</a:t>
            </a:r>
            <a:r>
              <a:rPr lang="tr-TR" sz="2000" b="1" dirty="0">
                <a:solidFill>
                  <a:schemeClr val="tx2"/>
                </a:solidFill>
              </a:rPr>
              <a:t> düşüncenin tek boyutlu, hiyerarşik ve katı yapılarından uzaklaşarak, çok boyutlu, esnek ve karmaşık yapıları ön plana çıkarmıştır. </a:t>
            </a:r>
          </a:p>
          <a:p>
            <a:pPr algn="just"/>
            <a:r>
              <a:rPr lang="tr-TR" sz="2000" b="1" dirty="0">
                <a:solidFill>
                  <a:schemeClr val="tx2"/>
                </a:solidFill>
              </a:rPr>
              <a:t>Bu dönüşüm sürecinde, postmodernizm düşüncesi, gerçekliği tek bir doğruda değil, çoklu anlatımlar, farklı bakış açıları ve karmaşık ilişkiler ağı içinde değerlendiren bir paradigmaya işaret etmektedir. </a:t>
            </a:r>
          </a:p>
          <a:p>
            <a:pPr algn="just"/>
            <a:r>
              <a:rPr lang="tr-TR" sz="2000" b="1" dirty="0">
                <a:solidFill>
                  <a:schemeClr val="tx2"/>
                </a:solidFill>
              </a:rPr>
              <a:t>Postmodernizm, temel olarak, gerçekliğin nesnel ve mutlak değil, göreli ve çok katmanlı olduğunu savunur.</a:t>
            </a:r>
          </a:p>
          <a:p>
            <a:pPr algn="just"/>
            <a:r>
              <a:rPr lang="tr-TR" sz="2000" b="1" dirty="0">
                <a:solidFill>
                  <a:schemeClr val="tx2"/>
                </a:solidFill>
              </a:rPr>
              <a:t>Bu da yönetim ve organizasyon yaklaşımlarında köklü değişikliklere yol açmıştır </a:t>
            </a:r>
            <a:r>
              <a:rPr lang="tr-TR" sz="1500" b="1" dirty="0">
                <a:solidFill>
                  <a:schemeClr val="tx2"/>
                </a:solidFill>
              </a:rPr>
              <a:t>(Tortop vd., 2017, </a:t>
            </a:r>
            <a:r>
              <a:rPr lang="tr-TR" sz="1500" b="1" dirty="0" err="1">
                <a:solidFill>
                  <a:schemeClr val="tx2"/>
                </a:solidFill>
              </a:rPr>
              <a:t>ss</a:t>
            </a:r>
            <a:r>
              <a:rPr lang="tr-TR" sz="1500" b="1" dirty="0">
                <a:solidFill>
                  <a:schemeClr val="tx2"/>
                </a:solidFill>
              </a:rPr>
              <a:t>. 339-344).</a:t>
            </a:r>
          </a:p>
        </p:txBody>
      </p:sp>
    </p:spTree>
    <p:extLst>
      <p:ext uri="{BB962C8B-B14F-4D97-AF65-F5344CB8AC3E}">
        <p14:creationId xmlns:p14="http://schemas.microsoft.com/office/powerpoint/2010/main" val="233262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B3A47-F42F-D098-7B98-A103315725C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8BDA495-443B-ECDE-3ADA-BF26FDD0651C}"/>
              </a:ext>
            </a:extLst>
          </p:cNvPr>
          <p:cNvSpPr>
            <a:spLocks noGrp="1"/>
          </p:cNvSpPr>
          <p:nvPr>
            <p:ph type="title"/>
          </p:nvPr>
        </p:nvSpPr>
        <p:spPr>
          <a:xfrm>
            <a:off x="1451113" y="184327"/>
            <a:ext cx="8518957" cy="456291"/>
          </a:xfrm>
        </p:spPr>
        <p:txBody>
          <a:bodyPr>
            <a:noAutofit/>
          </a:bodyPr>
          <a:lstStyle/>
          <a:p>
            <a:pPr algn="ctr"/>
            <a:r>
              <a:rPr lang="tr-TR" sz="2800" b="1" dirty="0">
                <a:solidFill>
                  <a:schemeClr val="tx1"/>
                </a:solidFill>
              </a:rPr>
              <a:t>Postmodernizmde Yönetişim Kavramı</a:t>
            </a:r>
            <a:endParaRPr lang="en-US" sz="2800" b="1" dirty="0"/>
          </a:p>
        </p:txBody>
      </p:sp>
      <p:sp>
        <p:nvSpPr>
          <p:cNvPr id="3" name="İçerik Yer Tutucusu 2">
            <a:extLst>
              <a:ext uri="{FF2B5EF4-FFF2-40B4-BE49-F238E27FC236}">
                <a16:creationId xmlns:a16="http://schemas.microsoft.com/office/drawing/2014/main" id="{505DBB1D-1C39-DE63-DAA8-FF8C7D010A63}"/>
              </a:ext>
            </a:extLst>
          </p:cNvPr>
          <p:cNvSpPr>
            <a:spLocks noGrp="1"/>
          </p:cNvSpPr>
          <p:nvPr>
            <p:ph idx="1"/>
          </p:nvPr>
        </p:nvSpPr>
        <p:spPr>
          <a:xfrm>
            <a:off x="825334" y="968915"/>
            <a:ext cx="9438005" cy="4254249"/>
          </a:xfrm>
        </p:spPr>
        <p:txBody>
          <a:bodyPr>
            <a:noAutofit/>
          </a:bodyPr>
          <a:lstStyle/>
          <a:p>
            <a:pPr lvl="1" algn="just">
              <a:spcBef>
                <a:spcPts val="600"/>
              </a:spcBef>
            </a:pPr>
            <a:r>
              <a:rPr lang="tr-TR" sz="2000" b="1" dirty="0"/>
              <a:t>Yönetişim, postmodern düşüncenin katkılarıyla şekillenmiş, çok aktörlü, </a:t>
            </a:r>
            <a:r>
              <a:rPr lang="tr-TR" sz="2000" b="1" dirty="0" err="1"/>
              <a:t>heterarşik</a:t>
            </a:r>
            <a:r>
              <a:rPr lang="tr-TR" sz="2000" b="1" dirty="0"/>
              <a:t> ve ağsal yönetim paradigmasıdır. </a:t>
            </a:r>
          </a:p>
          <a:p>
            <a:pPr lvl="1" algn="just">
              <a:spcBef>
                <a:spcPts val="600"/>
              </a:spcBef>
            </a:pPr>
            <a:r>
              <a:rPr lang="tr-TR" sz="2000" b="1" dirty="0"/>
              <a:t>Geleneksel devlet merkezli, hiyerarşik yönetim anlayışını aşmıştır.</a:t>
            </a:r>
          </a:p>
          <a:p>
            <a:pPr lvl="1" algn="just">
              <a:spcBef>
                <a:spcPts val="600"/>
              </a:spcBef>
            </a:pPr>
            <a:r>
              <a:rPr lang="tr-TR" sz="2000" b="1" dirty="0"/>
              <a:t>Devlet, özel sektör ve sivil toplum kuruluşlarının eşit ve karşılıklı bağımlılık ilişkileri içinde, ortak amaçlar doğrultusunda, gönüllü ve katılımcı bir biçimde etkileşimde bulunduğu bir sistemdir. </a:t>
            </a:r>
          </a:p>
          <a:p>
            <a:pPr lvl="1" algn="just">
              <a:spcBef>
                <a:spcPts val="600"/>
              </a:spcBef>
            </a:pPr>
            <a:r>
              <a:rPr lang="tr-TR" sz="2000" b="1" dirty="0"/>
              <a:t>Bu kavram, sadece yönetmek değildir.</a:t>
            </a:r>
          </a:p>
          <a:p>
            <a:pPr lvl="1" algn="just">
              <a:spcBef>
                <a:spcPts val="600"/>
              </a:spcBef>
            </a:pPr>
            <a:r>
              <a:rPr lang="tr-TR" sz="2000" b="1" dirty="0"/>
              <a:t>Aynı zamanda birlikte yönetmek, ortak kararlar almak ve paydaşlar arasında bilgi, kaynak ve güç paylaşımını esas alan bir yapıyı temsil </a:t>
            </a:r>
            <a:r>
              <a:rPr lang="tr-TR" sz="2000" b="1" dirty="0">
                <a:solidFill>
                  <a:schemeClr val="tx2"/>
                </a:solidFill>
              </a:rPr>
              <a:t>eder </a:t>
            </a:r>
            <a:r>
              <a:rPr lang="tr-TR" sz="1500" b="1" dirty="0">
                <a:solidFill>
                  <a:schemeClr val="tx2"/>
                </a:solidFill>
              </a:rPr>
              <a:t>(Tortop vd., 2017, </a:t>
            </a:r>
            <a:r>
              <a:rPr lang="tr-TR" sz="1500" b="1" dirty="0" err="1">
                <a:solidFill>
                  <a:schemeClr val="tx2"/>
                </a:solidFill>
              </a:rPr>
              <a:t>ss</a:t>
            </a:r>
            <a:r>
              <a:rPr lang="tr-TR" sz="1500" b="1" dirty="0">
                <a:solidFill>
                  <a:schemeClr val="tx2"/>
                </a:solidFill>
              </a:rPr>
              <a:t>. 339-344).</a:t>
            </a:r>
          </a:p>
        </p:txBody>
      </p:sp>
    </p:spTree>
    <p:extLst>
      <p:ext uri="{BB962C8B-B14F-4D97-AF65-F5344CB8AC3E}">
        <p14:creationId xmlns:p14="http://schemas.microsoft.com/office/powerpoint/2010/main" val="336513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563818"/>
          </a:xfrm>
        </p:spPr>
        <p:txBody>
          <a:bodyPr>
            <a:noAutofit/>
          </a:bodyPr>
          <a:lstStyle/>
          <a:p>
            <a:pPr algn="ctr"/>
            <a:r>
              <a:rPr lang="tr-TR" sz="2800" b="1" dirty="0">
                <a:solidFill>
                  <a:schemeClr val="tx1"/>
                </a:solidFill>
              </a:rPr>
              <a:t>Postmodernizmde Yönetim</a:t>
            </a:r>
            <a:endParaRPr lang="en-US" sz="2800" b="1" dirty="0"/>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862492" y="985932"/>
            <a:ext cx="9438005" cy="4084832"/>
          </a:xfrm>
        </p:spPr>
        <p:txBody>
          <a:bodyPr>
            <a:noAutofit/>
          </a:bodyPr>
          <a:lstStyle/>
          <a:p>
            <a:pPr algn="just"/>
            <a:r>
              <a:rPr lang="tr-TR" sz="2000" b="1" dirty="0" err="1">
                <a:solidFill>
                  <a:schemeClr val="tx2"/>
                </a:solidFill>
              </a:rPr>
              <a:t>Postmodern</a:t>
            </a:r>
            <a:r>
              <a:rPr lang="tr-TR" sz="2000" b="1" dirty="0">
                <a:solidFill>
                  <a:schemeClr val="tx2"/>
                </a:solidFill>
              </a:rPr>
              <a:t> yönetim anlayışları, geleneksel hiyerarşik, merkeziyetçi ve araçsal rasyonelliğe dayalı yönetim biçimlerini sorgulamış ve yerine, katılımcı, ağsal, esnek ve kendini organize eden yapıları benimsemişlerdir. </a:t>
            </a:r>
          </a:p>
          <a:p>
            <a:pPr algn="just"/>
            <a:r>
              <a:rPr lang="tr-TR" sz="2000" b="1" dirty="0">
                <a:solidFill>
                  <a:schemeClr val="tx2"/>
                </a:solidFill>
              </a:rPr>
              <a:t>Bu bağlamda, yönetim süreçleri, tek bir otoritenin dikte ettiği kararlar yerine çeşitli aktörlerin ortak çıkarlar doğrultusunda etkileşim kurduğu karmaşık ağlar ve ilişkiler sistemi olarak görülür. </a:t>
            </a:r>
          </a:p>
          <a:p>
            <a:pPr algn="just"/>
            <a:r>
              <a:rPr lang="tr-TR" sz="2000" b="1" dirty="0">
                <a:solidFill>
                  <a:schemeClr val="tx2"/>
                </a:solidFill>
              </a:rPr>
              <a:t>Bu yaklaşım, toplumsal ve kurumsal ilişkilerin çok katmanlı ve </a:t>
            </a:r>
            <a:r>
              <a:rPr lang="tr-TR" sz="2000" b="1" dirty="0" err="1">
                <a:solidFill>
                  <a:schemeClr val="tx2"/>
                </a:solidFill>
              </a:rPr>
              <a:t>heterarşik</a:t>
            </a:r>
            <a:r>
              <a:rPr lang="tr-TR" sz="2000" b="1" dirty="0">
                <a:solidFill>
                  <a:schemeClr val="tx2"/>
                </a:solidFill>
              </a:rPr>
              <a:t> yapısını vurgular.</a:t>
            </a:r>
          </a:p>
          <a:p>
            <a:pPr algn="just"/>
            <a:r>
              <a:rPr lang="tr-TR" sz="2000" b="1" dirty="0">
                <a:solidFill>
                  <a:schemeClr val="tx2"/>
                </a:solidFill>
              </a:rPr>
              <a:t>Güç ve otoritenin merkezileşmiş değil, dağıtılmış ve paylaşılmış olduğu yeni bir anlayış ortaya koyar </a:t>
            </a:r>
            <a:r>
              <a:rPr lang="tr-TR" sz="1500" b="1" dirty="0">
                <a:solidFill>
                  <a:schemeClr val="tx2"/>
                </a:solidFill>
              </a:rPr>
              <a:t>(Tortop vd., 2017, </a:t>
            </a:r>
            <a:r>
              <a:rPr lang="tr-TR" sz="1500" b="1" dirty="0" err="1">
                <a:solidFill>
                  <a:schemeClr val="tx2"/>
                </a:solidFill>
              </a:rPr>
              <a:t>ss</a:t>
            </a:r>
            <a:r>
              <a:rPr lang="tr-TR" sz="1500" b="1" dirty="0">
                <a:solidFill>
                  <a:schemeClr val="tx2"/>
                </a:solidFill>
              </a:rPr>
              <a:t>. 339-344).</a:t>
            </a:r>
          </a:p>
        </p:txBody>
      </p:sp>
    </p:spTree>
    <p:extLst>
      <p:ext uri="{BB962C8B-B14F-4D97-AF65-F5344CB8AC3E}">
        <p14:creationId xmlns:p14="http://schemas.microsoft.com/office/powerpoint/2010/main" val="76037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B3A47-F42F-D098-7B98-A103315725C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8BDA495-443B-ECDE-3ADA-BF26FDD0651C}"/>
              </a:ext>
            </a:extLst>
          </p:cNvPr>
          <p:cNvSpPr>
            <a:spLocks noGrp="1"/>
          </p:cNvSpPr>
          <p:nvPr>
            <p:ph type="title"/>
          </p:nvPr>
        </p:nvSpPr>
        <p:spPr>
          <a:xfrm>
            <a:off x="1451113" y="184327"/>
            <a:ext cx="8518957" cy="456291"/>
          </a:xfrm>
        </p:spPr>
        <p:txBody>
          <a:bodyPr>
            <a:noAutofit/>
          </a:bodyPr>
          <a:lstStyle/>
          <a:p>
            <a:pPr algn="ctr"/>
            <a:r>
              <a:rPr lang="tr-TR" sz="2800" b="1" dirty="0">
                <a:solidFill>
                  <a:schemeClr val="tx1"/>
                </a:solidFill>
              </a:rPr>
              <a:t>Postmodernizm ve Yönetişim Bağlantısı</a:t>
            </a:r>
            <a:endParaRPr lang="en-US" sz="2800" b="1" dirty="0"/>
          </a:p>
        </p:txBody>
      </p:sp>
      <p:sp>
        <p:nvSpPr>
          <p:cNvPr id="3" name="İçerik Yer Tutucusu 2">
            <a:extLst>
              <a:ext uri="{FF2B5EF4-FFF2-40B4-BE49-F238E27FC236}">
                <a16:creationId xmlns:a16="http://schemas.microsoft.com/office/drawing/2014/main" id="{505DBB1D-1C39-DE63-DAA8-FF8C7D010A63}"/>
              </a:ext>
            </a:extLst>
          </p:cNvPr>
          <p:cNvSpPr>
            <a:spLocks noGrp="1"/>
          </p:cNvSpPr>
          <p:nvPr>
            <p:ph idx="1"/>
          </p:nvPr>
        </p:nvSpPr>
        <p:spPr>
          <a:xfrm>
            <a:off x="866898" y="899642"/>
            <a:ext cx="9438005" cy="4115703"/>
          </a:xfrm>
        </p:spPr>
        <p:txBody>
          <a:bodyPr>
            <a:noAutofit/>
          </a:bodyPr>
          <a:lstStyle/>
          <a:p>
            <a:pPr lvl="1" algn="just">
              <a:spcBef>
                <a:spcPts val="600"/>
              </a:spcBef>
            </a:pPr>
            <a:r>
              <a:rPr lang="tr-TR" sz="2000" b="1" dirty="0"/>
              <a:t>Postmodernizm, yönetişimin temel ilkelerini şekillendirirken, güç, bilgi ve otoritenin merkeziyetçi değil, çoğulcu ve paylaşılmış olması gerektiğine vurgu yapar. </a:t>
            </a:r>
          </a:p>
          <a:p>
            <a:pPr lvl="1" algn="just">
              <a:spcBef>
                <a:spcPts val="600"/>
              </a:spcBef>
            </a:pPr>
            <a:r>
              <a:rPr lang="tr-TR" sz="2000" b="1" dirty="0"/>
              <a:t>Bu bağlamda, yönetişim, yönetimde tek taraflı otorite yerine, aktörlerin çoğulcu katılımını ve ağ yapıları içinde kendi kendini organize eden, esnek ve adaptif sistemleri öne çıkarır. </a:t>
            </a:r>
          </a:p>
          <a:p>
            <a:pPr lvl="1" algn="just">
              <a:spcBef>
                <a:spcPts val="600"/>
              </a:spcBef>
            </a:pPr>
            <a:r>
              <a:rPr lang="tr-TR" sz="2000" b="1" dirty="0"/>
              <a:t>Ayrıca, bu yaklaşım, şeffaflık, hesap verebilirlik, katılımcılık ve demokratiklik gibi ilkeleri temel alırken, aynı zamanda, farklı </a:t>
            </a:r>
            <a:r>
              <a:rPr lang="tr-TR" sz="2000" b="1" dirty="0">
                <a:solidFill>
                  <a:schemeClr val="tx2"/>
                </a:solidFill>
              </a:rPr>
              <a:t>çıkarların uyumlaştırılmasını ve kolektif hareketi teşvik eder </a:t>
            </a:r>
            <a:r>
              <a:rPr lang="tr-TR" sz="1500" b="1" dirty="0">
                <a:solidFill>
                  <a:schemeClr val="tx2"/>
                </a:solidFill>
              </a:rPr>
              <a:t>(Tortop vd., 2017, </a:t>
            </a:r>
            <a:r>
              <a:rPr lang="tr-TR" sz="1500" b="1" dirty="0" err="1">
                <a:solidFill>
                  <a:schemeClr val="tx2"/>
                </a:solidFill>
              </a:rPr>
              <a:t>ss</a:t>
            </a:r>
            <a:r>
              <a:rPr lang="tr-TR" sz="1500" b="1" dirty="0">
                <a:solidFill>
                  <a:schemeClr val="tx2"/>
                </a:solidFill>
              </a:rPr>
              <a:t>. 339-344).</a:t>
            </a:r>
          </a:p>
        </p:txBody>
      </p:sp>
    </p:spTree>
    <p:extLst>
      <p:ext uri="{BB962C8B-B14F-4D97-AF65-F5344CB8AC3E}">
        <p14:creationId xmlns:p14="http://schemas.microsoft.com/office/powerpoint/2010/main" val="115609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1E394-0D4D-3E9E-2A67-3BB588988C0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9ED7A95-58A2-6BBF-C5A7-386CCECD3856}"/>
              </a:ext>
            </a:extLst>
          </p:cNvPr>
          <p:cNvSpPr>
            <a:spLocks noGrp="1"/>
          </p:cNvSpPr>
          <p:nvPr>
            <p:ph type="title"/>
          </p:nvPr>
        </p:nvSpPr>
        <p:spPr>
          <a:xfrm>
            <a:off x="1451113" y="184327"/>
            <a:ext cx="8518957" cy="456291"/>
          </a:xfrm>
        </p:spPr>
        <p:txBody>
          <a:bodyPr>
            <a:noAutofit/>
          </a:bodyPr>
          <a:lstStyle/>
          <a:p>
            <a:pPr algn="ctr"/>
            <a:r>
              <a:rPr lang="tr-TR" sz="2800" b="1" dirty="0">
                <a:solidFill>
                  <a:schemeClr val="tx1"/>
                </a:solidFill>
              </a:rPr>
              <a:t>Postmodernizmde Yönetişim ve Yönetim</a:t>
            </a:r>
            <a:endParaRPr lang="en-US" sz="2800" b="1" dirty="0"/>
          </a:p>
        </p:txBody>
      </p:sp>
      <p:sp>
        <p:nvSpPr>
          <p:cNvPr id="3" name="İçerik Yer Tutucusu 2">
            <a:extLst>
              <a:ext uri="{FF2B5EF4-FFF2-40B4-BE49-F238E27FC236}">
                <a16:creationId xmlns:a16="http://schemas.microsoft.com/office/drawing/2014/main" id="{778841F5-52DD-95CD-6283-D458408D376D}"/>
              </a:ext>
            </a:extLst>
          </p:cNvPr>
          <p:cNvSpPr>
            <a:spLocks noGrp="1"/>
          </p:cNvSpPr>
          <p:nvPr>
            <p:ph idx="1"/>
          </p:nvPr>
        </p:nvSpPr>
        <p:spPr>
          <a:xfrm>
            <a:off x="991588" y="687602"/>
            <a:ext cx="9438005" cy="1724439"/>
          </a:xfrm>
        </p:spPr>
        <p:txBody>
          <a:bodyPr>
            <a:noAutofit/>
          </a:bodyPr>
          <a:lstStyle/>
          <a:p>
            <a:pPr algn="just"/>
            <a:r>
              <a:rPr lang="tr-TR" sz="1600" b="1" u="sng" dirty="0"/>
              <a:t>Özetle</a:t>
            </a:r>
            <a:r>
              <a:rPr lang="tr-TR" sz="1600" b="1" dirty="0"/>
              <a:t>,</a:t>
            </a:r>
          </a:p>
          <a:p>
            <a:pPr lvl="1" algn="just">
              <a:buFont typeface="Wingdings" panose="05000000000000000000" pitchFamily="2" charset="2"/>
              <a:buChar char="v"/>
            </a:pPr>
            <a:r>
              <a:rPr lang="tr-TR" sz="1400" b="1" dirty="0"/>
              <a:t>Postmodernizm, yönetim ve yönetişim kavramlarını, karmaşık, çok boyutlu ve </a:t>
            </a:r>
            <a:r>
              <a:rPr lang="tr-TR" sz="1400" b="1" dirty="0" err="1"/>
              <a:t>heterarşik</a:t>
            </a:r>
            <a:r>
              <a:rPr lang="tr-TR" sz="1400" b="1" dirty="0"/>
              <a:t> yapılar olarak yeniden tanımlamakta ve güç, bilgi ile otoritenin dağıtılmış, çok aktörlü ve ağsal ilişkilerle biçimlendirilmiş yeni bir yönetim anlayışını ortaya koymaktadır. </a:t>
            </a:r>
          </a:p>
          <a:p>
            <a:pPr lvl="1" algn="just">
              <a:buFont typeface="Wingdings" panose="05000000000000000000" pitchFamily="2" charset="2"/>
              <a:buChar char="v"/>
            </a:pPr>
            <a:r>
              <a:rPr lang="tr-TR" sz="1400" b="1" dirty="0"/>
              <a:t>Bu paradigmada, merkeziyetçi ve hiyerarşik yapılar yerine, katılımın, şeffaflığın ve kolektif aklın öne çıktığı, esnek ve kendini organize eden sistemler temel alınmaktadır </a:t>
            </a:r>
            <a:r>
              <a:rPr lang="tr-TR" sz="1400" b="1" dirty="0">
                <a:solidFill>
                  <a:schemeClr val="tx2"/>
                </a:solidFill>
              </a:rPr>
              <a:t>(Tortop vd., 2017, </a:t>
            </a:r>
            <a:r>
              <a:rPr lang="tr-TR" sz="1400" b="1" dirty="0" err="1">
                <a:solidFill>
                  <a:schemeClr val="tx2"/>
                </a:solidFill>
              </a:rPr>
              <a:t>ss</a:t>
            </a:r>
            <a:r>
              <a:rPr lang="tr-TR" sz="1400" b="1" dirty="0">
                <a:solidFill>
                  <a:schemeClr val="tx2"/>
                </a:solidFill>
              </a:rPr>
              <a:t>. 339-344).</a:t>
            </a:r>
            <a:endParaRPr lang="tr-TR" b="1" dirty="0">
              <a:solidFill>
                <a:schemeClr val="tx2"/>
              </a:solidFill>
            </a:endParaRPr>
          </a:p>
        </p:txBody>
      </p:sp>
      <p:pic>
        <p:nvPicPr>
          <p:cNvPr id="4" name="Resim 3">
            <a:extLst>
              <a:ext uri="{FF2B5EF4-FFF2-40B4-BE49-F238E27FC236}">
                <a16:creationId xmlns:a16="http://schemas.microsoft.com/office/drawing/2014/main" id="{A4C5906A-0D77-171C-34CF-826EBCF8F036}"/>
              </a:ext>
            </a:extLst>
          </p:cNvPr>
          <p:cNvPicPr>
            <a:picLocks noChangeAspect="1"/>
          </p:cNvPicPr>
          <p:nvPr/>
        </p:nvPicPr>
        <p:blipFill>
          <a:blip r:embed="rId2"/>
          <a:stretch>
            <a:fillRect/>
          </a:stretch>
        </p:blipFill>
        <p:spPr>
          <a:xfrm>
            <a:off x="2166730" y="2549386"/>
            <a:ext cx="7402556" cy="3265005"/>
          </a:xfrm>
          <a:prstGeom prst="rect">
            <a:avLst/>
          </a:prstGeom>
        </p:spPr>
      </p:pic>
      <p:sp>
        <p:nvSpPr>
          <p:cNvPr id="6" name="Metin kutusu 5">
            <a:extLst>
              <a:ext uri="{FF2B5EF4-FFF2-40B4-BE49-F238E27FC236}">
                <a16:creationId xmlns:a16="http://schemas.microsoft.com/office/drawing/2014/main" id="{72B455D7-8C92-0FE3-F5C9-7793FA9AEF68}"/>
              </a:ext>
            </a:extLst>
          </p:cNvPr>
          <p:cNvSpPr txBox="1"/>
          <p:nvPr/>
        </p:nvSpPr>
        <p:spPr>
          <a:xfrm>
            <a:off x="3969634" y="5861375"/>
            <a:ext cx="3796748" cy="246221"/>
          </a:xfrm>
          <a:prstGeom prst="rect">
            <a:avLst/>
          </a:prstGeom>
          <a:noFill/>
        </p:spPr>
        <p:txBody>
          <a:bodyPr wrap="square">
            <a:spAutoFit/>
          </a:bodyPr>
          <a:lstStyle/>
          <a:p>
            <a:r>
              <a:rPr lang="tr-TR" sz="1000" dirty="0">
                <a:hlinkClick r:id="rId3"/>
              </a:rPr>
              <a:t>https://helpfulprofessor.com/postmodernism-in-sociology/</a:t>
            </a:r>
            <a:endParaRPr lang="tr-TR" sz="1000" dirty="0"/>
          </a:p>
        </p:txBody>
      </p:sp>
    </p:spTree>
    <p:extLst>
      <p:ext uri="{BB962C8B-B14F-4D97-AF65-F5344CB8AC3E}">
        <p14:creationId xmlns:p14="http://schemas.microsoft.com/office/powerpoint/2010/main" val="155100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3EAA6-23E7-BB8D-955A-13934535B59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D2F2543-051B-5856-C403-9DE3CAE7D0AE}"/>
              </a:ext>
            </a:extLst>
          </p:cNvPr>
          <p:cNvSpPr>
            <a:spLocks noGrp="1"/>
          </p:cNvSpPr>
          <p:nvPr>
            <p:ph type="title"/>
          </p:nvPr>
        </p:nvSpPr>
        <p:spPr>
          <a:xfrm>
            <a:off x="1451113" y="184327"/>
            <a:ext cx="8518957" cy="854764"/>
          </a:xfrm>
        </p:spPr>
        <p:txBody>
          <a:bodyPr>
            <a:noAutofit/>
          </a:bodyPr>
          <a:lstStyle/>
          <a:p>
            <a:pPr algn="ctr"/>
            <a:r>
              <a:rPr lang="tr-TR" sz="2200" b="1" dirty="0">
                <a:solidFill>
                  <a:schemeClr val="tx1"/>
                </a:solidFill>
              </a:rPr>
              <a:t>Modernizm ve Postmodernizm Kavramları: </a:t>
            </a:r>
            <a:br>
              <a:rPr lang="tr-TR" sz="2200" b="1" dirty="0">
                <a:solidFill>
                  <a:schemeClr val="tx1"/>
                </a:solidFill>
              </a:rPr>
            </a:br>
            <a:r>
              <a:rPr lang="tr-TR" sz="2200" b="1" dirty="0">
                <a:solidFill>
                  <a:schemeClr val="tx1"/>
                </a:solidFill>
              </a:rPr>
              <a:t>Modernizm (Yaklaşık 1890’lar-1940’lar/50’ler)  </a:t>
            </a:r>
            <a:br>
              <a:rPr lang="tr-TR" sz="2400" b="1" dirty="0"/>
            </a:br>
            <a:endParaRPr lang="en-US" sz="2400" b="1" dirty="0"/>
          </a:p>
        </p:txBody>
      </p:sp>
      <p:sp>
        <p:nvSpPr>
          <p:cNvPr id="3" name="İçerik Yer Tutucusu 2">
            <a:extLst>
              <a:ext uri="{FF2B5EF4-FFF2-40B4-BE49-F238E27FC236}">
                <a16:creationId xmlns:a16="http://schemas.microsoft.com/office/drawing/2014/main" id="{6DBC482C-4815-8310-AFE3-053B70B86909}"/>
              </a:ext>
            </a:extLst>
          </p:cNvPr>
          <p:cNvSpPr>
            <a:spLocks noGrp="1"/>
          </p:cNvSpPr>
          <p:nvPr>
            <p:ph idx="1"/>
          </p:nvPr>
        </p:nvSpPr>
        <p:spPr>
          <a:xfrm>
            <a:off x="1153436" y="1039092"/>
            <a:ext cx="9438005" cy="5209308"/>
          </a:xfrm>
        </p:spPr>
        <p:txBody>
          <a:bodyPr>
            <a:noAutofit/>
          </a:bodyPr>
          <a:lstStyle/>
          <a:p>
            <a:pPr algn="just">
              <a:spcBef>
                <a:spcPts val="600"/>
              </a:spcBef>
            </a:pPr>
            <a:r>
              <a:rPr lang="tr-TR" sz="1700" b="1" dirty="0"/>
              <a:t>Modernizm 17. ve 18. yüzyıl Aydınlanma döneminde ortaya çıkmıştır. </a:t>
            </a:r>
          </a:p>
          <a:p>
            <a:pPr algn="just">
              <a:spcBef>
                <a:spcPts val="600"/>
              </a:spcBef>
            </a:pPr>
            <a:r>
              <a:rPr lang="tr-TR" sz="1700" b="1" dirty="0"/>
              <a:t>Bu hareket, dünyayı anlamak ve hakikate ulaşmak için bilim ve aklı kullanmayı önemli görür. </a:t>
            </a:r>
          </a:p>
          <a:p>
            <a:pPr algn="just">
              <a:spcBef>
                <a:spcPts val="600"/>
              </a:spcBef>
            </a:pPr>
            <a:r>
              <a:rPr lang="tr-TR" sz="1700" b="1" dirty="0" err="1"/>
              <a:t>Modernistler</a:t>
            </a:r>
            <a:r>
              <a:rPr lang="tr-TR" sz="1700" b="1" dirty="0"/>
              <a:t> özgürlük, bireysellik ve ilerleme gibi kavramlara değer vermektedir.</a:t>
            </a:r>
          </a:p>
          <a:p>
            <a:pPr algn="just">
              <a:spcBef>
                <a:spcPts val="600"/>
              </a:spcBef>
            </a:pPr>
            <a:r>
              <a:rPr lang="tr-TR" sz="1700" b="1" dirty="0"/>
              <a:t>Sanat, edebiyat ve kültürde yüksek bir dönemi temsil eder.</a:t>
            </a:r>
          </a:p>
          <a:p>
            <a:pPr algn="just">
              <a:spcBef>
                <a:spcPts val="600"/>
              </a:spcBef>
            </a:pPr>
            <a:r>
              <a:rPr lang="tr-TR" sz="1700" b="1" dirty="0"/>
              <a:t>Sanatta ve düşüncede yenilikler yaparak geleneksel kurallardan uzaklaşıp, özgün ve sade eserler ortaya koymaya çalışmışlardır. </a:t>
            </a:r>
          </a:p>
          <a:p>
            <a:pPr algn="just">
              <a:spcBef>
                <a:spcPts val="600"/>
              </a:spcBef>
            </a:pPr>
            <a:r>
              <a:rPr lang="tr-TR" sz="1700" b="1" dirty="0"/>
              <a:t>Ayrıca, büyük hikayelere ve tek doğruya inanmayı savunurlar. </a:t>
            </a:r>
          </a:p>
          <a:p>
            <a:pPr algn="just">
              <a:spcBef>
                <a:spcPts val="600"/>
              </a:spcBef>
            </a:pPr>
            <a:r>
              <a:rPr lang="tr-TR" sz="1700" b="1" dirty="0"/>
              <a:t>Modernizm, dünyayı ve toplumu nesnel ve evrensel doğrular çerçevesinde anlamaya çalışır.</a:t>
            </a:r>
          </a:p>
          <a:p>
            <a:pPr algn="just">
              <a:spcBef>
                <a:spcPts val="600"/>
              </a:spcBef>
            </a:pPr>
            <a:r>
              <a:rPr lang="tr-TR" sz="1700" b="1" dirty="0"/>
              <a:t> Form, bütünlük, hiyerarşi, anlam ve gerçeklik üzerine vurgu yapar.</a:t>
            </a:r>
          </a:p>
          <a:p>
            <a:pPr algn="just">
              <a:spcBef>
                <a:spcPts val="600"/>
              </a:spcBef>
            </a:pPr>
            <a:r>
              <a:rPr lang="tr-TR" sz="1700" b="1" dirty="0"/>
              <a:t>Modernizm, çoğunlukla ilerlemeci bir anlayışla, sanat ve edebiyatta yenilik ve özgünlük peşindedir.</a:t>
            </a:r>
          </a:p>
          <a:p>
            <a:pPr algn="just">
              <a:spcBef>
                <a:spcPts val="600"/>
              </a:spcBef>
            </a:pPr>
            <a:r>
              <a:rPr lang="tr-TR" sz="1700" b="1" dirty="0"/>
              <a:t>Önemli temsilcileri arasında </a:t>
            </a:r>
            <a:r>
              <a:rPr lang="tr-TR" sz="1700" b="1" dirty="0" err="1"/>
              <a:t>Duchamp</a:t>
            </a:r>
            <a:r>
              <a:rPr lang="tr-TR" sz="1700" b="1" dirty="0"/>
              <a:t>, Beckett ve Kafka gibi isimler bulunur.</a:t>
            </a:r>
          </a:p>
          <a:p>
            <a:pPr algn="just">
              <a:spcBef>
                <a:spcPts val="600"/>
              </a:spcBef>
            </a:pPr>
            <a:r>
              <a:rPr lang="tr-TR" sz="1700" b="1" dirty="0"/>
              <a:t>Bu dönem, “birlik ve bütünlük” arayışı ve kültürel otoritenin korunmasıyla karakterizedir </a:t>
            </a:r>
            <a:r>
              <a:rPr lang="tr-TR" sz="1500" b="1" dirty="0"/>
              <a:t>(</a:t>
            </a:r>
            <a:r>
              <a:rPr lang="tr-TR" sz="1500" b="1" dirty="0" err="1"/>
              <a:t>Alias</a:t>
            </a:r>
            <a:r>
              <a:rPr lang="tr-TR" sz="1500" b="1" dirty="0"/>
              <a:t> ve San, 2015, </a:t>
            </a:r>
            <a:r>
              <a:rPr lang="tr-TR" sz="1500" b="1" dirty="0" err="1"/>
              <a:t>ss</a:t>
            </a:r>
            <a:r>
              <a:rPr lang="tr-TR" sz="1500" b="1" dirty="0"/>
              <a:t>. 1-9; </a:t>
            </a:r>
            <a:r>
              <a:rPr lang="tr-TR" sz="1500" b="1" dirty="0" err="1"/>
              <a:t>Raj</a:t>
            </a:r>
            <a:r>
              <a:rPr lang="tr-TR" sz="1500" b="1" dirty="0"/>
              <a:t>, 2016, </a:t>
            </a:r>
            <a:r>
              <a:rPr lang="tr-TR" sz="1500" b="1" dirty="0" err="1"/>
              <a:t>ss</a:t>
            </a:r>
            <a:r>
              <a:rPr lang="tr-TR" sz="1500" b="1" dirty="0"/>
              <a:t>. 105-107).</a:t>
            </a:r>
          </a:p>
        </p:txBody>
      </p:sp>
    </p:spTree>
    <p:extLst>
      <p:ext uri="{BB962C8B-B14F-4D97-AF65-F5344CB8AC3E}">
        <p14:creationId xmlns:p14="http://schemas.microsoft.com/office/powerpoint/2010/main" val="2566111326"/>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11646</TotalTime>
  <Words>5372</Words>
  <Application>Microsoft Office PowerPoint</Application>
  <PresentationFormat>Geniş ekran</PresentationFormat>
  <Paragraphs>279</Paragraphs>
  <Slides>35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Trebuchet MS</vt:lpstr>
      <vt:lpstr>Wingdings</vt:lpstr>
      <vt:lpstr>Wingdings 3</vt:lpstr>
      <vt:lpstr>Yüzeyler</vt:lpstr>
      <vt:lpstr>BİLGİ VE BELGE MERKEZLERİ YÖNETİMİ 6. HAFTA  Yönetim Düşünce Okulları ve Kuramları Analizi: Postmodern Yönetim Yaklaşımları  (1980-   )</vt:lpstr>
      <vt:lpstr>KAPSAM</vt:lpstr>
      <vt:lpstr>GİRİŞ</vt:lpstr>
      <vt:lpstr>Postmodernizm</vt:lpstr>
      <vt:lpstr>Postmodernizmde Yönetişim Kavramı</vt:lpstr>
      <vt:lpstr>Postmodernizmde Yönetim</vt:lpstr>
      <vt:lpstr>Postmodernizm ve Yönetişim Bağlantısı</vt:lpstr>
      <vt:lpstr>Postmodernizmde Yönetişim ve Yönetim</vt:lpstr>
      <vt:lpstr>Modernizm ve Postmodernizm Kavramları:  Modernizm (Yaklaşık 1890’lar-1940’lar/50’ler)   </vt:lpstr>
      <vt:lpstr>Modernizm ve Postmodernizm Kavramları:  Postmodernizm (1960’lar sonrası) </vt:lpstr>
      <vt:lpstr>Modernizm ve Postmodernizm Kavramları:  Postmodernizm (1960’lar sonrası) </vt:lpstr>
      <vt:lpstr>Modernizm ve Postmodernizm Kavramları:  Postmodernizm (1960’lar sonrası) </vt:lpstr>
      <vt:lpstr>Modernizm ve Postmodernizm Kavramları:  Postmodernizm (1960’lar sonrası) </vt:lpstr>
      <vt:lpstr>Modernizm ve Postmodernizm Kavramları:  Postmodernizm (1960’lar sonrası) </vt:lpstr>
      <vt:lpstr>Modernizm ve Postmodernizm Karşılaştırması</vt:lpstr>
      <vt:lpstr>Modernizm ve Postmodernizm Karşılaştırması</vt:lpstr>
      <vt:lpstr>Modernizm ve Postmodernizm Karşılaştırması</vt:lpstr>
      <vt:lpstr>Modernizm ve Postmodernizm Karşılaştırması</vt:lpstr>
      <vt:lpstr>Postmodern Yönetim Yaklaşımları</vt:lpstr>
      <vt:lpstr>Postmodern Yönetim Yaklaşımları:  Michel Foucault ve Güç İlişkileri</vt:lpstr>
      <vt:lpstr>Postmodern Yönetim Yaklaşımları:  Michel Foucault ve Güç İlişkileri</vt:lpstr>
      <vt:lpstr>Postmodern Yönetim Yaklaşımları:  Jean-Francois Lyotard ve Büyük Anlatıların Çöküşü</vt:lpstr>
      <vt:lpstr>Postmodern Yönetim Yaklaşımları:  Jean-Francois Lyotard ve Büyük Anlatıların Çöküşü</vt:lpstr>
      <vt:lpstr>Postmodern Yönetim Yaklaşımları:  Charles Jenks ve Mimarlıkta Postmodernizm</vt:lpstr>
      <vt:lpstr>Postmodern Yönetim Yaklaşımları:  Charles Jenks ve Mimarlıkta Postmodernizm</vt:lpstr>
      <vt:lpstr>Postmodern Yönetim Yaklaşımları:  Ihab Hassan ve Kültürel Çeşitlilik</vt:lpstr>
      <vt:lpstr>Postmodern Yönetim Yaklaşımları:  Ihab Hassan ve Kültürel Çeşitlilik </vt:lpstr>
      <vt:lpstr>Postmodern Yönetim Yaklaşımları:  Ihab Hassan ve Kültürel Çeşitlilik </vt:lpstr>
      <vt:lpstr>Postmodern Yönetim Yaklaşımları:  Ihab Hassan ve Kültürel Çeşitlilik </vt:lpstr>
      <vt:lpstr>Postmodern Yönetim Yaklaşımları:  Gilles Deleuze ve Çokluklar Felsefesi </vt:lpstr>
      <vt:lpstr>Postmodern Yönetim Yaklaşımları:  Gilles Deleuze ve Çokluklar Felsefesi </vt:lpstr>
      <vt:lpstr>Postmodern Yönetim Yaklaşımları:  Gilles Deleuze ve Çokluklar Felsefesi </vt:lpstr>
      <vt:lpstr>BİLGİ VE BELGE MERKEZLERİNDE POSTMODERN YÖNETİM</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Yazar</cp:lastModifiedBy>
  <cp:revision>43</cp:revision>
  <dcterms:created xsi:type="dcterms:W3CDTF">2025-07-04T07:41:44Z</dcterms:created>
  <dcterms:modified xsi:type="dcterms:W3CDTF">2026-05-14T16:21:45Z</dcterms:modified>
</cp:coreProperties>
</file>