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781" r:id="rId2"/>
    <p:sldId id="260" r:id="rId3"/>
    <p:sldId id="261" r:id="rId4"/>
    <p:sldId id="269" r:id="rId5"/>
    <p:sldId id="274" r:id="rId6"/>
    <p:sldId id="270" r:id="rId7"/>
    <p:sldId id="257" r:id="rId8"/>
    <p:sldId id="783" r:id="rId9"/>
    <p:sldId id="271" r:id="rId10"/>
    <p:sldId id="263" r:id="rId11"/>
    <p:sldId id="266" r:id="rId12"/>
    <p:sldId id="258" r:id="rId13"/>
    <p:sldId id="282" r:id="rId14"/>
    <p:sldId id="784" r:id="rId15"/>
    <p:sldId id="273" r:id="rId16"/>
    <p:sldId id="267" r:id="rId17"/>
    <p:sldId id="283" r:id="rId18"/>
    <p:sldId id="268" r:id="rId19"/>
    <p:sldId id="275" r:id="rId20"/>
    <p:sldId id="276" r:id="rId21"/>
    <p:sldId id="277" r:id="rId22"/>
    <p:sldId id="278" r:id="rId23"/>
    <p:sldId id="279" r:id="rId24"/>
    <p:sldId id="280" r:id="rId25"/>
    <p:sldId id="284" r:id="rId26"/>
    <p:sldId id="285" r:id="rId27"/>
    <p:sldId id="265" r:id="rId28"/>
    <p:sldId id="785" r:id="rId29"/>
    <p:sldId id="782"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7" autoAdjust="0"/>
    <p:restoredTop sz="94660"/>
  </p:normalViewPr>
  <p:slideViewPr>
    <p:cSldViewPr snapToGrid="0">
      <p:cViewPr varScale="1">
        <p:scale>
          <a:sx n="117" d="100"/>
          <a:sy n="117" d="100"/>
        </p:scale>
        <p:origin x="192"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863F0-AAF8-4248-8117-3128DB6CB152}"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4946928B-DE95-4D8A-B9F9-CF83ABBD4848}">
      <dgm:prSet custT="1"/>
      <dgm:spPr/>
      <dgm:t>
        <a:bodyPr/>
        <a:lstStyle/>
        <a:p>
          <a:r>
            <a:rPr lang="tr-TR" sz="1800" dirty="0">
              <a:solidFill>
                <a:srgbClr val="FF0000"/>
              </a:solidFill>
            </a:rPr>
            <a:t>Satın alma, </a:t>
          </a:r>
          <a:r>
            <a:rPr lang="tr-TR" sz="1800" dirty="0"/>
            <a:t>diğer bir adıyla tedarik etme, şirketlerin işlemlerini gerçekleştirmek üzere </a:t>
          </a:r>
        </a:p>
        <a:p>
          <a:r>
            <a:rPr lang="tr-TR" sz="1800" dirty="0"/>
            <a:t>hammaddeleri, bileşenleri, ürünleri, hizmetleri ve diğer kaynakları tedarikçilerden temin </a:t>
          </a:r>
        </a:p>
        <a:p>
          <a:r>
            <a:rPr lang="tr-TR" sz="1800" dirty="0"/>
            <a:t>ettikleri süreçtir. </a:t>
          </a:r>
          <a:endParaRPr lang="en-US" sz="1800" dirty="0"/>
        </a:p>
      </dgm:t>
    </dgm:pt>
    <dgm:pt modelId="{60AA9E01-AFB3-4449-8C84-036EEED098E1}" type="parTrans" cxnId="{5A39632A-B770-41AA-8E0C-B58163DE4012}">
      <dgm:prSet/>
      <dgm:spPr/>
      <dgm:t>
        <a:bodyPr/>
        <a:lstStyle/>
        <a:p>
          <a:endParaRPr lang="en-US"/>
        </a:p>
      </dgm:t>
    </dgm:pt>
    <dgm:pt modelId="{429C43F9-3AA1-403A-A7E5-50D62A3A17F2}" type="sibTrans" cxnId="{5A39632A-B770-41AA-8E0C-B58163DE4012}">
      <dgm:prSet/>
      <dgm:spPr/>
      <dgm:t>
        <a:bodyPr/>
        <a:lstStyle/>
        <a:p>
          <a:endParaRPr lang="en-US"/>
        </a:p>
      </dgm:t>
    </dgm:pt>
    <dgm:pt modelId="{C847B6AA-17DA-459D-AAB7-9C8BA00A5501}">
      <dgm:prSet custT="1"/>
      <dgm:spPr/>
      <dgm:t>
        <a:bodyPr/>
        <a:lstStyle/>
        <a:p>
          <a:r>
            <a:rPr lang="tr-TR" sz="1600" dirty="0">
              <a:solidFill>
                <a:srgbClr val="FF0000"/>
              </a:solidFill>
            </a:rPr>
            <a:t>Kaynak sağlama, </a:t>
          </a:r>
          <a:r>
            <a:rPr lang="tr-TR" sz="1600" dirty="0"/>
            <a:t>ürün ve hizmetlerin satın alınması  için gerekli olan iş süreçlerinin kümesidir. Herhangi </a:t>
          </a:r>
        </a:p>
        <a:p>
          <a:r>
            <a:rPr lang="tr-TR" sz="1600" dirty="0"/>
            <a:t>bir  tedarik zinciri faaliyeti için en önemli karar,  faaliyetlerin dış kaynak yoluyla mı sağlanacağı yoksa  </a:t>
          </a:r>
        </a:p>
        <a:p>
          <a:r>
            <a:rPr lang="tr-TR" sz="1600" dirty="0"/>
            <a:t>firma içerisinde mi gerçekleştirileceği kararıdır. </a:t>
          </a:r>
          <a:endParaRPr lang="en-US" sz="1600" dirty="0"/>
        </a:p>
      </dgm:t>
    </dgm:pt>
    <dgm:pt modelId="{EE201212-1779-42FB-9932-F96F6EAA2A91}" type="parTrans" cxnId="{EE7A2523-70B6-45B8-B93D-D1F9C68C70EC}">
      <dgm:prSet/>
      <dgm:spPr/>
      <dgm:t>
        <a:bodyPr/>
        <a:lstStyle/>
        <a:p>
          <a:endParaRPr lang="en-US"/>
        </a:p>
      </dgm:t>
    </dgm:pt>
    <dgm:pt modelId="{2856A557-B729-45DD-89C7-321B6DD07B79}" type="sibTrans" cxnId="{EE7A2523-70B6-45B8-B93D-D1F9C68C70EC}">
      <dgm:prSet/>
      <dgm:spPr/>
      <dgm:t>
        <a:bodyPr/>
        <a:lstStyle/>
        <a:p>
          <a:endParaRPr lang="en-US"/>
        </a:p>
      </dgm:t>
    </dgm:pt>
    <dgm:pt modelId="{1C5FC537-38A0-4BBC-B5CE-8293208E4C24}">
      <dgm:prSet custT="1"/>
      <dgm:spPr/>
      <dgm:t>
        <a:bodyPr/>
        <a:lstStyle/>
        <a:p>
          <a:r>
            <a:rPr lang="tr-TR" sz="1800" dirty="0">
              <a:solidFill>
                <a:srgbClr val="FF0000"/>
              </a:solidFill>
            </a:rPr>
            <a:t>Dış kaynak kullanımı, </a:t>
          </a:r>
          <a:r>
            <a:rPr lang="tr-TR" sz="1800" dirty="0"/>
            <a:t>bir üçüncü parti firma  tarafından gerçekleştirilen tedarik zinciri faaliyeti ile  sonuçlanır.</a:t>
          </a:r>
          <a:endParaRPr lang="en-US" sz="1800" dirty="0"/>
        </a:p>
      </dgm:t>
    </dgm:pt>
    <dgm:pt modelId="{5FD7F58D-2049-44A5-B233-FC6C65BD4041}" type="parTrans" cxnId="{784E15C5-594A-4256-813F-F0ECF9B13ED0}">
      <dgm:prSet/>
      <dgm:spPr/>
      <dgm:t>
        <a:bodyPr/>
        <a:lstStyle/>
        <a:p>
          <a:endParaRPr lang="en-US"/>
        </a:p>
      </dgm:t>
    </dgm:pt>
    <dgm:pt modelId="{EAA274A9-CA0B-402A-8B3B-EB9460F28BDC}" type="sibTrans" cxnId="{784E15C5-594A-4256-813F-F0ECF9B13ED0}">
      <dgm:prSet/>
      <dgm:spPr/>
      <dgm:t>
        <a:bodyPr/>
        <a:lstStyle/>
        <a:p>
          <a:endParaRPr lang="en-US"/>
        </a:p>
      </dgm:t>
    </dgm:pt>
    <dgm:pt modelId="{12F77E0F-0AA6-428F-A261-4E4B07DFEF76}" type="pres">
      <dgm:prSet presAssocID="{03F863F0-AAF8-4248-8117-3128DB6CB152}" presName="root" presStyleCnt="0">
        <dgm:presLayoutVars>
          <dgm:dir/>
          <dgm:resizeHandles val="exact"/>
        </dgm:presLayoutVars>
      </dgm:prSet>
      <dgm:spPr/>
    </dgm:pt>
    <dgm:pt modelId="{8D2A38DD-E231-4376-B05E-58C4C337507E}" type="pres">
      <dgm:prSet presAssocID="{4946928B-DE95-4D8A-B9F9-CF83ABBD4848}" presName="compNode" presStyleCnt="0"/>
      <dgm:spPr/>
    </dgm:pt>
    <dgm:pt modelId="{816E4C64-16B5-4077-8BC9-F5B74058160D}" type="pres">
      <dgm:prSet presAssocID="{4946928B-DE95-4D8A-B9F9-CF83ABBD4848}" presName="bgRect" presStyleLbl="bgShp" presStyleIdx="0" presStyleCnt="3"/>
      <dgm:spPr/>
    </dgm:pt>
    <dgm:pt modelId="{D437414E-0A59-4A63-8DCC-1B8E7B2ECD09}" type="pres">
      <dgm:prSet presAssocID="{4946928B-DE95-4D8A-B9F9-CF83ABBD48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34FF2419-8F37-459E-BD82-07358E594748}" type="pres">
      <dgm:prSet presAssocID="{4946928B-DE95-4D8A-B9F9-CF83ABBD4848}" presName="spaceRect" presStyleCnt="0"/>
      <dgm:spPr/>
    </dgm:pt>
    <dgm:pt modelId="{9C18115E-064D-41F1-A343-DA810D42E43C}" type="pres">
      <dgm:prSet presAssocID="{4946928B-DE95-4D8A-B9F9-CF83ABBD4848}" presName="parTx" presStyleLbl="revTx" presStyleIdx="0" presStyleCnt="3">
        <dgm:presLayoutVars>
          <dgm:chMax val="0"/>
          <dgm:chPref val="0"/>
        </dgm:presLayoutVars>
      </dgm:prSet>
      <dgm:spPr/>
    </dgm:pt>
    <dgm:pt modelId="{8D583056-98AD-4216-A4EE-6A533C9376FA}" type="pres">
      <dgm:prSet presAssocID="{429C43F9-3AA1-403A-A7E5-50D62A3A17F2}" presName="sibTrans" presStyleCnt="0"/>
      <dgm:spPr/>
    </dgm:pt>
    <dgm:pt modelId="{BC5B7765-9716-4C33-BF5F-EB6239F3CE46}" type="pres">
      <dgm:prSet presAssocID="{C847B6AA-17DA-459D-AAB7-9C8BA00A5501}" presName="compNode" presStyleCnt="0"/>
      <dgm:spPr/>
    </dgm:pt>
    <dgm:pt modelId="{3903FFEF-0821-4C0A-A39A-6155EB42A5BB}" type="pres">
      <dgm:prSet presAssocID="{C847B6AA-17DA-459D-AAB7-9C8BA00A5501}" presName="bgRect" presStyleLbl="bgShp" presStyleIdx="1" presStyleCnt="3"/>
      <dgm:spPr/>
    </dgm:pt>
    <dgm:pt modelId="{C529C1EC-B1CE-4140-9E91-90F76B9DC832}" type="pres">
      <dgm:prSet presAssocID="{C847B6AA-17DA-459D-AAB7-9C8BA00A55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aynakçı"/>
        </a:ext>
      </dgm:extLst>
    </dgm:pt>
    <dgm:pt modelId="{5D55DAFD-6FAF-4792-9D9B-2602B8F597B7}" type="pres">
      <dgm:prSet presAssocID="{C847B6AA-17DA-459D-AAB7-9C8BA00A5501}" presName="spaceRect" presStyleCnt="0"/>
      <dgm:spPr/>
    </dgm:pt>
    <dgm:pt modelId="{FA9EF51A-A86E-4018-BD0D-CC92268789FE}" type="pres">
      <dgm:prSet presAssocID="{C847B6AA-17DA-459D-AAB7-9C8BA00A5501}" presName="parTx" presStyleLbl="revTx" presStyleIdx="1" presStyleCnt="3">
        <dgm:presLayoutVars>
          <dgm:chMax val="0"/>
          <dgm:chPref val="0"/>
        </dgm:presLayoutVars>
      </dgm:prSet>
      <dgm:spPr/>
    </dgm:pt>
    <dgm:pt modelId="{D433A217-B999-40D5-AABE-CA976ECA51BE}" type="pres">
      <dgm:prSet presAssocID="{2856A557-B729-45DD-89C7-321B6DD07B79}" presName="sibTrans" presStyleCnt="0"/>
      <dgm:spPr/>
    </dgm:pt>
    <dgm:pt modelId="{61FDC21B-44AD-4A70-A9C2-6DA39FFF83D6}" type="pres">
      <dgm:prSet presAssocID="{1C5FC537-38A0-4BBC-B5CE-8293208E4C24}" presName="compNode" presStyleCnt="0"/>
      <dgm:spPr/>
    </dgm:pt>
    <dgm:pt modelId="{4C180B98-1749-465D-8089-B7F6265079A9}" type="pres">
      <dgm:prSet presAssocID="{1C5FC537-38A0-4BBC-B5CE-8293208E4C24}" presName="bgRect" presStyleLbl="bgShp" presStyleIdx="2" presStyleCnt="3"/>
      <dgm:spPr/>
    </dgm:pt>
    <dgm:pt modelId="{E3025CF6-0923-40C0-B675-A13E9BF4866D}" type="pres">
      <dgm:prSet presAssocID="{1C5FC537-38A0-4BBC-B5CE-8293208E4C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F2DB7926-4A13-468A-A6FC-E41830DF65C1}" type="pres">
      <dgm:prSet presAssocID="{1C5FC537-38A0-4BBC-B5CE-8293208E4C24}" presName="spaceRect" presStyleCnt="0"/>
      <dgm:spPr/>
    </dgm:pt>
    <dgm:pt modelId="{51A02AC8-7E07-4188-A6E2-36DEE966ECD8}" type="pres">
      <dgm:prSet presAssocID="{1C5FC537-38A0-4BBC-B5CE-8293208E4C24}" presName="parTx" presStyleLbl="revTx" presStyleIdx="2" presStyleCnt="3">
        <dgm:presLayoutVars>
          <dgm:chMax val="0"/>
          <dgm:chPref val="0"/>
        </dgm:presLayoutVars>
      </dgm:prSet>
      <dgm:spPr/>
    </dgm:pt>
  </dgm:ptLst>
  <dgm:cxnLst>
    <dgm:cxn modelId="{EE7A2523-70B6-45B8-B93D-D1F9C68C70EC}" srcId="{03F863F0-AAF8-4248-8117-3128DB6CB152}" destId="{C847B6AA-17DA-459D-AAB7-9C8BA00A5501}" srcOrd="1" destOrd="0" parTransId="{EE201212-1779-42FB-9932-F96F6EAA2A91}" sibTransId="{2856A557-B729-45DD-89C7-321B6DD07B79}"/>
    <dgm:cxn modelId="{5A39632A-B770-41AA-8E0C-B58163DE4012}" srcId="{03F863F0-AAF8-4248-8117-3128DB6CB152}" destId="{4946928B-DE95-4D8A-B9F9-CF83ABBD4848}" srcOrd="0" destOrd="0" parTransId="{60AA9E01-AFB3-4449-8C84-036EEED098E1}" sibTransId="{429C43F9-3AA1-403A-A7E5-50D62A3A17F2}"/>
    <dgm:cxn modelId="{8E59AE31-FD03-4ECB-B9A1-555BBAC8AB39}" type="presOf" srcId="{4946928B-DE95-4D8A-B9F9-CF83ABBD4848}" destId="{9C18115E-064D-41F1-A343-DA810D42E43C}" srcOrd="0" destOrd="0" presId="urn:microsoft.com/office/officeart/2018/2/layout/IconVerticalSolidList"/>
    <dgm:cxn modelId="{A938649A-CF81-4958-8D86-A11D8DCCC936}" type="presOf" srcId="{1C5FC537-38A0-4BBC-B5CE-8293208E4C24}" destId="{51A02AC8-7E07-4188-A6E2-36DEE966ECD8}" srcOrd="0" destOrd="0" presId="urn:microsoft.com/office/officeart/2018/2/layout/IconVerticalSolidList"/>
    <dgm:cxn modelId="{784E15C5-594A-4256-813F-F0ECF9B13ED0}" srcId="{03F863F0-AAF8-4248-8117-3128DB6CB152}" destId="{1C5FC537-38A0-4BBC-B5CE-8293208E4C24}" srcOrd="2" destOrd="0" parTransId="{5FD7F58D-2049-44A5-B233-FC6C65BD4041}" sibTransId="{EAA274A9-CA0B-402A-8B3B-EB9460F28BDC}"/>
    <dgm:cxn modelId="{6FAAD2D1-9557-4592-B527-FCB55FAF20E9}" type="presOf" srcId="{03F863F0-AAF8-4248-8117-3128DB6CB152}" destId="{12F77E0F-0AA6-428F-A261-4E4B07DFEF76}" srcOrd="0" destOrd="0" presId="urn:microsoft.com/office/officeart/2018/2/layout/IconVerticalSolidList"/>
    <dgm:cxn modelId="{73E286F5-B9D6-4B49-959C-C8C5A7A43A0A}" type="presOf" srcId="{C847B6AA-17DA-459D-AAB7-9C8BA00A5501}" destId="{FA9EF51A-A86E-4018-BD0D-CC92268789FE}" srcOrd="0" destOrd="0" presId="urn:microsoft.com/office/officeart/2018/2/layout/IconVerticalSolidList"/>
    <dgm:cxn modelId="{B2157BF8-7BD4-4CB9-8A96-6627BD135DBE}" type="presParOf" srcId="{12F77E0F-0AA6-428F-A261-4E4B07DFEF76}" destId="{8D2A38DD-E231-4376-B05E-58C4C337507E}" srcOrd="0" destOrd="0" presId="urn:microsoft.com/office/officeart/2018/2/layout/IconVerticalSolidList"/>
    <dgm:cxn modelId="{44358D06-BD4B-444A-94E3-C6544591F755}" type="presParOf" srcId="{8D2A38DD-E231-4376-B05E-58C4C337507E}" destId="{816E4C64-16B5-4077-8BC9-F5B74058160D}" srcOrd="0" destOrd="0" presId="urn:microsoft.com/office/officeart/2018/2/layout/IconVerticalSolidList"/>
    <dgm:cxn modelId="{DE3B3227-D308-46B6-8F79-3A23A340AA74}" type="presParOf" srcId="{8D2A38DD-E231-4376-B05E-58C4C337507E}" destId="{D437414E-0A59-4A63-8DCC-1B8E7B2ECD09}" srcOrd="1" destOrd="0" presId="urn:microsoft.com/office/officeart/2018/2/layout/IconVerticalSolidList"/>
    <dgm:cxn modelId="{1252ED58-92E9-4D51-B97A-E19A9C33C3FF}" type="presParOf" srcId="{8D2A38DD-E231-4376-B05E-58C4C337507E}" destId="{34FF2419-8F37-459E-BD82-07358E594748}" srcOrd="2" destOrd="0" presId="urn:microsoft.com/office/officeart/2018/2/layout/IconVerticalSolidList"/>
    <dgm:cxn modelId="{0E69D169-BEAC-4CB3-9522-6996B75A2AD5}" type="presParOf" srcId="{8D2A38DD-E231-4376-B05E-58C4C337507E}" destId="{9C18115E-064D-41F1-A343-DA810D42E43C}" srcOrd="3" destOrd="0" presId="urn:microsoft.com/office/officeart/2018/2/layout/IconVerticalSolidList"/>
    <dgm:cxn modelId="{94A80BD7-9667-4AB9-9E5F-F7BD7E0BDC33}" type="presParOf" srcId="{12F77E0F-0AA6-428F-A261-4E4B07DFEF76}" destId="{8D583056-98AD-4216-A4EE-6A533C9376FA}" srcOrd="1" destOrd="0" presId="urn:microsoft.com/office/officeart/2018/2/layout/IconVerticalSolidList"/>
    <dgm:cxn modelId="{7A34ED7A-A019-4473-841E-282275C50A98}" type="presParOf" srcId="{12F77E0F-0AA6-428F-A261-4E4B07DFEF76}" destId="{BC5B7765-9716-4C33-BF5F-EB6239F3CE46}" srcOrd="2" destOrd="0" presId="urn:microsoft.com/office/officeart/2018/2/layout/IconVerticalSolidList"/>
    <dgm:cxn modelId="{C655EBA5-41C2-444A-AEC1-7FAEBE7BE93D}" type="presParOf" srcId="{BC5B7765-9716-4C33-BF5F-EB6239F3CE46}" destId="{3903FFEF-0821-4C0A-A39A-6155EB42A5BB}" srcOrd="0" destOrd="0" presId="urn:microsoft.com/office/officeart/2018/2/layout/IconVerticalSolidList"/>
    <dgm:cxn modelId="{EC65B0F4-5C3C-4A88-8816-7AF656A8F1DD}" type="presParOf" srcId="{BC5B7765-9716-4C33-BF5F-EB6239F3CE46}" destId="{C529C1EC-B1CE-4140-9E91-90F76B9DC832}" srcOrd="1" destOrd="0" presId="urn:microsoft.com/office/officeart/2018/2/layout/IconVerticalSolidList"/>
    <dgm:cxn modelId="{C3103224-74F9-4F55-8535-F1C5C2F614E2}" type="presParOf" srcId="{BC5B7765-9716-4C33-BF5F-EB6239F3CE46}" destId="{5D55DAFD-6FAF-4792-9D9B-2602B8F597B7}" srcOrd="2" destOrd="0" presId="urn:microsoft.com/office/officeart/2018/2/layout/IconVerticalSolidList"/>
    <dgm:cxn modelId="{317FB302-9D67-4019-86CA-4E39F31AB3D4}" type="presParOf" srcId="{BC5B7765-9716-4C33-BF5F-EB6239F3CE46}" destId="{FA9EF51A-A86E-4018-BD0D-CC92268789FE}" srcOrd="3" destOrd="0" presId="urn:microsoft.com/office/officeart/2018/2/layout/IconVerticalSolidList"/>
    <dgm:cxn modelId="{DA29A231-6F9A-4EAC-836D-21C28611A54E}" type="presParOf" srcId="{12F77E0F-0AA6-428F-A261-4E4B07DFEF76}" destId="{D433A217-B999-40D5-AABE-CA976ECA51BE}" srcOrd="3" destOrd="0" presId="urn:microsoft.com/office/officeart/2018/2/layout/IconVerticalSolidList"/>
    <dgm:cxn modelId="{4416D3E9-CAEA-4C06-9851-68A78B322576}" type="presParOf" srcId="{12F77E0F-0AA6-428F-A261-4E4B07DFEF76}" destId="{61FDC21B-44AD-4A70-A9C2-6DA39FFF83D6}" srcOrd="4" destOrd="0" presId="urn:microsoft.com/office/officeart/2018/2/layout/IconVerticalSolidList"/>
    <dgm:cxn modelId="{57110E70-DFFD-49C5-83EA-46CB05E843C4}" type="presParOf" srcId="{61FDC21B-44AD-4A70-A9C2-6DA39FFF83D6}" destId="{4C180B98-1749-465D-8089-B7F6265079A9}" srcOrd="0" destOrd="0" presId="urn:microsoft.com/office/officeart/2018/2/layout/IconVerticalSolidList"/>
    <dgm:cxn modelId="{C378FF4D-B883-41BC-A0EF-A75652B01B44}" type="presParOf" srcId="{61FDC21B-44AD-4A70-A9C2-6DA39FFF83D6}" destId="{E3025CF6-0923-40C0-B675-A13E9BF4866D}" srcOrd="1" destOrd="0" presId="urn:microsoft.com/office/officeart/2018/2/layout/IconVerticalSolidList"/>
    <dgm:cxn modelId="{24AECA2E-FED1-4393-BABF-301684860AE5}" type="presParOf" srcId="{61FDC21B-44AD-4A70-A9C2-6DA39FFF83D6}" destId="{F2DB7926-4A13-468A-A6FC-E41830DF65C1}" srcOrd="2" destOrd="0" presId="urn:microsoft.com/office/officeart/2018/2/layout/IconVerticalSolidList"/>
    <dgm:cxn modelId="{07BE78F4-9776-4456-9306-CF14BBB94FE5}" type="presParOf" srcId="{61FDC21B-44AD-4A70-A9C2-6DA39FFF83D6}" destId="{51A02AC8-7E07-4188-A6E2-36DEE966EC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3DDA89-E83B-41C3-8F79-7F8C2F482F15}"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CE8A2C79-4360-45A4-B52E-1900B4C6E795}">
      <dgm:prSet/>
      <dgm:spPr/>
      <dgm:t>
        <a:bodyPr/>
        <a:lstStyle/>
        <a:p>
          <a:r>
            <a:rPr lang="tr-TR" dirty="0">
              <a:solidFill>
                <a:schemeClr val="tx1"/>
              </a:solidFill>
            </a:rPr>
            <a:t>Çalışma koşulları: </a:t>
          </a:r>
          <a:r>
            <a:rPr lang="tr-TR" dirty="0"/>
            <a:t>İşten ayrılma, hastalık, izin gibi insan kaynağı ile direkt ilintili konularda dış kaynak kullanımı çok önemli avantajlar sağlar. İş güvenliği işçi sağlığı gibi işletme ve kurumları yasal yönden sorumlu kılacak birçok konuda sorumluluk dış kaynak hizmeti sunan kurumlarla devredilmektedir. </a:t>
          </a:r>
          <a:endParaRPr lang="en-US" dirty="0"/>
        </a:p>
      </dgm:t>
    </dgm:pt>
    <dgm:pt modelId="{579C973D-B031-46C8-B7E3-C103899EEB2C}" type="parTrans" cxnId="{010DAFC0-4987-47C9-966D-23398F4056A7}">
      <dgm:prSet/>
      <dgm:spPr/>
      <dgm:t>
        <a:bodyPr/>
        <a:lstStyle/>
        <a:p>
          <a:endParaRPr lang="en-US"/>
        </a:p>
      </dgm:t>
    </dgm:pt>
    <dgm:pt modelId="{E06E1C62-7DC0-42DB-A85A-1B299E0EBF32}" type="sibTrans" cxnId="{010DAFC0-4987-47C9-966D-23398F4056A7}">
      <dgm:prSet/>
      <dgm:spPr/>
      <dgm:t>
        <a:bodyPr/>
        <a:lstStyle/>
        <a:p>
          <a:endParaRPr lang="en-US"/>
        </a:p>
      </dgm:t>
    </dgm:pt>
    <dgm:pt modelId="{881AD6C9-6100-4A8A-953C-10791D553693}">
      <dgm:prSet/>
      <dgm:spPr/>
      <dgm:t>
        <a:bodyPr/>
        <a:lstStyle/>
        <a:p>
          <a:r>
            <a:rPr lang="tr-TR" dirty="0">
              <a:solidFill>
                <a:schemeClr val="tx1"/>
              </a:solidFill>
            </a:rPr>
            <a:t>Teknoloji risklerinin azalması: </a:t>
          </a:r>
          <a:r>
            <a:rPr lang="tr-TR" dirty="0"/>
            <a:t>İşletme ve kurumlar uygun olmayan veya çağ gerisinde kalmış teknolojilerin kullanılmak zorunda kalınması gibi hâllerde yaşanabilecek sorunların sonuçlarını dış kaynak hizmeti veren kurumlarla yüklemektedirler.</a:t>
          </a:r>
          <a:endParaRPr lang="en-US" dirty="0"/>
        </a:p>
      </dgm:t>
    </dgm:pt>
    <dgm:pt modelId="{C732B97B-7D0D-4A92-B418-2624BF8BF02D}" type="parTrans" cxnId="{2773D144-88FA-4AB0-BFE2-45FD613CF51B}">
      <dgm:prSet/>
      <dgm:spPr/>
      <dgm:t>
        <a:bodyPr/>
        <a:lstStyle/>
        <a:p>
          <a:endParaRPr lang="en-US"/>
        </a:p>
      </dgm:t>
    </dgm:pt>
    <dgm:pt modelId="{C081CF33-CED2-4B98-A1C6-4B9164044BEE}" type="sibTrans" cxnId="{2773D144-88FA-4AB0-BFE2-45FD613CF51B}">
      <dgm:prSet/>
      <dgm:spPr/>
      <dgm:t>
        <a:bodyPr/>
        <a:lstStyle/>
        <a:p>
          <a:endParaRPr lang="en-US"/>
        </a:p>
      </dgm:t>
    </dgm:pt>
    <dgm:pt modelId="{3B1D33F1-748E-4E0F-ABC4-7BD001BBAFEE}">
      <dgm:prSet/>
      <dgm:spPr/>
      <dgm:t>
        <a:bodyPr/>
        <a:lstStyle/>
        <a:p>
          <a:r>
            <a:rPr lang="tr-TR" dirty="0">
              <a:solidFill>
                <a:schemeClr val="tx1"/>
              </a:solidFill>
            </a:rPr>
            <a:t>Pazarda rekabet etme yetisini korumak:</a:t>
          </a:r>
          <a:r>
            <a:rPr lang="tr-TR" dirty="0">
              <a:solidFill>
                <a:schemeClr val="accent2"/>
              </a:solidFill>
            </a:rPr>
            <a:t> </a:t>
          </a:r>
          <a:r>
            <a:rPr lang="tr-TR" dirty="0"/>
            <a:t>Hukuki gerekçeler gibi farklı nedenlerden dolayı olası prestij kaybını önlemek ve idari sorunlardan kurtulmak da dış kaynak kullanımının sağladığı yararları arasında sayılmaktadır.</a:t>
          </a:r>
          <a:endParaRPr lang="en-US" dirty="0"/>
        </a:p>
      </dgm:t>
    </dgm:pt>
    <dgm:pt modelId="{5415C3CD-942F-4019-9D0C-F8F4A2ADF988}" type="parTrans" cxnId="{27AC2055-992D-4A52-947F-58AF075D1A11}">
      <dgm:prSet/>
      <dgm:spPr/>
      <dgm:t>
        <a:bodyPr/>
        <a:lstStyle/>
        <a:p>
          <a:endParaRPr lang="en-US"/>
        </a:p>
      </dgm:t>
    </dgm:pt>
    <dgm:pt modelId="{DF48E3DA-AE54-4E29-BD9A-89065563F974}" type="sibTrans" cxnId="{27AC2055-992D-4A52-947F-58AF075D1A11}">
      <dgm:prSet/>
      <dgm:spPr/>
      <dgm:t>
        <a:bodyPr/>
        <a:lstStyle/>
        <a:p>
          <a:endParaRPr lang="en-US"/>
        </a:p>
      </dgm:t>
    </dgm:pt>
    <dgm:pt modelId="{024D6706-8681-4451-81C9-220D2C9AA77C}" type="pres">
      <dgm:prSet presAssocID="{303DDA89-E83B-41C3-8F79-7F8C2F482F15}" presName="Name0" presStyleCnt="0">
        <dgm:presLayoutVars>
          <dgm:dir/>
          <dgm:resizeHandles val="exact"/>
        </dgm:presLayoutVars>
      </dgm:prSet>
      <dgm:spPr/>
    </dgm:pt>
    <dgm:pt modelId="{64322A87-6886-40BC-BF3A-2AF66E1A492F}" type="pres">
      <dgm:prSet presAssocID="{CE8A2C79-4360-45A4-B52E-1900B4C6E795}" presName="node" presStyleLbl="node1" presStyleIdx="0" presStyleCnt="3">
        <dgm:presLayoutVars>
          <dgm:bulletEnabled val="1"/>
        </dgm:presLayoutVars>
      </dgm:prSet>
      <dgm:spPr/>
    </dgm:pt>
    <dgm:pt modelId="{3613F42C-43F9-4B55-8A01-BB9351EB8631}" type="pres">
      <dgm:prSet presAssocID="{E06E1C62-7DC0-42DB-A85A-1B299E0EBF32}" presName="sibTrans" presStyleLbl="sibTrans2D1" presStyleIdx="0" presStyleCnt="2"/>
      <dgm:spPr/>
    </dgm:pt>
    <dgm:pt modelId="{7B8A3C4E-0F5C-46C4-8DA6-49B543339109}" type="pres">
      <dgm:prSet presAssocID="{E06E1C62-7DC0-42DB-A85A-1B299E0EBF32}" presName="connectorText" presStyleLbl="sibTrans2D1" presStyleIdx="0" presStyleCnt="2"/>
      <dgm:spPr/>
    </dgm:pt>
    <dgm:pt modelId="{C469B742-0D43-4A70-B51E-2932255120A1}" type="pres">
      <dgm:prSet presAssocID="{881AD6C9-6100-4A8A-953C-10791D553693}" presName="node" presStyleLbl="node1" presStyleIdx="1" presStyleCnt="3">
        <dgm:presLayoutVars>
          <dgm:bulletEnabled val="1"/>
        </dgm:presLayoutVars>
      </dgm:prSet>
      <dgm:spPr/>
    </dgm:pt>
    <dgm:pt modelId="{D2D01E4D-77AC-47F0-9426-D29B5A10C829}" type="pres">
      <dgm:prSet presAssocID="{C081CF33-CED2-4B98-A1C6-4B9164044BEE}" presName="sibTrans" presStyleLbl="sibTrans2D1" presStyleIdx="1" presStyleCnt="2"/>
      <dgm:spPr/>
    </dgm:pt>
    <dgm:pt modelId="{74F82699-5981-4786-8260-9315C006F02C}" type="pres">
      <dgm:prSet presAssocID="{C081CF33-CED2-4B98-A1C6-4B9164044BEE}" presName="connectorText" presStyleLbl="sibTrans2D1" presStyleIdx="1" presStyleCnt="2"/>
      <dgm:spPr/>
    </dgm:pt>
    <dgm:pt modelId="{7A02D6F7-D20B-45B0-BA7C-92B9529C1D2A}" type="pres">
      <dgm:prSet presAssocID="{3B1D33F1-748E-4E0F-ABC4-7BD001BBAFEE}" presName="node" presStyleLbl="node1" presStyleIdx="2" presStyleCnt="3">
        <dgm:presLayoutVars>
          <dgm:bulletEnabled val="1"/>
        </dgm:presLayoutVars>
      </dgm:prSet>
      <dgm:spPr/>
    </dgm:pt>
  </dgm:ptLst>
  <dgm:cxnLst>
    <dgm:cxn modelId="{2773D144-88FA-4AB0-BFE2-45FD613CF51B}" srcId="{303DDA89-E83B-41C3-8F79-7F8C2F482F15}" destId="{881AD6C9-6100-4A8A-953C-10791D553693}" srcOrd="1" destOrd="0" parTransId="{C732B97B-7D0D-4A92-B418-2624BF8BF02D}" sibTransId="{C081CF33-CED2-4B98-A1C6-4B9164044BEE}"/>
    <dgm:cxn modelId="{27AC2055-992D-4A52-947F-58AF075D1A11}" srcId="{303DDA89-E83B-41C3-8F79-7F8C2F482F15}" destId="{3B1D33F1-748E-4E0F-ABC4-7BD001BBAFEE}" srcOrd="2" destOrd="0" parTransId="{5415C3CD-942F-4019-9D0C-F8F4A2ADF988}" sibTransId="{DF48E3DA-AE54-4E29-BD9A-89065563F974}"/>
    <dgm:cxn modelId="{1947E156-F186-4DAA-A993-598E696413A8}" type="presOf" srcId="{E06E1C62-7DC0-42DB-A85A-1B299E0EBF32}" destId="{7B8A3C4E-0F5C-46C4-8DA6-49B543339109}" srcOrd="1" destOrd="0" presId="urn:microsoft.com/office/officeart/2005/8/layout/process1"/>
    <dgm:cxn modelId="{D3533A77-5EC5-41C1-8FBC-2AA6C18E4935}" type="presOf" srcId="{C081CF33-CED2-4B98-A1C6-4B9164044BEE}" destId="{74F82699-5981-4786-8260-9315C006F02C}" srcOrd="1" destOrd="0" presId="urn:microsoft.com/office/officeart/2005/8/layout/process1"/>
    <dgm:cxn modelId="{30AE258C-3BC9-4D76-99C1-98EAC00C0B71}" type="presOf" srcId="{C081CF33-CED2-4B98-A1C6-4B9164044BEE}" destId="{D2D01E4D-77AC-47F0-9426-D29B5A10C829}" srcOrd="0" destOrd="0" presId="urn:microsoft.com/office/officeart/2005/8/layout/process1"/>
    <dgm:cxn modelId="{8FFE6398-121A-4240-A5E0-C36D1A20C37B}" type="presOf" srcId="{CE8A2C79-4360-45A4-B52E-1900B4C6E795}" destId="{64322A87-6886-40BC-BF3A-2AF66E1A492F}" srcOrd="0" destOrd="0" presId="urn:microsoft.com/office/officeart/2005/8/layout/process1"/>
    <dgm:cxn modelId="{B05281A3-C377-4CCF-944E-B41F75E70936}" type="presOf" srcId="{881AD6C9-6100-4A8A-953C-10791D553693}" destId="{C469B742-0D43-4A70-B51E-2932255120A1}" srcOrd="0" destOrd="0" presId="urn:microsoft.com/office/officeart/2005/8/layout/process1"/>
    <dgm:cxn modelId="{88485CB5-77E2-4692-ADA6-7EFB062B1D8D}" type="presOf" srcId="{303DDA89-E83B-41C3-8F79-7F8C2F482F15}" destId="{024D6706-8681-4451-81C9-220D2C9AA77C}" srcOrd="0" destOrd="0" presId="urn:microsoft.com/office/officeart/2005/8/layout/process1"/>
    <dgm:cxn modelId="{010DAFC0-4987-47C9-966D-23398F4056A7}" srcId="{303DDA89-E83B-41C3-8F79-7F8C2F482F15}" destId="{CE8A2C79-4360-45A4-B52E-1900B4C6E795}" srcOrd="0" destOrd="0" parTransId="{579C973D-B031-46C8-B7E3-C103899EEB2C}" sibTransId="{E06E1C62-7DC0-42DB-A85A-1B299E0EBF32}"/>
    <dgm:cxn modelId="{D44BA3CC-B234-4FD8-AC98-DB53AB2ACED2}" type="presOf" srcId="{E06E1C62-7DC0-42DB-A85A-1B299E0EBF32}" destId="{3613F42C-43F9-4B55-8A01-BB9351EB8631}" srcOrd="0" destOrd="0" presId="urn:microsoft.com/office/officeart/2005/8/layout/process1"/>
    <dgm:cxn modelId="{BFAB9FD8-13E3-40E8-B46A-D44D633311F6}" type="presOf" srcId="{3B1D33F1-748E-4E0F-ABC4-7BD001BBAFEE}" destId="{7A02D6F7-D20B-45B0-BA7C-92B9529C1D2A}" srcOrd="0" destOrd="0" presId="urn:microsoft.com/office/officeart/2005/8/layout/process1"/>
    <dgm:cxn modelId="{2C66480F-61FD-4DAB-B77D-FA45039086DB}" type="presParOf" srcId="{024D6706-8681-4451-81C9-220D2C9AA77C}" destId="{64322A87-6886-40BC-BF3A-2AF66E1A492F}" srcOrd="0" destOrd="0" presId="urn:microsoft.com/office/officeart/2005/8/layout/process1"/>
    <dgm:cxn modelId="{AF85C75A-0C04-4F3B-8418-61B861F4C958}" type="presParOf" srcId="{024D6706-8681-4451-81C9-220D2C9AA77C}" destId="{3613F42C-43F9-4B55-8A01-BB9351EB8631}" srcOrd="1" destOrd="0" presId="urn:microsoft.com/office/officeart/2005/8/layout/process1"/>
    <dgm:cxn modelId="{CF0741F3-EE1A-4FEF-BBA1-0BCC24AB23E7}" type="presParOf" srcId="{3613F42C-43F9-4B55-8A01-BB9351EB8631}" destId="{7B8A3C4E-0F5C-46C4-8DA6-49B543339109}" srcOrd="0" destOrd="0" presId="urn:microsoft.com/office/officeart/2005/8/layout/process1"/>
    <dgm:cxn modelId="{681DCD22-13CE-446C-A61F-538C4A3336F1}" type="presParOf" srcId="{024D6706-8681-4451-81C9-220D2C9AA77C}" destId="{C469B742-0D43-4A70-B51E-2932255120A1}" srcOrd="2" destOrd="0" presId="urn:microsoft.com/office/officeart/2005/8/layout/process1"/>
    <dgm:cxn modelId="{207F3751-451A-4D85-8DE6-81138102A04A}" type="presParOf" srcId="{024D6706-8681-4451-81C9-220D2C9AA77C}" destId="{D2D01E4D-77AC-47F0-9426-D29B5A10C829}" srcOrd="3" destOrd="0" presId="urn:microsoft.com/office/officeart/2005/8/layout/process1"/>
    <dgm:cxn modelId="{018B6612-297F-4EC2-8147-7FCE29C1BBF6}" type="presParOf" srcId="{D2D01E4D-77AC-47F0-9426-D29B5A10C829}" destId="{74F82699-5981-4786-8260-9315C006F02C}" srcOrd="0" destOrd="0" presId="urn:microsoft.com/office/officeart/2005/8/layout/process1"/>
    <dgm:cxn modelId="{3F6C5070-938A-4EAC-8223-557D592480CF}" type="presParOf" srcId="{024D6706-8681-4451-81C9-220D2C9AA77C}" destId="{7A02D6F7-D20B-45B0-BA7C-92B9529C1D2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E4C64-16B5-4077-8BC9-F5B74058160D}">
      <dsp:nvSpPr>
        <dsp:cNvPr id="0" name=""/>
        <dsp:cNvSpPr/>
      </dsp:nvSpPr>
      <dsp:spPr>
        <a:xfrm>
          <a:off x="0" y="4290"/>
          <a:ext cx="10515600" cy="12734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7414E-0A59-4A63-8DCC-1B8E7B2ECD09}">
      <dsp:nvSpPr>
        <dsp:cNvPr id="0" name=""/>
        <dsp:cNvSpPr/>
      </dsp:nvSpPr>
      <dsp:spPr>
        <a:xfrm>
          <a:off x="385222" y="290819"/>
          <a:ext cx="701089" cy="700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18115E-064D-41F1-A343-DA810D42E43C}">
      <dsp:nvSpPr>
        <dsp:cNvPr id="0" name=""/>
        <dsp:cNvSpPr/>
      </dsp:nvSpPr>
      <dsp:spPr>
        <a:xfrm>
          <a:off x="1471534" y="4290"/>
          <a:ext cx="8939885" cy="1354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30" tIns="143330" rIns="143330" bIns="143330" numCol="1" spcCol="1270" anchor="ctr" anchorCtr="0">
          <a:noAutofit/>
        </a:bodyPr>
        <a:lstStyle/>
        <a:p>
          <a:pPr marL="0" lvl="0" indent="0" algn="l" defTabSz="800100">
            <a:lnSpc>
              <a:spcPct val="90000"/>
            </a:lnSpc>
            <a:spcBef>
              <a:spcPct val="0"/>
            </a:spcBef>
            <a:spcAft>
              <a:spcPct val="35000"/>
            </a:spcAft>
            <a:buNone/>
          </a:pPr>
          <a:r>
            <a:rPr lang="tr-TR" sz="1800" kern="1200" dirty="0">
              <a:solidFill>
                <a:srgbClr val="FF0000"/>
              </a:solidFill>
            </a:rPr>
            <a:t>Satın alma, </a:t>
          </a:r>
          <a:r>
            <a:rPr lang="tr-TR" sz="1800" kern="1200" dirty="0"/>
            <a:t>diğer bir adıyla tedarik etme, şirketlerin işlemlerini gerçekleştirmek üzere </a:t>
          </a:r>
        </a:p>
        <a:p>
          <a:pPr marL="0" lvl="0" indent="0" algn="l" defTabSz="800100">
            <a:lnSpc>
              <a:spcPct val="90000"/>
            </a:lnSpc>
            <a:spcBef>
              <a:spcPct val="0"/>
            </a:spcBef>
            <a:spcAft>
              <a:spcPct val="35000"/>
            </a:spcAft>
            <a:buNone/>
          </a:pPr>
          <a:r>
            <a:rPr lang="tr-TR" sz="1800" kern="1200" dirty="0"/>
            <a:t>hammaddeleri, bileşenleri, ürünleri, hizmetleri ve diğer kaynakları tedarikçilerden temin </a:t>
          </a:r>
        </a:p>
        <a:p>
          <a:pPr marL="0" lvl="0" indent="0" algn="l" defTabSz="800100">
            <a:lnSpc>
              <a:spcPct val="90000"/>
            </a:lnSpc>
            <a:spcBef>
              <a:spcPct val="0"/>
            </a:spcBef>
            <a:spcAft>
              <a:spcPct val="35000"/>
            </a:spcAft>
            <a:buNone/>
          </a:pPr>
          <a:r>
            <a:rPr lang="tr-TR" sz="1800" kern="1200" dirty="0"/>
            <a:t>ettikleri süreçtir. </a:t>
          </a:r>
          <a:endParaRPr lang="en-US" sz="1800" kern="1200" dirty="0"/>
        </a:p>
      </dsp:txBody>
      <dsp:txXfrm>
        <a:off x="1471534" y="4290"/>
        <a:ext cx="8939885" cy="1354297"/>
      </dsp:txXfrm>
    </dsp:sp>
    <dsp:sp modelId="{3903FFEF-0821-4C0A-A39A-6155EB42A5BB}">
      <dsp:nvSpPr>
        <dsp:cNvPr id="0" name=""/>
        <dsp:cNvSpPr/>
      </dsp:nvSpPr>
      <dsp:spPr>
        <a:xfrm>
          <a:off x="0" y="1686903"/>
          <a:ext cx="10515600" cy="12734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9C1EC-B1CE-4140-9E91-90F76B9DC832}">
      <dsp:nvSpPr>
        <dsp:cNvPr id="0" name=""/>
        <dsp:cNvSpPr/>
      </dsp:nvSpPr>
      <dsp:spPr>
        <a:xfrm>
          <a:off x="385222" y="1973432"/>
          <a:ext cx="701089" cy="700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9EF51A-A86E-4018-BD0D-CC92268789FE}">
      <dsp:nvSpPr>
        <dsp:cNvPr id="0" name=""/>
        <dsp:cNvSpPr/>
      </dsp:nvSpPr>
      <dsp:spPr>
        <a:xfrm>
          <a:off x="1471534" y="1686903"/>
          <a:ext cx="8939885" cy="1354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30" tIns="143330" rIns="143330" bIns="143330" numCol="1" spcCol="1270" anchor="ctr" anchorCtr="0">
          <a:noAutofit/>
        </a:bodyPr>
        <a:lstStyle/>
        <a:p>
          <a:pPr marL="0" lvl="0" indent="0" algn="l" defTabSz="711200">
            <a:lnSpc>
              <a:spcPct val="90000"/>
            </a:lnSpc>
            <a:spcBef>
              <a:spcPct val="0"/>
            </a:spcBef>
            <a:spcAft>
              <a:spcPct val="35000"/>
            </a:spcAft>
            <a:buNone/>
          </a:pPr>
          <a:r>
            <a:rPr lang="tr-TR" sz="1600" kern="1200" dirty="0">
              <a:solidFill>
                <a:srgbClr val="FF0000"/>
              </a:solidFill>
            </a:rPr>
            <a:t>Kaynak sağlama, </a:t>
          </a:r>
          <a:r>
            <a:rPr lang="tr-TR" sz="1600" kern="1200" dirty="0"/>
            <a:t>ürün ve hizmetlerin satın alınması  için gerekli olan iş süreçlerinin kümesidir. Herhangi </a:t>
          </a:r>
        </a:p>
        <a:p>
          <a:pPr marL="0" lvl="0" indent="0" algn="l" defTabSz="711200">
            <a:lnSpc>
              <a:spcPct val="90000"/>
            </a:lnSpc>
            <a:spcBef>
              <a:spcPct val="0"/>
            </a:spcBef>
            <a:spcAft>
              <a:spcPct val="35000"/>
            </a:spcAft>
            <a:buNone/>
          </a:pPr>
          <a:r>
            <a:rPr lang="tr-TR" sz="1600" kern="1200" dirty="0"/>
            <a:t>bir  tedarik zinciri faaliyeti için en önemli karar,  faaliyetlerin dış kaynak yoluyla mı sağlanacağı yoksa  </a:t>
          </a:r>
        </a:p>
        <a:p>
          <a:pPr marL="0" lvl="0" indent="0" algn="l" defTabSz="711200">
            <a:lnSpc>
              <a:spcPct val="90000"/>
            </a:lnSpc>
            <a:spcBef>
              <a:spcPct val="0"/>
            </a:spcBef>
            <a:spcAft>
              <a:spcPct val="35000"/>
            </a:spcAft>
            <a:buNone/>
          </a:pPr>
          <a:r>
            <a:rPr lang="tr-TR" sz="1600" kern="1200" dirty="0"/>
            <a:t>firma içerisinde mi gerçekleştirileceği kararıdır. </a:t>
          </a:r>
          <a:endParaRPr lang="en-US" sz="1600" kern="1200" dirty="0"/>
        </a:p>
      </dsp:txBody>
      <dsp:txXfrm>
        <a:off x="1471534" y="1686903"/>
        <a:ext cx="8939885" cy="1354297"/>
      </dsp:txXfrm>
    </dsp:sp>
    <dsp:sp modelId="{4C180B98-1749-465D-8089-B7F6265079A9}">
      <dsp:nvSpPr>
        <dsp:cNvPr id="0" name=""/>
        <dsp:cNvSpPr/>
      </dsp:nvSpPr>
      <dsp:spPr>
        <a:xfrm>
          <a:off x="0" y="3369515"/>
          <a:ext cx="10515600" cy="12734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25CF6-0923-40C0-B675-A13E9BF4866D}">
      <dsp:nvSpPr>
        <dsp:cNvPr id="0" name=""/>
        <dsp:cNvSpPr/>
      </dsp:nvSpPr>
      <dsp:spPr>
        <a:xfrm>
          <a:off x="385599" y="3656044"/>
          <a:ext cx="701089" cy="700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A02AC8-7E07-4188-A6E2-36DEE966ECD8}">
      <dsp:nvSpPr>
        <dsp:cNvPr id="0" name=""/>
        <dsp:cNvSpPr/>
      </dsp:nvSpPr>
      <dsp:spPr>
        <a:xfrm>
          <a:off x="1472287" y="3369515"/>
          <a:ext cx="8939885" cy="1354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30" tIns="143330" rIns="143330" bIns="143330" numCol="1" spcCol="1270" anchor="ctr" anchorCtr="0">
          <a:noAutofit/>
        </a:bodyPr>
        <a:lstStyle/>
        <a:p>
          <a:pPr marL="0" lvl="0" indent="0" algn="l" defTabSz="800100">
            <a:lnSpc>
              <a:spcPct val="90000"/>
            </a:lnSpc>
            <a:spcBef>
              <a:spcPct val="0"/>
            </a:spcBef>
            <a:spcAft>
              <a:spcPct val="35000"/>
            </a:spcAft>
            <a:buNone/>
          </a:pPr>
          <a:r>
            <a:rPr lang="tr-TR" sz="1800" kern="1200" dirty="0">
              <a:solidFill>
                <a:srgbClr val="FF0000"/>
              </a:solidFill>
            </a:rPr>
            <a:t>Dış kaynak kullanımı, </a:t>
          </a:r>
          <a:r>
            <a:rPr lang="tr-TR" sz="1800" kern="1200" dirty="0"/>
            <a:t>bir üçüncü parti firma  tarafından gerçekleştirilen tedarik zinciri faaliyeti ile  sonuçlanır.</a:t>
          </a:r>
          <a:endParaRPr lang="en-US" sz="1800" kern="1200" dirty="0"/>
        </a:p>
      </dsp:txBody>
      <dsp:txXfrm>
        <a:off x="1472287" y="3369515"/>
        <a:ext cx="8939885" cy="1354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22A87-6886-40BC-BF3A-2AF66E1A492F}">
      <dsp:nvSpPr>
        <dsp:cNvPr id="0" name=""/>
        <dsp:cNvSpPr/>
      </dsp:nvSpPr>
      <dsp:spPr>
        <a:xfrm>
          <a:off x="9584" y="411023"/>
          <a:ext cx="2864709" cy="35719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Çalışma koşulları: </a:t>
          </a:r>
          <a:r>
            <a:rPr lang="tr-TR" sz="1800" kern="1200" dirty="0"/>
            <a:t>İşten ayrılma, hastalık, izin gibi insan kaynağı ile direkt ilintili konularda dış kaynak kullanımı çok önemli avantajlar sağlar. İş güvenliği işçi sağlığı gibi işletme ve kurumları yasal yönden sorumlu kılacak birçok konuda sorumluluk dış kaynak hizmeti sunan kurumlarla devredilmektedir. </a:t>
          </a:r>
          <a:endParaRPr lang="en-US" sz="1800" kern="1200" dirty="0"/>
        </a:p>
      </dsp:txBody>
      <dsp:txXfrm>
        <a:off x="93488" y="494927"/>
        <a:ext cx="2696901" cy="3404126"/>
      </dsp:txXfrm>
    </dsp:sp>
    <dsp:sp modelId="{3613F42C-43F9-4B55-8A01-BB9351EB8631}">
      <dsp:nvSpPr>
        <dsp:cNvPr id="0" name=""/>
        <dsp:cNvSpPr/>
      </dsp:nvSpPr>
      <dsp:spPr>
        <a:xfrm>
          <a:off x="3160765" y="1841766"/>
          <a:ext cx="607318" cy="71044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60765" y="1983856"/>
        <a:ext cx="425123" cy="426268"/>
      </dsp:txXfrm>
    </dsp:sp>
    <dsp:sp modelId="{C469B742-0D43-4A70-B51E-2932255120A1}">
      <dsp:nvSpPr>
        <dsp:cNvPr id="0" name=""/>
        <dsp:cNvSpPr/>
      </dsp:nvSpPr>
      <dsp:spPr>
        <a:xfrm>
          <a:off x="4020178" y="411023"/>
          <a:ext cx="2864709" cy="3571934"/>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Teknoloji risklerinin azalması: </a:t>
          </a:r>
          <a:r>
            <a:rPr lang="tr-TR" sz="1800" kern="1200" dirty="0"/>
            <a:t>İşletme ve kurumlar uygun olmayan veya çağ gerisinde kalmış teknolojilerin kullanılmak zorunda kalınması gibi hâllerde yaşanabilecek sorunların sonuçlarını dış kaynak hizmeti veren kurumlarla yüklemektedirler.</a:t>
          </a:r>
          <a:endParaRPr lang="en-US" sz="1800" kern="1200" dirty="0"/>
        </a:p>
      </dsp:txBody>
      <dsp:txXfrm>
        <a:off x="4104082" y="494927"/>
        <a:ext cx="2696901" cy="3404126"/>
      </dsp:txXfrm>
    </dsp:sp>
    <dsp:sp modelId="{D2D01E4D-77AC-47F0-9426-D29B5A10C829}">
      <dsp:nvSpPr>
        <dsp:cNvPr id="0" name=""/>
        <dsp:cNvSpPr/>
      </dsp:nvSpPr>
      <dsp:spPr>
        <a:xfrm>
          <a:off x="7171358" y="1841766"/>
          <a:ext cx="607318" cy="710448"/>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71358" y="1983856"/>
        <a:ext cx="425123" cy="426268"/>
      </dsp:txXfrm>
    </dsp:sp>
    <dsp:sp modelId="{7A02D6F7-D20B-45B0-BA7C-92B9529C1D2A}">
      <dsp:nvSpPr>
        <dsp:cNvPr id="0" name=""/>
        <dsp:cNvSpPr/>
      </dsp:nvSpPr>
      <dsp:spPr>
        <a:xfrm>
          <a:off x="8030771" y="411023"/>
          <a:ext cx="2864709" cy="357193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rPr>
            <a:t>Pazarda rekabet etme yetisini korumak:</a:t>
          </a:r>
          <a:r>
            <a:rPr lang="tr-TR" sz="1800" kern="1200" dirty="0">
              <a:solidFill>
                <a:schemeClr val="accent2"/>
              </a:solidFill>
            </a:rPr>
            <a:t> </a:t>
          </a:r>
          <a:r>
            <a:rPr lang="tr-TR" sz="1800" kern="1200" dirty="0"/>
            <a:t>Hukuki gerekçeler gibi farklı nedenlerden dolayı olası prestij kaybını önlemek ve idari sorunlardan kurtulmak da dış kaynak kullanımının sağladığı yararları arasında sayılmaktadır.</a:t>
          </a:r>
          <a:endParaRPr lang="en-US" sz="1800" kern="1200" dirty="0"/>
        </a:p>
      </dsp:txBody>
      <dsp:txXfrm>
        <a:off x="8114675" y="494927"/>
        <a:ext cx="2696901" cy="34041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BFF5-EF67-477E-AA45-62CC5289B760}" type="datetimeFigureOut">
              <a:rPr lang="tr-TR" smtClean="0"/>
              <a:t>16.07.2025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A7718-0B00-4536-A5BD-E42313F2934C}" type="slidenum">
              <a:rPr lang="tr-TR" smtClean="0"/>
              <a:t>‹#›</a:t>
            </a:fld>
            <a:endParaRPr lang="tr-TR"/>
          </a:p>
        </p:txBody>
      </p:sp>
    </p:spTree>
    <p:extLst>
      <p:ext uri="{BB962C8B-B14F-4D97-AF65-F5344CB8AC3E}">
        <p14:creationId xmlns:p14="http://schemas.microsoft.com/office/powerpoint/2010/main" val="159709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B42527-3CC9-4452-B33B-53B576A9E866}"/>
              </a:ext>
            </a:extLst>
          </p:cNvPr>
          <p:cNvSpPr>
            <a:spLocks noGrp="1"/>
          </p:cNvSpPr>
          <p:nvPr>
            <p:ph type="ctrTitle"/>
          </p:nvPr>
        </p:nvSpPr>
        <p:spPr>
          <a:xfrm>
            <a:off x="1524000" y="1122363"/>
            <a:ext cx="9144000" cy="2387600"/>
          </a:xfrm>
        </p:spPr>
        <p:txBody>
          <a:bodyPr anchor="b"/>
          <a:lstStyle>
            <a:lvl1pPr algn="ctr">
              <a:defRPr sz="6000"/>
            </a:lvl1pPr>
          </a:lstStyle>
          <a:p>
            <a:r>
              <a:rPr lang="tr-TR" dirty="0"/>
              <a:t>Asıl başlık stilini düzenlemek için tıklayın</a:t>
            </a:r>
          </a:p>
        </p:txBody>
      </p:sp>
      <p:sp>
        <p:nvSpPr>
          <p:cNvPr id="3" name="Alt Başlık 2">
            <a:extLst>
              <a:ext uri="{FF2B5EF4-FFF2-40B4-BE49-F238E27FC236}">
                <a16:creationId xmlns:a16="http://schemas.microsoft.com/office/drawing/2014/main" id="{049F3507-DF4C-48C5-ADA7-64EEEDE06243}"/>
              </a:ext>
            </a:extLst>
          </p:cNvPr>
          <p:cNvSpPr>
            <a:spLocks noGrp="1"/>
          </p:cNvSpPr>
          <p:nvPr>
            <p:ph type="subTitle" idx="1"/>
          </p:nvPr>
        </p:nvSpPr>
        <p:spPr>
          <a:xfrm>
            <a:off x="1524000" y="3604846"/>
            <a:ext cx="9144000" cy="1652954"/>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148886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F888B0E-3758-42BC-9D1A-334D3C0258D1}"/>
              </a:ext>
            </a:extLst>
          </p:cNvPr>
          <p:cNvSpPr>
            <a:spLocks noGrp="1"/>
          </p:cNvSpPr>
          <p:nvPr>
            <p:ph type="title"/>
          </p:nvPr>
        </p:nvSpPr>
        <p:spPr/>
        <p:txBody>
          <a:bodyPr/>
          <a:lstStyle/>
          <a:p>
            <a:r>
              <a:rPr lang="tr-TR" dirty="0"/>
              <a:t>Asıl başlık stilini düzenlemek için tıklayın</a:t>
            </a:r>
          </a:p>
        </p:txBody>
      </p:sp>
      <p:sp>
        <p:nvSpPr>
          <p:cNvPr id="3" name="Dikey Metin Yer Tutucusu 2">
            <a:extLst>
              <a:ext uri="{FF2B5EF4-FFF2-40B4-BE49-F238E27FC236}">
                <a16:creationId xmlns:a16="http://schemas.microsoft.com/office/drawing/2014/main" id="{E93CA1ED-F879-493E-8178-8E8147D99DDE}"/>
              </a:ext>
            </a:extLst>
          </p:cNvPr>
          <p:cNvSpPr>
            <a:spLocks noGrp="1"/>
          </p:cNvSpPr>
          <p:nvPr>
            <p:ph type="body" orient="vert" idx="1"/>
          </p:nvPr>
        </p:nvSpPr>
        <p:spPr>
          <a:xfrm>
            <a:off x="838200" y="1825625"/>
            <a:ext cx="10515600" cy="416030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kutusu 3">
            <a:extLst>
              <a:ext uri="{FF2B5EF4-FFF2-40B4-BE49-F238E27FC236}">
                <a16:creationId xmlns:a16="http://schemas.microsoft.com/office/drawing/2014/main" id="{6D8CFF15-0F9D-4509-88CA-F90FCB4BBF89}"/>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124028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2A4F4FD-CBA5-4F6E-A950-7B7D95D2E864}"/>
              </a:ext>
            </a:extLst>
          </p:cNvPr>
          <p:cNvSpPr>
            <a:spLocks noGrp="1"/>
          </p:cNvSpPr>
          <p:nvPr>
            <p:ph type="title" orient="vert"/>
          </p:nvPr>
        </p:nvSpPr>
        <p:spPr>
          <a:xfrm>
            <a:off x="8724900" y="365125"/>
            <a:ext cx="2628900" cy="5654675"/>
          </a:xfrm>
        </p:spPr>
        <p:txBody>
          <a:bodyPr vert="eaVert"/>
          <a:lstStyle/>
          <a:p>
            <a:r>
              <a:rPr lang="tr-TR" dirty="0"/>
              <a:t>Asıl başlık stilini düzenlemek için tıklayın</a:t>
            </a:r>
          </a:p>
        </p:txBody>
      </p:sp>
      <p:sp>
        <p:nvSpPr>
          <p:cNvPr id="3" name="Dikey Metin Yer Tutucusu 2">
            <a:extLst>
              <a:ext uri="{FF2B5EF4-FFF2-40B4-BE49-F238E27FC236}">
                <a16:creationId xmlns:a16="http://schemas.microsoft.com/office/drawing/2014/main" id="{DB2D6568-A56C-45E9-80FF-A53AE9E5467A}"/>
              </a:ext>
            </a:extLst>
          </p:cNvPr>
          <p:cNvSpPr>
            <a:spLocks noGrp="1"/>
          </p:cNvSpPr>
          <p:nvPr>
            <p:ph type="body" orient="vert" idx="1"/>
          </p:nvPr>
        </p:nvSpPr>
        <p:spPr>
          <a:xfrm>
            <a:off x="838200" y="365125"/>
            <a:ext cx="7734300" cy="56546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kutusu 3">
            <a:extLst>
              <a:ext uri="{FF2B5EF4-FFF2-40B4-BE49-F238E27FC236}">
                <a16:creationId xmlns:a16="http://schemas.microsoft.com/office/drawing/2014/main" id="{F15A7B82-B080-4DC5-84CD-9D6B5D3B516C}"/>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124382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B6209A-6EB6-4021-92BD-7E8E641338A8}"/>
              </a:ext>
            </a:extLst>
          </p:cNvPr>
          <p:cNvSpPr>
            <a:spLocks noGrp="1"/>
          </p:cNvSpPr>
          <p:nvPr>
            <p:ph type="title"/>
          </p:nvPr>
        </p:nvSpPr>
        <p:spPr>
          <a:xfrm>
            <a:off x="838200" y="233046"/>
            <a:ext cx="10515600" cy="786322"/>
          </a:xfrm>
        </p:spPr>
        <p:txBody>
          <a:body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27487089-A786-4C22-AAEA-FE43B99D6614}"/>
              </a:ext>
            </a:extLst>
          </p:cNvPr>
          <p:cNvSpPr>
            <a:spLocks noGrp="1"/>
          </p:cNvSpPr>
          <p:nvPr>
            <p:ph idx="1"/>
          </p:nvPr>
        </p:nvSpPr>
        <p:spPr>
          <a:xfrm>
            <a:off x="838200" y="1202601"/>
            <a:ext cx="10515600" cy="4728104"/>
          </a:xfrm>
          <a:ln>
            <a:noFill/>
          </a:ln>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cxnSp>
        <p:nvCxnSpPr>
          <p:cNvPr id="10" name="Düz Bağlayıcı 9">
            <a:extLst>
              <a:ext uri="{FF2B5EF4-FFF2-40B4-BE49-F238E27FC236}">
                <a16:creationId xmlns:a16="http://schemas.microsoft.com/office/drawing/2014/main" id="{0CA792EA-5E70-4E9B-9C15-270F13A7B538}"/>
              </a:ext>
            </a:extLst>
          </p:cNvPr>
          <p:cNvCxnSpPr>
            <a:cxnSpLocks/>
          </p:cNvCxnSpPr>
          <p:nvPr userDrawn="1"/>
        </p:nvCxnSpPr>
        <p:spPr>
          <a:xfrm>
            <a:off x="838200" y="1110984"/>
            <a:ext cx="10515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40D2015B-BAED-47A0-948B-FDAAC6B3CC9C}"/>
              </a:ext>
            </a:extLst>
          </p:cNvPr>
          <p:cNvCxnSpPr>
            <a:cxnSpLocks/>
          </p:cNvCxnSpPr>
          <p:nvPr userDrawn="1"/>
        </p:nvCxnSpPr>
        <p:spPr>
          <a:xfrm>
            <a:off x="838200" y="6022321"/>
            <a:ext cx="10515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42749998-85B0-424A-A55A-AF66C1587592}"/>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latin typeface="Candara" panose="020E0502030303020204" pitchFamily="34" charset="0"/>
              </a:rPr>
              <a:t>‹#›</a:t>
            </a:fld>
            <a:endParaRPr lang="tr-TR" dirty="0">
              <a:latin typeface="Candara" panose="020E0502030303020204" pitchFamily="34" charset="0"/>
            </a:endParaRPr>
          </a:p>
        </p:txBody>
      </p:sp>
    </p:spTree>
    <p:extLst>
      <p:ext uri="{BB962C8B-B14F-4D97-AF65-F5344CB8AC3E}">
        <p14:creationId xmlns:p14="http://schemas.microsoft.com/office/powerpoint/2010/main" val="233645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3090CB1-1B42-4F17-9BF6-F298C50AB7AE}"/>
              </a:ext>
            </a:extLst>
          </p:cNvPr>
          <p:cNvSpPr>
            <a:spLocks noGrp="1"/>
          </p:cNvSpPr>
          <p:nvPr>
            <p:ph type="title"/>
          </p:nvPr>
        </p:nvSpPr>
        <p:spPr>
          <a:xfrm>
            <a:off x="838200" y="1142471"/>
            <a:ext cx="10515600" cy="2852737"/>
          </a:xfrm>
        </p:spPr>
        <p:txBody>
          <a:bodyPr anchor="b"/>
          <a:lstStyle>
            <a:lvl1pPr>
              <a:defRPr sz="6000"/>
            </a:lvl1pPr>
          </a:lstStyle>
          <a:p>
            <a:r>
              <a:rPr lang="tr-TR" dirty="0"/>
              <a:t>Asıl başlık stilini düzenlemek için tıklayın</a:t>
            </a:r>
          </a:p>
        </p:txBody>
      </p:sp>
      <p:sp>
        <p:nvSpPr>
          <p:cNvPr id="3" name="Metin Yer Tutucusu 2">
            <a:extLst>
              <a:ext uri="{FF2B5EF4-FFF2-40B4-BE49-F238E27FC236}">
                <a16:creationId xmlns:a16="http://schemas.microsoft.com/office/drawing/2014/main" id="{E84279AB-0CA6-4C44-99AE-F5351F089984}"/>
              </a:ext>
            </a:extLst>
          </p:cNvPr>
          <p:cNvSpPr>
            <a:spLocks noGrp="1"/>
          </p:cNvSpPr>
          <p:nvPr>
            <p:ph type="body" idx="1"/>
          </p:nvPr>
        </p:nvSpPr>
        <p:spPr>
          <a:xfrm>
            <a:off x="838200" y="4318529"/>
            <a:ext cx="10515600" cy="1500187"/>
          </a:xfrm>
        </p:spPr>
        <p:txBody>
          <a:bodyPr/>
          <a:lstStyle>
            <a:lvl1pPr marL="0" indent="0">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dirty="0"/>
              <a:t>Asıl metin stillerini düzenle</a:t>
            </a:r>
          </a:p>
        </p:txBody>
      </p:sp>
      <p:cxnSp>
        <p:nvCxnSpPr>
          <p:cNvPr id="7" name="Düz Bağlayıcı 6">
            <a:extLst>
              <a:ext uri="{FF2B5EF4-FFF2-40B4-BE49-F238E27FC236}">
                <a16:creationId xmlns:a16="http://schemas.microsoft.com/office/drawing/2014/main" id="{96D41B5F-D7B9-4402-8770-641B1FE81301}"/>
              </a:ext>
            </a:extLst>
          </p:cNvPr>
          <p:cNvCxnSpPr>
            <a:cxnSpLocks/>
          </p:cNvCxnSpPr>
          <p:nvPr userDrawn="1"/>
        </p:nvCxnSpPr>
        <p:spPr>
          <a:xfrm>
            <a:off x="838200" y="4165013"/>
            <a:ext cx="105156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63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85BA3F-64DC-4FDC-A7D3-4B2E74A6F597}"/>
              </a:ext>
            </a:extLst>
          </p:cNvPr>
          <p:cNvSpPr>
            <a:spLocks noGrp="1"/>
          </p:cNvSpPr>
          <p:nvPr>
            <p:ph type="title"/>
          </p:nvPr>
        </p:nvSpPr>
        <p:spPr/>
        <p:txBody>
          <a:body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B7E17B25-2F33-4C2E-812B-9DC0CB939D5E}"/>
              </a:ext>
            </a:extLst>
          </p:cNvPr>
          <p:cNvSpPr>
            <a:spLocks noGrp="1"/>
          </p:cNvSpPr>
          <p:nvPr>
            <p:ph sz="half" idx="1"/>
          </p:nvPr>
        </p:nvSpPr>
        <p:spPr>
          <a:xfrm>
            <a:off x="838200" y="1825625"/>
            <a:ext cx="5181600" cy="4177242"/>
          </a:xfr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a:extLst>
              <a:ext uri="{FF2B5EF4-FFF2-40B4-BE49-F238E27FC236}">
                <a16:creationId xmlns:a16="http://schemas.microsoft.com/office/drawing/2014/main" id="{8CB1D3B0-B2B0-4573-9E19-952E690DBB2E}"/>
              </a:ext>
            </a:extLst>
          </p:cNvPr>
          <p:cNvSpPr>
            <a:spLocks noGrp="1"/>
          </p:cNvSpPr>
          <p:nvPr>
            <p:ph sz="half" idx="2"/>
          </p:nvPr>
        </p:nvSpPr>
        <p:spPr>
          <a:xfrm>
            <a:off x="6172200" y="1825625"/>
            <a:ext cx="5181600" cy="4177242"/>
          </a:xfr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kutusu 4">
            <a:extLst>
              <a:ext uri="{FF2B5EF4-FFF2-40B4-BE49-F238E27FC236}">
                <a16:creationId xmlns:a16="http://schemas.microsoft.com/office/drawing/2014/main" id="{177A3449-D6B2-46C7-B797-63115AF01901}"/>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416765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8118DB-E0A1-4984-BC81-A64CB58793C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414395-A07D-4611-9C9B-A966C2355D81}"/>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4" name="İçerik Yer Tutucusu 3">
            <a:extLst>
              <a:ext uri="{FF2B5EF4-FFF2-40B4-BE49-F238E27FC236}">
                <a16:creationId xmlns:a16="http://schemas.microsoft.com/office/drawing/2014/main" id="{095821CA-6D28-4141-88FF-E1B56747C6D3}"/>
              </a:ext>
            </a:extLst>
          </p:cNvPr>
          <p:cNvSpPr>
            <a:spLocks noGrp="1"/>
          </p:cNvSpPr>
          <p:nvPr>
            <p:ph sz="half" idx="2"/>
          </p:nvPr>
        </p:nvSpPr>
        <p:spPr>
          <a:xfrm>
            <a:off x="839788" y="2505075"/>
            <a:ext cx="5157787" cy="343005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3FC3348-90D4-4BB8-B9A1-BF8A09A1BF7A}"/>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6" name="İçerik Yer Tutucusu 5">
            <a:extLst>
              <a:ext uri="{FF2B5EF4-FFF2-40B4-BE49-F238E27FC236}">
                <a16:creationId xmlns:a16="http://schemas.microsoft.com/office/drawing/2014/main" id="{02F614BF-024E-492B-85E5-D98F1519A1B4}"/>
              </a:ext>
            </a:extLst>
          </p:cNvPr>
          <p:cNvSpPr>
            <a:spLocks noGrp="1"/>
          </p:cNvSpPr>
          <p:nvPr>
            <p:ph sz="quarter" idx="4"/>
          </p:nvPr>
        </p:nvSpPr>
        <p:spPr>
          <a:xfrm>
            <a:off x="6172200" y="2505075"/>
            <a:ext cx="5183188" cy="343005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Metin kutusu 6">
            <a:extLst>
              <a:ext uri="{FF2B5EF4-FFF2-40B4-BE49-F238E27FC236}">
                <a16:creationId xmlns:a16="http://schemas.microsoft.com/office/drawing/2014/main" id="{965447CD-6422-414E-9685-F0DBD4C23B41}"/>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259230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143E62-DE7C-494E-984A-F66A418DE83E}"/>
              </a:ext>
            </a:extLst>
          </p:cNvPr>
          <p:cNvSpPr>
            <a:spLocks noGrp="1"/>
          </p:cNvSpPr>
          <p:nvPr>
            <p:ph type="title"/>
          </p:nvPr>
        </p:nvSpPr>
        <p:spPr/>
        <p:txBody>
          <a:bodyPr>
            <a:normAutofit/>
          </a:bodyPr>
          <a:lstStyle>
            <a:lvl1pPr>
              <a:defRPr sz="4300"/>
            </a:lvl1pPr>
          </a:lstStyle>
          <a:p>
            <a:r>
              <a:rPr lang="tr-TR" dirty="0"/>
              <a:t>Asıl başlık stilini düzenlemek için tıklayın</a:t>
            </a:r>
          </a:p>
        </p:txBody>
      </p:sp>
      <p:sp>
        <p:nvSpPr>
          <p:cNvPr id="3" name="Metin kutusu 2">
            <a:extLst>
              <a:ext uri="{FF2B5EF4-FFF2-40B4-BE49-F238E27FC236}">
                <a16:creationId xmlns:a16="http://schemas.microsoft.com/office/drawing/2014/main" id="{39373D88-25C4-4E7B-8160-BB6C491124EE}"/>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391246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F517EA4-FD67-4FB1-AFF8-CB47EC0DDA27}"/>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32384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3961234-C54F-4A40-A656-5C9296FAC8A7}"/>
              </a:ext>
            </a:extLst>
          </p:cNvPr>
          <p:cNvSpPr>
            <a:spLocks noGrp="1"/>
          </p:cNvSpPr>
          <p:nvPr>
            <p:ph type="title"/>
          </p:nvPr>
        </p:nvSpPr>
        <p:spPr>
          <a:xfrm>
            <a:off x="839788" y="457200"/>
            <a:ext cx="3932237" cy="1600200"/>
          </a:xfrm>
        </p:spPr>
        <p:txBody>
          <a:bodyPr anchor="b"/>
          <a:lstStyle>
            <a:lvl1pPr>
              <a:defRPr sz="3200"/>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5F58FCD8-8304-4BEB-ABC5-A1479EFEE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a:extLst>
              <a:ext uri="{FF2B5EF4-FFF2-40B4-BE49-F238E27FC236}">
                <a16:creationId xmlns:a16="http://schemas.microsoft.com/office/drawing/2014/main" id="{02E8E688-CDE9-4C2B-B58A-21BF2F9F6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a:t>
            </a:r>
          </a:p>
        </p:txBody>
      </p:sp>
      <p:sp>
        <p:nvSpPr>
          <p:cNvPr id="5" name="Metin kutusu 4">
            <a:extLst>
              <a:ext uri="{FF2B5EF4-FFF2-40B4-BE49-F238E27FC236}">
                <a16:creationId xmlns:a16="http://schemas.microsoft.com/office/drawing/2014/main" id="{9B07B863-A5FC-45BC-985D-2575F8763411}"/>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37410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4D3699-9BBC-4EE0-A306-1E7D6BA4C64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40D5405-EEDE-4374-8CF3-EC1BDF2659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C1883E2E-94D8-4706-AE6C-ADF914D4A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Metin kutusu 4">
            <a:extLst>
              <a:ext uri="{FF2B5EF4-FFF2-40B4-BE49-F238E27FC236}">
                <a16:creationId xmlns:a16="http://schemas.microsoft.com/office/drawing/2014/main" id="{D74B89E7-C153-4426-B60C-F2D4F7C1A770}"/>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429011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DAC8106-A046-49CE-B735-2AB028788F41}"/>
              </a:ext>
            </a:extLst>
          </p:cNvPr>
          <p:cNvSpPr>
            <a:spLocks noGrp="1"/>
          </p:cNvSpPr>
          <p:nvPr>
            <p:ph type="title"/>
          </p:nvPr>
        </p:nvSpPr>
        <p:spPr>
          <a:xfrm>
            <a:off x="838200" y="365126"/>
            <a:ext cx="10515600" cy="1040342"/>
          </a:xfrm>
          <a:prstGeom prst="rect">
            <a:avLst/>
          </a:prstGeom>
        </p:spPr>
        <p:txBody>
          <a:bodyPr vert="horz" lIns="91440" tIns="45720" rIns="91440" bIns="45720" rtlCol="0" anchor="ctr">
            <a:normAutofit/>
          </a:bodyPr>
          <a:lstStyle/>
          <a:p>
            <a:r>
              <a:rPr lang="tr-TR" dirty="0"/>
              <a:t>Başlık</a:t>
            </a:r>
          </a:p>
        </p:txBody>
      </p:sp>
      <p:sp>
        <p:nvSpPr>
          <p:cNvPr id="3" name="Metin Yer Tutucusu 2">
            <a:extLst>
              <a:ext uri="{FF2B5EF4-FFF2-40B4-BE49-F238E27FC236}">
                <a16:creationId xmlns:a16="http://schemas.microsoft.com/office/drawing/2014/main" id="{30E31019-8F46-4577-965A-EBE49177BA29}"/>
              </a:ext>
            </a:extLst>
          </p:cNvPr>
          <p:cNvSpPr>
            <a:spLocks noGrp="1"/>
          </p:cNvSpPr>
          <p:nvPr>
            <p:ph type="body" idx="1"/>
          </p:nvPr>
        </p:nvSpPr>
        <p:spPr>
          <a:xfrm>
            <a:off x="838200" y="1481665"/>
            <a:ext cx="10515600" cy="4534757"/>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12" name="Resim 11">
            <a:extLst>
              <a:ext uri="{FF2B5EF4-FFF2-40B4-BE49-F238E27FC236}">
                <a16:creationId xmlns:a16="http://schemas.microsoft.com/office/drawing/2014/main" id="{848DF377-DA68-4CF9-B276-B24A3B10D67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059115" y="254070"/>
            <a:ext cx="853138" cy="853138"/>
          </a:xfrm>
          <a:prstGeom prst="rect">
            <a:avLst/>
          </a:prstGeom>
        </p:spPr>
      </p:pic>
      <p:sp>
        <p:nvSpPr>
          <p:cNvPr id="4" name="Metin kutusu 3">
            <a:extLst>
              <a:ext uri="{FF2B5EF4-FFF2-40B4-BE49-F238E27FC236}">
                <a16:creationId xmlns:a16="http://schemas.microsoft.com/office/drawing/2014/main" id="{8ECCA533-9AF9-4B9E-9FBF-F6170460F66B}"/>
              </a:ext>
            </a:extLst>
          </p:cNvPr>
          <p:cNvSpPr txBox="1"/>
          <p:nvPr userDrawn="1"/>
        </p:nvSpPr>
        <p:spPr>
          <a:xfrm>
            <a:off x="3917461" y="6273040"/>
            <a:ext cx="4699489" cy="369332"/>
          </a:xfrm>
          <a:prstGeom prst="rect">
            <a:avLst/>
          </a:prstGeom>
          <a:noFill/>
        </p:spPr>
        <p:txBody>
          <a:bodyPr wrap="square" rtlCol="0">
            <a:spAutoFit/>
          </a:bodyPr>
          <a:lstStyle/>
          <a:p>
            <a:r>
              <a:rPr lang="tr-TR" dirty="0">
                <a:solidFill>
                  <a:schemeClr val="bg1">
                    <a:lumMod val="50000"/>
                  </a:schemeClr>
                </a:solidFill>
              </a:rPr>
              <a:t>Uzaktan Eğitim Uygulama ve Araştırma Merkezi</a:t>
            </a:r>
          </a:p>
        </p:txBody>
      </p:sp>
    </p:spTree>
    <p:extLst>
      <p:ext uri="{BB962C8B-B14F-4D97-AF65-F5344CB8AC3E}">
        <p14:creationId xmlns:p14="http://schemas.microsoft.com/office/powerpoint/2010/main" val="835297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b="1" kern="1200">
          <a:solidFill>
            <a:srgbClr val="002060"/>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002C2B60-00DF-46D3-9216-B9DFB14947A3}"/>
              </a:ext>
            </a:extLst>
          </p:cNvPr>
          <p:cNvSpPr>
            <a:spLocks noGrp="1"/>
          </p:cNvSpPr>
          <p:nvPr>
            <p:ph type="title"/>
          </p:nvPr>
        </p:nvSpPr>
        <p:spPr>
          <a:xfrm>
            <a:off x="838200" y="1480419"/>
            <a:ext cx="10515600" cy="2852737"/>
          </a:xfrm>
        </p:spPr>
        <p:txBody>
          <a:bodyPr>
            <a:noAutofit/>
          </a:bodyPr>
          <a:lstStyle/>
          <a:p>
            <a:pPr algn="ctr"/>
            <a:r>
              <a:rPr lang="tr-TR" sz="4400" dirty="0">
                <a:solidFill>
                  <a:srgbClr val="FF0000"/>
                </a:solidFill>
                <a:latin typeface="+mn-lt"/>
              </a:rPr>
              <a:t>LOJİSTİK PLANLAMA DERSİ</a:t>
            </a:r>
            <a:br>
              <a:rPr lang="tr-TR" sz="4400" dirty="0">
                <a:solidFill>
                  <a:srgbClr val="FF0000"/>
                </a:solidFill>
                <a:latin typeface="+mn-lt"/>
              </a:rPr>
            </a:br>
            <a:br>
              <a:rPr lang="tr-TR" sz="4400" dirty="0">
                <a:solidFill>
                  <a:srgbClr val="FF0000"/>
                </a:solidFill>
                <a:latin typeface="+mn-lt"/>
              </a:rPr>
            </a:br>
            <a:r>
              <a:rPr lang="tr-TR" sz="4400" dirty="0">
                <a:solidFill>
                  <a:srgbClr val="FF0000"/>
                </a:solidFill>
                <a:latin typeface="+mn-lt"/>
              </a:rPr>
              <a:t>DIŞ KAYNAK KULLANIMI,</a:t>
            </a:r>
            <a:br>
              <a:rPr lang="tr-TR" sz="4400" dirty="0">
                <a:solidFill>
                  <a:srgbClr val="FF0000"/>
                </a:solidFill>
                <a:latin typeface="+mn-lt"/>
              </a:rPr>
            </a:br>
            <a:r>
              <a:rPr lang="tr-TR" sz="4400" dirty="0">
                <a:solidFill>
                  <a:srgbClr val="FF0000"/>
                </a:solidFill>
                <a:latin typeface="+mn-lt"/>
              </a:rPr>
              <a:t>3. PARTİ LOJİSTİK,</a:t>
            </a:r>
            <a:br>
              <a:rPr lang="tr-TR" sz="4400" dirty="0">
                <a:solidFill>
                  <a:srgbClr val="FF0000"/>
                </a:solidFill>
                <a:latin typeface="+mn-lt"/>
              </a:rPr>
            </a:br>
            <a:r>
              <a:rPr lang="tr-TR" sz="4400" dirty="0">
                <a:solidFill>
                  <a:srgbClr val="FF0000"/>
                </a:solidFill>
                <a:latin typeface="+mn-lt"/>
              </a:rPr>
              <a:t>4.PARTİ LOJİSTİK</a:t>
            </a:r>
          </a:p>
        </p:txBody>
      </p:sp>
      <p:sp>
        <p:nvSpPr>
          <p:cNvPr id="5" name="Metin Yer Tutucusu 4">
            <a:extLst>
              <a:ext uri="{FF2B5EF4-FFF2-40B4-BE49-F238E27FC236}">
                <a16:creationId xmlns:a16="http://schemas.microsoft.com/office/drawing/2014/main" id="{10CB6AC6-4622-4A66-8098-2684D4F27985}"/>
              </a:ext>
            </a:extLst>
          </p:cNvPr>
          <p:cNvSpPr>
            <a:spLocks noGrp="1"/>
          </p:cNvSpPr>
          <p:nvPr>
            <p:ph type="body" idx="1"/>
          </p:nvPr>
        </p:nvSpPr>
        <p:spPr>
          <a:xfrm>
            <a:off x="838200" y="5201032"/>
            <a:ext cx="10515600" cy="1500187"/>
          </a:xfrm>
        </p:spPr>
        <p:txBody>
          <a:bodyPr>
            <a:normAutofit/>
          </a:bodyPr>
          <a:lstStyle/>
          <a:p>
            <a:pPr algn="ctr"/>
            <a:r>
              <a:rPr lang="tr-TR" sz="2000" dirty="0">
                <a:latin typeface="+mn-lt"/>
              </a:rPr>
              <a:t>9.</a:t>
            </a:r>
            <a:r>
              <a:rPr lang="sv-SE" sz="2000" dirty="0">
                <a:latin typeface="+mn-lt"/>
              </a:rPr>
              <a:t>HAFTA</a:t>
            </a:r>
          </a:p>
          <a:p>
            <a:pPr algn="ctr"/>
            <a:r>
              <a:rPr lang="sv-SE" sz="2000" dirty="0">
                <a:latin typeface="+mn-lt"/>
              </a:rPr>
              <a:t>Dr. </a:t>
            </a:r>
            <a:r>
              <a:rPr lang="sv-SE" sz="2000" dirty="0" err="1">
                <a:latin typeface="+mn-lt"/>
              </a:rPr>
              <a:t>Öğr</a:t>
            </a:r>
            <a:r>
              <a:rPr lang="sv-SE" sz="2000" dirty="0">
                <a:latin typeface="+mn-lt"/>
              </a:rPr>
              <a:t>. </a:t>
            </a:r>
            <a:r>
              <a:rPr lang="sv-SE" sz="2000" dirty="0" err="1">
                <a:latin typeface="+mn-lt"/>
              </a:rPr>
              <a:t>Üyesi</a:t>
            </a:r>
            <a:r>
              <a:rPr lang="sv-SE" sz="2000" dirty="0">
                <a:latin typeface="+mn-lt"/>
              </a:rPr>
              <a:t> Nazlıcan DİNDARİK</a:t>
            </a:r>
          </a:p>
          <a:p>
            <a:pPr algn="ctr"/>
            <a:r>
              <a:rPr lang="sv-SE" sz="2000" dirty="0">
                <a:latin typeface="+mn-lt"/>
              </a:rPr>
              <a:t>ndindarik@kastamonu.edu.tr</a:t>
            </a:r>
          </a:p>
          <a:p>
            <a:pPr algn="ctr"/>
            <a:endParaRPr lang="tr-TR" sz="2000" dirty="0">
              <a:latin typeface="+mn-lt"/>
            </a:endParaRPr>
          </a:p>
          <a:p>
            <a:pPr algn="ctr"/>
            <a:endParaRPr lang="tr-TR" sz="2000" dirty="0">
              <a:latin typeface="+mn-lt"/>
            </a:endParaRPr>
          </a:p>
          <a:p>
            <a:pPr algn="ctr"/>
            <a:endParaRPr lang="tr-TR" sz="2000" dirty="0">
              <a:latin typeface="+mn-lt"/>
            </a:endParaRPr>
          </a:p>
          <a:p>
            <a:pPr algn="ctr"/>
            <a:endParaRPr lang="tr-TR" sz="2000" dirty="0">
              <a:latin typeface="+mn-lt"/>
            </a:endParaRPr>
          </a:p>
        </p:txBody>
      </p:sp>
      <p:pic>
        <p:nvPicPr>
          <p:cNvPr id="2" name="Resim 1">
            <a:extLst>
              <a:ext uri="{FF2B5EF4-FFF2-40B4-BE49-F238E27FC236}">
                <a16:creationId xmlns:a16="http://schemas.microsoft.com/office/drawing/2014/main" id="{8BF99673-0EC0-226D-B26F-0DFB16B1D5AC}"/>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379558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238A69-0A2F-4287-8549-3A63684C42F9}"/>
              </a:ext>
            </a:extLst>
          </p:cNvPr>
          <p:cNvSpPr>
            <a:spLocks noGrp="1"/>
          </p:cNvSpPr>
          <p:nvPr>
            <p:ph type="title"/>
          </p:nvPr>
        </p:nvSpPr>
        <p:spPr>
          <a:xfrm>
            <a:off x="1028700" y="1967266"/>
            <a:ext cx="2807804" cy="2547257"/>
          </a:xfrm>
          <a:noFill/>
        </p:spPr>
        <p:txBody>
          <a:bodyPr vert="horz" lIns="91440" tIns="45720" rIns="91440" bIns="45720" rtlCol="0" anchor="ctr">
            <a:normAutofit/>
          </a:bodyPr>
          <a:lstStyle/>
          <a:p>
            <a:pPr algn="ctr"/>
            <a:r>
              <a:rPr lang="en-US" sz="3600" kern="1200" dirty="0" err="1">
                <a:solidFill>
                  <a:srgbClr val="FF0000"/>
                </a:solidFill>
                <a:latin typeface="+mn-lt"/>
              </a:rPr>
              <a:t>Dış</a:t>
            </a:r>
            <a:r>
              <a:rPr lang="en-US" sz="3600" kern="1200" dirty="0">
                <a:solidFill>
                  <a:srgbClr val="FF0000"/>
                </a:solidFill>
                <a:latin typeface="+mn-lt"/>
              </a:rPr>
              <a:t> </a:t>
            </a:r>
            <a:r>
              <a:rPr lang="en-US" sz="3600" kern="1200" dirty="0" err="1">
                <a:solidFill>
                  <a:srgbClr val="FF0000"/>
                </a:solidFill>
                <a:latin typeface="+mn-lt"/>
              </a:rPr>
              <a:t>Kaynak</a:t>
            </a:r>
            <a:r>
              <a:rPr lang="en-US" sz="3600" kern="1200" dirty="0">
                <a:solidFill>
                  <a:srgbClr val="FF0000"/>
                </a:solidFill>
                <a:latin typeface="+mn-lt"/>
              </a:rPr>
              <a:t> </a:t>
            </a:r>
            <a:r>
              <a:rPr lang="en-US" sz="3600" kern="1200" dirty="0" err="1">
                <a:solidFill>
                  <a:srgbClr val="FF0000"/>
                </a:solidFill>
                <a:latin typeface="+mn-lt"/>
              </a:rPr>
              <a:t>Kullanımının</a:t>
            </a:r>
            <a:r>
              <a:rPr lang="en-US" sz="3600" kern="1200" dirty="0">
                <a:solidFill>
                  <a:srgbClr val="FF0000"/>
                </a:solidFill>
                <a:latin typeface="+mn-lt"/>
              </a:rPr>
              <a:t> </a:t>
            </a:r>
            <a:r>
              <a:rPr lang="en-US" sz="3600" kern="1200" dirty="0" err="1">
                <a:solidFill>
                  <a:srgbClr val="FF0000"/>
                </a:solidFill>
                <a:latin typeface="+mn-lt"/>
              </a:rPr>
              <a:t>Gerekçeleri</a:t>
            </a:r>
            <a:endParaRPr lang="en-US" sz="3600" kern="1200" dirty="0">
              <a:solidFill>
                <a:srgbClr val="FF0000"/>
              </a:solidFill>
              <a:latin typeface="+mn-lt"/>
            </a:endParaRPr>
          </a:p>
        </p:txBody>
      </p:sp>
      <p:pic>
        <p:nvPicPr>
          <p:cNvPr id="4" name="Picture 2">
            <a:extLst>
              <a:ext uri="{FF2B5EF4-FFF2-40B4-BE49-F238E27FC236}">
                <a16:creationId xmlns:a16="http://schemas.microsoft.com/office/drawing/2014/main" id="{B57FD98E-2619-473C-AB30-7636EF7E48D3}"/>
              </a:ext>
            </a:extLst>
          </p:cNvPr>
          <p:cNvPicPr>
            <a:picLocks noGrp="1" noChangeAspect="1" noChangeArrowheads="1"/>
          </p:cNvPicPr>
          <p:nvPr>
            <p:ph idx="1"/>
          </p:nvPr>
        </p:nvPicPr>
        <p:blipFill>
          <a:blip r:embed="rId2"/>
          <a:stretch>
            <a:fillRect/>
          </a:stretch>
        </p:blipFill>
        <p:spPr bwMode="auto">
          <a:xfrm>
            <a:off x="4333875" y="318977"/>
            <a:ext cx="7446999" cy="6315739"/>
          </a:xfrm>
          <a:prstGeom prst="rect">
            <a:avLst/>
          </a:prstGeom>
          <a:noFill/>
        </p:spPr>
      </p:pic>
    </p:spTree>
    <p:extLst>
      <p:ext uri="{BB962C8B-B14F-4D97-AF65-F5344CB8AC3E}">
        <p14:creationId xmlns:p14="http://schemas.microsoft.com/office/powerpoint/2010/main" val="419984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A95B3C-19A0-477F-88F6-09D3A979C8AD}"/>
              </a:ext>
            </a:extLst>
          </p:cNvPr>
          <p:cNvSpPr>
            <a:spLocks noGrp="1"/>
          </p:cNvSpPr>
          <p:nvPr>
            <p:ph type="title"/>
          </p:nvPr>
        </p:nvSpPr>
        <p:spPr>
          <a:xfrm>
            <a:off x="590719" y="1202437"/>
            <a:ext cx="4560584" cy="1128068"/>
          </a:xfrm>
        </p:spPr>
        <p:txBody>
          <a:bodyPr anchor="ctr">
            <a:normAutofit/>
          </a:bodyPr>
          <a:lstStyle/>
          <a:p>
            <a:r>
              <a:rPr lang="tr-TR" sz="3700" dirty="0">
                <a:solidFill>
                  <a:srgbClr val="FF0000"/>
                </a:solidFill>
                <a:latin typeface="+mn-lt"/>
              </a:rPr>
              <a:t>Dış Kaynak Kullanımında Taraflar</a:t>
            </a:r>
          </a:p>
        </p:txBody>
      </p:sp>
      <p:sp>
        <p:nvSpPr>
          <p:cNvPr id="3" name="İçerik Yer Tutucusu 2">
            <a:extLst>
              <a:ext uri="{FF2B5EF4-FFF2-40B4-BE49-F238E27FC236}">
                <a16:creationId xmlns:a16="http://schemas.microsoft.com/office/drawing/2014/main" id="{2C5B07F2-59C4-4198-9F19-2456F38430FF}"/>
              </a:ext>
            </a:extLst>
          </p:cNvPr>
          <p:cNvSpPr>
            <a:spLocks noGrp="1"/>
          </p:cNvSpPr>
          <p:nvPr>
            <p:ph idx="1"/>
          </p:nvPr>
        </p:nvSpPr>
        <p:spPr>
          <a:xfrm>
            <a:off x="590719" y="2330505"/>
            <a:ext cx="4559425" cy="3979585"/>
          </a:xfrm>
        </p:spPr>
        <p:txBody>
          <a:bodyPr anchor="ctr">
            <a:normAutofit/>
          </a:bodyPr>
          <a:lstStyle/>
          <a:p>
            <a:r>
              <a:rPr lang="tr-TR" sz="2400" b="1" dirty="0">
                <a:latin typeface="+mn-lt"/>
              </a:rPr>
              <a:t>Üçüncü Parti Lojistik (3PL)</a:t>
            </a:r>
          </a:p>
          <a:p>
            <a:pPr marL="0" indent="0">
              <a:buNone/>
            </a:pPr>
            <a:endParaRPr lang="tr-TR" sz="2400" b="1" dirty="0">
              <a:latin typeface="+mn-lt"/>
            </a:endParaRPr>
          </a:p>
        </p:txBody>
      </p:sp>
      <p:pic>
        <p:nvPicPr>
          <p:cNvPr id="4" name="Picture 2">
            <a:extLst>
              <a:ext uri="{FF2B5EF4-FFF2-40B4-BE49-F238E27FC236}">
                <a16:creationId xmlns:a16="http://schemas.microsoft.com/office/drawing/2014/main" id="{DAE3C4F2-8669-4240-98B9-CAA57A326B07}"/>
              </a:ext>
            </a:extLst>
          </p:cNvPr>
          <p:cNvPicPr>
            <a:picLocks noChangeAspect="1" noChangeArrowheads="1"/>
          </p:cNvPicPr>
          <p:nvPr/>
        </p:nvPicPr>
        <p:blipFill rotWithShape="1">
          <a:blip r:embed="rId2"/>
          <a:srcRect l="1999" r="-2" b="-2"/>
          <a:stretch/>
        </p:blipFill>
        <p:spPr bwMode="auto">
          <a:xfrm>
            <a:off x="5977788" y="799352"/>
            <a:ext cx="5425410" cy="5259296"/>
          </a:xfrm>
          <a:prstGeom prst="rect">
            <a:avLst/>
          </a:prstGeom>
          <a:noFill/>
        </p:spPr>
      </p:pic>
    </p:spTree>
    <p:extLst>
      <p:ext uri="{BB962C8B-B14F-4D97-AF65-F5344CB8AC3E}">
        <p14:creationId xmlns:p14="http://schemas.microsoft.com/office/powerpoint/2010/main" val="955284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6D68E7-021B-4177-B2B1-14F7D2ABE9C5}"/>
              </a:ext>
            </a:extLst>
          </p:cNvPr>
          <p:cNvSpPr>
            <a:spLocks noGrp="1"/>
          </p:cNvSpPr>
          <p:nvPr>
            <p:ph type="title"/>
          </p:nvPr>
        </p:nvSpPr>
        <p:spPr>
          <a:xfrm>
            <a:off x="643467" y="275093"/>
            <a:ext cx="10905066" cy="1135737"/>
          </a:xfrm>
        </p:spPr>
        <p:txBody>
          <a:bodyPr>
            <a:normAutofit/>
          </a:bodyPr>
          <a:lstStyle/>
          <a:p>
            <a:r>
              <a:rPr lang="tr-TR" sz="3600" dirty="0">
                <a:solidFill>
                  <a:srgbClr val="FF0000"/>
                </a:solidFill>
                <a:latin typeface="+mn-lt"/>
              </a:rPr>
              <a:t>3PL</a:t>
            </a:r>
          </a:p>
        </p:txBody>
      </p:sp>
      <p:sp>
        <p:nvSpPr>
          <p:cNvPr id="3" name="İçerik Yer Tutucusu 2">
            <a:extLst>
              <a:ext uri="{FF2B5EF4-FFF2-40B4-BE49-F238E27FC236}">
                <a16:creationId xmlns:a16="http://schemas.microsoft.com/office/drawing/2014/main" id="{47B6214B-47EB-4EEF-9F87-018DAC179767}"/>
              </a:ext>
            </a:extLst>
          </p:cNvPr>
          <p:cNvSpPr>
            <a:spLocks noGrp="1"/>
          </p:cNvSpPr>
          <p:nvPr>
            <p:ph idx="1"/>
          </p:nvPr>
        </p:nvSpPr>
        <p:spPr>
          <a:xfrm>
            <a:off x="643467" y="1621056"/>
            <a:ext cx="10905066" cy="4393982"/>
          </a:xfrm>
        </p:spPr>
        <p:txBody>
          <a:bodyPr>
            <a:normAutofit/>
          </a:bodyPr>
          <a:lstStyle/>
          <a:p>
            <a:pPr marL="0" indent="0" algn="just">
              <a:buNone/>
            </a:pPr>
            <a:r>
              <a:rPr lang="tr-TR" sz="2400" i="1" dirty="0">
                <a:latin typeface="+mn-lt"/>
              </a:rPr>
              <a:t>3PL (3. Parti Lojistik) </a:t>
            </a:r>
            <a:r>
              <a:rPr lang="tr-TR" sz="2400" dirty="0">
                <a:latin typeface="+mn-lt"/>
              </a:rPr>
              <a:t>işletmeleri, fiziksel tedarik aşamasını yurtiçi ve yurtdışı giriş lojistiği olarak algılamakta ve kara, hava, deniz ve demiryolu taşımacılık faaliyetleri şeklinde planlamaktadır. Bu safhada gümrükleme ve sigortalama gibi temel lojistik hizmetleri de bu işletmeler tarafından yürütülmektedir.</a:t>
            </a:r>
          </a:p>
          <a:p>
            <a:pPr marL="0" indent="0" algn="just">
              <a:buNone/>
            </a:pPr>
            <a:r>
              <a:rPr lang="tr-TR" sz="2400" dirty="0">
                <a:latin typeface="+mn-lt"/>
              </a:rPr>
              <a:t>3.parti lojistik tanımı içerisinde yer alan “üçüncü” kavramının daha iyi anlaşılması için birinci ve ikinci parti kavramının da açıklanması yerinde olacaktır. </a:t>
            </a:r>
          </a:p>
          <a:p>
            <a:pPr marL="0" indent="0" algn="just">
              <a:buNone/>
            </a:pPr>
            <a:r>
              <a:rPr lang="tr-TR" sz="2400" dirty="0">
                <a:latin typeface="+mn-lt"/>
              </a:rPr>
              <a:t>	 </a:t>
            </a:r>
            <a:r>
              <a:rPr lang="tr-TR" sz="2400" i="1" dirty="0">
                <a:solidFill>
                  <a:schemeClr val="accent2"/>
                </a:solidFill>
                <a:latin typeface="+mn-lt"/>
              </a:rPr>
              <a:t>Birinci parti; </a:t>
            </a:r>
            <a:r>
              <a:rPr lang="tr-TR" sz="2400" dirty="0">
                <a:latin typeface="+mn-lt"/>
              </a:rPr>
              <a:t>üretici, toptancı, perakendeci veya gönderici,</a:t>
            </a:r>
          </a:p>
          <a:p>
            <a:pPr marL="0" indent="0" algn="just">
              <a:buNone/>
            </a:pPr>
            <a:r>
              <a:rPr lang="tr-TR" sz="2400" dirty="0">
                <a:latin typeface="+mn-lt"/>
              </a:rPr>
              <a:t>	 </a:t>
            </a:r>
            <a:r>
              <a:rPr lang="tr-TR" sz="2400" i="1" dirty="0">
                <a:solidFill>
                  <a:schemeClr val="accent2"/>
                </a:solidFill>
                <a:latin typeface="+mn-lt"/>
              </a:rPr>
              <a:t>İkinci parti; </a:t>
            </a:r>
            <a:r>
              <a:rPr lang="tr-TR" sz="2400" dirty="0">
                <a:latin typeface="+mn-lt"/>
              </a:rPr>
              <a:t>birinci partinin doğrudan müşterisi (tedarikçisi) konumundaki işletme,</a:t>
            </a:r>
          </a:p>
          <a:p>
            <a:pPr marL="0" indent="0" algn="just">
              <a:buNone/>
            </a:pPr>
            <a:r>
              <a:rPr lang="tr-TR" sz="2400" i="1" dirty="0">
                <a:solidFill>
                  <a:schemeClr val="accent2"/>
                </a:solidFill>
                <a:latin typeface="+mn-lt"/>
              </a:rPr>
              <a:t>	Üçüncü parti </a:t>
            </a:r>
            <a:r>
              <a:rPr lang="tr-TR" sz="2400" dirty="0">
                <a:latin typeface="+mn-lt"/>
              </a:rPr>
              <a:t>ise lojistik aracılar; </a:t>
            </a:r>
            <a:r>
              <a:rPr lang="tr-TR" sz="2400" dirty="0" err="1">
                <a:latin typeface="+mn-lt"/>
              </a:rPr>
              <a:t>freight</a:t>
            </a:r>
            <a:r>
              <a:rPr lang="tr-TR" sz="2400" dirty="0">
                <a:latin typeface="+mn-lt"/>
              </a:rPr>
              <a:t> </a:t>
            </a:r>
            <a:r>
              <a:rPr lang="tr-TR" sz="2400" dirty="0" err="1">
                <a:latin typeface="+mn-lt"/>
              </a:rPr>
              <a:t>forwarder</a:t>
            </a:r>
            <a:r>
              <a:rPr lang="tr-TR" sz="2400" dirty="0">
                <a:latin typeface="+mn-lt"/>
              </a:rPr>
              <a:t>, hizmet sağlayıcı, taşıyıcı, antrepo işletmecisi vb.</a:t>
            </a:r>
          </a:p>
        </p:txBody>
      </p:sp>
      <p:pic>
        <p:nvPicPr>
          <p:cNvPr id="4" name="Resim 3">
            <a:extLst>
              <a:ext uri="{FF2B5EF4-FFF2-40B4-BE49-F238E27FC236}">
                <a16:creationId xmlns:a16="http://schemas.microsoft.com/office/drawing/2014/main" id="{1BD467C0-513F-2BCD-F29A-BB49720BD6B3}"/>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226556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EEAB2A-20FE-4C30-AD5B-6E7182783E35}"/>
              </a:ext>
            </a:extLst>
          </p:cNvPr>
          <p:cNvSpPr>
            <a:spLocks noGrp="1"/>
          </p:cNvSpPr>
          <p:nvPr>
            <p:ph type="title"/>
          </p:nvPr>
        </p:nvSpPr>
        <p:spPr>
          <a:xfrm>
            <a:off x="643467" y="226484"/>
            <a:ext cx="10905066" cy="1135737"/>
          </a:xfrm>
        </p:spPr>
        <p:txBody>
          <a:bodyPr>
            <a:normAutofit/>
          </a:bodyPr>
          <a:lstStyle/>
          <a:p>
            <a:r>
              <a:rPr lang="tr-TR" sz="3600" dirty="0">
                <a:solidFill>
                  <a:srgbClr val="FF0000"/>
                </a:solidFill>
                <a:latin typeface="+mn-lt"/>
              </a:rPr>
              <a:t>3PL</a:t>
            </a:r>
          </a:p>
        </p:txBody>
      </p:sp>
      <p:sp>
        <p:nvSpPr>
          <p:cNvPr id="3" name="İçerik Yer Tutucusu 2">
            <a:extLst>
              <a:ext uri="{FF2B5EF4-FFF2-40B4-BE49-F238E27FC236}">
                <a16:creationId xmlns:a16="http://schemas.microsoft.com/office/drawing/2014/main" id="{13C4D56B-3E57-4ADB-9F04-0CBCCC5D4048}"/>
              </a:ext>
            </a:extLst>
          </p:cNvPr>
          <p:cNvSpPr>
            <a:spLocks noGrp="1"/>
          </p:cNvSpPr>
          <p:nvPr>
            <p:ph idx="1"/>
          </p:nvPr>
        </p:nvSpPr>
        <p:spPr>
          <a:xfrm>
            <a:off x="643467" y="1749286"/>
            <a:ext cx="10905066" cy="4244009"/>
          </a:xfrm>
        </p:spPr>
        <p:txBody>
          <a:bodyPr>
            <a:noAutofit/>
          </a:bodyPr>
          <a:lstStyle/>
          <a:p>
            <a:pPr marL="0" indent="0" algn="just">
              <a:buNone/>
            </a:pPr>
            <a:r>
              <a:rPr lang="tr-TR" sz="2400">
                <a:latin typeface="+mn-lt"/>
              </a:rPr>
              <a:t>Hemen hemen tüm </a:t>
            </a:r>
            <a:r>
              <a:rPr lang="tr-TR" sz="2400" dirty="0">
                <a:latin typeface="+mn-lt"/>
              </a:rPr>
              <a:t>üretim merkezlerinin ihtiyacı olan ancak ürettiklerine direkt olarak girdi sağlamayan, yemek üretimi ve dağıtımı, personel ve yük taşıma, temizlik, haberleşme, bakım onarım</a:t>
            </a:r>
            <a:r>
              <a:rPr lang="tr-TR" sz="2400">
                <a:latin typeface="+mn-lt"/>
              </a:rPr>
              <a:t>, eğitim, </a:t>
            </a:r>
            <a:r>
              <a:rPr lang="tr-TR" sz="2400" dirty="0">
                <a:latin typeface="+mn-lt"/>
              </a:rPr>
              <a:t>güvenlik ve gümrükleme gibi konularda uygulanmaktadır. Hizmeti talep eden taraf genelde hizmetin nasıl yapılacağını değil ne zaman sonuçlanacağına ve maliyetine yoğunlaşır. </a:t>
            </a:r>
          </a:p>
          <a:p>
            <a:pPr marL="0" indent="0" algn="just">
              <a:buNone/>
            </a:pPr>
            <a:r>
              <a:rPr lang="tr-TR" sz="2400" dirty="0">
                <a:latin typeface="+mn-lt"/>
              </a:rPr>
              <a:t>Uluslararası pazarda belli özellikleri ile kendini kabul ettirmiş bazı işletmelerin belli konularda uzmanlaşabilmeleri ancak kendi uzmanlaştıkları alanlara yoğunlaşmaları ve yukarıda bahsedilen hizmetleri, bu hizmetlerde uzmanlaşmış işletmelerden satın almaları ile gerçekleştirebilmişlerdir.</a:t>
            </a:r>
          </a:p>
        </p:txBody>
      </p:sp>
      <p:pic>
        <p:nvPicPr>
          <p:cNvPr id="4" name="Resim 3">
            <a:extLst>
              <a:ext uri="{FF2B5EF4-FFF2-40B4-BE49-F238E27FC236}">
                <a16:creationId xmlns:a16="http://schemas.microsoft.com/office/drawing/2014/main" id="{55CE7705-B4D2-2C93-B697-C76B86942497}"/>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379607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15D05D-1DA2-E428-4D66-544AE2FB09EF}"/>
              </a:ext>
            </a:extLst>
          </p:cNvPr>
          <p:cNvSpPr>
            <a:spLocks noGrp="1"/>
          </p:cNvSpPr>
          <p:nvPr>
            <p:ph type="title"/>
          </p:nvPr>
        </p:nvSpPr>
        <p:spPr/>
        <p:txBody>
          <a:bodyPr/>
          <a:lstStyle/>
          <a:p>
            <a:r>
              <a:rPr lang="tr-TR" sz="4400" dirty="0">
                <a:solidFill>
                  <a:srgbClr val="FF0000"/>
                </a:solidFill>
                <a:latin typeface="+mn-lt"/>
              </a:rPr>
              <a:t>3PL</a:t>
            </a:r>
            <a:endParaRPr lang="tr-TR" dirty="0">
              <a:solidFill>
                <a:srgbClr val="FF0000"/>
              </a:solidFill>
              <a:latin typeface="+mn-lt"/>
            </a:endParaRPr>
          </a:p>
        </p:txBody>
      </p:sp>
      <p:sp>
        <p:nvSpPr>
          <p:cNvPr id="3" name="İçerik Yer Tutucusu 2">
            <a:extLst>
              <a:ext uri="{FF2B5EF4-FFF2-40B4-BE49-F238E27FC236}">
                <a16:creationId xmlns:a16="http://schemas.microsoft.com/office/drawing/2014/main" id="{056FB255-F54E-6750-62C1-97C140F24E74}"/>
              </a:ext>
            </a:extLst>
          </p:cNvPr>
          <p:cNvSpPr>
            <a:spLocks noGrp="1"/>
          </p:cNvSpPr>
          <p:nvPr>
            <p:ph idx="1"/>
          </p:nvPr>
        </p:nvSpPr>
        <p:spPr>
          <a:xfrm>
            <a:off x="838200" y="1828799"/>
            <a:ext cx="10515600" cy="4101905"/>
          </a:xfrm>
        </p:spPr>
        <p:txBody>
          <a:bodyPr>
            <a:normAutofit/>
          </a:bodyPr>
          <a:lstStyle/>
          <a:p>
            <a:pPr algn="just"/>
            <a:r>
              <a:rPr lang="tr-TR" sz="2400" dirty="0">
                <a:latin typeface="+mn-lt"/>
              </a:rPr>
              <a:t>Taleplerdeki dalgalanma ve değişiklikler, maliyeti yüksek yatırımlar yerine, düşük maliyetli çözümler üretmeye zorlamaktadır. Tahmin edilemeyen bir yatırım yerine bir dış kaynak yüklenicisinin kaynaklarından faydalanarak, sadece kullanılan kadar maliyete katlanarak atıl kapasitenin maliyetinden kurtulma gayreti de bir başka dış kaynak kullanım nedeni olarak gösterilebilir. </a:t>
            </a:r>
          </a:p>
          <a:p>
            <a:pPr algn="just"/>
            <a:r>
              <a:rPr lang="tr-TR" sz="2400" dirty="0">
                <a:latin typeface="+mn-lt"/>
              </a:rPr>
              <a:t>Dış kaynak kullanan kurum ve işletmeler aynı zamanda daha az stok yapma zorunluluğu duyarken, toplam çalışan sayısında da önemli miktarda tasarruf etmektedir. Gereksiz yere alınan risklerin azaltılması önemli dış kaynak kullanım alanlarındandır.</a:t>
            </a:r>
          </a:p>
          <a:p>
            <a:pPr algn="just"/>
            <a:endParaRPr lang="tr-TR" sz="2400" dirty="0">
              <a:latin typeface="+mn-lt"/>
            </a:endParaRPr>
          </a:p>
        </p:txBody>
      </p:sp>
      <p:pic>
        <p:nvPicPr>
          <p:cNvPr id="4" name="Resim 3">
            <a:extLst>
              <a:ext uri="{FF2B5EF4-FFF2-40B4-BE49-F238E27FC236}">
                <a16:creationId xmlns:a16="http://schemas.microsoft.com/office/drawing/2014/main" id="{8CD4C132-B17D-AF48-2B55-8EE04F48A921}"/>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73900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9AE4A15F-441C-495B-93E9-2546B8F41E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329774"/>
            <a:ext cx="10905066" cy="4198450"/>
          </a:xfrm>
          <a:prstGeom prst="rect">
            <a:avLst/>
          </a:prstGeom>
          <a:ln>
            <a:noFill/>
          </a:ln>
        </p:spPr>
      </p:pic>
      <p:pic>
        <p:nvPicPr>
          <p:cNvPr id="2" name="Resim 1">
            <a:extLst>
              <a:ext uri="{FF2B5EF4-FFF2-40B4-BE49-F238E27FC236}">
                <a16:creationId xmlns:a16="http://schemas.microsoft.com/office/drawing/2014/main" id="{309D8182-2F16-3709-C6CE-5094226F9F95}"/>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123609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D078FB-69DA-4F11-A9FD-ED1A28CB7D5F}"/>
              </a:ext>
            </a:extLst>
          </p:cNvPr>
          <p:cNvSpPr>
            <a:spLocks noGrp="1"/>
          </p:cNvSpPr>
          <p:nvPr>
            <p:ph type="title"/>
          </p:nvPr>
        </p:nvSpPr>
        <p:spPr>
          <a:xfrm>
            <a:off x="7931161" y="1707940"/>
            <a:ext cx="3361677" cy="3273552"/>
          </a:xfrm>
        </p:spPr>
        <p:txBody>
          <a:bodyPr vert="horz" lIns="91440" tIns="45720" rIns="91440" bIns="45720" rtlCol="0" anchor="ctr">
            <a:normAutofit/>
          </a:bodyPr>
          <a:lstStyle/>
          <a:p>
            <a:pPr algn="ctr"/>
            <a:r>
              <a:rPr lang="en-US" dirty="0" err="1">
                <a:solidFill>
                  <a:srgbClr val="FF0000"/>
                </a:solidFill>
                <a:latin typeface="+mn-lt"/>
              </a:rPr>
              <a:t>Dördüncü</a:t>
            </a:r>
            <a:r>
              <a:rPr lang="en-US" dirty="0">
                <a:solidFill>
                  <a:srgbClr val="FF0000"/>
                </a:solidFill>
                <a:latin typeface="+mn-lt"/>
              </a:rPr>
              <a:t> </a:t>
            </a:r>
            <a:r>
              <a:rPr lang="en-US" dirty="0" err="1">
                <a:solidFill>
                  <a:srgbClr val="FF0000"/>
                </a:solidFill>
                <a:latin typeface="+mn-lt"/>
              </a:rPr>
              <a:t>Parti</a:t>
            </a:r>
            <a:r>
              <a:rPr lang="en-US" dirty="0">
                <a:solidFill>
                  <a:srgbClr val="FF0000"/>
                </a:solidFill>
                <a:latin typeface="+mn-lt"/>
              </a:rPr>
              <a:t> </a:t>
            </a:r>
            <a:r>
              <a:rPr lang="en-US" dirty="0" err="1">
                <a:solidFill>
                  <a:srgbClr val="FF0000"/>
                </a:solidFill>
                <a:latin typeface="+mn-lt"/>
              </a:rPr>
              <a:t>Lojistik</a:t>
            </a:r>
            <a:r>
              <a:rPr lang="en-US" dirty="0">
                <a:solidFill>
                  <a:srgbClr val="FF0000"/>
                </a:solidFill>
                <a:latin typeface="+mn-lt"/>
              </a:rPr>
              <a:t> (4PL)</a:t>
            </a:r>
          </a:p>
        </p:txBody>
      </p:sp>
      <p:pic>
        <p:nvPicPr>
          <p:cNvPr id="4" name="Picture 2">
            <a:extLst>
              <a:ext uri="{FF2B5EF4-FFF2-40B4-BE49-F238E27FC236}">
                <a16:creationId xmlns:a16="http://schemas.microsoft.com/office/drawing/2014/main" id="{2A2D6EB6-9629-48EA-AC07-0BD784B95538}"/>
              </a:ext>
            </a:extLst>
          </p:cNvPr>
          <p:cNvPicPr>
            <a:picLocks noChangeAspect="1" noChangeArrowheads="1"/>
          </p:cNvPicPr>
          <p:nvPr/>
        </p:nvPicPr>
        <p:blipFill rotWithShape="1">
          <a:blip r:embed="rId2"/>
          <a:srcRect l="218" r="-1" b="-1"/>
          <a:stretch/>
        </p:blipFill>
        <p:spPr bwMode="auto">
          <a:xfrm>
            <a:off x="466344" y="450221"/>
            <a:ext cx="7205515" cy="5957557"/>
          </a:xfrm>
          <a:prstGeom prst="rect">
            <a:avLst/>
          </a:prstGeom>
          <a:noFill/>
        </p:spPr>
      </p:pic>
      <p:pic>
        <p:nvPicPr>
          <p:cNvPr id="3" name="Resim 2">
            <a:extLst>
              <a:ext uri="{FF2B5EF4-FFF2-40B4-BE49-F238E27FC236}">
                <a16:creationId xmlns:a16="http://schemas.microsoft.com/office/drawing/2014/main" id="{0A30CD3A-7D49-F1E3-099B-D7EB93091E8D}"/>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11476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DE72B6-F139-4579-B647-4AC116849919}"/>
              </a:ext>
            </a:extLst>
          </p:cNvPr>
          <p:cNvSpPr>
            <a:spLocks noGrp="1"/>
          </p:cNvSpPr>
          <p:nvPr>
            <p:ph type="title"/>
          </p:nvPr>
        </p:nvSpPr>
        <p:spPr>
          <a:xfrm>
            <a:off x="643467" y="188384"/>
            <a:ext cx="10905066" cy="1135737"/>
          </a:xfrm>
        </p:spPr>
        <p:txBody>
          <a:bodyPr>
            <a:normAutofit/>
          </a:bodyPr>
          <a:lstStyle/>
          <a:p>
            <a:r>
              <a:rPr lang="tr-TR" sz="3600" dirty="0">
                <a:solidFill>
                  <a:srgbClr val="FF0000"/>
                </a:solidFill>
                <a:latin typeface="+mn-lt"/>
              </a:rPr>
              <a:t>4PL</a:t>
            </a:r>
          </a:p>
        </p:txBody>
      </p:sp>
      <p:sp>
        <p:nvSpPr>
          <p:cNvPr id="3" name="İçerik Yer Tutucusu 2">
            <a:extLst>
              <a:ext uri="{FF2B5EF4-FFF2-40B4-BE49-F238E27FC236}">
                <a16:creationId xmlns:a16="http://schemas.microsoft.com/office/drawing/2014/main" id="{B53F1210-9342-4B8F-9B19-B1D4D7960B71}"/>
              </a:ext>
            </a:extLst>
          </p:cNvPr>
          <p:cNvSpPr>
            <a:spLocks noGrp="1"/>
          </p:cNvSpPr>
          <p:nvPr>
            <p:ph idx="1"/>
          </p:nvPr>
        </p:nvSpPr>
        <p:spPr>
          <a:xfrm>
            <a:off x="643467" y="1232009"/>
            <a:ext cx="10905066" cy="4393982"/>
          </a:xfrm>
        </p:spPr>
        <p:txBody>
          <a:bodyPr>
            <a:noAutofit/>
          </a:bodyPr>
          <a:lstStyle/>
          <a:p>
            <a:pPr marL="0" indent="0" algn="just">
              <a:buNone/>
            </a:pPr>
            <a:r>
              <a:rPr lang="tr-TR" sz="2100" dirty="0">
                <a:latin typeface="+mn-lt"/>
              </a:rPr>
              <a:t>Lojistik sektörde bilgi ve ürün akışı konusunda danışmanlık hizmeti veren firmalar "Dördüncü Parti Lojistik Firmalar" olarak tanımlanır. Dördüncü parti lojistik tedarikçileri kapsamlı tedarik zinciri çözümleri sunmak kendi organizasyonun kaynaklarını, yeteneklerini ve teknolojisini, tamamlayıcı hizmet sağlayıcılarla bir araya getiren ve yöneten bütünleştiricilerdir. Lojistiğin tüm ömür devrinde değer katabilme yeteneğine sahiptir. </a:t>
            </a:r>
          </a:p>
          <a:p>
            <a:pPr marL="0" indent="0" algn="just">
              <a:buNone/>
            </a:pPr>
            <a:r>
              <a:rPr lang="tr-TR" sz="2100" dirty="0">
                <a:latin typeface="+mn-lt"/>
              </a:rPr>
              <a:t>Dördüncü parti lojistik kavramı, üçüncü parti lojistik firmalarının yetersiz kalması nedeni ile 1990'Iarda sonra lojistik sektörde görülmeye başladı. Genelde taşıma, stok yönetimi ve depolama gibi belli alanlara yoğunlaşan üçüncü parti lojistikçileri, işletme ve kurumların karmaşık lojistik gereksinimlerine cevap veremez oldular. Bu açığı kapatmak maksadıyla 4pl, karmaşık lojistik zincirin çözümleri üzerine uzmanlık seviyesinde hizmet verir. </a:t>
            </a:r>
            <a:r>
              <a:rPr lang="tr-TR" sz="2100" dirty="0">
                <a:solidFill>
                  <a:srgbClr val="FF0000"/>
                </a:solidFill>
                <a:latin typeface="+mn-lt"/>
              </a:rPr>
              <a:t>Üçüncü parti lojistik uygulama ve yürütme bazlı konular üzerinde uzmanlaşırken</a:t>
            </a:r>
            <a:r>
              <a:rPr lang="tr-TR" sz="2100" dirty="0">
                <a:latin typeface="+mn-lt"/>
              </a:rPr>
              <a:t> </a:t>
            </a:r>
            <a:r>
              <a:rPr lang="tr-TR" sz="2100" dirty="0">
                <a:solidFill>
                  <a:srgbClr val="00B0F0"/>
                </a:solidFill>
                <a:latin typeface="+mn-lt"/>
              </a:rPr>
              <a:t>4pl yöneticileri ve danışmanları ise stratejik ve teknolojik destekli konulara yoğunlaşır. </a:t>
            </a:r>
            <a:r>
              <a:rPr lang="tr-TR" sz="2100" dirty="0">
                <a:latin typeface="+mn-lt"/>
              </a:rPr>
              <a:t>Lojistik zincirde etkin olabilmek için 4pl, lojistik zincirin büyük bir bölümüne </a:t>
            </a:r>
            <a:r>
              <a:rPr lang="tr-TR" sz="2100" dirty="0" err="1">
                <a:latin typeface="+mn-lt"/>
              </a:rPr>
              <a:t>müdâhil</a:t>
            </a:r>
            <a:r>
              <a:rPr lang="tr-TR" sz="2100" dirty="0">
                <a:latin typeface="+mn-lt"/>
              </a:rPr>
              <a:t> olacak şekilde organize olur. </a:t>
            </a:r>
          </a:p>
          <a:p>
            <a:pPr marL="0" indent="0" algn="just">
              <a:buNone/>
            </a:pPr>
            <a:r>
              <a:rPr lang="tr-TR" sz="2100" dirty="0">
                <a:latin typeface="+mn-lt"/>
              </a:rPr>
              <a:t>4pl işletmelerinin en büyük zorluklarından biri </a:t>
            </a:r>
            <a:r>
              <a:rPr lang="tr-TR" sz="2100" dirty="0">
                <a:solidFill>
                  <a:srgbClr val="00B0F0"/>
                </a:solidFill>
                <a:latin typeface="+mn-lt"/>
              </a:rPr>
              <a:t>IT teknolojilerine </a:t>
            </a:r>
            <a:r>
              <a:rPr lang="tr-TR" sz="2100" dirty="0">
                <a:latin typeface="+mn-lt"/>
              </a:rPr>
              <a:t>yatırım yapmak zorunda olmalarıdır.</a:t>
            </a:r>
          </a:p>
        </p:txBody>
      </p:sp>
      <p:pic>
        <p:nvPicPr>
          <p:cNvPr id="4" name="Resim 3">
            <a:extLst>
              <a:ext uri="{FF2B5EF4-FFF2-40B4-BE49-F238E27FC236}">
                <a16:creationId xmlns:a16="http://schemas.microsoft.com/office/drawing/2014/main" id="{7EE2A8B2-E610-3737-E82A-E83A6074AAC8}"/>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72223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557787-85C0-410A-AD81-B9ABEB7810D1}"/>
              </a:ext>
            </a:extLst>
          </p:cNvPr>
          <p:cNvSpPr>
            <a:spLocks noGrp="1"/>
          </p:cNvSpPr>
          <p:nvPr>
            <p:ph type="title"/>
          </p:nvPr>
        </p:nvSpPr>
        <p:spPr>
          <a:xfrm>
            <a:off x="793660" y="119270"/>
            <a:ext cx="9236700" cy="894521"/>
          </a:xfrm>
        </p:spPr>
        <p:txBody>
          <a:bodyPr anchor="b">
            <a:normAutofit/>
          </a:bodyPr>
          <a:lstStyle/>
          <a:p>
            <a:r>
              <a:rPr lang="tr-TR" sz="3600" dirty="0">
                <a:solidFill>
                  <a:srgbClr val="FF0000"/>
                </a:solidFill>
                <a:latin typeface="+mn-lt"/>
              </a:rPr>
              <a:t>Dış Kaynak Kullanımının Sağladığı Yararlar</a:t>
            </a:r>
          </a:p>
        </p:txBody>
      </p:sp>
      <p:sp>
        <p:nvSpPr>
          <p:cNvPr id="3" name="İçerik Yer Tutucusu 2">
            <a:extLst>
              <a:ext uri="{FF2B5EF4-FFF2-40B4-BE49-F238E27FC236}">
                <a16:creationId xmlns:a16="http://schemas.microsoft.com/office/drawing/2014/main" id="{CFF57DAE-5071-43F9-8127-16672CF67168}"/>
              </a:ext>
            </a:extLst>
          </p:cNvPr>
          <p:cNvSpPr>
            <a:spLocks noGrp="1"/>
          </p:cNvSpPr>
          <p:nvPr>
            <p:ph idx="1"/>
          </p:nvPr>
        </p:nvSpPr>
        <p:spPr>
          <a:xfrm>
            <a:off x="793660" y="1282148"/>
            <a:ext cx="10586644" cy="5031565"/>
          </a:xfrm>
        </p:spPr>
        <p:txBody>
          <a:bodyPr anchor="ctr">
            <a:noAutofit/>
          </a:bodyPr>
          <a:lstStyle/>
          <a:p>
            <a:pPr algn="just">
              <a:lnSpc>
                <a:spcPct val="100000"/>
              </a:lnSpc>
            </a:pPr>
            <a:r>
              <a:rPr lang="tr-TR" sz="2200" dirty="0">
                <a:solidFill>
                  <a:schemeClr val="accent2"/>
                </a:solidFill>
                <a:latin typeface="+mn-lt"/>
              </a:rPr>
              <a:t>Ana işe odaklanmak: </a:t>
            </a:r>
            <a:r>
              <a:rPr lang="tr-TR" sz="2200" dirty="0">
                <a:latin typeface="+mn-lt"/>
              </a:rPr>
              <a:t>Küreselleşme sürecinde yaşanan değişim, lojistik zincirini daha karmaşık hâle getirmiştir. Rekabet edebilme adına tüm imkânların yabancı kaynaklarda "</a:t>
            </a:r>
            <a:r>
              <a:rPr lang="tr-TR" sz="2200" dirty="0" err="1">
                <a:latin typeface="+mn-lt"/>
              </a:rPr>
              <a:t>core</a:t>
            </a:r>
            <a:r>
              <a:rPr lang="tr-TR" sz="2200" dirty="0">
                <a:latin typeface="+mn-lt"/>
              </a:rPr>
              <a:t> </a:t>
            </a:r>
            <a:r>
              <a:rPr lang="tr-TR" sz="2200" dirty="0" err="1">
                <a:latin typeface="+mn-lt"/>
              </a:rPr>
              <a:t>competancy</a:t>
            </a:r>
            <a:r>
              <a:rPr lang="tr-TR" sz="2200" dirty="0">
                <a:latin typeface="+mn-lt"/>
              </a:rPr>
              <a:t>' olarak ifade edilen esas işe yöneltilememesi hâlinde pazar koşulları gereği rekabet yarışının gerisinde kalınması kaçınılmazdır. Sadece üretim sektöründe değil diğer sektörlerde de ana işe odaklanılamaması önemli sıkıntıları da beraberinde getirmektedir. </a:t>
            </a:r>
          </a:p>
          <a:p>
            <a:pPr algn="just">
              <a:lnSpc>
                <a:spcPct val="100000"/>
              </a:lnSpc>
            </a:pPr>
            <a:r>
              <a:rPr lang="tr-TR" sz="2200" dirty="0">
                <a:latin typeface="+mn-lt"/>
              </a:rPr>
              <a:t>Önemli miktarlarda teslimat yapan bir deponun kullandığı forklift araçlarını kiralama yoluna gitmesi, depo personelinin bu parçaların bakım onarımı için depolama konusundan farklı bakım konusunda yetişmiş personeli istihdam etme zorunluluğundan kurtarmaktadır. </a:t>
            </a:r>
          </a:p>
          <a:p>
            <a:pPr algn="just">
              <a:lnSpc>
                <a:spcPct val="100000"/>
              </a:lnSpc>
            </a:pPr>
            <a:r>
              <a:rPr lang="tr-TR" sz="2200" dirty="0">
                <a:latin typeface="+mn-lt"/>
              </a:rPr>
              <a:t>Lojistik sektöründe dış kaynak kullanımı ile arzu edilen hizmet seviyesi yeterli olmakta, tüm sorumluluk dış kaynak kullanımı şirketine devredilmektedir. Hizmet alan firma zamanını ve kaynaklarını ana yetkinliğine yönelik daha verimli olarak kullanabilmektedir. </a:t>
            </a:r>
          </a:p>
        </p:txBody>
      </p:sp>
      <p:pic>
        <p:nvPicPr>
          <p:cNvPr id="4" name="Resim 3">
            <a:extLst>
              <a:ext uri="{FF2B5EF4-FFF2-40B4-BE49-F238E27FC236}">
                <a16:creationId xmlns:a16="http://schemas.microsoft.com/office/drawing/2014/main" id="{D486E748-8B20-5489-7DB3-67E8385F21EC}"/>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073338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1B92E4-3C51-4FB3-AE53-2B9DD05A6FF6}"/>
              </a:ext>
            </a:extLst>
          </p:cNvPr>
          <p:cNvSpPr>
            <a:spLocks noGrp="1"/>
          </p:cNvSpPr>
          <p:nvPr>
            <p:ph idx="1"/>
          </p:nvPr>
        </p:nvSpPr>
        <p:spPr>
          <a:xfrm>
            <a:off x="643467" y="1232009"/>
            <a:ext cx="10905066" cy="5038162"/>
          </a:xfrm>
        </p:spPr>
        <p:txBody>
          <a:bodyPr>
            <a:noAutofit/>
          </a:bodyPr>
          <a:lstStyle/>
          <a:p>
            <a:pPr algn="just"/>
            <a:r>
              <a:rPr lang="tr-TR" sz="2200" dirty="0">
                <a:solidFill>
                  <a:schemeClr val="accent2"/>
                </a:solidFill>
                <a:latin typeface="+mn-lt"/>
              </a:rPr>
              <a:t>İlk maliyetlerin düşürülmesi: </a:t>
            </a:r>
            <a:r>
              <a:rPr lang="tr-TR" sz="2200" dirty="0" err="1">
                <a:latin typeface="+mn-lt"/>
              </a:rPr>
              <a:t>Elleçleme</a:t>
            </a:r>
            <a:r>
              <a:rPr lang="tr-TR" sz="2200" dirty="0">
                <a:latin typeface="+mn-lt"/>
              </a:rPr>
              <a:t> ekipmanın temini, otomasyon sistemlerinin kurulması, ağır tonajlı çok pahalı taşıyıcılar, teknik personel temini gibi çok farklı ve geniş yelpazede çeşitlendirilebilecek lojistik alt yapının oluşturulmasının maliyeti çok yüksektir. Ölçek büyüdükçe görece olarak daha az artan ilk maliyetin bu özelliğinden dış kaynak kullanımı hizmeti veren işletmeler faydalanmakta bu avantajlarını dış kaynak kullanan işletmelere yansıtabilmektedirler. </a:t>
            </a:r>
          </a:p>
          <a:p>
            <a:pPr marL="0" indent="0" algn="just">
              <a:buNone/>
            </a:pPr>
            <a:endParaRPr lang="tr-TR" sz="2200" dirty="0">
              <a:latin typeface="+mn-lt"/>
            </a:endParaRPr>
          </a:p>
          <a:p>
            <a:pPr algn="just"/>
            <a:r>
              <a:rPr lang="tr-TR" sz="2200" dirty="0">
                <a:solidFill>
                  <a:schemeClr val="accent2"/>
                </a:solidFill>
                <a:latin typeface="+mn-lt"/>
              </a:rPr>
              <a:t>İşletme maliyetin azaltılması ve sabitlenmesi: </a:t>
            </a:r>
            <a:r>
              <a:rPr lang="tr-TR" sz="2200" dirty="0">
                <a:latin typeface="+mn-lt"/>
              </a:rPr>
              <a:t>Dış kaynak hizmeti sunan kurumlar müşterilerinin herhangi birinin tek başına sahip olduğundan çok daha büyük bir ölçeğe sahiptirler. Örneğin, sabah ve akşam olmak üzere günde iki defa yapılacak personel taşıması için araç satın almak bu araçların işletme maliyetine katlanmak yerine, dış kaynak kullanımına giderek, personel taşıma maliyetlerinde önemli ölçüde tasarrufa gidilebilmektedir. Araçlarını dış kaynak kullanımına tahsis eden işletme ise artan zamanda araçlarını başka alanlarda kullanarak maliyet konusunda dış kaynak kullanarak önemli avantajlar yaratabilir.</a:t>
            </a:r>
          </a:p>
        </p:txBody>
      </p:sp>
      <p:sp>
        <p:nvSpPr>
          <p:cNvPr id="5" name="Başlık 1">
            <a:extLst>
              <a:ext uri="{FF2B5EF4-FFF2-40B4-BE49-F238E27FC236}">
                <a16:creationId xmlns:a16="http://schemas.microsoft.com/office/drawing/2014/main" id="{4F63A03F-132F-AB90-A0DF-08BAB6E7FF3B}"/>
              </a:ext>
            </a:extLst>
          </p:cNvPr>
          <p:cNvSpPr>
            <a:spLocks noGrp="1"/>
          </p:cNvSpPr>
          <p:nvPr>
            <p:ph type="title"/>
          </p:nvPr>
        </p:nvSpPr>
        <p:spPr>
          <a:xfrm>
            <a:off x="793660" y="119270"/>
            <a:ext cx="9236700" cy="894521"/>
          </a:xfrm>
        </p:spPr>
        <p:txBody>
          <a:bodyPr anchor="b">
            <a:normAutofit/>
          </a:bodyPr>
          <a:lstStyle/>
          <a:p>
            <a:r>
              <a:rPr lang="tr-TR" sz="3600" dirty="0">
                <a:solidFill>
                  <a:srgbClr val="FF0000"/>
                </a:solidFill>
                <a:latin typeface="+mn-lt"/>
              </a:rPr>
              <a:t>Dış Kaynak Kullanımının Sağladığı Yararlar</a:t>
            </a:r>
          </a:p>
        </p:txBody>
      </p:sp>
      <p:pic>
        <p:nvPicPr>
          <p:cNvPr id="2" name="Resim 1">
            <a:extLst>
              <a:ext uri="{FF2B5EF4-FFF2-40B4-BE49-F238E27FC236}">
                <a16:creationId xmlns:a16="http://schemas.microsoft.com/office/drawing/2014/main" id="{25A3AE53-3C4F-944C-69BE-53BAA9012242}"/>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04153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3B12EE-71B4-4183-BF13-1784693F4B60}"/>
              </a:ext>
            </a:extLst>
          </p:cNvPr>
          <p:cNvSpPr>
            <a:spLocks noGrp="1"/>
          </p:cNvSpPr>
          <p:nvPr>
            <p:ph type="title"/>
          </p:nvPr>
        </p:nvSpPr>
        <p:spPr>
          <a:xfrm>
            <a:off x="838200" y="233046"/>
            <a:ext cx="10515600" cy="786322"/>
          </a:xfrm>
        </p:spPr>
        <p:txBody>
          <a:bodyPr anchor="ctr">
            <a:normAutofit/>
          </a:bodyPr>
          <a:lstStyle/>
          <a:p>
            <a:r>
              <a:rPr lang="tr-TR" sz="3600" dirty="0">
                <a:solidFill>
                  <a:srgbClr val="FF0000"/>
                </a:solidFill>
                <a:latin typeface="+mn-lt"/>
              </a:rPr>
              <a:t>Tedarik Zincirinde Kaynak Sağlamanın Rolü</a:t>
            </a:r>
          </a:p>
        </p:txBody>
      </p:sp>
      <p:graphicFrame>
        <p:nvGraphicFramePr>
          <p:cNvPr id="5" name="İçerik Yer Tutucusu 2">
            <a:extLst>
              <a:ext uri="{FF2B5EF4-FFF2-40B4-BE49-F238E27FC236}">
                <a16:creationId xmlns:a16="http://schemas.microsoft.com/office/drawing/2014/main" id="{161A1485-6D33-4D9E-B346-E527F2D7C251}"/>
              </a:ext>
            </a:extLst>
          </p:cNvPr>
          <p:cNvGraphicFramePr>
            <a:graphicFrameLocks noGrp="1"/>
          </p:cNvGraphicFramePr>
          <p:nvPr>
            <p:ph idx="1"/>
            <p:extLst>
              <p:ext uri="{D42A27DB-BD31-4B8C-83A1-F6EECF244321}">
                <p14:modId xmlns:p14="http://schemas.microsoft.com/office/powerpoint/2010/main" val="3312367328"/>
              </p:ext>
            </p:extLst>
          </p:nvPr>
        </p:nvGraphicFramePr>
        <p:xfrm>
          <a:off x="838200" y="1202601"/>
          <a:ext cx="10515600" cy="472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id="{7B1CA1F6-3769-10BB-60D0-8D3F8ABAA0DE}"/>
              </a:ext>
            </a:extLst>
          </p:cNvPr>
          <p:cNvPicPr>
            <a:picLocks noChangeAspect="1"/>
          </p:cNvPicPr>
          <p:nvPr/>
        </p:nvPicPr>
        <p:blipFill>
          <a:blip r:embed="rId7"/>
          <a:stretch>
            <a:fillRect/>
          </a:stretch>
        </p:blipFill>
        <p:spPr>
          <a:xfrm>
            <a:off x="11353800" y="6311"/>
            <a:ext cx="765277" cy="765722"/>
          </a:xfrm>
          <a:prstGeom prst="rect">
            <a:avLst/>
          </a:prstGeom>
        </p:spPr>
      </p:pic>
    </p:spTree>
    <p:extLst>
      <p:ext uri="{BB962C8B-B14F-4D97-AF65-F5344CB8AC3E}">
        <p14:creationId xmlns:p14="http://schemas.microsoft.com/office/powerpoint/2010/main" val="109513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5ED016-4986-4A02-A38F-46D417461CEB}"/>
              </a:ext>
            </a:extLst>
          </p:cNvPr>
          <p:cNvSpPr>
            <a:spLocks noGrp="1"/>
          </p:cNvSpPr>
          <p:nvPr>
            <p:ph idx="1"/>
          </p:nvPr>
        </p:nvSpPr>
        <p:spPr>
          <a:xfrm>
            <a:off x="643467" y="1782981"/>
            <a:ext cx="10905066" cy="4393982"/>
          </a:xfrm>
        </p:spPr>
        <p:txBody>
          <a:bodyPr>
            <a:normAutofit/>
          </a:bodyPr>
          <a:lstStyle/>
          <a:p>
            <a:pPr algn="just"/>
            <a:r>
              <a:rPr lang="tr-TR" sz="2400" dirty="0">
                <a:solidFill>
                  <a:schemeClr val="accent2"/>
                </a:solidFill>
                <a:latin typeface="+mn-lt"/>
              </a:rPr>
              <a:t>Öngörülebilen maliyetler: </a:t>
            </a:r>
            <a:r>
              <a:rPr lang="tr-TR" sz="2400" dirty="0">
                <a:latin typeface="+mn-lt"/>
              </a:rPr>
              <a:t>Her ne sebeple olursa olsun hizmet maliyetlerinde günün koşullarına göre önemli değişimler yaşanabilmektedir. Kaynak planlamasının çok büyük önem taşıdığı günümüzde, dış kaynak hizmeti sunan kurumlarla yapılan belli süreli sözleşmelerde tespit edilen giderlerin sabit olması çok önemli avantajlar sağlamakta işletmeleri ve kurumları ek kaynak tahsisi gerektirebilecek sürprizlerden korumaktadır. </a:t>
            </a:r>
          </a:p>
          <a:p>
            <a:pPr algn="just"/>
            <a:endParaRPr lang="tr-TR" sz="2400" dirty="0">
              <a:latin typeface="+mn-lt"/>
            </a:endParaRPr>
          </a:p>
          <a:p>
            <a:pPr algn="just"/>
            <a:r>
              <a:rPr lang="tr-TR" sz="2400" dirty="0">
                <a:solidFill>
                  <a:schemeClr val="accent2"/>
                </a:solidFill>
                <a:latin typeface="+mn-lt"/>
              </a:rPr>
              <a:t>Hizmet standartları: </a:t>
            </a:r>
            <a:r>
              <a:rPr lang="tr-TR" sz="2400" dirty="0">
                <a:latin typeface="+mn-lt"/>
              </a:rPr>
              <a:t>Dış kaynak hizmeti sunan kurumlarla yapılan sözleşmelerde verilecek hizmetin asgari ve azami limitleri net olarak ifade edildiğinden dış kaynak kullanan şirketler alacakları hizmetin seviyesi ile sıkıntı yaşamayacakları güvencesi içindedirler.</a:t>
            </a:r>
          </a:p>
        </p:txBody>
      </p:sp>
      <p:sp>
        <p:nvSpPr>
          <p:cNvPr id="2" name="Başlık 1">
            <a:extLst>
              <a:ext uri="{FF2B5EF4-FFF2-40B4-BE49-F238E27FC236}">
                <a16:creationId xmlns:a16="http://schemas.microsoft.com/office/drawing/2014/main" id="{870F0844-28D0-609A-854E-70A39F5C9276}"/>
              </a:ext>
            </a:extLst>
          </p:cNvPr>
          <p:cNvSpPr>
            <a:spLocks noGrp="1"/>
          </p:cNvSpPr>
          <p:nvPr>
            <p:ph type="title"/>
          </p:nvPr>
        </p:nvSpPr>
        <p:spPr>
          <a:xfrm>
            <a:off x="793660" y="119270"/>
            <a:ext cx="9236700" cy="894521"/>
          </a:xfrm>
        </p:spPr>
        <p:txBody>
          <a:bodyPr anchor="b">
            <a:normAutofit/>
          </a:bodyPr>
          <a:lstStyle/>
          <a:p>
            <a:r>
              <a:rPr lang="tr-TR" sz="3600" dirty="0">
                <a:solidFill>
                  <a:srgbClr val="FF0000"/>
                </a:solidFill>
                <a:latin typeface="+mn-lt"/>
              </a:rPr>
              <a:t>Dış Kaynak Kullanımının Sağladığı Yararlar</a:t>
            </a:r>
          </a:p>
        </p:txBody>
      </p:sp>
      <p:pic>
        <p:nvPicPr>
          <p:cNvPr id="4" name="Resim 3">
            <a:extLst>
              <a:ext uri="{FF2B5EF4-FFF2-40B4-BE49-F238E27FC236}">
                <a16:creationId xmlns:a16="http://schemas.microsoft.com/office/drawing/2014/main" id="{FE5CC2B0-5B05-143D-C63F-227B666DB945}"/>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89747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207F38-9DE3-4CBC-ACEF-ABC6AEF61F74}"/>
              </a:ext>
            </a:extLst>
          </p:cNvPr>
          <p:cNvPicPr>
            <a:picLocks noChangeAspect="1"/>
          </p:cNvPicPr>
          <p:nvPr/>
        </p:nvPicPr>
        <p:blipFill rotWithShape="1">
          <a:blip r:embed="rId2">
            <a:alphaModFix amt="35000"/>
          </a:blip>
          <a:srcRect t="6580" r="1" b="9181"/>
          <a:stretch/>
        </p:blipFill>
        <p:spPr>
          <a:xfrm>
            <a:off x="-4243" y="15000"/>
            <a:ext cx="12196243" cy="6857990"/>
          </a:xfrm>
          <a:prstGeom prst="rect">
            <a:avLst/>
          </a:prstGeom>
        </p:spPr>
      </p:pic>
      <p:graphicFrame>
        <p:nvGraphicFramePr>
          <p:cNvPr id="5" name="İçerik Yer Tutucusu 2">
            <a:extLst>
              <a:ext uri="{FF2B5EF4-FFF2-40B4-BE49-F238E27FC236}">
                <a16:creationId xmlns:a16="http://schemas.microsoft.com/office/drawing/2014/main" id="{889F955E-29E4-4714-AE82-096105E5E97A}"/>
              </a:ext>
            </a:extLst>
          </p:cNvPr>
          <p:cNvGraphicFramePr>
            <a:graphicFrameLocks noGrp="1"/>
          </p:cNvGraphicFramePr>
          <p:nvPr>
            <p:ph idx="1"/>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a:extLst>
              <a:ext uri="{FF2B5EF4-FFF2-40B4-BE49-F238E27FC236}">
                <a16:creationId xmlns:a16="http://schemas.microsoft.com/office/drawing/2014/main" id="{05B52740-0313-5C33-D83E-B40BEBD2056D}"/>
              </a:ext>
            </a:extLst>
          </p:cNvPr>
          <p:cNvSpPr>
            <a:spLocks noGrp="1"/>
          </p:cNvSpPr>
          <p:nvPr>
            <p:ph type="title"/>
          </p:nvPr>
        </p:nvSpPr>
        <p:spPr>
          <a:xfrm>
            <a:off x="793660" y="119270"/>
            <a:ext cx="9236700" cy="894521"/>
          </a:xfrm>
        </p:spPr>
        <p:txBody>
          <a:bodyPr anchor="b">
            <a:normAutofit/>
          </a:bodyPr>
          <a:lstStyle/>
          <a:p>
            <a:r>
              <a:rPr lang="tr-TR" sz="3600" dirty="0">
                <a:solidFill>
                  <a:srgbClr val="FF0000"/>
                </a:solidFill>
                <a:latin typeface="+mn-lt"/>
              </a:rPr>
              <a:t>Dış Kaynak Kullanımının Sağladığı Yararlar</a:t>
            </a:r>
          </a:p>
        </p:txBody>
      </p:sp>
      <p:pic>
        <p:nvPicPr>
          <p:cNvPr id="3" name="Resim 2">
            <a:extLst>
              <a:ext uri="{FF2B5EF4-FFF2-40B4-BE49-F238E27FC236}">
                <a16:creationId xmlns:a16="http://schemas.microsoft.com/office/drawing/2014/main" id="{1F513752-9137-2C59-37D6-6BA6B78F2685}"/>
              </a:ext>
            </a:extLst>
          </p:cNvPr>
          <p:cNvPicPr>
            <a:picLocks noChangeAspect="1"/>
          </p:cNvPicPr>
          <p:nvPr/>
        </p:nvPicPr>
        <p:blipFill>
          <a:blip r:embed="rId8"/>
          <a:stretch>
            <a:fillRect/>
          </a:stretch>
        </p:blipFill>
        <p:spPr>
          <a:xfrm>
            <a:off x="11353800" y="6311"/>
            <a:ext cx="765277" cy="765722"/>
          </a:xfrm>
          <a:prstGeom prst="rect">
            <a:avLst/>
          </a:prstGeom>
        </p:spPr>
      </p:pic>
    </p:spTree>
    <p:extLst>
      <p:ext uri="{BB962C8B-B14F-4D97-AF65-F5344CB8AC3E}">
        <p14:creationId xmlns:p14="http://schemas.microsoft.com/office/powerpoint/2010/main" val="287371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63F17B-0217-4FFA-985E-ED6A7AF08A48}"/>
              </a:ext>
            </a:extLst>
          </p:cNvPr>
          <p:cNvSpPr>
            <a:spLocks noGrp="1"/>
          </p:cNvSpPr>
          <p:nvPr>
            <p:ph type="title"/>
          </p:nvPr>
        </p:nvSpPr>
        <p:spPr>
          <a:xfrm>
            <a:off x="643467" y="1698171"/>
            <a:ext cx="3962061" cy="4516360"/>
          </a:xfrm>
        </p:spPr>
        <p:txBody>
          <a:bodyPr anchor="t">
            <a:normAutofit/>
          </a:bodyPr>
          <a:lstStyle/>
          <a:p>
            <a:r>
              <a:rPr lang="tr-TR" sz="3600" dirty="0">
                <a:solidFill>
                  <a:srgbClr val="FF0000"/>
                </a:solidFill>
                <a:latin typeface="+mn-lt"/>
              </a:rPr>
              <a:t>Dış Kaynak Kullanımında Yaşanan Sorunlar</a:t>
            </a:r>
          </a:p>
        </p:txBody>
      </p:sp>
      <p:sp>
        <p:nvSpPr>
          <p:cNvPr id="3" name="İçerik Yer Tutucusu 2">
            <a:extLst>
              <a:ext uri="{FF2B5EF4-FFF2-40B4-BE49-F238E27FC236}">
                <a16:creationId xmlns:a16="http://schemas.microsoft.com/office/drawing/2014/main" id="{A99A0E13-E0BA-474E-A0CC-EEF2111F21A3}"/>
              </a:ext>
            </a:extLst>
          </p:cNvPr>
          <p:cNvSpPr>
            <a:spLocks noGrp="1"/>
          </p:cNvSpPr>
          <p:nvPr>
            <p:ph idx="1"/>
          </p:nvPr>
        </p:nvSpPr>
        <p:spPr>
          <a:xfrm>
            <a:off x="5035374" y="1698170"/>
            <a:ext cx="6478513" cy="4516361"/>
          </a:xfrm>
        </p:spPr>
        <p:txBody>
          <a:bodyPr>
            <a:normAutofit/>
          </a:bodyPr>
          <a:lstStyle/>
          <a:p>
            <a:pPr algn="just"/>
            <a:r>
              <a:rPr lang="tr-TR" sz="2400" dirty="0">
                <a:solidFill>
                  <a:schemeClr val="accent2"/>
                </a:solidFill>
                <a:latin typeface="+mn-lt"/>
              </a:rPr>
              <a:t>Sözleşme hükümlerinin yerine getirilmemesi: </a:t>
            </a:r>
            <a:r>
              <a:rPr lang="tr-TR" sz="2400" dirty="0">
                <a:latin typeface="+mn-lt"/>
              </a:rPr>
              <a:t>Hizmet verecek işletmenin sözleşme hükümlerini, çeşitli nedenlerden dolayı yerine getirememesi riski mevcuttur. Alternatif seçeneklerin uygulamaya konulamayacağı veya telafi edilemeyecek durumlarda hizmet alan işletme ve kurumlar çok güç durumda kalabilir.</a:t>
            </a:r>
          </a:p>
        </p:txBody>
      </p:sp>
      <p:pic>
        <p:nvPicPr>
          <p:cNvPr id="4" name="Resim 3">
            <a:extLst>
              <a:ext uri="{FF2B5EF4-FFF2-40B4-BE49-F238E27FC236}">
                <a16:creationId xmlns:a16="http://schemas.microsoft.com/office/drawing/2014/main" id="{A5DEE812-9401-BB3A-94CD-7A733966446C}"/>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353561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FEF196B-F0F9-4773-8448-70FBBE6B1A4E}"/>
              </a:ext>
            </a:extLst>
          </p:cNvPr>
          <p:cNvSpPr>
            <a:spLocks noGrp="1"/>
          </p:cNvSpPr>
          <p:nvPr>
            <p:ph idx="1"/>
          </p:nvPr>
        </p:nvSpPr>
        <p:spPr>
          <a:xfrm>
            <a:off x="643467" y="1782981"/>
            <a:ext cx="10905066" cy="4393982"/>
          </a:xfrm>
        </p:spPr>
        <p:txBody>
          <a:bodyPr>
            <a:normAutofit/>
          </a:bodyPr>
          <a:lstStyle/>
          <a:p>
            <a:pPr algn="just"/>
            <a:r>
              <a:rPr lang="tr-TR" sz="2400" dirty="0">
                <a:solidFill>
                  <a:schemeClr val="accent2"/>
                </a:solidFill>
                <a:latin typeface="+mn-lt"/>
              </a:rPr>
              <a:t>İşletme mahremiyeti ve teknoloji hırsızlığı: </a:t>
            </a:r>
            <a:r>
              <a:rPr lang="tr-TR" sz="2400" dirty="0">
                <a:latin typeface="+mn-lt"/>
              </a:rPr>
              <a:t>Dış kaynak kullanımında hizmet veren işletme ile çok yakın işbirliği sözleşme süresi sonrasında veya süresince işletmeler için önemli risk taşır. Uzun vadeli işbirliklerinin işletmelerin stratejik hedefleri için tehlikeli olduğu bu yüzden çoğu işletmenin bu tür hizmetler için yaptıkları kontratlarda bir yıllık süreyi aşmadıkları gözlemlenir. </a:t>
            </a:r>
          </a:p>
          <a:p>
            <a:pPr marL="0" indent="0" algn="just">
              <a:buNone/>
            </a:pPr>
            <a:r>
              <a:rPr lang="tr-TR" sz="2400" dirty="0">
                <a:latin typeface="+mn-lt"/>
              </a:rPr>
              <a:t>Askerî birliklere, siyasi kurumlara yemek pişirme, personel taşıma gibi lojistik hizmetleri veren işletmeler için dış kaynak kullanımının güvenlik boyutunun öne çıkması doğaldır. Bu tip işletme veya kurumlarda "güvenliğin risk edilmesi boyutu" çok iyi değerlendirilmeden dış kaynak kullanımına gidilmesi sonradan telafi edilemeyecek sorunlar yaratabilir</a:t>
            </a:r>
          </a:p>
        </p:txBody>
      </p:sp>
      <p:sp>
        <p:nvSpPr>
          <p:cNvPr id="2" name="Başlık 1">
            <a:extLst>
              <a:ext uri="{FF2B5EF4-FFF2-40B4-BE49-F238E27FC236}">
                <a16:creationId xmlns:a16="http://schemas.microsoft.com/office/drawing/2014/main" id="{29D1B1DD-B373-FA18-4EAF-CC9A7400554B}"/>
              </a:ext>
            </a:extLst>
          </p:cNvPr>
          <p:cNvSpPr>
            <a:spLocks noGrp="1"/>
          </p:cNvSpPr>
          <p:nvPr>
            <p:ph type="title"/>
          </p:nvPr>
        </p:nvSpPr>
        <p:spPr>
          <a:xfrm>
            <a:off x="793660" y="119270"/>
            <a:ext cx="9236700" cy="894521"/>
          </a:xfrm>
        </p:spPr>
        <p:txBody>
          <a:bodyPr anchor="b">
            <a:normAutofit/>
          </a:bodyPr>
          <a:lstStyle/>
          <a:p>
            <a:r>
              <a:rPr lang="tr-TR" sz="3600" dirty="0">
                <a:solidFill>
                  <a:srgbClr val="FF0000"/>
                </a:solidFill>
                <a:latin typeface="+mn-lt"/>
              </a:rPr>
              <a:t>Dış Kaynak Kullanımında Yaşanan Sorunlar</a:t>
            </a:r>
          </a:p>
        </p:txBody>
      </p:sp>
      <p:pic>
        <p:nvPicPr>
          <p:cNvPr id="4" name="Resim 3">
            <a:extLst>
              <a:ext uri="{FF2B5EF4-FFF2-40B4-BE49-F238E27FC236}">
                <a16:creationId xmlns:a16="http://schemas.microsoft.com/office/drawing/2014/main" id="{6473F7B7-8917-501E-689E-F3C1D943E570}"/>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97501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C3BD14-1E6A-46D3-A420-9F61B9E45222}"/>
              </a:ext>
            </a:extLst>
          </p:cNvPr>
          <p:cNvSpPr>
            <a:spLocks noGrp="1"/>
          </p:cNvSpPr>
          <p:nvPr>
            <p:ph idx="1"/>
          </p:nvPr>
        </p:nvSpPr>
        <p:spPr>
          <a:xfrm>
            <a:off x="643467" y="1451113"/>
            <a:ext cx="10905066" cy="5068957"/>
          </a:xfrm>
        </p:spPr>
        <p:txBody>
          <a:bodyPr>
            <a:normAutofit/>
          </a:bodyPr>
          <a:lstStyle/>
          <a:p>
            <a:pPr algn="just"/>
            <a:r>
              <a:rPr lang="tr-TR" sz="2200" dirty="0">
                <a:solidFill>
                  <a:schemeClr val="accent2"/>
                </a:solidFill>
                <a:latin typeface="+mn-lt"/>
              </a:rPr>
              <a:t>Dış kaynak hizmeti veren kurum üzerinde etkiyi kaybetme: </a:t>
            </a:r>
            <a:r>
              <a:rPr lang="tr-TR" sz="2200" dirty="0">
                <a:latin typeface="+mn-lt"/>
              </a:rPr>
              <a:t>Uzun süreli olarak bir firmaya bağlanılması hâlinde, dış kaynak kullanımında oluşabilecek alternatiflerin gerektiği gibi değerlendirilememesi söz konusu olabilir. Dış kaynak kullanımında hizmet veren işletmenin belli bir süre sonra tek alternatif olarak kalması kurum ve işletmeler için gerek fiyat pazarlığında gerekse piyasada tutunabilme adına önemli bir risktir. </a:t>
            </a:r>
          </a:p>
          <a:p>
            <a:pPr algn="just"/>
            <a:endParaRPr lang="tr-TR" sz="2200" dirty="0">
              <a:latin typeface="+mn-lt"/>
            </a:endParaRPr>
          </a:p>
          <a:p>
            <a:pPr algn="just"/>
            <a:r>
              <a:rPr lang="tr-TR" sz="2200" dirty="0">
                <a:solidFill>
                  <a:schemeClr val="accent2"/>
                </a:solidFill>
                <a:latin typeface="+mn-lt"/>
              </a:rPr>
              <a:t>Çalışma huzurunun bozulabilme tehlikesi: </a:t>
            </a:r>
            <a:r>
              <a:rPr lang="tr-TR" sz="2200" dirty="0">
                <a:latin typeface="+mn-lt"/>
              </a:rPr>
              <a:t>Önceleri işletme veya kurumların kendi kadrolu personeli tarafından yapılan faaliyetler için dış kaynak kullanımına gidilmesi, bu faaliyetler için istihdam edilen personeli işinden olması, daha değişik bir sorumluluk alması veya bulunduğu il dışında bir bölgeye atama görmesi gibi değişikliklere neden olabilir. Etkilenecek personel sayısının artması ile daha da fazla olabileceği değerlendirilen bu etki dış kaynak kullanımının olumsuzlukları arasında sayılabilir.</a:t>
            </a:r>
          </a:p>
          <a:p>
            <a:pPr algn="just"/>
            <a:r>
              <a:rPr lang="tr-TR" sz="2200" dirty="0">
                <a:latin typeface="+mn-lt"/>
              </a:rPr>
              <a:t>Daha yüksek maliyetle karşılaşma olasılığı, Yaratıcılığın getirdiği uzmanlıktan mahrum kalma gibi nedenler de sorunlar arasında sayılmaktadır.</a:t>
            </a:r>
          </a:p>
          <a:p>
            <a:pPr algn="just"/>
            <a:endParaRPr lang="tr-TR" sz="2200" dirty="0">
              <a:latin typeface="+mn-lt"/>
            </a:endParaRPr>
          </a:p>
        </p:txBody>
      </p:sp>
      <p:sp>
        <p:nvSpPr>
          <p:cNvPr id="2" name="Başlık 1">
            <a:extLst>
              <a:ext uri="{FF2B5EF4-FFF2-40B4-BE49-F238E27FC236}">
                <a16:creationId xmlns:a16="http://schemas.microsoft.com/office/drawing/2014/main" id="{17466D8C-FEB1-F982-8F0E-47028AE41F27}"/>
              </a:ext>
            </a:extLst>
          </p:cNvPr>
          <p:cNvSpPr>
            <a:spLocks noGrp="1"/>
          </p:cNvSpPr>
          <p:nvPr>
            <p:ph type="title"/>
          </p:nvPr>
        </p:nvSpPr>
        <p:spPr>
          <a:xfrm>
            <a:off x="793660" y="119270"/>
            <a:ext cx="9236700" cy="894521"/>
          </a:xfrm>
        </p:spPr>
        <p:txBody>
          <a:bodyPr anchor="b">
            <a:normAutofit/>
          </a:bodyPr>
          <a:lstStyle/>
          <a:p>
            <a:r>
              <a:rPr lang="tr-TR" sz="3600" dirty="0">
                <a:solidFill>
                  <a:srgbClr val="FF0000"/>
                </a:solidFill>
                <a:latin typeface="+mn-lt"/>
              </a:rPr>
              <a:t>Dış Kaynak Kullanımında Yaşanan Sorunlar</a:t>
            </a:r>
          </a:p>
        </p:txBody>
      </p:sp>
      <p:pic>
        <p:nvPicPr>
          <p:cNvPr id="4" name="Resim 3">
            <a:extLst>
              <a:ext uri="{FF2B5EF4-FFF2-40B4-BE49-F238E27FC236}">
                <a16:creationId xmlns:a16="http://schemas.microsoft.com/office/drawing/2014/main" id="{47C16F33-79C1-CC6C-3399-FE8A15571406}"/>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383390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FE0D8-CEBE-4C58-9902-A84A1B8959EC}"/>
              </a:ext>
            </a:extLst>
          </p:cNvPr>
          <p:cNvSpPr>
            <a:spLocks noGrp="1"/>
          </p:cNvSpPr>
          <p:nvPr>
            <p:ph type="title"/>
          </p:nvPr>
        </p:nvSpPr>
        <p:spPr>
          <a:xfrm>
            <a:off x="993395" y="2083525"/>
            <a:ext cx="3796306" cy="2690949"/>
          </a:xfrm>
        </p:spPr>
        <p:txBody>
          <a:bodyPr anchor="t">
            <a:normAutofit/>
          </a:bodyPr>
          <a:lstStyle/>
          <a:p>
            <a:r>
              <a:rPr lang="tr-TR" dirty="0">
                <a:solidFill>
                  <a:srgbClr val="FF0000"/>
                </a:solidFill>
                <a:latin typeface="+mn-lt"/>
              </a:rPr>
              <a:t>Örneklerle </a:t>
            </a:r>
            <a:br>
              <a:rPr lang="tr-TR" dirty="0">
                <a:solidFill>
                  <a:srgbClr val="FF0000"/>
                </a:solidFill>
                <a:latin typeface="+mn-lt"/>
              </a:rPr>
            </a:br>
            <a:r>
              <a:rPr lang="tr-TR" dirty="0">
                <a:solidFill>
                  <a:srgbClr val="FF0000"/>
                </a:solidFill>
                <a:latin typeface="+mn-lt"/>
              </a:rPr>
              <a:t>Dış Kaynak Kullanımı !</a:t>
            </a:r>
          </a:p>
        </p:txBody>
      </p:sp>
      <p:sp>
        <p:nvSpPr>
          <p:cNvPr id="3" name="İçerik Yer Tutucusu 2">
            <a:extLst>
              <a:ext uri="{FF2B5EF4-FFF2-40B4-BE49-F238E27FC236}">
                <a16:creationId xmlns:a16="http://schemas.microsoft.com/office/drawing/2014/main" id="{0E001CA9-A545-4D46-AD47-774709D9F3F5}"/>
              </a:ext>
            </a:extLst>
          </p:cNvPr>
          <p:cNvSpPr>
            <a:spLocks noGrp="1"/>
          </p:cNvSpPr>
          <p:nvPr>
            <p:ph idx="1"/>
          </p:nvPr>
        </p:nvSpPr>
        <p:spPr>
          <a:xfrm>
            <a:off x="5656218" y="1463039"/>
            <a:ext cx="5542387" cy="4300447"/>
          </a:xfrm>
        </p:spPr>
        <p:txBody>
          <a:bodyPr anchor="t">
            <a:normAutofit/>
          </a:bodyPr>
          <a:lstStyle/>
          <a:p>
            <a:pPr marL="0" indent="0" algn="just">
              <a:buNone/>
            </a:pPr>
            <a:r>
              <a:rPr lang="tr-TR" sz="2200" dirty="0">
                <a:latin typeface="+mn-lt"/>
              </a:rPr>
              <a:t>Dış kaynak kullanımının ilk örnekleri diğer birçok alanda olduğu gibi askeri alanda olmuştur. Türkiye'de Silahlı </a:t>
            </a:r>
            <a:r>
              <a:rPr lang="tr-TR" sz="2200" dirty="0" err="1">
                <a:latin typeface="+mn-lt"/>
              </a:rPr>
              <a:t>Kuvvetler’in</a:t>
            </a:r>
            <a:r>
              <a:rPr lang="tr-TR" sz="2200" dirty="0">
                <a:latin typeface="+mn-lt"/>
              </a:rPr>
              <a:t> yaklaşık 15 yıl önce personel taşıma hizmeti ile başlattığı süreç ardından yemek pişirme işini sivil firmalara </a:t>
            </a:r>
            <a:r>
              <a:rPr lang="tr-TR" sz="2200" dirty="0" err="1">
                <a:latin typeface="+mn-lt"/>
              </a:rPr>
              <a:t>outsource</a:t>
            </a:r>
            <a:r>
              <a:rPr lang="tr-TR" sz="2200" dirty="0">
                <a:latin typeface="+mn-lt"/>
              </a:rPr>
              <a:t> (</a:t>
            </a:r>
            <a:r>
              <a:rPr lang="tr-TR" sz="2200" dirty="0" err="1">
                <a:latin typeface="+mn-lt"/>
              </a:rPr>
              <a:t>dışkaynak</a:t>
            </a:r>
            <a:r>
              <a:rPr lang="tr-TR" sz="2200" dirty="0">
                <a:latin typeface="+mn-lt"/>
              </a:rPr>
              <a:t>) edilmesi ile devam etmiş bugün çok daha ileri noktalara taşınmıştır. Pazar ekonomisine geçişle birlikte Türkiye'de serbest piyasada önemli rolleri olan yüksek cirolu işletmeler, önce personel taşıma, çevre temizliği, araç kiralama gibi hizmetlerle başladıkları dış kaynak kullanımını bugün 4pl hizmetleri satın almaya kadar götürmüşlerdir.</a:t>
            </a:r>
          </a:p>
        </p:txBody>
      </p:sp>
      <p:pic>
        <p:nvPicPr>
          <p:cNvPr id="4" name="Resim 3">
            <a:extLst>
              <a:ext uri="{FF2B5EF4-FFF2-40B4-BE49-F238E27FC236}">
                <a16:creationId xmlns:a16="http://schemas.microsoft.com/office/drawing/2014/main" id="{DC67B908-96F5-C5D3-17CC-DDD9715A312E}"/>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43650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BA9C1D2-737A-4196-9636-81FCA0F3CAA8}"/>
              </a:ext>
            </a:extLst>
          </p:cNvPr>
          <p:cNvSpPr>
            <a:spLocks noGrp="1"/>
          </p:cNvSpPr>
          <p:nvPr>
            <p:ph idx="1"/>
          </p:nvPr>
        </p:nvSpPr>
        <p:spPr>
          <a:xfrm>
            <a:off x="643467" y="1623955"/>
            <a:ext cx="10905066" cy="4798616"/>
          </a:xfrm>
        </p:spPr>
        <p:txBody>
          <a:bodyPr>
            <a:normAutofit/>
          </a:bodyPr>
          <a:lstStyle/>
          <a:p>
            <a:pPr marL="0" indent="0" algn="just">
              <a:buNone/>
            </a:pPr>
            <a:r>
              <a:rPr lang="tr-TR" sz="2400" dirty="0">
                <a:latin typeface="+mn-lt"/>
              </a:rPr>
              <a:t>Otomobil üreten bir firma ürettiği otomobillerde kullandığı binin üzerinde muhtelif parçayı dış kaynak yolu ile temin ederken, beyaz eşya üreten bir firma, Manisa'daki beyaz eşya fabrikasında kullandığı </a:t>
            </a:r>
            <a:r>
              <a:rPr lang="tr-TR" sz="2400" dirty="0" err="1">
                <a:latin typeface="+mn-lt"/>
              </a:rPr>
              <a:t>forkliftleri</a:t>
            </a:r>
            <a:r>
              <a:rPr lang="tr-TR" sz="2400" dirty="0">
                <a:latin typeface="+mn-lt"/>
              </a:rPr>
              <a:t> kiralama yolunu tercih etmiştir. Sigara üreten bir firma üç farklı kağıt türü kullanarak ürettiği sigaralar için gereken kağıt ihtiyacına ilave olarak sağlamlığı ile nam yapmış karton kolilerini dış kaynak kullanarak temin etmektedir. </a:t>
            </a:r>
          </a:p>
          <a:p>
            <a:pPr marL="0" indent="0" algn="just">
              <a:buNone/>
            </a:pPr>
            <a:r>
              <a:rPr lang="tr-TR" sz="2400" dirty="0">
                <a:latin typeface="+mn-lt"/>
              </a:rPr>
              <a:t>Beyaz eşya sektörünün önderlerinden olan bir firma, yüzlerce farklı firmadan satın aldığı ve kendi üretmediği parçaları kullanarak üretim yapmaktadır. Güvenlik konusunda dış kaynak kullanmayan işletme yok gibidir. Bu örneklerin sayısı artırılabilir, ancak dış kaynak kullanımı yapmadan ait olduğu kulvarda rekabet edebilmenin imkânı olmadığının bilincine varan işletme ve kurumlar yukarıda bahsedilen dış kaynak kullanmanın faydalarını dikkate alarak artık çok daha fazla alanda dış kaynak kullanımını tercih etmektedirler.</a:t>
            </a:r>
          </a:p>
        </p:txBody>
      </p:sp>
      <p:sp>
        <p:nvSpPr>
          <p:cNvPr id="2" name="Başlık 1">
            <a:extLst>
              <a:ext uri="{FF2B5EF4-FFF2-40B4-BE49-F238E27FC236}">
                <a16:creationId xmlns:a16="http://schemas.microsoft.com/office/drawing/2014/main" id="{8859C8B5-1E9C-51B2-AD71-B744BB280110}"/>
              </a:ext>
            </a:extLst>
          </p:cNvPr>
          <p:cNvSpPr>
            <a:spLocks noGrp="1"/>
          </p:cNvSpPr>
          <p:nvPr>
            <p:ph type="title"/>
          </p:nvPr>
        </p:nvSpPr>
        <p:spPr>
          <a:xfrm>
            <a:off x="793660" y="119270"/>
            <a:ext cx="9236700" cy="894521"/>
          </a:xfrm>
        </p:spPr>
        <p:txBody>
          <a:bodyPr anchor="b">
            <a:normAutofit/>
          </a:bodyPr>
          <a:lstStyle/>
          <a:p>
            <a:r>
              <a:rPr lang="tr-TR" sz="3600" dirty="0">
                <a:solidFill>
                  <a:srgbClr val="FF0000"/>
                </a:solidFill>
                <a:latin typeface="+mn-lt"/>
              </a:rPr>
              <a:t>Örneklerle Dış Kaynak Kullanımı</a:t>
            </a:r>
          </a:p>
        </p:txBody>
      </p:sp>
      <p:pic>
        <p:nvPicPr>
          <p:cNvPr id="4" name="Resim 3">
            <a:extLst>
              <a:ext uri="{FF2B5EF4-FFF2-40B4-BE49-F238E27FC236}">
                <a16:creationId xmlns:a16="http://schemas.microsoft.com/office/drawing/2014/main" id="{C3A295F2-862B-3CAD-FE5B-6125F5066FCA}"/>
              </a:ext>
            </a:extLst>
          </p:cNvPr>
          <p:cNvPicPr>
            <a:picLocks noChangeAspect="1"/>
          </p:cNvPicPr>
          <p:nvPr/>
        </p:nvPicPr>
        <p:blipFill>
          <a:blip r:embed="rId2"/>
          <a:stretch>
            <a:fillRect/>
          </a:stretch>
        </p:blipFill>
        <p:spPr>
          <a:xfrm>
            <a:off x="11353800" y="16944"/>
            <a:ext cx="765277" cy="765722"/>
          </a:xfrm>
          <a:prstGeom prst="rect">
            <a:avLst/>
          </a:prstGeom>
        </p:spPr>
      </p:pic>
    </p:spTree>
    <p:extLst>
      <p:ext uri="{BB962C8B-B14F-4D97-AF65-F5344CB8AC3E}">
        <p14:creationId xmlns:p14="http://schemas.microsoft.com/office/powerpoint/2010/main" val="2638435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8C34715-EC92-4094-90F0-EE1FA80C235E}"/>
              </a:ext>
            </a:extLst>
          </p:cNvPr>
          <p:cNvPicPr>
            <a:picLocks noGrp="1" noChangeAspect="1" noChangeArrowheads="1"/>
          </p:cNvPicPr>
          <p:nvPr>
            <p:ph sz="half" idx="1"/>
          </p:nvPr>
        </p:nvPicPr>
        <p:blipFill rotWithShape="1">
          <a:blip r:embed="rId2"/>
          <a:stretch/>
        </p:blipFill>
        <p:spPr bwMode="auto">
          <a:xfrm>
            <a:off x="1520117" y="10633"/>
            <a:ext cx="9212003" cy="707021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p:spPr>
      </p:pic>
    </p:spTree>
    <p:extLst>
      <p:ext uri="{BB962C8B-B14F-4D97-AF65-F5344CB8AC3E}">
        <p14:creationId xmlns:p14="http://schemas.microsoft.com/office/powerpoint/2010/main" val="949862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ABA8-85BC-D11B-A753-6BB49FF7AE2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75396C5-59E2-7871-C489-335B1910F775}"/>
              </a:ext>
            </a:extLst>
          </p:cNvPr>
          <p:cNvSpPr>
            <a:spLocks noGrp="1"/>
          </p:cNvSpPr>
          <p:nvPr>
            <p:ph idx="1"/>
          </p:nvPr>
        </p:nvSpPr>
        <p:spPr>
          <a:xfrm>
            <a:off x="793660" y="1251857"/>
            <a:ext cx="10462170" cy="4495800"/>
          </a:xfrm>
        </p:spPr>
        <p:txBody>
          <a:bodyPr>
            <a:normAutofit/>
          </a:bodyPr>
          <a:lstStyle/>
          <a:p>
            <a:pPr algn="just"/>
            <a:r>
              <a:rPr lang="tr-TR" sz="1800" dirty="0">
                <a:latin typeface="+mn-lt"/>
                <a:cs typeface="Calibri" panose="020F0502020204030204" pitchFamily="34" charset="0"/>
              </a:rPr>
              <a:t>Kaya, S. (2020). </a:t>
            </a:r>
            <a:r>
              <a:rPr lang="tr-TR" sz="1800" i="1" dirty="0">
                <a:latin typeface="+mn-lt"/>
                <a:cs typeface="Calibri" panose="020F0502020204030204" pitchFamily="34" charset="0"/>
              </a:rPr>
              <a:t>Lojistik faaliyetlerde dış kaynak kullanımı: İstanbul ilinde mevcut </a:t>
            </a:r>
            <a:r>
              <a:rPr lang="tr-TR" sz="1800" i="1" dirty="0" err="1">
                <a:latin typeface="+mn-lt"/>
                <a:cs typeface="Calibri" panose="020F0502020204030204" pitchFamily="34" charset="0"/>
              </a:rPr>
              <a:t>freight</a:t>
            </a:r>
            <a:r>
              <a:rPr lang="tr-TR" sz="1800" i="1" dirty="0">
                <a:latin typeface="+mn-lt"/>
                <a:cs typeface="Calibri" panose="020F0502020204030204" pitchFamily="34" charset="0"/>
              </a:rPr>
              <a:t> </a:t>
            </a:r>
            <a:r>
              <a:rPr lang="tr-TR" sz="1800" i="1" dirty="0" err="1">
                <a:latin typeface="+mn-lt"/>
                <a:cs typeface="Calibri" panose="020F0502020204030204" pitchFamily="34" charset="0"/>
              </a:rPr>
              <a:t>forwarder</a:t>
            </a:r>
            <a:r>
              <a:rPr lang="tr-TR" sz="1800" i="1" dirty="0">
                <a:latin typeface="+mn-lt"/>
                <a:cs typeface="Calibri" panose="020F0502020204030204" pitchFamily="34" charset="0"/>
              </a:rPr>
              <a:t> müşterileri üzerine bir uygulama</a:t>
            </a:r>
            <a:r>
              <a:rPr lang="tr-TR" sz="1800" dirty="0">
                <a:latin typeface="+mn-lt"/>
                <a:cs typeface="Calibri" panose="020F0502020204030204" pitchFamily="34" charset="0"/>
              </a:rPr>
              <a:t>. Ekin Yayınevi. ISBN 978‑625‑7090‑902</a:t>
            </a:r>
          </a:p>
          <a:p>
            <a:pPr algn="just"/>
            <a:endParaRPr lang="tr-TR" sz="1800" dirty="0">
              <a:latin typeface="+mn-lt"/>
              <a:cs typeface="Calibri" panose="020F0502020204030204" pitchFamily="34" charset="0"/>
            </a:endParaRPr>
          </a:p>
          <a:p>
            <a:pPr algn="just"/>
            <a:r>
              <a:rPr lang="tr-TR" sz="1800" b="1" dirty="0">
                <a:latin typeface="+mn-lt"/>
              </a:rPr>
              <a:t>Eğin, R.</a:t>
            </a:r>
            <a:r>
              <a:rPr lang="tr-TR" sz="1800" dirty="0">
                <a:latin typeface="+mn-lt"/>
              </a:rPr>
              <a:t> (2009). </a:t>
            </a:r>
            <a:r>
              <a:rPr lang="tr-TR" sz="1800" i="1" dirty="0">
                <a:latin typeface="+mn-lt"/>
              </a:rPr>
              <a:t>Dış kaynak kullanımı: Firmaların dönüştürücü gücü, yöntem ve uygulamalar</a:t>
            </a:r>
            <a:r>
              <a:rPr lang="tr-TR" sz="1800" dirty="0">
                <a:latin typeface="+mn-lt"/>
              </a:rPr>
              <a:t>. </a:t>
            </a:r>
            <a:r>
              <a:rPr lang="tr-TR" sz="1800" dirty="0" err="1">
                <a:latin typeface="+mn-lt"/>
              </a:rPr>
              <a:t>Crea</a:t>
            </a:r>
            <a:r>
              <a:rPr lang="tr-TR" sz="1800" dirty="0">
                <a:latin typeface="+mn-lt"/>
              </a:rPr>
              <a:t> Yayıncılık.</a:t>
            </a:r>
          </a:p>
          <a:p>
            <a:pPr algn="just"/>
            <a:endParaRPr lang="tr-TR" sz="1800" dirty="0">
              <a:latin typeface="+mn-lt"/>
              <a:cs typeface="Calibri" panose="020F0502020204030204" pitchFamily="34" charset="0"/>
            </a:endParaRPr>
          </a:p>
          <a:p>
            <a:pPr algn="just"/>
            <a:r>
              <a:rPr lang="tr-TR" sz="1800" dirty="0">
                <a:latin typeface="+mn-lt"/>
              </a:rPr>
              <a:t>Özkan, B. (2016). Lojistik Faaliyetlerde Dış Kaynak Kullanımı: Üçüncü ve Dördünce </a:t>
            </a:r>
            <a:r>
              <a:rPr lang="tr-TR" sz="1800">
                <a:latin typeface="+mn-lt"/>
              </a:rPr>
              <a:t>Parti Lojistik. </a:t>
            </a:r>
            <a:r>
              <a:rPr lang="tr-TR" sz="1800" i="1">
                <a:latin typeface="+mn-lt"/>
              </a:rPr>
              <a:t>Turkish</a:t>
            </a:r>
            <a:r>
              <a:rPr lang="tr-TR" sz="1800" i="1" dirty="0">
                <a:latin typeface="+mn-lt"/>
              </a:rPr>
              <a:t> </a:t>
            </a:r>
            <a:r>
              <a:rPr lang="tr-TR" sz="1800" i="1" dirty="0" err="1">
                <a:latin typeface="+mn-lt"/>
              </a:rPr>
              <a:t>Journal</a:t>
            </a:r>
            <a:r>
              <a:rPr lang="tr-TR" sz="1800" i="1" dirty="0">
                <a:latin typeface="+mn-lt"/>
              </a:rPr>
              <a:t> of Marketing </a:t>
            </a:r>
            <a:r>
              <a:rPr lang="tr-TR" sz="1800" i="1" dirty="0" err="1">
                <a:latin typeface="+mn-lt"/>
              </a:rPr>
              <a:t>Vol</a:t>
            </a:r>
            <a:r>
              <a:rPr lang="tr-TR" sz="1800" dirty="0">
                <a:latin typeface="+mn-lt"/>
              </a:rPr>
              <a:t>, </a:t>
            </a:r>
            <a:r>
              <a:rPr lang="tr-TR" sz="1800" i="1" dirty="0">
                <a:latin typeface="+mn-lt"/>
              </a:rPr>
              <a:t>1</a:t>
            </a:r>
            <a:r>
              <a:rPr lang="tr-TR" sz="1800" dirty="0">
                <a:latin typeface="+mn-lt"/>
              </a:rPr>
              <a:t>(1), 1-11.</a:t>
            </a:r>
          </a:p>
          <a:p>
            <a:pPr algn="just"/>
            <a:endParaRPr lang="tr-TR" sz="1800" dirty="0">
              <a:latin typeface="+mn-lt"/>
            </a:endParaRPr>
          </a:p>
          <a:p>
            <a:pPr algn="just"/>
            <a:r>
              <a:rPr lang="tr-TR" sz="1800" dirty="0" err="1">
                <a:latin typeface="+mn-lt"/>
              </a:rPr>
              <a:t>Hergüllü</a:t>
            </a:r>
            <a:r>
              <a:rPr lang="tr-TR" sz="1800" dirty="0">
                <a:latin typeface="+mn-lt"/>
              </a:rPr>
              <a:t>, İ. (2009). </a:t>
            </a:r>
            <a:r>
              <a:rPr lang="tr-TR" sz="1800" i="1" dirty="0">
                <a:latin typeface="+mn-lt"/>
              </a:rPr>
              <a:t>Lojistik fonksiyonlarda dış kaynak kullanımı? 3pl lojistik</a:t>
            </a:r>
            <a:r>
              <a:rPr lang="tr-TR" sz="1800" dirty="0">
                <a:latin typeface="+mn-lt"/>
              </a:rPr>
              <a:t> (</a:t>
            </a:r>
            <a:r>
              <a:rPr lang="tr-TR" sz="1800" dirty="0" err="1">
                <a:latin typeface="+mn-lt"/>
              </a:rPr>
              <a:t>Master's</a:t>
            </a:r>
            <a:r>
              <a:rPr lang="tr-TR" sz="1800" dirty="0">
                <a:latin typeface="+mn-lt"/>
              </a:rPr>
              <a:t> </a:t>
            </a:r>
            <a:r>
              <a:rPr lang="tr-TR" sz="1800" dirty="0" err="1">
                <a:latin typeface="+mn-lt"/>
              </a:rPr>
              <a:t>thesis</a:t>
            </a:r>
            <a:r>
              <a:rPr lang="tr-TR" sz="1800" dirty="0">
                <a:latin typeface="+mn-lt"/>
              </a:rPr>
              <a:t>, Dokuz </a:t>
            </a:r>
            <a:r>
              <a:rPr lang="tr-TR" sz="1800" dirty="0" err="1">
                <a:latin typeface="+mn-lt"/>
              </a:rPr>
              <a:t>Eylul</a:t>
            </a:r>
            <a:r>
              <a:rPr lang="tr-TR" sz="1800" dirty="0">
                <a:latin typeface="+mn-lt"/>
              </a:rPr>
              <a:t> </a:t>
            </a:r>
            <a:r>
              <a:rPr lang="tr-TR" sz="1800" dirty="0" err="1">
                <a:latin typeface="+mn-lt"/>
              </a:rPr>
              <a:t>Universitesi</a:t>
            </a:r>
            <a:r>
              <a:rPr lang="tr-TR" sz="1800" dirty="0">
                <a:latin typeface="+mn-lt"/>
              </a:rPr>
              <a:t> (</a:t>
            </a:r>
            <a:r>
              <a:rPr lang="tr-TR" sz="1800" dirty="0" err="1">
                <a:latin typeface="+mn-lt"/>
              </a:rPr>
              <a:t>Turkey</a:t>
            </a:r>
            <a:r>
              <a:rPr lang="tr-TR" sz="1800" dirty="0">
                <a:latin typeface="+mn-lt"/>
              </a:rPr>
              <a:t>)).</a:t>
            </a:r>
            <a:endParaRPr lang="tr-TR" sz="1800" dirty="0">
              <a:latin typeface="+mn-lt"/>
              <a:cs typeface="Calibri" panose="020F0502020204030204" pitchFamily="34" charset="0"/>
            </a:endParaRPr>
          </a:p>
        </p:txBody>
      </p:sp>
      <p:sp>
        <p:nvSpPr>
          <p:cNvPr id="2" name="Başlık 1">
            <a:extLst>
              <a:ext uri="{FF2B5EF4-FFF2-40B4-BE49-F238E27FC236}">
                <a16:creationId xmlns:a16="http://schemas.microsoft.com/office/drawing/2014/main" id="{8CF7B339-2B3C-AC84-3E23-84CBDF5098C1}"/>
              </a:ext>
            </a:extLst>
          </p:cNvPr>
          <p:cNvSpPr>
            <a:spLocks noGrp="1"/>
          </p:cNvSpPr>
          <p:nvPr>
            <p:ph type="title"/>
          </p:nvPr>
        </p:nvSpPr>
        <p:spPr>
          <a:xfrm>
            <a:off x="793660" y="119270"/>
            <a:ext cx="9236700" cy="894521"/>
          </a:xfrm>
        </p:spPr>
        <p:txBody>
          <a:bodyPr anchor="b">
            <a:normAutofit/>
          </a:bodyPr>
          <a:lstStyle/>
          <a:p>
            <a:pPr algn="ctr"/>
            <a:r>
              <a:rPr lang="tr-TR" sz="3600" dirty="0">
                <a:solidFill>
                  <a:srgbClr val="FF0000"/>
                </a:solidFill>
                <a:latin typeface="+mn-lt"/>
              </a:rPr>
              <a:t>KAYNAKÇA</a:t>
            </a:r>
          </a:p>
        </p:txBody>
      </p:sp>
      <p:pic>
        <p:nvPicPr>
          <p:cNvPr id="4" name="Resim 3">
            <a:extLst>
              <a:ext uri="{FF2B5EF4-FFF2-40B4-BE49-F238E27FC236}">
                <a16:creationId xmlns:a16="http://schemas.microsoft.com/office/drawing/2014/main" id="{A888AE96-CF56-6099-7F17-7DA570F4E248}"/>
              </a:ext>
            </a:extLst>
          </p:cNvPr>
          <p:cNvPicPr>
            <a:picLocks noChangeAspect="1"/>
          </p:cNvPicPr>
          <p:nvPr/>
        </p:nvPicPr>
        <p:blipFill>
          <a:blip r:embed="rId2"/>
          <a:stretch>
            <a:fillRect/>
          </a:stretch>
        </p:blipFill>
        <p:spPr>
          <a:xfrm>
            <a:off x="11353800" y="16944"/>
            <a:ext cx="765277" cy="765722"/>
          </a:xfrm>
          <a:prstGeom prst="rect">
            <a:avLst/>
          </a:prstGeom>
        </p:spPr>
      </p:pic>
    </p:spTree>
    <p:extLst>
      <p:ext uri="{BB962C8B-B14F-4D97-AF65-F5344CB8AC3E}">
        <p14:creationId xmlns:p14="http://schemas.microsoft.com/office/powerpoint/2010/main" val="3255356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BA928969-A0AE-44A3-BDFE-633AA7B446DC}"/>
              </a:ext>
            </a:extLst>
          </p:cNvPr>
          <p:cNvSpPr>
            <a:spLocks noGrp="1"/>
          </p:cNvSpPr>
          <p:nvPr>
            <p:ph type="title"/>
          </p:nvPr>
        </p:nvSpPr>
        <p:spPr/>
        <p:txBody>
          <a:bodyPr/>
          <a:lstStyle/>
          <a:p>
            <a:pPr algn="r"/>
            <a:r>
              <a:rPr lang="tr-TR" dirty="0"/>
              <a:t>Teşekkürler…</a:t>
            </a:r>
          </a:p>
        </p:txBody>
      </p:sp>
    </p:spTree>
    <p:extLst>
      <p:ext uri="{BB962C8B-B14F-4D97-AF65-F5344CB8AC3E}">
        <p14:creationId xmlns:p14="http://schemas.microsoft.com/office/powerpoint/2010/main" val="364232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E03A59-E9BF-4CBD-9F06-3800B279C941}"/>
              </a:ext>
            </a:extLst>
          </p:cNvPr>
          <p:cNvSpPr>
            <a:spLocks noGrp="1"/>
          </p:cNvSpPr>
          <p:nvPr>
            <p:ph type="title"/>
          </p:nvPr>
        </p:nvSpPr>
        <p:spPr>
          <a:xfrm>
            <a:off x="793660" y="355820"/>
            <a:ext cx="9236700" cy="638092"/>
          </a:xfrm>
        </p:spPr>
        <p:txBody>
          <a:bodyPr anchor="b">
            <a:normAutofit/>
          </a:bodyPr>
          <a:lstStyle/>
          <a:p>
            <a:r>
              <a:rPr lang="tr-TR" sz="3600" dirty="0">
                <a:solidFill>
                  <a:srgbClr val="FF0000"/>
                </a:solidFill>
                <a:latin typeface="+mn-lt"/>
              </a:rPr>
              <a:t>Tedarik Zincirinde Kaynak Sağlamanın Rolü</a:t>
            </a:r>
          </a:p>
        </p:txBody>
      </p:sp>
      <p:sp>
        <p:nvSpPr>
          <p:cNvPr id="3" name="İçerik Yer Tutucusu 2">
            <a:extLst>
              <a:ext uri="{FF2B5EF4-FFF2-40B4-BE49-F238E27FC236}">
                <a16:creationId xmlns:a16="http://schemas.microsoft.com/office/drawing/2014/main" id="{11062D37-8B52-47F2-879F-8477EA1C9F0C}"/>
              </a:ext>
            </a:extLst>
          </p:cNvPr>
          <p:cNvSpPr>
            <a:spLocks noGrp="1"/>
          </p:cNvSpPr>
          <p:nvPr>
            <p:ph idx="1"/>
          </p:nvPr>
        </p:nvSpPr>
        <p:spPr>
          <a:xfrm>
            <a:off x="793660" y="1202635"/>
            <a:ext cx="10143668" cy="4832406"/>
          </a:xfrm>
        </p:spPr>
        <p:txBody>
          <a:bodyPr anchor="ctr">
            <a:normAutofit/>
          </a:bodyPr>
          <a:lstStyle/>
          <a:p>
            <a:pPr marL="0" indent="0" algn="just">
              <a:lnSpc>
                <a:spcPct val="100000"/>
              </a:lnSpc>
              <a:buNone/>
            </a:pPr>
            <a:r>
              <a:rPr lang="tr-TR" sz="2400" dirty="0">
                <a:latin typeface="+mn-lt"/>
              </a:rPr>
              <a:t>Tedarik zinciri aktivitelerinin, bir firma tarafından  dış kaynak kullanımı yoluyla</a:t>
            </a:r>
          </a:p>
          <a:p>
            <a:pPr marL="0" indent="0" algn="just">
              <a:lnSpc>
                <a:spcPct val="100000"/>
              </a:lnSpc>
              <a:buNone/>
            </a:pPr>
            <a:r>
              <a:rPr lang="tr-TR" sz="2400" dirty="0">
                <a:latin typeface="+mn-lt"/>
              </a:rPr>
              <a:t> sağlanmasını,  aşağıdaki üç soruya bağlı olarak gösterebiliriz:</a:t>
            </a:r>
          </a:p>
          <a:p>
            <a:pPr marL="0" indent="0" algn="just">
              <a:lnSpc>
                <a:spcPct val="100000"/>
              </a:lnSpc>
              <a:buNone/>
            </a:pPr>
            <a:endParaRPr lang="tr-TR" sz="2400" dirty="0">
              <a:latin typeface="+mn-lt"/>
            </a:endParaRPr>
          </a:p>
          <a:p>
            <a:pPr marL="0" indent="0" algn="just">
              <a:lnSpc>
                <a:spcPct val="100000"/>
              </a:lnSpc>
              <a:buNone/>
            </a:pPr>
            <a:r>
              <a:rPr lang="tr-TR" sz="2400" dirty="0">
                <a:latin typeface="+mn-lt"/>
              </a:rPr>
              <a:t> 1. Faaliyetin firma içerisinde gerçekleştirilmesine  nazaran üçüncü parti firma, </a:t>
            </a:r>
          </a:p>
          <a:p>
            <a:pPr marL="0" indent="0" algn="just">
              <a:lnSpc>
                <a:spcPct val="100000"/>
              </a:lnSpc>
              <a:buNone/>
            </a:pPr>
            <a:r>
              <a:rPr lang="tr-TR" sz="2400" dirty="0">
                <a:latin typeface="+mn-lt"/>
              </a:rPr>
              <a:t>tedarik zincirinin  katma değerini görece arttıracak mıdır?</a:t>
            </a:r>
          </a:p>
          <a:p>
            <a:pPr marL="0" indent="0" algn="just">
              <a:lnSpc>
                <a:spcPct val="100000"/>
              </a:lnSpc>
              <a:buNone/>
            </a:pPr>
            <a:r>
              <a:rPr lang="tr-TR" sz="2400" dirty="0">
                <a:latin typeface="+mn-lt"/>
              </a:rPr>
              <a:t> 2. Dış kaynak kullanımına bağlı olarak artacak  risklerin boyutları nelerdir?</a:t>
            </a:r>
          </a:p>
          <a:p>
            <a:pPr marL="0" indent="0" algn="just">
              <a:lnSpc>
                <a:spcPct val="100000"/>
              </a:lnSpc>
              <a:buNone/>
            </a:pPr>
            <a:r>
              <a:rPr lang="tr-TR" sz="2400" dirty="0">
                <a:latin typeface="+mn-lt"/>
              </a:rPr>
              <a:t> 3. Dış kaynak kullanımı için herhangi bir stratejik  neden bulunmakta mıdır?</a:t>
            </a:r>
          </a:p>
        </p:txBody>
      </p:sp>
      <p:pic>
        <p:nvPicPr>
          <p:cNvPr id="4" name="Resim 3">
            <a:extLst>
              <a:ext uri="{FF2B5EF4-FFF2-40B4-BE49-F238E27FC236}">
                <a16:creationId xmlns:a16="http://schemas.microsoft.com/office/drawing/2014/main" id="{AAF7E54C-4353-D764-DBD0-559F2E96822A}"/>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338246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BAF577-5AFE-453C-BFE6-E736445D4A9C}"/>
              </a:ext>
            </a:extLst>
          </p:cNvPr>
          <p:cNvSpPr>
            <a:spLocks noGrp="1"/>
          </p:cNvSpPr>
          <p:nvPr>
            <p:ph type="title"/>
          </p:nvPr>
        </p:nvSpPr>
        <p:spPr>
          <a:xfrm>
            <a:off x="793660" y="318051"/>
            <a:ext cx="9236700" cy="719823"/>
          </a:xfrm>
        </p:spPr>
        <p:txBody>
          <a:bodyPr anchor="b">
            <a:normAutofit/>
          </a:bodyPr>
          <a:lstStyle/>
          <a:p>
            <a:r>
              <a:rPr lang="tr-TR" sz="3600" dirty="0">
                <a:solidFill>
                  <a:srgbClr val="FF0000"/>
                </a:solidFill>
                <a:latin typeface="+mn-lt"/>
              </a:rPr>
              <a:t>İşletmelerde Dış Kaynak Kullanımı (DKK)</a:t>
            </a:r>
          </a:p>
        </p:txBody>
      </p:sp>
      <p:sp>
        <p:nvSpPr>
          <p:cNvPr id="3" name="İçerik Yer Tutucusu 2">
            <a:extLst>
              <a:ext uri="{FF2B5EF4-FFF2-40B4-BE49-F238E27FC236}">
                <a16:creationId xmlns:a16="http://schemas.microsoft.com/office/drawing/2014/main" id="{2A336483-F7DE-4F83-AB9D-BD2FEEB9941C}"/>
              </a:ext>
            </a:extLst>
          </p:cNvPr>
          <p:cNvSpPr>
            <a:spLocks noGrp="1"/>
          </p:cNvSpPr>
          <p:nvPr>
            <p:ph idx="1"/>
          </p:nvPr>
        </p:nvSpPr>
        <p:spPr>
          <a:xfrm>
            <a:off x="793660" y="1351723"/>
            <a:ext cx="10143668" cy="4683318"/>
          </a:xfrm>
        </p:spPr>
        <p:txBody>
          <a:bodyPr anchor="ctr">
            <a:noAutofit/>
          </a:bodyPr>
          <a:lstStyle/>
          <a:p>
            <a:pPr marL="285750" indent="-285750" algn="just">
              <a:buFont typeface="Arial" panose="020B0604020202020204" pitchFamily="34" charset="0"/>
              <a:buChar char="•"/>
            </a:pPr>
            <a:r>
              <a:rPr lang="tr-TR" sz="2400" dirty="0">
                <a:latin typeface="+mn-lt"/>
              </a:rPr>
              <a:t>Günümüzde özellikle bilişim ve ulaşım teknolojilerinde yaşanan hızlı gelişmeye paralel olarak yaşanan küreselleşme ile iş dünyasındaki rekabet oldukça artmıştır. </a:t>
            </a:r>
          </a:p>
          <a:p>
            <a:pPr marL="285750" indent="-285750" algn="just">
              <a:buFont typeface="Arial" panose="020B0604020202020204" pitchFamily="34" charset="0"/>
              <a:buChar char="•"/>
            </a:pPr>
            <a:r>
              <a:rPr lang="tr-TR" sz="2400" dirty="0">
                <a:latin typeface="+mn-lt"/>
              </a:rPr>
              <a:t>Bu </a:t>
            </a:r>
            <a:r>
              <a:rPr lang="tr-TR" sz="2400" dirty="0">
                <a:solidFill>
                  <a:srgbClr val="FF0000"/>
                </a:solidFill>
                <a:latin typeface="+mn-lt"/>
              </a:rPr>
              <a:t>yoğun rekabet ortamında </a:t>
            </a:r>
            <a:r>
              <a:rPr lang="tr-TR" sz="2400" dirty="0">
                <a:latin typeface="+mn-lt"/>
              </a:rPr>
              <a:t>ayakta kalmak isteyen işletmelerin müşteriye hızla yanıt verirken, değişen müşteri taleplerine yanıt verebilecek </a:t>
            </a:r>
            <a:r>
              <a:rPr lang="tr-TR" sz="2400" dirty="0">
                <a:solidFill>
                  <a:srgbClr val="FF0000"/>
                </a:solidFill>
                <a:latin typeface="+mn-lt"/>
              </a:rPr>
              <a:t>esneklikte </a:t>
            </a:r>
            <a:r>
              <a:rPr lang="tr-TR" sz="2400" dirty="0">
                <a:latin typeface="+mn-lt"/>
              </a:rPr>
              <a:t>ve hem pazarda diğerlerinden önde olabilecek hem de müşteri isteklerini çabucak gerçekleştirebilecek hızda olmaları gerekmektedir.</a:t>
            </a:r>
          </a:p>
          <a:p>
            <a:pPr marL="285750" indent="-285750" algn="just">
              <a:buFont typeface="Arial" panose="020B0604020202020204" pitchFamily="34" charset="0"/>
              <a:buChar char="•"/>
            </a:pPr>
            <a:r>
              <a:rPr lang="tr-TR" sz="2400" dirty="0">
                <a:latin typeface="+mn-lt"/>
              </a:rPr>
              <a:t>Küreselleşmenin etkisiyle bilinçlenen müşterilerin kişiselleştirilmiş ürünlere kaliteli ve hızlı olarak erişmek istemesinin yanı sıra ulusal ve küresel ekonomideki </a:t>
            </a:r>
            <a:r>
              <a:rPr lang="tr-TR" sz="2400" dirty="0">
                <a:solidFill>
                  <a:srgbClr val="FF0000"/>
                </a:solidFill>
                <a:latin typeface="+mn-lt"/>
              </a:rPr>
              <a:t>ani dalgalanmalar </a:t>
            </a:r>
            <a:r>
              <a:rPr lang="tr-TR" sz="2400" dirty="0">
                <a:latin typeface="+mn-lt"/>
              </a:rPr>
              <a:t>gibi etkenler, işletmeleri yönetim ve üretim yapılarında radikal değişimler yapmaya itmiştir.</a:t>
            </a:r>
          </a:p>
          <a:p>
            <a:pPr algn="just"/>
            <a:endParaRPr lang="tr-TR" sz="2400" dirty="0">
              <a:latin typeface="+mn-lt"/>
            </a:endParaRPr>
          </a:p>
        </p:txBody>
      </p:sp>
      <p:pic>
        <p:nvPicPr>
          <p:cNvPr id="4" name="Resim 3">
            <a:extLst>
              <a:ext uri="{FF2B5EF4-FFF2-40B4-BE49-F238E27FC236}">
                <a16:creationId xmlns:a16="http://schemas.microsoft.com/office/drawing/2014/main" id="{72B1EE43-9833-F507-088B-E4105D783C65}"/>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65776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679F94-727D-4045-BCAD-B864766D6F59}"/>
              </a:ext>
            </a:extLst>
          </p:cNvPr>
          <p:cNvSpPr>
            <a:spLocks noGrp="1"/>
          </p:cNvSpPr>
          <p:nvPr>
            <p:ph type="title"/>
          </p:nvPr>
        </p:nvSpPr>
        <p:spPr>
          <a:xfrm>
            <a:off x="793660" y="246954"/>
            <a:ext cx="9236700" cy="786716"/>
          </a:xfrm>
        </p:spPr>
        <p:txBody>
          <a:bodyPr anchor="b">
            <a:normAutofit/>
          </a:bodyPr>
          <a:lstStyle/>
          <a:p>
            <a:r>
              <a:rPr lang="tr-TR" sz="3600" dirty="0">
                <a:solidFill>
                  <a:srgbClr val="FF0000"/>
                </a:solidFill>
                <a:latin typeface="+mn-lt"/>
              </a:rPr>
              <a:t>Lojistik Sektöründe Dış Kaynak Kullanımı</a:t>
            </a:r>
          </a:p>
        </p:txBody>
      </p:sp>
      <p:sp>
        <p:nvSpPr>
          <p:cNvPr id="3" name="İçerik Yer Tutucusu 2">
            <a:extLst>
              <a:ext uri="{FF2B5EF4-FFF2-40B4-BE49-F238E27FC236}">
                <a16:creationId xmlns:a16="http://schemas.microsoft.com/office/drawing/2014/main" id="{177088AE-D1C8-4E7D-986E-1100673C5EE9}"/>
              </a:ext>
            </a:extLst>
          </p:cNvPr>
          <p:cNvSpPr>
            <a:spLocks noGrp="1"/>
          </p:cNvSpPr>
          <p:nvPr>
            <p:ph idx="1"/>
          </p:nvPr>
        </p:nvSpPr>
        <p:spPr>
          <a:xfrm>
            <a:off x="793660" y="1202635"/>
            <a:ext cx="10143668" cy="5143736"/>
          </a:xfrm>
        </p:spPr>
        <p:txBody>
          <a:bodyPr anchor="ctr">
            <a:noAutofit/>
          </a:bodyPr>
          <a:lstStyle/>
          <a:p>
            <a:pPr marL="0" indent="0" algn="just">
              <a:buNone/>
            </a:pPr>
            <a:r>
              <a:rPr lang="tr-TR" sz="2200" dirty="0">
                <a:latin typeface="+mn-lt"/>
              </a:rPr>
              <a:t>Küreselleşme süreci ile birlikte gelişen koşullar tüm lojistikçileri </a:t>
            </a:r>
            <a:r>
              <a:rPr lang="tr-TR" sz="2200" dirty="0">
                <a:solidFill>
                  <a:srgbClr val="FF0000"/>
                </a:solidFill>
                <a:latin typeface="+mn-lt"/>
              </a:rPr>
              <a:t>hizmetlerinde kaliteyi yükseltmeye</a:t>
            </a:r>
            <a:r>
              <a:rPr lang="tr-TR" sz="2200" dirty="0">
                <a:latin typeface="+mn-lt"/>
              </a:rPr>
              <a:t> ama bunun yanında </a:t>
            </a:r>
            <a:r>
              <a:rPr lang="tr-TR" sz="2200" dirty="0">
                <a:solidFill>
                  <a:srgbClr val="FF0000"/>
                </a:solidFill>
                <a:latin typeface="+mn-lt"/>
              </a:rPr>
              <a:t>daha ucuz ve daha çabuk çözümler </a:t>
            </a:r>
            <a:r>
              <a:rPr lang="tr-TR" sz="2200" dirty="0">
                <a:latin typeface="+mn-lt"/>
              </a:rPr>
              <a:t>üretmeye zorlamıştır. Farklı alanlarda birbirinden farklı sorumluluklar üstlenen lojistikçiler için, dış kaynak kullanımı önemli çözümlerden biri olarak ortaya çıkmıştır. </a:t>
            </a:r>
          </a:p>
          <a:p>
            <a:pPr marL="0" indent="0" algn="just">
              <a:buNone/>
            </a:pPr>
            <a:r>
              <a:rPr lang="tr-TR" sz="2200" dirty="0">
                <a:latin typeface="+mn-lt"/>
              </a:rPr>
              <a:t>Günümüzde her alanda üstünlük sağlayabilmek mümkün değildir. İşletmeler ve kurumlar, herhangi bir alanda işlevini istenilen seviye ve şartlarda yerine getiremiyorsa, bu işlevi çok iyi gerçekleştirebilen başka bir hizmet sunucuya veya üreticiye yaptırabilir.</a:t>
            </a:r>
          </a:p>
          <a:p>
            <a:pPr marL="0" indent="0" algn="just">
              <a:buNone/>
            </a:pPr>
            <a:r>
              <a:rPr lang="tr-TR" sz="2200" dirty="0">
                <a:latin typeface="+mn-lt"/>
              </a:rPr>
              <a:t>Lojistikte dış kaynak kullanımı, işletmelerin giderek kendilerine rekabet avantajı sağlayan yeteneklerine dayalı işleri yapmak istemeleri, buna karşın, öz yeteneklerini kullanılmadığı işleri, başka işletmelerden alma eğilimleri sonucu oluşmuştur. Değişimlere uyum sağlayabilmek, dalgalanmalardan daha az etkilenmek, güncel ve en son teknolojilerden, bilgi birikiminden hızla yararlanabilmek amacıyla </a:t>
            </a:r>
            <a:r>
              <a:rPr lang="tr-TR" sz="2200" dirty="0">
                <a:solidFill>
                  <a:schemeClr val="accent2"/>
                </a:solidFill>
                <a:latin typeface="+mn-lt"/>
              </a:rPr>
              <a:t>"dış kaynak kullanımı (</a:t>
            </a:r>
            <a:r>
              <a:rPr lang="tr-TR" sz="2200" dirty="0" err="1">
                <a:solidFill>
                  <a:schemeClr val="accent2"/>
                </a:solidFill>
                <a:latin typeface="+mn-lt"/>
              </a:rPr>
              <a:t>outsourcing</a:t>
            </a:r>
            <a:r>
              <a:rPr lang="tr-TR" sz="2200" dirty="0">
                <a:solidFill>
                  <a:schemeClr val="accent2"/>
                </a:solidFill>
                <a:latin typeface="+mn-lt"/>
              </a:rPr>
              <a:t>)" </a:t>
            </a:r>
            <a:r>
              <a:rPr lang="tr-TR" sz="2200" dirty="0">
                <a:latin typeface="+mn-lt"/>
              </a:rPr>
              <a:t>yöntemi artık tüm lojistikçiler tarafından yaygın olarak uygulanmaktadır. </a:t>
            </a:r>
          </a:p>
        </p:txBody>
      </p:sp>
      <p:pic>
        <p:nvPicPr>
          <p:cNvPr id="4" name="Resim 3">
            <a:extLst>
              <a:ext uri="{FF2B5EF4-FFF2-40B4-BE49-F238E27FC236}">
                <a16:creationId xmlns:a16="http://schemas.microsoft.com/office/drawing/2014/main" id="{F8995561-9868-AB8F-B15F-F0C22B30DD8B}"/>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274968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3E70FF-F97B-40FA-B49C-17379E37E972}"/>
              </a:ext>
            </a:extLst>
          </p:cNvPr>
          <p:cNvSpPr>
            <a:spLocks noGrp="1"/>
          </p:cNvSpPr>
          <p:nvPr>
            <p:ph type="title"/>
          </p:nvPr>
        </p:nvSpPr>
        <p:spPr>
          <a:xfrm>
            <a:off x="645065" y="1463040"/>
            <a:ext cx="3796306" cy="2690949"/>
          </a:xfrm>
        </p:spPr>
        <p:txBody>
          <a:bodyPr anchor="t">
            <a:normAutofit/>
          </a:bodyPr>
          <a:lstStyle/>
          <a:p>
            <a:r>
              <a:rPr lang="tr-TR" sz="3600" dirty="0">
                <a:solidFill>
                  <a:srgbClr val="FF0000"/>
                </a:solidFill>
                <a:latin typeface="+mn-lt"/>
              </a:rPr>
              <a:t>Lojistik Sektöründe Dış Kaynak Kullanımı</a:t>
            </a:r>
          </a:p>
        </p:txBody>
      </p:sp>
      <p:sp>
        <p:nvSpPr>
          <p:cNvPr id="3" name="İçerik Yer Tutucusu 2">
            <a:extLst>
              <a:ext uri="{FF2B5EF4-FFF2-40B4-BE49-F238E27FC236}">
                <a16:creationId xmlns:a16="http://schemas.microsoft.com/office/drawing/2014/main" id="{F1EEB93E-20D1-4B4E-87F6-A6C6B7B1B7F1}"/>
              </a:ext>
            </a:extLst>
          </p:cNvPr>
          <p:cNvSpPr>
            <a:spLocks noGrp="1"/>
          </p:cNvSpPr>
          <p:nvPr>
            <p:ph idx="1"/>
          </p:nvPr>
        </p:nvSpPr>
        <p:spPr>
          <a:xfrm>
            <a:off x="5199018" y="437322"/>
            <a:ext cx="5542387" cy="5426765"/>
          </a:xfrm>
        </p:spPr>
        <p:txBody>
          <a:bodyPr anchor="t">
            <a:normAutofit lnSpcReduction="10000"/>
          </a:bodyPr>
          <a:lstStyle/>
          <a:p>
            <a:pPr algn="just"/>
            <a:r>
              <a:rPr lang="tr-TR" sz="2400" b="1" u="sng" dirty="0">
                <a:latin typeface="+mn-lt"/>
              </a:rPr>
              <a:t>Lojistik Sektöründe DKK ve Sağladığı Yararlar</a:t>
            </a:r>
          </a:p>
          <a:p>
            <a:pPr algn="just"/>
            <a:endParaRPr lang="tr-TR" sz="2000" b="1" u="sng" dirty="0">
              <a:latin typeface="+mn-lt"/>
            </a:endParaRPr>
          </a:p>
          <a:p>
            <a:pPr algn="just"/>
            <a:r>
              <a:rPr lang="tr-TR" sz="2400" dirty="0" err="1">
                <a:latin typeface="+mn-lt"/>
              </a:rPr>
              <a:t>LODER’in</a:t>
            </a:r>
            <a:r>
              <a:rPr lang="tr-TR" sz="2400" dirty="0">
                <a:latin typeface="+mn-lt"/>
              </a:rPr>
              <a:t> tanımına göre ise DKK,</a:t>
            </a:r>
          </a:p>
          <a:p>
            <a:pPr marL="0" indent="0" algn="just">
              <a:buNone/>
            </a:pPr>
            <a:r>
              <a:rPr lang="tr-TR" sz="2400" dirty="0">
                <a:latin typeface="+mn-lt"/>
              </a:rPr>
              <a:t>“şirketlerin kendi temel faaliyetlerine daha fazla odaklanmak, maliyetleri azaltmak, kaliteyi yükseltmek, verimliliği artırmak, sabit maliyetleri değişken maliyetler haline dönüştürmek, ilgili tedarikçinin uzmanlık, yatırım ve yaratıcılık gücünden yararlanmak, pazara tepki hızını yükseltmek amaçlarından bir veya birkaçından yararlanmak üzere, var olan şirket faaliyeti veya faaliyetlerinin gereğinde ilgili varlıklarıyla birlikte üçüncü taraf şirketlere devredilmesi sürecidir”.</a:t>
            </a:r>
          </a:p>
          <a:p>
            <a:pPr algn="just"/>
            <a:endParaRPr lang="tr-TR" sz="2000" dirty="0">
              <a:latin typeface="+mn-lt"/>
            </a:endParaRPr>
          </a:p>
        </p:txBody>
      </p:sp>
      <p:pic>
        <p:nvPicPr>
          <p:cNvPr id="4" name="Resim 3">
            <a:extLst>
              <a:ext uri="{FF2B5EF4-FFF2-40B4-BE49-F238E27FC236}">
                <a16:creationId xmlns:a16="http://schemas.microsoft.com/office/drawing/2014/main" id="{F87DBDBB-AF5E-DE9A-E76E-D003A5B39FF2}"/>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84975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DF1E4A-6DDC-47E2-8EF5-228B3537AC6E}"/>
              </a:ext>
            </a:extLst>
          </p:cNvPr>
          <p:cNvSpPr>
            <a:spLocks noGrp="1"/>
          </p:cNvSpPr>
          <p:nvPr>
            <p:ph type="title"/>
          </p:nvPr>
        </p:nvSpPr>
        <p:spPr>
          <a:xfrm>
            <a:off x="888423" y="238539"/>
            <a:ext cx="10250632" cy="815010"/>
          </a:xfrm>
        </p:spPr>
        <p:txBody>
          <a:bodyPr anchor="b">
            <a:normAutofit/>
          </a:bodyPr>
          <a:lstStyle/>
          <a:p>
            <a:r>
              <a:rPr lang="tr-TR" sz="3600" dirty="0">
                <a:solidFill>
                  <a:srgbClr val="FF0000"/>
                </a:solidFill>
                <a:latin typeface="+mn-lt"/>
              </a:rPr>
              <a:t>Dış Kaynak Kullanımı</a:t>
            </a:r>
          </a:p>
        </p:txBody>
      </p:sp>
      <p:sp>
        <p:nvSpPr>
          <p:cNvPr id="3" name="İçerik Yer Tutucusu 2">
            <a:extLst>
              <a:ext uri="{FF2B5EF4-FFF2-40B4-BE49-F238E27FC236}">
                <a16:creationId xmlns:a16="http://schemas.microsoft.com/office/drawing/2014/main" id="{6D6A3D68-1521-41CF-8455-AE05E08240B3}"/>
              </a:ext>
            </a:extLst>
          </p:cNvPr>
          <p:cNvSpPr>
            <a:spLocks noGrp="1"/>
          </p:cNvSpPr>
          <p:nvPr>
            <p:ph idx="1"/>
          </p:nvPr>
        </p:nvSpPr>
        <p:spPr>
          <a:xfrm>
            <a:off x="888423" y="1311965"/>
            <a:ext cx="10415154" cy="4682815"/>
          </a:xfrm>
        </p:spPr>
        <p:txBody>
          <a:bodyPr anchor="ctr">
            <a:noAutofit/>
          </a:bodyPr>
          <a:lstStyle/>
          <a:p>
            <a:pPr marL="0" indent="0" algn="just">
              <a:buNone/>
            </a:pPr>
            <a:r>
              <a:rPr lang="tr-TR" sz="2400" dirty="0">
                <a:latin typeface="+mn-lt"/>
              </a:rPr>
              <a:t>Gerek üretim merkezi, gerek tedarikçiler, gerekse kendini müşteri olarak gören her bileşen, lojistik faaliyetlerin tamamını kendi bünyesinde gerçekleştirmek zorunda değildir, bunun yerine dış kaynak kullanarak, lojistik hizmet satın alma yoluyla, bileşenlerin kendi uzmanlık alanına odaklanmaları mümkün olmaktadır.</a:t>
            </a:r>
          </a:p>
          <a:p>
            <a:pPr marL="0" indent="0" algn="just">
              <a:buNone/>
            </a:pPr>
            <a:r>
              <a:rPr lang="tr-TR" sz="2400" dirty="0">
                <a:latin typeface="+mn-lt"/>
              </a:rPr>
              <a:t>Dış kaynak kullanımı lojistik sektörünü besleyen en önemli güçtür. Dış kaynak kullanımında hizmet veren üçüncü parti lojistik (3PL) tedarik işletmeleri, ileri seviyede lojistik hizmet taleplerinin ortaya çıkması ve yaygınlaşması sonucunda gelişmektedir. Küreselleşme, tedarik sürelerinin sürekli daha da azalması yönündeki baskılar, müşteri odaklılık ve dış kaynak kullanımı gibi değişimler rekabette avantaj sağlamaya çalışan işletmeler arasında lojistiğe ilgiyi artıran önemli unsurlardır. </a:t>
            </a:r>
          </a:p>
        </p:txBody>
      </p:sp>
      <p:pic>
        <p:nvPicPr>
          <p:cNvPr id="4" name="Resim 3">
            <a:extLst>
              <a:ext uri="{FF2B5EF4-FFF2-40B4-BE49-F238E27FC236}">
                <a16:creationId xmlns:a16="http://schemas.microsoft.com/office/drawing/2014/main" id="{16AF58FF-8C30-C347-7CC2-1380F8B5FFD5}"/>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63358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7E08CC-1C07-7F23-0432-13B48C1FFB67}"/>
              </a:ext>
            </a:extLst>
          </p:cNvPr>
          <p:cNvSpPr>
            <a:spLocks noGrp="1"/>
          </p:cNvSpPr>
          <p:nvPr>
            <p:ph type="title"/>
          </p:nvPr>
        </p:nvSpPr>
        <p:spPr/>
        <p:txBody>
          <a:bodyPr>
            <a:normAutofit/>
          </a:bodyPr>
          <a:lstStyle/>
          <a:p>
            <a:r>
              <a:rPr lang="tr-TR" sz="3600" dirty="0">
                <a:solidFill>
                  <a:srgbClr val="FF0000"/>
                </a:solidFill>
                <a:latin typeface="+mn-lt"/>
              </a:rPr>
              <a:t>Dış Kaynak Kullanımı</a:t>
            </a:r>
          </a:p>
        </p:txBody>
      </p:sp>
      <p:sp>
        <p:nvSpPr>
          <p:cNvPr id="3" name="İçerik Yer Tutucusu 2">
            <a:extLst>
              <a:ext uri="{FF2B5EF4-FFF2-40B4-BE49-F238E27FC236}">
                <a16:creationId xmlns:a16="http://schemas.microsoft.com/office/drawing/2014/main" id="{E043B44E-D496-AB44-5E4A-FD79BD9E5AD0}"/>
              </a:ext>
            </a:extLst>
          </p:cNvPr>
          <p:cNvSpPr>
            <a:spLocks noGrp="1"/>
          </p:cNvSpPr>
          <p:nvPr>
            <p:ph idx="1"/>
          </p:nvPr>
        </p:nvSpPr>
        <p:spPr>
          <a:xfrm>
            <a:off x="838200" y="1878495"/>
            <a:ext cx="10515600" cy="4052209"/>
          </a:xfrm>
        </p:spPr>
        <p:txBody>
          <a:bodyPr>
            <a:normAutofit/>
          </a:bodyPr>
          <a:lstStyle/>
          <a:p>
            <a:pPr algn="just"/>
            <a:r>
              <a:rPr lang="tr-TR" sz="2400" dirty="0">
                <a:latin typeface="+mn-lt"/>
              </a:rPr>
              <a:t>Tedarik zincirinin entegrasyonu da endüstride rekabet avantajı kazanmak için önemli bir yoldur. Sonuçta, lojistik hizmet sağlayan işletmelerin rolü kapsam ve karmaşıklık bakımından her geçen gün daha çok önem kazanmaktadır. </a:t>
            </a:r>
          </a:p>
          <a:p>
            <a:pPr algn="just"/>
            <a:r>
              <a:rPr lang="tr-TR" sz="2400" dirty="0">
                <a:latin typeface="+mn-lt"/>
              </a:rPr>
              <a:t>Çünkü bilindiği üzere, lojistik faaliyetlerin bütün içerisinde etkileşimli ve eş zamanlı hareketleri, tedarik zincirini oluşturmaktadır. Günümüzde rekabetin özellikle tedarik zincirleri arasında yaşanıldığı düşünüldüğünde, öncelik bileşenlerin her ne şekilde olursa olsun lojistik başarı elde etmesiyle sağlanmaktadır.</a:t>
            </a:r>
          </a:p>
        </p:txBody>
      </p:sp>
      <p:pic>
        <p:nvPicPr>
          <p:cNvPr id="4" name="Resim 3">
            <a:extLst>
              <a:ext uri="{FF2B5EF4-FFF2-40B4-BE49-F238E27FC236}">
                <a16:creationId xmlns:a16="http://schemas.microsoft.com/office/drawing/2014/main" id="{FF670995-F9B6-1E5D-E184-2751FDFAE628}"/>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03480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6B2152AA-014F-45D9-BAD6-702A5C58D1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043516"/>
            <a:ext cx="10905066" cy="4770967"/>
          </a:xfrm>
          <a:prstGeom prst="rect">
            <a:avLst/>
          </a:prstGeom>
          <a:ln>
            <a:noFill/>
          </a:ln>
        </p:spPr>
      </p:pic>
      <p:pic>
        <p:nvPicPr>
          <p:cNvPr id="2" name="Resim 1">
            <a:extLst>
              <a:ext uri="{FF2B5EF4-FFF2-40B4-BE49-F238E27FC236}">
                <a16:creationId xmlns:a16="http://schemas.microsoft.com/office/drawing/2014/main" id="{51CD2130-7D6D-231A-8BC8-210A429CD4A7}"/>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32106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nu1" id="{E186D569-A01C-4F45-AAF1-864DBE8C5190}" vid="{74AB5668-79A6-4A16-A75E-42D055DD1C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tasarım-şablon</Template>
  <TotalTime>379</TotalTime>
  <Words>2311</Words>
  <Application>Microsoft Macintosh PowerPoint</Application>
  <PresentationFormat>Geniş ekran</PresentationFormat>
  <Paragraphs>101</Paragraphs>
  <Slides>29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29</vt:i4>
      </vt:variant>
    </vt:vector>
  </HeadingPairs>
  <TitlesOfParts>
    <vt:vector size="33" baseType="lpstr">
      <vt:lpstr>Arial</vt:lpstr>
      <vt:lpstr>Calibri</vt:lpstr>
      <vt:lpstr>Candara</vt:lpstr>
      <vt:lpstr>Office Teması</vt:lpstr>
      <vt:lpstr>LOJİSTİK PLANLAMA DERSİ  DIŞ KAYNAK KULLANIMI, 3. PARTİ LOJİSTİK, 4.PARTİ LOJİSTİK</vt:lpstr>
      <vt:lpstr>Tedarik Zincirinde Kaynak Sağlamanın Rolü</vt:lpstr>
      <vt:lpstr>Tedarik Zincirinde Kaynak Sağlamanın Rolü</vt:lpstr>
      <vt:lpstr>İşletmelerde Dış Kaynak Kullanımı (DKK)</vt:lpstr>
      <vt:lpstr>Lojistik Sektöründe Dış Kaynak Kullanımı</vt:lpstr>
      <vt:lpstr>Lojistik Sektöründe Dış Kaynak Kullanımı</vt:lpstr>
      <vt:lpstr>Dış Kaynak Kullanımı</vt:lpstr>
      <vt:lpstr>Dış Kaynak Kullanımı</vt:lpstr>
      <vt:lpstr>PowerPoint Sunusu</vt:lpstr>
      <vt:lpstr>Dış Kaynak Kullanımının Gerekçeleri</vt:lpstr>
      <vt:lpstr>Dış Kaynak Kullanımında Taraflar</vt:lpstr>
      <vt:lpstr>3PL</vt:lpstr>
      <vt:lpstr>3PL</vt:lpstr>
      <vt:lpstr>3PL</vt:lpstr>
      <vt:lpstr>PowerPoint Sunusu</vt:lpstr>
      <vt:lpstr>Dördüncü Parti Lojistik (4PL)</vt:lpstr>
      <vt:lpstr>4PL</vt:lpstr>
      <vt:lpstr>Dış Kaynak Kullanımının Sağladığı Yararlar</vt:lpstr>
      <vt:lpstr>Dış Kaynak Kullanımının Sağladığı Yararlar</vt:lpstr>
      <vt:lpstr>Dış Kaynak Kullanımının Sağladığı Yararlar</vt:lpstr>
      <vt:lpstr>Dış Kaynak Kullanımının Sağladığı Yararlar</vt:lpstr>
      <vt:lpstr>Dış Kaynak Kullanımında Yaşanan Sorunlar</vt:lpstr>
      <vt:lpstr>Dış Kaynak Kullanımında Yaşanan Sorunlar</vt:lpstr>
      <vt:lpstr>Dış Kaynak Kullanımında Yaşanan Sorunlar</vt:lpstr>
      <vt:lpstr>Örneklerle  Dış Kaynak Kullanımı !</vt:lpstr>
      <vt:lpstr>Örneklerle Dış Kaynak Kullanımı</vt:lpstr>
      <vt:lpstr>PowerPoint Sunusu</vt:lpstr>
      <vt:lpstr>KAYNAKÇA</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Yazar</dc:creator>
  <cp:lastModifiedBy>Nazlıcan Dindarik</cp:lastModifiedBy>
  <cp:revision>47</cp:revision>
  <dcterms:created xsi:type="dcterms:W3CDTF">2018-12-07T13:23:10Z</dcterms:created>
  <dcterms:modified xsi:type="dcterms:W3CDTF">2025-07-16T14:14:06Z</dcterms:modified>
</cp:coreProperties>
</file>