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63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5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BANKA VE SİGORTA 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11.HAFTA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51523E-3169-43A1-86E1-D5DCD7EA7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530578"/>
            <a:ext cx="10165081" cy="5646385"/>
          </a:xfrm>
        </p:spPr>
        <p:txBody>
          <a:bodyPr>
            <a:normAutofit fontScale="55000" lnSpcReduction="20000"/>
          </a:bodyPr>
          <a:lstStyle/>
          <a:p>
            <a:r>
              <a:rPr lang="tr-TR" b="1" dirty="0"/>
              <a:t>3. Sigorta Şirketi İflas Ederse</a:t>
            </a:r>
          </a:p>
          <a:p>
            <a:r>
              <a:rPr lang="tr-TR" dirty="0"/>
              <a:t>Şirket ödeme yapamayacak duruma gelmişse;</a:t>
            </a:r>
          </a:p>
          <a:p>
            <a:r>
              <a:rPr lang="tr-TR" dirty="0"/>
              <a:t>bedeni ve maddi zararlar karşılanabilir.</a:t>
            </a:r>
          </a:p>
          <a:p>
            <a:r>
              <a:rPr lang="tr-TR" b="1" dirty="0"/>
              <a:t>4. Çalıntı veya Gasp Edilmiş Araç</a:t>
            </a:r>
          </a:p>
          <a:p>
            <a:r>
              <a:rPr lang="tr-TR" dirty="0"/>
              <a:t>İşleten sorumlu değilse;</a:t>
            </a:r>
          </a:p>
          <a:p>
            <a:r>
              <a:rPr lang="tr-TR" dirty="0"/>
              <a:t>bedensel zararlar karşılanır.</a:t>
            </a:r>
          </a:p>
          <a:p>
            <a:r>
              <a:rPr lang="tr-TR" b="1" dirty="0"/>
              <a:t>5. Yeşil Kart Sigortası</a:t>
            </a:r>
          </a:p>
          <a:p>
            <a:r>
              <a:rPr lang="tr-TR" dirty="0"/>
              <a:t>Uluslararası Yeşil Kart sistemi kapsamındaki ödemeler yapılır.</a:t>
            </a:r>
          </a:p>
          <a:p>
            <a:r>
              <a:rPr lang="tr-TR" b="1" dirty="0"/>
              <a:t>Gelir Kaynağı</a:t>
            </a:r>
          </a:p>
          <a:p>
            <a:r>
              <a:rPr lang="tr-TR" dirty="0"/>
              <a:t>Güvence Hesabı;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şirketlerinin katkı paylarından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sigortalılardan alınan katkı paylarından </a:t>
            </a:r>
          </a:p>
          <a:p>
            <a:r>
              <a:rPr lang="tr-TR" dirty="0"/>
              <a:t>oluşur.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FAAEF8-8108-410F-97EC-435DCBB11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90BA7F9-13B1-4720-9108-CB939F789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D8A1AB-787C-4F4C-93F4-BDDCF6D8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232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5684 sayılı Sigortacılık Kanunu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Sigorta Sözleşmeleri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Sigorta sözleşmeleri, </a:t>
            </a:r>
            <a:r>
              <a:rPr lang="tr-TR" b="1" dirty="0"/>
              <a:t>Sigortacılık ve Özel Emeklilik Düzenleme ve Denetleme Kurumu (SEDDK)</a:t>
            </a:r>
            <a:r>
              <a:rPr lang="tr-TR" dirty="0"/>
              <a:t> tarafından onaylanan </a:t>
            </a:r>
            <a:r>
              <a:rPr lang="tr-TR" b="1" dirty="0"/>
              <a:t>genel şartlara uygun</a:t>
            </a:r>
            <a:r>
              <a:rPr lang="tr-TR" dirty="0"/>
              <a:t> olarak hazırlanır.</a:t>
            </a:r>
          </a:p>
          <a:p>
            <a:r>
              <a:rPr lang="tr-TR" dirty="0"/>
              <a:t>Ancak sigortanın özelliğine göre </a:t>
            </a:r>
            <a:r>
              <a:rPr lang="tr-TR" b="1" dirty="0"/>
              <a:t>özel şartlar</a:t>
            </a:r>
            <a:r>
              <a:rPr lang="tr-TR" dirty="0"/>
              <a:t> da eklenebilir. Bu özel şartların açık ve anlaşılır şekilde belirtilmesi zorunludur.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5FBC83-A75A-8DD8-7ECD-1B98DCD2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085ED2-F462-4BDA-B551-54AA10CEB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Hayat Sigortalarında</a:t>
            </a:r>
          </a:p>
          <a:p>
            <a:r>
              <a:rPr lang="tr-TR" dirty="0"/>
              <a:t>Hayat sigortası teklif formu sigorta şirketine ulaştıktan sonra;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30 gün içinde reddedilmezse</a:t>
            </a:r>
            <a:r>
              <a:rPr lang="tr-TR" dirty="0"/>
              <a:t>, sözleşme kurulmuş sayılır.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B92E742-D6C1-4555-8A29-6A6F55457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9436DA-6323-46E1-A87D-1F9B4872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24DD73D-52EF-41C5-A44C-0FF063574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2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A399E9-71A2-4838-8F97-30A854EE8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Bilgilendirme Yükümlülüğü</a:t>
            </a:r>
          </a:p>
          <a:p>
            <a:r>
              <a:rPr lang="tr-TR" dirty="0"/>
              <a:t>Sigorta şirketi ve acente;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 ettireni,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Sigortalıyı,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Lehdarı</a:t>
            </a:r>
            <a:r>
              <a:rPr lang="tr-TR" dirty="0"/>
              <a:t> </a:t>
            </a:r>
          </a:p>
          <a:p>
            <a:r>
              <a:rPr lang="tr-TR" dirty="0"/>
              <a:t>hem sözleşme kurulurken hem de sözleşme devam ederken bilgilendirmek zorundadır.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8A066E7-4E9E-4350-B0C6-89B29D71A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7BE09C-FB9E-476F-9359-7CF1D0B5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88332D-E311-4F25-86E0-97ECB8B8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727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FDC442-CA86-4A8E-8563-897B5458D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Sigorta sözleşmeleri;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açık,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anlaşılır,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Türkçe hazırlanmalıdır. </a:t>
            </a:r>
          </a:p>
          <a:p>
            <a:r>
              <a:rPr lang="tr-TR" dirty="0"/>
              <a:t>Yabancı kelimeler yerine Türkçe karşılıklarının kullanılması esastır.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9DDF6A-F613-41BF-B982-0D259AF9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AD6698-C92C-486C-ADC6-6E0E8888C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09E6506-80B2-4A9C-B8AD-35B4B80A5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257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B98BFE-2A34-4996-B303-B4A3466A5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Tarifeler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C94B32-48E2-474E-B128-D2433A891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Sigorta prim tarifeleri;</a:t>
            </a:r>
          </a:p>
          <a:p>
            <a:pPr algn="l"/>
            <a:r>
              <a:rPr lang="tr-TR" dirty="0"/>
              <a:t>genel olarak sigorta şirketleri tarafından serbestçe belirlenir. </a:t>
            </a:r>
            <a:r>
              <a:rPr lang="tr-TR" dirty="0" err="1"/>
              <a:t>Ancak;zorunlu</a:t>
            </a:r>
            <a:r>
              <a:rPr lang="tr-TR" dirty="0"/>
              <a:t> sigortalarda teminat tutarları, prim tarifeleri, uygulama esasları Cumhurbaşkanı veya ilgili mevzuat çerçevesinde belirlenen yetkili idare tarafından düzenlenir. Bazı sigorta branşlarında tarifelerin uygulanması önceden onaya bağlanabilir.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9CB850-D373-4772-B00F-B7C2A22ED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A6C300-4676-4FCC-A617-E9307C4FE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78E70A-B8BB-4A13-850E-143D4BE4E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836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7C27E8-B154-40C4-9004-188E3631F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Zorunlu Sigortalar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B02DFA-AF6C-4990-9389-700F71998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/>
              <a:t>Kamu yararı gerektiriyorsa;</a:t>
            </a:r>
          </a:p>
          <a:p>
            <a:r>
              <a:rPr lang="tr-TR" dirty="0"/>
              <a:t>Cumhurbaşkanı yeni zorunlu sigorta türleri oluşturabilir.</a:t>
            </a:r>
          </a:p>
          <a:p>
            <a:r>
              <a:rPr lang="tr-TR" dirty="0"/>
              <a:t>Faaliyet gösterdiği branşta ruhsatı bulunan sigorta şirketleri;</a:t>
            </a:r>
          </a:p>
          <a:p>
            <a:r>
              <a:rPr lang="tr-TR" b="1" dirty="0"/>
              <a:t>zorunlu sigorta yapmaktan kaçınamaz.</a:t>
            </a:r>
            <a:endParaRPr lang="tr-TR" dirty="0"/>
          </a:p>
          <a:p>
            <a:r>
              <a:rPr lang="tr-TR" b="1" dirty="0"/>
              <a:t>Denetim</a:t>
            </a:r>
          </a:p>
          <a:p>
            <a:r>
              <a:rPr lang="tr-TR" dirty="0"/>
              <a:t>İzin veren kamu kurumları;</a:t>
            </a:r>
          </a:p>
          <a:p>
            <a:r>
              <a:rPr lang="tr-TR" dirty="0"/>
              <a:t>kişilerin zorunlu sigortayı yaptırıp yaptırmadığını kontrol etmek zorundadır.</a:t>
            </a:r>
          </a:p>
          <a:p>
            <a:r>
              <a:rPr lang="tr-TR" dirty="0"/>
              <a:t>Sigorta yaptırılmamışsa;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ruhsat verilmez,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faaliyet durdurulabilir.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D9C3C40-5AA5-41B5-9B91-B50E3E11A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B5CDA6-B253-452A-91D3-3D761F28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0F6FE2-3039-4C31-854F-D99ACBD0A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446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FBDE7C-C508-48DC-9836-D89D42E1A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Güvence Hesabı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03FF7A-E868-4C09-AA82-F80B38F80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Bazı durumlarda sigorta şirketi yerine zararı karşılayan fondur.</a:t>
            </a:r>
          </a:p>
          <a:p>
            <a:r>
              <a:rPr lang="tr-TR" dirty="0"/>
              <a:t>Türkiye Sigorta, Reasürans ve Emeklilik Şirketleri Birliği bünyesinde oluşturulur.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84D0D24-9A12-4E09-AAE1-13874772B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A3C26B-BF87-401A-897B-3E5B5BFA8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67F5178-D3EA-4BC6-BFB2-7C8A3219B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049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B2B3E1-BFEB-47AA-B8A5-CD4F955BF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Hangi Durumlarda Devreye Girer?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36260A-428A-4F03-AA25-3C866D933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1. Aracı Bulunamıyorsa</a:t>
            </a:r>
          </a:p>
          <a:p>
            <a:r>
              <a:rPr lang="tr-TR" dirty="0"/>
              <a:t>Kazaya neden olan araç tespit edilemiyorsa;</a:t>
            </a:r>
          </a:p>
          <a:p>
            <a:r>
              <a:rPr lang="tr-TR" dirty="0"/>
              <a:t>kişinin bedensel zararları karşılanır.</a:t>
            </a:r>
          </a:p>
          <a:p>
            <a:r>
              <a:rPr lang="tr-TR" b="1" dirty="0"/>
              <a:t>2. Zorunlu Sigorta Yoksa</a:t>
            </a:r>
          </a:p>
          <a:p>
            <a:r>
              <a:rPr lang="tr-TR" dirty="0"/>
              <a:t>Araç sahibi zorunlu trafik sigortasını yaptırmamışsa;</a:t>
            </a:r>
          </a:p>
          <a:p>
            <a:r>
              <a:rPr lang="tr-TR" dirty="0"/>
              <a:t>bedensel zararlar karşılanır.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EE8C22-5744-4FE9-8B28-621D029F9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7B9CE96-6B0D-4149-A3B5-7D61B70F4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A992633-0AE8-41F0-9F47-4EB76F9BF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5735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385</Words>
  <Application>Microsoft Office PowerPoint</Application>
  <PresentationFormat>Geniş ekran</PresentationFormat>
  <Paragraphs>90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Office Teması</vt:lpstr>
      <vt:lpstr>Özel Tasarım</vt:lpstr>
      <vt:lpstr>BANKA VE SİGORTA HUKUKU</vt:lpstr>
      <vt:lpstr>Sigorta Sözleşmeleri</vt:lpstr>
      <vt:lpstr>PowerPoint Sunusu</vt:lpstr>
      <vt:lpstr>PowerPoint Sunusu</vt:lpstr>
      <vt:lpstr>PowerPoint Sunusu</vt:lpstr>
      <vt:lpstr>Tarifeler</vt:lpstr>
      <vt:lpstr>Zorunlu Sigortalar</vt:lpstr>
      <vt:lpstr>Güvence Hesabı</vt:lpstr>
      <vt:lpstr>Hangi Durumlarda Devreye Girer?</vt:lpstr>
      <vt:lpstr>PowerPoint Sunusu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SİGORTA HUKUKU</dc:title>
  <dc:creator>EÖ</dc:creator>
  <cp:lastModifiedBy>EDIBE YIGIT</cp:lastModifiedBy>
  <cp:revision>18</cp:revision>
  <dcterms:created xsi:type="dcterms:W3CDTF">2026-04-02T07:47:59Z</dcterms:created>
  <dcterms:modified xsi:type="dcterms:W3CDTF">2026-07-02T10:47:40Z</dcterms:modified>
</cp:coreProperties>
</file>