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69" r:id="rId3"/>
    <p:sldId id="273" r:id="rId4"/>
    <p:sldId id="274" r:id="rId5"/>
    <p:sldId id="275" r:id="rId6"/>
    <p:sldId id="276" r:id="rId7"/>
    <p:sldId id="277" r:id="rId8"/>
    <p:sldId id="278" r:id="rId9"/>
    <p:sldId id="279"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09600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850123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9286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950066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984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40014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298603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33884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35695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55538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66510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84ACA39-2760-486D-9C05-F9D470694AFF}" type="datetimeFigureOut">
              <a:rPr lang="tr-TR" smtClean="0"/>
              <a:t>28.06.2026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1192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84ACA39-2760-486D-9C05-F9D470694AFF}" type="datetimeFigureOut">
              <a:rPr lang="tr-TR" smtClean="0"/>
              <a:t>28.06.2026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60104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CA39-2760-486D-9C05-F9D470694AFF}" type="datetimeFigureOut">
              <a:rPr lang="tr-TR" smtClean="0"/>
              <a:t>28.06.2026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618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965604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78138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32000"/>
          </a:blip>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84ACA39-2760-486D-9C05-F9D470694AFF}" type="datetimeFigureOut">
              <a:rPr lang="tr-TR" smtClean="0"/>
              <a:t>28.06.2026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0265F43-FE9D-47BD-B2DE-DA9FD49E9CA9}" type="slidenum">
              <a:rPr lang="tr-TR" smtClean="0"/>
              <a:t>‹#›</a:t>
            </a:fld>
            <a:endParaRPr lang="tr-TR"/>
          </a:p>
        </p:txBody>
      </p:sp>
    </p:spTree>
    <p:extLst>
      <p:ext uri="{BB962C8B-B14F-4D97-AF65-F5344CB8AC3E}">
        <p14:creationId xmlns:p14="http://schemas.microsoft.com/office/powerpoint/2010/main" val="1502474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7A00C-5A41-4D56-AF4A-292E23E1E1C2}"/>
              </a:ext>
            </a:extLst>
          </p:cNvPr>
          <p:cNvSpPr>
            <a:spLocks noGrp="1"/>
          </p:cNvSpPr>
          <p:nvPr>
            <p:ph type="ctrTitle"/>
          </p:nvPr>
        </p:nvSpPr>
        <p:spPr>
          <a:xfrm>
            <a:off x="4566138" y="1321130"/>
            <a:ext cx="3059723" cy="1041713"/>
          </a:xfrm>
        </p:spPr>
        <p:txBody>
          <a:bodyPr>
            <a:normAutofit fontScale="90000"/>
          </a:bodyPr>
          <a:lstStyle/>
          <a:p>
            <a:r>
              <a:rPr lang="tr-TR" sz="6000" dirty="0"/>
              <a:t>6. HAFTA</a:t>
            </a:r>
          </a:p>
        </p:txBody>
      </p:sp>
      <p:sp>
        <p:nvSpPr>
          <p:cNvPr id="3" name="Alt Başlık 2">
            <a:extLst>
              <a:ext uri="{FF2B5EF4-FFF2-40B4-BE49-F238E27FC236}">
                <a16:creationId xmlns:a16="http://schemas.microsoft.com/office/drawing/2014/main" id="{99B70ADD-1B61-4534-971B-B171A59E4225}"/>
              </a:ext>
            </a:extLst>
          </p:cNvPr>
          <p:cNvSpPr>
            <a:spLocks noGrp="1"/>
          </p:cNvSpPr>
          <p:nvPr>
            <p:ph type="subTitle" idx="1"/>
          </p:nvPr>
        </p:nvSpPr>
        <p:spPr>
          <a:xfrm>
            <a:off x="3737461" y="3159795"/>
            <a:ext cx="4717076" cy="538410"/>
          </a:xfrm>
        </p:spPr>
        <p:txBody>
          <a:bodyPr>
            <a:noAutofit/>
          </a:bodyPr>
          <a:lstStyle/>
          <a:p>
            <a:r>
              <a:rPr lang="tr-TR" sz="2400" b="1" i="0" u="none" strike="noStrike" baseline="0" dirty="0"/>
              <a:t>KANTİTATİF (NİCEL) ARAŞTIRMA</a:t>
            </a:r>
            <a:endParaRPr lang="tr-TR" sz="2400" b="1" dirty="0">
              <a:cs typeface="Times New Roman" panose="02020603050405020304" pitchFamily="18" charset="0"/>
            </a:endParaRPr>
          </a:p>
        </p:txBody>
      </p:sp>
      <p:sp>
        <p:nvSpPr>
          <p:cNvPr id="4" name="Alt Başlık 2">
            <a:extLst>
              <a:ext uri="{FF2B5EF4-FFF2-40B4-BE49-F238E27FC236}">
                <a16:creationId xmlns:a16="http://schemas.microsoft.com/office/drawing/2014/main" id="{865429CC-3322-4980-AC50-3EC497D638E1}"/>
              </a:ext>
            </a:extLst>
          </p:cNvPr>
          <p:cNvSpPr txBox="1">
            <a:spLocks/>
          </p:cNvSpPr>
          <p:nvPr/>
        </p:nvSpPr>
        <p:spPr>
          <a:xfrm>
            <a:off x="3907005" y="4998460"/>
            <a:ext cx="4351023" cy="538410"/>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tr-TR" b="1" dirty="0">
                <a:cs typeface="Times New Roman" panose="02020603050405020304" pitchFamily="18" charset="0"/>
              </a:rPr>
              <a:t>ÖĞR. GÖR. SELAMİ KARAKAŞ</a:t>
            </a:r>
          </a:p>
        </p:txBody>
      </p:sp>
    </p:spTree>
    <p:extLst>
      <p:ext uri="{BB962C8B-B14F-4D97-AF65-F5344CB8AC3E}">
        <p14:creationId xmlns:p14="http://schemas.microsoft.com/office/powerpoint/2010/main" val="2139845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tile tx="0" ty="0" sx="100000" sy="100000" flip="none" algn="tl"/>
        </a:blipFill>
        <a:effectLst/>
      </p:bgPr>
    </p:bg>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b="1" dirty="0"/>
              <a:t>Kaynakça</a:t>
            </a:r>
          </a:p>
          <a:p>
            <a:pPr algn="just"/>
            <a:endParaRPr lang="tr-TR" sz="2800" dirty="0"/>
          </a:p>
          <a:p>
            <a:pPr algn="just"/>
            <a:r>
              <a:rPr lang="tr-TR" sz="2800" b="0" i="0" dirty="0">
                <a:solidFill>
                  <a:srgbClr val="333333"/>
                </a:solidFill>
                <a:effectLst/>
              </a:rPr>
              <a:t>Okumuş, Prof. A. (2021). Bilimsel Araştırma </a:t>
            </a:r>
            <a:r>
              <a:rPr lang="tr-TR" sz="2800" dirty="0">
                <a:solidFill>
                  <a:srgbClr val="333333"/>
                </a:solidFill>
              </a:rPr>
              <a:t>T</a:t>
            </a:r>
            <a:r>
              <a:rPr lang="tr-TR" sz="2800" b="0" i="0" dirty="0">
                <a:solidFill>
                  <a:srgbClr val="333333"/>
                </a:solidFill>
                <a:effectLst/>
              </a:rPr>
              <a:t>eknikleri. İstanbul Üniversitesi </a:t>
            </a:r>
            <a:r>
              <a:rPr lang="tr-TR" sz="2800" b="0" i="0" dirty="0" err="1">
                <a:solidFill>
                  <a:srgbClr val="333333"/>
                </a:solidFill>
                <a:effectLst/>
              </a:rPr>
              <a:t>Açıköğretim</a:t>
            </a:r>
            <a:r>
              <a:rPr lang="tr-TR" sz="2800" b="0" i="0" dirty="0">
                <a:solidFill>
                  <a:srgbClr val="333333"/>
                </a:solidFill>
                <a:effectLst/>
              </a:rPr>
              <a:t> Fakültesi</a:t>
            </a:r>
          </a:p>
        </p:txBody>
      </p:sp>
    </p:spTree>
    <p:extLst>
      <p:ext uri="{BB962C8B-B14F-4D97-AF65-F5344CB8AC3E}">
        <p14:creationId xmlns:p14="http://schemas.microsoft.com/office/powerpoint/2010/main" val="1516781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algn="just"/>
            <a:r>
              <a:rPr lang="tr-TR" sz="2800" b="1" dirty="0"/>
              <a:t>Tanım ve Kapsam</a:t>
            </a:r>
          </a:p>
          <a:p>
            <a:pPr algn="just"/>
            <a:endParaRPr lang="tr-TR" sz="2800" dirty="0"/>
          </a:p>
          <a:p>
            <a:pPr algn="just"/>
            <a:r>
              <a:rPr lang="tr-TR" sz="2800" dirty="0"/>
              <a:t>Kantitatif araştırma, önceden belirlenmiş yanıt seçeneklerine sahip yapılandırılmış veri toplama araçlarının kullanıldığı ve geniş katılımcı gruplarıyla gerçekleştirilen bir araştırma yaklaşımıdır. Bu yöntemde, araştırma evrenini temsil edecek büyüklükte bir örneklem seçilir ve veri toplama süreci belirli kurallar çerçevesinde planlanır.</a:t>
            </a:r>
          </a:p>
        </p:txBody>
      </p:sp>
    </p:spTree>
    <p:extLst>
      <p:ext uri="{BB962C8B-B14F-4D97-AF65-F5344CB8AC3E}">
        <p14:creationId xmlns:p14="http://schemas.microsoft.com/office/powerpoint/2010/main" val="213375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677656"/>
          </a:xfrm>
          <a:prstGeom prst="rect">
            <a:avLst/>
          </a:prstGeom>
          <a:noFill/>
        </p:spPr>
        <p:txBody>
          <a:bodyPr wrap="square" rtlCol="0">
            <a:spAutoFit/>
          </a:bodyPr>
          <a:lstStyle/>
          <a:p>
            <a:pPr algn="just"/>
            <a:r>
              <a:rPr lang="tr-TR" sz="2800" dirty="0"/>
              <a:t>Kantitatif araştırmaların temel amacı, araştırma konusu hakkında ölçülebilir ve nesnel bilgiler elde etmektir. Araştırmada kullanılacak veri kaynakları, veri toplama yöntemleri ve analiz süreçleri önceden tanımlanır. Elde edilen veriler sistematik bir şekilde düzenlenerek değerlendirilir.</a:t>
            </a:r>
          </a:p>
        </p:txBody>
      </p:sp>
    </p:spTree>
    <p:extLst>
      <p:ext uri="{BB962C8B-B14F-4D97-AF65-F5344CB8AC3E}">
        <p14:creationId xmlns:p14="http://schemas.microsoft.com/office/powerpoint/2010/main" val="2077988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539430"/>
          </a:xfrm>
          <a:prstGeom prst="rect">
            <a:avLst/>
          </a:prstGeom>
          <a:noFill/>
        </p:spPr>
        <p:txBody>
          <a:bodyPr wrap="square" rtlCol="0">
            <a:spAutoFit/>
          </a:bodyPr>
          <a:lstStyle/>
          <a:p>
            <a:pPr algn="just"/>
            <a:r>
              <a:rPr lang="tr-TR" sz="2800" dirty="0"/>
              <a:t>Bu yaklaşım, araştırma sorularına sayısal veriler aracılığıyla yanıt bulmayı hedefler. Değişkenler arasındaki ilişkiler; </a:t>
            </a:r>
            <a:r>
              <a:rPr lang="tr-TR" sz="2800" dirty="0" err="1"/>
              <a:t>betimsel</a:t>
            </a:r>
            <a:r>
              <a:rPr lang="tr-TR" sz="2800" dirty="0"/>
              <a:t> istatistikler, </a:t>
            </a:r>
            <a:r>
              <a:rPr lang="tr-TR" sz="2800" dirty="0" err="1"/>
              <a:t>çıkarımsal</a:t>
            </a:r>
            <a:r>
              <a:rPr lang="tr-TR" sz="2800" dirty="0"/>
              <a:t> istatistikler ve çeşitli istatistiksel analiz teknikleri kullanılarak incelenir. Kantitatif araştırma tasarımları çoğunlukla belirli hipotezlerin test edilmesine ve sonuçların </a:t>
            </a:r>
            <a:r>
              <a:rPr lang="tr-TR" sz="2800" dirty="0" err="1"/>
              <a:t>genellenebilir</a:t>
            </a:r>
            <a:r>
              <a:rPr lang="tr-TR" sz="2800" dirty="0"/>
              <a:t> biçimde ortaya konulmasına odaklanmaktadır.</a:t>
            </a:r>
          </a:p>
        </p:txBody>
      </p:sp>
    </p:spTree>
    <p:extLst>
      <p:ext uri="{BB962C8B-B14F-4D97-AF65-F5344CB8AC3E}">
        <p14:creationId xmlns:p14="http://schemas.microsoft.com/office/powerpoint/2010/main" val="1237643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401205"/>
          </a:xfrm>
          <a:prstGeom prst="rect">
            <a:avLst/>
          </a:prstGeom>
          <a:noFill/>
        </p:spPr>
        <p:txBody>
          <a:bodyPr wrap="square" rtlCol="0">
            <a:spAutoFit/>
          </a:bodyPr>
          <a:lstStyle/>
          <a:p>
            <a:pPr algn="just"/>
            <a:r>
              <a:rPr lang="tr-TR" sz="2800" b="1" dirty="0"/>
              <a:t>Veri Toplama Yöntemleri</a:t>
            </a:r>
          </a:p>
          <a:p>
            <a:pPr algn="just"/>
            <a:endParaRPr lang="tr-TR" sz="2800" dirty="0"/>
          </a:p>
          <a:p>
            <a:r>
              <a:rPr lang="tr-TR" sz="2800" b="1" dirty="0"/>
              <a:t>Anket</a:t>
            </a:r>
          </a:p>
          <a:p>
            <a:endParaRPr lang="tr-TR" sz="2800" dirty="0"/>
          </a:p>
          <a:p>
            <a:pPr algn="just"/>
            <a:r>
              <a:rPr lang="tr-TR" sz="2800" dirty="0"/>
              <a:t>Anket, araştırmalarda en yaygın kullanılan veri toplama yöntemlerinden biridir. Belirli bir konu hakkında bireylerin görüş, tutum, bilgi düzeyi ve davranışlarına ilişkin verilerin, önceden hazırlanmış sorular aracılığıyla toplanmasını sağlar.</a:t>
            </a:r>
          </a:p>
          <a:p>
            <a:pPr algn="just"/>
            <a:endParaRPr lang="tr-TR" sz="2800" dirty="0"/>
          </a:p>
        </p:txBody>
      </p:sp>
    </p:spTree>
    <p:extLst>
      <p:ext uri="{BB962C8B-B14F-4D97-AF65-F5344CB8AC3E}">
        <p14:creationId xmlns:p14="http://schemas.microsoft.com/office/powerpoint/2010/main" val="3289280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dirty="0"/>
              <a:t>Anketler; yüz yüze, telefon, posta veya internet ortamında uygulanabilir. Bu yöntem sayesinde araştırma için gerekli bilgiler sistemli bir şekilde elde edilir. </a:t>
            </a:r>
          </a:p>
        </p:txBody>
      </p:sp>
    </p:spTree>
    <p:extLst>
      <p:ext uri="{BB962C8B-B14F-4D97-AF65-F5344CB8AC3E}">
        <p14:creationId xmlns:p14="http://schemas.microsoft.com/office/powerpoint/2010/main" val="126538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5632311"/>
          </a:xfrm>
          <a:prstGeom prst="rect">
            <a:avLst/>
          </a:prstGeom>
          <a:noFill/>
        </p:spPr>
        <p:txBody>
          <a:bodyPr wrap="square" rtlCol="0">
            <a:spAutoFit/>
          </a:bodyPr>
          <a:lstStyle/>
          <a:p>
            <a:pPr algn="just"/>
            <a:r>
              <a:rPr lang="tr-TR" sz="2800" b="1" i="0" u="none" strike="noStrike" baseline="0" dirty="0"/>
              <a:t>Nedensellik </a:t>
            </a:r>
            <a:r>
              <a:rPr lang="tr-TR" sz="2800" b="1" dirty="0"/>
              <a:t>v</a:t>
            </a:r>
            <a:r>
              <a:rPr lang="tr-TR" sz="2800" b="1" i="0" u="none" strike="noStrike" baseline="0" dirty="0"/>
              <a:t>e Deneysel Tasarımı</a:t>
            </a:r>
          </a:p>
          <a:p>
            <a:pPr algn="just"/>
            <a:endParaRPr lang="tr-TR" sz="2800" b="1" dirty="0"/>
          </a:p>
          <a:p>
            <a:pPr algn="just"/>
            <a:r>
              <a:rPr lang="tr-TR" sz="2800" dirty="0"/>
              <a:t>Nedensellik koşulları, bir olayın başka bir olayın nedeni olduğunu söyleyebilmek için bazı temel koşulların sağlanması gerekir. İlk olarak, bağımsız ve bağımlı değişkenler arasında anlamlı bir ilişkinin bulunması gerekir. İkinci olarak, neden olarak kabul edilen değişkenin sonuçtan önce ya da sonuçla eş zamanlı ortaya çıkması beklenir. Son olarak, gözlenen ilişkinin başka faktörlerden kaynaklanmadığını göstermek için diğer olası değişkenlerin etkisi kontrol edilmeli veya açıklanmalıdır.</a:t>
            </a:r>
          </a:p>
          <a:p>
            <a:pPr algn="just"/>
            <a:endParaRPr lang="tr-TR" sz="2400" dirty="0"/>
          </a:p>
        </p:txBody>
      </p:sp>
    </p:spTree>
    <p:extLst>
      <p:ext uri="{BB962C8B-B14F-4D97-AF65-F5344CB8AC3E}">
        <p14:creationId xmlns:p14="http://schemas.microsoft.com/office/powerpoint/2010/main" val="3996007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401205"/>
          </a:xfrm>
          <a:prstGeom prst="rect">
            <a:avLst/>
          </a:prstGeom>
          <a:noFill/>
        </p:spPr>
        <p:txBody>
          <a:bodyPr wrap="square" rtlCol="0">
            <a:spAutoFit/>
          </a:bodyPr>
          <a:lstStyle/>
          <a:p>
            <a:r>
              <a:rPr lang="tr-TR" sz="2800" b="1" dirty="0" err="1"/>
              <a:t>Nedensel</a:t>
            </a:r>
            <a:r>
              <a:rPr lang="tr-TR" sz="2800" b="1" dirty="0"/>
              <a:t> Araştırmalar ve Deney</a:t>
            </a:r>
          </a:p>
          <a:p>
            <a:endParaRPr lang="tr-TR" sz="2800" dirty="0"/>
          </a:p>
          <a:p>
            <a:pPr algn="just"/>
            <a:r>
              <a:rPr lang="tr-TR" sz="2800" dirty="0" err="1"/>
              <a:t>Nedensel</a:t>
            </a:r>
            <a:r>
              <a:rPr lang="tr-TR" sz="2800" dirty="0"/>
              <a:t> araştırmalar, değişkenler arasındaki neden-sonuç ilişkilerini belirlemeyi amaçlayan araştırmalardır. Bu tür çalışmalarda, bağımsız değişkenin bağımlı değişken üzerindeki etkisini doğru değerlendirebilmek için diğer değişkenlerin etkileri kontrol altında tutulur. Neden-sonuç ilişkilerinin incelenmesinde en sık kullanılan veri toplama yöntemlerinden biri deney yöntemidir.</a:t>
            </a:r>
          </a:p>
        </p:txBody>
      </p:sp>
    </p:spTree>
    <p:extLst>
      <p:ext uri="{BB962C8B-B14F-4D97-AF65-F5344CB8AC3E}">
        <p14:creationId xmlns:p14="http://schemas.microsoft.com/office/powerpoint/2010/main" val="60108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08762"/>
          </a:xfrm>
          <a:prstGeom prst="rect">
            <a:avLst/>
          </a:prstGeom>
          <a:noFill/>
        </p:spPr>
        <p:txBody>
          <a:bodyPr wrap="square" rtlCol="0">
            <a:spAutoFit/>
          </a:bodyPr>
          <a:lstStyle/>
          <a:p>
            <a:pPr algn="just"/>
            <a:r>
              <a:rPr lang="tr-TR" sz="2800" dirty="0"/>
              <a:t>Deney tasarımı, bir değişken üzerinde bilinçli değişiklikler yapılarak diğer değişkenlerde meydana gelen etkilerin gözlemlenmesine dayanır. Bu yöntem, araştırmacının değişkenler arasındaki neden-sonuç ilişkilerini incelemesine ve elde edilen sonuçları değerlendirmesine olanak sağlar. </a:t>
            </a:r>
            <a:r>
              <a:rPr lang="tr-TR" sz="2800" dirty="0" err="1"/>
              <a:t>Nedensel</a:t>
            </a:r>
            <a:r>
              <a:rPr lang="tr-TR" sz="2800" dirty="0"/>
              <a:t> ilişki kurabilmek için hangi değişkenin neden, hangisinin sonuç olduğunun açık bir şekilde belirlenmesi gerekir.</a:t>
            </a:r>
          </a:p>
          <a:p>
            <a:pPr algn="just"/>
            <a:endParaRPr lang="tr-TR" sz="2400" dirty="0"/>
          </a:p>
        </p:txBody>
      </p:sp>
    </p:spTree>
    <p:extLst>
      <p:ext uri="{BB962C8B-B14F-4D97-AF65-F5344CB8AC3E}">
        <p14:creationId xmlns:p14="http://schemas.microsoft.com/office/powerpoint/2010/main" val="84528746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369</TotalTime>
  <Words>397</Words>
  <Application>Microsoft Office PowerPoint</Application>
  <PresentationFormat>Geniş ekran</PresentationFormat>
  <Paragraphs>24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Century Gothic</vt:lpstr>
      <vt:lpstr>Wingdings 3</vt:lpstr>
      <vt:lpstr>Duman</vt:lpstr>
      <vt:lpstr>6.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SELAMI KARAKAS</dc:creator>
  <cp:lastModifiedBy>SELAMI KARAKAS</cp:lastModifiedBy>
  <cp:revision>64</cp:revision>
  <dcterms:created xsi:type="dcterms:W3CDTF">2026-06-18T10:15:39Z</dcterms:created>
  <dcterms:modified xsi:type="dcterms:W3CDTF">2026-06-28T05:37:43Z</dcterms:modified>
</cp:coreProperties>
</file>