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3" r:id="rId1"/>
  </p:sldMasterIdLst>
  <p:sldIdLst>
    <p:sldId id="294" r:id="rId2"/>
    <p:sldId id="259" r:id="rId3"/>
    <p:sldId id="260" r:id="rId4"/>
    <p:sldId id="261" r:id="rId5"/>
    <p:sldId id="265" r:id="rId6"/>
    <p:sldId id="266" r:id="rId7"/>
    <p:sldId id="268" r:id="rId8"/>
    <p:sldId id="269" r:id="rId9"/>
    <p:sldId id="271" r:id="rId10"/>
    <p:sldId id="272" r:id="rId11"/>
    <p:sldId id="277" r:id="rId12"/>
    <p:sldId id="27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136201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2654585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1464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2606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48910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2780177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2412769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141590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3204989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3847981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331305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8" name="Footer Placeholder 7"/>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116082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4" name="Footer Placeholder 3"/>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607777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3" name="Footer Placeholder 2"/>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119350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3425275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Footer Placeholder 5"/>
          <p:cNvSpPr>
            <a:spLocks noGrp="1"/>
          </p:cNvSpPr>
          <p:nvPr>
            <p:ph type="ftr" sz="quarter" idx="11"/>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508823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400" b="0" strike="noStrike" spc="-1">
              <a:solidFill>
                <a:srgbClr val="000000"/>
              </a:solidFill>
              <a:latin typeface="Arial"/>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06007D4-5915-4953-BAF4-63AC8338F347}" type="slidenum">
              <a:rPr lang="es-ES" sz="1400" b="0" strike="noStrike" spc="-1" smtClean="0">
                <a:solidFill>
                  <a:srgbClr val="000000"/>
                </a:solidFill>
                <a:latin typeface="Arial"/>
              </a:rPr>
              <a:t>‹#›</a:t>
            </a:fld>
            <a:endParaRPr lang="en-US" sz="1400" b="0" strike="noStrike" spc="-1">
              <a:solidFill>
                <a:srgbClr val="000000"/>
              </a:solidFill>
              <a:latin typeface="Arial"/>
            </a:endParaRPr>
          </a:p>
        </p:txBody>
      </p:sp>
    </p:spTree>
    <p:extLst>
      <p:ext uri="{BB962C8B-B14F-4D97-AF65-F5344CB8AC3E}">
        <p14:creationId xmlns:p14="http://schemas.microsoft.com/office/powerpoint/2010/main" val="19531996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1647514" y="2724737"/>
            <a:ext cx="6683765" cy="1614266"/>
          </a:xfrm>
          <a:prstGeom prst="rect">
            <a:avLst/>
          </a:prstGeom>
        </p:spPr>
        <p:txBody>
          <a:bodyPr vert="horz" lIns="68580" tIns="34290" rIns="68580" bIns="3429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2700" dirty="0"/>
              <a:t>TURİZM FAKÜLTESİ</a:t>
            </a:r>
          </a:p>
          <a:p>
            <a:pPr algn="ctr"/>
            <a:endParaRPr lang="tr-TR" sz="2700" dirty="0"/>
          </a:p>
          <a:p>
            <a:pPr algn="ctr"/>
            <a:r>
              <a:rPr lang="tr-TR" sz="2700"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350549" y="4685262"/>
            <a:ext cx="7290055" cy="787070"/>
          </a:xfrm>
        </p:spPr>
        <p:txBody>
          <a:bodyPr>
            <a:normAutofit/>
          </a:bodyPr>
          <a:lstStyle/>
          <a:p>
            <a:pPr marL="0" indent="0" algn="ctr">
              <a:buNone/>
            </a:pPr>
            <a:r>
              <a:rPr lang="tr-TR" sz="1600" dirty="0"/>
              <a:t>Anadolu Mutfağı Yöresel Yemekleri</a:t>
            </a:r>
          </a:p>
          <a:p>
            <a:pPr marL="0" indent="0" algn="ctr">
              <a:buNone/>
            </a:pPr>
            <a:r>
              <a:rPr lang="tr-TR" sz="1600" dirty="0"/>
              <a:t>Anadolu Mutfağının Değişim Nedenleri</a:t>
            </a:r>
          </a:p>
          <a:p>
            <a:pPr marL="0" indent="0" algn="ctr">
              <a:buNone/>
            </a:pPr>
            <a:endParaRPr lang="tr-TR" sz="1600" dirty="0"/>
          </a:p>
        </p:txBody>
      </p:sp>
    </p:spTree>
    <p:extLst>
      <p:ext uri="{BB962C8B-B14F-4D97-AF65-F5344CB8AC3E}">
        <p14:creationId xmlns:p14="http://schemas.microsoft.com/office/powerpoint/2010/main" val="546137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Metin kutusu 72"/>
          <p:cNvSpPr txBox="1"/>
          <p:nvPr/>
        </p:nvSpPr>
        <p:spPr>
          <a:xfrm>
            <a:off x="457200" y="981000"/>
            <a:ext cx="8229600" cy="5145120"/>
          </a:xfrm>
          <a:prstGeom prst="rect">
            <a:avLst/>
          </a:prstGeom>
          <a:noFill/>
          <a:ln w="0">
            <a:noFill/>
          </a:ln>
        </p:spPr>
        <p:txBody>
          <a:bodyPr anchor="t">
            <a:normAutofit/>
          </a:bodyPr>
          <a:lstStyle/>
          <a:p>
            <a:pPr marL="343080" indent="-343080">
              <a:lnSpc>
                <a:spcPct val="100000"/>
              </a:lnSpc>
              <a:spcBef>
                <a:spcPts val="751"/>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0" strike="noStrike" spc="-1">
                <a:solidFill>
                  <a:srgbClr val="000000"/>
                </a:solidFill>
                <a:latin typeface="Bookman Old Style"/>
              </a:rPr>
              <a:t>Gıda Endüstrisinin gelişimi, hızlı kentleşme sonucu evden uzakta yemek yemek zorunda kalan kişilerin tercihleri, kadının ev dışında çalışma zorunluluğu yüzünden yemek hazırlama zamanının daralması, toplumda yalnız yaşayan insanların sayısındaki artış, kitle iletişim araçlarının etkisi gibi nedenlerden dolayı, hazır ve yarı hazır hale getirilmiş yemeklerin tüketiminde her geçen gün artış görülmektedir.</a:t>
            </a:r>
            <a:endParaRPr lang="en-US" sz="3000" b="0" strike="noStrike" spc="-1">
              <a:solidFill>
                <a:srgbClr val="000000"/>
              </a:solidFill>
              <a:latin typeface="Arial"/>
            </a:endParaRPr>
          </a:p>
        </p:txBody>
      </p:sp>
      <p:sp>
        <p:nvSpPr>
          <p:cNvPr id="74"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4C3FF55-433D-4EC7-8FAF-3625C6AEC05E}" type="slidenum">
              <a:rPr lang="es-ES" sz="1400" b="0" strike="noStrike" spc="-1">
                <a:solidFill>
                  <a:srgbClr val="000000"/>
                </a:solidFill>
                <a:latin typeface="Arial"/>
              </a:rPr>
              <a:t>10</a:t>
            </a:fld>
            <a:endParaRPr lang="en-US" sz="1400" b="0" strike="noStrike" spc="-1">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PlaceHolder 1"/>
          <p:cNvSpPr>
            <a:spLocks noGrp="1"/>
          </p:cNvSpPr>
          <p:nvPr>
            <p:ph type="title" idx="4294967295"/>
          </p:nvPr>
        </p:nvSpPr>
        <p:spPr>
          <a:xfrm>
            <a:off x="1371600" y="4406900"/>
            <a:ext cx="7772400" cy="1362075"/>
          </a:xfrm>
          <a:prstGeom prst="rect">
            <a:avLst/>
          </a:prstGeom>
          <a:noFill/>
          <a:ln w="0">
            <a:noFill/>
          </a:ln>
        </p:spPr>
        <p:txBody>
          <a:bodyPr anchor="t">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trike="noStrike" spc="-1" dirty="0" err="1">
                <a:solidFill>
                  <a:srgbClr val="000000"/>
                </a:solidFill>
                <a:latin typeface="Bookman Old Style"/>
              </a:rPr>
              <a:t>Fast</a:t>
            </a:r>
            <a:r>
              <a:rPr lang="tr-TR" sz="4000" b="1" strike="noStrike" spc="-1" dirty="0">
                <a:solidFill>
                  <a:srgbClr val="000000"/>
                </a:solidFill>
                <a:latin typeface="Bookman Old Style"/>
              </a:rPr>
              <a:t> </a:t>
            </a:r>
            <a:r>
              <a:rPr lang="tr-TR" sz="4000" b="1" strike="noStrike" spc="-1" dirty="0" err="1">
                <a:solidFill>
                  <a:srgbClr val="000000"/>
                </a:solidFill>
                <a:latin typeface="Bookman Old Style"/>
              </a:rPr>
              <a:t>Food</a:t>
            </a:r>
            <a:endParaRPr lang="en-US" sz="4000" b="0" strike="noStrike" spc="-1" dirty="0">
              <a:solidFill>
                <a:srgbClr val="000000"/>
              </a:solidFill>
              <a:latin typeface="Arial"/>
            </a:endParaRPr>
          </a:p>
        </p:txBody>
      </p:sp>
      <p:sp>
        <p:nvSpPr>
          <p:cNvPr id="84"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9021FD3-81C3-42AD-B1B4-9A5E5E9A8C1F}" type="slidenum">
              <a:rPr lang="es-ES" sz="1400" b="0" strike="noStrike" spc="-1">
                <a:solidFill>
                  <a:srgbClr val="000000"/>
                </a:solidFill>
                <a:latin typeface="Arial"/>
              </a:rPr>
              <a:t>11</a:t>
            </a:fld>
            <a:endParaRPr lang="en-US" sz="1400" b="0" strike="noStrike" spc="-1">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Metin kutusu 84"/>
          <p:cNvSpPr txBox="1"/>
          <p:nvPr/>
        </p:nvSpPr>
        <p:spPr>
          <a:xfrm>
            <a:off x="457200" y="836280"/>
            <a:ext cx="8229600" cy="5289480"/>
          </a:xfrm>
          <a:prstGeom prst="rect">
            <a:avLst/>
          </a:prstGeom>
          <a:noFill/>
          <a:ln w="0">
            <a:noFill/>
          </a:ln>
        </p:spPr>
        <p:txBody>
          <a:bodyPr anchor="t">
            <a:normAutofit/>
          </a:bodyPr>
          <a:lstStyle/>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Bookman Old Style"/>
              </a:rPr>
              <a:t>Fransız mutfağı başta olmak üzere Batı mutfağının Türk mutfağına etkileri Osmanlı İmparatorluğu döneminde başlamıştır. </a:t>
            </a:r>
            <a:endParaRPr lang="en-US" sz="2800" b="0" strike="noStrike" spc="-1">
              <a:solidFill>
                <a:srgbClr val="000000"/>
              </a:solidFill>
              <a:latin typeface="Arial"/>
            </a:endParaRPr>
          </a:p>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Bookman Old Style"/>
              </a:rPr>
              <a:t>Cumhuriyetin ilan edilmesiyle birlikte batılılaşmanın hızlanması yemek kültüründe de kendini göstermiştir. </a:t>
            </a:r>
            <a:endParaRPr lang="en-US" sz="2800" b="0" strike="noStrike" spc="-1">
              <a:solidFill>
                <a:srgbClr val="000000"/>
              </a:solidFill>
              <a:latin typeface="Arial"/>
            </a:endParaRPr>
          </a:p>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Bookman Old Style"/>
              </a:rPr>
              <a:t>Fast food sistemi, insanın zamanla yarışmasından dolayı, hızlı ve pratik yemek yeme ihtiyacını karşılamak amacıyla ortaya çıkan bir değişimin sonucudur.</a:t>
            </a:r>
            <a:endParaRPr lang="en-US" sz="2800" b="0" strike="noStrike" spc="-1">
              <a:solidFill>
                <a:srgbClr val="000000"/>
              </a:solidFill>
              <a:latin typeface="Arial"/>
            </a:endParaRPr>
          </a:p>
        </p:txBody>
      </p:sp>
      <p:sp>
        <p:nvSpPr>
          <p:cNvPr id="86"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68BCCFD-2F86-42CB-BAC3-09D7EE3C2C29}" type="slidenum">
              <a:rPr lang="es-ES" sz="1400" b="0" strike="noStrike" spc="-1">
                <a:solidFill>
                  <a:srgbClr val="000000"/>
                </a:solidFill>
                <a:latin typeface="Arial"/>
              </a:rPr>
              <a:t>12</a:t>
            </a:fld>
            <a:endParaRPr lang="en-US" sz="1400" b="0" strike="noStrike" spc="-1">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Metin kutusu 46"/>
          <p:cNvSpPr txBox="1"/>
          <p:nvPr/>
        </p:nvSpPr>
        <p:spPr>
          <a:xfrm>
            <a:off x="457200" y="1268280"/>
            <a:ext cx="8229600" cy="4857840"/>
          </a:xfrm>
          <a:prstGeom prst="rect">
            <a:avLst/>
          </a:prstGeom>
          <a:noFill/>
          <a:ln w="0">
            <a:noFill/>
          </a:ln>
        </p:spPr>
        <p:txBody>
          <a:bodyPr anchor="t">
            <a:normAutofit/>
          </a:bodyPr>
          <a:lstStyle/>
          <a:p>
            <a:pPr marL="343080" indent="-34308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a:solidFill>
                  <a:srgbClr val="000000"/>
                </a:solidFill>
                <a:latin typeface="Arial"/>
              </a:rPr>
              <a:t>Özellikle </a:t>
            </a:r>
            <a:endParaRPr lang="en-US" sz="32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kadının çalışma yaşamına girmesi, </a:t>
            </a:r>
            <a:endParaRPr lang="en-US" sz="28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kentleşme,</a:t>
            </a:r>
            <a:endParaRPr lang="en-US" sz="28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nüfus artışı, </a:t>
            </a:r>
            <a:endParaRPr lang="en-US" sz="28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teknolojinin gelişmesi, </a:t>
            </a:r>
            <a:endParaRPr lang="en-US" sz="28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okur-yazarlık oranındaki artış, </a:t>
            </a:r>
            <a:endParaRPr lang="en-US" sz="2800" b="0" strike="noStrike" spc="-1">
              <a:solidFill>
                <a:srgbClr val="000000"/>
              </a:solidFill>
              <a:latin typeface="Arial"/>
            </a:endParaRPr>
          </a:p>
          <a:p>
            <a:pPr marL="743040" lvl="1" indent="-285840">
              <a:spcBef>
                <a:spcPts val="700"/>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fast food tüketimin yaygınlaşması</a:t>
            </a:r>
            <a:endParaRPr lang="en-US" sz="2800" b="0" strike="noStrike" spc="-1">
              <a:solidFill>
                <a:srgbClr val="000000"/>
              </a:solidFill>
              <a:latin typeface="Arial"/>
            </a:endParaRPr>
          </a:p>
          <a:p>
            <a:pPr marL="743040" lvl="1" indent="-285840">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Arial"/>
              </a:rPr>
              <a:t>gibi etmenler Türk mutfağının değişmesinde rol oynayan faktörler arasında sayılabilir.</a:t>
            </a:r>
            <a:endParaRPr lang="en-US" sz="2800" b="0" strike="noStrike" spc="-1">
              <a:solidFill>
                <a:srgbClr val="000000"/>
              </a:solidFill>
              <a:latin typeface="Arial"/>
            </a:endParaRPr>
          </a:p>
        </p:txBody>
      </p:sp>
      <p:sp>
        <p:nvSpPr>
          <p:cNvPr id="48"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C5F1A1E0-F9A4-4A52-AA33-46C45CDA53D4}" type="slidenum">
              <a:rPr lang="es-ES" sz="1400" b="0" strike="noStrike" spc="-1">
                <a:solidFill>
                  <a:srgbClr val="000000"/>
                </a:solidFill>
                <a:latin typeface="Arial"/>
              </a:rPr>
              <a:t>2</a:t>
            </a:fld>
            <a:endParaRPr lang="en-US" sz="1400" b="0" strike="noStrike" spc="-1">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PlaceHolder 1"/>
          <p:cNvSpPr>
            <a:spLocks noGrp="1"/>
          </p:cNvSpPr>
          <p:nvPr>
            <p:ph type="title" idx="4294967295"/>
          </p:nvPr>
        </p:nvSpPr>
        <p:spPr>
          <a:xfrm>
            <a:off x="1371600" y="4406900"/>
            <a:ext cx="7772400" cy="1362075"/>
          </a:xfrm>
          <a:prstGeom prst="rect">
            <a:avLst/>
          </a:prstGeom>
          <a:noFill/>
          <a:ln w="0">
            <a:noFill/>
          </a:ln>
        </p:spPr>
        <p:txBody>
          <a:bodyPr anchor="t">
            <a:no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trike="noStrike" spc="-1">
                <a:solidFill>
                  <a:srgbClr val="000000"/>
                </a:solidFill>
                <a:latin typeface="Arial"/>
              </a:rPr>
              <a:t>Göç ve Kentleşme</a:t>
            </a:r>
            <a:endParaRPr lang="en-US" sz="4000" b="0" strike="noStrike" spc="-1">
              <a:solidFill>
                <a:srgbClr val="000000"/>
              </a:solidFill>
              <a:latin typeface="Arial"/>
            </a:endParaRPr>
          </a:p>
        </p:txBody>
      </p:sp>
      <p:sp>
        <p:nvSpPr>
          <p:cNvPr id="50"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8762482-2438-494C-9805-C382BA49CD16}" type="slidenum">
              <a:rPr lang="es-ES" sz="1400" b="0" strike="noStrike" spc="-1">
                <a:solidFill>
                  <a:srgbClr val="000000"/>
                </a:solidFill>
                <a:latin typeface="Arial"/>
              </a:rPr>
              <a:t>3</a:t>
            </a:fld>
            <a:endParaRPr lang="en-US" sz="1400" b="0" strike="noStrike"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Metin kutusu 50"/>
          <p:cNvSpPr txBox="1"/>
          <p:nvPr/>
        </p:nvSpPr>
        <p:spPr>
          <a:xfrm>
            <a:off x="468360" y="620280"/>
            <a:ext cx="8229600" cy="5545080"/>
          </a:xfrm>
          <a:prstGeom prst="rect">
            <a:avLst/>
          </a:prstGeom>
          <a:noFill/>
          <a:ln w="0">
            <a:noFill/>
          </a:ln>
        </p:spPr>
        <p:txBody>
          <a:bodyPr anchor="t">
            <a:normAutofit/>
          </a:bodyPr>
          <a:lstStyle/>
          <a:p>
            <a:pPr marL="343080" indent="-34308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000000"/>
              </a:solidFill>
              <a:latin typeface="Arial"/>
            </a:endParaRPr>
          </a:p>
          <a:p>
            <a:pPr marL="343080" indent="-343080">
              <a:spcBef>
                <a:spcPts val="799"/>
              </a:spcBef>
              <a:buClr>
                <a:srgbClr val="000000"/>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a:solidFill>
                  <a:srgbClr val="000000"/>
                </a:solidFill>
                <a:latin typeface="Arial"/>
              </a:rPr>
              <a:t>Bir toplumun beslenme alışkanlıklarını ve besinlerin tüketimindeki değişimleri etkileyen pek çok faktör bulunmaktadır. Nüfusun artması, göç ve kentleşme, beslenme alışkanlıkları ve besinlerin tüketimindeki değişimlerle yakından ilişkilidir.</a:t>
            </a:r>
            <a:endParaRPr lang="en-US" sz="3200" b="0" strike="noStrike" spc="-1">
              <a:solidFill>
                <a:srgbClr val="000000"/>
              </a:solidFill>
              <a:latin typeface="Arial"/>
            </a:endParaRPr>
          </a:p>
        </p:txBody>
      </p:sp>
      <p:sp>
        <p:nvSpPr>
          <p:cNvPr id="52"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7BB3E5B7-494B-4558-A66F-D43D3DD878FA}" type="slidenum">
              <a:rPr lang="es-ES" sz="1400" b="0" strike="noStrike" spc="-1">
                <a:solidFill>
                  <a:srgbClr val="000000"/>
                </a:solidFill>
                <a:latin typeface="Arial"/>
              </a:rPr>
              <a:t>4</a:t>
            </a:fld>
            <a:endParaRPr lang="en-US" sz="1400" b="0" strike="noStrike"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PlaceHolder 1"/>
          <p:cNvSpPr>
            <a:spLocks noGrp="1"/>
          </p:cNvSpPr>
          <p:nvPr>
            <p:ph type="title" idx="4294967295"/>
          </p:nvPr>
        </p:nvSpPr>
        <p:spPr>
          <a:xfrm>
            <a:off x="1371600" y="4406900"/>
            <a:ext cx="7772400" cy="1362075"/>
          </a:xfrm>
          <a:prstGeom prst="rect">
            <a:avLst/>
          </a:prstGeom>
          <a:noFill/>
          <a:ln w="0">
            <a:noFill/>
          </a:ln>
        </p:spPr>
        <p:txBody>
          <a:bodyPr anchor="t">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trike="noStrike" spc="-1">
                <a:solidFill>
                  <a:srgbClr val="000000"/>
                </a:solidFill>
                <a:latin typeface="Bookman Old Style"/>
              </a:rPr>
              <a:t>Kadının Çalışma Yaşamına Girmesi</a:t>
            </a:r>
            <a:endParaRPr lang="en-US" sz="4000" b="0" strike="noStrike" spc="-1">
              <a:solidFill>
                <a:srgbClr val="000000"/>
              </a:solidFill>
              <a:latin typeface="Arial"/>
            </a:endParaRPr>
          </a:p>
        </p:txBody>
      </p:sp>
      <p:sp>
        <p:nvSpPr>
          <p:cNvPr id="60"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AD64F3F-3E75-406A-83FD-827416DB7FEF}" type="slidenum">
              <a:rPr lang="es-ES" sz="1400" b="0" strike="noStrike" spc="-1">
                <a:solidFill>
                  <a:srgbClr val="000000"/>
                </a:solidFill>
                <a:latin typeface="Arial"/>
              </a:rPr>
              <a:t>5</a:t>
            </a:fld>
            <a:endParaRPr lang="en-US" sz="1400" b="0" strike="noStrike" spc="-1">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Metin kutusu 60"/>
          <p:cNvSpPr txBox="1"/>
          <p:nvPr/>
        </p:nvSpPr>
        <p:spPr>
          <a:xfrm>
            <a:off x="457200" y="620280"/>
            <a:ext cx="8229600" cy="5505480"/>
          </a:xfrm>
          <a:prstGeom prst="rect">
            <a:avLst/>
          </a:prstGeom>
          <a:noFill/>
          <a:ln w="0">
            <a:noFill/>
          </a:ln>
        </p:spPr>
        <p:txBody>
          <a:bodyPr anchor="t">
            <a:normAutofit/>
          </a:bodyPr>
          <a:lstStyle/>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000000"/>
              </a:solidFill>
              <a:latin typeface="Arial"/>
            </a:endParaRPr>
          </a:p>
          <a:p>
            <a:pPr marL="343080" indent="-343080">
              <a:lnSpc>
                <a:spcPct val="100000"/>
              </a:lnSpc>
              <a:spcBef>
                <a:spcPts val="700"/>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0" strike="noStrike" spc="-1">
                <a:solidFill>
                  <a:srgbClr val="000000"/>
                </a:solidFill>
                <a:latin typeface="Bookman Old Style"/>
              </a:rPr>
              <a:t>Kadınlar tüm dünyada olduğu gibi ekonomik ve sosyo-kültürel nedenlerden dolayı çalışma yaşamı içinde yer almak zorunda kalmışlardır. </a:t>
            </a:r>
            <a:endParaRPr lang="en-US" sz="2800" b="0" strike="noStrike" spc="-1">
              <a:solidFill>
                <a:srgbClr val="000000"/>
              </a:solidFill>
              <a:latin typeface="Arial"/>
            </a:endParaRPr>
          </a:p>
        </p:txBody>
      </p:sp>
      <p:sp>
        <p:nvSpPr>
          <p:cNvPr id="62"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4EF9B55-52CE-4C28-A5AC-0A9B1EC02C59}" type="slidenum">
              <a:rPr lang="es-ES" sz="1400" b="0" strike="noStrike" spc="-1">
                <a:solidFill>
                  <a:srgbClr val="000000"/>
                </a:solidFill>
                <a:latin typeface="Arial"/>
              </a:rPr>
              <a:t>6</a:t>
            </a:fld>
            <a:endParaRPr lang="en-US" sz="1400" b="0" strike="noStrike"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PlaceHolder 1"/>
          <p:cNvSpPr>
            <a:spLocks noGrp="1"/>
          </p:cNvSpPr>
          <p:nvPr>
            <p:ph type="title" idx="4294967295"/>
          </p:nvPr>
        </p:nvSpPr>
        <p:spPr>
          <a:xfrm>
            <a:off x="1371600" y="4406900"/>
            <a:ext cx="7772400" cy="1362075"/>
          </a:xfrm>
          <a:prstGeom prst="rect">
            <a:avLst/>
          </a:prstGeom>
          <a:noFill/>
          <a:ln w="0">
            <a:noFill/>
          </a:ln>
        </p:spPr>
        <p:txBody>
          <a:bodyPr anchor="t">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trike="noStrike" spc="-1">
                <a:solidFill>
                  <a:srgbClr val="000000"/>
                </a:solidFill>
                <a:latin typeface="Bookman Old Style"/>
              </a:rPr>
              <a:t>Kitle İletişim Araçlarının Etkisi</a:t>
            </a:r>
            <a:endParaRPr lang="en-US" sz="4000" b="0" strike="noStrike" spc="-1">
              <a:solidFill>
                <a:srgbClr val="000000"/>
              </a:solidFill>
              <a:latin typeface="Arial"/>
            </a:endParaRPr>
          </a:p>
        </p:txBody>
      </p:sp>
      <p:sp>
        <p:nvSpPr>
          <p:cNvPr id="66"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A2688C5-BA77-4615-B65F-70EDF0BA6347}" type="slidenum">
              <a:rPr lang="es-ES" sz="1400" b="0" strike="noStrike" spc="-1">
                <a:solidFill>
                  <a:srgbClr val="000000"/>
                </a:solidFill>
                <a:latin typeface="Arial"/>
              </a:rPr>
              <a:t>7</a:t>
            </a:fld>
            <a:endParaRPr lang="en-US" sz="1400" b="0" strike="noStrike" spc="-1">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Metin kutusu 66"/>
          <p:cNvSpPr txBox="1"/>
          <p:nvPr/>
        </p:nvSpPr>
        <p:spPr>
          <a:xfrm>
            <a:off x="457200" y="1125000"/>
            <a:ext cx="8229600" cy="5000760"/>
          </a:xfrm>
          <a:prstGeom prst="rect">
            <a:avLst/>
          </a:prstGeom>
          <a:noFill/>
          <a:ln w="0">
            <a:noFill/>
          </a:ln>
        </p:spPr>
        <p:txBody>
          <a:bodyPr anchor="t">
            <a:normAutofit/>
          </a:bodyPr>
          <a:lstStyle/>
          <a:p>
            <a:pPr marL="343080" indent="-343080">
              <a:lnSpc>
                <a:spcPct val="100000"/>
              </a:lnSpc>
              <a:spcBef>
                <a:spcPts val="799"/>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a:solidFill>
                  <a:srgbClr val="000000"/>
                </a:solidFill>
                <a:latin typeface="Bookman Old Style"/>
              </a:rPr>
              <a:t>Son yıllarda küreselleşme ile birlikte insanlar, yazılı ve görsel basının da etkisiyle farklı kültürleri tanımak ve yaşamak istemektedirler.</a:t>
            </a:r>
            <a:endParaRPr lang="en-US" sz="3200" b="0" strike="noStrike" spc="-1">
              <a:solidFill>
                <a:srgbClr val="000000"/>
              </a:solidFill>
              <a:latin typeface="Arial"/>
            </a:endParaRPr>
          </a:p>
          <a:p>
            <a:pPr marL="343080" indent="-343080">
              <a:lnSpc>
                <a:spcPct val="100000"/>
              </a:lnSpc>
              <a:spcBef>
                <a:spcPts val="799"/>
              </a:spcBef>
              <a:buClr>
                <a:srgbClr val="000000"/>
              </a:buClr>
              <a:buFont typeface="Bookman Old Style"/>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0" strike="noStrike" spc="-1">
                <a:solidFill>
                  <a:srgbClr val="000000"/>
                </a:solidFill>
                <a:latin typeface="Bookman Old Style"/>
              </a:rPr>
              <a:t>Özellikle dergi, gazete ve kitapların bölgeler arası kültürel farklılıkları ve beslenme alışkanlıklarını tanıtmaları, yemek kültüründe değişikliklere yol açmıştır.</a:t>
            </a:r>
            <a:endParaRPr lang="en-US" sz="3200" b="0" strike="noStrike" spc="-1">
              <a:solidFill>
                <a:srgbClr val="000000"/>
              </a:solidFill>
              <a:latin typeface="Arial"/>
            </a:endParaRPr>
          </a:p>
        </p:txBody>
      </p:sp>
      <p:sp>
        <p:nvSpPr>
          <p:cNvPr id="68"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24FAD05-0EE4-4E55-AA81-3CFA813131B3}" type="slidenum">
              <a:rPr lang="es-ES" sz="1400" b="0" strike="noStrike" spc="-1">
                <a:solidFill>
                  <a:srgbClr val="000000"/>
                </a:solidFill>
                <a:latin typeface="Arial"/>
              </a:rPr>
              <a:t>8</a:t>
            </a:fld>
            <a:endParaRPr lang="en-US" sz="1400" b="0"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PlaceHolder 1"/>
          <p:cNvSpPr>
            <a:spLocks noGrp="1"/>
          </p:cNvSpPr>
          <p:nvPr>
            <p:ph type="title" idx="4294967295"/>
          </p:nvPr>
        </p:nvSpPr>
        <p:spPr>
          <a:xfrm>
            <a:off x="1371600" y="4406900"/>
            <a:ext cx="7772400" cy="1362075"/>
          </a:xfrm>
          <a:prstGeom prst="rect">
            <a:avLst/>
          </a:prstGeom>
          <a:noFill/>
          <a:ln w="0">
            <a:noFill/>
          </a:ln>
        </p:spPr>
        <p:txBody>
          <a:bodyPr anchor="t">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trike="noStrike" spc="-1">
                <a:solidFill>
                  <a:srgbClr val="000000"/>
                </a:solidFill>
                <a:latin typeface="Bookman Old Style"/>
              </a:rPr>
              <a:t>Gıda Endüstrisindeki Gelişmelerin Etkisi</a:t>
            </a:r>
            <a:endParaRPr lang="en-US" sz="4000" b="0" strike="noStrike" spc="-1">
              <a:solidFill>
                <a:srgbClr val="000000"/>
              </a:solidFill>
              <a:latin typeface="Arial"/>
            </a:endParaRPr>
          </a:p>
        </p:txBody>
      </p:sp>
      <p:sp>
        <p:nvSpPr>
          <p:cNvPr id="72" name="3 Slayt Numarası Yer Tutucusu"/>
          <p:cNvSpPr/>
          <p:nvPr/>
        </p:nvSpPr>
        <p:spPr>
          <a:xfrm>
            <a:off x="6553080" y="6245280"/>
            <a:ext cx="2133720" cy="47628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07FBE078-C5F5-4842-AC72-C2F2874CB030}" type="slidenum">
              <a:rPr lang="es-ES" sz="1400" b="0" strike="noStrike" spc="-1">
                <a:solidFill>
                  <a:srgbClr val="000000"/>
                </a:solidFill>
                <a:latin typeface="Arial"/>
              </a:rPr>
              <a:t>9</a:t>
            </a:fld>
            <a:endParaRPr lang="en-US" sz="1400" b="0"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1847</TotalTime>
  <Words>278</Words>
  <Application>Microsoft Office PowerPoint</Application>
  <PresentationFormat>Ekran Gösterisi (4:3)</PresentationFormat>
  <Paragraphs>42</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Bookman Old Style</vt:lpstr>
      <vt:lpstr>Century Gothic</vt:lpstr>
      <vt:lpstr>Wingdings 3</vt:lpstr>
      <vt:lpstr>Duman</vt:lpstr>
      <vt:lpstr>T.C.  KASTAMONU ÜNİVERSİTESİ</vt:lpstr>
      <vt:lpstr>PowerPoint Sunusu</vt:lpstr>
      <vt:lpstr>Göç ve Kentleşme</vt:lpstr>
      <vt:lpstr>PowerPoint Sunusu</vt:lpstr>
      <vt:lpstr>Kadının Çalışma Yaşamına Girmesi</vt:lpstr>
      <vt:lpstr>PowerPoint Sunusu</vt:lpstr>
      <vt:lpstr>Kitle İletişim Araçlarının Etkisi</vt:lpstr>
      <vt:lpstr>PowerPoint Sunusu</vt:lpstr>
      <vt:lpstr>Gıda Endüstrisindeki Gelişmelerin Etkisi</vt:lpstr>
      <vt:lpstr>PowerPoint Sunusu</vt:lpstr>
      <vt:lpstr>Fast Food</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Mariajose</dc:creator>
  <dc:description/>
  <cp:lastModifiedBy>pc</cp:lastModifiedBy>
  <cp:revision>345</cp:revision>
  <dcterms:created xsi:type="dcterms:W3CDTF">2010-05-23T14:28:12Z</dcterms:created>
  <dcterms:modified xsi:type="dcterms:W3CDTF">2025-09-11T10:57:30Z</dcterms:modified>
  <dc:language>en-US</dc:language>
</cp:coreProperties>
</file>