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6"/>
  </p:notesMasterIdLst>
  <p:sldIdLst>
    <p:sldId id="256" r:id="rId3"/>
    <p:sldId id="257" r:id="rId4"/>
    <p:sldId id="258" r:id="rId5"/>
    <p:sldId id="259" r:id="rId6"/>
    <p:sldId id="260" r:id="rId7"/>
    <p:sldId id="261" r:id="rId8"/>
    <p:sldId id="268" r:id="rId9"/>
    <p:sldId id="269" r:id="rId10"/>
    <p:sldId id="262" r:id="rId11"/>
    <p:sldId id="263" r:id="rId12"/>
    <p:sldId id="270" r:id="rId13"/>
    <p:sldId id="265"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45" d="100"/>
          <a:sy n="45" d="100"/>
        </p:scale>
        <p:origin x="67"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smtClean="0"/>
              <a:t>2. HAFTA </a:t>
            </a:r>
            <a:r>
              <a:rPr lang="tr-TR" dirty="0"/>
              <a:t>HALK SAĞLIĞI: </a:t>
            </a:r>
            <a:r>
              <a:rPr lang="tr-TR" dirty="0"/>
              <a:t>HALK SAĞLIĞI VE TEMEL SAĞLIK HİZMETLERİNİN GELİŞİMİ</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r>
              <a:rPr lang="tr-TR" b="1" dirty="0"/>
              <a:t>Koruyucu Sağlık Hizmetleri</a:t>
            </a:r>
            <a:endParaRPr lang="tr-TR" b="1" dirty="0"/>
          </a:p>
        </p:txBody>
      </p:sp>
      <p:sp>
        <p:nvSpPr>
          <p:cNvPr id="3" name="İçerik Yer Tutucusu 2">
            <a:extLst>
              <a:ext uri="{FF2B5EF4-FFF2-40B4-BE49-F238E27FC236}">
                <a16:creationId xmlns:a16="http://schemas.microsoft.com/office/drawing/2014/main" id="{19433753-07B5-CA08-ADA5-655D94AA434A}"/>
              </a:ext>
            </a:extLst>
          </p:cNvPr>
          <p:cNvSpPr>
            <a:spLocks noGrp="1"/>
          </p:cNvSpPr>
          <p:nvPr>
            <p:ph idx="1"/>
          </p:nvPr>
        </p:nvSpPr>
        <p:spPr/>
        <p:txBody>
          <a:bodyPr>
            <a:normAutofit fontScale="55000" lnSpcReduction="20000"/>
          </a:bodyPr>
          <a:lstStyle/>
          <a:p>
            <a:r>
              <a:rPr lang="tr-TR" dirty="0" smtClean="0"/>
              <a:t>Koruyucu </a:t>
            </a:r>
            <a:r>
              <a:rPr lang="tr-TR" dirty="0"/>
              <a:t>sağlık hizmetleri; temel, birincil, ikincil ve üçüncül korunma düzeylerinde değerlendirilir. Temel korunma, hastalıkların ortaya çıkmasına yol açan sosyal ve çevresel koşulların değiştirilmesini amaçlar. Birincil korunma; bağışıklama, sağlıklı beslenme, kişisel hijyen, aile planlaması, kazaların önlenmesi ve zararlı alışkanlıklardan korunma gibi hastalık oluşmadan önce gerçekleştirilen uygulamaları içerir.</a:t>
            </a:r>
          </a:p>
          <a:p>
            <a:r>
              <a:rPr lang="tr-TR" dirty="0"/>
              <a:t>İkincil korunma, hastalıkların erken dönemde belirlenmesi amacıyla tarama, erken tanı ve erken tedavi hizmetlerini kapsar. Gebelik, bebeklik, çocukluk, ergenlik, yetişkinlik ve yaşlılık dönemlerinde yaşa ve risk grubuna uygun taramalar yapılır. Üçüncül korunma ise hastalık veya sakatlık geliştikten sonra ortaya çıkan işlev kaybını azaltmayı, komplikasyonları önlemeyi ve bireyin fiziksel, sosyal ve mesleki yaşamına yeniden uyumunu sağlamayı amaçlayan rehabilitasyon hizmetlerinden oluşur.</a:t>
            </a:r>
          </a:p>
        </p:txBody>
      </p:sp>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1194423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Genel Değerlendirme</a:t>
            </a:r>
            <a:br>
              <a:rPr lang="tr-TR" b="1" dirty="0"/>
            </a:b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Çağdaş </a:t>
            </a:r>
            <a:r>
              <a:rPr lang="tr-TR" dirty="0"/>
              <a:t>halk sağlığı anlayışı, bireyin sağlık sorunlarını yalnızca tedavi etmeyi değil, hastalıkların nedenlerini ortadan kaldırmayı, risk gruplarını korumayı ve toplumun sağlık kapasitesini geliştirmeyi amaçlar. Eşitlik, erişilebilirlik, koruyuculuk, süreklilik, toplum katılımı, ekip hizmeti ve sektörler arası iş birliği bu yaklaşımın temel bileşenleridir. Toplumun sağlık düzeyinin yükseltilmesi, sağlık hizmetlerinin bireylere en yakın noktada, bütüncül ve sürdürülebilir biçimde sunulmasıyla mümkündür.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3940626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12</a:t>
            </a:fld>
            <a:endParaRPr lang="tr-TR"/>
          </a:p>
        </p:txBody>
      </p:sp>
      <p:sp>
        <p:nvSpPr>
          <p:cNvPr id="8" name="Rectangle 2"/>
          <p:cNvSpPr>
            <a:spLocks noGrp="1" noChangeArrowheads="1"/>
          </p:cNvSpPr>
          <p:nvPr>
            <p:ph idx="1"/>
          </p:nvPr>
        </p:nvSpPr>
        <p:spPr bwMode="auto">
          <a:xfrm>
            <a:off x="1188718" y="3524240"/>
            <a:ext cx="91006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Arial" panose="020B0604020202020204" pitchFamily="34" charset="0"/>
              </a:rPr>
              <a:t>Erci</a:t>
            </a:r>
            <a:r>
              <a:rPr kumimoji="0" lang="tr-TR" altLang="tr-TR" sz="1400" b="0" i="0" u="none" strike="noStrike" cap="none" normalizeH="0" baseline="0" dirty="0" smtClean="0">
                <a:ln>
                  <a:noFill/>
                </a:ln>
                <a:solidFill>
                  <a:schemeClr val="tx1"/>
                </a:solidFill>
                <a:effectLst/>
                <a:latin typeface="Arial" panose="020B0604020202020204" pitchFamily="34" charset="0"/>
              </a:rPr>
              <a:t>, B. (Ed.). (2019). </a:t>
            </a:r>
            <a:r>
              <a:rPr kumimoji="0" lang="tr-TR" altLang="tr-TR" sz="1400" b="0" i="1" u="none" strike="noStrike" cap="none" normalizeH="0" baseline="0" dirty="0" smtClean="0">
                <a:ln>
                  <a:noFill/>
                </a:ln>
                <a:solidFill>
                  <a:schemeClr val="tx1"/>
                </a:solidFill>
                <a:effectLst/>
                <a:latin typeface="Arial" panose="020B0604020202020204" pitchFamily="34" charset="0"/>
              </a:rPr>
              <a:t>Halk sağlığı hemşireliği</a:t>
            </a:r>
            <a:r>
              <a:rPr kumimoji="0" lang="tr-TR" altLang="tr-TR" sz="1400" b="0" i="0" u="none" strike="noStrike" cap="none" normalizeH="0" baseline="0" dirty="0" smtClean="0">
                <a:ln>
                  <a:noFill/>
                </a:ln>
                <a:solidFill>
                  <a:schemeClr val="tx1"/>
                </a:solidFill>
                <a:effectLst/>
                <a:latin typeface="Arial" panose="020B0604020202020204" pitchFamily="34" charset="0"/>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Arial" panose="020B0604020202020204" pitchFamily="34" charset="0"/>
              </a:rPr>
              <a:t>Güler, Ç., &amp; Akın, L. (Ed.). (2012). </a:t>
            </a:r>
            <a:r>
              <a:rPr kumimoji="0" lang="tr-TR" altLang="tr-TR" sz="1400" b="0" i="1" u="none" strike="noStrike" cap="none" normalizeH="0" baseline="0" dirty="0" smtClean="0">
                <a:ln>
                  <a:noFill/>
                </a:ln>
                <a:solidFill>
                  <a:schemeClr val="tx1"/>
                </a:solidFill>
                <a:effectLst/>
                <a:latin typeface="Arial" panose="020B0604020202020204" pitchFamily="34" charset="0"/>
              </a:rPr>
              <a:t>Halk sağlığı: Temel bilgiler</a:t>
            </a:r>
            <a:r>
              <a:rPr kumimoji="0" lang="tr-TR" altLang="tr-TR" sz="1400" b="0" i="0" u="none" strike="noStrike" cap="none" normalizeH="0" baseline="0" dirty="0" smtClean="0">
                <a:ln>
                  <a:noFill/>
                </a:ln>
                <a:solidFill>
                  <a:schemeClr val="tx1"/>
                </a:solidFill>
                <a:effectLst/>
                <a:latin typeface="Arial" panose="020B0604020202020204" pitchFamily="34" charset="0"/>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Arial" panose="020B0604020202020204" pitchFamily="34" charset="0"/>
              </a:rPr>
              <a:t>Öztek</a:t>
            </a:r>
            <a:r>
              <a:rPr kumimoji="0" lang="tr-TR" altLang="tr-TR" sz="1400" b="0" i="0" u="none" strike="noStrike" cap="none" normalizeH="0" baseline="0" dirty="0" smtClean="0">
                <a:ln>
                  <a:noFill/>
                </a:ln>
                <a:solidFill>
                  <a:schemeClr val="tx1"/>
                </a:solidFill>
                <a:effectLst/>
                <a:latin typeface="Arial" panose="020B0604020202020204" pitchFamily="34" charset="0"/>
              </a:rPr>
              <a:t>, Z. (Ed.). (2025). </a:t>
            </a:r>
            <a:r>
              <a:rPr kumimoji="0" lang="tr-TR" altLang="tr-TR" sz="1400" b="0" i="1" u="none" strike="noStrike" cap="none" normalizeH="0" baseline="0" dirty="0" smtClean="0">
                <a:ln>
                  <a:noFill/>
                </a:ln>
                <a:solidFill>
                  <a:schemeClr val="tx1"/>
                </a:solidFill>
                <a:effectLst/>
                <a:latin typeface="Arial" panose="020B0604020202020204" pitchFamily="34" charset="0"/>
              </a:rPr>
              <a:t>Halk sağlığı el kitabı</a:t>
            </a:r>
            <a:r>
              <a:rPr kumimoji="0" lang="tr-TR" altLang="tr-TR" sz="1400" b="0" i="0" u="none" strike="noStrike" cap="none" normalizeH="0" baseline="0" dirty="0" smtClean="0">
                <a:ln>
                  <a:noFill/>
                </a:ln>
                <a:solidFill>
                  <a:schemeClr val="tx1"/>
                </a:solidFill>
                <a:effectLst/>
                <a:latin typeface="Arial" panose="020B0604020202020204" pitchFamily="34" charset="0"/>
              </a:rPr>
              <a:t>. Nobel Tıp Kitabevleri. </a:t>
            </a:r>
          </a:p>
        </p:txBody>
      </p:sp>
    </p:spTree>
    <p:extLst>
      <p:ext uri="{BB962C8B-B14F-4D97-AF65-F5344CB8AC3E}">
        <p14:creationId xmlns:p14="http://schemas.microsoft.com/office/powerpoint/2010/main" val="2831725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p:txBody>
          <a:bodyPr>
            <a:normAutofit fontScale="55000" lnSpcReduction="20000"/>
          </a:bodyPr>
          <a:lstStyle/>
          <a:p>
            <a:r>
              <a:rPr lang="tr-TR" dirty="0"/>
              <a:t>Halk sağlığının tanımı ve kapsamı </a:t>
            </a:r>
            <a:endParaRPr lang="tr-TR" dirty="0" smtClean="0"/>
          </a:p>
          <a:p>
            <a:r>
              <a:rPr lang="tr-TR" dirty="0" smtClean="0"/>
              <a:t>• </a:t>
            </a:r>
            <a:r>
              <a:rPr lang="tr-TR" dirty="0"/>
              <a:t>Halk sağlığının temel ilkeleri </a:t>
            </a:r>
            <a:endParaRPr lang="tr-TR" dirty="0" smtClean="0"/>
          </a:p>
          <a:p>
            <a:r>
              <a:rPr lang="tr-TR" dirty="0" smtClean="0"/>
              <a:t>• </a:t>
            </a:r>
            <a:r>
              <a:rPr lang="tr-TR" dirty="0"/>
              <a:t>Halk sağlığı ve klinik tıp arasındaki farklılıklar • Halk sağlığı döngüsü </a:t>
            </a:r>
            <a:endParaRPr lang="tr-TR" dirty="0" smtClean="0"/>
          </a:p>
          <a:p>
            <a:r>
              <a:rPr lang="tr-TR" dirty="0" smtClean="0"/>
              <a:t>• </a:t>
            </a:r>
            <a:r>
              <a:rPr lang="tr-TR" dirty="0"/>
              <a:t>Çağdaş halk sağlığı anlayışı </a:t>
            </a:r>
            <a:endParaRPr lang="tr-TR" dirty="0" smtClean="0"/>
          </a:p>
          <a:p>
            <a:r>
              <a:rPr lang="tr-TR" dirty="0" smtClean="0"/>
              <a:t>• </a:t>
            </a:r>
            <a:r>
              <a:rPr lang="tr-TR" dirty="0"/>
              <a:t>Türkiye’de sağlık hizmetlerinin tarihsel gelişimi </a:t>
            </a:r>
            <a:endParaRPr lang="tr-TR" dirty="0" smtClean="0"/>
          </a:p>
          <a:p>
            <a:r>
              <a:rPr lang="tr-TR" dirty="0" smtClean="0"/>
              <a:t>• </a:t>
            </a:r>
            <a:r>
              <a:rPr lang="tr-TR" dirty="0"/>
              <a:t>Sağlık hizmetlerinin sosyalleştirilmesi </a:t>
            </a:r>
            <a:endParaRPr lang="tr-TR" dirty="0" smtClean="0"/>
          </a:p>
          <a:p>
            <a:r>
              <a:rPr lang="tr-TR" dirty="0" smtClean="0"/>
              <a:t>• </a:t>
            </a:r>
            <a:r>
              <a:rPr lang="tr-TR" dirty="0"/>
              <a:t>Alma-Ata Bildirgesi ve temel sağlık hizmetleri </a:t>
            </a:r>
            <a:endParaRPr lang="tr-TR" dirty="0" smtClean="0"/>
          </a:p>
          <a:p>
            <a:r>
              <a:rPr lang="tr-TR" dirty="0" smtClean="0"/>
              <a:t>• </a:t>
            </a:r>
            <a:r>
              <a:rPr lang="tr-TR" dirty="0"/>
              <a:t>Sağlık hizmetlerinin </a:t>
            </a:r>
            <a:r>
              <a:rPr lang="tr-TR" dirty="0" err="1"/>
              <a:t>basamaklandırılması</a:t>
            </a:r>
            <a:r>
              <a:rPr lang="tr-TR" dirty="0"/>
              <a:t> </a:t>
            </a:r>
            <a:endParaRPr lang="tr-TR" dirty="0" smtClean="0"/>
          </a:p>
          <a:p>
            <a:r>
              <a:rPr lang="tr-TR" dirty="0" smtClean="0"/>
              <a:t>• </a:t>
            </a:r>
            <a:r>
              <a:rPr lang="tr-TR" dirty="0"/>
              <a:t>Koruyucu sağlık hizmetleri ve korunma düzeyleri</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normAutofit fontScale="90000"/>
          </a:bodyPr>
          <a:lstStyle/>
          <a:p>
            <a:r>
              <a:rPr lang="tr-TR" b="1" dirty="0"/>
              <a:t>Halk Sağlığının Tanımı ve Kapsamı</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55000" lnSpcReduction="20000"/>
          </a:bodyPr>
          <a:lstStyle/>
          <a:p>
            <a:r>
              <a:rPr lang="tr-TR" dirty="0" smtClean="0"/>
              <a:t>Halk </a:t>
            </a:r>
            <a:r>
              <a:rPr lang="tr-TR" dirty="0"/>
              <a:t>sağlığı; bireyi yalnızca mevcut hastalığı açısından değil, içinde yaşadığı fiziksel, biyolojik, sosyal, kültürel, ekonomik ve psikolojik çevreyle birlikte ele alan bir bilim ve hizmet alanıdır. Temel amacı toplumun sağlık sorunlarını belirlemek, hastalıkların oluşmasını önlemek, yaşam süresini uzatmak, yaşam kalitesini yükseltmek ve toplumun sağlık düzeyini geliştirmektir. Bu yaklaşımda yalnızca hasta bireyler değil, sağlıklı kişiler ve risk altındaki gruplar da sağlık hizmetlerinin hedef kitlesidir.</a:t>
            </a:r>
          </a:p>
          <a:p>
            <a:r>
              <a:rPr lang="tr-TR" dirty="0"/>
              <a:t>Bir sağlık sorununun halk sağlığı açısından önemli kabul edilmesinde sık görülmesi, yüksek ölüm oranına yol açması, sakatlık oluşturması ve iş gücü kaybına neden olması temel ölçütlerdir. Halk sağlığı uygulamaları bireysel hastalıkların tedavisinden çok, toplumun tamamını etkileyen koşulları düzenlemeye ve sağlığı destekleyici ortamlar oluşturmaya yöneliktir.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normAutofit fontScale="90000"/>
          </a:bodyPr>
          <a:lstStyle/>
          <a:p>
            <a:r>
              <a:rPr lang="tr-TR" b="1" dirty="0"/>
              <a:t>Halk Sağlığının Temel İlkeleri</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57AF6EBC-B0AD-1BF7-A21E-BCA228DB5D2E}"/>
              </a:ext>
            </a:extLst>
          </p:cNvPr>
          <p:cNvSpPr>
            <a:spLocks noGrp="1"/>
          </p:cNvSpPr>
          <p:nvPr>
            <p:ph idx="1"/>
          </p:nvPr>
        </p:nvSpPr>
        <p:spPr/>
        <p:txBody>
          <a:bodyPr>
            <a:normAutofit fontScale="55000" lnSpcReduction="20000"/>
          </a:bodyPr>
          <a:lstStyle/>
          <a:p>
            <a:r>
              <a:rPr lang="tr-TR" dirty="0" smtClean="0"/>
              <a:t>Halk </a:t>
            </a:r>
            <a:r>
              <a:rPr lang="tr-TR" dirty="0"/>
              <a:t>sağlığı anlayışının temelinde sağlığın doğuştan kazanılmış bir insan hakkı olduğu ilkesi yer alır. Dil, din, cinsiyet, ekonomik durum ve yerleşim yeri ayrımı yapılmaksızın herkes sağlık hizmetlerine eşit erişim hakkına sahip olmalıdır. Koruyucu sağlık hizmetleri tedavi edici hizmetlerden öncelikli kabul edilir; ancak koruyucu, tedavi edici, </a:t>
            </a:r>
            <a:r>
              <a:rPr lang="tr-TR" dirty="0" err="1"/>
              <a:t>rehabilite</a:t>
            </a:r>
            <a:r>
              <a:rPr lang="tr-TR" dirty="0"/>
              <a:t> edici ve sağlığı geliştirici hizmetlerin bütünlük içinde sunulması gerekir.</a:t>
            </a:r>
          </a:p>
          <a:p>
            <a:r>
              <a:rPr lang="tr-TR" dirty="0"/>
              <a:t>Bireyin sağlığı; ailesi, toplumu ve çevresinden bağımsız değildir. Hastalıkların ortaya çıkmasında biyolojik ve fiziksel faktörlerin yanı sıra yoksulluk, eğitimsizlik, yanlış inanışlar, yetersiz beslenme ve uygun olmayan yaşam koşulları gibi sosyal belirleyiciler de etkili olmaktadır. Bu nedenle halk sağlığı hizmetleri ekip çalışmasına, sektörler arası iş birliğine, toplum katılımına, bireysel sorumluluğa ve yaşam boyu sağlık yaklaşımına dayanır.</a:t>
            </a:r>
          </a:p>
          <a:p>
            <a:endParaRPr lang="tr-TR" dirty="0"/>
          </a:p>
        </p:txBody>
      </p:sp>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dirty="0"/>
              <a:t>Öğretim elemanı</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2569302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F9D6F7-22D0-6490-1F9D-BDCF64E73F97}"/>
              </a:ext>
            </a:extLst>
          </p:cNvPr>
          <p:cNvSpPr>
            <a:spLocks noGrp="1"/>
          </p:cNvSpPr>
          <p:nvPr>
            <p:ph type="title"/>
          </p:nvPr>
        </p:nvSpPr>
        <p:spPr/>
        <p:txBody>
          <a:bodyPr/>
          <a:lstStyle/>
          <a:p>
            <a:r>
              <a:rPr lang="tr-TR" dirty="0"/>
              <a:t>Halk Sağlığı ve Klinik Tıp Yaklaşımı</a:t>
            </a:r>
            <a:endParaRPr lang="tr-TR" b="1" dirty="0"/>
          </a:p>
        </p:txBody>
      </p:sp>
      <p:sp>
        <p:nvSpPr>
          <p:cNvPr id="3" name="İçerik Yer Tutucusu 2">
            <a:extLst>
              <a:ext uri="{FF2B5EF4-FFF2-40B4-BE49-F238E27FC236}">
                <a16:creationId xmlns:a16="http://schemas.microsoft.com/office/drawing/2014/main" id="{6BFBBE60-3E43-3FF3-7E34-0BC74288A311}"/>
              </a:ext>
            </a:extLst>
          </p:cNvPr>
          <p:cNvSpPr>
            <a:spLocks noGrp="1"/>
          </p:cNvSpPr>
          <p:nvPr>
            <p:ph idx="1"/>
          </p:nvPr>
        </p:nvSpPr>
        <p:spPr/>
        <p:txBody>
          <a:bodyPr>
            <a:normAutofit fontScale="55000" lnSpcReduction="20000"/>
          </a:bodyPr>
          <a:lstStyle/>
          <a:p>
            <a:r>
              <a:rPr lang="tr-TR" dirty="0"/>
              <a:t>Klinik tıp genellikle hasta bireyin tanı ve tedavisine odaklanırken halk sağlığı, toplumdaki hasta ve sağlıklı bütün bireyleri kapsar. Klinik tıpta </a:t>
            </a:r>
            <a:r>
              <a:rPr lang="tr-TR" dirty="0" err="1"/>
              <a:t>anamnez</a:t>
            </a:r>
            <a:r>
              <a:rPr lang="tr-TR" dirty="0"/>
              <a:t>, fizik muayene, laboratuvar incelemeleri ve bireysel tedavi yöntemleri kullanılır. Halk sağlığında ise epidemiyolojik yöntemler, sağlık eğitimi, toplum organizasyonu, tarama, danışmanlık, politika geliştirme ve sağlık yönetimi ön plana çıkar.</a:t>
            </a:r>
          </a:p>
          <a:p>
            <a:r>
              <a:rPr lang="tr-TR" dirty="0"/>
              <a:t>Klinik hizmetler çoğunlukla hastane veya sağlık kuruluşlarında sunulurken, halk sağlığı hizmetlerinin uygulama alanı bireyin yaşadığı, çalıştığı ve eğitim gördüğü bütün ortamlardır. Bu nedenle halk sağlığı yalnızca sağlık çalışanlarının değil, eğitim, tarım, çevre, ekonomi, ulaştırma ve yerel yönetimler gibi farklı sektörlerin ortak sorumluluğudur.</a:t>
            </a:r>
          </a:p>
          <a:p>
            <a:endParaRPr lang="tr-TR" dirty="0"/>
          </a:p>
        </p:txBody>
      </p:sp>
      <p:sp>
        <p:nvSpPr>
          <p:cNvPr id="4" name="Veri Yer Tutucusu 3">
            <a:extLst>
              <a:ext uri="{FF2B5EF4-FFF2-40B4-BE49-F238E27FC236}">
                <a16:creationId xmlns:a16="http://schemas.microsoft.com/office/drawing/2014/main" id="{1F3EA28B-B8B6-8069-841D-D6691644CD01}"/>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848C73EB-9D7D-A7E1-0C79-433EFE38DAA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C9BD4906-54E6-C0E8-F2B1-EFCA88D15D7C}"/>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788982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FABAFA-E8FA-16C6-EC4D-08B598529502}"/>
              </a:ext>
            </a:extLst>
          </p:cNvPr>
          <p:cNvSpPr>
            <a:spLocks noGrp="1"/>
          </p:cNvSpPr>
          <p:nvPr>
            <p:ph type="title"/>
          </p:nvPr>
        </p:nvSpPr>
        <p:spPr/>
        <p:txBody>
          <a:bodyPr>
            <a:normAutofit fontScale="90000"/>
          </a:bodyPr>
          <a:lstStyle/>
          <a:p>
            <a:r>
              <a:rPr lang="tr-TR" b="1" dirty="0"/>
              <a:t>Türkiye’de Sağlık Hizmetlerinin Tarihsel Gelişimi</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14EA5FD5-E5B8-6F36-CDA4-73CF31892272}"/>
              </a:ext>
            </a:extLst>
          </p:cNvPr>
          <p:cNvSpPr>
            <a:spLocks noGrp="1"/>
          </p:cNvSpPr>
          <p:nvPr>
            <p:ph idx="1"/>
          </p:nvPr>
        </p:nvSpPr>
        <p:spPr/>
        <p:txBody>
          <a:bodyPr>
            <a:normAutofit fontScale="55000" lnSpcReduction="20000"/>
          </a:bodyPr>
          <a:lstStyle/>
          <a:p>
            <a:r>
              <a:rPr lang="tr-TR" dirty="0" smtClean="0"/>
              <a:t>Osmanlı </a:t>
            </a:r>
            <a:r>
              <a:rPr lang="tr-TR" dirty="0"/>
              <a:t>döneminde sağlık hizmetleri daha çok askerî sağlık örgütleri, hayır amaçlı hastaneler, şifahaneler ve serbest hekimlik uygulamaları üzerinden yürütülmüştür. Türkiye Büyük Millet Meclisinin açılmasından kısa süre sonra, 3 Mayıs 1920 tarihinde Sağlık ve Sosyal Yardım Bakanlığı kurulmuş ve Dr. Adnan Adıvar ilk sağlık bakanı olarak görevlendirilmiştir.</a:t>
            </a:r>
          </a:p>
          <a:p>
            <a:r>
              <a:rPr lang="tr-TR" dirty="0"/>
              <a:t>Cumhuriyet döneminin ilk yıllarında Dr. Refik Saydam öncülüğünde sağlık örgütlenmesinin geliştirilmesi, numune hastanelerinin açılması ve sıtma, tüberküloz, frengi gibi yaygın hastalıklarla mücadele çalışmalarına ağırlık verilmiştir. Behçet Uz döneminde hazırlanan sağlık planlarında koruyucu ve tedavi edici hizmetlerin birlikte yürütülmesi hedeflenmiştir. Ancak 1950–1960 döneminde </a:t>
            </a:r>
            <a:r>
              <a:rPr lang="tr-TR" dirty="0" err="1"/>
              <a:t>hastanecilik</a:t>
            </a:r>
            <a:r>
              <a:rPr lang="tr-TR" dirty="0"/>
              <a:t> anlayışının güçlenmesiyle koruyucu sağlık hizmetleri görece geri planda kalmıştır.</a:t>
            </a:r>
          </a:p>
          <a:p>
            <a:endParaRPr lang="tr-TR" dirty="0"/>
          </a:p>
        </p:txBody>
      </p:sp>
      <p:sp>
        <p:nvSpPr>
          <p:cNvPr id="4" name="Veri Yer Tutucusu 3">
            <a:extLst>
              <a:ext uri="{FF2B5EF4-FFF2-40B4-BE49-F238E27FC236}">
                <a16:creationId xmlns:a16="http://schemas.microsoft.com/office/drawing/2014/main" id="{E68C1D27-BA44-C66A-CE58-7C732EDC828B}"/>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AD49B225-9DAB-11F1-8D3A-BC84DE837571}"/>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F12BD71-D4A6-F666-16EF-273817045337}"/>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370880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Sağlık Hizmetlerinin Sosyalleştirilmesi</a:t>
            </a:r>
            <a:br>
              <a:rPr lang="tr-TR" b="1" dirty="0"/>
            </a:br>
            <a:r>
              <a:rPr lang="tr-TR" b="1" dirty="0"/>
              <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1961 </a:t>
            </a:r>
            <a:r>
              <a:rPr lang="tr-TR" dirty="0"/>
              <a:t>yılında kabul edilen 224 sayılı Sağlık Hizmetlerinin Sosyalleştirilmesi Hakkında Kanun, Türkiye’de birinci basamak sağlık hizmetlerinin örgütlenmesinde önemli bir dönüm noktasıdır. Kanun; sağlık hizmetlerinde eşitlik, süreklilik, bütünlük, kademeli hizmet, ekip anlayışı ve nüfusa dayalı örgütlenme ilkelerini benimsemiştir.</a:t>
            </a:r>
          </a:p>
          <a:p>
            <a:r>
              <a:rPr lang="tr-TR" dirty="0"/>
              <a:t>Bu modelde sağlık ocakları birinci basamak sağlık hizmetlerinin temel birimi, sağlık evleri ise köy ve mahalle düzeyindeki hizmet birimleri olarak yapılandırılmıştır. Sağlık personelinin yalnızca sağlık kuruluşuna başvuran bireylere değil, başvurmayan kişilere de ulaşması ve toplum temelli hizmet sunması öngörülmüştür. Ana çocuk sağlığı, aile planlaması, bulaşıcı hastalıklarla mücadele, bağışıklama, çevre sağlığı, okul sağlığı, sağlık eğitimi, evde bakım ve gezici hizmetler bu sistemin temel bileşenleri arasında yer almıştır.</a:t>
            </a:r>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559499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Alma-Ata Bildirgesi ve Temel Sağlık Hizmetleri</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1978 </a:t>
            </a:r>
            <a:r>
              <a:rPr lang="tr-TR" dirty="0"/>
              <a:t>yılında yayımlanan Alma-Ata Bildirgesi, temel sağlık hizmetlerini çağdaş halk sağlığı anlayışının merkezine yerleştirmiştir. Temel sağlık hizmetleri; toplumdaki bireylerin ve ailelerin kabul edebileceği yöntemlerle, onların aktif katılımıyla ve toplumun ekonomik koşullarına uygun biçimde sunulan esas sağlık hizmetleri olarak tanımlanmıştır.</a:t>
            </a:r>
          </a:p>
          <a:p>
            <a:r>
              <a:rPr lang="tr-TR" dirty="0"/>
              <a:t>Temel sağlık hizmetleri yaklaşımı; sosyal eşitlik, öz sorumluluk, toplum katılımı, ekip hizmeti, sektörler arası iş birliği, kademeli sevk sistemi, hizmetlerin sürekliliği ve koruyucu-tedavi edici hizmetlerin entegrasyonu ilkelerine dayanır. Halkın sağlık eğitimi, yeterli beslenmenin sağlanması, temiz su ve sanitasyon, ana çocuk sağlığı ve aile planlaması, bağışıklama, endemik hastalıkların kontrolü, sık görülen hastalık ve yaralanmaların tedavisi ile temel ilaçların sağlanması asgari hizmetler arasında yer alır.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152649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46F82E-9A20-E9CF-9614-1D5400D37DB9}"/>
              </a:ext>
            </a:extLst>
          </p:cNvPr>
          <p:cNvSpPr>
            <a:spLocks noGrp="1"/>
          </p:cNvSpPr>
          <p:nvPr>
            <p:ph type="title"/>
          </p:nvPr>
        </p:nvSpPr>
        <p:spPr/>
        <p:txBody>
          <a:bodyPr>
            <a:normAutofit fontScale="90000"/>
          </a:bodyPr>
          <a:lstStyle/>
          <a:p>
            <a:r>
              <a:rPr lang="tr-TR" b="1" dirty="0"/>
              <a:t>Sağlık Hizmetlerinin </a:t>
            </a:r>
            <a:r>
              <a:rPr lang="tr-TR" b="1" dirty="0" err="1"/>
              <a:t>Basamaklandırılması</a:t>
            </a: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E934BB17-C4C1-88FD-91B6-02F9A18F0666}"/>
              </a:ext>
            </a:extLst>
          </p:cNvPr>
          <p:cNvSpPr>
            <a:spLocks noGrp="1"/>
          </p:cNvSpPr>
          <p:nvPr>
            <p:ph idx="1"/>
          </p:nvPr>
        </p:nvSpPr>
        <p:spPr/>
        <p:txBody>
          <a:bodyPr>
            <a:normAutofit fontScale="70000" lnSpcReduction="20000"/>
          </a:bodyPr>
          <a:lstStyle/>
          <a:p>
            <a:r>
              <a:rPr lang="tr-TR" dirty="0" smtClean="0"/>
              <a:t>Birinci </a:t>
            </a:r>
            <a:r>
              <a:rPr lang="tr-TR" dirty="0"/>
              <a:t>basamak sağlık hizmetleri, bireyin sağlık sistemiyle ilk temas noktasıdır. Koruyucu hizmetler, ayaktan tanı ve tedavi, sağlık eğitimi, izlem ve danışmanlık hizmetleri bu basamakta sunulur. İkinci basamak hizmetler, birinci basamakta çözülemeyen ve uzmanlık gerektiren sağlık sorunlarının ele alındığı hastane hizmetlerini kapsar. Üçüncü basamak ise ileri teknoloji, ileri tetkik ve özel uzmanlık gerektiren hizmetlerin sunulduğu üniversite hastaneleri ve eğitim araştırma hastanelerini içerir.</a:t>
            </a:r>
          </a:p>
          <a:p>
            <a:endParaRPr lang="tr-TR" dirty="0"/>
          </a:p>
        </p:txBody>
      </p:sp>
      <p:sp>
        <p:nvSpPr>
          <p:cNvPr id="4" name="Veri Yer Tutucusu 3">
            <a:extLst>
              <a:ext uri="{FF2B5EF4-FFF2-40B4-BE49-F238E27FC236}">
                <a16:creationId xmlns:a16="http://schemas.microsoft.com/office/drawing/2014/main" id="{76B70C00-5AF7-1338-9A71-2C4E4C221A27}"/>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94D7CA3E-AEF2-BDD4-5834-E699194E54F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930383B3-9CB7-E608-C782-1356BD4352BE}"/>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2232697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TotalTime>
  <Words>1233</Words>
  <Application>Microsoft Office PowerPoint</Application>
  <PresentationFormat>Geniş ekran</PresentationFormat>
  <Paragraphs>76</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13</vt:i4>
      </vt:variant>
    </vt:vector>
  </HeadingPairs>
  <TitlesOfParts>
    <vt:vector size="18" baseType="lpstr">
      <vt:lpstr>Aptos</vt:lpstr>
      <vt:lpstr>Aptos Display</vt:lpstr>
      <vt:lpstr>Arial</vt:lpstr>
      <vt:lpstr>Office Teması</vt:lpstr>
      <vt:lpstr>Özel Tasarım</vt:lpstr>
      <vt:lpstr>HALK SAĞLIĞI</vt:lpstr>
      <vt:lpstr>PowerPoint Sunusu</vt:lpstr>
      <vt:lpstr>Halk Sağlığının Tanımı ve Kapsamı  </vt:lpstr>
      <vt:lpstr>Halk Sağlığının Temel İlkeleri  </vt:lpstr>
      <vt:lpstr>Halk Sağlığı ve Klinik Tıp Yaklaşımı</vt:lpstr>
      <vt:lpstr>Türkiye’de Sağlık Hizmetlerinin Tarihsel Gelişimi  </vt:lpstr>
      <vt:lpstr>Sağlık Hizmetlerinin Sosyalleştirilmesi  </vt:lpstr>
      <vt:lpstr>Alma-Ata Bildirgesi ve Temel Sağlık Hizmetleri </vt:lpstr>
      <vt:lpstr>Sağlık Hizmetlerinin Basamaklandırılması  </vt:lpstr>
      <vt:lpstr>Koruyucu Sağlık Hizmetleri</vt:lpstr>
      <vt:lpstr>Genel Değerlendirme </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5</cp:revision>
  <dcterms:created xsi:type="dcterms:W3CDTF">2026-04-02T07:47:59Z</dcterms:created>
  <dcterms:modified xsi:type="dcterms:W3CDTF">2026-06-23T09:54:11Z</dcterms:modified>
</cp:coreProperties>
</file>