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78" r:id="rId3"/>
    <p:sldId id="258" r:id="rId4"/>
    <p:sldId id="340" r:id="rId5"/>
    <p:sldId id="345" r:id="rId6"/>
    <p:sldId id="346" r:id="rId7"/>
    <p:sldId id="347" r:id="rId8"/>
    <p:sldId id="348" r:id="rId9"/>
    <p:sldId id="349" r:id="rId10"/>
    <p:sldId id="350" r:id="rId11"/>
    <p:sldId id="351" r:id="rId12"/>
    <p:sldId id="365" r:id="rId13"/>
    <p:sldId id="352" r:id="rId14"/>
    <p:sldId id="353" r:id="rId15"/>
    <p:sldId id="356" r:id="rId16"/>
    <p:sldId id="357" r:id="rId17"/>
    <p:sldId id="358" r:id="rId18"/>
    <p:sldId id="360" r:id="rId19"/>
    <p:sldId id="361" r:id="rId20"/>
    <p:sldId id="359" r:id="rId21"/>
    <p:sldId id="363" r:id="rId22"/>
    <p:sldId id="364" r:id="rId23"/>
    <p:sldId id="322" r:id="rId24"/>
    <p:sldId id="344" r:id="rId25"/>
    <p:sldId id="355" r:id="rId2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F7EB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69" d="100"/>
          <a:sy n="69" d="100"/>
        </p:scale>
        <p:origin x="780" y="5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sp>
          <p:nvSpPr>
            <p:cNvPr id="15" name="Freeform 14"/>
            <p:cNvSpPr/>
            <p:nvPr/>
          </p:nvSpPr>
          <p:spPr>
            <a:xfrm>
              <a:off x="0" y="-7862"/>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tr-TR"/>
              <a:t>Asıl başlık stili için tıklatın</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12/5/2025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tr-TR"/>
              <a:t>Asıl başlık stili için tıklatın</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B61BEF0D-F0BB-DE4B-95CE-6DB70DBA9567}" type="datetimeFigureOut">
              <a:rPr lang="en-US" dirty="0"/>
              <a:pPr/>
              <a:t>12/5/2025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tr-TR"/>
              <a:t>Asıl başlık stili için tıklatın</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B61BEF0D-F0BB-DE4B-95CE-6DB70DBA9567}" type="datetimeFigureOut">
              <a:rPr lang="en-US" dirty="0"/>
              <a:pPr/>
              <a:t>12/5/2025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tr-TR"/>
              <a:t>Asıl başlık stili için tıklatın</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B61BEF0D-F0BB-DE4B-95CE-6DB70DBA9567}" type="datetimeFigureOut">
              <a:rPr lang="en-US" dirty="0"/>
              <a:pPr/>
              <a:t>12/5/2025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tr-TR"/>
              <a:t>Asıl başlık stili için tıklatın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B61BEF0D-F0BB-DE4B-95CE-6DB70DBA9567}" type="datetimeFigureOut">
              <a:rPr lang="en-US" dirty="0"/>
              <a:pPr/>
              <a:t>12/5/2025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tr-TR"/>
              <a:t>Asıl başlık stili için tıklatın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B61BEF0D-F0BB-DE4B-95CE-6DB70DBA9567}" type="datetimeFigureOut">
              <a:rPr lang="en-US" dirty="0"/>
              <a:pPr/>
              <a:t>12/5/2025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p:txBody>
          <a:bodyPr vert="eaVe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dirty="0"/>
              <a:t>12/5/2025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tr-TR"/>
              <a:t>Asıl başlık stili için tıklatın</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12/5/2025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Content Placeholder 2"/>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42A54C80-263E-416B-A8E0-580EDEADCBDC}" type="datetimeFigureOut">
              <a:rPr lang="en-US" dirty="0"/>
              <a:t>12/5/2025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tr-TR"/>
              <a:t>Asıl başlık stili için tıklatın</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B61BEF0D-F0BB-DE4B-95CE-6DB70DBA9567}" type="datetimeFigureOut">
              <a:rPr lang="en-US" dirty="0"/>
              <a:pPr/>
              <a:t>12/5/2025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42A54C80-263E-416B-A8E0-580EDEADCBDC}" type="datetimeFigureOut">
              <a:rPr lang="en-US" dirty="0"/>
              <a:t>12/5/2025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 için tıklatın</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12/5/2025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12/5/2025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12/5/2025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tr-TR"/>
              <a:t>Asıl başlık stili için tıklatın</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tr-TR"/>
              <a:t>Asıl metin stillerini düzenle</a:t>
            </a:r>
          </a:p>
        </p:txBody>
      </p:sp>
      <p:sp>
        <p:nvSpPr>
          <p:cNvPr id="5" name="Date Placeholder 4"/>
          <p:cNvSpPr>
            <a:spLocks noGrp="1"/>
          </p:cNvSpPr>
          <p:nvPr>
            <p:ph type="dt" sz="half" idx="10"/>
          </p:nvPr>
        </p:nvSpPr>
        <p:spPr/>
        <p:txBody>
          <a:bodyPr/>
          <a:lstStyle/>
          <a:p>
            <a:fld id="{42A54C80-263E-416B-A8E0-580EDEADCBDC}" type="datetimeFigureOut">
              <a:rPr lang="en-US" dirty="0"/>
              <a:t>12/5/2025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tr-TR"/>
              <a:t>Asıl başlık stili için tıklatın</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simgeyi tıklatın</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12/5/2025</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44" name="Group 43"/>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tr-TR"/>
              <a:t>Asıl başlık stili için tıklatın</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12/5/2025</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65" r:id="rId2"/>
    <p:sldLayoutId id="2147483651" r:id="rId3"/>
    <p:sldLayoutId id="2147483666" r:id="rId4"/>
    <p:sldLayoutId id="2147483653" r:id="rId5"/>
    <p:sldLayoutId id="2147483654" r:id="rId6"/>
    <p:sldLayoutId id="2147483655" r:id="rId7"/>
    <p:sldLayoutId id="2147483667" r:id="rId8"/>
    <p:sldLayoutId id="2147483657" r:id="rId9"/>
    <p:sldLayoutId id="2147483660" r:id="rId10"/>
    <p:sldLayoutId id="2147483661" r:id="rId11"/>
    <p:sldLayoutId id="2147483662" r:id="rId12"/>
    <p:sldLayoutId id="2147483663" r:id="rId13"/>
    <p:sldLayoutId id="2147483664" r:id="rId14"/>
    <p:sldLayoutId id="2147483668" r:id="rId15"/>
    <p:sldLayoutId id="2147483659"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mailto:gulerdemir@kastamonu.edu.tr"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hyperlink" Target="http://www2.sl.nsw.gov.au/multicultural/glossary/"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8" Type="http://schemas.openxmlformats.org/officeDocument/2006/relationships/hyperlink" Target="https://doi.org/10.1080/24750158.2024.2315338" TargetMode="External"/><Relationship Id="rId3" Type="http://schemas.openxmlformats.org/officeDocument/2006/relationships/hyperlink" Target="http://vuir.vu.edu.au/24833/1/Roziya%20Abu.pdf" TargetMode="External"/><Relationship Id="rId7" Type="http://schemas.openxmlformats.org/officeDocument/2006/relationships/hyperlink" Target="https://www.austlii.edu.au/au/journals/inCiteALIA/1980/230.pdf" TargetMode="External"/><Relationship Id="rId2" Type="http://schemas.openxmlformats.org/officeDocument/2006/relationships/hyperlink" Target="http://www.ifla.org/files/assets/library-ser%20vices-to-multicultural-populations/publications/multicultural-communi%20ties-tr.pdf" TargetMode="External"/><Relationship Id="rId1" Type="http://schemas.openxmlformats.org/officeDocument/2006/relationships/slideLayout" Target="../slideLayouts/slideLayout2.xml"/><Relationship Id="rId6" Type="http://schemas.openxmlformats.org/officeDocument/2006/relationships/hyperlink" Target="https://www.sbs.com.au/language/english/en/podcast-episode/beyond-books-how-libraries-build-and-support-communities-in-australia/vbod0yfyb" TargetMode="External"/><Relationship Id="rId5" Type="http://schemas.openxmlformats.org/officeDocument/2006/relationships/hyperlink" Target="https://australiareads.org.au/news/libraries-statistical-report-24/" TargetMode="External"/><Relationship Id="rId4" Type="http://schemas.openxmlformats.org/officeDocument/2006/relationships/hyperlink" Target="https://dfat.gov.au/about-us/publications/Documents/australia-in-brief.pdf" TargetMode="External"/></Relationships>
</file>

<file path=ppt/slides/_rels/slide25.xml.rels><?xml version="1.0" encoding="UTF-8" standalone="yes"?>
<Relationships xmlns="http://schemas.openxmlformats.org/package/2006/relationships"><Relationship Id="rId3" Type="http://schemas.openxmlformats.org/officeDocument/2006/relationships/hyperlink" Target="https://pls.sl.nsw.gov.au/sites/default/files/2024-03/collaborative_advocacy_for_diverse_communities.pdf" TargetMode="External"/><Relationship Id="rId7" Type="http://schemas.openxmlformats.org/officeDocument/2006/relationships/hyperlink" Target="https://dergipark.org.tr/tr/pub/kaygi/issue/27462/288843" TargetMode="External"/><Relationship Id="rId2" Type="http://schemas.openxmlformats.org/officeDocument/2006/relationships/hyperlink" Target="https://www.mappr.co/counties/australia/" TargetMode="External"/><Relationship Id="rId1" Type="http://schemas.openxmlformats.org/officeDocument/2006/relationships/slideLayout" Target="../slideLayouts/slideLayout2.xml"/><Relationship Id="rId6" Type="http://schemas.openxmlformats.org/officeDocument/2006/relationships/hyperlink" Target="https://web.archive.org/web/20180409225127/https:/www.nsla.org.au/sites/default/files/publications/NSLA.Aust-Pub-Lib-Stats-2013-14_0.pdf" TargetMode="External"/><Relationship Id="rId5" Type="http://schemas.openxmlformats.org/officeDocument/2006/relationships/hyperlink" Target="http://www.sl.nsw.gov.au/about-library/history-library" TargetMode="External"/><Relationship Id="rId4" Type="http://schemas.openxmlformats.org/officeDocument/2006/relationships/hyperlink" Target="http://trove.nla.gov.au/newspaper/article/12417932"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311874" y="1243780"/>
            <a:ext cx="7766936" cy="2099187"/>
          </a:xfrm>
        </p:spPr>
        <p:txBody>
          <a:bodyPr/>
          <a:lstStyle/>
          <a:p>
            <a:pPr algn="ctr"/>
            <a:br>
              <a:rPr lang="tr-TR" sz="3200" b="1" dirty="0">
                <a:solidFill>
                  <a:schemeClr val="tx1"/>
                </a:solidFill>
              </a:rPr>
            </a:br>
            <a:r>
              <a:rPr lang="tr-TR" sz="3200" b="1" dirty="0">
                <a:solidFill>
                  <a:schemeClr val="tx1"/>
                </a:solidFill>
              </a:rPr>
              <a:t>ÇOK KÜLTÜRLÜLÜK VE HİZMETLERİ</a:t>
            </a:r>
            <a:br>
              <a:rPr lang="tr-TR" sz="3200" b="1" dirty="0">
                <a:solidFill>
                  <a:schemeClr val="tx1"/>
                </a:solidFill>
              </a:rPr>
            </a:br>
            <a:r>
              <a:rPr lang="tr-TR" sz="3200" b="1" dirty="0">
                <a:solidFill>
                  <a:schemeClr val="tx1"/>
                </a:solidFill>
              </a:rPr>
              <a:t>10. HAFTA</a:t>
            </a:r>
            <a:br>
              <a:rPr lang="tr-TR" sz="3200" b="1" dirty="0">
                <a:solidFill>
                  <a:schemeClr val="tx1"/>
                </a:solidFill>
              </a:rPr>
            </a:br>
            <a:r>
              <a:rPr lang="tr-TR" sz="3200" b="1" dirty="0">
                <a:solidFill>
                  <a:schemeClr val="tx1"/>
                </a:solidFill>
              </a:rPr>
              <a:t>ÇOK KÜLTÜRLÜ KÜTÜPHANELER: </a:t>
            </a:r>
            <a:br>
              <a:rPr lang="tr-TR" sz="3200" b="1" dirty="0">
                <a:solidFill>
                  <a:schemeClr val="tx1"/>
                </a:solidFill>
              </a:rPr>
            </a:br>
            <a:r>
              <a:rPr lang="tr-TR" sz="3200" b="1" dirty="0">
                <a:solidFill>
                  <a:schemeClr val="tx1"/>
                </a:solidFill>
              </a:rPr>
              <a:t>AVUSTRALYA ÖRNEĞİ</a:t>
            </a:r>
            <a:endParaRPr lang="en-US" sz="3200" b="1" dirty="0">
              <a:solidFill>
                <a:schemeClr val="tx1"/>
              </a:solidFill>
            </a:endParaRPr>
          </a:p>
        </p:txBody>
      </p:sp>
      <p:sp>
        <p:nvSpPr>
          <p:cNvPr id="3" name="Alt Başlık 2"/>
          <p:cNvSpPr>
            <a:spLocks noGrp="1"/>
          </p:cNvSpPr>
          <p:nvPr>
            <p:ph type="subTitle" idx="1"/>
          </p:nvPr>
        </p:nvSpPr>
        <p:spPr>
          <a:xfrm>
            <a:off x="1507067" y="4364731"/>
            <a:ext cx="7868945" cy="1462863"/>
          </a:xfrm>
        </p:spPr>
        <p:txBody>
          <a:bodyPr>
            <a:normAutofit fontScale="25000" lnSpcReduction="20000"/>
          </a:bodyPr>
          <a:lstStyle/>
          <a:p>
            <a:r>
              <a:rPr lang="tr-TR" sz="5600" b="1" dirty="0">
                <a:solidFill>
                  <a:schemeClr val="tx1"/>
                </a:solidFill>
              </a:rPr>
              <a:t>GÜLER DEMİR</a:t>
            </a:r>
          </a:p>
          <a:p>
            <a:r>
              <a:rPr lang="tr-TR" sz="5600" b="1" dirty="0">
                <a:solidFill>
                  <a:schemeClr val="tx1"/>
                </a:solidFill>
              </a:rPr>
              <a:t>Kastamonu Üniversitesi</a:t>
            </a:r>
          </a:p>
          <a:p>
            <a:r>
              <a:rPr lang="tr-TR" sz="5600" b="1" dirty="0">
                <a:solidFill>
                  <a:schemeClr val="tx1"/>
                </a:solidFill>
              </a:rPr>
              <a:t>İnsan ve Toplum Bilimleri Fakültesi</a:t>
            </a:r>
          </a:p>
          <a:p>
            <a:r>
              <a:rPr lang="tr-TR" sz="5600" b="1" dirty="0">
                <a:solidFill>
                  <a:schemeClr val="tx1"/>
                </a:solidFill>
              </a:rPr>
              <a:t>Bilgi ve Belge Yönetimi Bölümü</a:t>
            </a:r>
          </a:p>
          <a:p>
            <a:r>
              <a:rPr lang="tr-TR" sz="5600" b="1" dirty="0">
                <a:solidFill>
                  <a:schemeClr val="tx1"/>
                </a:solidFill>
                <a:hlinkClick r:id="rId2">
                  <a:extLst>
                    <a:ext uri="{A12FA001-AC4F-418D-AE19-62706E023703}">
                      <ahyp:hlinkClr xmlns:ahyp="http://schemas.microsoft.com/office/drawing/2018/hyperlinkcolor" val="tx"/>
                    </a:ext>
                  </a:extLst>
                </a:hlinkClick>
              </a:rPr>
              <a:t>gulerdemir@kastamonu.edu.tr</a:t>
            </a:r>
            <a:endParaRPr lang="tr-TR" sz="5600" b="1" dirty="0">
              <a:solidFill>
                <a:schemeClr val="tx1"/>
              </a:solidFill>
            </a:endParaRPr>
          </a:p>
          <a:p>
            <a:endParaRPr lang="en-US" dirty="0"/>
          </a:p>
        </p:txBody>
      </p:sp>
    </p:spTree>
    <p:extLst>
      <p:ext uri="{BB962C8B-B14F-4D97-AF65-F5344CB8AC3E}">
        <p14:creationId xmlns:p14="http://schemas.microsoft.com/office/powerpoint/2010/main" val="95135838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B35987A-419C-D7AE-1FC1-CCE660E84262}"/>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A1B0296D-BC6F-DE47-E619-A361DBE146CD}"/>
              </a:ext>
            </a:extLst>
          </p:cNvPr>
          <p:cNvSpPr>
            <a:spLocks noGrp="1"/>
          </p:cNvSpPr>
          <p:nvPr>
            <p:ph type="title"/>
          </p:nvPr>
        </p:nvSpPr>
        <p:spPr>
          <a:xfrm>
            <a:off x="850491" y="157303"/>
            <a:ext cx="8814620" cy="452297"/>
          </a:xfrm>
        </p:spPr>
        <p:txBody>
          <a:bodyPr>
            <a:normAutofit fontScale="90000"/>
          </a:bodyPr>
          <a:lstStyle/>
          <a:p>
            <a:pPr algn="ctr"/>
            <a:r>
              <a:rPr lang="tr-TR" sz="2400" b="1" dirty="0"/>
              <a:t>AVUSTRALYA HALK KÜTÜPHANELERİ: YAKIN TARİH VE GÜNÜMÜZ</a:t>
            </a:r>
            <a:endParaRPr lang="tr-TR" sz="2400" b="1" noProof="0" dirty="0"/>
          </a:p>
        </p:txBody>
      </p:sp>
      <p:sp>
        <p:nvSpPr>
          <p:cNvPr id="3" name="İçerik Yer Tutucusu 2">
            <a:extLst>
              <a:ext uri="{FF2B5EF4-FFF2-40B4-BE49-F238E27FC236}">
                <a16:creationId xmlns:a16="http://schemas.microsoft.com/office/drawing/2014/main" id="{97A3EE6C-FA7F-3C34-53D2-5F79B4754CAE}"/>
              </a:ext>
            </a:extLst>
          </p:cNvPr>
          <p:cNvSpPr>
            <a:spLocks noGrp="1"/>
          </p:cNvSpPr>
          <p:nvPr>
            <p:ph idx="1"/>
          </p:nvPr>
        </p:nvSpPr>
        <p:spPr>
          <a:xfrm>
            <a:off x="600729" y="791484"/>
            <a:ext cx="9438005" cy="4798156"/>
          </a:xfrm>
        </p:spPr>
        <p:txBody>
          <a:bodyPr>
            <a:noAutofit/>
          </a:bodyPr>
          <a:lstStyle/>
          <a:p>
            <a:pPr algn="just"/>
            <a:r>
              <a:rPr lang="tr-TR" sz="1600" b="1" dirty="0"/>
              <a:t>Son veriler, hem fiziksel hem de dijital kaynakların ödünç alınmasının arttığını, dijital dermelerin artık mevcutların neredeyse dörtte birini oluşturduğunu ve hızlı bir büyüme yaşadığını göstermektedir. </a:t>
            </a:r>
          </a:p>
          <a:p>
            <a:pPr algn="just"/>
            <a:r>
              <a:rPr lang="tr-TR" sz="1600" b="1" dirty="0"/>
              <a:t>Programların odak noktası okuryazarlık, eğitim ve kişisel gelişimdir.</a:t>
            </a:r>
          </a:p>
          <a:p>
            <a:pPr algn="just"/>
            <a:r>
              <a:rPr lang="tr-TR" sz="1600" b="1" dirty="0"/>
              <a:t>Bütçe olarak mütevazı bir artışa karşın, enflasyona göre ayarlanmış kişi başına harcama önemli ölçüde azalmıştır. Bu da genişletilmiş hizmetlerin sürdürülebilirliği konusunda endişelere yol açmaktadır. </a:t>
            </a:r>
          </a:p>
          <a:p>
            <a:pPr algn="just"/>
            <a:r>
              <a:rPr lang="tr-TR" sz="1600" b="1" dirty="0"/>
              <a:t>Bununla birlikte, kütüphaneler, özellikle dijital kitapların dahil edilmesiyle, Ödünç Verme Hakları gibi gelir akışları aracılığıyla yazarları ve yayıncıları destekleyerek toplum katılımı için önem taşımaktadır. 2024 Ödünç Verme Hakları politikası kapsamında, içerik üreticilerine ve yayıncılara 26,64 milyon dolar dağıtılmıştır; bu miktar 2022-23 dönemine göre 3,38 milyon dolar artmıştır. </a:t>
            </a:r>
          </a:p>
          <a:p>
            <a:pPr algn="just"/>
            <a:r>
              <a:rPr lang="tr-TR" sz="1600" b="1" dirty="0"/>
              <a:t>Genel olarak, Avustralya halk kütüphaneleri, finansal zorluklarına karşın teknolojik değişikliklere ve toplum gereksinimlerine uyum sağlayarak uyumluluk ve yenilikçilik örneği göstermektedir (</a:t>
            </a:r>
            <a:r>
              <a:rPr lang="tr-TR" sz="1600" b="1" dirty="0" err="1"/>
              <a:t>Australians</a:t>
            </a:r>
            <a:r>
              <a:rPr lang="tr-TR" sz="1600" b="1" dirty="0"/>
              <a:t> </a:t>
            </a:r>
            <a:r>
              <a:rPr lang="tr-TR" sz="1600" b="1" dirty="0" err="1"/>
              <a:t>reading</a:t>
            </a:r>
            <a:r>
              <a:rPr lang="tr-TR" sz="1600" b="1" dirty="0"/>
              <a:t>, 2024). </a:t>
            </a:r>
          </a:p>
        </p:txBody>
      </p:sp>
    </p:spTree>
    <p:extLst>
      <p:ext uri="{BB962C8B-B14F-4D97-AF65-F5344CB8AC3E}">
        <p14:creationId xmlns:p14="http://schemas.microsoft.com/office/powerpoint/2010/main" val="270081956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5D980BB-AC0B-5F29-F2FD-CC2A817B090F}"/>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BFB20318-E8C5-DBFC-474A-BFD3403C7C34}"/>
              </a:ext>
            </a:extLst>
          </p:cNvPr>
          <p:cNvSpPr>
            <a:spLocks noGrp="1"/>
          </p:cNvSpPr>
          <p:nvPr>
            <p:ph type="title"/>
          </p:nvPr>
        </p:nvSpPr>
        <p:spPr>
          <a:xfrm>
            <a:off x="850491" y="157303"/>
            <a:ext cx="8814620" cy="452297"/>
          </a:xfrm>
        </p:spPr>
        <p:txBody>
          <a:bodyPr>
            <a:normAutofit fontScale="90000"/>
          </a:bodyPr>
          <a:lstStyle/>
          <a:p>
            <a:pPr algn="ctr"/>
            <a:r>
              <a:rPr lang="tr-TR" sz="2400" b="1" dirty="0"/>
              <a:t>AVUSTRALYA HALK KÜTÜPHANELERİ: ÇOK KÜLTÜRLÜLÜK</a:t>
            </a:r>
            <a:endParaRPr lang="tr-TR" sz="2400" b="1" noProof="0" dirty="0"/>
          </a:p>
        </p:txBody>
      </p:sp>
      <p:sp>
        <p:nvSpPr>
          <p:cNvPr id="3" name="İçerik Yer Tutucusu 2">
            <a:extLst>
              <a:ext uri="{FF2B5EF4-FFF2-40B4-BE49-F238E27FC236}">
                <a16:creationId xmlns:a16="http://schemas.microsoft.com/office/drawing/2014/main" id="{A5C43D35-56B3-0797-4635-689BC322F420}"/>
              </a:ext>
            </a:extLst>
          </p:cNvPr>
          <p:cNvSpPr>
            <a:spLocks noGrp="1"/>
          </p:cNvSpPr>
          <p:nvPr>
            <p:ph idx="1"/>
          </p:nvPr>
        </p:nvSpPr>
        <p:spPr>
          <a:xfrm>
            <a:off x="538798" y="727587"/>
            <a:ext cx="9438005" cy="4606413"/>
          </a:xfrm>
        </p:spPr>
        <p:txBody>
          <a:bodyPr>
            <a:noAutofit/>
          </a:bodyPr>
          <a:lstStyle/>
          <a:p>
            <a:pPr marL="0" indent="0" algn="just">
              <a:buNone/>
            </a:pPr>
            <a:r>
              <a:rPr lang="tr-TR" sz="1700" b="1" dirty="0"/>
              <a:t>Avustralya halk kütüphanelerinde çok kültürlülük çalışmaları ve hizmetleri bağlamında birçok önemli kişi ve kurumun rolü vardır:</a:t>
            </a:r>
          </a:p>
          <a:p>
            <a:pPr algn="just"/>
            <a:r>
              <a:rPr lang="tr-TR" sz="1700" b="1" dirty="0"/>
              <a:t>Derek Whitehead,1975 yılından sonra Victoria Eyalet Kütüphanesi kullanıcıları arasındaki göçmenlere yönelik hizmetler üzerine çalışmalar yapmış, 1996-99 yılları arasında kütüphane yönetiminde bulunmuş ve 2008-09 yıllarında Kütüphane ve Bilgi Derneği başkanlığını yürütmüştür. </a:t>
            </a:r>
          </a:p>
          <a:p>
            <a:pPr algn="just"/>
            <a:r>
              <a:rPr lang="tr-TR" sz="1700" b="1" dirty="0"/>
              <a:t>Whitehead, Avustralya’da çok kültürlü hizmetlerin gelişmesine öncülük etmiştir (Demir, 2017, s. 231).</a:t>
            </a:r>
          </a:p>
          <a:p>
            <a:pPr algn="just"/>
            <a:r>
              <a:rPr lang="tr-TR" sz="1700" b="1" dirty="0"/>
              <a:t>Başka bir önemli isim Josef </a:t>
            </a:r>
            <a:r>
              <a:rPr lang="tr-TR" sz="1700" b="1" dirty="0" err="1"/>
              <a:t>Boffa’dır</a:t>
            </a:r>
            <a:r>
              <a:rPr lang="tr-TR" sz="1700" b="1" dirty="0"/>
              <a:t>. Malta’dan </a:t>
            </a:r>
            <a:r>
              <a:rPr lang="tr-TR" sz="1700" b="1" dirty="0" err="1"/>
              <a:t>GhB</a:t>
            </a:r>
            <a:r>
              <a:rPr lang="tr-TR" sz="1700" b="1" dirty="0"/>
              <a:t> temsilcisi olarak 1980’de düzenlenen “</a:t>
            </a:r>
            <a:r>
              <a:rPr lang="tr-TR" sz="1700" b="1" dirty="0" err="1"/>
              <a:t>Multiculturalism</a:t>
            </a:r>
            <a:r>
              <a:rPr lang="tr-TR" sz="1700" b="1" dirty="0"/>
              <a:t> </a:t>
            </a:r>
            <a:r>
              <a:rPr lang="tr-TR" sz="1700" b="1" dirty="0" err="1"/>
              <a:t>and</a:t>
            </a:r>
            <a:r>
              <a:rPr lang="tr-TR" sz="1700" b="1" dirty="0"/>
              <a:t> Libraries” konferansına katılımı, iki ülke kütüphanecilerinin iletişimini güçlendirmiştir (Drake, 2003, s. 1743). </a:t>
            </a:r>
          </a:p>
          <a:p>
            <a:pPr algn="just"/>
            <a:r>
              <a:rPr lang="tr-TR" sz="1700" b="1" dirty="0"/>
              <a:t>1969 yılında kurulan Malta Kütüphane Derneği’nin (Malta Library </a:t>
            </a:r>
            <a:r>
              <a:rPr lang="tr-TR" sz="1700" b="1" dirty="0" err="1"/>
              <a:t>Association</a:t>
            </a:r>
            <a:r>
              <a:rPr lang="tr-TR" sz="1700" b="1" dirty="0"/>
              <a:t>/MLA) adı 1978’de Parlamento kararı ile </a:t>
            </a:r>
            <a:r>
              <a:rPr lang="tr-TR" sz="1700" b="1" dirty="0" err="1"/>
              <a:t>Ghaqda</a:t>
            </a:r>
            <a:r>
              <a:rPr lang="tr-TR" sz="1700" b="1" dirty="0"/>
              <a:t> </a:t>
            </a:r>
            <a:r>
              <a:rPr lang="tr-TR" sz="1700" b="1" dirty="0" err="1"/>
              <a:t>Bibljotekarji</a:t>
            </a:r>
            <a:r>
              <a:rPr lang="tr-TR" sz="1700" b="1" dirty="0"/>
              <a:t> (Kütüphaneciler Derneği anlamındadır) olarak değiştirilmiş ve kısaca </a:t>
            </a:r>
            <a:r>
              <a:rPr lang="tr-TR" sz="1700" b="1" dirty="0" err="1"/>
              <a:t>GhB</a:t>
            </a:r>
            <a:r>
              <a:rPr lang="tr-TR" sz="1700" b="1" dirty="0"/>
              <a:t> diye anılmaya başlamıştır (Drake, 2003, s. 1741).</a:t>
            </a:r>
          </a:p>
        </p:txBody>
      </p:sp>
    </p:spTree>
    <p:extLst>
      <p:ext uri="{BB962C8B-B14F-4D97-AF65-F5344CB8AC3E}">
        <p14:creationId xmlns:p14="http://schemas.microsoft.com/office/powerpoint/2010/main" val="376695635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07479EA-5582-9B7C-165A-3E18146B0DD0}"/>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7B86F997-B3C4-341A-9C5F-CFAEE842C4B3}"/>
              </a:ext>
            </a:extLst>
          </p:cNvPr>
          <p:cNvSpPr>
            <a:spLocks noGrp="1"/>
          </p:cNvSpPr>
          <p:nvPr>
            <p:ph type="title"/>
          </p:nvPr>
        </p:nvSpPr>
        <p:spPr>
          <a:xfrm>
            <a:off x="850491" y="157303"/>
            <a:ext cx="8814620" cy="452297"/>
          </a:xfrm>
        </p:spPr>
        <p:txBody>
          <a:bodyPr>
            <a:normAutofit fontScale="90000"/>
          </a:bodyPr>
          <a:lstStyle/>
          <a:p>
            <a:pPr algn="ctr"/>
            <a:r>
              <a:rPr lang="tr-TR" sz="2400" b="1" dirty="0"/>
              <a:t>AVUSTRALYA HALK KÜTÜPHANELERİ: ÇOK KÜLTÜRLÜLÜK</a:t>
            </a:r>
            <a:endParaRPr lang="tr-TR" sz="2400" b="1" noProof="0" dirty="0"/>
          </a:p>
        </p:txBody>
      </p:sp>
      <p:sp>
        <p:nvSpPr>
          <p:cNvPr id="3" name="İçerik Yer Tutucusu 2">
            <a:extLst>
              <a:ext uri="{FF2B5EF4-FFF2-40B4-BE49-F238E27FC236}">
                <a16:creationId xmlns:a16="http://schemas.microsoft.com/office/drawing/2014/main" id="{FEE348AF-3586-2F52-E7D6-06265ED7BD82}"/>
              </a:ext>
            </a:extLst>
          </p:cNvPr>
          <p:cNvSpPr>
            <a:spLocks noGrp="1"/>
          </p:cNvSpPr>
          <p:nvPr>
            <p:ph idx="1"/>
          </p:nvPr>
        </p:nvSpPr>
        <p:spPr>
          <a:xfrm>
            <a:off x="538798" y="786580"/>
            <a:ext cx="9438005" cy="4901381"/>
          </a:xfrm>
        </p:spPr>
        <p:txBody>
          <a:bodyPr>
            <a:noAutofit/>
          </a:bodyPr>
          <a:lstStyle/>
          <a:p>
            <a:pPr algn="just"/>
            <a:r>
              <a:rPr lang="tr-TR" b="1" dirty="0"/>
              <a:t>Bu konferansın yoğunlaştığı ve çok kültürlü hizmetler üzerine çalışmaları tetikleyen temalar aşağıdaki gibidir (</a:t>
            </a:r>
            <a:r>
              <a:rPr lang="tr-TR" b="1" dirty="0" err="1"/>
              <a:t>Crespigny</a:t>
            </a:r>
            <a:r>
              <a:rPr lang="tr-TR" b="1" dirty="0"/>
              <a:t>, 1980):</a:t>
            </a:r>
          </a:p>
          <a:p>
            <a:pPr lvl="1" algn="just">
              <a:buFont typeface="Wingdings" panose="05000000000000000000" pitchFamily="2" charset="2"/>
              <a:buChar char="v"/>
            </a:pPr>
            <a:r>
              <a:rPr lang="tr-TR" b="1" dirty="0"/>
              <a:t>Avustralya’daki etnik gruplara ve </a:t>
            </a:r>
            <a:r>
              <a:rPr lang="tr-TR" b="1" dirty="0" err="1"/>
              <a:t>Aborjin</a:t>
            </a:r>
            <a:r>
              <a:rPr lang="tr-TR" b="1" dirty="0"/>
              <a:t> topluluklara hizmetler</a:t>
            </a:r>
          </a:p>
          <a:p>
            <a:pPr lvl="1" algn="just">
              <a:buFont typeface="Wingdings" panose="05000000000000000000" pitchFamily="2" charset="2"/>
              <a:buChar char="v"/>
            </a:pPr>
            <a:r>
              <a:rPr lang="tr-TR" b="1" dirty="0"/>
              <a:t>Çocuklara yönelik çalışmalar</a:t>
            </a:r>
          </a:p>
          <a:p>
            <a:pPr lvl="1" algn="just">
              <a:buFont typeface="Wingdings" panose="05000000000000000000" pitchFamily="2" charset="2"/>
              <a:buChar char="v"/>
            </a:pPr>
            <a:r>
              <a:rPr lang="tr-TR" b="1" dirty="0"/>
              <a:t>Etnik temalara ilişkin vaka çalışmaları vb. </a:t>
            </a:r>
          </a:p>
          <a:p>
            <a:pPr algn="just"/>
            <a:r>
              <a:rPr lang="tr-TR" b="1" dirty="0"/>
              <a:t>Konferans ve ilgili etkinlikler, 1979’da Victoria’da çok kültürlü hizmetler Çalışma Grubu kurulması ve 1980 ile 1985 yıllarında ulusal konferansların düzenlenmesiyle, Avustralya’da bu alanda hizmet geliştirilmesine katkı sağlamıştır. </a:t>
            </a:r>
          </a:p>
          <a:p>
            <a:pPr algn="just"/>
            <a:r>
              <a:rPr lang="tr-TR" b="1" dirty="0"/>
              <a:t>Ayrıca, Victoria Kütüphane Konseyi tarafından 1982’de yayımlanan çok kültürlü hizmet standartlarının geliştirilmesi ve 1987’de Anne Holmes ile birlikte hazırlanan IFLA standartlarındaki “</a:t>
            </a:r>
            <a:r>
              <a:rPr lang="tr-TR" b="1" dirty="0" err="1"/>
              <a:t>Multicultural</a:t>
            </a:r>
            <a:r>
              <a:rPr lang="tr-TR" b="1" dirty="0"/>
              <a:t> </a:t>
            </a:r>
            <a:r>
              <a:rPr lang="tr-TR" b="1" dirty="0" err="1"/>
              <a:t>Communities</a:t>
            </a:r>
            <a:r>
              <a:rPr lang="tr-TR" b="1" dirty="0"/>
              <a:t>: </a:t>
            </a:r>
            <a:r>
              <a:rPr lang="tr-TR" b="1" dirty="0" err="1"/>
              <a:t>Guidelines</a:t>
            </a:r>
            <a:r>
              <a:rPr lang="tr-TR" b="1" dirty="0"/>
              <a:t> </a:t>
            </a:r>
            <a:r>
              <a:rPr lang="tr-TR" b="1" dirty="0" err="1"/>
              <a:t>for</a:t>
            </a:r>
            <a:r>
              <a:rPr lang="tr-TR" b="1" dirty="0"/>
              <a:t> Library Services” belgesi, bu hizmetlerin yaygınlaşmasına katkıda bulunmuştur (Demir, 2017, s. 232).</a:t>
            </a:r>
          </a:p>
        </p:txBody>
      </p:sp>
    </p:spTree>
    <p:extLst>
      <p:ext uri="{BB962C8B-B14F-4D97-AF65-F5344CB8AC3E}">
        <p14:creationId xmlns:p14="http://schemas.microsoft.com/office/powerpoint/2010/main" val="121747576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EA9A695-C081-6838-CE6F-3D79EF431479}"/>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86166E99-01E3-2FB7-B226-57375C7F217A}"/>
              </a:ext>
            </a:extLst>
          </p:cNvPr>
          <p:cNvSpPr>
            <a:spLocks noGrp="1"/>
          </p:cNvSpPr>
          <p:nvPr>
            <p:ph type="title"/>
          </p:nvPr>
        </p:nvSpPr>
        <p:spPr>
          <a:xfrm>
            <a:off x="850491" y="157303"/>
            <a:ext cx="8814620" cy="717768"/>
          </a:xfrm>
        </p:spPr>
        <p:txBody>
          <a:bodyPr>
            <a:noAutofit/>
          </a:bodyPr>
          <a:lstStyle/>
          <a:p>
            <a:pPr algn="ctr"/>
            <a:r>
              <a:rPr lang="tr-TR" sz="2000" b="1" dirty="0"/>
              <a:t>AVUSTRALYA ÇOK KÜLTÜRLÜ HALK KÜTÜPHANELERİ: </a:t>
            </a:r>
            <a:br>
              <a:rPr lang="tr-TR" sz="2000" b="1" dirty="0"/>
            </a:br>
            <a:r>
              <a:rPr lang="tr-TR" sz="2000" b="1" dirty="0"/>
              <a:t>Yeni Güney Galler Eyalet Kütüphanesi </a:t>
            </a:r>
            <a:endParaRPr lang="tr-TR" sz="2000" b="1" noProof="0" dirty="0"/>
          </a:p>
        </p:txBody>
      </p:sp>
      <p:sp>
        <p:nvSpPr>
          <p:cNvPr id="3" name="İçerik Yer Tutucusu 2">
            <a:extLst>
              <a:ext uri="{FF2B5EF4-FFF2-40B4-BE49-F238E27FC236}">
                <a16:creationId xmlns:a16="http://schemas.microsoft.com/office/drawing/2014/main" id="{AE6A30A7-8454-79F5-E99C-90F365DE12B2}"/>
              </a:ext>
            </a:extLst>
          </p:cNvPr>
          <p:cNvSpPr>
            <a:spLocks noGrp="1"/>
          </p:cNvSpPr>
          <p:nvPr>
            <p:ph idx="1"/>
          </p:nvPr>
        </p:nvSpPr>
        <p:spPr>
          <a:xfrm>
            <a:off x="625310" y="875071"/>
            <a:ext cx="9438005" cy="5004619"/>
          </a:xfrm>
        </p:spPr>
        <p:txBody>
          <a:bodyPr>
            <a:noAutofit/>
          </a:bodyPr>
          <a:lstStyle/>
          <a:p>
            <a:pPr algn="just"/>
            <a:r>
              <a:rPr lang="tr-TR" sz="1600" b="1" dirty="0"/>
              <a:t>2002 yılında  Yeni Güney Galler Eyalet Kütüphanesi’nin (</a:t>
            </a:r>
            <a:r>
              <a:rPr lang="tr-TR" sz="1600" b="1" dirty="0" err="1"/>
              <a:t>State</a:t>
            </a:r>
            <a:r>
              <a:rPr lang="tr-TR" sz="1600" b="1" dirty="0"/>
              <a:t> Library of NSW) öncülüğü ile NSW </a:t>
            </a:r>
            <a:r>
              <a:rPr lang="tr-TR" sz="1600" b="1" dirty="0" err="1"/>
              <a:t>Public</a:t>
            </a:r>
            <a:r>
              <a:rPr lang="tr-TR" sz="1600" b="1" dirty="0"/>
              <a:t> Library Network </a:t>
            </a:r>
            <a:r>
              <a:rPr lang="tr-TR" sz="1600" b="1" dirty="0" err="1"/>
              <a:t>Research</a:t>
            </a:r>
            <a:r>
              <a:rPr lang="tr-TR" sz="1600" b="1" dirty="0"/>
              <a:t> </a:t>
            </a:r>
            <a:r>
              <a:rPr lang="tr-TR" sz="1600" b="1" dirty="0" err="1"/>
              <a:t>Committee</a:t>
            </a:r>
            <a:r>
              <a:rPr lang="tr-TR" sz="1600" b="1" dirty="0"/>
              <a:t> tarafından hazırlanan araştırmada, çeşitli dil toplulukları temsilcileri ve kütüphane personeli ile yapılan görüşmeler temelinde, kütüphanelerin çok kültürlü uygulamaları incelenmiş ve farklılıklar ile benzerlikleri ortaya konulmuştur. </a:t>
            </a:r>
          </a:p>
          <a:p>
            <a:pPr algn="just"/>
            <a:r>
              <a:rPr lang="tr-TR" sz="1600" b="1" dirty="0"/>
              <a:t>Kullanıcılar, Avustralya’daki hizmetlerin ücretsiz olması ve güler yüzlü personel gibi özellikleriyle memnuniyetlerini dile getirmiştir. Ayrıca, farklı dil topluluklarının beklentileri ve karşılaştırmaları, hizmetlerin çeşitliliğine ışık tutmuştur. </a:t>
            </a:r>
          </a:p>
          <a:p>
            <a:pPr algn="just"/>
            <a:r>
              <a:rPr lang="tr-TR" sz="1600" b="1" dirty="0"/>
              <a:t>Kullanıcıların ana dillerinde hizmet alma deneyimlerine (İspanyolca ve Vietnamca konuşanlar, Koreli ve Rus toplulukları vb.) ilişkin dönütler, memnuniyeti göstermektedir. </a:t>
            </a:r>
          </a:p>
          <a:p>
            <a:pPr algn="just"/>
            <a:r>
              <a:rPr lang="tr-TR" sz="1600" b="1" dirty="0"/>
              <a:t>Vietnamlı kullanıcılar, hizmetlerin özellikle eğitim ve tıp alanında yoğunlaştığını, Çinli kullanıcılar ise, Avustralya’daki kütüphanelerin büyüklüğü, personelin samimiyeti ve materyal zenginliği konularında görüş bildirmiştir (</a:t>
            </a:r>
            <a:r>
              <a:rPr lang="tr-TR" sz="1600" b="1" dirty="0" err="1"/>
              <a:t>State</a:t>
            </a:r>
            <a:r>
              <a:rPr lang="tr-TR" sz="1600" b="1" dirty="0"/>
              <a:t> Library of New South </a:t>
            </a:r>
            <a:r>
              <a:rPr lang="tr-TR" sz="1600" b="1" dirty="0" err="1"/>
              <a:t>Wales</a:t>
            </a:r>
            <a:r>
              <a:rPr lang="tr-TR" sz="1600" b="1" dirty="0"/>
              <a:t>, 2017, </a:t>
            </a:r>
            <a:r>
              <a:rPr lang="tr-TR" sz="1600" b="1" dirty="0" err="1"/>
              <a:t>ss</a:t>
            </a:r>
            <a:r>
              <a:rPr lang="tr-TR" sz="1600" b="1" dirty="0"/>
              <a:t>. 7-8).</a:t>
            </a:r>
          </a:p>
          <a:p>
            <a:pPr algn="just"/>
            <a:r>
              <a:rPr lang="tr-TR" sz="1600" b="1" dirty="0"/>
              <a:t>Konferans ve ilgili etkinlikler, 1979’da Victoria’da çok kültürlü hizmetler Çalışma Grubu kurulması ve 1980 ile 1985 yıllarında ulusal konferansların düzenlenmesiyle, Avustralya’da bu alanda hizmet geliştirilmesine katkı sağlamıştır (Demir, 2017, s. 232). </a:t>
            </a:r>
          </a:p>
        </p:txBody>
      </p:sp>
    </p:spTree>
    <p:extLst>
      <p:ext uri="{BB962C8B-B14F-4D97-AF65-F5344CB8AC3E}">
        <p14:creationId xmlns:p14="http://schemas.microsoft.com/office/powerpoint/2010/main" val="242950603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2D540FD-2B21-2CF3-F0C8-A9D732FDE8F1}"/>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5CD53268-3129-E2EB-EA99-211A3E6D5EF3}"/>
              </a:ext>
            </a:extLst>
          </p:cNvPr>
          <p:cNvSpPr>
            <a:spLocks noGrp="1"/>
          </p:cNvSpPr>
          <p:nvPr>
            <p:ph type="title"/>
          </p:nvPr>
        </p:nvSpPr>
        <p:spPr>
          <a:xfrm>
            <a:off x="850491" y="157303"/>
            <a:ext cx="8814620" cy="452297"/>
          </a:xfrm>
        </p:spPr>
        <p:txBody>
          <a:bodyPr>
            <a:normAutofit/>
          </a:bodyPr>
          <a:lstStyle/>
          <a:p>
            <a:pPr algn="ctr"/>
            <a:r>
              <a:rPr lang="tr-TR" sz="2000" b="1" dirty="0"/>
              <a:t>AVUSTRALYA ÇOK KÜLTÜRLÜ HALK KÜTÜPHANELERİ: Çeşitli Programlar</a:t>
            </a:r>
            <a:endParaRPr lang="tr-TR" sz="2000" b="1" noProof="0" dirty="0"/>
          </a:p>
        </p:txBody>
      </p:sp>
      <p:sp>
        <p:nvSpPr>
          <p:cNvPr id="3" name="İçerik Yer Tutucusu 2">
            <a:extLst>
              <a:ext uri="{FF2B5EF4-FFF2-40B4-BE49-F238E27FC236}">
                <a16:creationId xmlns:a16="http://schemas.microsoft.com/office/drawing/2014/main" id="{9DB6091D-FD02-1857-4D13-CAF56259D6AF}"/>
              </a:ext>
            </a:extLst>
          </p:cNvPr>
          <p:cNvSpPr>
            <a:spLocks noGrp="1"/>
          </p:cNvSpPr>
          <p:nvPr>
            <p:ph idx="1"/>
          </p:nvPr>
        </p:nvSpPr>
        <p:spPr>
          <a:xfrm>
            <a:off x="605645" y="840658"/>
            <a:ext cx="9438005" cy="4911213"/>
          </a:xfrm>
        </p:spPr>
        <p:txBody>
          <a:bodyPr>
            <a:noAutofit/>
          </a:bodyPr>
          <a:lstStyle/>
          <a:p>
            <a:pPr algn="just"/>
            <a:r>
              <a:rPr lang="tr-TR" sz="1500" b="1" dirty="0"/>
              <a:t>Ayrıca, Victoria Kütüphane Konseyi tarafından 1982’de yayımlanan çok kültürlü hizmet standartlarının geliştirilmesi ve 1987’de Anne Holmes ile birlikte hazırlanan IFLA standartlarındaki “</a:t>
            </a:r>
            <a:r>
              <a:rPr lang="tr-TR" sz="1500" b="1" dirty="0" err="1"/>
              <a:t>Multicultural</a:t>
            </a:r>
            <a:r>
              <a:rPr lang="tr-TR" sz="1500" b="1" dirty="0"/>
              <a:t> </a:t>
            </a:r>
            <a:r>
              <a:rPr lang="tr-TR" sz="1500" b="1" dirty="0" err="1"/>
              <a:t>Communities</a:t>
            </a:r>
            <a:r>
              <a:rPr lang="tr-TR" sz="1500" b="1" dirty="0"/>
              <a:t>: </a:t>
            </a:r>
            <a:r>
              <a:rPr lang="tr-TR" sz="1500" b="1" dirty="0" err="1"/>
              <a:t>Guidelines</a:t>
            </a:r>
            <a:r>
              <a:rPr lang="tr-TR" sz="1500" b="1" dirty="0"/>
              <a:t> </a:t>
            </a:r>
            <a:r>
              <a:rPr lang="tr-TR" sz="1500" b="1" dirty="0" err="1"/>
              <a:t>for</a:t>
            </a:r>
            <a:r>
              <a:rPr lang="tr-TR" sz="1500" b="1" dirty="0"/>
              <a:t> Library Services” belgesi, bu hizmetlerin yaygınlaşmasına katkıda bulunmuştur (Demir, 2017, s. 232).</a:t>
            </a:r>
          </a:p>
          <a:p>
            <a:pPr algn="just"/>
            <a:r>
              <a:rPr lang="tr-TR" sz="1500" b="1" dirty="0"/>
              <a:t>Yeni Güney Galler’de nüfusun %20’sinin evlerinde İngilizce dışında başka diller konuştuğu ve en yaygın dillerin Arapça, Kanton Çincesi, İtalyanca ve Yunanca olduğu belirtilmiştir. </a:t>
            </a:r>
          </a:p>
          <a:p>
            <a:pPr algn="just"/>
            <a:r>
              <a:rPr lang="tr-TR" sz="1500" b="1" dirty="0"/>
              <a:t>Bu nedenle, çok dilli dermeler ve çok dilli yön işaretleri kullanılmakta, ayrıca kütüphanelerde İngilizce öğrenmeye yönelik çalışmalar ve dil destek programları yürütülmektedir. </a:t>
            </a:r>
          </a:p>
          <a:p>
            <a:pPr algn="just"/>
            <a:r>
              <a:rPr lang="tr-TR" sz="1500" b="1" dirty="0"/>
              <a:t>“</a:t>
            </a:r>
            <a:r>
              <a:rPr lang="tr-TR" sz="1500" b="1" dirty="0" err="1"/>
              <a:t>MyLanguage</a:t>
            </a:r>
            <a:r>
              <a:rPr lang="tr-TR" sz="1500" b="1" dirty="0"/>
              <a:t>” adlı program, 60’tan fazla dilde arama motoru, web dizini ve haber erişimi sağlayan interaktif bir elektronik hizmettir. Bu program, CALD (kültürel ve dilsel açıdan farklı) toplulukların bilgiye erişimini kolaylaştırmakta ve dil eğitimleri, kılavuzlar, standartlar ve raporlara erişim olanağı sunmaktadır (IFLA, 2009, </a:t>
            </a:r>
            <a:r>
              <a:rPr lang="tr-TR" sz="1500" b="1" dirty="0" err="1"/>
              <a:t>ss</a:t>
            </a:r>
            <a:r>
              <a:rPr lang="tr-TR" sz="1500" b="1" dirty="0"/>
              <a:t>. 33-34; </a:t>
            </a:r>
            <a:r>
              <a:rPr lang="tr-TR" sz="1500" b="1" dirty="0">
                <a:hlinkClick r:id="rId2"/>
              </a:rPr>
              <a:t>http://www2.sl.nsw.gov.au/</a:t>
            </a:r>
            <a:r>
              <a:rPr lang="tr-TR" sz="1500" b="1" dirty="0" err="1">
                <a:hlinkClick r:id="rId2"/>
              </a:rPr>
              <a:t>multicultural</a:t>
            </a:r>
            <a:r>
              <a:rPr lang="tr-TR" sz="1500" b="1" dirty="0">
                <a:hlinkClick r:id="rId2"/>
              </a:rPr>
              <a:t>/</a:t>
            </a:r>
            <a:r>
              <a:rPr lang="tr-TR" sz="1500" b="1" dirty="0" err="1">
                <a:hlinkClick r:id="rId2"/>
              </a:rPr>
              <a:t>glossary</a:t>
            </a:r>
            <a:r>
              <a:rPr lang="tr-TR" sz="1500" b="1" dirty="0">
                <a:hlinkClick r:id="rId2"/>
              </a:rPr>
              <a:t>/</a:t>
            </a:r>
            <a:r>
              <a:rPr lang="tr-TR" sz="1500" b="1" dirty="0"/>
              <a:t>).</a:t>
            </a:r>
          </a:p>
          <a:p>
            <a:pPr algn="just"/>
            <a:r>
              <a:rPr lang="tr-TR" sz="1500" b="1" dirty="0" err="1"/>
              <a:t>Brisbane’deki</a:t>
            </a:r>
            <a:r>
              <a:rPr lang="tr-TR" sz="1500" b="1" dirty="0"/>
              <a:t> kütüphaneler, göçmen ve etnik gruplara uygun dermeler ve kültürel etkinlikler düzenlemekte, farklı dil ve kültürlere yönelik turlar ve programlar geliştirmektedir. </a:t>
            </a:r>
          </a:p>
          <a:p>
            <a:pPr algn="just"/>
            <a:r>
              <a:rPr lang="tr-TR" sz="1500" b="1" dirty="0"/>
              <a:t>Ayrıca, yeni gelen göçmenler ve mülteci aileler için “New </a:t>
            </a:r>
            <a:r>
              <a:rPr lang="tr-TR" sz="1500" b="1" dirty="0" err="1"/>
              <a:t>arrivals</a:t>
            </a:r>
            <a:r>
              <a:rPr lang="tr-TR" sz="1500" b="1" dirty="0"/>
              <a:t> </a:t>
            </a:r>
            <a:r>
              <a:rPr lang="tr-TR" sz="1500" b="1" dirty="0" err="1"/>
              <a:t>pack</a:t>
            </a:r>
            <a:r>
              <a:rPr lang="tr-TR" sz="1500" b="1" dirty="0"/>
              <a:t>” hizmetleri, iletişim ve bağları güçlendirmek amacıyla tasarlanmıştır ve halk kütüphaneleri tarafından finanse edilmektedir (</a:t>
            </a:r>
            <a:r>
              <a:rPr lang="tr-TR" sz="1500" b="1" dirty="0" err="1"/>
              <a:t>Steed</a:t>
            </a:r>
            <a:r>
              <a:rPr lang="tr-TR" sz="1500" b="1" dirty="0"/>
              <a:t>, 2011, s. 120).</a:t>
            </a:r>
          </a:p>
        </p:txBody>
      </p:sp>
    </p:spTree>
    <p:extLst>
      <p:ext uri="{BB962C8B-B14F-4D97-AF65-F5344CB8AC3E}">
        <p14:creationId xmlns:p14="http://schemas.microsoft.com/office/powerpoint/2010/main" val="330076239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1EE039C-797B-F9BB-1C54-EF9710641A48}"/>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79B3B4A8-9A18-5839-7622-E9659488CDEA}"/>
              </a:ext>
            </a:extLst>
          </p:cNvPr>
          <p:cNvSpPr>
            <a:spLocks noGrp="1"/>
          </p:cNvSpPr>
          <p:nvPr>
            <p:ph type="title"/>
          </p:nvPr>
        </p:nvSpPr>
        <p:spPr>
          <a:xfrm>
            <a:off x="850491" y="157303"/>
            <a:ext cx="8814620" cy="452297"/>
          </a:xfrm>
        </p:spPr>
        <p:txBody>
          <a:bodyPr>
            <a:normAutofit/>
          </a:bodyPr>
          <a:lstStyle/>
          <a:p>
            <a:pPr algn="ctr"/>
            <a:r>
              <a:rPr lang="tr-TR" sz="2000" b="1" dirty="0"/>
              <a:t>AVUSTRALYA ÇOK KÜLTÜRLÜ HALK KÜTÜPHANELERİ: Çeşitli Programlar</a:t>
            </a:r>
            <a:endParaRPr lang="tr-TR" sz="2000" b="1" noProof="0" dirty="0"/>
          </a:p>
        </p:txBody>
      </p:sp>
      <p:sp>
        <p:nvSpPr>
          <p:cNvPr id="3" name="İçerik Yer Tutucusu 2">
            <a:extLst>
              <a:ext uri="{FF2B5EF4-FFF2-40B4-BE49-F238E27FC236}">
                <a16:creationId xmlns:a16="http://schemas.microsoft.com/office/drawing/2014/main" id="{BDB53670-3E4B-A04C-C76E-D5AC6FD03364}"/>
              </a:ext>
            </a:extLst>
          </p:cNvPr>
          <p:cNvSpPr>
            <a:spLocks noGrp="1"/>
          </p:cNvSpPr>
          <p:nvPr>
            <p:ph idx="1"/>
          </p:nvPr>
        </p:nvSpPr>
        <p:spPr>
          <a:xfrm>
            <a:off x="605645" y="609600"/>
            <a:ext cx="9438005" cy="5432335"/>
          </a:xfrm>
        </p:spPr>
        <p:txBody>
          <a:bodyPr>
            <a:noAutofit/>
          </a:bodyPr>
          <a:lstStyle/>
          <a:p>
            <a:pPr algn="just"/>
            <a:r>
              <a:rPr lang="tr-TR" sz="1600" b="1" dirty="0"/>
              <a:t>Dijital ve çok kültürlü hizmetlerin örnekleri arasında, “</a:t>
            </a:r>
            <a:r>
              <a:rPr lang="tr-TR" sz="1600" b="1" dirty="0" err="1"/>
              <a:t>Living</a:t>
            </a:r>
            <a:r>
              <a:rPr lang="tr-TR" sz="1600" b="1" dirty="0"/>
              <a:t> Library” (Yaşayan Kütüphane) veya “Human Library” programı bulunmaktadır. Bu etkinlikte kişiler, kendi kültürel deneyimlerini paylaşmakta, toplumsal anlayış ve katılımı artırmaktadır (</a:t>
            </a:r>
            <a:r>
              <a:rPr lang="tr-TR" sz="1600" b="1" dirty="0" err="1"/>
              <a:t>Steed</a:t>
            </a:r>
            <a:r>
              <a:rPr lang="tr-TR" sz="1600" b="1" dirty="0"/>
              <a:t>, 2011, s. 116). </a:t>
            </a:r>
          </a:p>
          <a:p>
            <a:pPr algn="just"/>
            <a:r>
              <a:rPr lang="tr-TR" sz="1600" b="1" dirty="0"/>
              <a:t>Ayrıca, dil eğitimi ve topluluk katılımını desteklemek amacıyla çeşitli etkinlikler, sergiler ve kültürel günler düzenlenmektedir; örneğin, </a:t>
            </a:r>
            <a:r>
              <a:rPr lang="tr-TR" sz="1600" b="1" dirty="0" err="1"/>
              <a:t>Harmony</a:t>
            </a:r>
            <a:r>
              <a:rPr lang="tr-TR" sz="1600" b="1" dirty="0"/>
              <a:t> </a:t>
            </a:r>
            <a:r>
              <a:rPr lang="tr-TR" sz="1600" b="1" dirty="0" err="1"/>
              <a:t>Day</a:t>
            </a:r>
            <a:r>
              <a:rPr lang="tr-TR" sz="1600" b="1" dirty="0"/>
              <a:t> ve </a:t>
            </a:r>
            <a:r>
              <a:rPr lang="tr-TR" sz="1600" b="1" dirty="0" err="1"/>
              <a:t>Naidoc</a:t>
            </a:r>
            <a:r>
              <a:rPr lang="tr-TR" sz="1600" b="1" dirty="0"/>
              <a:t> </a:t>
            </a:r>
            <a:r>
              <a:rPr lang="tr-TR" sz="1600" b="1" dirty="0" err="1"/>
              <a:t>Week</a:t>
            </a:r>
            <a:r>
              <a:rPr lang="tr-TR" sz="1600" b="1" dirty="0"/>
              <a:t> gibi.</a:t>
            </a:r>
          </a:p>
          <a:p>
            <a:pPr algn="just"/>
            <a:r>
              <a:rPr lang="tr-TR" sz="1600" b="1" dirty="0"/>
              <a:t>Kütüphanelerde, çeşitli etnik ve kültürel gruplar için dermeler ve materyaller bulunmakta, bunlar Yeni Güney Galler ve diğer eyaletler arası işbirliği ve ortak satın alma projeleriyle genişletilmektedir. </a:t>
            </a:r>
          </a:p>
          <a:p>
            <a:pPr algn="just"/>
            <a:r>
              <a:rPr lang="tr-TR" sz="1600" b="1" dirty="0"/>
              <a:t>Bu kapsamda, 2003-2004 yıllarında 40 dilde 31,821 yayın yaklaşık 480.558 dolar karşılığında satın alınmıştır. Ortalama olarak kooperatif, tüm alımlarda yüzde 15 indirim sağlamaktadır ki bu miktar 2003/2004’te 72.800 dolar tasarruf edildiği anlamına gelir (</a:t>
            </a:r>
            <a:r>
              <a:rPr lang="tr-TR" sz="1600" b="1" dirty="0" err="1"/>
              <a:t>Acevedo</a:t>
            </a:r>
            <a:r>
              <a:rPr lang="tr-TR" sz="1600" b="1" dirty="0"/>
              <a:t> ve </a:t>
            </a:r>
            <a:r>
              <a:rPr lang="tr-TR" sz="1600" b="1" dirty="0" err="1"/>
              <a:t>Bresnahan</a:t>
            </a:r>
            <a:r>
              <a:rPr lang="tr-TR" sz="1600" b="1" dirty="0"/>
              <a:t>, 2005, s. 65). </a:t>
            </a:r>
          </a:p>
          <a:p>
            <a:pPr algn="just"/>
            <a:r>
              <a:rPr lang="tr-TR" sz="1600" b="1" dirty="0"/>
              <a:t>Ayrıca, çeşitli dil ve kültür topluluklarına uygun dermelerin bulunması ve erişimin sağlanması amacıyla, “</a:t>
            </a:r>
            <a:r>
              <a:rPr lang="tr-TR" sz="1600" b="1" dirty="0" err="1"/>
              <a:t>community</a:t>
            </a:r>
            <a:r>
              <a:rPr lang="tr-TR" sz="1600" b="1" dirty="0"/>
              <a:t> </a:t>
            </a:r>
            <a:r>
              <a:rPr lang="tr-TR" sz="1600" b="1" dirty="0" err="1"/>
              <a:t>language</a:t>
            </a:r>
            <a:r>
              <a:rPr lang="tr-TR" sz="1600" b="1" dirty="0"/>
              <a:t> </a:t>
            </a:r>
            <a:r>
              <a:rPr lang="tr-TR" sz="1600" b="1" dirty="0" err="1"/>
              <a:t>collection</a:t>
            </a:r>
            <a:r>
              <a:rPr lang="tr-TR" sz="1600" b="1" dirty="0"/>
              <a:t> </a:t>
            </a:r>
            <a:r>
              <a:rPr lang="tr-TR" sz="1600" b="1" dirty="0" err="1"/>
              <a:t>directory</a:t>
            </a:r>
            <a:r>
              <a:rPr lang="tr-TR" sz="1600" b="1" dirty="0"/>
              <a:t>” ve “</a:t>
            </a:r>
            <a:r>
              <a:rPr lang="tr-TR" sz="1600" b="1" dirty="0" err="1"/>
              <a:t>multilingual</a:t>
            </a:r>
            <a:r>
              <a:rPr lang="tr-TR" sz="1600" b="1" dirty="0"/>
              <a:t> </a:t>
            </a:r>
            <a:r>
              <a:rPr lang="tr-TR" sz="1600" b="1" dirty="0" err="1"/>
              <a:t>glossary</a:t>
            </a:r>
            <a:r>
              <a:rPr lang="tr-TR" sz="1600" b="1" dirty="0"/>
              <a:t>” gibi kaynaklar geliştirilmiştir. Çok dilli sözlük veri tabanı, kütüphaneler için tasarlanmış bir yönlendirme aracı olup, 49 dilde, kitap satışı (</a:t>
            </a:r>
            <a:r>
              <a:rPr lang="tr-TR" sz="1600" b="1" dirty="0" err="1"/>
              <a:t>book</a:t>
            </a:r>
            <a:r>
              <a:rPr lang="tr-TR" sz="1600" b="1" dirty="0"/>
              <a:t> </a:t>
            </a:r>
            <a:r>
              <a:rPr lang="tr-TR" sz="1600" b="1" dirty="0" err="1"/>
              <a:t>sale</a:t>
            </a:r>
            <a:r>
              <a:rPr lang="tr-TR" sz="1600" b="1" dirty="0"/>
              <a:t>); hikâye zamanı (</a:t>
            </a:r>
            <a:r>
              <a:rPr lang="tr-TR" sz="1600" b="1" dirty="0" err="1"/>
              <a:t>story</a:t>
            </a:r>
            <a:r>
              <a:rPr lang="tr-TR" sz="1600" b="1" dirty="0"/>
              <a:t> time); kitapları buradan ödünç al (</a:t>
            </a:r>
            <a:r>
              <a:rPr lang="tr-TR" sz="1600" b="1" dirty="0" err="1"/>
              <a:t>borrow</a:t>
            </a:r>
            <a:r>
              <a:rPr lang="tr-TR" sz="1600" b="1" dirty="0"/>
              <a:t> </a:t>
            </a:r>
            <a:r>
              <a:rPr lang="tr-TR" sz="1600" b="1" dirty="0" err="1"/>
              <a:t>books</a:t>
            </a:r>
            <a:r>
              <a:rPr lang="tr-TR" sz="1600" b="1" dirty="0"/>
              <a:t> here) ve benzeri yaygın kütüphane ifadelerini içermektedir. Bu araçlar, kütüphane çalışanları ve kullanıcıların dermeleri ve hizmetleri kolayca bulup erişmesini sağlamaktadır (</a:t>
            </a:r>
            <a:r>
              <a:rPr lang="tr-TR" sz="1600" b="1" dirty="0" err="1"/>
              <a:t>Steed</a:t>
            </a:r>
            <a:r>
              <a:rPr lang="tr-TR" sz="1600" b="1" dirty="0"/>
              <a:t>, 2011, s. 117).</a:t>
            </a:r>
          </a:p>
        </p:txBody>
      </p:sp>
    </p:spTree>
    <p:extLst>
      <p:ext uri="{BB962C8B-B14F-4D97-AF65-F5344CB8AC3E}">
        <p14:creationId xmlns:p14="http://schemas.microsoft.com/office/powerpoint/2010/main" val="7086392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949B8DF-EFF9-7B73-131D-16A2646EC21E}"/>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FBA769AD-2035-0494-5AC3-0F5C59C960FA}"/>
              </a:ext>
            </a:extLst>
          </p:cNvPr>
          <p:cNvSpPr>
            <a:spLocks noGrp="1"/>
          </p:cNvSpPr>
          <p:nvPr>
            <p:ph type="title"/>
          </p:nvPr>
        </p:nvSpPr>
        <p:spPr>
          <a:xfrm>
            <a:off x="850491" y="157303"/>
            <a:ext cx="8814620" cy="452297"/>
          </a:xfrm>
        </p:spPr>
        <p:txBody>
          <a:bodyPr>
            <a:normAutofit/>
          </a:bodyPr>
          <a:lstStyle/>
          <a:p>
            <a:pPr algn="ctr"/>
            <a:r>
              <a:rPr lang="tr-TR" sz="2000" b="1" dirty="0"/>
              <a:t>AVUSTRALYA ÇOK KÜLTÜRLÜ HALK KÜTÜPHANELERİ: Çeşitli Programlar</a:t>
            </a:r>
            <a:endParaRPr lang="tr-TR" sz="2000" b="1" noProof="0" dirty="0"/>
          </a:p>
        </p:txBody>
      </p:sp>
      <p:sp>
        <p:nvSpPr>
          <p:cNvPr id="3" name="İçerik Yer Tutucusu 2">
            <a:extLst>
              <a:ext uri="{FF2B5EF4-FFF2-40B4-BE49-F238E27FC236}">
                <a16:creationId xmlns:a16="http://schemas.microsoft.com/office/drawing/2014/main" id="{8413F7C9-DC38-2C46-129C-7626C45812FF}"/>
              </a:ext>
            </a:extLst>
          </p:cNvPr>
          <p:cNvSpPr>
            <a:spLocks noGrp="1"/>
          </p:cNvSpPr>
          <p:nvPr>
            <p:ph idx="1"/>
          </p:nvPr>
        </p:nvSpPr>
        <p:spPr>
          <a:xfrm>
            <a:off x="605645" y="609600"/>
            <a:ext cx="9438005" cy="5628968"/>
          </a:xfrm>
        </p:spPr>
        <p:txBody>
          <a:bodyPr>
            <a:noAutofit/>
          </a:bodyPr>
          <a:lstStyle/>
          <a:p>
            <a:pPr algn="just"/>
            <a:r>
              <a:rPr lang="tr-TR" sz="1500" b="1" dirty="0"/>
              <a:t>Sonuç olarak, Avustralya’da eyalet ve bölge kütüphaneleri, yasal mevzuat, politikalar ve fonlar çerçevesinde çok kültürlü hizmetleri desteklemekte ve çeşitli ortak projelerle bu hizmetleri geliştirmektedirler. </a:t>
            </a:r>
          </a:p>
          <a:p>
            <a:pPr algn="just"/>
            <a:r>
              <a:rPr lang="tr-TR" sz="1500" b="1" dirty="0"/>
              <a:t>20. yüzyıl ortalarına kadar göçmen nüfus ağırlıklı olarak Avrupalıydı, ancak zamanla farklı kültürler de kabul görmüş ve toplumsal hoşgörü artmıştır. 2001’de kurulan Çok kültürlü Yeni Güney Galler Topluluk İlişkileri Komisyonu gibi kurumlar, kültürel çeşitliliği destekleyen politikalar ve projeler yürütmektedir (</a:t>
            </a:r>
            <a:r>
              <a:rPr lang="tr-TR" sz="1500" b="1" dirty="0" err="1"/>
              <a:t>Acevedo</a:t>
            </a:r>
            <a:r>
              <a:rPr lang="tr-TR" sz="1500" b="1" dirty="0"/>
              <a:t> ve </a:t>
            </a:r>
            <a:r>
              <a:rPr lang="tr-TR" sz="1500" b="1" dirty="0" err="1"/>
              <a:t>Bresnahan</a:t>
            </a:r>
            <a:r>
              <a:rPr lang="tr-TR" sz="1500" b="1" dirty="0"/>
              <a:t>, 2005, s. 61).</a:t>
            </a:r>
          </a:p>
          <a:p>
            <a:pPr algn="just"/>
            <a:r>
              <a:rPr lang="tr-TR" sz="1500" b="1" dirty="0"/>
              <a:t>Günümüzde, Avustralya halk kütüphaneleri kitap ödünç almaktan çok daha fazlasını sunarak  her yaştan ve topluluktan insanı destekleyen ücretsiz programlar ve hizmetler sağlamaktadır.</a:t>
            </a:r>
          </a:p>
          <a:p>
            <a:pPr algn="just"/>
            <a:r>
              <a:rPr lang="tr-TR" sz="1500" b="1" dirty="0"/>
              <a:t>Çok kültürlü bölgelerde, yeni göçmenler için İngilizce dersleri, kültürel etkinlikler ve topluluk oluşturma etkinlikleri gibi programlar düzenleyerek yeni gelenlerin yerleşmesine ve kaynaşmasına yardımcı olmaktadır.</a:t>
            </a:r>
          </a:p>
          <a:p>
            <a:pPr algn="just"/>
            <a:r>
              <a:rPr lang="tr-TR" sz="1500" b="1" dirty="0"/>
              <a:t>Kütüphaneler ayrıca çocuklar, gençler, aileler ve yaşlılar için hikaye okuma saatleri, dijital okuryazarlık ve genellikle birden fazla dilde dil programları gibi etkinliklere ev sahipliği yapmaktadır. </a:t>
            </a:r>
          </a:p>
          <a:p>
            <a:pPr algn="just"/>
            <a:r>
              <a:rPr lang="tr-TR" sz="1500" b="1" dirty="0"/>
              <a:t>Birçoğunda dijital araçların kullanımı yoğundur; çevrimiçi atölyeler ve etkinlikler bu araçlarla sağlanmaktadır. Ayrıca, bazı kütüphaneler artık kapsayıcı ve destekleyici topluluk alanları olarak rollerini güçlendirmek ve herkes için misafirperver, özgür ve güvenli bir ortam sağlamak için sosyal hizmet uzmanları istihdam etmektedir (</a:t>
            </a:r>
            <a:r>
              <a:rPr lang="tr-TR" sz="1600" b="1" dirty="0" err="1"/>
              <a:t>Bourget</a:t>
            </a:r>
            <a:r>
              <a:rPr lang="tr-TR" sz="1600" b="1" dirty="0"/>
              <a:t>, 2025).</a:t>
            </a:r>
            <a:r>
              <a:rPr lang="en-US" sz="1600" b="1" dirty="0"/>
              <a:t> </a:t>
            </a:r>
            <a:endParaRPr lang="tr-TR" sz="1500" b="1" dirty="0"/>
          </a:p>
        </p:txBody>
      </p:sp>
    </p:spTree>
    <p:extLst>
      <p:ext uri="{BB962C8B-B14F-4D97-AF65-F5344CB8AC3E}">
        <p14:creationId xmlns:p14="http://schemas.microsoft.com/office/powerpoint/2010/main" val="333345230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92EA109-9142-1C13-EA2F-B51789794C74}"/>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A50FDCF5-0C37-2A86-EE6C-98E284D3593D}"/>
              </a:ext>
            </a:extLst>
          </p:cNvPr>
          <p:cNvSpPr>
            <a:spLocks noGrp="1"/>
          </p:cNvSpPr>
          <p:nvPr>
            <p:ph type="title"/>
          </p:nvPr>
        </p:nvSpPr>
        <p:spPr>
          <a:xfrm>
            <a:off x="850491" y="157303"/>
            <a:ext cx="8814620" cy="452297"/>
          </a:xfrm>
        </p:spPr>
        <p:txBody>
          <a:bodyPr>
            <a:normAutofit/>
          </a:bodyPr>
          <a:lstStyle/>
          <a:p>
            <a:pPr algn="ctr"/>
            <a:r>
              <a:rPr lang="tr-TR" sz="2000" b="1" dirty="0"/>
              <a:t>AVUSTRALYA ÇOK KÜLTÜRLÜ HALK KÜTÜPHANELERİ: SORUNLAR</a:t>
            </a:r>
            <a:endParaRPr lang="tr-TR" sz="2000" b="1" noProof="0" dirty="0"/>
          </a:p>
        </p:txBody>
      </p:sp>
      <p:sp>
        <p:nvSpPr>
          <p:cNvPr id="3" name="İçerik Yer Tutucusu 2">
            <a:extLst>
              <a:ext uri="{FF2B5EF4-FFF2-40B4-BE49-F238E27FC236}">
                <a16:creationId xmlns:a16="http://schemas.microsoft.com/office/drawing/2014/main" id="{22186C65-8025-7985-C37A-BF0817A842F0}"/>
              </a:ext>
            </a:extLst>
          </p:cNvPr>
          <p:cNvSpPr>
            <a:spLocks noGrp="1"/>
          </p:cNvSpPr>
          <p:nvPr>
            <p:ph idx="1"/>
          </p:nvPr>
        </p:nvSpPr>
        <p:spPr>
          <a:xfrm>
            <a:off x="538798" y="717754"/>
            <a:ext cx="9438005" cy="4714569"/>
          </a:xfrm>
        </p:spPr>
        <p:txBody>
          <a:bodyPr>
            <a:noAutofit/>
          </a:bodyPr>
          <a:lstStyle/>
          <a:p>
            <a:pPr algn="just"/>
            <a:r>
              <a:rPr lang="en-US" sz="1600" b="1" u="sng" dirty="0" err="1"/>
              <a:t>Yasal</a:t>
            </a:r>
            <a:r>
              <a:rPr lang="en-US" sz="1600" b="1" u="sng" dirty="0"/>
              <a:t> </a:t>
            </a:r>
            <a:r>
              <a:rPr lang="en-US" sz="1600" b="1" u="sng" dirty="0" err="1"/>
              <a:t>Engeller</a:t>
            </a:r>
            <a:r>
              <a:rPr lang="en-US" sz="1600" b="1" dirty="0"/>
              <a:t>:</a:t>
            </a:r>
            <a:r>
              <a:rPr lang="tr-TR" sz="1600" b="1" dirty="0"/>
              <a:t> 1995 yasası halk kütüphanelerinin farklı dillerde film alma ve gösterimini zorlaştırmıştır. Yasa, küçük tedarikçilere ve topluluklara zarar vermektedir çünkü yabancı dillerdeki filmler sınıflandırma kurallarına uymadığı için alınamamakta, gösterilememekte ve/ya da ödünç verilememektedir. Bu durum, çok kültürlü toplulukların gereksinimlerini karşılamayı zorlaştırmakta, ayrımcılığa neden olmaktadır.</a:t>
            </a:r>
          </a:p>
          <a:p>
            <a:pPr algn="just"/>
            <a:r>
              <a:rPr lang="en-US" sz="1600" b="1" u="sng" dirty="0" err="1"/>
              <a:t>Ayrımcılık</a:t>
            </a:r>
            <a:r>
              <a:rPr lang="en-US" sz="1600" b="1" u="sng" dirty="0"/>
              <a:t> </a:t>
            </a:r>
            <a:r>
              <a:rPr lang="en-US" sz="1600" b="1" u="sng" dirty="0" err="1"/>
              <a:t>ve</a:t>
            </a:r>
            <a:r>
              <a:rPr lang="en-US" sz="1600" b="1" u="sng" dirty="0"/>
              <a:t> </a:t>
            </a:r>
            <a:r>
              <a:rPr lang="en-US" sz="1600" b="1" u="sng" dirty="0" err="1"/>
              <a:t>Eşitsizlik</a:t>
            </a:r>
            <a:r>
              <a:rPr lang="en-US" sz="1600" b="1" dirty="0"/>
              <a:t>: </a:t>
            </a:r>
            <a:r>
              <a:rPr lang="en-US" sz="1600" b="1" dirty="0" err="1"/>
              <a:t>Yasanın</a:t>
            </a:r>
            <a:r>
              <a:rPr lang="en-US" sz="1600" b="1" dirty="0"/>
              <a:t> </a:t>
            </a:r>
            <a:r>
              <a:rPr lang="en-US" sz="1600" b="1" dirty="0" err="1"/>
              <a:t>etkisi</a:t>
            </a:r>
            <a:r>
              <a:rPr lang="en-US" sz="1600" b="1" dirty="0"/>
              <a:t>, </a:t>
            </a:r>
            <a:r>
              <a:rPr lang="en-US" sz="1600" b="1" dirty="0" err="1"/>
              <a:t>farklı</a:t>
            </a:r>
            <a:r>
              <a:rPr lang="en-US" sz="1600" b="1" dirty="0"/>
              <a:t> </a:t>
            </a:r>
            <a:r>
              <a:rPr lang="en-US" sz="1600" b="1" dirty="0" err="1"/>
              <a:t>topluluklara</a:t>
            </a:r>
            <a:r>
              <a:rPr lang="en-US" sz="1600" b="1" dirty="0"/>
              <a:t> </a:t>
            </a:r>
            <a:r>
              <a:rPr lang="en-US" sz="1600" b="1" dirty="0" err="1"/>
              <a:t>karşı</a:t>
            </a:r>
            <a:r>
              <a:rPr lang="en-US" sz="1600" b="1" dirty="0"/>
              <a:t> </a:t>
            </a:r>
            <a:r>
              <a:rPr lang="en-US" sz="1600" b="1" dirty="0" err="1"/>
              <a:t>ayrımcı</a:t>
            </a:r>
            <a:r>
              <a:rPr lang="en-US" sz="1600" b="1" dirty="0"/>
              <a:t> </a:t>
            </a:r>
            <a:r>
              <a:rPr lang="en-US" sz="1600" b="1" dirty="0" err="1"/>
              <a:t>olup</a:t>
            </a:r>
            <a:r>
              <a:rPr lang="en-US" sz="1600" b="1" dirty="0"/>
              <a:t>, </a:t>
            </a:r>
            <a:r>
              <a:rPr lang="en-US" sz="1600" b="1" dirty="0" err="1"/>
              <a:t>kültürel</a:t>
            </a:r>
            <a:r>
              <a:rPr lang="en-US" sz="1600" b="1" dirty="0"/>
              <a:t> </a:t>
            </a:r>
            <a:r>
              <a:rPr lang="en-US" sz="1600" b="1" dirty="0" err="1"/>
              <a:t>açıdan</a:t>
            </a:r>
            <a:r>
              <a:rPr lang="en-US" sz="1600" b="1" dirty="0"/>
              <a:t> </a:t>
            </a:r>
            <a:r>
              <a:rPr lang="en-US" sz="1600" b="1" dirty="0" err="1"/>
              <a:t>ilgili</a:t>
            </a:r>
            <a:r>
              <a:rPr lang="en-US" sz="1600" b="1" dirty="0"/>
              <a:t> </a:t>
            </a:r>
            <a:r>
              <a:rPr lang="en-US" sz="1600" b="1" dirty="0" err="1"/>
              <a:t>filmlere</a:t>
            </a:r>
            <a:r>
              <a:rPr lang="en-US" sz="1600" b="1" dirty="0"/>
              <a:t> </a:t>
            </a:r>
            <a:r>
              <a:rPr lang="en-US" sz="1600" b="1" dirty="0" err="1"/>
              <a:t>erişimi</a:t>
            </a:r>
            <a:r>
              <a:rPr lang="en-US" sz="1600" b="1" dirty="0"/>
              <a:t> </a:t>
            </a:r>
            <a:r>
              <a:rPr lang="en-US" sz="1600" b="1" dirty="0" err="1"/>
              <a:t>kısıtlamaktadır</a:t>
            </a:r>
            <a:r>
              <a:rPr lang="en-US" sz="1600" b="1" dirty="0"/>
              <a:t>. </a:t>
            </a:r>
            <a:r>
              <a:rPr lang="en-US" sz="1600" b="1" dirty="0" err="1"/>
              <a:t>Küçük</a:t>
            </a:r>
            <a:r>
              <a:rPr lang="en-US" sz="1600" b="1" dirty="0"/>
              <a:t> </a:t>
            </a:r>
            <a:r>
              <a:rPr lang="en-US" sz="1600" b="1" dirty="0" err="1"/>
              <a:t>tedarikçiler</a:t>
            </a:r>
            <a:r>
              <a:rPr lang="en-US" sz="1600" b="1" dirty="0"/>
              <a:t> </a:t>
            </a:r>
            <a:r>
              <a:rPr lang="en-US" sz="1600" b="1" dirty="0" err="1"/>
              <a:t>finansal</a:t>
            </a:r>
            <a:r>
              <a:rPr lang="en-US" sz="1600" b="1" dirty="0"/>
              <a:t> </a:t>
            </a:r>
            <a:r>
              <a:rPr lang="en-US" sz="1600" b="1" dirty="0" err="1"/>
              <a:t>ve</a:t>
            </a:r>
            <a:r>
              <a:rPr lang="en-US" sz="1600" b="1" dirty="0"/>
              <a:t> </a:t>
            </a:r>
            <a:r>
              <a:rPr lang="en-US" sz="1600" b="1" dirty="0" err="1"/>
              <a:t>yasal</a:t>
            </a:r>
            <a:r>
              <a:rPr lang="en-US" sz="1600" b="1" dirty="0"/>
              <a:t> </a:t>
            </a:r>
            <a:r>
              <a:rPr lang="en-US" sz="1600" b="1" dirty="0" err="1"/>
              <a:t>risklerle</a:t>
            </a:r>
            <a:r>
              <a:rPr lang="en-US" sz="1600" b="1" dirty="0"/>
              <a:t> </a:t>
            </a:r>
            <a:r>
              <a:rPr lang="en-US" sz="1600" b="1" dirty="0" err="1"/>
              <a:t>karşı</a:t>
            </a:r>
            <a:r>
              <a:rPr lang="en-US" sz="1600" b="1" dirty="0"/>
              <a:t> </a:t>
            </a:r>
            <a:r>
              <a:rPr lang="en-US" sz="1600" b="1" dirty="0" err="1"/>
              <a:t>karşıya</a:t>
            </a:r>
            <a:r>
              <a:rPr lang="en-US" sz="1600" b="1" dirty="0"/>
              <a:t> </a:t>
            </a:r>
            <a:r>
              <a:rPr lang="en-US" sz="1600" b="1" dirty="0" err="1"/>
              <a:t>kalmakta</a:t>
            </a:r>
            <a:r>
              <a:rPr lang="en-US" sz="1600" b="1" dirty="0"/>
              <a:t> </a:t>
            </a:r>
            <a:r>
              <a:rPr lang="en-US" sz="1600" b="1" dirty="0" err="1"/>
              <a:t>ve</a:t>
            </a:r>
            <a:r>
              <a:rPr lang="en-US" sz="1600" b="1" dirty="0"/>
              <a:t> </a:t>
            </a:r>
            <a:r>
              <a:rPr lang="en-US" sz="1600" b="1" dirty="0" err="1"/>
              <a:t>bu</a:t>
            </a:r>
            <a:r>
              <a:rPr lang="en-US" sz="1600" b="1" dirty="0"/>
              <a:t> da </a:t>
            </a:r>
            <a:r>
              <a:rPr lang="en-US" sz="1600" b="1" dirty="0" err="1"/>
              <a:t>yeterince</a:t>
            </a:r>
            <a:r>
              <a:rPr lang="en-US" sz="1600" b="1" dirty="0"/>
              <a:t> </a:t>
            </a:r>
            <a:r>
              <a:rPr lang="en-US" sz="1600" b="1" dirty="0" err="1"/>
              <a:t>temsil</a:t>
            </a:r>
            <a:r>
              <a:rPr lang="en-US" sz="1600" b="1" dirty="0"/>
              <a:t> </a:t>
            </a:r>
            <a:r>
              <a:rPr lang="en-US" sz="1600" b="1" dirty="0" err="1"/>
              <a:t>edilmeyen</a:t>
            </a:r>
            <a:r>
              <a:rPr lang="en-US" sz="1600" b="1" dirty="0"/>
              <a:t> </a:t>
            </a:r>
            <a:r>
              <a:rPr lang="en-US" sz="1600" b="1" dirty="0" err="1"/>
              <a:t>gruplar</a:t>
            </a:r>
            <a:r>
              <a:rPr lang="en-US" sz="1600" b="1" dirty="0"/>
              <a:t> </a:t>
            </a:r>
            <a:r>
              <a:rPr lang="en-US" sz="1600" b="1" dirty="0" err="1"/>
              <a:t>için</a:t>
            </a:r>
            <a:r>
              <a:rPr lang="en-US" sz="1600" b="1" dirty="0"/>
              <a:t> </a:t>
            </a:r>
            <a:r>
              <a:rPr lang="en-US" sz="1600" b="1" dirty="0" err="1"/>
              <a:t>kütüphane</a:t>
            </a:r>
            <a:r>
              <a:rPr lang="en-US" sz="1600" b="1" dirty="0"/>
              <a:t> </a:t>
            </a:r>
            <a:r>
              <a:rPr lang="tr-TR" sz="1600" b="1" dirty="0"/>
              <a:t>derme</a:t>
            </a:r>
            <a:r>
              <a:rPr lang="en-US" sz="1600" b="1" dirty="0"/>
              <a:t> </a:t>
            </a:r>
            <a:r>
              <a:rPr lang="en-US" sz="1600" b="1" dirty="0" err="1"/>
              <a:t>ve</a:t>
            </a:r>
            <a:r>
              <a:rPr lang="en-US" sz="1600" b="1" dirty="0"/>
              <a:t> </a:t>
            </a:r>
            <a:r>
              <a:rPr lang="en-US" sz="1600" b="1" dirty="0" err="1"/>
              <a:t>hizmetlerini</a:t>
            </a:r>
            <a:r>
              <a:rPr lang="en-US" sz="1600" b="1" dirty="0"/>
              <a:t> </a:t>
            </a:r>
            <a:r>
              <a:rPr lang="en-US" sz="1600" b="1" dirty="0" err="1"/>
              <a:t>kısıtlamaktadır</a:t>
            </a:r>
            <a:r>
              <a:rPr lang="en-US" sz="1600" b="1" dirty="0"/>
              <a:t>. </a:t>
            </a:r>
            <a:endParaRPr lang="tr-TR" sz="1600" b="1" dirty="0"/>
          </a:p>
          <a:p>
            <a:pPr algn="just"/>
            <a:r>
              <a:rPr lang="en-US" sz="1600" b="1" u="sng" dirty="0" err="1"/>
              <a:t>Sansür</a:t>
            </a:r>
            <a:r>
              <a:rPr lang="en-US" sz="1600" b="1" u="sng" dirty="0"/>
              <a:t> </a:t>
            </a:r>
            <a:r>
              <a:rPr lang="en-US" sz="1600" b="1" u="sng" dirty="0" err="1"/>
              <a:t>ve</a:t>
            </a:r>
            <a:r>
              <a:rPr lang="en-US" sz="1600" b="1" u="sng" dirty="0"/>
              <a:t> </a:t>
            </a:r>
            <a:r>
              <a:rPr lang="en-US" sz="1600" b="1" u="sng" dirty="0" err="1"/>
              <a:t>Kültürel</a:t>
            </a:r>
            <a:r>
              <a:rPr lang="en-US" sz="1600" b="1" u="sng" dirty="0"/>
              <a:t> </a:t>
            </a:r>
            <a:r>
              <a:rPr lang="en-US" sz="1600" b="1" u="sng" dirty="0" err="1"/>
              <a:t>Dışlama</a:t>
            </a:r>
            <a:r>
              <a:rPr lang="en-US" sz="1600" b="1" dirty="0"/>
              <a:t>: </a:t>
            </a:r>
            <a:r>
              <a:rPr lang="en-US" sz="1600" b="1" dirty="0" err="1"/>
              <a:t>Avustralya</a:t>
            </a:r>
            <a:r>
              <a:rPr lang="en-US" sz="1600" b="1" dirty="0"/>
              <a:t>, </a:t>
            </a:r>
            <a:r>
              <a:rPr lang="en-US" sz="1600" b="1" dirty="0" err="1"/>
              <a:t>eyaletler</a:t>
            </a:r>
            <a:r>
              <a:rPr lang="en-US" sz="1600" b="1" dirty="0"/>
              <a:t> </a:t>
            </a:r>
            <a:r>
              <a:rPr lang="en-US" sz="1600" b="1" dirty="0" err="1"/>
              <a:t>ve</a:t>
            </a:r>
            <a:r>
              <a:rPr lang="en-US" sz="1600" b="1" dirty="0"/>
              <a:t> </a:t>
            </a:r>
            <a:r>
              <a:rPr lang="en-US" sz="1600" b="1" dirty="0" err="1"/>
              <a:t>bölgeler</a:t>
            </a:r>
            <a:r>
              <a:rPr lang="en-US" sz="1600" b="1" dirty="0"/>
              <a:t> </a:t>
            </a:r>
            <a:r>
              <a:rPr lang="en-US" sz="1600" b="1" dirty="0" err="1"/>
              <a:t>genelinde</a:t>
            </a:r>
            <a:r>
              <a:rPr lang="en-US" sz="1600" b="1" dirty="0"/>
              <a:t> </a:t>
            </a:r>
            <a:r>
              <a:rPr lang="en-US" sz="1600" b="1" dirty="0" err="1"/>
              <a:t>farklı</a:t>
            </a:r>
            <a:r>
              <a:rPr lang="en-US" sz="1600" b="1" dirty="0"/>
              <a:t> </a:t>
            </a:r>
            <a:r>
              <a:rPr lang="en-US" sz="1600" b="1" dirty="0" err="1"/>
              <a:t>düzenlemelere</a:t>
            </a:r>
            <a:r>
              <a:rPr lang="en-US" sz="1600" b="1" dirty="0"/>
              <a:t> </a:t>
            </a:r>
            <a:r>
              <a:rPr lang="en-US" sz="1600" b="1" dirty="0" err="1"/>
              <a:t>sahip</a:t>
            </a:r>
            <a:r>
              <a:rPr lang="en-US" sz="1600" b="1" dirty="0"/>
              <a:t> </a:t>
            </a:r>
            <a:r>
              <a:rPr lang="en-US" sz="1600" b="1" dirty="0" err="1"/>
              <a:t>katı</a:t>
            </a:r>
            <a:r>
              <a:rPr lang="en-US" sz="1600" b="1" dirty="0"/>
              <a:t> </a:t>
            </a:r>
            <a:r>
              <a:rPr lang="en-US" sz="1600" b="1" dirty="0" err="1"/>
              <a:t>bir</a:t>
            </a:r>
            <a:r>
              <a:rPr lang="en-US" sz="1600" b="1" dirty="0"/>
              <a:t> </a:t>
            </a:r>
            <a:r>
              <a:rPr lang="en-US" sz="1600" b="1" dirty="0" err="1"/>
              <a:t>sansür</a:t>
            </a:r>
            <a:r>
              <a:rPr lang="en-US" sz="1600" b="1" dirty="0"/>
              <a:t> </a:t>
            </a:r>
            <a:r>
              <a:rPr lang="en-US" sz="1600" b="1" dirty="0" err="1"/>
              <a:t>geçmişine</a:t>
            </a:r>
            <a:r>
              <a:rPr lang="en-US" sz="1600" b="1" dirty="0"/>
              <a:t> </a:t>
            </a:r>
            <a:r>
              <a:rPr lang="en-US" sz="1600" b="1" dirty="0" err="1"/>
              <a:t>sahiptir</a:t>
            </a:r>
            <a:r>
              <a:rPr lang="en-US" sz="1600" b="1" dirty="0"/>
              <a:t> </a:t>
            </a:r>
            <a:r>
              <a:rPr lang="en-US" sz="1600" b="1" dirty="0" err="1"/>
              <a:t>ve</a:t>
            </a:r>
            <a:r>
              <a:rPr lang="en-US" sz="1600" b="1" dirty="0"/>
              <a:t> </a:t>
            </a:r>
            <a:r>
              <a:rPr lang="en-US" sz="1600" b="1" dirty="0" err="1"/>
              <a:t>bu</a:t>
            </a:r>
            <a:r>
              <a:rPr lang="en-US" sz="1600" b="1" dirty="0"/>
              <a:t> durum, </a:t>
            </a:r>
            <a:r>
              <a:rPr lang="en-US" sz="1600" b="1" dirty="0" err="1"/>
              <a:t>kültürel</a:t>
            </a:r>
            <a:r>
              <a:rPr lang="en-US" sz="1600" b="1" dirty="0"/>
              <a:t> </a:t>
            </a:r>
            <a:r>
              <a:rPr lang="en-US" sz="1600" b="1" dirty="0" err="1"/>
              <a:t>açıdan</a:t>
            </a:r>
            <a:r>
              <a:rPr lang="en-US" sz="1600" b="1" dirty="0"/>
              <a:t> </a:t>
            </a:r>
            <a:r>
              <a:rPr lang="en-US" sz="1600" b="1" dirty="0" err="1"/>
              <a:t>çeşitli</a:t>
            </a:r>
            <a:r>
              <a:rPr lang="en-US" sz="1600" b="1" dirty="0"/>
              <a:t> </a:t>
            </a:r>
            <a:r>
              <a:rPr lang="en-US" sz="1600" b="1" dirty="0" err="1"/>
              <a:t>medya</a:t>
            </a:r>
            <a:r>
              <a:rPr lang="en-US" sz="1600" b="1" dirty="0"/>
              <a:t> </a:t>
            </a:r>
            <a:r>
              <a:rPr lang="en-US" sz="1600" b="1" dirty="0" err="1"/>
              <a:t>sağlama</a:t>
            </a:r>
            <a:r>
              <a:rPr lang="en-US" sz="1600" b="1" dirty="0"/>
              <a:t> </a:t>
            </a:r>
            <a:r>
              <a:rPr lang="en-US" sz="1600" b="1" dirty="0" err="1"/>
              <a:t>çabalarını</a:t>
            </a:r>
            <a:r>
              <a:rPr lang="en-US" sz="1600" b="1" dirty="0"/>
              <a:t> </a:t>
            </a:r>
            <a:r>
              <a:rPr lang="en-US" sz="1600" b="1" dirty="0" err="1"/>
              <a:t>zorlaştırmaktadır</a:t>
            </a:r>
            <a:r>
              <a:rPr lang="en-US" sz="1600" b="1" dirty="0"/>
              <a:t>. Bu </a:t>
            </a:r>
            <a:r>
              <a:rPr lang="en-US" sz="1600" b="1" dirty="0" err="1"/>
              <a:t>geçmiş</a:t>
            </a:r>
            <a:r>
              <a:rPr lang="en-US" sz="1600" b="1" dirty="0"/>
              <a:t>, </a:t>
            </a:r>
            <a:r>
              <a:rPr lang="en-US" sz="1600" b="1" dirty="0" err="1"/>
              <a:t>mevcut</a:t>
            </a:r>
            <a:r>
              <a:rPr lang="en-US" sz="1600" b="1" dirty="0"/>
              <a:t> </a:t>
            </a:r>
            <a:r>
              <a:rPr lang="en-US" sz="1600" b="1" dirty="0" err="1"/>
              <a:t>yasal</a:t>
            </a:r>
            <a:r>
              <a:rPr lang="en-US" sz="1600" b="1" dirty="0"/>
              <a:t> </a:t>
            </a:r>
            <a:r>
              <a:rPr lang="en-US" sz="1600" b="1" dirty="0" err="1"/>
              <a:t>zorlukları</a:t>
            </a:r>
            <a:r>
              <a:rPr lang="en-US" sz="1600" b="1" dirty="0"/>
              <a:t> </a:t>
            </a:r>
            <a:r>
              <a:rPr lang="en-US" sz="1600" b="1" dirty="0" err="1"/>
              <a:t>ve</a:t>
            </a:r>
            <a:r>
              <a:rPr lang="en-US" sz="1600" b="1" dirty="0"/>
              <a:t> </a:t>
            </a:r>
            <a:r>
              <a:rPr lang="en-US" sz="1600" b="1" dirty="0" err="1"/>
              <a:t>savunuculuk</a:t>
            </a:r>
            <a:r>
              <a:rPr lang="en-US" sz="1600" b="1" dirty="0"/>
              <a:t> </a:t>
            </a:r>
            <a:r>
              <a:rPr lang="en-US" sz="1600" b="1" dirty="0" err="1"/>
              <a:t>çabalarını</a:t>
            </a:r>
            <a:r>
              <a:rPr lang="en-US" sz="1600" b="1" dirty="0"/>
              <a:t> </a:t>
            </a:r>
            <a:r>
              <a:rPr lang="en-US" sz="1600" b="1" dirty="0" err="1"/>
              <a:t>etkilemektedir</a:t>
            </a:r>
            <a:r>
              <a:rPr lang="en-US" sz="1600" b="1" dirty="0"/>
              <a:t>.</a:t>
            </a:r>
            <a:endParaRPr lang="tr-TR" sz="1600" b="1" dirty="0"/>
          </a:p>
          <a:p>
            <a:pPr algn="just"/>
            <a:r>
              <a:rPr lang="en-US" sz="1600" b="1" u="sng" dirty="0" err="1"/>
              <a:t>Ekonomik</a:t>
            </a:r>
            <a:r>
              <a:rPr lang="en-US" sz="1600" b="1" u="sng" dirty="0"/>
              <a:t> </a:t>
            </a:r>
            <a:r>
              <a:rPr lang="en-US" sz="1600" b="1" u="sng" dirty="0" err="1"/>
              <a:t>ve</a:t>
            </a:r>
            <a:r>
              <a:rPr lang="en-US" sz="1600" b="1" u="sng" dirty="0"/>
              <a:t> Pratik </a:t>
            </a:r>
            <a:r>
              <a:rPr lang="en-US" sz="1600" b="1" u="sng" dirty="0" err="1"/>
              <a:t>Engeller</a:t>
            </a:r>
            <a:r>
              <a:rPr lang="en-US" sz="1600" b="1" dirty="0"/>
              <a:t>: </a:t>
            </a:r>
            <a:r>
              <a:rPr lang="en-US" sz="1600" b="1" dirty="0" err="1"/>
              <a:t>Küçük</a:t>
            </a:r>
            <a:r>
              <a:rPr lang="en-US" sz="1600" b="1" dirty="0"/>
              <a:t> </a:t>
            </a:r>
            <a:r>
              <a:rPr lang="en-US" sz="1600" b="1" dirty="0" err="1"/>
              <a:t>tedarikçiler</a:t>
            </a:r>
            <a:r>
              <a:rPr lang="en-US" sz="1600" b="1" dirty="0"/>
              <a:t> </a:t>
            </a:r>
            <a:r>
              <a:rPr lang="en-US" sz="1600" b="1" dirty="0" err="1"/>
              <a:t>ve</a:t>
            </a:r>
            <a:r>
              <a:rPr lang="en-US" sz="1600" b="1" dirty="0"/>
              <a:t> </a:t>
            </a:r>
            <a:r>
              <a:rPr lang="en-US" sz="1600" b="1" dirty="0" err="1"/>
              <a:t>kütüphaneler</a:t>
            </a:r>
            <a:r>
              <a:rPr lang="en-US" sz="1600" b="1" dirty="0"/>
              <a:t>, </a:t>
            </a:r>
            <a:r>
              <a:rPr lang="tr-TR" sz="1600" b="1" dirty="0"/>
              <a:t>ekonomik sınırlamalar, </a:t>
            </a:r>
            <a:r>
              <a:rPr lang="en-US" sz="1600" b="1" dirty="0" err="1"/>
              <a:t>sınıflandırma</a:t>
            </a:r>
            <a:r>
              <a:rPr lang="en-US" sz="1600" b="1" dirty="0"/>
              <a:t> </a:t>
            </a:r>
            <a:r>
              <a:rPr lang="en-US" sz="1600" b="1" dirty="0" err="1"/>
              <a:t>kısıtlamaları</a:t>
            </a:r>
            <a:r>
              <a:rPr lang="en-US" sz="1600" b="1" dirty="0"/>
              <a:t> </a:t>
            </a:r>
            <a:r>
              <a:rPr lang="tr-TR" sz="1600" b="1" dirty="0"/>
              <a:t>vb. </a:t>
            </a:r>
            <a:r>
              <a:rPr lang="en-US" sz="1600" b="1" dirty="0" err="1"/>
              <a:t>neden</a:t>
            </a:r>
            <a:r>
              <a:rPr lang="tr-TR" sz="1600" b="1" dirty="0" err="1"/>
              <a:t>lerle</a:t>
            </a:r>
            <a:r>
              <a:rPr lang="en-US" sz="1600" b="1" dirty="0"/>
              <a:t> </a:t>
            </a:r>
            <a:r>
              <a:rPr lang="en-US" sz="1600" b="1" dirty="0" err="1"/>
              <a:t>İngilizce</a:t>
            </a:r>
            <a:r>
              <a:rPr lang="en-US" sz="1600" b="1" dirty="0"/>
              <a:t> </a:t>
            </a:r>
            <a:r>
              <a:rPr lang="en-US" sz="1600" b="1" dirty="0" err="1"/>
              <a:t>dışındaki</a:t>
            </a:r>
            <a:r>
              <a:rPr lang="en-US" sz="1600" b="1" dirty="0"/>
              <a:t> </a:t>
            </a:r>
            <a:r>
              <a:rPr lang="en-US" sz="1600" b="1" dirty="0" err="1"/>
              <a:t>dillerde</a:t>
            </a:r>
            <a:r>
              <a:rPr lang="en-US" sz="1600" b="1" dirty="0"/>
              <a:t> film </a:t>
            </a:r>
            <a:r>
              <a:rPr lang="tr-TR" sz="1600" b="1" dirty="0"/>
              <a:t>sağlamakta </a:t>
            </a:r>
            <a:r>
              <a:rPr lang="en-US" sz="1600" b="1" dirty="0" err="1"/>
              <a:t>zorluk</a:t>
            </a:r>
            <a:r>
              <a:rPr lang="en-US" sz="1600" b="1" dirty="0"/>
              <a:t> </a:t>
            </a:r>
            <a:r>
              <a:rPr lang="en-US" sz="1600" b="1" dirty="0" err="1"/>
              <a:t>çekmektedir</a:t>
            </a:r>
            <a:r>
              <a:rPr lang="en-US" sz="1600" b="1" dirty="0"/>
              <a:t>. Bu durum, </a:t>
            </a:r>
            <a:r>
              <a:rPr lang="en-US" sz="1600" b="1" dirty="0" err="1"/>
              <a:t>dilsel</a:t>
            </a:r>
            <a:r>
              <a:rPr lang="en-US" sz="1600" b="1" dirty="0"/>
              <a:t> </a:t>
            </a:r>
            <a:r>
              <a:rPr lang="en-US" sz="1600" b="1" dirty="0" err="1"/>
              <a:t>olarak</a:t>
            </a:r>
            <a:r>
              <a:rPr lang="en-US" sz="1600" b="1" dirty="0"/>
              <a:t> </a:t>
            </a:r>
            <a:r>
              <a:rPr lang="en-US" sz="1600" b="1" dirty="0" err="1"/>
              <a:t>farklı</a:t>
            </a:r>
            <a:r>
              <a:rPr lang="en-US" sz="1600" b="1" dirty="0"/>
              <a:t> </a:t>
            </a:r>
            <a:r>
              <a:rPr lang="en-US" sz="1600" b="1" dirty="0" err="1"/>
              <a:t>topluluklara</a:t>
            </a:r>
            <a:r>
              <a:rPr lang="en-US" sz="1600" b="1" dirty="0"/>
              <a:t> </a:t>
            </a:r>
            <a:r>
              <a:rPr lang="en-US" sz="1600" b="1" dirty="0" err="1"/>
              <a:t>etkili</a:t>
            </a:r>
            <a:r>
              <a:rPr lang="en-US" sz="1600" b="1" dirty="0"/>
              <a:t> </a:t>
            </a:r>
            <a:r>
              <a:rPr lang="en-US" sz="1600" b="1" dirty="0" err="1"/>
              <a:t>bir</a:t>
            </a:r>
            <a:r>
              <a:rPr lang="en-US" sz="1600" b="1" dirty="0"/>
              <a:t> </a:t>
            </a:r>
            <a:r>
              <a:rPr lang="en-US" sz="1600" b="1" dirty="0" err="1"/>
              <a:t>şekilde</a:t>
            </a:r>
            <a:r>
              <a:rPr lang="en-US" sz="1600" b="1" dirty="0"/>
              <a:t> </a:t>
            </a:r>
            <a:r>
              <a:rPr lang="en-US" sz="1600" b="1" dirty="0" err="1"/>
              <a:t>hizmet</a:t>
            </a:r>
            <a:r>
              <a:rPr lang="en-US" sz="1600" b="1" dirty="0"/>
              <a:t> </a:t>
            </a:r>
            <a:r>
              <a:rPr lang="en-US" sz="1600" b="1" dirty="0" err="1"/>
              <a:t>verme</a:t>
            </a:r>
            <a:r>
              <a:rPr lang="en-US" sz="1600" b="1" dirty="0"/>
              <a:t> </a:t>
            </a:r>
            <a:r>
              <a:rPr lang="en-US" sz="1600" b="1" dirty="0" err="1"/>
              <a:t>çabalarını</a:t>
            </a:r>
            <a:r>
              <a:rPr lang="en-US" sz="1600" b="1" dirty="0"/>
              <a:t> </a:t>
            </a:r>
            <a:r>
              <a:rPr lang="en-US" sz="1600" b="1" dirty="0" err="1"/>
              <a:t>engellemektedir</a:t>
            </a:r>
            <a:r>
              <a:rPr lang="tr-TR" sz="1600" b="1" dirty="0"/>
              <a:t> (</a:t>
            </a:r>
            <a:r>
              <a:rPr lang="it-IT" sz="1600" b="1" dirty="0"/>
              <a:t>Maticevski ve Acevedo, 2018). </a:t>
            </a:r>
            <a:endParaRPr lang="tr-TR" sz="1600" b="1" dirty="0"/>
          </a:p>
        </p:txBody>
      </p:sp>
    </p:spTree>
    <p:extLst>
      <p:ext uri="{BB962C8B-B14F-4D97-AF65-F5344CB8AC3E}">
        <p14:creationId xmlns:p14="http://schemas.microsoft.com/office/powerpoint/2010/main" val="38440816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2F225FC-993F-513F-D8DB-0942DD1452ED}"/>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1EE4FCFD-5581-46A3-7540-1DE57C5771F9}"/>
              </a:ext>
            </a:extLst>
          </p:cNvPr>
          <p:cNvSpPr>
            <a:spLocks noGrp="1"/>
          </p:cNvSpPr>
          <p:nvPr>
            <p:ph type="title"/>
          </p:nvPr>
        </p:nvSpPr>
        <p:spPr>
          <a:xfrm>
            <a:off x="850491" y="157303"/>
            <a:ext cx="8814620" cy="452297"/>
          </a:xfrm>
        </p:spPr>
        <p:txBody>
          <a:bodyPr>
            <a:normAutofit/>
          </a:bodyPr>
          <a:lstStyle/>
          <a:p>
            <a:pPr algn="ctr"/>
            <a:r>
              <a:rPr lang="tr-TR" sz="2000" b="1" dirty="0"/>
              <a:t>AVUSTRALYA ÇOK KÜLTÜRLÜ HALK KÜTÜPHANELERİ: SORUNLAR</a:t>
            </a:r>
            <a:endParaRPr lang="tr-TR" sz="2000" b="1" noProof="0" dirty="0"/>
          </a:p>
        </p:txBody>
      </p:sp>
      <p:sp>
        <p:nvSpPr>
          <p:cNvPr id="3" name="İçerik Yer Tutucusu 2">
            <a:extLst>
              <a:ext uri="{FF2B5EF4-FFF2-40B4-BE49-F238E27FC236}">
                <a16:creationId xmlns:a16="http://schemas.microsoft.com/office/drawing/2014/main" id="{93625E01-94B8-1F78-FB83-51FDDF5557D0}"/>
              </a:ext>
            </a:extLst>
          </p:cNvPr>
          <p:cNvSpPr>
            <a:spLocks noGrp="1"/>
          </p:cNvSpPr>
          <p:nvPr>
            <p:ph idx="1"/>
          </p:nvPr>
        </p:nvSpPr>
        <p:spPr>
          <a:xfrm>
            <a:off x="605645" y="609600"/>
            <a:ext cx="9438005" cy="5628968"/>
          </a:xfrm>
        </p:spPr>
        <p:txBody>
          <a:bodyPr>
            <a:noAutofit/>
          </a:bodyPr>
          <a:lstStyle/>
          <a:p>
            <a:pPr marL="0" indent="0" algn="just">
              <a:buNone/>
            </a:pPr>
            <a:r>
              <a:rPr lang="tr-TR" sz="1600" b="1" dirty="0"/>
              <a:t>Avustralya halk kütüphaneleri, özellikle kırsal alanlarda çeşitli zorluklarla karşı karşıyadır. Bu sorunlar aşağıdaki gibidir (</a:t>
            </a:r>
            <a:r>
              <a:rPr lang="tr-TR" sz="1600" b="1" dirty="0" err="1"/>
              <a:t>Hider</a:t>
            </a:r>
            <a:r>
              <a:rPr lang="tr-TR" sz="1600" b="1" dirty="0"/>
              <a:t> vd., 2024):</a:t>
            </a:r>
          </a:p>
          <a:p>
            <a:pPr algn="just"/>
            <a:r>
              <a:rPr lang="tr-TR" sz="1600" b="1" u="sng" dirty="0"/>
              <a:t>Sınırlı ve Eskiyen Altyapı</a:t>
            </a:r>
            <a:r>
              <a:rPr lang="tr-TR" sz="1600" b="1" dirty="0"/>
              <a:t>: Birçok kütüphane, programlama ve topluluk etkinlikleri de dahil olmak üzere mevcut ve gelecekteki gereksinimler için yeterli alana sahip olmayan eski, küçük veya ortak binalarda etkinlik göstermektedir.</a:t>
            </a:r>
          </a:p>
          <a:p>
            <a:pPr algn="just"/>
            <a:r>
              <a:rPr lang="tr-TR" sz="1600" b="1" u="sng" dirty="0"/>
              <a:t>Coğrafi Engeller</a:t>
            </a:r>
            <a:r>
              <a:rPr lang="tr-TR" sz="1600" b="1" dirty="0"/>
              <a:t>: Geniş mesafeler ve dağınık nüfus, düzenli topluluk katılımını engelleyerek, erişimi ve hizmet sunumunu zorlaştırmaktadır.</a:t>
            </a:r>
          </a:p>
          <a:p>
            <a:pPr algn="just"/>
            <a:r>
              <a:rPr lang="tr-TR" sz="1600" b="1" u="sng" dirty="0"/>
              <a:t>Finansman Kısıtlamaları</a:t>
            </a:r>
            <a:r>
              <a:rPr lang="tr-TR" sz="1600" b="1" dirty="0"/>
              <a:t>: Sınırlı bütçeler, tesislerin iyileştirilmesini, dermelerin genişletilmesini ve yeterli personel istihdamını kısıtlayarak hizmet kalitesini ve inovasyonu etkilemektedir.</a:t>
            </a:r>
          </a:p>
          <a:p>
            <a:pPr algn="just"/>
            <a:r>
              <a:rPr lang="tr-TR" sz="1600" b="1" u="sng" dirty="0"/>
              <a:t>Personel Alımı ve Elde Tutma</a:t>
            </a:r>
            <a:r>
              <a:rPr lang="tr-TR" sz="1600" b="1" dirty="0"/>
              <a:t>: Düşük maaşlar, sınırlı konut olanakları ve uzak konumlar nedeniyle, özellikle BT uzmanları olmak üzere nitelikli personeli çekme ve elde tutmada zorluk yaşanmaktadır.</a:t>
            </a:r>
          </a:p>
          <a:p>
            <a:pPr algn="just"/>
            <a:r>
              <a:rPr lang="tr-TR" sz="1600" b="1" u="sng" dirty="0"/>
              <a:t>Teknoloji ve Dijital Altyapı</a:t>
            </a:r>
            <a:r>
              <a:rPr lang="tr-TR" sz="1600" b="1" dirty="0"/>
              <a:t>: Eskiyen donanım, zayıf internet bağlantısı ve güvenilir olmayan güç kaynağı, çevrimiçi ve dijital hizmetlerin sunumunu engellemektedir.</a:t>
            </a:r>
          </a:p>
        </p:txBody>
      </p:sp>
    </p:spTree>
    <p:extLst>
      <p:ext uri="{BB962C8B-B14F-4D97-AF65-F5344CB8AC3E}">
        <p14:creationId xmlns:p14="http://schemas.microsoft.com/office/powerpoint/2010/main" val="233552749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2CF7D15-E4E6-6A8C-C187-1A4E27C469A4}"/>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ED1FBDB7-CAA6-C1F5-C7BB-7A1CC4A49C81}"/>
              </a:ext>
            </a:extLst>
          </p:cNvPr>
          <p:cNvSpPr>
            <a:spLocks noGrp="1"/>
          </p:cNvSpPr>
          <p:nvPr>
            <p:ph type="title"/>
          </p:nvPr>
        </p:nvSpPr>
        <p:spPr>
          <a:xfrm>
            <a:off x="850491" y="157303"/>
            <a:ext cx="8814620" cy="452297"/>
          </a:xfrm>
        </p:spPr>
        <p:txBody>
          <a:bodyPr>
            <a:normAutofit/>
          </a:bodyPr>
          <a:lstStyle/>
          <a:p>
            <a:pPr algn="ctr"/>
            <a:r>
              <a:rPr lang="tr-TR" sz="2000" b="1" dirty="0"/>
              <a:t>AVUSTRALYA ÇOK KÜLTÜRLÜ HALK KÜTÜPHANELERİ: SORUNLAR</a:t>
            </a:r>
            <a:endParaRPr lang="tr-TR" sz="2000" b="1" noProof="0" dirty="0"/>
          </a:p>
        </p:txBody>
      </p:sp>
      <p:sp>
        <p:nvSpPr>
          <p:cNvPr id="3" name="İçerik Yer Tutucusu 2">
            <a:extLst>
              <a:ext uri="{FF2B5EF4-FFF2-40B4-BE49-F238E27FC236}">
                <a16:creationId xmlns:a16="http://schemas.microsoft.com/office/drawing/2014/main" id="{D58F112E-3AED-1F85-CBE2-8E414A3180E3}"/>
              </a:ext>
            </a:extLst>
          </p:cNvPr>
          <p:cNvSpPr>
            <a:spLocks noGrp="1"/>
          </p:cNvSpPr>
          <p:nvPr>
            <p:ph idx="1"/>
          </p:nvPr>
        </p:nvSpPr>
        <p:spPr>
          <a:xfrm>
            <a:off x="610561" y="762000"/>
            <a:ext cx="9438005" cy="4660490"/>
          </a:xfrm>
        </p:spPr>
        <p:txBody>
          <a:bodyPr>
            <a:noAutofit/>
          </a:bodyPr>
          <a:lstStyle/>
          <a:p>
            <a:pPr algn="just"/>
            <a:r>
              <a:rPr lang="tr-TR" sz="1600" b="1" u="sng" dirty="0" err="1"/>
              <a:t>Covıd’in</a:t>
            </a:r>
            <a:r>
              <a:rPr lang="tr-TR" sz="1600" b="1" u="sng" dirty="0"/>
              <a:t> Etkisi</a:t>
            </a:r>
            <a:r>
              <a:rPr lang="tr-TR" sz="1600" b="1" dirty="0"/>
              <a:t>: Hızlanan dijital benimseme ve uzaktan hizmet sunumu, ancak aynı zamanda gönüllülere olan bağımlılığın artması ve buna karşılık gelen fon artışları olmadan kaynakların tükenmesi önemli bir sorundur. En çok talep gören kırsal kütüphane hizmetleri ve kaynakları arasında BT ve dijital okuryazarlıkla ilgili olanlar yer almaktadır. Bu talep, özellikle COVID pandemisinden bu yana önemli ölçüde artmıştır ve bazı kırsal kütüphaneler, kaliteli BT altyapısı ve desteğinden yoksun topluluklarda "dijital adalar" (</a:t>
            </a:r>
            <a:r>
              <a:rPr lang="tr-TR" sz="1600" b="1" dirty="0" err="1"/>
              <a:t>digital</a:t>
            </a:r>
            <a:r>
              <a:rPr lang="tr-TR" sz="1600" b="1" dirty="0"/>
              <a:t> </a:t>
            </a:r>
            <a:r>
              <a:rPr lang="tr-TR" sz="1600" b="1" dirty="0" err="1"/>
              <a:t>islands</a:t>
            </a:r>
            <a:r>
              <a:rPr lang="tr-TR" sz="1600" b="1" dirty="0"/>
              <a:t>) durumuna gelmiştir. </a:t>
            </a:r>
          </a:p>
          <a:p>
            <a:pPr algn="just"/>
            <a:r>
              <a:rPr lang="tr-TR" sz="1600" b="1" u="sng" dirty="0"/>
              <a:t>Personel Nitelikleri</a:t>
            </a:r>
            <a:r>
              <a:rPr lang="tr-TR" sz="1600" b="1" dirty="0"/>
              <a:t>: Buna koşut olarak, bu kütüphanelerde bazı çalışanlardan giderek daha fazla "dijital mentor" olarak görev almaları istenmektedir. Birçoğu bu rolde başarılı olabilirken, diğerleri bu rol için yetersiz donanıma sahiptir. </a:t>
            </a:r>
          </a:p>
          <a:p>
            <a:pPr algn="just"/>
            <a:r>
              <a:rPr lang="tr-TR" sz="1600" b="1" u="sng" dirty="0"/>
              <a:t>Azalan Fiziksel Katılım</a:t>
            </a:r>
            <a:r>
              <a:rPr lang="tr-TR" sz="1600" b="1" dirty="0"/>
              <a:t>: Sağlık endişeleri ve çevrimiçi hizmetlere yönelim, fiziksel ziyaretleri azaltmış ve kütüphanenin bir topluluk merkezi olarak rolünü zorlaştırmıştır.</a:t>
            </a:r>
          </a:p>
          <a:p>
            <a:pPr algn="just"/>
            <a:r>
              <a:rPr lang="tr-TR" sz="1600" b="1" u="sng" dirty="0"/>
              <a:t>Sınırlı Programlama ve Kapsam</a:t>
            </a:r>
            <a:r>
              <a:rPr lang="tr-TR" sz="1600" b="1" dirty="0"/>
              <a:t>: Az sayıda personel ve alan kısıtlamaları, özellikle gençler ve toplum katılımı için programların kapsamını sınırlamaktadır (</a:t>
            </a:r>
            <a:r>
              <a:rPr lang="tr-TR" sz="1600" b="1" dirty="0" err="1"/>
              <a:t>Hider</a:t>
            </a:r>
            <a:r>
              <a:rPr lang="tr-TR" sz="1600" b="1" dirty="0"/>
              <a:t> vd., 2024).</a:t>
            </a:r>
          </a:p>
        </p:txBody>
      </p:sp>
    </p:spTree>
    <p:extLst>
      <p:ext uri="{BB962C8B-B14F-4D97-AF65-F5344CB8AC3E}">
        <p14:creationId xmlns:p14="http://schemas.microsoft.com/office/powerpoint/2010/main" val="427584287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6BF5676-98C8-CF2A-B42C-0462AE07E7A4}"/>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4BD0CF69-8B68-A2BF-7F9F-98E9BEFEB99E}"/>
              </a:ext>
            </a:extLst>
          </p:cNvPr>
          <p:cNvSpPr>
            <a:spLocks noGrp="1"/>
          </p:cNvSpPr>
          <p:nvPr>
            <p:ph type="title"/>
          </p:nvPr>
        </p:nvSpPr>
        <p:spPr>
          <a:xfrm>
            <a:off x="2458064" y="152399"/>
            <a:ext cx="5454170" cy="634181"/>
          </a:xfrm>
        </p:spPr>
        <p:txBody>
          <a:bodyPr>
            <a:normAutofit fontScale="90000"/>
          </a:bodyPr>
          <a:lstStyle/>
          <a:p>
            <a:pPr algn="ctr"/>
            <a:r>
              <a:rPr lang="tr-TR" b="1" noProof="0" dirty="0"/>
              <a:t>KAPSAM</a:t>
            </a:r>
          </a:p>
        </p:txBody>
      </p:sp>
      <p:sp>
        <p:nvSpPr>
          <p:cNvPr id="3" name="İçerik Yer Tutucusu 2">
            <a:extLst>
              <a:ext uri="{FF2B5EF4-FFF2-40B4-BE49-F238E27FC236}">
                <a16:creationId xmlns:a16="http://schemas.microsoft.com/office/drawing/2014/main" id="{E1894194-BBE6-698B-FC58-764127CD875B}"/>
              </a:ext>
            </a:extLst>
          </p:cNvPr>
          <p:cNvSpPr>
            <a:spLocks noGrp="1"/>
          </p:cNvSpPr>
          <p:nvPr>
            <p:ph idx="1"/>
          </p:nvPr>
        </p:nvSpPr>
        <p:spPr>
          <a:xfrm>
            <a:off x="1332272" y="993058"/>
            <a:ext cx="8323005" cy="4694904"/>
          </a:xfrm>
        </p:spPr>
        <p:txBody>
          <a:bodyPr>
            <a:noAutofit/>
          </a:bodyPr>
          <a:lstStyle/>
          <a:p>
            <a:pPr algn="just"/>
            <a:r>
              <a:rPr lang="tr-TR" b="1" noProof="0" dirty="0"/>
              <a:t>Giriş</a:t>
            </a:r>
          </a:p>
          <a:p>
            <a:pPr algn="just"/>
            <a:r>
              <a:rPr lang="tr-TR" b="1" dirty="0"/>
              <a:t>Avustralya Hakkında Genel Bilgiler</a:t>
            </a:r>
          </a:p>
          <a:p>
            <a:pPr algn="just"/>
            <a:r>
              <a:rPr lang="tr-TR" b="1" dirty="0"/>
              <a:t>Avustralya Halk Kütüphaneleri</a:t>
            </a:r>
          </a:p>
          <a:p>
            <a:pPr lvl="1" algn="just">
              <a:buFont typeface="Wingdings" panose="05000000000000000000" pitchFamily="2" charset="2"/>
              <a:buChar char="v"/>
            </a:pPr>
            <a:r>
              <a:rPr lang="tr-TR" b="1" dirty="0"/>
              <a:t>İlk Kuruluşlar ve Gelişim Süreci</a:t>
            </a:r>
          </a:p>
          <a:p>
            <a:pPr lvl="1" algn="just">
              <a:buFont typeface="Wingdings" panose="05000000000000000000" pitchFamily="2" charset="2"/>
              <a:buChar char="v"/>
            </a:pPr>
            <a:r>
              <a:rPr lang="tr-TR" b="1" dirty="0"/>
              <a:t>Günümüzdeki Durum ve Çok Kültürlü Uygulamalar</a:t>
            </a:r>
          </a:p>
          <a:p>
            <a:pPr algn="just"/>
            <a:r>
              <a:rPr lang="tr-TR" b="1" dirty="0"/>
              <a:t>Çok Kültürlü Hizmetler ve Programlar</a:t>
            </a:r>
          </a:p>
          <a:p>
            <a:pPr lvl="1" algn="just">
              <a:buFont typeface="Wingdings" panose="05000000000000000000" pitchFamily="2" charset="2"/>
              <a:buChar char="v"/>
            </a:pPr>
            <a:r>
              <a:rPr lang="tr-TR" b="1" dirty="0"/>
              <a:t>Çok Dilli Dermeler ve Dijital Hizmetler</a:t>
            </a:r>
          </a:p>
          <a:p>
            <a:pPr lvl="1" algn="just">
              <a:buFont typeface="Wingdings" panose="05000000000000000000" pitchFamily="2" charset="2"/>
              <a:buChar char="v"/>
            </a:pPr>
            <a:r>
              <a:rPr lang="tr-TR" b="1" dirty="0"/>
              <a:t>Toplumsal Katılım ve Kültürel Etkinlikler</a:t>
            </a:r>
          </a:p>
          <a:p>
            <a:pPr lvl="1" algn="just">
              <a:buFont typeface="Wingdings" panose="05000000000000000000" pitchFamily="2" charset="2"/>
              <a:buChar char="v"/>
            </a:pPr>
            <a:r>
              <a:rPr lang="tr-TR" b="1" dirty="0"/>
              <a:t>Karşılaşılan Sorunlar ve Çözüm Önerileri</a:t>
            </a:r>
          </a:p>
          <a:p>
            <a:pPr algn="just"/>
            <a:r>
              <a:rPr lang="tr-TR" b="1" dirty="0"/>
              <a:t>Sonuç ve Değerlendirme</a:t>
            </a:r>
          </a:p>
          <a:p>
            <a:pPr algn="just"/>
            <a:r>
              <a:rPr lang="tr-TR" b="1" noProof="0" dirty="0"/>
              <a:t>Kaynakça</a:t>
            </a:r>
            <a:endParaRPr lang="tr-TR" sz="1300" b="1" noProof="0" dirty="0"/>
          </a:p>
        </p:txBody>
      </p:sp>
    </p:spTree>
    <p:extLst>
      <p:ext uri="{BB962C8B-B14F-4D97-AF65-F5344CB8AC3E}">
        <p14:creationId xmlns:p14="http://schemas.microsoft.com/office/powerpoint/2010/main" val="333087405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52870FF-E0BA-72A4-C5BE-A8271265B065}"/>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309569F4-B9BD-59A0-9443-C75917A1A0ED}"/>
              </a:ext>
            </a:extLst>
          </p:cNvPr>
          <p:cNvSpPr>
            <a:spLocks noGrp="1"/>
          </p:cNvSpPr>
          <p:nvPr>
            <p:ph type="title"/>
          </p:nvPr>
        </p:nvSpPr>
        <p:spPr>
          <a:xfrm>
            <a:off x="850491" y="157303"/>
            <a:ext cx="8814620" cy="452297"/>
          </a:xfrm>
        </p:spPr>
        <p:txBody>
          <a:bodyPr>
            <a:normAutofit/>
          </a:bodyPr>
          <a:lstStyle/>
          <a:p>
            <a:pPr algn="ctr"/>
            <a:r>
              <a:rPr lang="tr-TR" sz="2000" b="1" dirty="0"/>
              <a:t>AVUSTRALYA ÇOK KÜLTÜRLÜ HALK KÜTÜPHANELERİ: ÇÖZÜM ÖNERİLERİ</a:t>
            </a:r>
            <a:endParaRPr lang="tr-TR" sz="2000" b="1" noProof="0" dirty="0"/>
          </a:p>
        </p:txBody>
      </p:sp>
      <p:sp>
        <p:nvSpPr>
          <p:cNvPr id="3" name="İçerik Yer Tutucusu 2">
            <a:extLst>
              <a:ext uri="{FF2B5EF4-FFF2-40B4-BE49-F238E27FC236}">
                <a16:creationId xmlns:a16="http://schemas.microsoft.com/office/drawing/2014/main" id="{592BBCE8-56B6-6A0A-4052-5AA0CFC8B5A0}"/>
              </a:ext>
            </a:extLst>
          </p:cNvPr>
          <p:cNvSpPr>
            <a:spLocks noGrp="1"/>
          </p:cNvSpPr>
          <p:nvPr>
            <p:ph idx="1"/>
          </p:nvPr>
        </p:nvSpPr>
        <p:spPr>
          <a:xfrm>
            <a:off x="610561" y="737420"/>
            <a:ext cx="9438005" cy="5628968"/>
          </a:xfrm>
        </p:spPr>
        <p:txBody>
          <a:bodyPr>
            <a:noAutofit/>
          </a:bodyPr>
          <a:lstStyle/>
          <a:p>
            <a:pPr algn="just"/>
            <a:r>
              <a:rPr lang="en-US" sz="1600" b="1" u="sng" dirty="0" err="1"/>
              <a:t>Savunuculuk</a:t>
            </a:r>
            <a:r>
              <a:rPr lang="en-US" sz="1600" b="1" u="sng" dirty="0"/>
              <a:t> </a:t>
            </a:r>
            <a:r>
              <a:rPr lang="en-US" sz="1600" b="1" u="sng" dirty="0" err="1"/>
              <a:t>ve</a:t>
            </a:r>
            <a:r>
              <a:rPr lang="en-US" sz="1600" b="1" u="sng" dirty="0"/>
              <a:t> </a:t>
            </a:r>
            <a:r>
              <a:rPr lang="en-US" sz="1600" b="1" u="sng" dirty="0" err="1"/>
              <a:t>Değişim</a:t>
            </a:r>
            <a:r>
              <a:rPr lang="en-US" sz="1600" b="1" u="sng" dirty="0"/>
              <a:t> </a:t>
            </a:r>
            <a:r>
              <a:rPr lang="en-US" sz="1600" b="1" u="sng" dirty="0" err="1"/>
              <a:t>Çabaları</a:t>
            </a:r>
            <a:r>
              <a:rPr lang="en-US" sz="1600" b="1" dirty="0"/>
              <a:t>: NSW Eyalet </a:t>
            </a:r>
            <a:r>
              <a:rPr lang="en-US" sz="1600" b="1" dirty="0" err="1"/>
              <a:t>Kütüphanesi</a:t>
            </a:r>
            <a:r>
              <a:rPr lang="en-US" sz="1600" b="1" dirty="0"/>
              <a:t>, Victoria Halk </a:t>
            </a:r>
            <a:r>
              <a:rPr lang="en-US" sz="1600" b="1" dirty="0" err="1"/>
              <a:t>Kütüphaneleri</a:t>
            </a:r>
            <a:r>
              <a:rPr lang="en-US" sz="1600" b="1" dirty="0"/>
              <a:t> </a:t>
            </a:r>
            <a:r>
              <a:rPr lang="en-US" sz="1600" b="1" dirty="0" err="1"/>
              <a:t>ile</a:t>
            </a:r>
            <a:r>
              <a:rPr lang="en-US" sz="1600" b="1" dirty="0"/>
              <a:t> </a:t>
            </a:r>
            <a:r>
              <a:rPr lang="en-US" sz="1600" b="1" dirty="0" err="1"/>
              <a:t>birlikte</a:t>
            </a:r>
            <a:r>
              <a:rPr lang="en-US" sz="1600" b="1" dirty="0"/>
              <a:t>, </a:t>
            </a:r>
            <a:r>
              <a:rPr lang="en-US" sz="1600" b="1" dirty="0" err="1"/>
              <a:t>sınıflandırma</a:t>
            </a:r>
            <a:r>
              <a:rPr lang="en-US" sz="1600" b="1" dirty="0"/>
              <a:t> </a:t>
            </a:r>
            <a:r>
              <a:rPr lang="en-US" sz="1600" b="1" dirty="0" err="1"/>
              <a:t>yasalarında</a:t>
            </a:r>
            <a:r>
              <a:rPr lang="en-US" sz="1600" b="1" dirty="0"/>
              <a:t> reform </a:t>
            </a:r>
            <a:r>
              <a:rPr lang="en-US" sz="1600" b="1" dirty="0" err="1"/>
              <a:t>yapılması</a:t>
            </a:r>
            <a:r>
              <a:rPr lang="en-US" sz="1600" b="1" dirty="0"/>
              <a:t> </a:t>
            </a:r>
            <a:r>
              <a:rPr lang="en-US" sz="1600" b="1" dirty="0" err="1"/>
              <a:t>için</a:t>
            </a:r>
            <a:r>
              <a:rPr lang="en-US" sz="1600" b="1" dirty="0"/>
              <a:t> </a:t>
            </a:r>
            <a:r>
              <a:rPr lang="en-US" sz="1600" b="1" dirty="0" err="1"/>
              <a:t>savunuculuk</a:t>
            </a:r>
            <a:r>
              <a:rPr lang="en-US" sz="1600" b="1" dirty="0"/>
              <a:t> </a:t>
            </a:r>
            <a:r>
              <a:rPr lang="en-US" sz="1600" b="1" dirty="0" err="1"/>
              <a:t>faaliyetlerine</a:t>
            </a:r>
            <a:r>
              <a:rPr lang="en-US" sz="1600" b="1" dirty="0"/>
              <a:t> </a:t>
            </a:r>
            <a:r>
              <a:rPr lang="en-US" sz="1600" b="1" dirty="0" err="1"/>
              <a:t>öncülük</a:t>
            </a:r>
            <a:r>
              <a:rPr lang="en-US" sz="1600" b="1" dirty="0"/>
              <a:t> </a:t>
            </a:r>
            <a:r>
              <a:rPr lang="en-US" sz="1600" b="1" dirty="0" err="1"/>
              <a:t>etmiş</a:t>
            </a:r>
            <a:r>
              <a:rPr lang="en-US" sz="1600" b="1" dirty="0"/>
              <a:t> </a:t>
            </a:r>
            <a:r>
              <a:rPr lang="en-US" sz="1600" b="1" dirty="0" err="1"/>
              <a:t>ve</a:t>
            </a:r>
            <a:r>
              <a:rPr lang="en-US" sz="1600" b="1" dirty="0"/>
              <a:t> </a:t>
            </a:r>
            <a:r>
              <a:rPr lang="en-US" sz="1600" b="1" dirty="0" err="1"/>
              <a:t>İngilizce</a:t>
            </a:r>
            <a:r>
              <a:rPr lang="en-US" sz="1600" b="1" dirty="0"/>
              <a:t> </a:t>
            </a:r>
            <a:r>
              <a:rPr lang="en-US" sz="1600" b="1" dirty="0" err="1"/>
              <a:t>dışındaki</a:t>
            </a:r>
            <a:r>
              <a:rPr lang="en-US" sz="1600" b="1" dirty="0"/>
              <a:t> </a:t>
            </a:r>
            <a:r>
              <a:rPr lang="en-US" sz="1600" b="1" dirty="0" err="1"/>
              <a:t>dillerde</a:t>
            </a:r>
            <a:r>
              <a:rPr lang="en-US" sz="1600" b="1" dirty="0"/>
              <a:t> </a:t>
            </a:r>
            <a:r>
              <a:rPr lang="en-US" sz="1600" b="1" dirty="0" err="1"/>
              <a:t>sınıflandırılmamış</a:t>
            </a:r>
            <a:r>
              <a:rPr lang="en-US" sz="1600" b="1" dirty="0"/>
              <a:t> </a:t>
            </a:r>
            <a:r>
              <a:rPr lang="en-US" sz="1600" b="1" dirty="0" err="1"/>
              <a:t>filmlere</a:t>
            </a:r>
            <a:r>
              <a:rPr lang="en-US" sz="1600" b="1" dirty="0"/>
              <a:t> </a:t>
            </a:r>
            <a:r>
              <a:rPr lang="en-US" sz="1600" b="1" dirty="0" err="1"/>
              <a:t>erişimi</a:t>
            </a:r>
            <a:r>
              <a:rPr lang="en-US" sz="1600" b="1" dirty="0"/>
              <a:t> </a:t>
            </a:r>
            <a:r>
              <a:rPr lang="en-US" sz="1600" b="1" dirty="0" err="1"/>
              <a:t>sağlamak</a:t>
            </a:r>
            <a:r>
              <a:rPr lang="en-US" sz="1600" b="1" dirty="0"/>
              <a:t> </a:t>
            </a:r>
            <a:r>
              <a:rPr lang="en-US" sz="1600" b="1" dirty="0" err="1"/>
              <a:t>için</a:t>
            </a:r>
            <a:r>
              <a:rPr lang="en-US" sz="1600" b="1" dirty="0"/>
              <a:t> </a:t>
            </a:r>
            <a:r>
              <a:rPr lang="en-US" sz="1600" b="1" dirty="0" err="1"/>
              <a:t>halk</a:t>
            </a:r>
            <a:r>
              <a:rPr lang="en-US" sz="1600" b="1" dirty="0"/>
              <a:t> </a:t>
            </a:r>
            <a:r>
              <a:rPr lang="en-US" sz="1600" b="1" dirty="0" err="1"/>
              <a:t>kütüphanelerinin</a:t>
            </a:r>
            <a:r>
              <a:rPr lang="en-US" sz="1600" b="1" dirty="0"/>
              <a:t> "</a:t>
            </a:r>
            <a:r>
              <a:rPr lang="en-US" sz="1600" b="1" dirty="0" err="1"/>
              <a:t>Kültürel</a:t>
            </a:r>
            <a:r>
              <a:rPr lang="en-US" sz="1600" b="1" dirty="0"/>
              <a:t> </a:t>
            </a:r>
            <a:r>
              <a:rPr lang="en-US" sz="1600" b="1" dirty="0" err="1"/>
              <a:t>Kurumlar</a:t>
            </a:r>
            <a:r>
              <a:rPr lang="en-US" sz="1600" b="1" dirty="0"/>
              <a:t>" </a:t>
            </a:r>
            <a:r>
              <a:rPr lang="en-US" sz="1600" b="1" dirty="0" err="1"/>
              <a:t>olarak</a:t>
            </a:r>
            <a:r>
              <a:rPr lang="en-US" sz="1600" b="1" dirty="0"/>
              <a:t> </a:t>
            </a:r>
            <a:r>
              <a:rPr lang="en-US" sz="1600" b="1" dirty="0" err="1"/>
              <a:t>muaf</a:t>
            </a:r>
            <a:r>
              <a:rPr lang="en-US" sz="1600" b="1" dirty="0"/>
              <a:t> </a:t>
            </a:r>
            <a:r>
              <a:rPr lang="en-US" sz="1600" b="1" dirty="0" err="1"/>
              <a:t>tutulmasını</a:t>
            </a:r>
            <a:r>
              <a:rPr lang="en-US" sz="1600" b="1" dirty="0"/>
              <a:t> </a:t>
            </a:r>
            <a:r>
              <a:rPr lang="en-US" sz="1600" b="1" dirty="0" err="1"/>
              <a:t>talep</a:t>
            </a:r>
            <a:r>
              <a:rPr lang="en-US" sz="1600" b="1" dirty="0"/>
              <a:t> </a:t>
            </a:r>
            <a:r>
              <a:rPr lang="en-US" sz="1600" b="1" dirty="0" err="1"/>
              <a:t>etmiştir</a:t>
            </a:r>
            <a:r>
              <a:rPr lang="en-US" sz="1600" b="1" dirty="0"/>
              <a:t>.</a:t>
            </a:r>
            <a:r>
              <a:rPr lang="tr-TR" sz="1600" b="1" dirty="0"/>
              <a:t> </a:t>
            </a:r>
          </a:p>
          <a:p>
            <a:pPr algn="just"/>
            <a:r>
              <a:rPr lang="en-US" sz="1600" b="1" u="sng" dirty="0" err="1"/>
              <a:t>Savunuculuk</a:t>
            </a:r>
            <a:r>
              <a:rPr lang="en-US" sz="1600" b="1" u="sng" dirty="0"/>
              <a:t> </a:t>
            </a:r>
            <a:r>
              <a:rPr lang="tr-TR" sz="1600" b="1" u="sng" dirty="0"/>
              <a:t>etkinlikler</a:t>
            </a:r>
            <a:r>
              <a:rPr lang="en-US" sz="1600" b="1" u="sng" dirty="0" err="1"/>
              <a:t>i</a:t>
            </a:r>
            <a:r>
              <a:rPr lang="en-US" sz="1600" b="1" dirty="0"/>
              <a:t>, </a:t>
            </a:r>
            <a:r>
              <a:rPr lang="en-US" sz="1600" b="1" dirty="0" err="1"/>
              <a:t>kapsamlı</a:t>
            </a:r>
            <a:r>
              <a:rPr lang="en-US" sz="1600" b="1" dirty="0"/>
              <a:t> </a:t>
            </a:r>
            <a:r>
              <a:rPr lang="en-US" sz="1600" b="1" dirty="0" err="1"/>
              <a:t>hukuki</a:t>
            </a:r>
            <a:r>
              <a:rPr lang="en-US" sz="1600" b="1" dirty="0"/>
              <a:t> </a:t>
            </a:r>
            <a:r>
              <a:rPr lang="en-US" sz="1600" b="1" dirty="0" err="1"/>
              <a:t>istişareler</a:t>
            </a:r>
            <a:r>
              <a:rPr lang="en-US" sz="1600" b="1" dirty="0"/>
              <a:t>, </a:t>
            </a:r>
            <a:r>
              <a:rPr lang="en-US" sz="1600" b="1" dirty="0" err="1"/>
              <a:t>paydaş</a:t>
            </a:r>
            <a:r>
              <a:rPr lang="en-US" sz="1600" b="1" dirty="0"/>
              <a:t> </a:t>
            </a:r>
            <a:r>
              <a:rPr lang="en-US" sz="1600" b="1" dirty="0" err="1"/>
              <a:t>katılımı</a:t>
            </a:r>
            <a:r>
              <a:rPr lang="en-US" sz="1600" b="1" dirty="0"/>
              <a:t>, </a:t>
            </a:r>
            <a:r>
              <a:rPr lang="en-US" sz="1600" b="1" dirty="0" err="1"/>
              <a:t>anketler</a:t>
            </a:r>
            <a:r>
              <a:rPr lang="en-US" sz="1600" b="1" dirty="0"/>
              <a:t> </a:t>
            </a:r>
            <a:r>
              <a:rPr lang="en-US" sz="1600" b="1" dirty="0" err="1"/>
              <a:t>ve</a:t>
            </a:r>
            <a:r>
              <a:rPr lang="en-US" sz="1600" b="1" dirty="0"/>
              <a:t> </a:t>
            </a:r>
            <a:r>
              <a:rPr lang="en-US" sz="1600" b="1" dirty="0" err="1"/>
              <a:t>Avustralya</a:t>
            </a:r>
            <a:r>
              <a:rPr lang="en-US" sz="1600" b="1" dirty="0"/>
              <a:t> </a:t>
            </a:r>
            <a:r>
              <a:rPr lang="en-US" sz="1600" b="1" dirty="0" err="1"/>
              <a:t>Sınıflandırma</a:t>
            </a:r>
            <a:r>
              <a:rPr lang="en-US" sz="1600" b="1" dirty="0"/>
              <a:t> </a:t>
            </a:r>
            <a:r>
              <a:rPr lang="en-US" sz="1600" b="1" dirty="0" err="1"/>
              <a:t>Kurulu</a:t>
            </a:r>
            <a:r>
              <a:rPr lang="en-US" sz="1600" b="1" dirty="0"/>
              <a:t> </a:t>
            </a:r>
            <a:r>
              <a:rPr lang="en-US" sz="1600" b="1" dirty="0" err="1"/>
              <a:t>ile</a:t>
            </a:r>
            <a:r>
              <a:rPr lang="en-US" sz="1600" b="1" dirty="0"/>
              <a:t> </a:t>
            </a:r>
            <a:r>
              <a:rPr lang="en-US" sz="1600" b="1" dirty="0" err="1"/>
              <a:t>müzakereleri</a:t>
            </a:r>
            <a:r>
              <a:rPr lang="en-US" sz="1600" b="1" dirty="0"/>
              <a:t> </a:t>
            </a:r>
            <a:r>
              <a:rPr lang="en-US" sz="1600" b="1" dirty="0" err="1"/>
              <a:t>kapsamıştır</a:t>
            </a:r>
            <a:r>
              <a:rPr lang="en-US" sz="1600" b="1" dirty="0"/>
              <a:t>.</a:t>
            </a:r>
            <a:endParaRPr lang="tr-TR" sz="1600" b="1" dirty="0"/>
          </a:p>
          <a:p>
            <a:pPr algn="just"/>
            <a:r>
              <a:rPr lang="tr-TR" sz="1600" b="1" u="sng" dirty="0"/>
              <a:t>Yasal Reformlar</a:t>
            </a:r>
            <a:r>
              <a:rPr lang="tr-TR" sz="1600" b="1" dirty="0"/>
              <a:t>: Halk kütüphanelerine, sınıflandırma yasaları kapsamında "Kültürel Kurumlar" olarak hareket etmeleri için muafiyetler tanınması ve bu sayede çeşitli dillerde sınıflandırılmamış filmleri edinip ödünç vermelerine olanak sağlanması önerilmektedir.</a:t>
            </a:r>
          </a:p>
          <a:p>
            <a:pPr algn="just"/>
            <a:r>
              <a:rPr lang="tr-TR" sz="1600" b="1" u="sng" dirty="0"/>
              <a:t>Yasal Esneklik</a:t>
            </a:r>
            <a:r>
              <a:rPr lang="tr-TR" sz="1600" b="1" dirty="0"/>
              <a:t>: Her yeni format veya medya türünde yeniden sınıflandırma zorunluluğunun kaldırılması ve bunun yerine içeriğe odaklanılması önerilmektedir.</a:t>
            </a:r>
          </a:p>
          <a:p>
            <a:pPr algn="just"/>
            <a:r>
              <a:rPr lang="tr-TR" sz="1600" b="1" u="sng" dirty="0"/>
              <a:t>Tedarikçiler için Koruma</a:t>
            </a:r>
            <a:r>
              <a:rPr lang="tr-TR" sz="1600" b="1" dirty="0"/>
              <a:t>: Tedarik zincirlerini ve kültürel erişimi sürdürmek için İngilizce dışındaki dillerde sınıflandırılmamış filmlerin küçük tedarikçileri için yasal koruma sağlanması önerilmektedir (</a:t>
            </a:r>
            <a:r>
              <a:rPr lang="it-IT" sz="1600" b="1" dirty="0"/>
              <a:t>Maticevski ve Acevedo, 2018). </a:t>
            </a:r>
            <a:endParaRPr lang="tr-TR" sz="1600" b="1" dirty="0"/>
          </a:p>
        </p:txBody>
      </p:sp>
    </p:spTree>
    <p:extLst>
      <p:ext uri="{BB962C8B-B14F-4D97-AF65-F5344CB8AC3E}">
        <p14:creationId xmlns:p14="http://schemas.microsoft.com/office/powerpoint/2010/main" val="70062116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F7F4112-79A4-A24C-FF66-C309286A2151}"/>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460E9C29-5A64-BB67-235C-015DAD9B4F0D}"/>
              </a:ext>
            </a:extLst>
          </p:cNvPr>
          <p:cNvSpPr>
            <a:spLocks noGrp="1"/>
          </p:cNvSpPr>
          <p:nvPr>
            <p:ph type="title"/>
          </p:nvPr>
        </p:nvSpPr>
        <p:spPr>
          <a:xfrm>
            <a:off x="850491" y="157303"/>
            <a:ext cx="8814620" cy="452297"/>
          </a:xfrm>
        </p:spPr>
        <p:txBody>
          <a:bodyPr>
            <a:normAutofit/>
          </a:bodyPr>
          <a:lstStyle/>
          <a:p>
            <a:pPr algn="ctr"/>
            <a:r>
              <a:rPr lang="tr-TR" sz="2000" b="1" dirty="0"/>
              <a:t>AVUSTRALYA ÇOK KÜLTÜRLÜ HALK KÜTÜPHANELERİ: ÇÖZÜM ÖNERİLERİ</a:t>
            </a:r>
            <a:endParaRPr lang="tr-TR" sz="2000" b="1" noProof="0" dirty="0"/>
          </a:p>
        </p:txBody>
      </p:sp>
      <p:sp>
        <p:nvSpPr>
          <p:cNvPr id="3" name="İçerik Yer Tutucusu 2">
            <a:extLst>
              <a:ext uri="{FF2B5EF4-FFF2-40B4-BE49-F238E27FC236}">
                <a16:creationId xmlns:a16="http://schemas.microsoft.com/office/drawing/2014/main" id="{1B73DD7F-2DB8-D0B7-623E-F578E11F71DE}"/>
              </a:ext>
            </a:extLst>
          </p:cNvPr>
          <p:cNvSpPr>
            <a:spLocks noGrp="1"/>
          </p:cNvSpPr>
          <p:nvPr>
            <p:ph idx="1"/>
          </p:nvPr>
        </p:nvSpPr>
        <p:spPr>
          <a:xfrm>
            <a:off x="610561" y="737419"/>
            <a:ext cx="9438005" cy="5697793"/>
          </a:xfrm>
        </p:spPr>
        <p:txBody>
          <a:bodyPr>
            <a:noAutofit/>
          </a:bodyPr>
          <a:lstStyle/>
          <a:p>
            <a:pPr algn="just"/>
            <a:r>
              <a:rPr lang="tr-TR" sz="1500" b="1" u="sng" dirty="0"/>
              <a:t>Sürekli Savunuculuk</a:t>
            </a:r>
            <a:r>
              <a:rPr lang="tr-TR" sz="1500" b="1" dirty="0"/>
              <a:t>: Eyalet ve ulusal savunuculuk kuruluşları (ALIA gibi) aracılığıyla lobi faaliyetlerine devam edilmesi ve gelecekteki mevzuat incelemelerine çok dilli ve çok kültürlü medyanın dahil edilmesini sağlamakta yarar görülmektedir.</a:t>
            </a:r>
          </a:p>
          <a:p>
            <a:pPr algn="just"/>
            <a:r>
              <a:rPr lang="tr-TR" sz="1500" b="1" u="sng" dirty="0"/>
              <a:t>Kapasite Geliştirme</a:t>
            </a:r>
            <a:r>
              <a:rPr lang="tr-TR" sz="1500" b="1" dirty="0"/>
              <a:t>: Kütüphaneler, yasal uyumluluğu ve daha iyi hizmet sunumunu sağlamak için personele sınıflandırma standartları ve kültürel olarak uygun seçim uygulamaları konusunda çevrimiçi eğitim vermelidir.</a:t>
            </a:r>
          </a:p>
          <a:p>
            <a:pPr marL="0" indent="0" algn="just">
              <a:buNone/>
            </a:pPr>
            <a:r>
              <a:rPr lang="tr-TR" sz="1500" b="1" u="sng" dirty="0"/>
              <a:t>Özetle</a:t>
            </a:r>
            <a:r>
              <a:rPr lang="tr-TR" sz="1500" b="1" dirty="0"/>
              <a:t>, </a:t>
            </a:r>
          </a:p>
          <a:p>
            <a:pPr algn="just"/>
            <a:r>
              <a:rPr lang="tr-TR" sz="1500" b="1" dirty="0"/>
              <a:t>Avustralya kütüphanelerinde sosyal adaleti ve çok kültürlü medyaya eşit erişimi teşvik etmek için yasal reformlar; yasal ve pratik engellerin üstesinden gelmek, kütüphanelerin kapsayıcı ve kültürel açıdan duyarlı topluluk alanları olarak rollerini yerine getirebilmelerini sağlamak için sürekli savunuculuk ve işbirlikçi çabalar gereklidir (</a:t>
            </a:r>
            <a:r>
              <a:rPr lang="it-IT" sz="1500" b="1" dirty="0"/>
              <a:t>Maticevski ve Acevedo, 2018). </a:t>
            </a:r>
            <a:endParaRPr lang="en-US" sz="1500" b="1" dirty="0"/>
          </a:p>
          <a:p>
            <a:pPr marL="0" indent="0" algn="just">
              <a:buNone/>
            </a:pPr>
            <a:r>
              <a:rPr lang="tr-TR" sz="1500" b="1" dirty="0"/>
              <a:t>Özellikle kırsal alanlarda yoğunlaşan sorunlar için aşağıdaki önerilerde bulunulmaktadır (</a:t>
            </a:r>
            <a:r>
              <a:rPr lang="tr-TR" sz="1500" b="1" dirty="0" err="1"/>
              <a:t>Hider</a:t>
            </a:r>
            <a:r>
              <a:rPr lang="tr-TR" sz="1500" b="1" dirty="0"/>
              <a:t> vd., 2024):</a:t>
            </a:r>
          </a:p>
          <a:p>
            <a:pPr algn="just"/>
            <a:r>
              <a:rPr lang="tr-TR" sz="1500" b="1" u="sng" dirty="0"/>
              <a:t>Tesisleri Geliştirme ve Genişletme</a:t>
            </a:r>
            <a:r>
              <a:rPr lang="tr-TR" sz="1500" b="1" dirty="0"/>
              <a:t>: Topluluk bağlantısını güçlendirmek ve konaklama süresini uzatmak için kafeler gibi olanaklar da dahil olmak üzere modern, esnek ve davetkar alanlara yatırım yapmak</a:t>
            </a:r>
          </a:p>
          <a:p>
            <a:pPr algn="just"/>
            <a:r>
              <a:rPr lang="tr-TR" sz="1500" b="1" u="sng" dirty="0"/>
              <a:t>Dijital ve BT Desteğini Geliştirme</a:t>
            </a:r>
            <a:r>
              <a:rPr lang="tr-TR" sz="1500" b="1" dirty="0"/>
              <a:t>: Dijital okuryazarlık programlarına öncelik vermek, daha fazla dijital cihaz sağlamak ve artan topluluk gereksinimlerini karşılamak için personeli dijital mentor olarak eğitmek</a:t>
            </a:r>
          </a:p>
        </p:txBody>
      </p:sp>
    </p:spTree>
    <p:extLst>
      <p:ext uri="{BB962C8B-B14F-4D97-AF65-F5344CB8AC3E}">
        <p14:creationId xmlns:p14="http://schemas.microsoft.com/office/powerpoint/2010/main" val="76588139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E727B8A-F301-DFCD-17A2-2BA2C4DF9351}"/>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BB497115-F73B-69C1-42E3-270E03F34128}"/>
              </a:ext>
            </a:extLst>
          </p:cNvPr>
          <p:cNvSpPr>
            <a:spLocks noGrp="1"/>
          </p:cNvSpPr>
          <p:nvPr>
            <p:ph type="title"/>
          </p:nvPr>
        </p:nvSpPr>
        <p:spPr>
          <a:xfrm>
            <a:off x="850491" y="157303"/>
            <a:ext cx="8814620" cy="452297"/>
          </a:xfrm>
        </p:spPr>
        <p:txBody>
          <a:bodyPr>
            <a:normAutofit/>
          </a:bodyPr>
          <a:lstStyle/>
          <a:p>
            <a:pPr algn="ctr"/>
            <a:r>
              <a:rPr lang="tr-TR" sz="2000" b="1" dirty="0"/>
              <a:t>AVUSTRALYA ÇOK KÜLTÜRLÜ HALK KÜTÜPHANELERİ: ÇÖZÜM ÖNERİLERİ</a:t>
            </a:r>
            <a:endParaRPr lang="tr-TR" sz="2000" b="1" noProof="0" dirty="0"/>
          </a:p>
        </p:txBody>
      </p:sp>
      <p:sp>
        <p:nvSpPr>
          <p:cNvPr id="3" name="İçerik Yer Tutucusu 2">
            <a:extLst>
              <a:ext uri="{FF2B5EF4-FFF2-40B4-BE49-F238E27FC236}">
                <a16:creationId xmlns:a16="http://schemas.microsoft.com/office/drawing/2014/main" id="{2FF5103A-4E2C-CC26-0EE0-0B2094E36854}"/>
              </a:ext>
            </a:extLst>
          </p:cNvPr>
          <p:cNvSpPr>
            <a:spLocks noGrp="1"/>
          </p:cNvSpPr>
          <p:nvPr>
            <p:ph idx="1"/>
          </p:nvPr>
        </p:nvSpPr>
        <p:spPr>
          <a:xfrm>
            <a:off x="610561" y="737420"/>
            <a:ext cx="9438005" cy="5628968"/>
          </a:xfrm>
        </p:spPr>
        <p:txBody>
          <a:bodyPr>
            <a:noAutofit/>
          </a:bodyPr>
          <a:lstStyle/>
          <a:p>
            <a:pPr algn="just"/>
            <a:r>
              <a:rPr lang="tr-TR" sz="1500" b="1" u="sng" dirty="0"/>
              <a:t>Personel ve Kaynakları Artırma</a:t>
            </a:r>
            <a:r>
              <a:rPr lang="tr-TR" sz="1500" b="1" dirty="0"/>
              <a:t>: Uzmanlar da dahil olmak üzere nitelikli personel alımı için fon sağlanmasını savunmak ve uzak topluluklara daha iyi hizmet verebilmek için açılış saatlerini uzatmak</a:t>
            </a:r>
          </a:p>
          <a:p>
            <a:pPr algn="just"/>
            <a:r>
              <a:rPr lang="tr-TR" sz="1500" b="1" u="sng" dirty="0"/>
              <a:t>Etkinlikleri Çeşitlendirme</a:t>
            </a:r>
            <a:r>
              <a:rPr lang="tr-TR" sz="1500" b="1" dirty="0"/>
              <a:t>: Dağınık nüfuslara ulaşmak için mobil hizmetleri, topluluk ziyaretlerini, eve teslimatı ve kiosklar veya sokak kütüphaneleri gibi yenilikçi etkinlik modellerini genişletmek</a:t>
            </a:r>
          </a:p>
          <a:p>
            <a:pPr algn="just"/>
            <a:r>
              <a:rPr lang="tr-TR" sz="1500" b="1" u="sng" dirty="0"/>
              <a:t>Dijital Altyapıyı Güçlendirme</a:t>
            </a:r>
            <a:r>
              <a:rPr lang="tr-TR" sz="1500" b="1" dirty="0"/>
              <a:t>: Kırsal alanlarda internet bağlantısını ve güç güvenilirliğini iyileştirmek için hükümet ve hizmet sağlayıcılarla iş birliği yapmak</a:t>
            </a:r>
          </a:p>
          <a:p>
            <a:pPr algn="just"/>
            <a:r>
              <a:rPr lang="tr-TR" sz="1500" b="1" u="sng" dirty="0"/>
              <a:t>Kütüphane Değerinin Farkındalığını Artırma</a:t>
            </a:r>
            <a:r>
              <a:rPr lang="tr-TR" sz="1500" b="1" dirty="0"/>
              <a:t>: Sürekli destek sağlamak için kütüphanelerin sosyal, eğitimsel ve dijital faydalarını yerel meclislere ve topluluklara daha iyi iletmek</a:t>
            </a:r>
          </a:p>
          <a:p>
            <a:pPr algn="just"/>
            <a:r>
              <a:rPr lang="tr-TR" sz="1500" b="1" u="sng" dirty="0"/>
              <a:t>Hibe ve Ortaklıklardan Yararlanma</a:t>
            </a:r>
            <a:r>
              <a:rPr lang="tr-TR" sz="1500" b="1" dirty="0"/>
              <a:t>: Yeni dijital ve topluluk programları geliştirmek için fon fırsatları arama ve etkiyi en üst düzeye çıkarmak için yerel kuruluşlarla ortaklık kurmak</a:t>
            </a:r>
          </a:p>
          <a:p>
            <a:pPr algn="just"/>
            <a:r>
              <a:rPr lang="tr-TR" sz="1500" b="1" u="sng" dirty="0"/>
              <a:t>Araştırmalar ve Veri Sağlama</a:t>
            </a:r>
            <a:r>
              <a:rPr lang="tr-TR" sz="1500" b="1" dirty="0"/>
              <a:t>: Kırsal alanlarda politikaların ve etkin operasyonel kararların alınması için  etkili stratejiler hakkında daha fazla araştırma yapmak ve kanıt toplamak</a:t>
            </a:r>
          </a:p>
          <a:p>
            <a:pPr marL="0" indent="0" algn="just">
              <a:buNone/>
            </a:pPr>
            <a:r>
              <a:rPr lang="tr-TR" sz="1500" b="1" u="sng" dirty="0"/>
              <a:t>Özetle,</a:t>
            </a:r>
          </a:p>
          <a:p>
            <a:pPr algn="just"/>
            <a:r>
              <a:rPr lang="tr-TR" sz="1500" b="1" dirty="0"/>
              <a:t>Genel olarak, kırsal Avustralya halk kütüphaneleri önemli sosyal ve eğitim merkezleridir, ancak mesafe, altyapı, finansman ve personel açısından zorluklarla karşı karşıyadırlar. Bu sorunların hedefli yatırım, yenilikçi erişim, dijital destek ve daha güçlü savunuculuk yoluyla ele alınması, kırsal topluluklardaki önemli rollerinin sürdürülmesine ve geliştirilmesine yardımcı olacaktır (</a:t>
            </a:r>
            <a:r>
              <a:rPr lang="tr-TR" sz="1500" b="1" dirty="0" err="1"/>
              <a:t>Hider</a:t>
            </a:r>
            <a:r>
              <a:rPr lang="tr-TR" sz="1500" b="1" dirty="0"/>
              <a:t> vd., 2024).</a:t>
            </a:r>
          </a:p>
        </p:txBody>
      </p:sp>
    </p:spTree>
    <p:extLst>
      <p:ext uri="{BB962C8B-B14F-4D97-AF65-F5344CB8AC3E}">
        <p14:creationId xmlns:p14="http://schemas.microsoft.com/office/powerpoint/2010/main" val="199028557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ACE6CF0-78BB-1467-3536-498A071690F3}"/>
              </a:ext>
            </a:extLst>
          </p:cNvPr>
          <p:cNvSpPr>
            <a:spLocks noGrp="1"/>
          </p:cNvSpPr>
          <p:nvPr>
            <p:ph type="title"/>
          </p:nvPr>
        </p:nvSpPr>
        <p:spPr>
          <a:xfrm>
            <a:off x="765824" y="324465"/>
            <a:ext cx="8596668" cy="575188"/>
          </a:xfrm>
        </p:spPr>
        <p:txBody>
          <a:bodyPr>
            <a:normAutofit/>
          </a:bodyPr>
          <a:lstStyle/>
          <a:p>
            <a:pPr algn="ctr"/>
            <a:r>
              <a:rPr lang="tr-TR" sz="2800" dirty="0"/>
              <a:t>SONUÇ VE DEĞERLENDİRME</a:t>
            </a:r>
          </a:p>
        </p:txBody>
      </p:sp>
      <p:sp>
        <p:nvSpPr>
          <p:cNvPr id="3" name="İçerik Yer Tutucusu 2">
            <a:extLst>
              <a:ext uri="{FF2B5EF4-FFF2-40B4-BE49-F238E27FC236}">
                <a16:creationId xmlns:a16="http://schemas.microsoft.com/office/drawing/2014/main" id="{1B637851-F669-AF54-275D-E5F7E4E955B2}"/>
              </a:ext>
            </a:extLst>
          </p:cNvPr>
          <p:cNvSpPr>
            <a:spLocks noGrp="1"/>
          </p:cNvSpPr>
          <p:nvPr>
            <p:ph idx="1"/>
          </p:nvPr>
        </p:nvSpPr>
        <p:spPr>
          <a:xfrm>
            <a:off x="505270" y="997975"/>
            <a:ext cx="9823518" cy="4925960"/>
          </a:xfrm>
        </p:spPr>
        <p:txBody>
          <a:bodyPr>
            <a:normAutofit fontScale="92500" lnSpcReduction="20000"/>
          </a:bodyPr>
          <a:lstStyle/>
          <a:p>
            <a:pPr marL="0" indent="0" algn="just">
              <a:buNone/>
            </a:pPr>
            <a:r>
              <a:rPr lang="tr-TR" sz="1700" b="1" dirty="0"/>
              <a:t>Bu derste yapılan analiz ve değerlendirmeler, Avustralya halk kütüphanelerinin tarihsel gelişimi ile günümüzdeki çok kültürlü ve dijital hizmet anlayışına ilişkin durumunu ortaya çıkarmıştır.</a:t>
            </a:r>
          </a:p>
          <a:p>
            <a:pPr marL="0" indent="0" algn="just">
              <a:buNone/>
            </a:pPr>
            <a:r>
              <a:rPr lang="tr-TR" sz="1700" b="1" dirty="0"/>
              <a:t>Ülkenin çok kültürlü yapısı, kütüphanelerin hizmet içeriklerini ve toplumsal rollerini sürekli biçimde dönüştürmesine neden olmuştur. Bu kurumlar, bilgiye erişimin ötesinde, kültürel çeşitliliğin korunması, toplumsal entegrasyonun sağlanması ve yaşam boyu öğrenmenin desteklenmesi gibi temel işlevleri üstlenmektedir. </a:t>
            </a:r>
          </a:p>
          <a:p>
            <a:pPr marL="0" indent="0" algn="just">
              <a:buNone/>
            </a:pPr>
            <a:r>
              <a:rPr lang="tr-TR" sz="1700" b="1" dirty="0"/>
              <a:t>Ancak, yasal engeller, altyapı eksiklikleri, bölgesel farklılıklar ve ekonomik kısıtlamalar gibi çeşitli sorunlar, hizmetlerin etkinliğini ve kapsayıcılığını sınırlamaktadır. </a:t>
            </a:r>
          </a:p>
          <a:p>
            <a:pPr marL="0" indent="0" algn="just">
              <a:buNone/>
            </a:pPr>
            <a:r>
              <a:rPr lang="tr-TR" sz="1700" b="1" dirty="0"/>
              <a:t>Bu noktada, yasal reformlar, teknolojik yatırımlar ve çok kültürlü programların yaygınlaştırılması, kütüphanelerin sürdürülebilir ve kapsayıcı bir hizmet sunmasını sağlayacaktır. </a:t>
            </a:r>
          </a:p>
          <a:p>
            <a:pPr marL="0" indent="0" algn="just">
              <a:buNone/>
            </a:pPr>
            <a:r>
              <a:rPr lang="tr-TR" sz="1700" b="1" dirty="0"/>
              <a:t>Ayrıca, kamu ve sivil toplum işbirliğinin güçlendirilmesi, bölgesel ve kırsal alanlarda erişimin artırılması, dijital altyapının geliştirilmesi ve toplumsal farkındalığın artırılması, bu kurumların toplumdaki sürdürülebilir rolünü pekiştirecektir. </a:t>
            </a:r>
          </a:p>
          <a:p>
            <a:pPr marL="0" indent="0" algn="just">
              <a:buNone/>
            </a:pPr>
            <a:r>
              <a:rPr lang="tr-TR" sz="1700" b="1" dirty="0"/>
              <a:t>Sonuç olarak, Avustralya halk kütüphaneleri, karşılaştıkları </a:t>
            </a:r>
            <a:r>
              <a:rPr lang="tr-TR" sz="1700" b="1"/>
              <a:t>zorluklara karşın, kültürel </a:t>
            </a:r>
            <a:r>
              <a:rPr lang="tr-TR" sz="1700" b="1" dirty="0"/>
              <a:t>çeşitlilik ve toplumsal uyumu destekleyen dinamik ve yenilikçi modeller oluşturarak, küresel kütüphane hareketine önemli katkılar sunmakta ve bu örnek, diğer ülkeler için de esin kaynağı olabilecek bir başarı hikâyesini sergilemektedir. </a:t>
            </a:r>
          </a:p>
          <a:p>
            <a:pPr marL="0" indent="0" algn="just">
              <a:buNone/>
            </a:pPr>
            <a:r>
              <a:rPr lang="tr-TR" sz="1700" b="1" dirty="0"/>
              <a:t>Bu bağlamda, politika yapıcılar, yerel yönetimler ve sivil toplum kuruluşlarının ortak çabalarıyla, kütüphanelerin çok kültürlü toplumun vazgeçilmez bir parçası olarak sürdürülebilirliğinin sağlanması ve güçlendirilmesi büyük önem taşımaktadır.</a:t>
            </a:r>
          </a:p>
        </p:txBody>
      </p:sp>
    </p:spTree>
    <p:extLst>
      <p:ext uri="{BB962C8B-B14F-4D97-AF65-F5344CB8AC3E}">
        <p14:creationId xmlns:p14="http://schemas.microsoft.com/office/powerpoint/2010/main" val="331629225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5CD3A60-D233-D98B-180A-BCBA5920A804}"/>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6BE149B9-50E9-C131-DF7B-3A5DDC4D6A10}"/>
              </a:ext>
            </a:extLst>
          </p:cNvPr>
          <p:cNvSpPr>
            <a:spLocks noGrp="1"/>
          </p:cNvSpPr>
          <p:nvPr>
            <p:ph type="title"/>
          </p:nvPr>
        </p:nvSpPr>
        <p:spPr>
          <a:xfrm>
            <a:off x="746160" y="63910"/>
            <a:ext cx="9462953" cy="437535"/>
          </a:xfrm>
        </p:spPr>
        <p:txBody>
          <a:bodyPr>
            <a:normAutofit fontScale="90000"/>
          </a:bodyPr>
          <a:lstStyle/>
          <a:p>
            <a:pPr algn="ctr"/>
            <a:r>
              <a:rPr lang="tr-TR" sz="2800" b="1" dirty="0"/>
              <a:t>KAYNAKÇA</a:t>
            </a:r>
            <a:endParaRPr lang="en-US" sz="2800" b="1" dirty="0"/>
          </a:p>
        </p:txBody>
      </p:sp>
      <p:sp>
        <p:nvSpPr>
          <p:cNvPr id="3" name="İçerik Yer Tutucusu 2">
            <a:extLst>
              <a:ext uri="{FF2B5EF4-FFF2-40B4-BE49-F238E27FC236}">
                <a16:creationId xmlns:a16="http://schemas.microsoft.com/office/drawing/2014/main" id="{E2C87214-A650-BB04-6A86-1E77BAC2F465}"/>
              </a:ext>
            </a:extLst>
          </p:cNvPr>
          <p:cNvSpPr>
            <a:spLocks noGrp="1"/>
          </p:cNvSpPr>
          <p:nvPr>
            <p:ph idx="1"/>
          </p:nvPr>
        </p:nvSpPr>
        <p:spPr>
          <a:xfrm>
            <a:off x="491614" y="609600"/>
            <a:ext cx="10530347" cy="5240594"/>
          </a:xfrm>
        </p:spPr>
        <p:txBody>
          <a:bodyPr>
            <a:noAutofit/>
          </a:bodyPr>
          <a:lstStyle/>
          <a:p>
            <a:pPr marL="0" indent="-457200" algn="just">
              <a:buNone/>
            </a:pPr>
            <a:r>
              <a:rPr lang="tr-TR" sz="1200" b="1" dirty="0"/>
              <a:t>IFLA (2009). </a:t>
            </a:r>
            <a:r>
              <a:rPr lang="tr-TR" sz="1200" b="1" i="1" dirty="0"/>
              <a:t>Çok kültürlü Topluluklar: Kütüphane Hizmetleri Kılavuzu</a:t>
            </a:r>
            <a:r>
              <a:rPr lang="tr-TR" sz="1200" b="1" dirty="0"/>
              <a:t>. 3.bs. (G. Demir, Çev.) </a:t>
            </a:r>
            <a:r>
              <a:rPr lang="tr-TR" sz="1200" b="1" dirty="0">
                <a:hlinkClick r:id="rId2"/>
              </a:rPr>
              <a:t>http://www.ifla.org/files/assets/library-ser </a:t>
            </a:r>
            <a:r>
              <a:rPr lang="tr-TR" sz="1200" b="1" dirty="0" err="1">
                <a:hlinkClick r:id="rId2"/>
              </a:rPr>
              <a:t>vices-to-multicultural-populations</a:t>
            </a:r>
            <a:r>
              <a:rPr lang="tr-TR" sz="1200" b="1" dirty="0">
                <a:hlinkClick r:id="rId2"/>
              </a:rPr>
              <a:t>/</a:t>
            </a:r>
            <a:r>
              <a:rPr lang="tr-TR" sz="1200" b="1" dirty="0" err="1">
                <a:hlinkClick r:id="rId2"/>
              </a:rPr>
              <a:t>publications</a:t>
            </a:r>
            <a:r>
              <a:rPr lang="tr-TR" sz="1200" b="1" dirty="0">
                <a:hlinkClick r:id="rId2"/>
              </a:rPr>
              <a:t>/</a:t>
            </a:r>
            <a:r>
              <a:rPr lang="tr-TR" sz="1200" b="1" dirty="0" err="1">
                <a:hlinkClick r:id="rId2"/>
              </a:rPr>
              <a:t>multicultural-communi</a:t>
            </a:r>
            <a:r>
              <a:rPr lang="tr-TR" sz="1200" b="1" dirty="0">
                <a:hlinkClick r:id="rId2"/>
              </a:rPr>
              <a:t> ties-tr.pdf</a:t>
            </a:r>
            <a:endParaRPr lang="tr-TR" sz="1200" b="1" dirty="0"/>
          </a:p>
          <a:p>
            <a:pPr marL="0" indent="-457200" algn="just">
              <a:buNone/>
            </a:pPr>
            <a:r>
              <a:rPr lang="tr-TR" sz="1200" b="1" dirty="0"/>
              <a:t>Abu, R. (2014). </a:t>
            </a:r>
            <a:r>
              <a:rPr lang="tr-TR" sz="1200" b="1" i="1" dirty="0" err="1"/>
              <a:t>Community</a:t>
            </a:r>
            <a:r>
              <a:rPr lang="tr-TR" sz="1200" b="1" i="1" dirty="0"/>
              <a:t> </a:t>
            </a:r>
            <a:r>
              <a:rPr lang="tr-TR" sz="1200" b="1" i="1" dirty="0" err="1"/>
              <a:t>development</a:t>
            </a:r>
            <a:r>
              <a:rPr lang="tr-TR" sz="1200" b="1" i="1" dirty="0"/>
              <a:t> </a:t>
            </a:r>
            <a:r>
              <a:rPr lang="tr-TR" sz="1200" b="1" i="1" dirty="0" err="1"/>
              <a:t>and</a:t>
            </a:r>
            <a:r>
              <a:rPr lang="tr-TR" sz="1200" b="1" i="1" dirty="0"/>
              <a:t> </a:t>
            </a:r>
            <a:r>
              <a:rPr lang="tr-TR" sz="1200" b="1" i="1" dirty="0" err="1"/>
              <a:t>rural</a:t>
            </a:r>
            <a:r>
              <a:rPr lang="tr-TR" sz="1200" b="1" i="1" dirty="0"/>
              <a:t> </a:t>
            </a:r>
            <a:r>
              <a:rPr lang="tr-TR" sz="1200" b="1" i="1" dirty="0" err="1"/>
              <a:t>public</a:t>
            </a:r>
            <a:r>
              <a:rPr lang="tr-TR" sz="1200" b="1" i="1" dirty="0"/>
              <a:t> </a:t>
            </a:r>
            <a:r>
              <a:rPr lang="tr-TR" sz="1200" b="1" i="1" dirty="0" err="1"/>
              <a:t>libraries</a:t>
            </a:r>
            <a:r>
              <a:rPr lang="tr-TR" sz="1200" b="1" i="1" dirty="0"/>
              <a:t> in </a:t>
            </a:r>
            <a:r>
              <a:rPr lang="tr-TR" sz="1200" b="1" i="1" dirty="0" err="1"/>
              <a:t>Malaysia</a:t>
            </a:r>
            <a:r>
              <a:rPr lang="tr-TR" sz="1200" b="1" i="1" dirty="0"/>
              <a:t> </a:t>
            </a:r>
            <a:r>
              <a:rPr lang="tr-TR" sz="1200" b="1" i="1" dirty="0" err="1"/>
              <a:t>and</a:t>
            </a:r>
            <a:r>
              <a:rPr lang="tr-TR" sz="1200" b="1" i="1" dirty="0"/>
              <a:t> </a:t>
            </a:r>
            <a:r>
              <a:rPr lang="tr-TR" sz="1200" b="1" i="1" dirty="0" err="1"/>
              <a:t>Australia</a:t>
            </a:r>
            <a:r>
              <a:rPr lang="tr-TR" sz="1200" b="1" i="1" dirty="0"/>
              <a:t> </a:t>
            </a:r>
            <a:r>
              <a:rPr lang="tr-TR" sz="1200" b="1" dirty="0"/>
              <a:t>(Yayımlanmamış Doktora Tezi). Victoria </a:t>
            </a:r>
            <a:r>
              <a:rPr lang="tr-TR" sz="1200" b="1" dirty="0" err="1"/>
              <a:t>University</a:t>
            </a:r>
            <a:r>
              <a:rPr lang="tr-TR" sz="1200" b="1" dirty="0"/>
              <a:t>. </a:t>
            </a:r>
            <a:r>
              <a:rPr lang="tr-TR" sz="1200" b="1" dirty="0">
                <a:hlinkClick r:id="rId3"/>
              </a:rPr>
              <a:t>http://vuir.vu.edu.au/24833/1/Roziya%20Abu.pdf</a:t>
            </a:r>
            <a:endParaRPr lang="tr-TR" sz="1200" b="1" dirty="0"/>
          </a:p>
          <a:p>
            <a:pPr marL="0" indent="-457200" algn="just">
              <a:buNone/>
            </a:pPr>
            <a:r>
              <a:rPr lang="en-US" sz="1200" b="1" dirty="0"/>
              <a:t>Acevedo </a:t>
            </a:r>
            <a:r>
              <a:rPr lang="tr-TR" sz="1200" b="1" dirty="0"/>
              <a:t>ve</a:t>
            </a:r>
            <a:r>
              <a:rPr lang="en-US" sz="1200" b="1" dirty="0"/>
              <a:t> Bresnahan, K. (2005). Providing and promoting public library services to culturally diverse New South Wales.</a:t>
            </a:r>
            <a:r>
              <a:rPr lang="tr-TR" sz="1200" b="1" dirty="0"/>
              <a:t> </a:t>
            </a:r>
            <a:r>
              <a:rPr lang="en-US" sz="1200" b="1" i="1" dirty="0" err="1"/>
              <a:t>Aplis</a:t>
            </a:r>
            <a:r>
              <a:rPr lang="en-US" sz="1200" b="1" dirty="0"/>
              <a:t>, 18 (2), 61-70.</a:t>
            </a:r>
            <a:endParaRPr lang="tr-TR" sz="1200" b="1" dirty="0"/>
          </a:p>
          <a:p>
            <a:pPr marL="0" indent="-457200" algn="just">
              <a:buNone/>
            </a:pPr>
            <a:r>
              <a:rPr lang="en-US" sz="1200" b="1" dirty="0"/>
              <a:t>Australian Government Department of Foreign Affairs and Trade (2016). </a:t>
            </a:r>
            <a:r>
              <a:rPr lang="en-US" sz="1200" b="1" i="1" dirty="0"/>
              <a:t>Australia in brief</a:t>
            </a:r>
            <a:r>
              <a:rPr lang="en-US" sz="1200" b="1" dirty="0"/>
              <a:t>. 51.ed. Australian Government Department of Foreign Affairs and Trade. </a:t>
            </a:r>
            <a:r>
              <a:rPr lang="en-US" sz="1200" b="1" dirty="0">
                <a:hlinkClick r:id="rId4"/>
              </a:rPr>
              <a:t>https://dfat.gov.au/about-us/publications/Documents/australia-in-brief.pdf</a:t>
            </a:r>
            <a:endParaRPr lang="tr-TR" sz="1200" b="1" dirty="0"/>
          </a:p>
          <a:p>
            <a:pPr marL="0" indent="-457200" algn="just">
              <a:buNone/>
            </a:pPr>
            <a:r>
              <a:rPr lang="tr-TR" sz="1200" b="1" dirty="0" err="1"/>
              <a:t>Australians</a:t>
            </a:r>
            <a:r>
              <a:rPr lang="tr-TR" sz="1200" b="1" dirty="0"/>
              <a:t> </a:t>
            </a:r>
            <a:r>
              <a:rPr lang="tr-TR" sz="1200" b="1" dirty="0" err="1"/>
              <a:t>reading</a:t>
            </a:r>
            <a:r>
              <a:rPr lang="tr-TR" sz="1200" b="1" dirty="0"/>
              <a:t> (2024, 6 Kasım).</a:t>
            </a:r>
            <a:r>
              <a:rPr lang="en-US" sz="1200" b="1" dirty="0"/>
              <a:t> </a:t>
            </a:r>
            <a:r>
              <a:rPr lang="en-US" sz="1200" b="1" i="1" dirty="0"/>
              <a:t>Key findings from the latest Public Library Statistical Report</a:t>
            </a:r>
            <a:r>
              <a:rPr lang="tr-TR" sz="1200" b="1" dirty="0"/>
              <a:t>. </a:t>
            </a:r>
            <a:r>
              <a:rPr lang="tr-TR" sz="1200" b="1" dirty="0">
                <a:hlinkClick r:id="rId5"/>
              </a:rPr>
              <a:t>https://australiareads.org.au/news/libraries-statistical-report-24/</a:t>
            </a:r>
            <a:endParaRPr lang="tr-TR" sz="1200" b="1" dirty="0"/>
          </a:p>
          <a:p>
            <a:pPr marL="0" indent="-457200" algn="just">
              <a:buNone/>
            </a:pPr>
            <a:r>
              <a:rPr lang="tr-TR" sz="1200" b="1" dirty="0" err="1"/>
              <a:t>Bourget</a:t>
            </a:r>
            <a:r>
              <a:rPr lang="tr-TR" sz="1200" b="1" dirty="0"/>
              <a:t>, A. (2025, 10 Nisan).</a:t>
            </a:r>
            <a:r>
              <a:rPr lang="en-US" sz="1200" b="1" dirty="0"/>
              <a:t> </a:t>
            </a:r>
            <a:r>
              <a:rPr lang="en-US" sz="1200" b="1" i="1" dirty="0"/>
              <a:t>Beyond books: How libraries build and support communities in Australia</a:t>
            </a:r>
            <a:r>
              <a:rPr lang="tr-TR" sz="1200" b="1" i="1" dirty="0"/>
              <a:t>. </a:t>
            </a:r>
            <a:r>
              <a:rPr lang="tr-TR" sz="1200" b="1" dirty="0">
                <a:hlinkClick r:id="rId6"/>
              </a:rPr>
              <a:t>https://www.sbs.com.au/language/english/en/podcast-episode/beyond-books-how-libraries-build-and-support-communities-in-australia/vbod0yfyb</a:t>
            </a:r>
            <a:endParaRPr lang="tr-TR" sz="1200" b="1" dirty="0"/>
          </a:p>
          <a:p>
            <a:pPr marL="0" indent="-457200" algn="just">
              <a:buNone/>
            </a:pPr>
            <a:r>
              <a:rPr lang="tr-TR" sz="1200" b="1" dirty="0" err="1"/>
              <a:t>Crespigny</a:t>
            </a:r>
            <a:r>
              <a:rPr lang="tr-TR" sz="1200" b="1" dirty="0"/>
              <a:t>, V. D. (1980). </a:t>
            </a:r>
            <a:r>
              <a:rPr lang="tr-TR" sz="1200" b="1" dirty="0" err="1"/>
              <a:t>Multiculturalism</a:t>
            </a:r>
            <a:r>
              <a:rPr lang="tr-TR" sz="1200" b="1" dirty="0"/>
              <a:t> </a:t>
            </a:r>
            <a:r>
              <a:rPr lang="tr-TR" sz="1200" b="1" dirty="0" err="1"/>
              <a:t>and</a:t>
            </a:r>
            <a:r>
              <a:rPr lang="tr-TR" sz="1200" b="1" dirty="0"/>
              <a:t> Libraries Conference. </a:t>
            </a:r>
            <a:r>
              <a:rPr lang="tr-TR" sz="1200" b="1" i="1" dirty="0" err="1"/>
              <a:t>Incite</a:t>
            </a:r>
            <a:r>
              <a:rPr lang="tr-TR" sz="1200" b="1" i="1" dirty="0"/>
              <a:t> (</a:t>
            </a:r>
            <a:r>
              <a:rPr lang="tr-TR" sz="1200" b="1" i="1" dirty="0" err="1"/>
              <a:t>Newsletter</a:t>
            </a:r>
            <a:r>
              <a:rPr lang="tr-TR" sz="1200" b="1" i="1" dirty="0"/>
              <a:t> of </a:t>
            </a:r>
            <a:r>
              <a:rPr lang="tr-TR" sz="1200" b="1" i="1" dirty="0" err="1"/>
              <a:t>the</a:t>
            </a:r>
            <a:r>
              <a:rPr lang="tr-TR" sz="1200" b="1" i="1" dirty="0"/>
              <a:t> Library </a:t>
            </a:r>
            <a:r>
              <a:rPr lang="tr-TR" sz="1200" b="1" i="1" dirty="0" err="1"/>
              <a:t>Association</a:t>
            </a:r>
            <a:r>
              <a:rPr lang="tr-TR" sz="1200" b="1" i="1" dirty="0"/>
              <a:t> of </a:t>
            </a:r>
            <a:r>
              <a:rPr lang="tr-TR" sz="1200" b="1" i="1" dirty="0" err="1"/>
              <a:t>Australia</a:t>
            </a:r>
            <a:r>
              <a:rPr lang="tr-TR" sz="1200" b="1" dirty="0"/>
              <a:t>. </a:t>
            </a:r>
            <a:r>
              <a:rPr lang="tr-TR" sz="1200" b="1" dirty="0">
                <a:hlinkClick r:id="rId7"/>
              </a:rPr>
              <a:t>https://www.austlii.edu.au/au/journals/inCiteALIA/1980/230.pdf</a:t>
            </a:r>
            <a:endParaRPr lang="tr-TR" sz="1200" b="1" dirty="0"/>
          </a:p>
          <a:p>
            <a:pPr marL="0" indent="-457200" algn="just">
              <a:buNone/>
            </a:pPr>
            <a:r>
              <a:rPr lang="en-US" sz="1200" b="1" dirty="0"/>
              <a:t>Day, A. (2003). </a:t>
            </a:r>
            <a:r>
              <a:rPr lang="en-US" sz="1200" b="1" i="1" dirty="0"/>
              <a:t>Historical dictionary of the discovery and exploration of Australia</a:t>
            </a:r>
            <a:r>
              <a:rPr lang="en-US" sz="1200" b="1" dirty="0"/>
              <a:t>. The Scarecrow Press, Inc. </a:t>
            </a:r>
            <a:endParaRPr lang="tr-TR" sz="1200" b="1" dirty="0"/>
          </a:p>
          <a:p>
            <a:pPr marL="0" indent="-457200" algn="just">
              <a:buNone/>
            </a:pPr>
            <a:r>
              <a:rPr lang="tr-TR" sz="1200" b="1" dirty="0"/>
              <a:t>Demir, G. (2017). </a:t>
            </a:r>
            <a:r>
              <a:rPr lang="tr-TR" sz="1200" b="1" i="1" dirty="0"/>
              <a:t>Dünyada ve Türkiye’de halk kütüphanesi hizmetlerinde çok kültürlülük</a:t>
            </a:r>
            <a:r>
              <a:rPr lang="tr-TR" sz="1200" b="1" dirty="0"/>
              <a:t>. Türk Kütüphaneciler Derneği Ankara Şubesi.</a:t>
            </a:r>
          </a:p>
          <a:p>
            <a:pPr marL="0" indent="-457200" algn="just">
              <a:buNone/>
            </a:pPr>
            <a:r>
              <a:rPr lang="en-US" sz="1200" b="1" dirty="0"/>
              <a:t>Drake, M. A. (Ed.) (2003). </a:t>
            </a:r>
            <a:r>
              <a:rPr lang="en-US" sz="1200" b="1" i="1" dirty="0"/>
              <a:t>Encyclopedia of Library and Information Science</a:t>
            </a:r>
            <a:r>
              <a:rPr lang="en-US" sz="1200" b="1" dirty="0"/>
              <a:t>, 2. ed. Vol. 2, CRC Press.</a:t>
            </a:r>
            <a:endParaRPr lang="tr-TR" sz="1200" b="1" dirty="0"/>
          </a:p>
          <a:p>
            <a:pPr marL="0" indent="-457200" algn="just">
              <a:buNone/>
            </a:pPr>
            <a:r>
              <a:rPr lang="en-US" sz="1200" b="1" dirty="0"/>
              <a:t>Ferguson, S. (Ed.) (2007). </a:t>
            </a:r>
            <a:r>
              <a:rPr lang="en-US" sz="1200" b="1" i="1" dirty="0"/>
              <a:t>Libraries in the twenty-first century: </a:t>
            </a:r>
            <a:r>
              <a:rPr lang="tr-TR" sz="1200" b="1" i="1" dirty="0"/>
              <a:t>C</a:t>
            </a:r>
            <a:r>
              <a:rPr lang="en-US" sz="1200" b="1" i="1" dirty="0" err="1"/>
              <a:t>harting</a:t>
            </a:r>
            <a:r>
              <a:rPr lang="en-US" sz="1200" b="1" i="1" dirty="0"/>
              <a:t> directions in </a:t>
            </a:r>
            <a:r>
              <a:rPr lang="en-US" sz="1200" b="1" i="1" dirty="0" err="1"/>
              <a:t>ınformation</a:t>
            </a:r>
            <a:r>
              <a:rPr lang="en-US" sz="1200" b="1" i="1" dirty="0"/>
              <a:t> services</a:t>
            </a:r>
            <a:r>
              <a:rPr lang="tr-TR" sz="1200" b="1" dirty="0"/>
              <a:t>.</a:t>
            </a:r>
            <a:r>
              <a:rPr lang="en-US" sz="1200" b="1" dirty="0"/>
              <a:t> Center for Information Studies.</a:t>
            </a:r>
            <a:endParaRPr lang="tr-TR" sz="1200" b="1" dirty="0"/>
          </a:p>
          <a:p>
            <a:pPr marL="0" indent="-457200" algn="just">
              <a:buNone/>
            </a:pPr>
            <a:r>
              <a:rPr lang="en-US" sz="1200" b="1" dirty="0"/>
              <a:t>Hider, P., Wakeling, S., Marshall, A., &amp; Garner, J. (2024). Public library services in Rural Australia: Challenges and </a:t>
            </a:r>
            <a:r>
              <a:rPr lang="tr-TR" sz="1200" b="1" dirty="0"/>
              <a:t>p</a:t>
            </a:r>
            <a:r>
              <a:rPr lang="en-US" sz="1200" b="1" dirty="0" err="1"/>
              <a:t>rospects</a:t>
            </a:r>
            <a:r>
              <a:rPr lang="en-US" sz="1200" b="1" dirty="0"/>
              <a:t>. </a:t>
            </a:r>
            <a:r>
              <a:rPr lang="en-US" sz="1200" b="1" i="1" dirty="0"/>
              <a:t>Journal of the Australian Library and Information Association</a:t>
            </a:r>
            <a:r>
              <a:rPr lang="en-US" sz="1200" b="1" dirty="0"/>
              <a:t>, 73(2), 122–147. </a:t>
            </a:r>
            <a:r>
              <a:rPr lang="en-US" sz="1200" b="1" dirty="0">
                <a:hlinkClick r:id="rId8"/>
              </a:rPr>
              <a:t>https://doi.org/10.1080/24750158.2024.2315338</a:t>
            </a:r>
            <a:endParaRPr lang="tr-TR" sz="1200" b="1" dirty="0"/>
          </a:p>
          <a:p>
            <a:pPr marL="0" indent="-457200">
              <a:buNone/>
            </a:pPr>
            <a:endParaRPr lang="tr-TR" sz="1200" b="1" dirty="0"/>
          </a:p>
        </p:txBody>
      </p:sp>
    </p:spTree>
    <p:extLst>
      <p:ext uri="{BB962C8B-B14F-4D97-AF65-F5344CB8AC3E}">
        <p14:creationId xmlns:p14="http://schemas.microsoft.com/office/powerpoint/2010/main" val="117778835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0FE8501-B7C1-04E7-0B29-2962991A1939}"/>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E81F5302-0B02-C9CE-3691-E5B7C71590AD}"/>
              </a:ext>
            </a:extLst>
          </p:cNvPr>
          <p:cNvSpPr>
            <a:spLocks noGrp="1"/>
          </p:cNvSpPr>
          <p:nvPr>
            <p:ph type="title"/>
          </p:nvPr>
        </p:nvSpPr>
        <p:spPr>
          <a:xfrm>
            <a:off x="746160" y="63910"/>
            <a:ext cx="9462953" cy="437535"/>
          </a:xfrm>
        </p:spPr>
        <p:txBody>
          <a:bodyPr>
            <a:normAutofit fontScale="90000"/>
          </a:bodyPr>
          <a:lstStyle/>
          <a:p>
            <a:pPr algn="ctr"/>
            <a:r>
              <a:rPr lang="tr-TR" sz="2800" b="1" dirty="0"/>
              <a:t>KAYNAKÇA</a:t>
            </a:r>
            <a:endParaRPr lang="en-US" sz="2800" b="1" dirty="0"/>
          </a:p>
        </p:txBody>
      </p:sp>
      <p:sp>
        <p:nvSpPr>
          <p:cNvPr id="3" name="İçerik Yer Tutucusu 2">
            <a:extLst>
              <a:ext uri="{FF2B5EF4-FFF2-40B4-BE49-F238E27FC236}">
                <a16:creationId xmlns:a16="http://schemas.microsoft.com/office/drawing/2014/main" id="{49077A8D-7032-8E04-4D94-F17235660B8B}"/>
              </a:ext>
            </a:extLst>
          </p:cNvPr>
          <p:cNvSpPr>
            <a:spLocks noGrp="1"/>
          </p:cNvSpPr>
          <p:nvPr>
            <p:ph idx="1"/>
          </p:nvPr>
        </p:nvSpPr>
        <p:spPr>
          <a:xfrm>
            <a:off x="491614" y="609600"/>
            <a:ext cx="10530347" cy="4970206"/>
          </a:xfrm>
        </p:spPr>
        <p:txBody>
          <a:bodyPr>
            <a:noAutofit/>
          </a:bodyPr>
          <a:lstStyle/>
          <a:p>
            <a:pPr marL="0" indent="-457200" algn="just">
              <a:buNone/>
            </a:pPr>
            <a:r>
              <a:rPr lang="tr-TR" sz="1200" b="1" dirty="0" err="1"/>
              <a:t>Mappr</a:t>
            </a:r>
            <a:r>
              <a:rPr lang="tr-TR" sz="1200" b="1" dirty="0"/>
              <a:t> (2025). </a:t>
            </a:r>
            <a:r>
              <a:rPr lang="tr-TR" sz="1200" b="1" i="1" dirty="0" err="1"/>
              <a:t>Australian</a:t>
            </a:r>
            <a:r>
              <a:rPr lang="tr-TR" sz="1200" b="1" i="1" dirty="0"/>
              <a:t> </a:t>
            </a:r>
            <a:r>
              <a:rPr lang="tr-TR" sz="1200" b="1" i="1" dirty="0" err="1"/>
              <a:t>states</a:t>
            </a:r>
            <a:r>
              <a:rPr lang="tr-TR" sz="1200" b="1" i="1" dirty="0"/>
              <a:t> </a:t>
            </a:r>
            <a:r>
              <a:rPr lang="tr-TR" sz="1200" b="1" i="1" dirty="0" err="1"/>
              <a:t>and</a:t>
            </a:r>
            <a:r>
              <a:rPr lang="tr-TR" sz="1200" b="1" i="1" dirty="0"/>
              <a:t> </a:t>
            </a:r>
            <a:r>
              <a:rPr lang="tr-TR" sz="1200" b="1" i="1" dirty="0" err="1"/>
              <a:t>territories</a:t>
            </a:r>
            <a:r>
              <a:rPr lang="tr-TR" sz="1200" b="1" dirty="0"/>
              <a:t>. </a:t>
            </a:r>
            <a:r>
              <a:rPr lang="tr-TR" sz="1200" b="1" dirty="0">
                <a:hlinkClick r:id="rId2"/>
              </a:rPr>
              <a:t>https://www.mappr.co/counties/australia/</a:t>
            </a:r>
            <a:endParaRPr lang="tr-TR" sz="1200" b="1" dirty="0"/>
          </a:p>
          <a:p>
            <a:pPr marL="0" indent="-457200" algn="just">
              <a:buNone/>
            </a:pPr>
            <a:r>
              <a:rPr lang="it-IT" sz="1200" b="1" dirty="0"/>
              <a:t>Maticevski</a:t>
            </a:r>
            <a:r>
              <a:rPr lang="tr-TR" sz="1200" b="1" dirty="0"/>
              <a:t>, M.</a:t>
            </a:r>
            <a:r>
              <a:rPr lang="it-IT" sz="1200" b="1" dirty="0"/>
              <a:t> </a:t>
            </a:r>
            <a:r>
              <a:rPr lang="tr-TR" sz="1200" b="1" dirty="0"/>
              <a:t>ve</a:t>
            </a:r>
            <a:r>
              <a:rPr lang="it-IT" sz="1200" b="1" dirty="0"/>
              <a:t> Acevedo</a:t>
            </a:r>
            <a:r>
              <a:rPr lang="tr-TR" sz="1200" b="1" dirty="0"/>
              <a:t>, O. (2018). </a:t>
            </a:r>
            <a:r>
              <a:rPr lang="en-US" sz="1200" b="1" i="1" dirty="0"/>
              <a:t>Collaborative advocacy for </a:t>
            </a:r>
            <a:r>
              <a:rPr lang="tr-TR" sz="1200" b="1" i="1" dirty="0"/>
              <a:t>d</a:t>
            </a:r>
            <a:r>
              <a:rPr lang="en-US" sz="1200" b="1" i="1" dirty="0" err="1"/>
              <a:t>iverse</a:t>
            </a:r>
            <a:r>
              <a:rPr lang="tr-TR" sz="1200" b="1" i="1" dirty="0"/>
              <a:t> </a:t>
            </a:r>
            <a:r>
              <a:rPr lang="en-US" sz="1200" b="1" i="1" dirty="0"/>
              <a:t>communities: Advocating for a change in the</a:t>
            </a:r>
            <a:r>
              <a:rPr lang="tr-TR" sz="1200" b="1" i="1" dirty="0"/>
              <a:t> </a:t>
            </a:r>
            <a:r>
              <a:rPr lang="en-US" sz="1200" b="1" i="1" dirty="0"/>
              <a:t>classification scheme to enable acquisition and</a:t>
            </a:r>
            <a:r>
              <a:rPr lang="tr-TR" sz="1200" b="1" i="1" dirty="0"/>
              <a:t> </a:t>
            </a:r>
            <a:r>
              <a:rPr lang="en-US" sz="1200" b="1" i="1" dirty="0"/>
              <a:t>lending of </a:t>
            </a:r>
            <a:r>
              <a:rPr lang="tr-TR" sz="1200" b="1" i="1" dirty="0"/>
              <a:t>f</a:t>
            </a:r>
            <a:r>
              <a:rPr lang="en-US" sz="1200" b="1" i="1" dirty="0" err="1"/>
              <a:t>ilms</a:t>
            </a:r>
            <a:r>
              <a:rPr lang="en-US" sz="1200" b="1" i="1" dirty="0"/>
              <a:t> in </a:t>
            </a:r>
            <a:r>
              <a:rPr lang="tr-TR" sz="1200" b="1" i="1" dirty="0"/>
              <a:t>l</a:t>
            </a:r>
            <a:r>
              <a:rPr lang="en-US" sz="1200" b="1" i="1" dirty="0" err="1"/>
              <a:t>anguages</a:t>
            </a:r>
            <a:r>
              <a:rPr lang="en-US" sz="1200" b="1" i="1" dirty="0"/>
              <a:t> </a:t>
            </a:r>
            <a:r>
              <a:rPr lang="tr-TR" sz="1200" b="1" i="1" dirty="0"/>
              <a:t>o</a:t>
            </a:r>
            <a:r>
              <a:rPr lang="en-US" sz="1200" b="1" i="1" dirty="0" err="1"/>
              <a:t>ther</a:t>
            </a:r>
            <a:r>
              <a:rPr lang="en-US" sz="1200" b="1" i="1" dirty="0"/>
              <a:t> than</a:t>
            </a:r>
            <a:r>
              <a:rPr lang="tr-TR" sz="1200" b="1" i="1" dirty="0"/>
              <a:t> </a:t>
            </a:r>
            <a:r>
              <a:rPr lang="en-US" sz="1200" b="1" i="1" dirty="0"/>
              <a:t>English for our diverse communities</a:t>
            </a:r>
            <a:r>
              <a:rPr lang="tr-TR" sz="1200" b="1" dirty="0"/>
              <a:t>. </a:t>
            </a:r>
            <a:r>
              <a:rPr lang="tr-TR" sz="1200" b="1" dirty="0">
                <a:hlinkClick r:id="rId3"/>
              </a:rPr>
              <a:t>https://pls.sl.nsw.gov.au/sites/default/files/2024-03/collaborative_advocacy_for_diverse_communities.pdf</a:t>
            </a:r>
            <a:endParaRPr lang="tr-TR" sz="1200" b="1" dirty="0"/>
          </a:p>
          <a:p>
            <a:pPr marL="0" indent="-457200" algn="just">
              <a:buNone/>
            </a:pPr>
            <a:r>
              <a:rPr lang="tr-TR" sz="1200" b="1" dirty="0" err="1"/>
              <a:t>National</a:t>
            </a:r>
            <a:r>
              <a:rPr lang="tr-TR" sz="1200" b="1" dirty="0"/>
              <a:t> Library of </a:t>
            </a:r>
            <a:r>
              <a:rPr lang="tr-TR" sz="1200" b="1" dirty="0" err="1"/>
              <a:t>Australia</a:t>
            </a:r>
            <a:r>
              <a:rPr lang="tr-TR" sz="1200" b="1" dirty="0"/>
              <a:t> (2008). </a:t>
            </a:r>
            <a:r>
              <a:rPr lang="tr-TR" sz="1200" b="1" dirty="0" err="1"/>
              <a:t>Australian</a:t>
            </a:r>
            <a:r>
              <a:rPr lang="tr-TR" sz="1200" b="1" dirty="0"/>
              <a:t> </a:t>
            </a:r>
            <a:r>
              <a:rPr lang="tr-TR" sz="1200" b="1" dirty="0" err="1"/>
              <a:t>subscription</a:t>
            </a:r>
            <a:r>
              <a:rPr lang="tr-TR" sz="1200" b="1" dirty="0"/>
              <a:t> </a:t>
            </a:r>
            <a:r>
              <a:rPr lang="tr-TR" sz="1200" b="1" dirty="0" err="1"/>
              <a:t>library</a:t>
            </a:r>
            <a:r>
              <a:rPr lang="tr-TR" sz="1200" b="1" dirty="0"/>
              <a:t>. </a:t>
            </a:r>
            <a:r>
              <a:rPr lang="tr-TR" sz="1200" b="1" i="1" dirty="0" err="1"/>
              <a:t>The</a:t>
            </a:r>
            <a:r>
              <a:rPr lang="tr-TR" sz="1200" b="1" i="1" dirty="0"/>
              <a:t> Sydney </a:t>
            </a:r>
            <a:r>
              <a:rPr lang="tr-TR" sz="1200" b="1" i="1" dirty="0" err="1"/>
              <a:t>Morning</a:t>
            </a:r>
            <a:r>
              <a:rPr lang="tr-TR" sz="1200" b="1" i="1" dirty="0"/>
              <a:t> Herald (NSW: 1842-1954), </a:t>
            </a:r>
            <a:r>
              <a:rPr lang="tr-TR" sz="1200" b="1" i="1" dirty="0" err="1"/>
              <a:t>Digitised</a:t>
            </a:r>
            <a:r>
              <a:rPr lang="tr-TR" sz="1200" b="1" i="1" dirty="0"/>
              <a:t> </a:t>
            </a:r>
            <a:r>
              <a:rPr lang="tr-TR" sz="1200" b="1" i="1" dirty="0" err="1"/>
              <a:t>Newspapers</a:t>
            </a:r>
            <a:r>
              <a:rPr lang="tr-TR" sz="1200" b="1" dirty="0"/>
              <a:t>, Sydney, New South, </a:t>
            </a:r>
            <a:r>
              <a:rPr lang="tr-TR" sz="1200" b="1" dirty="0" err="1"/>
              <a:t>Australia</a:t>
            </a:r>
            <a:r>
              <a:rPr lang="tr-TR" sz="1200" b="1" dirty="0"/>
              <a:t>: Charles </a:t>
            </a:r>
            <a:r>
              <a:rPr lang="tr-TR" sz="1200" b="1" dirty="0" err="1"/>
              <a:t>Kemp</a:t>
            </a:r>
            <a:r>
              <a:rPr lang="tr-TR" sz="1200" b="1" dirty="0"/>
              <a:t> </a:t>
            </a:r>
            <a:r>
              <a:rPr lang="tr-TR" sz="1200" b="1" dirty="0" err="1"/>
              <a:t>and</a:t>
            </a:r>
            <a:r>
              <a:rPr lang="tr-TR" sz="1200" b="1" dirty="0"/>
              <a:t> John </a:t>
            </a:r>
            <a:r>
              <a:rPr lang="tr-TR" sz="1200" b="1" dirty="0" err="1"/>
              <a:t>Fairfax</a:t>
            </a:r>
            <a:r>
              <a:rPr lang="tr-TR" sz="1200" b="1" dirty="0"/>
              <a:t>. </a:t>
            </a:r>
            <a:r>
              <a:rPr lang="tr-TR" sz="1200" b="1" dirty="0">
                <a:hlinkClick r:id="rId4"/>
              </a:rPr>
              <a:t>http://trove.nla.gov.au/newspaper/article/12417932#</a:t>
            </a:r>
            <a:endParaRPr lang="tr-TR" sz="1200" b="1" dirty="0"/>
          </a:p>
          <a:p>
            <a:pPr marL="0" indent="-457200" algn="just">
              <a:buNone/>
            </a:pPr>
            <a:r>
              <a:rPr lang="tr-TR" sz="1200" b="1" dirty="0" err="1"/>
              <a:t>Spennemann</a:t>
            </a:r>
            <a:r>
              <a:rPr lang="tr-TR" sz="1200" b="1" dirty="0"/>
              <a:t>, D. H. R., </a:t>
            </a:r>
            <a:r>
              <a:rPr lang="tr-TR" sz="1200" b="1" dirty="0" err="1"/>
              <a:t>O’Neill</a:t>
            </a:r>
            <a:r>
              <a:rPr lang="tr-TR" sz="1200" b="1" dirty="0"/>
              <a:t>, J. </a:t>
            </a:r>
            <a:r>
              <a:rPr lang="tr-TR" sz="1200" b="1" dirty="0" err="1"/>
              <a:t>and</a:t>
            </a:r>
            <a:r>
              <a:rPr lang="tr-TR" sz="1200" b="1" dirty="0"/>
              <a:t> </a:t>
            </a:r>
            <a:r>
              <a:rPr lang="tr-TR" sz="1200" b="1" dirty="0" err="1"/>
              <a:t>O’Neill</a:t>
            </a:r>
            <a:r>
              <a:rPr lang="tr-TR" sz="1200" b="1" dirty="0"/>
              <a:t>, J. (2003). </a:t>
            </a:r>
            <a:r>
              <a:rPr lang="tr-TR" sz="1200" b="1" i="1" dirty="0"/>
              <a:t>A </a:t>
            </a:r>
            <a:r>
              <a:rPr lang="tr-TR" sz="1200" b="1" i="1" dirty="0" err="1"/>
              <a:t>rapid</a:t>
            </a:r>
            <a:r>
              <a:rPr lang="tr-TR" sz="1200" b="1" i="1" dirty="0"/>
              <a:t> </a:t>
            </a:r>
            <a:r>
              <a:rPr lang="tr-TR" sz="1200" b="1" i="1" dirty="0" err="1"/>
              <a:t>assessment</a:t>
            </a:r>
            <a:r>
              <a:rPr lang="tr-TR" sz="1200" b="1" i="1" dirty="0"/>
              <a:t> of </a:t>
            </a:r>
            <a:r>
              <a:rPr lang="tr-TR" sz="1200" b="1" i="1" dirty="0" err="1"/>
              <a:t>the</a:t>
            </a:r>
            <a:r>
              <a:rPr lang="tr-TR" sz="1200" b="1" i="1" dirty="0"/>
              <a:t> Library of </a:t>
            </a:r>
            <a:r>
              <a:rPr lang="tr-TR" sz="1200" b="1" i="1" dirty="0" err="1"/>
              <a:t>the</a:t>
            </a:r>
            <a:r>
              <a:rPr lang="tr-TR" sz="1200" b="1" i="1" dirty="0"/>
              <a:t> Joachim </a:t>
            </a:r>
            <a:r>
              <a:rPr lang="tr-TR" sz="1200" b="1" i="1" dirty="0" err="1"/>
              <a:t>deBrum</a:t>
            </a:r>
            <a:r>
              <a:rPr lang="tr-TR" sz="1200" b="1" i="1" dirty="0"/>
              <a:t> House, </a:t>
            </a:r>
            <a:r>
              <a:rPr lang="tr-TR" sz="1200" b="1" i="1" dirty="0" err="1"/>
              <a:t>Likiep</a:t>
            </a:r>
            <a:r>
              <a:rPr lang="tr-TR" sz="1200" b="1" i="1" dirty="0"/>
              <a:t> </a:t>
            </a:r>
            <a:r>
              <a:rPr lang="tr-TR" sz="1200" b="1" i="1" dirty="0" err="1"/>
              <a:t>Atoll</a:t>
            </a:r>
            <a:r>
              <a:rPr lang="tr-TR" sz="1200" b="1" i="1" dirty="0"/>
              <a:t>, </a:t>
            </a:r>
            <a:r>
              <a:rPr lang="tr-TR" sz="1200" b="1" i="1" dirty="0" err="1"/>
              <a:t>Republic</a:t>
            </a:r>
            <a:r>
              <a:rPr lang="tr-TR" sz="1200" b="1" i="1" dirty="0"/>
              <a:t> of </a:t>
            </a:r>
            <a:r>
              <a:rPr lang="tr-TR" sz="1200" b="1" i="1" dirty="0" err="1"/>
              <a:t>the</a:t>
            </a:r>
            <a:r>
              <a:rPr lang="tr-TR" sz="1200" b="1" i="1" dirty="0"/>
              <a:t> Marshall </a:t>
            </a:r>
            <a:r>
              <a:rPr lang="tr-TR" sz="1200" b="1" i="1" dirty="0" err="1"/>
              <a:t>Islands</a:t>
            </a:r>
            <a:r>
              <a:rPr lang="tr-TR" sz="1200" b="1" dirty="0"/>
              <a:t>. Charles </a:t>
            </a:r>
            <a:r>
              <a:rPr lang="tr-TR" sz="1200" b="1" dirty="0" err="1"/>
              <a:t>Sturt</a:t>
            </a:r>
            <a:r>
              <a:rPr lang="tr-TR" sz="1200" b="1" dirty="0"/>
              <a:t> </a:t>
            </a:r>
            <a:r>
              <a:rPr lang="tr-TR" sz="1200" b="1" dirty="0" err="1"/>
              <a:t>University</a:t>
            </a:r>
            <a:r>
              <a:rPr lang="tr-TR" sz="1200" b="1" dirty="0"/>
              <a:t>. </a:t>
            </a:r>
          </a:p>
          <a:p>
            <a:pPr marL="0" indent="-457200" algn="just">
              <a:buNone/>
            </a:pPr>
            <a:r>
              <a:rPr lang="en-US" sz="1200" b="1" dirty="0"/>
              <a:t>State Library of New South </a:t>
            </a:r>
            <a:r>
              <a:rPr lang="en-US" sz="1200" b="1" i="1" dirty="0"/>
              <a:t>Wales (2017). Culturally diverse communities and the public library: </a:t>
            </a:r>
            <a:r>
              <a:rPr lang="tr-TR" sz="1200" b="1" i="1" dirty="0"/>
              <a:t>A </a:t>
            </a:r>
            <a:r>
              <a:rPr lang="en-US" sz="1200" b="1" i="1" dirty="0"/>
              <a:t>review of NSW public library multicultural services: </a:t>
            </a:r>
            <a:r>
              <a:rPr lang="tr-TR" sz="1200" b="1" i="1" dirty="0"/>
              <a:t>R</a:t>
            </a:r>
            <a:r>
              <a:rPr lang="en-US" sz="1200" b="1" i="1" dirty="0" err="1"/>
              <a:t>esearch</a:t>
            </a:r>
            <a:r>
              <a:rPr lang="en-US" sz="1200" b="1" i="1" dirty="0"/>
              <a:t> report</a:t>
            </a:r>
            <a:r>
              <a:rPr lang="tr-TR" sz="1200" b="1" i="1" dirty="0"/>
              <a:t>. </a:t>
            </a:r>
            <a:r>
              <a:rPr lang="en-US" sz="1200" b="1" dirty="0"/>
              <a:t>Cultural Perspectives PYT LTD for the Library Council of New South Wales.  </a:t>
            </a:r>
            <a:endParaRPr lang="tr-TR" sz="1200" b="1" dirty="0"/>
          </a:p>
          <a:p>
            <a:pPr marL="0" indent="-457200" algn="just">
              <a:buNone/>
            </a:pPr>
            <a:r>
              <a:rPr lang="en-US" sz="1200" b="1" dirty="0"/>
              <a:t>State Library of New South Wales (20</a:t>
            </a:r>
            <a:r>
              <a:rPr lang="tr-TR" sz="1200" b="1" dirty="0"/>
              <a:t>25</a:t>
            </a:r>
            <a:r>
              <a:rPr lang="en-US" sz="1200" b="1" dirty="0"/>
              <a:t>). </a:t>
            </a:r>
            <a:r>
              <a:rPr lang="en-US" sz="1200" b="1" i="1" dirty="0"/>
              <a:t>History of the library</a:t>
            </a:r>
            <a:r>
              <a:rPr lang="en-US" sz="1200" b="1" dirty="0"/>
              <a:t>. </a:t>
            </a:r>
            <a:r>
              <a:rPr lang="en-US" sz="1200" b="1" dirty="0">
                <a:hlinkClick r:id="rId5"/>
              </a:rPr>
              <a:t>http://www.sl.nsw.gov.au/about-library/history-library</a:t>
            </a:r>
            <a:endParaRPr lang="tr-TR" sz="1200" b="1" dirty="0"/>
          </a:p>
          <a:p>
            <a:pPr marL="0" indent="-457200" algn="just">
              <a:spcBef>
                <a:spcPts val="0"/>
              </a:spcBef>
              <a:buNone/>
            </a:pPr>
            <a:endParaRPr lang="tr-TR" sz="1200" b="1" dirty="0"/>
          </a:p>
          <a:p>
            <a:pPr marL="0" indent="-457200" algn="just">
              <a:spcBef>
                <a:spcPts val="0"/>
              </a:spcBef>
              <a:buNone/>
            </a:pPr>
            <a:r>
              <a:rPr lang="en-US" sz="1200" b="1" dirty="0"/>
              <a:t>State Library of Queensland (2015). </a:t>
            </a:r>
            <a:r>
              <a:rPr lang="en-US" sz="1200" b="1" i="1" dirty="0"/>
              <a:t>Australian public libraries statistical report 2013-2014: Final Report</a:t>
            </a:r>
            <a:r>
              <a:rPr lang="en-US" sz="1200" b="1" dirty="0"/>
              <a:t>.</a:t>
            </a:r>
            <a:r>
              <a:rPr lang="tr-TR" sz="1200" b="1" dirty="0"/>
              <a:t> </a:t>
            </a:r>
            <a:r>
              <a:rPr lang="tr-TR" sz="1200" b="1" dirty="0">
                <a:hlinkClick r:id="rId6"/>
              </a:rPr>
              <a:t>https://web.archive.org/web/20180409225127/https:/www.nsla.org.au/sites/default/files/publications/NSLA.Aust-Pub-Lib-Stats-2013-14_0.pdf</a:t>
            </a:r>
            <a:endParaRPr lang="tr-TR" sz="1200" b="1" dirty="0"/>
          </a:p>
          <a:p>
            <a:pPr marL="0" indent="-457200" algn="just">
              <a:spcBef>
                <a:spcPts val="0"/>
              </a:spcBef>
              <a:buNone/>
            </a:pPr>
            <a:endParaRPr lang="tr-TR" sz="1200" b="1" dirty="0"/>
          </a:p>
          <a:p>
            <a:pPr marL="0" indent="-457200" algn="just">
              <a:spcBef>
                <a:spcPts val="0"/>
              </a:spcBef>
              <a:buNone/>
            </a:pPr>
            <a:r>
              <a:rPr lang="en-US" sz="1200" b="1" dirty="0"/>
              <a:t>Steed, S. (2011). Public libraries serving multicultural communities across Australia: </a:t>
            </a:r>
            <a:r>
              <a:rPr lang="tr-TR" sz="1200" b="1" dirty="0"/>
              <a:t>B</a:t>
            </a:r>
            <a:r>
              <a:rPr lang="en-US" sz="1200" b="1" dirty="0" err="1"/>
              <a:t>est</a:t>
            </a:r>
            <a:r>
              <a:rPr lang="en-US" sz="1200" b="1" dirty="0"/>
              <a:t> practice examples.</a:t>
            </a:r>
            <a:r>
              <a:rPr lang="tr-TR" sz="1200" b="1" dirty="0"/>
              <a:t> </a:t>
            </a:r>
            <a:r>
              <a:rPr lang="en-US" sz="1200" b="1" i="1" dirty="0" err="1"/>
              <a:t>Aplis</a:t>
            </a:r>
            <a:r>
              <a:rPr lang="en-US" sz="1200" b="1" dirty="0"/>
              <a:t>, 24 (3), 116-124. </a:t>
            </a:r>
            <a:endParaRPr lang="tr-TR" sz="1200" b="1" dirty="0"/>
          </a:p>
          <a:p>
            <a:pPr marL="0" indent="-457200" algn="just">
              <a:buNone/>
            </a:pPr>
            <a:r>
              <a:rPr lang="en-US" sz="1200" b="1" dirty="0"/>
              <a:t>West, B. A. </a:t>
            </a:r>
            <a:r>
              <a:rPr lang="tr-TR" sz="1200" b="1" dirty="0"/>
              <a:t>ve </a:t>
            </a:r>
            <a:r>
              <a:rPr lang="en-US" sz="1200" b="1" dirty="0"/>
              <a:t>Murphy, F. T. (2010). </a:t>
            </a:r>
            <a:r>
              <a:rPr lang="en-US" sz="1200" b="1" i="1" dirty="0"/>
              <a:t>A brief history of Australia</a:t>
            </a:r>
            <a:r>
              <a:rPr lang="en-US" sz="1200" b="1" dirty="0"/>
              <a:t>. Facts On File, Inc.</a:t>
            </a:r>
            <a:endParaRPr lang="tr-TR" sz="1200" b="1" dirty="0"/>
          </a:p>
          <a:p>
            <a:pPr marL="0" indent="-457200" algn="just">
              <a:buNone/>
            </a:pPr>
            <a:r>
              <a:rPr lang="tr-TR" sz="1200" b="1" dirty="0"/>
              <a:t>Yanık, C. (2012). Avustralya ve Yeni Zelanda’da çokkültürlülüğün değişen yüzü. </a:t>
            </a:r>
            <a:r>
              <a:rPr lang="tr-TR" sz="1200" b="1" i="1" dirty="0"/>
              <a:t>Kaygı. Bursa Uludağ Üniversitesi Fen-Edebiyat Fakültesi Felsefe Dergisi</a:t>
            </a:r>
            <a:r>
              <a:rPr lang="tr-TR" sz="1200" b="1" dirty="0"/>
              <a:t>(19), 193-206. </a:t>
            </a:r>
            <a:r>
              <a:rPr lang="tr-TR" sz="1200" b="1" dirty="0">
                <a:hlinkClick r:id="rId7"/>
              </a:rPr>
              <a:t>https://dergipark.org.tr/tr/pub/kaygi/issue/27462/288843</a:t>
            </a:r>
            <a:endParaRPr lang="tr-TR" sz="1200" b="1" dirty="0"/>
          </a:p>
        </p:txBody>
      </p:sp>
    </p:spTree>
    <p:extLst>
      <p:ext uri="{BB962C8B-B14F-4D97-AF65-F5344CB8AC3E}">
        <p14:creationId xmlns:p14="http://schemas.microsoft.com/office/powerpoint/2010/main" val="131405771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2458064" y="157303"/>
            <a:ext cx="5454170" cy="634181"/>
          </a:xfrm>
        </p:spPr>
        <p:txBody>
          <a:bodyPr>
            <a:normAutofit fontScale="90000"/>
          </a:bodyPr>
          <a:lstStyle/>
          <a:p>
            <a:pPr algn="ctr"/>
            <a:r>
              <a:rPr lang="tr-TR" b="1" noProof="0" dirty="0"/>
              <a:t>GİRİŞ</a:t>
            </a:r>
          </a:p>
        </p:txBody>
      </p:sp>
      <p:sp>
        <p:nvSpPr>
          <p:cNvPr id="3" name="İçerik Yer Tutucusu 2"/>
          <p:cNvSpPr>
            <a:spLocks noGrp="1"/>
          </p:cNvSpPr>
          <p:nvPr>
            <p:ph idx="1"/>
          </p:nvPr>
        </p:nvSpPr>
        <p:spPr>
          <a:xfrm>
            <a:off x="600729" y="791483"/>
            <a:ext cx="9438005" cy="5456917"/>
          </a:xfrm>
        </p:spPr>
        <p:txBody>
          <a:bodyPr>
            <a:noAutofit/>
          </a:bodyPr>
          <a:lstStyle/>
          <a:p>
            <a:pPr marL="0" indent="0" algn="just">
              <a:buNone/>
            </a:pPr>
            <a:r>
              <a:rPr lang="tr-TR" sz="1500" b="1" noProof="0" dirty="0"/>
              <a:t>Bu derste, Avustralya'nın coğrafi genişliği, demografik çeşitliliği ve tarihsel gelişiminin ışığında, halk kütüphanelerinin toplumsal yapıdaki rolü ve çok kültürlü hizmetlere uyumunun, kapsamlı bir şekilde incelenmesi amaçlanmaktadır. </a:t>
            </a:r>
          </a:p>
          <a:p>
            <a:pPr marL="0" indent="0" algn="just">
              <a:buNone/>
            </a:pPr>
            <a:r>
              <a:rPr lang="tr-TR" sz="1500" b="1" noProof="0" dirty="0"/>
              <a:t>Ülkenin yüzölçümünün büyüklüğü, çeşitli etnik ve kültürel grupların varlığı, tarih boyunca süregelen göç hareketleri ve uluslararası ilişkiler, bu kurumların evriminde belirleyici etmenler olmuştur. </a:t>
            </a:r>
          </a:p>
          <a:p>
            <a:pPr marL="0" indent="0" algn="just">
              <a:buNone/>
            </a:pPr>
            <a:r>
              <a:rPr lang="tr-TR" sz="1500" b="1" dirty="0"/>
              <a:t>Avustralya’nın </a:t>
            </a:r>
            <a:r>
              <a:rPr lang="tr-TR" sz="1500" b="1" dirty="0" err="1"/>
              <a:t>Aborijinler</a:t>
            </a:r>
            <a:r>
              <a:rPr lang="tr-TR" sz="1500" b="1" dirty="0"/>
              <a:t> ile birlikte yerli halkı ve </a:t>
            </a:r>
            <a:r>
              <a:rPr lang="tr-TR" sz="1500" b="1" noProof="0" dirty="0"/>
              <a:t>farklı zamanlarda çeşitli nedenlerle gelen farklı göçmen topluluklarının entegrasyonu, toplumun çok kültürlü yapısına yön veren temel ögeleri oluşturmuştur. </a:t>
            </a:r>
          </a:p>
          <a:p>
            <a:pPr marL="0" indent="0" algn="just">
              <a:buNone/>
            </a:pPr>
            <a:r>
              <a:rPr lang="tr-TR" sz="1500" b="1" noProof="0" dirty="0"/>
              <a:t>Bu bağlamda, derste; ülkenin tarihsel süreçteki göç hareketleri, ekonomik ve siyasal dönüşümler ve bu gelişmelerin halk kütüphanelerinin hizmet anlayışına etkileri irdelenmektedir. </a:t>
            </a:r>
          </a:p>
          <a:p>
            <a:pPr marL="0" indent="0" algn="just">
              <a:buNone/>
            </a:pPr>
            <a:r>
              <a:rPr lang="tr-TR" sz="1500" b="1" noProof="0" dirty="0"/>
              <a:t>Ayrıca, kütüphanelerin başlangıçta bilgi erişimi ve kültürel koruma mekanları olarak ortaya çıkışından, günümüzde teknolojik altyapı ve çok kültürlü hizmetler alanında yaşanan dönüşümlere uzanan süreçteki gelişimine odaklanılmaktadır. </a:t>
            </a:r>
          </a:p>
          <a:p>
            <a:pPr marL="0" indent="0" algn="just">
              <a:buNone/>
            </a:pPr>
            <a:r>
              <a:rPr lang="tr-TR" sz="1500" b="1" noProof="0" dirty="0"/>
              <a:t>Bu incelemede, hem tarihsel bağlam hem de güncel uygulamalar bütüncül bir şekilde ele alınarak, Avustralya’nın çok kültürlü toplumunda halk kütüphanelerinin sürdürülebilirlik ve kapsayıcılık açısından gösterdiği gelişmelerin ortaya konulması hedeflenmektedir. </a:t>
            </a:r>
          </a:p>
          <a:p>
            <a:pPr marL="0" indent="0" algn="just">
              <a:buNone/>
            </a:pPr>
            <a:r>
              <a:rPr lang="tr-TR" sz="1500" b="1" dirty="0"/>
              <a:t>Ders kapsamında, </a:t>
            </a:r>
            <a:r>
              <a:rPr lang="tr-TR" sz="1500" b="1" noProof="0" dirty="0"/>
              <a:t>mevcut sorunlar ve çözüm önerileri ile kütüphanelerin gelecek vizyonuna katkı sağlayacak politika ve uygulama önerileri de tartışılacaktır.</a:t>
            </a:r>
          </a:p>
        </p:txBody>
      </p:sp>
    </p:spTree>
    <p:extLst>
      <p:ext uri="{BB962C8B-B14F-4D97-AF65-F5344CB8AC3E}">
        <p14:creationId xmlns:p14="http://schemas.microsoft.com/office/powerpoint/2010/main" val="298861536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8DCCF01-DAB6-3E08-1C1D-2BD1C172E9EA}"/>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AF830A14-B6C5-9C53-AF3C-FF3DEF209EB9}"/>
              </a:ext>
            </a:extLst>
          </p:cNvPr>
          <p:cNvSpPr>
            <a:spLocks noGrp="1"/>
          </p:cNvSpPr>
          <p:nvPr>
            <p:ph type="title"/>
          </p:nvPr>
        </p:nvSpPr>
        <p:spPr>
          <a:xfrm>
            <a:off x="850491" y="157303"/>
            <a:ext cx="8814620" cy="452297"/>
          </a:xfrm>
        </p:spPr>
        <p:txBody>
          <a:bodyPr>
            <a:normAutofit fontScale="90000"/>
          </a:bodyPr>
          <a:lstStyle/>
          <a:p>
            <a:pPr algn="ctr"/>
            <a:r>
              <a:rPr lang="tr-TR" sz="2400" b="1" dirty="0"/>
              <a:t>AVUSTRALYA: GENEL BİLGİLER</a:t>
            </a:r>
            <a:endParaRPr lang="tr-TR" sz="2400" b="1" noProof="0" dirty="0"/>
          </a:p>
        </p:txBody>
      </p:sp>
      <p:sp>
        <p:nvSpPr>
          <p:cNvPr id="3" name="İçerik Yer Tutucusu 2">
            <a:extLst>
              <a:ext uri="{FF2B5EF4-FFF2-40B4-BE49-F238E27FC236}">
                <a16:creationId xmlns:a16="http://schemas.microsoft.com/office/drawing/2014/main" id="{3413E83B-2EF5-6ECB-AEEC-F114909CFF99}"/>
              </a:ext>
            </a:extLst>
          </p:cNvPr>
          <p:cNvSpPr>
            <a:spLocks noGrp="1"/>
          </p:cNvSpPr>
          <p:nvPr>
            <p:ph idx="1"/>
          </p:nvPr>
        </p:nvSpPr>
        <p:spPr>
          <a:xfrm>
            <a:off x="600729" y="791484"/>
            <a:ext cx="9438005" cy="5348762"/>
          </a:xfrm>
        </p:spPr>
        <p:txBody>
          <a:bodyPr>
            <a:noAutofit/>
          </a:bodyPr>
          <a:lstStyle/>
          <a:p>
            <a:pPr algn="just"/>
            <a:r>
              <a:rPr lang="tr-TR" sz="1600" b="1" dirty="0"/>
              <a:t>Avustralya, 7.692.000 km² yüzölçümüyle dünyanın altıncı büyük ülkesi olup, resmi dili İngilizce olmakla birlikte Mandarin, İtalyanca, Arapça, Kanton Çincesi ve Yunanca gibi 300’den fazla dil konuşulmaktadır. İlk yerli halkı </a:t>
            </a:r>
            <a:r>
              <a:rPr lang="tr-TR" sz="1600" b="1" dirty="0" err="1"/>
              <a:t>Aborijinler</a:t>
            </a:r>
            <a:r>
              <a:rPr lang="tr-TR" sz="1600" b="1" dirty="0"/>
              <a:t>, tarih öncesi dönemlerde yerleşmiştir (</a:t>
            </a:r>
            <a:r>
              <a:rPr lang="tr-TR" sz="1600" b="1" dirty="0" err="1"/>
              <a:t>Australian</a:t>
            </a:r>
            <a:r>
              <a:rPr lang="tr-TR" sz="1600" b="1" dirty="0"/>
              <a:t> </a:t>
            </a:r>
            <a:r>
              <a:rPr lang="tr-TR" sz="1600" b="1" dirty="0" err="1"/>
              <a:t>Government</a:t>
            </a:r>
            <a:r>
              <a:rPr lang="tr-TR" sz="1600" b="1" dirty="0"/>
              <a:t> </a:t>
            </a:r>
            <a:r>
              <a:rPr lang="tr-TR" sz="1600" b="1" dirty="0" err="1"/>
              <a:t>Department</a:t>
            </a:r>
            <a:r>
              <a:rPr lang="tr-TR" sz="1600" b="1" dirty="0"/>
              <a:t> of </a:t>
            </a:r>
            <a:r>
              <a:rPr lang="tr-TR" sz="1600" b="1" dirty="0" err="1"/>
              <a:t>Foreign</a:t>
            </a:r>
            <a:r>
              <a:rPr lang="tr-TR" sz="1600" b="1" dirty="0"/>
              <a:t> </a:t>
            </a:r>
            <a:r>
              <a:rPr lang="tr-TR" sz="1600" b="1" dirty="0" err="1"/>
              <a:t>Affairs</a:t>
            </a:r>
            <a:r>
              <a:rPr lang="tr-TR" sz="1600" b="1" dirty="0"/>
              <a:t> </a:t>
            </a:r>
            <a:r>
              <a:rPr lang="tr-TR" sz="1600" b="1" dirty="0" err="1"/>
              <a:t>and</a:t>
            </a:r>
            <a:r>
              <a:rPr lang="tr-TR" sz="1600" b="1" dirty="0"/>
              <a:t> </a:t>
            </a:r>
            <a:r>
              <a:rPr lang="tr-TR" sz="1600" b="1" dirty="0" err="1"/>
              <a:t>Trade</a:t>
            </a:r>
            <a:r>
              <a:rPr lang="tr-TR" sz="1600" b="1" dirty="0"/>
              <a:t>, 2016, s. 12; </a:t>
            </a:r>
            <a:r>
              <a:rPr lang="tr-TR" sz="1600" b="1" dirty="0" err="1"/>
              <a:t>Day</a:t>
            </a:r>
            <a:r>
              <a:rPr lang="tr-TR" sz="1600" b="1" dirty="0"/>
              <a:t>, 2003, s. 1).</a:t>
            </a:r>
          </a:p>
          <a:p>
            <a:pPr algn="just"/>
            <a:r>
              <a:rPr lang="tr-TR" sz="1600" b="1" dirty="0"/>
              <a:t>Altı eyalet ve üç bölgeye ayrılmıştır: Yeni Güney Galler, Queensland, Güney Avustralya, </a:t>
            </a:r>
            <a:r>
              <a:rPr lang="tr-TR" sz="1600" b="1" dirty="0" err="1"/>
              <a:t>Tazmanya</a:t>
            </a:r>
            <a:r>
              <a:rPr lang="tr-TR" sz="1600" b="1" dirty="0"/>
              <a:t>, Victoria, Batı Avustralya; ayrıca Canberra’nın bulunduğu Avustralya Başkent Bölgesi ve Kuzey Bölgesi (</a:t>
            </a:r>
            <a:r>
              <a:rPr lang="tr-TR" sz="1600" b="1" dirty="0" err="1"/>
              <a:t>Northern</a:t>
            </a:r>
            <a:r>
              <a:rPr lang="tr-TR" sz="1600" b="1" dirty="0"/>
              <a:t> </a:t>
            </a:r>
            <a:r>
              <a:rPr lang="tr-TR" sz="1600" b="1" dirty="0" err="1"/>
              <a:t>Territory</a:t>
            </a:r>
            <a:r>
              <a:rPr lang="tr-TR" sz="1600" b="1" dirty="0"/>
              <a:t>). Kıta doğu, merkez ve batı olmak üzere üç ana zaman dilimine bölünmüştür (West ve Murphy, 2010, s. 1-2).</a:t>
            </a:r>
          </a:p>
          <a:p>
            <a:pPr algn="just"/>
            <a:r>
              <a:rPr lang="tr-TR" sz="1600" b="1" dirty="0"/>
              <a:t>Hollandalı, Fransız ve İngiliz denizcileri tarafından 17. ve 18. yüzyıllarda keşfedilmiş, 1770’de James Cook doğu kıyılarını haritalamış ve Britanya’nın egemenliğine alınmıştır. 1788’den itibaren ceza kolonileri kurulmuş, zamanla tutuklular dışındaki özgür yerleşimcilerin sayısı tutukluları geçmiştir (</a:t>
            </a:r>
            <a:r>
              <a:rPr lang="tr-TR" sz="1600" b="1" dirty="0" err="1"/>
              <a:t>Australian</a:t>
            </a:r>
            <a:r>
              <a:rPr lang="tr-TR" sz="1600" b="1" dirty="0"/>
              <a:t> </a:t>
            </a:r>
            <a:r>
              <a:rPr lang="tr-TR" sz="1600" b="1" dirty="0" err="1"/>
              <a:t>Government</a:t>
            </a:r>
            <a:r>
              <a:rPr lang="tr-TR" sz="1600" b="1" dirty="0"/>
              <a:t> </a:t>
            </a:r>
            <a:r>
              <a:rPr lang="tr-TR" sz="1600" b="1" dirty="0" err="1"/>
              <a:t>Department</a:t>
            </a:r>
            <a:r>
              <a:rPr lang="tr-TR" sz="1600" b="1" dirty="0"/>
              <a:t> of </a:t>
            </a:r>
            <a:r>
              <a:rPr lang="tr-TR" sz="1600" b="1" dirty="0" err="1"/>
              <a:t>Foreign</a:t>
            </a:r>
            <a:r>
              <a:rPr lang="tr-TR" sz="1600" b="1" dirty="0"/>
              <a:t> </a:t>
            </a:r>
            <a:r>
              <a:rPr lang="tr-TR" sz="1600" b="1" dirty="0" err="1"/>
              <a:t>Affairs</a:t>
            </a:r>
            <a:r>
              <a:rPr lang="tr-TR" sz="1600" b="1" dirty="0"/>
              <a:t> </a:t>
            </a:r>
            <a:r>
              <a:rPr lang="tr-TR" sz="1600" b="1" dirty="0" err="1"/>
              <a:t>and</a:t>
            </a:r>
            <a:r>
              <a:rPr lang="tr-TR" sz="1600" b="1" dirty="0"/>
              <a:t> </a:t>
            </a:r>
            <a:r>
              <a:rPr lang="tr-TR" sz="1600" b="1" dirty="0" err="1"/>
              <a:t>Trade</a:t>
            </a:r>
            <a:r>
              <a:rPr lang="tr-TR" sz="1600" b="1" dirty="0"/>
              <a:t>, 2016, s. 8).</a:t>
            </a:r>
          </a:p>
          <a:p>
            <a:pPr algn="just"/>
            <a:r>
              <a:rPr lang="tr-TR" sz="1600" b="1" dirty="0"/>
              <a:t>1850’lerde altın keşifleriyle ülkeye göç ve nüfus artmıştır. 1901-1994 yılları arasında nüfus %67 artış göstermiş, göç önemli etken olmuştur. 1930’larda ekonomik buhran ve savaşlar göçü durdurmuştur (West ve Murphy, 2010, s. 8).  </a:t>
            </a:r>
          </a:p>
          <a:p>
            <a:pPr algn="just"/>
            <a:r>
              <a:rPr lang="tr-TR" sz="1600" b="1" dirty="0"/>
              <a:t>1947’de mültecilere göç teşvik edilerek, Uluslararası Mülteci Örgütü’ne üyelik sağlanmıştır (West </a:t>
            </a:r>
            <a:r>
              <a:rPr lang="tr-TR" sz="1600" b="1" dirty="0" err="1"/>
              <a:t>and</a:t>
            </a:r>
            <a:r>
              <a:rPr lang="tr-TR" sz="1600" b="1" dirty="0"/>
              <a:t> Murphy, 2010, s. 144).</a:t>
            </a:r>
          </a:p>
        </p:txBody>
      </p:sp>
    </p:spTree>
    <p:extLst>
      <p:ext uri="{BB962C8B-B14F-4D97-AF65-F5344CB8AC3E}">
        <p14:creationId xmlns:p14="http://schemas.microsoft.com/office/powerpoint/2010/main" val="377460120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6634D03-4536-3E13-AADB-A1086E9FCC2B}"/>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04BEBCBD-CF6B-CAB8-2CD0-E110E6C2F5DC}"/>
              </a:ext>
            </a:extLst>
          </p:cNvPr>
          <p:cNvSpPr>
            <a:spLocks noGrp="1"/>
          </p:cNvSpPr>
          <p:nvPr>
            <p:ph type="title"/>
          </p:nvPr>
        </p:nvSpPr>
        <p:spPr>
          <a:xfrm>
            <a:off x="850491" y="157303"/>
            <a:ext cx="8814620" cy="452297"/>
          </a:xfrm>
        </p:spPr>
        <p:txBody>
          <a:bodyPr>
            <a:normAutofit fontScale="90000"/>
          </a:bodyPr>
          <a:lstStyle/>
          <a:p>
            <a:pPr algn="ctr"/>
            <a:r>
              <a:rPr lang="tr-TR" sz="2400" b="1" dirty="0"/>
              <a:t>AVUSTRALYA: GENEL BİLGİLER</a:t>
            </a:r>
            <a:endParaRPr lang="tr-TR" sz="2400" b="1" noProof="0" dirty="0"/>
          </a:p>
        </p:txBody>
      </p:sp>
      <p:sp>
        <p:nvSpPr>
          <p:cNvPr id="3" name="İçerik Yer Tutucusu 2">
            <a:extLst>
              <a:ext uri="{FF2B5EF4-FFF2-40B4-BE49-F238E27FC236}">
                <a16:creationId xmlns:a16="http://schemas.microsoft.com/office/drawing/2014/main" id="{AB8339B1-4218-37CA-9620-16991E555B4C}"/>
              </a:ext>
            </a:extLst>
          </p:cNvPr>
          <p:cNvSpPr>
            <a:spLocks noGrp="1"/>
          </p:cNvSpPr>
          <p:nvPr>
            <p:ph idx="1"/>
          </p:nvPr>
        </p:nvSpPr>
        <p:spPr>
          <a:xfrm>
            <a:off x="600729" y="791484"/>
            <a:ext cx="9438005" cy="5348762"/>
          </a:xfrm>
        </p:spPr>
        <p:txBody>
          <a:bodyPr>
            <a:noAutofit/>
          </a:bodyPr>
          <a:lstStyle/>
          <a:p>
            <a:pPr algn="just"/>
            <a:r>
              <a:rPr lang="tr-TR" sz="1600" b="1" dirty="0"/>
              <a:t>Avustralya, 1945’te Birleşmiş Milletlere katılmış, 1951’de ABD ve Yeni Zelanda ile beraber ANZUS Antlaşması’na, 1957’de Japonya ile ticari anlaşmalara imza atmıştır. 20. yüzyıl boyunca madencilik ve tarım sektörleriyle ekonomik çeşitlilik kazanmış, Doğu Asya ile ekonomik bütünleşmesini güçlendirmiştir (</a:t>
            </a:r>
            <a:r>
              <a:rPr lang="tr-TR" sz="1600" b="1" dirty="0" err="1"/>
              <a:t>Australian</a:t>
            </a:r>
            <a:r>
              <a:rPr lang="tr-TR" sz="1600" b="1" dirty="0"/>
              <a:t> </a:t>
            </a:r>
            <a:r>
              <a:rPr lang="tr-TR" sz="1600" b="1" dirty="0" err="1"/>
              <a:t>Government</a:t>
            </a:r>
            <a:r>
              <a:rPr lang="tr-TR" sz="1600" b="1" dirty="0"/>
              <a:t> </a:t>
            </a:r>
            <a:r>
              <a:rPr lang="tr-TR" sz="1600" b="1" dirty="0" err="1"/>
              <a:t>Department</a:t>
            </a:r>
            <a:r>
              <a:rPr lang="tr-TR" sz="1600" b="1" dirty="0"/>
              <a:t> of </a:t>
            </a:r>
            <a:r>
              <a:rPr lang="tr-TR" sz="1600" b="1" dirty="0" err="1"/>
              <a:t>Foreign</a:t>
            </a:r>
            <a:r>
              <a:rPr lang="tr-TR" sz="1600" b="1" dirty="0"/>
              <a:t> </a:t>
            </a:r>
            <a:r>
              <a:rPr lang="tr-TR" sz="1600" b="1" dirty="0" err="1"/>
              <a:t>Affairs</a:t>
            </a:r>
            <a:r>
              <a:rPr lang="tr-TR" sz="1600" b="1" dirty="0"/>
              <a:t> </a:t>
            </a:r>
            <a:r>
              <a:rPr lang="tr-TR" sz="1600" b="1" dirty="0" err="1"/>
              <a:t>and</a:t>
            </a:r>
            <a:r>
              <a:rPr lang="tr-TR" sz="1600" b="1" dirty="0"/>
              <a:t> </a:t>
            </a:r>
            <a:r>
              <a:rPr lang="tr-TR" sz="1600" b="1" dirty="0" err="1"/>
              <a:t>Trade</a:t>
            </a:r>
            <a:r>
              <a:rPr lang="tr-TR" sz="1600" b="1" dirty="0"/>
              <a:t>, 2016, s. 8).</a:t>
            </a:r>
          </a:p>
          <a:p>
            <a:pPr algn="just"/>
            <a:r>
              <a:rPr lang="tr-TR" sz="1600" b="1" dirty="0"/>
              <a:t>18. yüzyılda İngiliz ve İrlandalı göçmenlerin yoğun olduğu bu ülke, 19. ve 20. yüzyıllarda Avrupa kökenli göçmenlerin yerleştiği bir bölge olmuştur.</a:t>
            </a:r>
          </a:p>
          <a:p>
            <a:pPr algn="just"/>
            <a:r>
              <a:rPr lang="tr-TR" sz="1600" b="1" dirty="0"/>
              <a:t>1980’lerde ve 1990’larda Lübnan, Tayvan, Çin, Malezya, Hindistan ve Kore kökenli göçmenler artmış, bu da yerel tepkilere neden olmuştur. </a:t>
            </a:r>
          </a:p>
          <a:p>
            <a:pPr algn="just"/>
            <a:r>
              <a:rPr lang="tr-TR" sz="1600" b="1" dirty="0"/>
              <a:t>Bu süreçlerde, </a:t>
            </a:r>
            <a:r>
              <a:rPr lang="tr-TR" sz="1600" b="1" dirty="0" err="1"/>
              <a:t>One</a:t>
            </a:r>
            <a:r>
              <a:rPr lang="tr-TR" sz="1600" b="1" dirty="0"/>
              <a:t> </a:t>
            </a:r>
            <a:r>
              <a:rPr lang="tr-TR" sz="1600" b="1" dirty="0" err="1"/>
              <a:t>Nation</a:t>
            </a:r>
            <a:r>
              <a:rPr lang="tr-TR" sz="1600" b="1" dirty="0"/>
              <a:t> Partisi’nden </a:t>
            </a:r>
            <a:r>
              <a:rPr lang="tr-TR" sz="1600" b="1" dirty="0" err="1"/>
              <a:t>Pauline</a:t>
            </a:r>
            <a:r>
              <a:rPr lang="tr-TR" sz="1600" b="1" dirty="0"/>
              <a:t> Hanson, göçmenlerin asimile olamamasının egemen kültüre tehdit olduğunu savunmuştur. Ancak, bu tepkilere karşın, 2000’den itibaren çok kültürlülük politika olarak benimsenmiştir (Yanık, 2012, </a:t>
            </a:r>
            <a:r>
              <a:rPr lang="tr-TR" sz="1600" b="1" dirty="0" err="1"/>
              <a:t>ss</a:t>
            </a:r>
            <a:r>
              <a:rPr lang="tr-TR" sz="1600" b="1" dirty="0"/>
              <a:t>. 199-201).</a:t>
            </a:r>
          </a:p>
          <a:p>
            <a:pPr algn="just"/>
            <a:r>
              <a:rPr lang="tr-TR" sz="1600" b="1" dirty="0"/>
              <a:t>Hem bir kıta hem de bir ülke olan Avustralya'nın görece izole konumu, ona farklı bir konum ve kimlik kazandırmaktadır. Avustralya ve Okyanusya bölgesinin bir parçasıdır; çeşitli kültürlere ev sahipliği yapmaktadır. Altı eyaleti, üç iç bölgesi ve yedi dış bölgesinin her birinin kendine özgü tarihi ve kültürü vardır (</a:t>
            </a:r>
            <a:r>
              <a:rPr lang="tr-TR" sz="1600" b="1" dirty="0" err="1"/>
              <a:t>Mappr</a:t>
            </a:r>
            <a:r>
              <a:rPr lang="tr-TR" sz="1600" b="1" dirty="0"/>
              <a:t>, 2025). </a:t>
            </a:r>
          </a:p>
        </p:txBody>
      </p:sp>
    </p:spTree>
    <p:extLst>
      <p:ext uri="{BB962C8B-B14F-4D97-AF65-F5344CB8AC3E}">
        <p14:creationId xmlns:p14="http://schemas.microsoft.com/office/powerpoint/2010/main" val="2886449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7F43D7E-07AF-04BC-8E8F-667E451F2AD4}"/>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3F8E4938-9653-06D0-F6A4-B794900D9FDE}"/>
              </a:ext>
            </a:extLst>
          </p:cNvPr>
          <p:cNvSpPr>
            <a:spLocks noGrp="1"/>
          </p:cNvSpPr>
          <p:nvPr>
            <p:ph type="title"/>
          </p:nvPr>
        </p:nvSpPr>
        <p:spPr>
          <a:xfrm>
            <a:off x="850491" y="157303"/>
            <a:ext cx="8814620" cy="452297"/>
          </a:xfrm>
        </p:spPr>
        <p:txBody>
          <a:bodyPr>
            <a:normAutofit fontScale="90000"/>
          </a:bodyPr>
          <a:lstStyle/>
          <a:p>
            <a:pPr algn="ctr"/>
            <a:r>
              <a:rPr lang="tr-TR" sz="2400" b="1" dirty="0"/>
              <a:t>AVUSTRALYA: GENEL BİLGİLER</a:t>
            </a:r>
            <a:endParaRPr lang="tr-TR" sz="2400" b="1" noProof="0" dirty="0"/>
          </a:p>
        </p:txBody>
      </p:sp>
      <p:pic>
        <p:nvPicPr>
          <p:cNvPr id="4" name="İçerik Yer Tutucusu 3">
            <a:extLst>
              <a:ext uri="{FF2B5EF4-FFF2-40B4-BE49-F238E27FC236}">
                <a16:creationId xmlns:a16="http://schemas.microsoft.com/office/drawing/2014/main" id="{D21E730B-283B-BC90-B729-111E0FBB4C48}"/>
              </a:ext>
            </a:extLst>
          </p:cNvPr>
          <p:cNvPicPr>
            <a:picLocks noGrp="1" noChangeAspect="1"/>
          </p:cNvPicPr>
          <p:nvPr>
            <p:ph idx="1"/>
          </p:nvPr>
        </p:nvPicPr>
        <p:blipFill>
          <a:blip r:embed="rId2"/>
          <a:stretch>
            <a:fillRect/>
          </a:stretch>
        </p:blipFill>
        <p:spPr>
          <a:xfrm>
            <a:off x="1725561" y="792164"/>
            <a:ext cx="7521678" cy="5043282"/>
          </a:xfrm>
          <a:prstGeom prst="rect">
            <a:avLst/>
          </a:prstGeom>
        </p:spPr>
      </p:pic>
      <p:sp>
        <p:nvSpPr>
          <p:cNvPr id="6" name="Metin kutusu 5">
            <a:extLst>
              <a:ext uri="{FF2B5EF4-FFF2-40B4-BE49-F238E27FC236}">
                <a16:creationId xmlns:a16="http://schemas.microsoft.com/office/drawing/2014/main" id="{4B5B6DF6-8407-6591-BB69-498686B10268}"/>
              </a:ext>
            </a:extLst>
          </p:cNvPr>
          <p:cNvSpPr txBox="1"/>
          <p:nvPr/>
        </p:nvSpPr>
        <p:spPr>
          <a:xfrm>
            <a:off x="3905864" y="5505753"/>
            <a:ext cx="3161071" cy="246221"/>
          </a:xfrm>
          <a:prstGeom prst="rect">
            <a:avLst/>
          </a:prstGeom>
          <a:noFill/>
        </p:spPr>
        <p:txBody>
          <a:bodyPr wrap="square">
            <a:spAutoFit/>
          </a:bodyPr>
          <a:lstStyle/>
          <a:p>
            <a:r>
              <a:rPr lang="en-US" sz="1000" b="1" dirty="0"/>
              <a:t>Australian states and territories</a:t>
            </a:r>
            <a:r>
              <a:rPr lang="tr-TR" sz="1000" b="1" dirty="0"/>
              <a:t> (</a:t>
            </a:r>
            <a:r>
              <a:rPr lang="en-US" sz="1000" b="1" dirty="0" err="1"/>
              <a:t>Mappr</a:t>
            </a:r>
            <a:r>
              <a:rPr lang="tr-TR" sz="1000" b="1" dirty="0"/>
              <a:t>, </a:t>
            </a:r>
            <a:r>
              <a:rPr lang="en-US" sz="1000" b="1" dirty="0"/>
              <a:t>2025). </a:t>
            </a:r>
            <a:endParaRPr lang="tr-TR" sz="1000" b="1" dirty="0"/>
          </a:p>
        </p:txBody>
      </p:sp>
    </p:spTree>
    <p:extLst>
      <p:ext uri="{BB962C8B-B14F-4D97-AF65-F5344CB8AC3E}">
        <p14:creationId xmlns:p14="http://schemas.microsoft.com/office/powerpoint/2010/main" val="64010744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0DA154A-B48C-857C-591B-2734EE24F8CD}"/>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2B172616-0987-C15C-A771-BFFBE7CDB5A5}"/>
              </a:ext>
            </a:extLst>
          </p:cNvPr>
          <p:cNvSpPr>
            <a:spLocks noGrp="1"/>
          </p:cNvSpPr>
          <p:nvPr>
            <p:ph type="title"/>
          </p:nvPr>
        </p:nvSpPr>
        <p:spPr>
          <a:xfrm>
            <a:off x="850491" y="157303"/>
            <a:ext cx="8814620" cy="452297"/>
          </a:xfrm>
        </p:spPr>
        <p:txBody>
          <a:bodyPr>
            <a:normAutofit fontScale="90000"/>
          </a:bodyPr>
          <a:lstStyle/>
          <a:p>
            <a:pPr algn="ctr"/>
            <a:r>
              <a:rPr lang="tr-TR" sz="2400" b="1" dirty="0"/>
              <a:t>AVUSTRALYA HALK KÜTÜPHANELERİ: TARİHÇE</a:t>
            </a:r>
            <a:endParaRPr lang="tr-TR" sz="2400" b="1" noProof="0" dirty="0"/>
          </a:p>
        </p:txBody>
      </p:sp>
      <p:sp>
        <p:nvSpPr>
          <p:cNvPr id="3" name="İçerik Yer Tutucusu 2">
            <a:extLst>
              <a:ext uri="{FF2B5EF4-FFF2-40B4-BE49-F238E27FC236}">
                <a16:creationId xmlns:a16="http://schemas.microsoft.com/office/drawing/2014/main" id="{C4C75EDC-DE0B-623F-05B9-9D2152ADC3C2}"/>
              </a:ext>
            </a:extLst>
          </p:cNvPr>
          <p:cNvSpPr>
            <a:spLocks noGrp="1"/>
          </p:cNvSpPr>
          <p:nvPr>
            <p:ph idx="1"/>
          </p:nvPr>
        </p:nvSpPr>
        <p:spPr>
          <a:xfrm>
            <a:off x="600729" y="791484"/>
            <a:ext cx="9438005" cy="4527768"/>
          </a:xfrm>
        </p:spPr>
        <p:txBody>
          <a:bodyPr>
            <a:noAutofit/>
          </a:bodyPr>
          <a:lstStyle/>
          <a:p>
            <a:pPr algn="just"/>
            <a:r>
              <a:rPr lang="tr-TR" sz="1700" b="1" dirty="0"/>
              <a:t>Avustralya’da ilk halk kütüphaneleri 1849’da </a:t>
            </a:r>
            <a:r>
              <a:rPr lang="tr-TR" sz="1700" b="1" dirty="0" err="1"/>
              <a:t>Hobart</a:t>
            </a:r>
            <a:r>
              <a:rPr lang="tr-TR" sz="1700" b="1" dirty="0"/>
              <a:t> Halk Kütüphanesi, 1853’te Melbourne ve 1869’da Sydney’de kurulmuştur (</a:t>
            </a:r>
            <a:r>
              <a:rPr lang="tr-TR" sz="1700" b="1" dirty="0" err="1"/>
              <a:t>Spennemann</a:t>
            </a:r>
            <a:r>
              <a:rPr lang="tr-TR" sz="1700" b="1" dirty="0"/>
              <a:t>, </a:t>
            </a:r>
            <a:r>
              <a:rPr lang="tr-TR" sz="1700" b="1" dirty="0" err="1"/>
              <a:t>O’Neill</a:t>
            </a:r>
            <a:r>
              <a:rPr lang="tr-TR" sz="1700" b="1" dirty="0"/>
              <a:t> </a:t>
            </a:r>
            <a:r>
              <a:rPr lang="tr-TR" sz="1700" b="1" dirty="0" err="1"/>
              <a:t>and</a:t>
            </a:r>
            <a:r>
              <a:rPr lang="tr-TR" sz="1700" b="1" dirty="0"/>
              <a:t> </a:t>
            </a:r>
            <a:r>
              <a:rPr lang="tr-TR" sz="1700" b="1" dirty="0" err="1"/>
              <a:t>O’Ne</a:t>
            </a:r>
            <a:r>
              <a:rPr lang="tr-TR" sz="1700" b="1" dirty="0"/>
              <a:t> </a:t>
            </a:r>
            <a:r>
              <a:rPr lang="tr-TR" sz="1700" b="1" dirty="0" err="1"/>
              <a:t>ill</a:t>
            </a:r>
            <a:r>
              <a:rPr lang="tr-TR" sz="1700" b="1" dirty="0"/>
              <a:t>, 2003, s. 14-15).</a:t>
            </a:r>
          </a:p>
          <a:p>
            <a:pPr algn="just"/>
            <a:r>
              <a:rPr lang="tr-TR" sz="1700" b="1" dirty="0"/>
              <a:t>1869’da hükümet, Avustralya Abonelik Kütüphanesi’ni satın alarak Sydney Halk Kütüphanesi’ne dönüştürmüş ve bu kütüphane, ülkenin halk kütüphanesi tarihinde önemli bir nüve olmuştur (</a:t>
            </a:r>
            <a:r>
              <a:rPr lang="tr-TR" sz="1700" b="1" dirty="0" err="1"/>
              <a:t>National</a:t>
            </a:r>
            <a:r>
              <a:rPr lang="tr-TR" sz="1700" b="1" dirty="0"/>
              <a:t> Library of </a:t>
            </a:r>
            <a:r>
              <a:rPr lang="tr-TR" sz="1700" b="1" dirty="0" err="1"/>
              <a:t>Australia</a:t>
            </a:r>
            <a:r>
              <a:rPr lang="tr-TR" sz="1700" b="1" dirty="0"/>
              <a:t>, 2008; </a:t>
            </a:r>
            <a:r>
              <a:rPr lang="tr-TR" sz="1700" b="1" dirty="0" err="1"/>
              <a:t>State</a:t>
            </a:r>
            <a:r>
              <a:rPr lang="tr-TR" sz="1700" b="1" dirty="0"/>
              <a:t> Library of New South </a:t>
            </a:r>
            <a:r>
              <a:rPr lang="tr-TR" sz="1700" b="1" dirty="0" err="1"/>
              <a:t>Wales</a:t>
            </a:r>
            <a:r>
              <a:rPr lang="tr-TR" sz="1700" b="1" dirty="0"/>
              <a:t>, 2025).</a:t>
            </a:r>
          </a:p>
          <a:p>
            <a:pPr algn="just"/>
            <a:r>
              <a:rPr lang="tr-TR" sz="1700" b="1" dirty="0"/>
              <a:t>Avustralya’da ilk halk kütüphanelerinin tarihinde İngiliz halk kütüphanesi hareketlerinin etkisi önemlidir; 1788’den itibaren İngiliz tutuklu gemileriyle gelen materyaller, ilk dermeleri oluşturmuş; bunlar arasında anlaşma metinleri, tıp, mimarlık kitapları, dini eserler ve el kitapları bulunmaktadır. Bu materyaller, kütüphane fikrini de beraberinde getirmiştir (Abu, 2014, </a:t>
            </a:r>
            <a:r>
              <a:rPr lang="tr-TR" sz="1700" b="1" dirty="0" err="1"/>
              <a:t>ss</a:t>
            </a:r>
            <a:r>
              <a:rPr lang="tr-TR" sz="1700" b="1" dirty="0"/>
              <a:t>. 46-47).  </a:t>
            </a:r>
          </a:p>
          <a:p>
            <a:pPr algn="just"/>
            <a:r>
              <a:rPr lang="tr-TR" sz="1700" b="1" dirty="0"/>
              <a:t>Ücretsiz halk kütüphanelerinin etkili örnekleri, mekanik enstitüleri ve Andrew Carnegie tarafından finanse edilen kütüphanelerdir. </a:t>
            </a:r>
          </a:p>
        </p:txBody>
      </p:sp>
    </p:spTree>
    <p:extLst>
      <p:ext uri="{BB962C8B-B14F-4D97-AF65-F5344CB8AC3E}">
        <p14:creationId xmlns:p14="http://schemas.microsoft.com/office/powerpoint/2010/main" val="253042496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3BF0F0F-E4C1-CD6C-CFDE-648236A5246C}"/>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67F7ADDC-7B4C-BC67-7BEA-9372A6359B5A}"/>
              </a:ext>
            </a:extLst>
          </p:cNvPr>
          <p:cNvSpPr>
            <a:spLocks noGrp="1"/>
          </p:cNvSpPr>
          <p:nvPr>
            <p:ph type="title"/>
          </p:nvPr>
        </p:nvSpPr>
        <p:spPr>
          <a:xfrm>
            <a:off x="850491" y="157303"/>
            <a:ext cx="8814620" cy="452297"/>
          </a:xfrm>
        </p:spPr>
        <p:txBody>
          <a:bodyPr>
            <a:normAutofit fontScale="90000"/>
          </a:bodyPr>
          <a:lstStyle/>
          <a:p>
            <a:pPr algn="ctr"/>
            <a:r>
              <a:rPr lang="tr-TR" sz="2400" b="1" dirty="0"/>
              <a:t>AVUSTRALYA HALK KÜTÜPHANELERİ: TARİHÇE</a:t>
            </a:r>
            <a:endParaRPr lang="tr-TR" sz="2400" b="1" noProof="0" dirty="0"/>
          </a:p>
        </p:txBody>
      </p:sp>
      <p:sp>
        <p:nvSpPr>
          <p:cNvPr id="3" name="İçerik Yer Tutucusu 2">
            <a:extLst>
              <a:ext uri="{FF2B5EF4-FFF2-40B4-BE49-F238E27FC236}">
                <a16:creationId xmlns:a16="http://schemas.microsoft.com/office/drawing/2014/main" id="{18882AFE-85D0-D329-5996-3E9FCEA00530}"/>
              </a:ext>
            </a:extLst>
          </p:cNvPr>
          <p:cNvSpPr>
            <a:spLocks noGrp="1"/>
          </p:cNvSpPr>
          <p:nvPr>
            <p:ph idx="1"/>
          </p:nvPr>
        </p:nvSpPr>
        <p:spPr>
          <a:xfrm>
            <a:off x="600729" y="791484"/>
            <a:ext cx="9438005" cy="5348762"/>
          </a:xfrm>
        </p:spPr>
        <p:txBody>
          <a:bodyPr>
            <a:noAutofit/>
          </a:bodyPr>
          <a:lstStyle/>
          <a:p>
            <a:pPr algn="just"/>
            <a:r>
              <a:rPr lang="tr-TR" sz="1600" b="1" dirty="0"/>
              <a:t>19. yüzyılın sonları ile 20. yüzyılın başları arasında dünya çapında 2.500'den fazla kütüphaneye fon sağlayan Carnegie modeli, yalnızca bina maliyetlerini karşılıyor, diğer giderleri yerel yönetimler karşılıyordu. İskoçya'da ortaya çıkan Mekanik Enstitüleri, kütüphaneler, okuma odaları, dersler ve bilimsel ilkeler üzerine eğitim kaynakları sağlayarak, başta çalışanlar olmak üzere üyelerinin entelektüel ve ahlaki gelişimini artırmayı amaçlıyordu. Birçok modern halk kütüphanesi bu fikirlerden etkilenmiştir. (Abu, 2014, s. 37). </a:t>
            </a:r>
          </a:p>
          <a:p>
            <a:pPr algn="just"/>
            <a:r>
              <a:rPr lang="tr-TR" sz="1600" b="1" dirty="0"/>
              <a:t>Ayrıca, Yeni Güney Galler ve Queensland’deki eğitim kurumları ve abonelik kütüphaneleri, halk kütüphanesinin öncüleri olmuştur. Ancak, bu kuruluşların güçlü halk kütüphane sisteminin gelişimini geciktirdiği de savunulmaktadır (</a:t>
            </a:r>
            <a:r>
              <a:rPr lang="tr-TR" sz="1600" b="1" dirty="0" err="1"/>
              <a:t>Spennemann</a:t>
            </a:r>
            <a:r>
              <a:rPr lang="tr-TR" sz="1600" b="1" dirty="0"/>
              <a:t>, </a:t>
            </a:r>
            <a:r>
              <a:rPr lang="tr-TR" sz="1600" b="1" dirty="0" err="1"/>
              <a:t>O’Neill</a:t>
            </a:r>
            <a:r>
              <a:rPr lang="tr-TR" sz="1600" b="1" dirty="0"/>
              <a:t> ve </a:t>
            </a:r>
            <a:r>
              <a:rPr lang="tr-TR" sz="1600" b="1" dirty="0" err="1"/>
              <a:t>O’Neill</a:t>
            </a:r>
            <a:r>
              <a:rPr lang="tr-TR" sz="1600" b="1" dirty="0"/>
              <a:t>, 2003, s. 14-15; Ferguson, 2007, s. 249).</a:t>
            </a:r>
          </a:p>
          <a:p>
            <a:pPr algn="just"/>
            <a:r>
              <a:rPr lang="tr-TR" sz="1600" b="1" dirty="0"/>
              <a:t>1901’de ilk parasız yerel halk kütüphanesi kurulmuştur.  </a:t>
            </a:r>
          </a:p>
          <a:p>
            <a:pPr algn="just"/>
            <a:r>
              <a:rPr lang="tr-TR" sz="1600" b="1" dirty="0"/>
              <a:t>1934’te, Carnegie Vakfı desteğiyle yapılan araştırma, 1880’lerde yerel kütüphane hizmetlerinin daha iyi desteklendiğine işaret etmektedir.  Bu araştırma, Avustralya’da parasız halk kütüphanelerinin gelişimi ve hükümetler arası iş birliğinin önemini vurgulamaktadır.</a:t>
            </a:r>
          </a:p>
          <a:p>
            <a:pPr algn="just"/>
            <a:r>
              <a:rPr lang="tr-TR" sz="1600" b="1" dirty="0"/>
              <a:t>Victoria’da </a:t>
            </a:r>
            <a:r>
              <a:rPr lang="tr-TR" sz="1600" b="1" dirty="0" err="1"/>
              <a:t>Victorian</a:t>
            </a:r>
            <a:r>
              <a:rPr lang="tr-TR" sz="1600" b="1" dirty="0"/>
              <a:t> Halk Kütüphanesi Hizmeti ve Victoria Kütüphane Kurulu gibi kurumlar, halk kütüphanesi hizmetlerinin etkin yürütülmesi için birlikte hareket etmektedir (Abu, 2014, s. 47-48).</a:t>
            </a:r>
          </a:p>
        </p:txBody>
      </p:sp>
    </p:spTree>
    <p:extLst>
      <p:ext uri="{BB962C8B-B14F-4D97-AF65-F5344CB8AC3E}">
        <p14:creationId xmlns:p14="http://schemas.microsoft.com/office/powerpoint/2010/main" val="280032669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A5E11CB-7FFE-372D-3F27-7176455FA81E}"/>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8360F804-6393-F0ED-9B81-560AB5B6C1B9}"/>
              </a:ext>
            </a:extLst>
          </p:cNvPr>
          <p:cNvSpPr>
            <a:spLocks noGrp="1"/>
          </p:cNvSpPr>
          <p:nvPr>
            <p:ph type="title"/>
          </p:nvPr>
        </p:nvSpPr>
        <p:spPr>
          <a:xfrm>
            <a:off x="850491" y="157303"/>
            <a:ext cx="8814620" cy="452297"/>
          </a:xfrm>
        </p:spPr>
        <p:txBody>
          <a:bodyPr>
            <a:normAutofit fontScale="90000"/>
          </a:bodyPr>
          <a:lstStyle/>
          <a:p>
            <a:pPr algn="ctr"/>
            <a:r>
              <a:rPr lang="tr-TR" sz="2400" b="1" dirty="0"/>
              <a:t>AVUSTRALYA HALK KÜTÜPHANELERİ: YAKIN TARİH VE GÜNÜMÜZ</a:t>
            </a:r>
            <a:endParaRPr lang="tr-TR" sz="2400" b="1" noProof="0" dirty="0"/>
          </a:p>
        </p:txBody>
      </p:sp>
      <p:sp>
        <p:nvSpPr>
          <p:cNvPr id="3" name="İçerik Yer Tutucusu 2">
            <a:extLst>
              <a:ext uri="{FF2B5EF4-FFF2-40B4-BE49-F238E27FC236}">
                <a16:creationId xmlns:a16="http://schemas.microsoft.com/office/drawing/2014/main" id="{E2C1B19D-015F-9360-ABB9-7A0BB47ACE72}"/>
              </a:ext>
            </a:extLst>
          </p:cNvPr>
          <p:cNvSpPr>
            <a:spLocks noGrp="1"/>
          </p:cNvSpPr>
          <p:nvPr>
            <p:ph idx="1"/>
          </p:nvPr>
        </p:nvSpPr>
        <p:spPr>
          <a:xfrm>
            <a:off x="600729" y="791484"/>
            <a:ext cx="9870626" cy="4748994"/>
          </a:xfrm>
        </p:spPr>
        <p:txBody>
          <a:bodyPr>
            <a:noAutofit/>
          </a:bodyPr>
          <a:lstStyle/>
          <a:p>
            <a:pPr algn="just"/>
            <a:r>
              <a:rPr lang="tr-TR" sz="1600" b="1" dirty="0"/>
              <a:t>Günümüzde Avustralya halk kütüphaneleri, internet ve yeni teknolojilerle donatılmış olup, sadece kitap deposu değil, aynı zamanda dijital bilgi erişim noktasıdır.  </a:t>
            </a:r>
          </a:p>
          <a:p>
            <a:pPr algn="just"/>
            <a:r>
              <a:rPr lang="tr-TR" sz="1600" b="1" dirty="0"/>
              <a:t>2003-2004 verilerine göre yaklaşık 4,850 kütüphane bulunmaktadır; bunlar arasında 532 halk kütüphanesi yerel ve eyalet/küçük ulusal kütüphaneleri desteklemektedir.  </a:t>
            </a:r>
          </a:p>
          <a:p>
            <a:pPr algn="just"/>
            <a:r>
              <a:rPr lang="tr-TR" sz="1600" b="1" dirty="0"/>
              <a:t>2013-2014 dönemi verileriyle, her 15,000 kişiye 1 çevrimiçi halk kütüphanesi hizmet noktası düşmektedir ve toplamda 1,530 halk kütüphanesi mevcuttur (Abu, 2014, s. 49; </a:t>
            </a:r>
            <a:r>
              <a:rPr lang="tr-TR" sz="1600" b="1" dirty="0" err="1"/>
              <a:t>State</a:t>
            </a:r>
            <a:r>
              <a:rPr lang="tr-TR" sz="1600" b="1" dirty="0"/>
              <a:t> Library of Queensland, 2015, s. 3). </a:t>
            </a:r>
          </a:p>
          <a:p>
            <a:pPr algn="just"/>
            <a:r>
              <a:rPr lang="tr-TR" sz="1600" b="1" dirty="0"/>
              <a:t>Halk kütüphanelerinin günümüzdeki gelişiminde, okuryazarlığı, eğitimi ve toplum katılımını teşvik etmeyi amaçlayan Mekanik Enstitüleri ve Carnegie tarafından finanse edilen kütüphanelerin derin etkisi vardır.</a:t>
            </a:r>
          </a:p>
          <a:p>
            <a:pPr algn="just"/>
            <a:r>
              <a:rPr lang="tr-TR" sz="1600" b="1" dirty="0"/>
              <a:t>Günümüzde Avustralya halk kütüphaneleri, okuryazarlığa, yaşam boyu öğrenmeye ve dijital katılıma güçlü bir vurgu yaparak topluluk merkezleri olarak hizmet vermeye devam etmektedir (</a:t>
            </a:r>
            <a:r>
              <a:rPr lang="tr-TR" sz="1600" b="1" dirty="0" err="1"/>
              <a:t>Australians</a:t>
            </a:r>
            <a:r>
              <a:rPr lang="tr-TR" sz="1600" b="1" dirty="0"/>
              <a:t> </a:t>
            </a:r>
            <a:r>
              <a:rPr lang="tr-TR" sz="1600" b="1" dirty="0" err="1"/>
              <a:t>reading</a:t>
            </a:r>
            <a:r>
              <a:rPr lang="tr-TR" sz="1600" b="1" dirty="0"/>
              <a:t>, 2024). </a:t>
            </a:r>
          </a:p>
        </p:txBody>
      </p:sp>
    </p:spTree>
    <p:extLst>
      <p:ext uri="{BB962C8B-B14F-4D97-AF65-F5344CB8AC3E}">
        <p14:creationId xmlns:p14="http://schemas.microsoft.com/office/powerpoint/2010/main" val="4100126056"/>
      </p:ext>
    </p:extLst>
  </p:cSld>
  <p:clrMapOvr>
    <a:masterClrMapping/>
  </p:clrMapOvr>
</p:sld>
</file>

<file path=ppt/theme/theme1.xml><?xml version="1.0" encoding="utf-8"?>
<a:theme xmlns:a="http://schemas.openxmlformats.org/drawingml/2006/main" name="Yüzeyler">
  <a:themeElements>
    <a:clrScheme name="Facet">
      <a:dk1>
        <a:sysClr val="windowText" lastClr="000000"/>
      </a:dk1>
      <a:lt1>
        <a:sysClr val="window" lastClr="FFFFFF"/>
      </a:lt1>
      <a:dk2>
        <a:srgbClr val="2C3C43"/>
      </a:dk2>
      <a:lt2>
        <a:srgbClr val="EBEBEB"/>
      </a:lt2>
      <a:accent1>
        <a:srgbClr val="5FCBEF"/>
      </a:accent1>
      <a:accent2>
        <a:srgbClr val="2E83C3"/>
      </a:accent2>
      <a:accent3>
        <a:srgbClr val="42D0A2"/>
      </a:accent3>
      <a:accent4>
        <a:srgbClr val="2E946B"/>
      </a:accent4>
      <a:accent5>
        <a:srgbClr val="42B051"/>
      </a:accent5>
      <a:accent6>
        <a:srgbClr val="96D141"/>
      </a:accent6>
      <a:hlink>
        <a:srgbClr val="3FCDE7"/>
      </a:hlink>
      <a:folHlink>
        <a:srgbClr val="A9D3E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0B5AB586-D108-4FC1-8368-649FE654B894}"/>
    </a:ext>
  </a:extLst>
</a:theme>
</file>

<file path=docProps/app.xml><?xml version="1.0" encoding="utf-8"?>
<Properties xmlns="http://schemas.openxmlformats.org/officeDocument/2006/extended-properties" xmlns:vt="http://schemas.openxmlformats.org/officeDocument/2006/docPropsVTypes">
  <Template>Facet</Template>
  <TotalTime>10165</TotalTime>
  <Words>4767</Words>
  <Application>Microsoft Office PowerPoint</Application>
  <PresentationFormat>Geniş ekran</PresentationFormat>
  <Paragraphs>176</Paragraphs>
  <Slides>25</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25</vt:i4>
      </vt:variant>
    </vt:vector>
  </HeadingPairs>
  <TitlesOfParts>
    <vt:vector size="30" baseType="lpstr">
      <vt:lpstr>Arial</vt:lpstr>
      <vt:lpstr>Trebuchet MS</vt:lpstr>
      <vt:lpstr>Wingdings</vt:lpstr>
      <vt:lpstr>Wingdings 3</vt:lpstr>
      <vt:lpstr>Yüzeyler</vt:lpstr>
      <vt:lpstr> ÇOK KÜLTÜRLÜLÜK VE HİZMETLERİ 10. HAFTA ÇOK KÜLTÜRLÜ KÜTÜPHANELER:  AVUSTRALYA ÖRNEĞİ</vt:lpstr>
      <vt:lpstr>KAPSAM</vt:lpstr>
      <vt:lpstr>GİRİŞ</vt:lpstr>
      <vt:lpstr>AVUSTRALYA: GENEL BİLGİLER</vt:lpstr>
      <vt:lpstr>AVUSTRALYA: GENEL BİLGİLER</vt:lpstr>
      <vt:lpstr>AVUSTRALYA: GENEL BİLGİLER</vt:lpstr>
      <vt:lpstr>AVUSTRALYA HALK KÜTÜPHANELERİ: TARİHÇE</vt:lpstr>
      <vt:lpstr>AVUSTRALYA HALK KÜTÜPHANELERİ: TARİHÇE</vt:lpstr>
      <vt:lpstr>AVUSTRALYA HALK KÜTÜPHANELERİ: YAKIN TARİH VE GÜNÜMÜZ</vt:lpstr>
      <vt:lpstr>AVUSTRALYA HALK KÜTÜPHANELERİ: YAKIN TARİH VE GÜNÜMÜZ</vt:lpstr>
      <vt:lpstr>AVUSTRALYA HALK KÜTÜPHANELERİ: ÇOK KÜLTÜRLÜLÜK</vt:lpstr>
      <vt:lpstr>AVUSTRALYA HALK KÜTÜPHANELERİ: ÇOK KÜLTÜRLÜLÜK</vt:lpstr>
      <vt:lpstr>AVUSTRALYA ÇOK KÜLTÜRLÜ HALK KÜTÜPHANELERİ:  Yeni Güney Galler Eyalet Kütüphanesi </vt:lpstr>
      <vt:lpstr>AVUSTRALYA ÇOK KÜLTÜRLÜ HALK KÜTÜPHANELERİ: Çeşitli Programlar</vt:lpstr>
      <vt:lpstr>AVUSTRALYA ÇOK KÜLTÜRLÜ HALK KÜTÜPHANELERİ: Çeşitli Programlar</vt:lpstr>
      <vt:lpstr>AVUSTRALYA ÇOK KÜLTÜRLÜ HALK KÜTÜPHANELERİ: Çeşitli Programlar</vt:lpstr>
      <vt:lpstr>AVUSTRALYA ÇOK KÜLTÜRLÜ HALK KÜTÜPHANELERİ: SORUNLAR</vt:lpstr>
      <vt:lpstr>AVUSTRALYA ÇOK KÜLTÜRLÜ HALK KÜTÜPHANELERİ: SORUNLAR</vt:lpstr>
      <vt:lpstr>AVUSTRALYA ÇOK KÜLTÜRLÜ HALK KÜTÜPHANELERİ: SORUNLAR</vt:lpstr>
      <vt:lpstr>AVUSTRALYA ÇOK KÜLTÜRLÜ HALK KÜTÜPHANELERİ: ÇÖZÜM ÖNERİLERİ</vt:lpstr>
      <vt:lpstr>AVUSTRALYA ÇOK KÜLTÜRLÜ HALK KÜTÜPHANELERİ: ÇÖZÜM ÖNERİLERİ</vt:lpstr>
      <vt:lpstr>AVUSTRALYA ÇOK KÜLTÜRLÜ HALK KÜTÜPHANELERİ: ÇÖZÜM ÖNERİLERİ</vt:lpstr>
      <vt:lpstr>SONUÇ VE DEĞERLENDİRME</vt:lpstr>
      <vt:lpstr>KAYNAKÇA</vt:lpstr>
      <vt:lpstr>KAYNAKÇA</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MEDYA VE İLETİŞİM:  1. HAFTA</dc:title>
  <dc:creator>GULERDEMIR</dc:creator>
  <cp:lastModifiedBy>pc</cp:lastModifiedBy>
  <cp:revision>34</cp:revision>
  <dcterms:created xsi:type="dcterms:W3CDTF">2025-07-04T07:41:44Z</dcterms:created>
  <dcterms:modified xsi:type="dcterms:W3CDTF">2025-12-05T12:06:19Z</dcterms:modified>
</cp:coreProperties>
</file>