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9" r:id="rId2"/>
    <p:sldId id="258" r:id="rId3"/>
    <p:sldId id="259" r:id="rId4"/>
    <p:sldId id="261" r:id="rId5"/>
    <p:sldId id="263" r:id="rId6"/>
    <p:sldId id="265" r:id="rId7"/>
    <p:sldId id="266" r:id="rId8"/>
    <p:sldId id="270" r:id="rId9"/>
    <p:sldId id="273"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A2D91819-CAAE-404F-BC16-0A83DF6828C7}"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9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1E950D-11C2-4ECF-9AE0-2B6EF38C45F7}"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91819-CAAE-404F-BC16-0A83DF6828C7}" type="slidenum">
              <a:rPr lang="tr-TR" smtClean="0"/>
              <a:t>‹#›</a:t>
            </a:fld>
            <a:endParaRPr lang="tr-TR"/>
          </a:p>
        </p:txBody>
      </p:sp>
    </p:spTree>
    <p:extLst>
      <p:ext uri="{BB962C8B-B14F-4D97-AF65-F5344CB8AC3E}">
        <p14:creationId xmlns:p14="http://schemas.microsoft.com/office/powerpoint/2010/main" val="92162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390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359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spTree>
    <p:extLst>
      <p:ext uri="{BB962C8B-B14F-4D97-AF65-F5344CB8AC3E}">
        <p14:creationId xmlns:p14="http://schemas.microsoft.com/office/powerpoint/2010/main" val="1182507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558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4697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520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00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spTree>
    <p:extLst>
      <p:ext uri="{BB962C8B-B14F-4D97-AF65-F5344CB8AC3E}">
        <p14:creationId xmlns:p14="http://schemas.microsoft.com/office/powerpoint/2010/main" val="164302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32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B1E950D-11C2-4ECF-9AE0-2B6EF38C45F7}"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91819-CAAE-404F-BC16-0A83DF6828C7}" type="slidenum">
              <a:rPr lang="tr-TR" smtClean="0"/>
              <a:t>‹#›</a:t>
            </a:fld>
            <a:endParaRPr lang="tr-TR"/>
          </a:p>
        </p:txBody>
      </p:sp>
    </p:spTree>
    <p:extLst>
      <p:ext uri="{BB962C8B-B14F-4D97-AF65-F5344CB8AC3E}">
        <p14:creationId xmlns:p14="http://schemas.microsoft.com/office/powerpoint/2010/main" val="69889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B1E950D-11C2-4ECF-9AE0-2B6EF38C45F7}" type="datetimeFigureOut">
              <a:rPr lang="tr-TR" smtClean="0"/>
              <a:t>11.09.2025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2D91819-CAAE-404F-BC16-0A83DF6828C7}"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080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B1E950D-11C2-4ECF-9AE0-2B6EF38C45F7}" type="datetimeFigureOut">
              <a:rPr lang="tr-TR" smtClean="0"/>
              <a:t>11.09.2025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2D91819-CAAE-404F-BC16-0A83DF6828C7}"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51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E950D-11C2-4ECF-9AE0-2B6EF38C45F7}" type="datetimeFigureOut">
              <a:rPr lang="tr-TR" smtClean="0"/>
              <a:t>11.09.2025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2D91819-CAAE-404F-BC16-0A83DF6828C7}" type="slidenum">
              <a:rPr lang="tr-TR" smtClean="0"/>
              <a:t>‹#›</a:t>
            </a:fld>
            <a:endParaRPr lang="tr-TR"/>
          </a:p>
        </p:txBody>
      </p:sp>
    </p:spTree>
    <p:extLst>
      <p:ext uri="{BB962C8B-B14F-4D97-AF65-F5344CB8AC3E}">
        <p14:creationId xmlns:p14="http://schemas.microsoft.com/office/powerpoint/2010/main" val="307749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1E950D-11C2-4ECF-9AE0-2B6EF38C45F7}"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91819-CAAE-404F-BC16-0A83DF6828C7}"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767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1E950D-11C2-4ECF-9AE0-2B6EF38C45F7}"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91819-CAAE-404F-BC16-0A83DF6828C7}" type="slidenum">
              <a:rPr lang="tr-TR" smtClean="0"/>
              <a:t>‹#›</a:t>
            </a:fld>
            <a:endParaRPr lang="tr-TR"/>
          </a:p>
        </p:txBody>
      </p:sp>
    </p:spTree>
    <p:extLst>
      <p:ext uri="{BB962C8B-B14F-4D97-AF65-F5344CB8AC3E}">
        <p14:creationId xmlns:p14="http://schemas.microsoft.com/office/powerpoint/2010/main" val="333173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1E950D-11C2-4ECF-9AE0-2B6EF38C45F7}" type="datetimeFigureOut">
              <a:rPr lang="tr-TR" smtClean="0"/>
              <a:t>11.09.2025</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D91819-CAAE-404F-BC16-0A83DF6828C7}" type="slidenum">
              <a:rPr lang="tr-TR" smtClean="0"/>
              <a:t>‹#›</a:t>
            </a:fld>
            <a:endParaRPr lang="tr-TR"/>
          </a:p>
        </p:txBody>
      </p:sp>
    </p:spTree>
    <p:extLst>
      <p:ext uri="{BB962C8B-B14F-4D97-AF65-F5344CB8AC3E}">
        <p14:creationId xmlns:p14="http://schemas.microsoft.com/office/powerpoint/2010/main" val="290185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34836" y="1425667"/>
            <a:ext cx="9005454" cy="2387600"/>
          </a:xfrm>
        </p:spPr>
        <p:txBody>
          <a:bodyPr>
            <a:noAutofit/>
          </a:bodyPr>
          <a:lstStyle/>
          <a:p>
            <a:pPr algn="ctr"/>
            <a:r>
              <a:rPr lang="tr-TR" sz="5400" dirty="0"/>
              <a:t>T.C. </a:t>
            </a:r>
            <a:br>
              <a:rPr lang="tr-TR" sz="5400" dirty="0"/>
            </a:br>
            <a:r>
              <a:rPr lang="tr-TR" sz="5400" dirty="0"/>
              <a:t>KASTAMONU ÜNİVERSİTESİ</a:t>
            </a:r>
            <a:br>
              <a:rPr lang="tr-TR" sz="5400" dirty="0"/>
            </a:br>
            <a:r>
              <a:rPr lang="tr-TR" sz="5400" dirty="0"/>
              <a:t>TURİZM FAKÜLTESİ</a:t>
            </a:r>
          </a:p>
        </p:txBody>
      </p:sp>
      <p:sp>
        <p:nvSpPr>
          <p:cNvPr id="3" name="Alt Başlık 2"/>
          <p:cNvSpPr>
            <a:spLocks noGrp="1"/>
          </p:cNvSpPr>
          <p:nvPr>
            <p:ph type="subTitle" idx="1"/>
          </p:nvPr>
        </p:nvSpPr>
        <p:spPr>
          <a:xfrm>
            <a:off x="1565563" y="4379316"/>
            <a:ext cx="9144000" cy="2106034"/>
          </a:xfrm>
        </p:spPr>
        <p:txBody>
          <a:bodyPr/>
          <a:lstStyle/>
          <a:p>
            <a:pPr algn="ctr"/>
            <a:r>
              <a:rPr lang="tr-TR" dirty="0"/>
              <a:t>Gastronomi ve Mutfak Sanatları Bölümü</a:t>
            </a:r>
          </a:p>
          <a:p>
            <a:endParaRPr lang="tr-TR" dirty="0"/>
          </a:p>
          <a:p>
            <a:pPr algn="ctr"/>
            <a:endParaRPr lang="tr-TR" dirty="0"/>
          </a:p>
          <a:p>
            <a:pPr algn="ctr"/>
            <a:r>
              <a:rPr lang="tr-TR" dirty="0"/>
              <a:t>Osmanlı Dönemi Mutfak Kültürü I</a:t>
            </a:r>
          </a:p>
          <a:p>
            <a:pPr algn="ctr"/>
            <a:endParaRPr lang="tr-TR" b="1" dirty="0"/>
          </a:p>
        </p:txBody>
      </p:sp>
    </p:spTree>
    <p:extLst>
      <p:ext uri="{BB962C8B-B14F-4D97-AF65-F5344CB8AC3E}">
        <p14:creationId xmlns:p14="http://schemas.microsoft.com/office/powerpoint/2010/main" val="1564505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691186"/>
            <a:ext cx="9601196" cy="1303867"/>
          </a:xfrm>
        </p:spPr>
        <p:txBody>
          <a:bodyPr>
            <a:normAutofit fontScale="90000"/>
          </a:bodyPr>
          <a:lstStyle/>
          <a:p>
            <a:r>
              <a:rPr lang="tr-TR" b="1" dirty="0"/>
              <a:t>Genel Hatlarıyla Osmanlı’da Yemek ve Mutfak</a:t>
            </a:r>
            <a:endParaRPr lang="tr-TR" dirty="0"/>
          </a:p>
        </p:txBody>
      </p:sp>
      <p:sp>
        <p:nvSpPr>
          <p:cNvPr id="3" name="İçerik Yer Tutucusu 2"/>
          <p:cNvSpPr>
            <a:spLocks noGrp="1"/>
          </p:cNvSpPr>
          <p:nvPr>
            <p:ph idx="1"/>
          </p:nvPr>
        </p:nvSpPr>
        <p:spPr>
          <a:xfrm>
            <a:off x="1295401" y="1995053"/>
            <a:ext cx="9601196" cy="3880815"/>
          </a:xfrm>
        </p:spPr>
        <p:txBody>
          <a:bodyPr/>
          <a:lstStyle/>
          <a:p>
            <a:pPr algn="just"/>
            <a:r>
              <a:rPr lang="tr-TR" dirty="0"/>
              <a:t>Osmanlı Devleti tarih boyunca geniş coğrafyalara yayılmış ve çok sayıdaki farklı milletlere ev sahipliği yapmıştır. Dolayısıyla kültürel bir sentez oluşmuş, zengin bir mutfak ortaya çıkmıştır. Osmanlı mutfağının temeli öncelikle Türk mutfak geleneğine ve İslam anlayışına dayanmaktadır. Türk mutfağının en önemli öğelerinden olan et-süt-süt ürünleri üçgeni dayanak yapılmış, İslam anlayışı kapsamında da içki uzak tutulmuştur.</a:t>
            </a:r>
          </a:p>
        </p:txBody>
      </p:sp>
    </p:spTree>
    <p:extLst>
      <p:ext uri="{BB962C8B-B14F-4D97-AF65-F5344CB8AC3E}">
        <p14:creationId xmlns:p14="http://schemas.microsoft.com/office/powerpoint/2010/main" val="167708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845127"/>
            <a:ext cx="9601196" cy="5030741"/>
          </a:xfrm>
        </p:spPr>
        <p:txBody>
          <a:bodyPr/>
          <a:lstStyle/>
          <a:p>
            <a:pPr algn="just"/>
            <a:r>
              <a:rPr lang="tr-TR" dirty="0"/>
              <a:t>Osmanlı Devleti’nin kuruluş döneminde saray sofralarının yalın bir görüntüye sahip olduğu belirtilmektedir. Yemekler padişah dışında her dört kişi için ortaya bir tabak olarak konulmaktadır. Bu kapsamda da sofranın onur konuğu dışında (onur konuğu için yemekler tek kişilik hazırlanırdı) en az iki kişiye, genellikle dört kişiye ortak bir yemek tabağı çıkarılır ve yemekler ortadan hep birlikte yenirdi. Bunun için ise kaşık ya da bıçak kullanılır ve herkes tabakta önüne düşen bölümden eliyle alarak bir ekmek dilimi üzerine koyar ve oradan yerdi. Yemek başlayıncaya kadar müzik dinletisi olurdu. Fakat yemek başlayınca müzik kesilir, ağırbaşlılıkla yemek yenirdi.</a:t>
            </a:r>
          </a:p>
        </p:txBody>
      </p:sp>
    </p:spTree>
    <p:extLst>
      <p:ext uri="{BB962C8B-B14F-4D97-AF65-F5344CB8AC3E}">
        <p14:creationId xmlns:p14="http://schemas.microsoft.com/office/powerpoint/2010/main" val="360979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662546"/>
            <a:ext cx="9601196" cy="2133600"/>
          </a:xfrm>
        </p:spPr>
        <p:txBody>
          <a:bodyPr/>
          <a:lstStyle/>
          <a:p>
            <a:pPr algn="just"/>
            <a:r>
              <a:rPr lang="tr-TR" dirty="0"/>
              <a:t>Osmanlı’nın son dönemlerine bakıldığında kahvaltıda et soğuk bir şekilde kavurma biçiminde yer almıştır. İlk dönemlerde olduğu gibi zengin, doyurucu bir kahvaltıya rastlanmaktır. Akşam yemeklerinde ise tabakların hepsinde daima et, börek, sebze, hoşaf, tatlı ve pilav bulunmaktadır. Fakat makarna çok tercih edilen bir yemek olmamıştır.</a:t>
            </a:r>
          </a:p>
        </p:txBody>
      </p:sp>
    </p:spTree>
    <p:extLst>
      <p:ext uri="{BB962C8B-B14F-4D97-AF65-F5344CB8AC3E}">
        <p14:creationId xmlns:p14="http://schemas.microsoft.com/office/powerpoint/2010/main" val="389099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440873"/>
            <a:ext cx="9601196" cy="4434995"/>
          </a:xfrm>
        </p:spPr>
        <p:txBody>
          <a:bodyPr/>
          <a:lstStyle/>
          <a:p>
            <a:pPr algn="just"/>
            <a:r>
              <a:rPr lang="tr-TR" dirty="0"/>
              <a:t>Osmanlı’da en çok kullanılan baharatlar; kimyon, safran, hardal, kişniş ve tarçındır. Saray, konak ve halk mutfağında tatlandırıcılardan nane, maydanoz, fesleğen, reyhan, sarımsak, soğan ve Amerika’nın keşfinden sonraki (1492) yıllarda salça ve biber kullanılmıştır. Açları doyurmak için yapılan vakıf imarethanelerinde ekmeğin yanında genellikle çorba, et ve sebze yemekleri ve pilav verilmiştir. Ramazan ve Cuma günlerinde bunlara ballı tatlı, helva ve zerde gibi tatlılar ilave edilerek fakirlere sunulmuştur. </a:t>
            </a:r>
          </a:p>
        </p:txBody>
      </p:sp>
    </p:spTree>
    <p:extLst>
      <p:ext uri="{BB962C8B-B14F-4D97-AF65-F5344CB8AC3E}">
        <p14:creationId xmlns:p14="http://schemas.microsoft.com/office/powerpoint/2010/main" val="306294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705041"/>
            <a:ext cx="9601196" cy="1082195"/>
          </a:xfrm>
        </p:spPr>
        <p:txBody>
          <a:bodyPr/>
          <a:lstStyle/>
          <a:p>
            <a:r>
              <a:rPr lang="tr-TR" b="1" dirty="0"/>
              <a:t>Osmanlı Döneminde Yemek Kültürü</a:t>
            </a:r>
            <a:endParaRPr lang="tr-TR" dirty="0"/>
          </a:p>
        </p:txBody>
      </p:sp>
      <p:sp>
        <p:nvSpPr>
          <p:cNvPr id="3" name="İçerik Yer Tutucusu 2"/>
          <p:cNvSpPr>
            <a:spLocks noGrp="1"/>
          </p:cNvSpPr>
          <p:nvPr>
            <p:ph idx="1"/>
          </p:nvPr>
        </p:nvSpPr>
        <p:spPr>
          <a:xfrm>
            <a:off x="1295401" y="2008908"/>
            <a:ext cx="9601196" cy="4322618"/>
          </a:xfrm>
        </p:spPr>
        <p:txBody>
          <a:bodyPr>
            <a:normAutofit/>
          </a:bodyPr>
          <a:lstStyle/>
          <a:p>
            <a:pPr algn="just"/>
            <a:r>
              <a:rPr lang="tr-TR" dirty="0"/>
              <a:t>Osmanlı’da yemek, yere çok yakın bir konumda olan sofralarda yenmiştir ve sini adı verilen tepsiler küçük sehpaların üzerine yerleştirilmiştir. Yerler kirlenmesin diye de sini ve sehpaların altına örtü serilmiştir. Yemek yenileceği zaman sininin etrafına oturulmuş çatal bıçak kullanılmamıştır. Ekmek ya da pide elle koparılarak yenmiştir. Sofralarda kullanılan tek aracın kaşık olması sebebi ile Osmanlı yemek kültüründe önemli bir yere sahiptir. </a:t>
            </a:r>
          </a:p>
        </p:txBody>
      </p:sp>
    </p:spTree>
    <p:extLst>
      <p:ext uri="{BB962C8B-B14F-4D97-AF65-F5344CB8AC3E}">
        <p14:creationId xmlns:p14="http://schemas.microsoft.com/office/powerpoint/2010/main" val="68267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50819" y="2367588"/>
            <a:ext cx="9601196" cy="1359286"/>
          </a:xfrm>
        </p:spPr>
        <p:txBody>
          <a:bodyPr/>
          <a:lstStyle/>
          <a:p>
            <a:pPr algn="just"/>
            <a:r>
              <a:rPr lang="tr-TR" dirty="0"/>
              <a:t>Osmanlı mutfağında II. Bayezid’den sonra özellikle porselen kullanılmıştır. Bu durum da zengin bir porselen, çini varlığını ifade etmektedir. Söz konusu porselenler ise bugün Topkapı Sarayı’nda sergilenmektedir </a:t>
            </a:r>
          </a:p>
        </p:txBody>
      </p:sp>
    </p:spTree>
    <p:extLst>
      <p:ext uri="{BB962C8B-B14F-4D97-AF65-F5344CB8AC3E}">
        <p14:creationId xmlns:p14="http://schemas.microsoft.com/office/powerpoint/2010/main" val="199673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3"/>
            <a:ext cx="9601196" cy="902086"/>
          </a:xfrm>
        </p:spPr>
        <p:txBody>
          <a:bodyPr/>
          <a:lstStyle/>
          <a:p>
            <a:r>
              <a:rPr lang="tr-TR" b="1"/>
              <a:t>Osmanlı’da Sebze ve Meyve Tüketimi</a:t>
            </a:r>
            <a:endParaRPr lang="tr-TR"/>
          </a:p>
        </p:txBody>
      </p:sp>
      <p:sp>
        <p:nvSpPr>
          <p:cNvPr id="3" name="İçerik Yer Tutucusu 2"/>
          <p:cNvSpPr>
            <a:spLocks noGrp="1"/>
          </p:cNvSpPr>
          <p:nvPr>
            <p:ph idx="1"/>
          </p:nvPr>
        </p:nvSpPr>
        <p:spPr>
          <a:xfrm>
            <a:off x="1295401" y="2022764"/>
            <a:ext cx="9601196" cy="3853104"/>
          </a:xfrm>
        </p:spPr>
        <p:txBody>
          <a:bodyPr/>
          <a:lstStyle/>
          <a:p>
            <a:pPr algn="just"/>
            <a:r>
              <a:rPr lang="tr-TR" dirty="0"/>
              <a:t>Sarayda en fazla tüketilen meyvelere bakıldığında üzümün (yaş-kuru) ilk sırada geldiği görülmektedir. Kuru üzüm tüketimi ise yaşına oranla daha fazladır. Dönemden döneme değişiklik gösterse de tüketim miktarını üzümden sonra nar, armut, elma, incir ve badem takip etmiştir. Saraya alınan yaş meyvelerin bir kısmı olduğu gibi tüketilirken önemli bir kısmı da kurularıyla birlikte Helvahaneye gönderilmiştir. Osmanlı sarayında tüketilen meyveleri mevsimlerine göre şu şekilde sıralamak mümkündür.</a:t>
            </a:r>
          </a:p>
        </p:txBody>
      </p:sp>
    </p:spTree>
    <p:extLst>
      <p:ext uri="{BB962C8B-B14F-4D97-AF65-F5344CB8AC3E}">
        <p14:creationId xmlns:p14="http://schemas.microsoft.com/office/powerpoint/2010/main" val="126130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4564" y="1656386"/>
            <a:ext cx="9601196" cy="3318936"/>
          </a:xfrm>
        </p:spPr>
        <p:txBody>
          <a:bodyPr/>
          <a:lstStyle/>
          <a:p>
            <a:pPr algn="just"/>
            <a:r>
              <a:rPr lang="tr-TR" dirty="0"/>
              <a:t>Sebzeler içerisinde en çok üretimi yapılan ürün soğan ve sarımsaktır. Dönemin kaynaklarında piyaz ve </a:t>
            </a:r>
            <a:r>
              <a:rPr lang="tr-TR" dirty="0" err="1"/>
              <a:t>sir</a:t>
            </a:r>
            <a:r>
              <a:rPr lang="tr-TR" dirty="0"/>
              <a:t> olarak geçmektedir. Bu sebzelerden sonra ise patates, havuç, enginar, lahana, nane, marul, fasulye, bakla, domates, ıspanak, hıyar, semizotu, kabak, turp, yerelması, maydanoz, hindiba ve pırasa gelmektedir. Ancak bu sebzeler arasında domatesin mutfaklarda kullanmaya başlanması biraz daha geç olmuştur. 1800’lü yılların başlarında kullanımı yaygınlaşmıştır.</a:t>
            </a:r>
          </a:p>
        </p:txBody>
      </p:sp>
    </p:spTree>
    <p:extLst>
      <p:ext uri="{BB962C8B-B14F-4D97-AF65-F5344CB8AC3E}">
        <p14:creationId xmlns:p14="http://schemas.microsoft.com/office/powerpoint/2010/main" val="12297835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114</TotalTime>
  <Words>585</Words>
  <Application>Microsoft Office PowerPoint</Application>
  <PresentationFormat>Geniş ekran</PresentationFormat>
  <Paragraphs>16</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Garamond</vt:lpstr>
      <vt:lpstr>Organik</vt:lpstr>
      <vt:lpstr>T.C.  KASTAMONU ÜNİVERSİTESİ TURİZM FAKÜLTESİ</vt:lpstr>
      <vt:lpstr>Genel Hatlarıyla Osmanlı’da Yemek ve Mutfak</vt:lpstr>
      <vt:lpstr>PowerPoint Sunusu</vt:lpstr>
      <vt:lpstr>PowerPoint Sunusu</vt:lpstr>
      <vt:lpstr>PowerPoint Sunusu</vt:lpstr>
      <vt:lpstr>Osmanlı Döneminde Yemek Kültürü</vt:lpstr>
      <vt:lpstr>PowerPoint Sunusu</vt:lpstr>
      <vt:lpstr>Osmanlı’da Sebze ve Meyve Tüketimi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KASTAMONU ÜNİVERSİTESİ  FAZIL BOYNER  SAĞLIK BİLİMLERİ FAKÜLTESİ</dc:title>
  <dc:creator>Aykut Şimşek</dc:creator>
  <cp:lastModifiedBy>pc</cp:lastModifiedBy>
  <cp:revision>77</cp:revision>
  <dcterms:created xsi:type="dcterms:W3CDTF">2020-03-12T12:59:56Z</dcterms:created>
  <dcterms:modified xsi:type="dcterms:W3CDTF">2025-09-11T10:51:30Z</dcterms:modified>
</cp:coreProperties>
</file>