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  <p:sldMasterId id="2147483713" r:id="rId2"/>
  </p:sldMasterIdLst>
  <p:notesMasterIdLst>
    <p:notesMasterId r:id="rId10"/>
  </p:notesMasterIdLst>
  <p:sldIdLst>
    <p:sldId id="420" r:id="rId3"/>
    <p:sldId id="383" r:id="rId4"/>
    <p:sldId id="277" r:id="rId5"/>
    <p:sldId id="279" r:id="rId6"/>
    <p:sldId id="280" r:id="rId7"/>
    <p:sldId id="281" r:id="rId8"/>
    <p:sldId id="37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14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A0051-1B56-4ECA-80AA-75A7D7C1E334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ECE0F-F16C-4A17-BAD3-7311596A6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803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99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 smtClean="0"/>
              <a:t>Msds</a:t>
            </a:r>
            <a:r>
              <a:rPr lang="tr-TR" dirty="0" smtClean="0"/>
              <a:t> :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Malzeme Güvenlik Bilgi Formu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ECE0F-F16C-4A17-BAD3-7311596A67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9723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20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3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48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AF2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DFAF7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4510" y="6457950"/>
            <a:ext cx="1076628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73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4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60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28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16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143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625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90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553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2279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858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41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50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7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0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0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94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4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16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2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24A62E-0B02-416B-A8B5-0ECA4C1FF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T.C. </a:t>
            </a:r>
            <a:br>
              <a:rPr lang="tr-TR" dirty="0"/>
            </a:br>
            <a:r>
              <a:rPr lang="tr-TR" dirty="0"/>
              <a:t>KASTAMONU ÜNİVERSİTESİ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AC714E28-F5EE-43E4-AC27-36385A24F3C8}"/>
              </a:ext>
            </a:extLst>
          </p:cNvPr>
          <p:cNvSpPr txBox="1">
            <a:spLocks/>
          </p:cNvSpPr>
          <p:nvPr/>
        </p:nvSpPr>
        <p:spPr>
          <a:xfrm>
            <a:off x="1647514" y="2724737"/>
            <a:ext cx="6683765" cy="1614266"/>
          </a:xfrm>
          <a:prstGeom prst="rect">
            <a:avLst/>
          </a:prstGeom>
        </p:spPr>
        <p:txBody>
          <a:bodyPr vert="horz" lIns="68580" tIns="34290" rIns="68580" bIns="3429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TURİZM FAKÜLTESİ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7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GASTRONOMİ VE MUTFAK SANATLARI BÖLÜMÜ</a:t>
            </a: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83391738-7444-4F3E-A688-924FAB07C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549" y="4685262"/>
            <a:ext cx="7290055" cy="5294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1800" dirty="0" smtClean="0"/>
              <a:t>İŞ SAĞLIĞI VE GÜVENLİĞİ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20468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522810" y="1326952"/>
            <a:ext cx="6098381" cy="36105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2813"/>
              </a:lnSpc>
            </a:pPr>
            <a:r>
              <a:rPr lang="en-US" sz="2250" b="1" dirty="0"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Meslek Hastalıkları: Tanım ve Temel Nedenler</a:t>
            </a:r>
            <a:endParaRPr lang="en-US" sz="2250" dirty="0"/>
          </a:p>
        </p:txBody>
      </p:sp>
      <p:sp>
        <p:nvSpPr>
          <p:cNvPr id="3" name="Shape 1"/>
          <p:cNvSpPr/>
          <p:nvPr/>
        </p:nvSpPr>
        <p:spPr>
          <a:xfrm>
            <a:off x="459581" y="2147515"/>
            <a:ext cx="4046786" cy="1453828"/>
          </a:xfrm>
          <a:prstGeom prst="roundRect">
            <a:avLst>
              <a:gd name="adj" fmla="val 4717"/>
            </a:avLst>
          </a:prstGeom>
          <a:solidFill>
            <a:srgbClr val="6237C8"/>
          </a:solidFill>
          <a:ln/>
        </p:spPr>
      </p:sp>
      <p:sp>
        <p:nvSpPr>
          <p:cNvPr id="4" name="Shape 2"/>
          <p:cNvSpPr/>
          <p:nvPr/>
        </p:nvSpPr>
        <p:spPr>
          <a:xfrm>
            <a:off x="459581" y="2133228"/>
            <a:ext cx="4046786" cy="57150"/>
          </a:xfrm>
          <a:prstGeom prst="roundRect">
            <a:avLst>
              <a:gd name="adj" fmla="val 96502"/>
            </a:avLst>
          </a:prstGeom>
          <a:solidFill>
            <a:srgbClr val="6237C8"/>
          </a:solidFill>
          <a:ln/>
        </p:spPr>
      </p:sp>
      <p:sp>
        <p:nvSpPr>
          <p:cNvPr id="5" name="Shape 3"/>
          <p:cNvSpPr/>
          <p:nvPr/>
        </p:nvSpPr>
        <p:spPr>
          <a:xfrm>
            <a:off x="2286037" y="1950616"/>
            <a:ext cx="393874" cy="393874"/>
          </a:xfrm>
          <a:prstGeom prst="roundRect">
            <a:avLst>
              <a:gd name="adj" fmla="val 145097"/>
            </a:avLst>
          </a:prstGeom>
          <a:solidFill>
            <a:srgbClr val="6237C8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4207" y="2049066"/>
            <a:ext cx="157534" cy="196899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05135" y="2475755"/>
            <a:ext cx="2166566" cy="27086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125"/>
              </a:lnSpc>
            </a:pPr>
            <a:r>
              <a:rPr lang="en-US" sz="1688" b="1" dirty="0">
                <a:solidFill>
                  <a:srgbClr val="FFFFFF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Tanım</a:t>
            </a:r>
            <a:endParaRPr lang="en-US" sz="1688" dirty="0"/>
          </a:p>
        </p:txBody>
      </p:sp>
      <p:sp>
        <p:nvSpPr>
          <p:cNvPr id="8" name="Text 5"/>
          <p:cNvSpPr/>
          <p:nvPr/>
        </p:nvSpPr>
        <p:spPr>
          <a:xfrm>
            <a:off x="605135" y="2825353"/>
            <a:ext cx="3755678" cy="630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25"/>
              </a:lnSpc>
            </a:pPr>
            <a:r>
              <a:rPr lang="en-US" sz="103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Belirli bir iş veya meslek dalında, tekrarlayan sebepler veya işin yürütüm şartlarından kaynaklanan geçici/kalıcı sağlık bozuklukları.</a:t>
            </a:r>
            <a:endParaRPr lang="en-US" sz="1031" dirty="0"/>
          </a:p>
        </p:txBody>
      </p:sp>
      <p:sp>
        <p:nvSpPr>
          <p:cNvPr id="9" name="Shape 6"/>
          <p:cNvSpPr/>
          <p:nvPr/>
        </p:nvSpPr>
        <p:spPr>
          <a:xfrm>
            <a:off x="4637633" y="2147515"/>
            <a:ext cx="4046786" cy="1453828"/>
          </a:xfrm>
          <a:prstGeom prst="roundRect">
            <a:avLst>
              <a:gd name="adj" fmla="val 4717"/>
            </a:avLst>
          </a:prstGeom>
          <a:solidFill>
            <a:srgbClr val="6237C8"/>
          </a:solidFill>
          <a:ln/>
        </p:spPr>
      </p:sp>
      <p:sp>
        <p:nvSpPr>
          <p:cNvPr id="10" name="Shape 7"/>
          <p:cNvSpPr/>
          <p:nvPr/>
        </p:nvSpPr>
        <p:spPr>
          <a:xfrm>
            <a:off x="4637633" y="2133228"/>
            <a:ext cx="4046786" cy="57150"/>
          </a:xfrm>
          <a:prstGeom prst="roundRect">
            <a:avLst>
              <a:gd name="adj" fmla="val 96502"/>
            </a:avLst>
          </a:prstGeom>
          <a:solidFill>
            <a:srgbClr val="6237C8"/>
          </a:solidFill>
          <a:ln/>
        </p:spPr>
      </p:sp>
      <p:sp>
        <p:nvSpPr>
          <p:cNvPr id="11" name="Shape 8"/>
          <p:cNvSpPr/>
          <p:nvPr/>
        </p:nvSpPr>
        <p:spPr>
          <a:xfrm>
            <a:off x="6464089" y="1950616"/>
            <a:ext cx="393874" cy="393874"/>
          </a:xfrm>
          <a:prstGeom prst="roundRect">
            <a:avLst>
              <a:gd name="adj" fmla="val 145097"/>
            </a:avLst>
          </a:prstGeom>
          <a:solidFill>
            <a:srgbClr val="6237C8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2259" y="2049066"/>
            <a:ext cx="157534" cy="196899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783187" y="2475755"/>
            <a:ext cx="2166566" cy="27086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125"/>
              </a:lnSpc>
            </a:pPr>
            <a:r>
              <a:rPr lang="en-US" sz="1688" b="1" dirty="0">
                <a:solidFill>
                  <a:srgbClr val="FFFFFF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Sanayileşme Etkisi</a:t>
            </a:r>
            <a:endParaRPr lang="en-US" sz="1688" dirty="0"/>
          </a:p>
        </p:txBody>
      </p:sp>
      <p:sp>
        <p:nvSpPr>
          <p:cNvPr id="14" name="Text 10"/>
          <p:cNvSpPr/>
          <p:nvPr/>
        </p:nvSpPr>
        <p:spPr>
          <a:xfrm>
            <a:off x="4783187" y="2825353"/>
            <a:ext cx="3755678" cy="4202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25"/>
              </a:lnSpc>
            </a:pPr>
            <a:r>
              <a:rPr lang="en-US" sz="103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Yeni üretim yöntemleri, meslek hastalıklarının yaygınlaşmasında ana sebep olmuştur.</a:t>
            </a:r>
            <a:endParaRPr lang="en-US" sz="1031" dirty="0"/>
          </a:p>
        </p:txBody>
      </p:sp>
      <p:sp>
        <p:nvSpPr>
          <p:cNvPr id="15" name="Shape 11"/>
          <p:cNvSpPr/>
          <p:nvPr/>
        </p:nvSpPr>
        <p:spPr>
          <a:xfrm>
            <a:off x="459581" y="3929509"/>
            <a:ext cx="4046786" cy="1243683"/>
          </a:xfrm>
          <a:prstGeom prst="roundRect">
            <a:avLst>
              <a:gd name="adj" fmla="val 5514"/>
            </a:avLst>
          </a:prstGeom>
          <a:solidFill>
            <a:srgbClr val="6237C8"/>
          </a:solidFill>
          <a:ln/>
        </p:spPr>
      </p:sp>
      <p:sp>
        <p:nvSpPr>
          <p:cNvPr id="16" name="Shape 12"/>
          <p:cNvSpPr/>
          <p:nvPr/>
        </p:nvSpPr>
        <p:spPr>
          <a:xfrm>
            <a:off x="459581" y="3915221"/>
            <a:ext cx="4046786" cy="57150"/>
          </a:xfrm>
          <a:prstGeom prst="roundRect">
            <a:avLst>
              <a:gd name="adj" fmla="val 96502"/>
            </a:avLst>
          </a:prstGeom>
          <a:solidFill>
            <a:srgbClr val="6237C8"/>
          </a:solidFill>
          <a:ln/>
        </p:spPr>
      </p:sp>
      <p:sp>
        <p:nvSpPr>
          <p:cNvPr id="17" name="Shape 13"/>
          <p:cNvSpPr/>
          <p:nvPr/>
        </p:nvSpPr>
        <p:spPr>
          <a:xfrm>
            <a:off x="2286037" y="3732609"/>
            <a:ext cx="393874" cy="393874"/>
          </a:xfrm>
          <a:prstGeom prst="roundRect">
            <a:avLst>
              <a:gd name="adj" fmla="val 145097"/>
            </a:avLst>
          </a:prstGeom>
          <a:solidFill>
            <a:srgbClr val="6237C8"/>
          </a:solidFill>
          <a:ln/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4207" y="3831060"/>
            <a:ext cx="157534" cy="196899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05135" y="4257749"/>
            <a:ext cx="2166566" cy="27086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125"/>
              </a:lnSpc>
            </a:pPr>
            <a:r>
              <a:rPr lang="en-US" sz="1688" b="1" dirty="0">
                <a:solidFill>
                  <a:srgbClr val="FFFFFF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İnsan Faktörü</a:t>
            </a:r>
            <a:endParaRPr lang="en-US" sz="1688" dirty="0"/>
          </a:p>
        </p:txBody>
      </p:sp>
      <p:sp>
        <p:nvSpPr>
          <p:cNvPr id="20" name="Text 15"/>
          <p:cNvSpPr/>
          <p:nvPr/>
        </p:nvSpPr>
        <p:spPr>
          <a:xfrm>
            <a:off x="605135" y="4607347"/>
            <a:ext cx="3755678" cy="4202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25"/>
              </a:lnSpc>
            </a:pPr>
            <a:r>
              <a:rPr lang="en-US" sz="103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Eğitimsizlik, bilgisizlik, yorgunluk ve dikkatsizlik gibi unsurlar hastalıkların ortaya çıkmasına yol açar.</a:t>
            </a:r>
            <a:endParaRPr lang="en-US" sz="1031" dirty="0"/>
          </a:p>
        </p:txBody>
      </p:sp>
      <p:sp>
        <p:nvSpPr>
          <p:cNvPr id="21" name="Shape 16"/>
          <p:cNvSpPr/>
          <p:nvPr/>
        </p:nvSpPr>
        <p:spPr>
          <a:xfrm>
            <a:off x="4637633" y="3929509"/>
            <a:ext cx="4046786" cy="1243683"/>
          </a:xfrm>
          <a:prstGeom prst="roundRect">
            <a:avLst>
              <a:gd name="adj" fmla="val 5514"/>
            </a:avLst>
          </a:prstGeom>
          <a:solidFill>
            <a:srgbClr val="6237C8"/>
          </a:solidFill>
          <a:ln/>
        </p:spPr>
      </p:sp>
      <p:sp>
        <p:nvSpPr>
          <p:cNvPr id="22" name="Shape 17"/>
          <p:cNvSpPr/>
          <p:nvPr/>
        </p:nvSpPr>
        <p:spPr>
          <a:xfrm>
            <a:off x="4637633" y="3915221"/>
            <a:ext cx="4046786" cy="57150"/>
          </a:xfrm>
          <a:prstGeom prst="roundRect">
            <a:avLst>
              <a:gd name="adj" fmla="val 96502"/>
            </a:avLst>
          </a:prstGeom>
          <a:solidFill>
            <a:srgbClr val="6237C8"/>
          </a:solidFill>
          <a:ln/>
        </p:spPr>
      </p:sp>
      <p:sp>
        <p:nvSpPr>
          <p:cNvPr id="23" name="Shape 18"/>
          <p:cNvSpPr/>
          <p:nvPr/>
        </p:nvSpPr>
        <p:spPr>
          <a:xfrm>
            <a:off x="6464089" y="3732609"/>
            <a:ext cx="393874" cy="393874"/>
          </a:xfrm>
          <a:prstGeom prst="roundRect">
            <a:avLst>
              <a:gd name="adj" fmla="val 145097"/>
            </a:avLst>
          </a:prstGeom>
          <a:solidFill>
            <a:srgbClr val="6237C8"/>
          </a:solidFill>
          <a:ln/>
        </p:spPr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2259" y="3831060"/>
            <a:ext cx="157534" cy="196899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4783187" y="4257749"/>
            <a:ext cx="2166566" cy="27086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125"/>
              </a:lnSpc>
            </a:pPr>
            <a:r>
              <a:rPr lang="en-US" sz="1688" b="1" dirty="0">
                <a:solidFill>
                  <a:srgbClr val="FFFFFF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Ekipman ve Önlemler</a:t>
            </a:r>
            <a:endParaRPr lang="en-US" sz="1688" dirty="0"/>
          </a:p>
        </p:txBody>
      </p:sp>
      <p:sp>
        <p:nvSpPr>
          <p:cNvPr id="26" name="Text 20"/>
          <p:cNvSpPr/>
          <p:nvPr/>
        </p:nvSpPr>
        <p:spPr>
          <a:xfrm>
            <a:off x="4783187" y="4607347"/>
            <a:ext cx="3755678" cy="4202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25"/>
              </a:lnSpc>
            </a:pPr>
            <a:r>
              <a:rPr lang="en-US" sz="103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Yetersiz koruyucu ekipmanlar ve gerekli önlemlerin alınmaması riskleri artırır.</a:t>
            </a:r>
            <a:endParaRPr lang="en-US" sz="1031" dirty="0"/>
          </a:p>
        </p:txBody>
      </p:sp>
      <p:sp>
        <p:nvSpPr>
          <p:cNvPr id="27" name="Text 21"/>
          <p:cNvSpPr/>
          <p:nvPr/>
        </p:nvSpPr>
        <p:spPr>
          <a:xfrm>
            <a:off x="459581" y="5320903"/>
            <a:ext cx="8224838" cy="2101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625"/>
              </a:lnSpc>
            </a:pPr>
            <a:r>
              <a:rPr lang="en-US" sz="103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Meslek hastalıkları, iş kazalarından farklı olarak uzun süreli maruziyet sonucu ortaya çıkar ve tamamen mesleki nitelik taşır.</a:t>
            </a:r>
            <a:endParaRPr lang="en-US" sz="1031" dirty="0"/>
          </a:p>
        </p:txBody>
      </p:sp>
    </p:spTree>
    <p:extLst>
      <p:ext uri="{BB962C8B-B14F-4D97-AF65-F5344CB8AC3E}">
        <p14:creationId xmlns:p14="http://schemas.microsoft.com/office/powerpoint/2010/main" val="1788588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457200" y="304800"/>
            <a:ext cx="8305800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RİSK ETMENLERİ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785247" y="1252210"/>
            <a:ext cx="764970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800" b="1" dirty="0"/>
              <a:t>KİMYASAL RİSK ETMENLERİ</a:t>
            </a:r>
          </a:p>
        </p:txBody>
      </p:sp>
      <p:sp>
        <p:nvSpPr>
          <p:cNvPr id="6" name="Dikdörtgen 5"/>
          <p:cNvSpPr/>
          <p:nvPr/>
        </p:nvSpPr>
        <p:spPr>
          <a:xfrm>
            <a:off x="785248" y="2743200"/>
            <a:ext cx="2567554" cy="34778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000" dirty="0"/>
              <a:t>Parlayıcı</a:t>
            </a:r>
          </a:p>
          <a:p>
            <a:r>
              <a:rPr lang="tr-TR" sz="2000" dirty="0"/>
              <a:t>Patlayıcı</a:t>
            </a:r>
          </a:p>
          <a:p>
            <a:r>
              <a:rPr lang="tr-TR" sz="2000" dirty="0"/>
              <a:t>Oksitleyici</a:t>
            </a:r>
          </a:p>
          <a:p>
            <a:r>
              <a:rPr lang="tr-TR" sz="2000" dirty="0"/>
              <a:t>Reaktif</a:t>
            </a:r>
          </a:p>
          <a:p>
            <a:r>
              <a:rPr lang="tr-TR" sz="2000" dirty="0"/>
              <a:t>Zehirli</a:t>
            </a:r>
          </a:p>
          <a:p>
            <a:r>
              <a:rPr lang="tr-TR" sz="2000" dirty="0"/>
              <a:t>Tahriş edici</a:t>
            </a:r>
          </a:p>
          <a:p>
            <a:r>
              <a:rPr lang="tr-TR" sz="2000" dirty="0"/>
              <a:t>Aşındırıcı</a:t>
            </a:r>
          </a:p>
          <a:p>
            <a:r>
              <a:rPr lang="tr-TR" sz="2000" dirty="0"/>
              <a:t>Hassasiyet oluşturucu</a:t>
            </a:r>
          </a:p>
          <a:p>
            <a:r>
              <a:rPr lang="tr-TR" sz="2000" dirty="0"/>
              <a:t>Kanserojen olan</a:t>
            </a:r>
          </a:p>
          <a:p>
            <a:r>
              <a:rPr lang="tr-TR" sz="2000" dirty="0"/>
              <a:t>Üremeyi etkileyen</a:t>
            </a:r>
          </a:p>
          <a:p>
            <a:r>
              <a:rPr lang="tr-TR" sz="2000" dirty="0" err="1"/>
              <a:t>Mutajenik</a:t>
            </a:r>
            <a:r>
              <a:rPr lang="tr-TR" sz="2000" dirty="0"/>
              <a:t> etkileri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785250" y="2057400"/>
            <a:ext cx="2567552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800" b="1" dirty="0"/>
              <a:t>MSDS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40258" y="20574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Metin kutusu 7"/>
          <p:cNvSpPr txBox="1"/>
          <p:nvPr/>
        </p:nvSpPr>
        <p:spPr>
          <a:xfrm>
            <a:off x="4803183" y="2329934"/>
            <a:ext cx="19812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/>
              <a:t>PATLAYICI</a:t>
            </a:r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40258" y="3082328"/>
            <a:ext cx="914400" cy="930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" name="Metin kutusu 14"/>
          <p:cNvSpPr txBox="1"/>
          <p:nvPr/>
        </p:nvSpPr>
        <p:spPr>
          <a:xfrm>
            <a:off x="4803183" y="3363020"/>
            <a:ext cx="19812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/>
              <a:t>OKSİTLEYİCİ</a:t>
            </a:r>
          </a:p>
        </p:txBody>
      </p:sp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40259" y="4191000"/>
            <a:ext cx="914400" cy="929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" name="Metin kutusu 16"/>
          <p:cNvSpPr txBox="1"/>
          <p:nvPr/>
        </p:nvSpPr>
        <p:spPr>
          <a:xfrm>
            <a:off x="4803183" y="4470898"/>
            <a:ext cx="19812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/>
              <a:t>YANICI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40258" y="5257800"/>
            <a:ext cx="914401" cy="929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9" name="Metin kutusu 18"/>
          <p:cNvSpPr txBox="1"/>
          <p:nvPr/>
        </p:nvSpPr>
        <p:spPr>
          <a:xfrm>
            <a:off x="4822556" y="5537815"/>
            <a:ext cx="19812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/>
              <a:t>TOKSİT</a:t>
            </a:r>
          </a:p>
        </p:txBody>
      </p: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45277" y="2057400"/>
            <a:ext cx="914399" cy="929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" name="Metin kutusu 20"/>
          <p:cNvSpPr txBox="1"/>
          <p:nvPr/>
        </p:nvSpPr>
        <p:spPr>
          <a:xfrm>
            <a:off x="7630976" y="3130936"/>
            <a:ext cx="11430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dirty="0"/>
              <a:t>ZARARLI</a:t>
            </a:r>
          </a:p>
        </p:txBody>
      </p:sp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45277" y="3755236"/>
            <a:ext cx="990088" cy="957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3" name="Metin kutusu 22"/>
          <p:cNvSpPr txBox="1"/>
          <p:nvPr/>
        </p:nvSpPr>
        <p:spPr>
          <a:xfrm>
            <a:off x="7668821" y="4840230"/>
            <a:ext cx="11430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dirty="0"/>
              <a:t>ÇEVRE</a:t>
            </a:r>
          </a:p>
        </p:txBody>
      </p:sp>
    </p:spTree>
    <p:extLst>
      <p:ext uri="{BB962C8B-B14F-4D97-AF65-F5344CB8AC3E}">
        <p14:creationId xmlns:p14="http://schemas.microsoft.com/office/powerpoint/2010/main" val="1625917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85246" y="228600"/>
            <a:ext cx="7649705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800" b="1" dirty="0"/>
              <a:t>FİZİKSEL RİSK ETMENLERİ</a:t>
            </a:r>
          </a:p>
        </p:txBody>
      </p:sp>
      <p:sp>
        <p:nvSpPr>
          <p:cNvPr id="8" name="2 İçerik Yer Tutucusu"/>
          <p:cNvSpPr>
            <a:spLocks noGrp="1"/>
          </p:cNvSpPr>
          <p:nvPr>
            <p:ph idx="1"/>
          </p:nvPr>
        </p:nvSpPr>
        <p:spPr>
          <a:xfrm>
            <a:off x="495298" y="1066800"/>
            <a:ext cx="8229600" cy="489654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/>
              <a:t>Gürültü</a:t>
            </a:r>
          </a:p>
          <a:p>
            <a:r>
              <a:rPr lang="tr-TR" b="1" dirty="0"/>
              <a:t>Titreşim (Vibrasyon)</a:t>
            </a:r>
          </a:p>
          <a:p>
            <a:r>
              <a:rPr lang="tr-TR" b="1" dirty="0"/>
              <a:t>Işık (Aydınlanma)</a:t>
            </a:r>
          </a:p>
          <a:p>
            <a:r>
              <a:rPr lang="tr-TR" b="1" dirty="0"/>
              <a:t>Sıcaklık</a:t>
            </a:r>
          </a:p>
          <a:p>
            <a:r>
              <a:rPr lang="tr-TR" b="1" dirty="0" err="1"/>
              <a:t>Radyant</a:t>
            </a:r>
            <a:r>
              <a:rPr lang="tr-TR" b="1" dirty="0"/>
              <a:t> Isı</a:t>
            </a:r>
          </a:p>
          <a:p>
            <a:r>
              <a:rPr lang="tr-TR" b="1" dirty="0"/>
              <a:t>Basınç</a:t>
            </a:r>
          </a:p>
          <a:p>
            <a:r>
              <a:rPr lang="tr-TR" b="1" dirty="0"/>
              <a:t>Nem</a:t>
            </a:r>
          </a:p>
          <a:p>
            <a:r>
              <a:rPr lang="tr-TR" b="1" dirty="0"/>
              <a:t>Hava Akım Hızı</a:t>
            </a:r>
          </a:p>
          <a:p>
            <a:r>
              <a:rPr lang="tr-TR" b="1" dirty="0"/>
              <a:t>Radyasyon</a:t>
            </a:r>
          </a:p>
        </p:txBody>
      </p:sp>
      <p:pic>
        <p:nvPicPr>
          <p:cNvPr id="9" name="Picture 4" descr="5-5"/>
          <p:cNvPicPr>
            <a:picLocks noChangeAspect="1" noChangeArrowheads="1"/>
          </p:cNvPicPr>
          <p:nvPr/>
        </p:nvPicPr>
        <p:blipFill>
          <a:blip r:embed="rId2" cstate="print">
            <a:lum bright="-18000"/>
          </a:blip>
          <a:srcRect/>
          <a:stretch>
            <a:fillRect/>
          </a:stretch>
        </p:blipFill>
        <p:spPr bwMode="auto">
          <a:xfrm>
            <a:off x="3640015" y="2667000"/>
            <a:ext cx="5107773" cy="3320052"/>
          </a:xfrm>
          <a:prstGeom prst="rect">
            <a:avLst/>
          </a:prstGeom>
          <a:noFill/>
          <a:ln w="38100">
            <a:solidFill>
              <a:srgbClr val="000066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53349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tr-TR" sz="2000" b="1" dirty="0">
                <a:solidFill>
                  <a:srgbClr val="FF0000"/>
                </a:solidFill>
              </a:rPr>
              <a:t>Gürültünün insan üzerindeki etkileri :</a:t>
            </a:r>
          </a:p>
          <a:p>
            <a:pPr>
              <a:lnSpc>
                <a:spcPct val="110000"/>
              </a:lnSpc>
            </a:pPr>
            <a:r>
              <a:rPr lang="tr-TR" sz="2000" b="1" dirty="0"/>
              <a:t>İnsanlar gürültüden farklı şekillerde etkilenirler.</a:t>
            </a:r>
          </a:p>
          <a:p>
            <a:pPr>
              <a:lnSpc>
                <a:spcPct val="110000"/>
              </a:lnSpc>
            </a:pPr>
            <a:r>
              <a:rPr lang="tr-TR" sz="2000" b="1" dirty="0"/>
              <a:t>Gürültü, insanlar üzerindeki etkileri sonucunda, </a:t>
            </a:r>
          </a:p>
          <a:p>
            <a:pPr lvl="2">
              <a:lnSpc>
                <a:spcPct val="110000"/>
              </a:lnSpc>
              <a:buClr>
                <a:srgbClr val="006600"/>
              </a:buClr>
              <a:buSzPct val="130000"/>
              <a:buFont typeface="Wingdings 2" pitchFamily="18" charset="2"/>
              <a:buChar char="E"/>
            </a:pPr>
            <a:r>
              <a:rPr lang="tr-TR" sz="2000" b="1" dirty="0"/>
              <a:t>İşitme kaybı yapar</a:t>
            </a:r>
          </a:p>
          <a:p>
            <a:pPr lvl="2">
              <a:lnSpc>
                <a:spcPct val="110000"/>
              </a:lnSpc>
              <a:buClr>
                <a:srgbClr val="006600"/>
              </a:buClr>
              <a:buSzPct val="130000"/>
              <a:buFont typeface="Wingdings 2" pitchFamily="18" charset="2"/>
              <a:buChar char="E"/>
            </a:pPr>
            <a:r>
              <a:rPr lang="tr-TR" sz="2000" b="1" dirty="0"/>
              <a:t>İletişimi bozar</a:t>
            </a:r>
          </a:p>
          <a:p>
            <a:pPr lvl="2">
              <a:lnSpc>
                <a:spcPct val="110000"/>
              </a:lnSpc>
              <a:buClr>
                <a:srgbClr val="006600"/>
              </a:buClr>
              <a:buSzPct val="130000"/>
              <a:buFont typeface="Wingdings 2" pitchFamily="18" charset="2"/>
              <a:buChar char="E"/>
            </a:pPr>
            <a:r>
              <a:rPr lang="tr-TR" sz="2000" b="1" dirty="0"/>
              <a:t>Rahatsızlık verir</a:t>
            </a:r>
          </a:p>
          <a:p>
            <a:pPr lvl="2">
              <a:lnSpc>
                <a:spcPct val="110000"/>
              </a:lnSpc>
              <a:buClr>
                <a:srgbClr val="006600"/>
              </a:buClr>
              <a:buSzPct val="130000"/>
              <a:buFont typeface="Wingdings 2" pitchFamily="18" charset="2"/>
              <a:buChar char="E"/>
            </a:pPr>
            <a:r>
              <a:rPr lang="tr-TR" sz="2000" b="1" dirty="0"/>
              <a:t>Yorgunluk oluşturur</a:t>
            </a:r>
          </a:p>
          <a:p>
            <a:pPr lvl="2">
              <a:lnSpc>
                <a:spcPct val="110000"/>
              </a:lnSpc>
              <a:buClr>
                <a:srgbClr val="006600"/>
              </a:buClr>
              <a:buSzPct val="130000"/>
              <a:buFont typeface="Wingdings 2" pitchFamily="18" charset="2"/>
              <a:buChar char="E"/>
            </a:pPr>
            <a:r>
              <a:rPr lang="tr-TR" sz="2000" b="1" dirty="0"/>
              <a:t>Verimliliği düşürür.</a:t>
            </a:r>
          </a:p>
          <a:p>
            <a:pPr>
              <a:lnSpc>
                <a:spcPct val="110000"/>
              </a:lnSpc>
              <a:buClr>
                <a:srgbClr val="FF9900"/>
              </a:buClr>
              <a:buSzPct val="130000"/>
              <a:buFont typeface="Wingdings" pitchFamily="2" charset="2"/>
              <a:buNone/>
            </a:pPr>
            <a:r>
              <a:rPr lang="tr-TR" sz="2000" b="1" dirty="0"/>
              <a:t>     Bunları;</a:t>
            </a:r>
          </a:p>
          <a:p>
            <a:pPr lvl="1">
              <a:lnSpc>
                <a:spcPct val="110000"/>
              </a:lnSpc>
              <a:buClr>
                <a:srgbClr val="006600"/>
              </a:buClr>
              <a:buSzPct val="130000"/>
              <a:buFont typeface="Wingdings" pitchFamily="2" charset="2"/>
              <a:buChar char="F"/>
            </a:pPr>
            <a:r>
              <a:rPr lang="tr-TR" sz="2000" b="1" dirty="0"/>
              <a:t>Psikolojik,</a:t>
            </a:r>
          </a:p>
          <a:p>
            <a:pPr lvl="1">
              <a:lnSpc>
                <a:spcPct val="110000"/>
              </a:lnSpc>
              <a:buClr>
                <a:srgbClr val="006600"/>
              </a:buClr>
              <a:buSzPct val="130000"/>
              <a:buFont typeface="Wingdings" pitchFamily="2" charset="2"/>
              <a:buChar char="F"/>
            </a:pPr>
            <a:r>
              <a:rPr lang="tr-TR" sz="2000" b="1" dirty="0"/>
              <a:t>Fizyolojik ve</a:t>
            </a:r>
          </a:p>
          <a:p>
            <a:pPr lvl="1">
              <a:lnSpc>
                <a:spcPct val="110000"/>
              </a:lnSpc>
              <a:buClr>
                <a:srgbClr val="006600"/>
              </a:buClr>
              <a:buSzPct val="130000"/>
              <a:buFont typeface="Wingdings" pitchFamily="2" charset="2"/>
              <a:buChar char="F"/>
            </a:pPr>
            <a:r>
              <a:rPr lang="tr-TR" sz="2000" b="1" dirty="0"/>
              <a:t>Sosyal etkiler</a:t>
            </a:r>
            <a:r>
              <a:rPr lang="tr-TR" sz="2000" dirty="0"/>
              <a:t> </a:t>
            </a:r>
            <a:r>
              <a:rPr lang="tr-TR" sz="2000" b="1" dirty="0"/>
              <a:t>olarak da adlandırabiliriz.</a:t>
            </a:r>
          </a:p>
          <a:p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785246" y="228600"/>
            <a:ext cx="7649705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800" b="1" dirty="0"/>
              <a:t>FİZİKSEL RİSK ETMENLERİ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1143000" y="904220"/>
            <a:ext cx="7291951" cy="40011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000" dirty="0"/>
              <a:t>GÜRÜLTÜ</a:t>
            </a:r>
          </a:p>
        </p:txBody>
      </p:sp>
    </p:spTree>
    <p:extLst>
      <p:ext uri="{BB962C8B-B14F-4D97-AF65-F5344CB8AC3E}">
        <p14:creationId xmlns:p14="http://schemas.microsoft.com/office/powerpoint/2010/main" val="258242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85246" y="228600"/>
            <a:ext cx="7649705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800" b="1" dirty="0"/>
              <a:t>FİZİKSEL RİSK ETMENLERİ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143000" y="904220"/>
            <a:ext cx="7291951" cy="40011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000" dirty="0"/>
              <a:t>TİTREŞİM</a:t>
            </a:r>
          </a:p>
        </p:txBody>
      </p:sp>
      <p:sp>
        <p:nvSpPr>
          <p:cNvPr id="6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39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2800" b="1" dirty="0">
                <a:solidFill>
                  <a:srgbClr val="FF0000"/>
                </a:solidFill>
              </a:rPr>
              <a:t>El-Kol Titreşimi : </a:t>
            </a:r>
            <a:r>
              <a:rPr lang="tr-TR" sz="2800" b="1" dirty="0"/>
              <a:t>İnsanda el-kol sistemine aktarıldığında, işçilerin sağlık ve güvenliği için risk oluşturan ve özellikle de, </a:t>
            </a:r>
            <a:r>
              <a:rPr lang="tr-TR" sz="2800" b="1" dirty="0">
                <a:solidFill>
                  <a:srgbClr val="FF0000"/>
                </a:solidFill>
              </a:rPr>
              <a:t>damar, kemik, eklem, sinir ve kas bozukluklarına</a:t>
            </a:r>
            <a:r>
              <a:rPr lang="tr-TR" sz="2800" b="1" dirty="0"/>
              <a:t> yol açan mekanik titreşimdir.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473342" y="3886200"/>
            <a:ext cx="82296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b="1" dirty="0">
                <a:solidFill>
                  <a:srgbClr val="FF0000"/>
                </a:solidFill>
              </a:rPr>
              <a:t>Bütün Vücut Titreşimi : </a:t>
            </a:r>
            <a:r>
              <a:rPr lang="tr-TR" sz="2800" b="1" dirty="0"/>
              <a:t>Vücudun tümüne aktarıldığında, işçilerin sağlık ve güvenliği için risk oluşturan, özellikle de </a:t>
            </a:r>
            <a:r>
              <a:rPr lang="tr-TR" sz="2800" b="1" dirty="0">
                <a:solidFill>
                  <a:srgbClr val="FF0000"/>
                </a:solidFill>
              </a:rPr>
              <a:t>bel bölgesinde rahatsızlık ve omurgada travmaya </a:t>
            </a:r>
            <a:r>
              <a:rPr lang="tr-TR" sz="2800" b="1" dirty="0"/>
              <a:t>yol açan mekanik titreşimdir.</a:t>
            </a:r>
          </a:p>
        </p:txBody>
      </p:sp>
    </p:spTree>
    <p:extLst>
      <p:ext uri="{BB962C8B-B14F-4D97-AF65-F5344CB8AC3E}">
        <p14:creationId xmlns:p14="http://schemas.microsoft.com/office/powerpoint/2010/main" val="1574655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r-TR" dirty="0" smtClean="0"/>
              <a:t>TEŞEKKÜRLER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590800"/>
            <a:ext cx="2057400" cy="2057400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1905000" y="4648200"/>
            <a:ext cx="48768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dirty="0"/>
              <a:t>KAZASIZ SAĞLIKLI GÜNLER DİLERİM…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762000" y="1676400"/>
            <a:ext cx="75438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000" b="1" dirty="0"/>
              <a:t>ÖNLEMEK, ÖDEMEKTEN DAHA UCUZ VE KOLAYDIR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5257800"/>
            <a:ext cx="1400174" cy="114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89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670</TotalTime>
  <Words>285</Words>
  <Application>Microsoft Office PowerPoint</Application>
  <PresentationFormat>Ekran Gösterisi (4:3)</PresentationFormat>
  <Paragraphs>69</Paragraphs>
  <Slides>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Inter</vt:lpstr>
      <vt:lpstr>Petrona Bold</vt:lpstr>
      <vt:lpstr>Wingdings</vt:lpstr>
      <vt:lpstr>Wingdings 2</vt:lpstr>
      <vt:lpstr>Office Theme</vt:lpstr>
      <vt:lpstr>Office Teması</vt:lpstr>
      <vt:lpstr>T.C.  KASTAMONU ÜNİVERSİTESİ</vt:lpstr>
      <vt:lpstr>PowerPoint Sunusu</vt:lpstr>
      <vt:lpstr>PowerPoint Sunusu</vt:lpstr>
      <vt:lpstr>PowerPoint Sunusu</vt:lpstr>
      <vt:lpstr>PowerPoint Sunusu</vt:lpstr>
      <vt:lpstr>PowerPoint Sunusu</vt:lpstr>
      <vt:lpstr>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GÜVENLİĞİ EĞİTİMİ 1. BÖLÜM</dc:title>
  <dc:creator>Polçev1</dc:creator>
  <cp:lastModifiedBy>Özge Çaylak Dönmez</cp:lastModifiedBy>
  <cp:revision>66</cp:revision>
  <dcterms:created xsi:type="dcterms:W3CDTF">2006-08-16T00:00:00Z</dcterms:created>
  <dcterms:modified xsi:type="dcterms:W3CDTF">2025-09-16T09:02:01Z</dcterms:modified>
</cp:coreProperties>
</file>