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8"/>
  </p:notesMasterIdLst>
  <p:sldIdLst>
    <p:sldId id="256" r:id="rId3"/>
    <p:sldId id="257" r:id="rId4"/>
    <p:sldId id="258" r:id="rId5"/>
    <p:sldId id="287" r:id="rId6"/>
    <p:sldId id="288" r:id="rId7"/>
    <p:sldId id="289" r:id="rId8"/>
    <p:sldId id="290" r:id="rId9"/>
    <p:sldId id="291" r:id="rId10"/>
    <p:sldId id="292" r:id="rId11"/>
    <p:sldId id="293" r:id="rId12"/>
    <p:sldId id="294" r:id="rId13"/>
    <p:sldId id="295" r:id="rId14"/>
    <p:sldId id="296" r:id="rId15"/>
    <p:sldId id="265" r:id="rId16"/>
    <p:sldId id="267"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45" d="100"/>
          <a:sy n="45" d="100"/>
        </p:scale>
        <p:origin x="67"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23.06.2026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23.06.2026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23.06.2026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23.06.2026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23.06.2026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23.06.2026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23.06.2026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23.06.2026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23.06.2026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23.06.2026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23.06.2026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23.06.2026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smtClean="0"/>
              <a:t>HALK SAĞLIĞI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a:t>5</a:t>
            </a:r>
            <a:r>
              <a:rPr lang="tr-TR" dirty="0" smtClean="0"/>
              <a:t>. HAFTA </a:t>
            </a:r>
            <a:r>
              <a:rPr lang="tr-TR" dirty="0"/>
              <a:t>HALK SAĞLIĞI: ADOLESAN SAĞLIĞI VE GENÇLİKTE RİSKLİ DAVRANIŞLAR</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Ruh Sağlığı, Kendine Zarar Verme ve İntihar</a:t>
            </a:r>
            <a:br>
              <a:rPr lang="tr-TR" b="1" dirty="0"/>
            </a:br>
            <a:endParaRPr lang="tr-TR" dirty="0"/>
          </a:p>
        </p:txBody>
      </p:sp>
      <p:sp>
        <p:nvSpPr>
          <p:cNvPr id="3" name="İçerik Yer Tutucusu 2"/>
          <p:cNvSpPr>
            <a:spLocks noGrp="1"/>
          </p:cNvSpPr>
          <p:nvPr>
            <p:ph idx="1"/>
          </p:nvPr>
        </p:nvSpPr>
        <p:spPr/>
        <p:txBody>
          <a:bodyPr>
            <a:normAutofit fontScale="62500" lnSpcReduction="20000"/>
          </a:bodyPr>
          <a:lstStyle/>
          <a:p>
            <a:r>
              <a:rPr lang="tr-TR" dirty="0" err="1" smtClean="0"/>
              <a:t>Adolesan</a:t>
            </a:r>
            <a:r>
              <a:rPr lang="tr-TR" dirty="0" smtClean="0"/>
              <a:t> </a:t>
            </a:r>
            <a:r>
              <a:rPr lang="tr-TR" dirty="0"/>
              <a:t>dönemde duygusal dalgalanmalar görülebilmekle birlikte, yoğun umutsuzluk, sosyal geri çekilme, akademik başarının belirgin biçimde düşmesi, kendine zarar verme davranışları ve intihar düşünceleri ciddi ruh sağlığı sorunlarının göstergesi olabilir.</a:t>
            </a:r>
          </a:p>
          <a:p>
            <a:r>
              <a:rPr lang="tr-TR" dirty="0"/>
              <a:t>İntihar düşüncesi, planı veya girişimi hiçbir zaman geçici bir ergenlik davranışı olarak değerlendirilmemelidir. Riskli gençlerin erken dönemde belirlenmesi, güvenliğinin sağlanması ve ruh sağlığı uzmanlarına yönlendirilmesi gerekir. Aileler, öğretmenler ve sağlık çalışanları gençlerdeki davranış değişikliklerini fark etme ve uygun yardım kaynaklarına yönlendirme konusunda bilinçlendirilmelidir.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3469377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Adolesanlara</a:t>
            </a:r>
            <a:r>
              <a:rPr lang="tr-TR" b="1" dirty="0"/>
              <a:t> Yönelik Koruyucu Sağlık Hizmetleri</a:t>
            </a:r>
            <a:br>
              <a:rPr lang="tr-TR" b="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err="1" smtClean="0"/>
              <a:t>Adolesanlara</a:t>
            </a:r>
            <a:r>
              <a:rPr lang="tr-TR" dirty="0" smtClean="0"/>
              <a:t> </a:t>
            </a:r>
            <a:r>
              <a:rPr lang="tr-TR" dirty="0"/>
              <a:t>yönelik koruyucu sağlık hizmetleri fiziksel büyüme, cinsel gelişim ve </a:t>
            </a:r>
            <a:r>
              <a:rPr lang="tr-TR" dirty="0" err="1"/>
              <a:t>psikososyal</a:t>
            </a:r>
            <a:r>
              <a:rPr lang="tr-TR" dirty="0"/>
              <a:t> uyumun düzenli olarak izlenmesini kapsar. Boy, ağırlık ve beden kütle indeksinin değerlendirilmesi; görme, işitme ve ağız-diş sağlığı kontrolleri; </a:t>
            </a:r>
            <a:r>
              <a:rPr lang="tr-TR" dirty="0" err="1"/>
              <a:t>postür</a:t>
            </a:r>
            <a:r>
              <a:rPr lang="tr-TR" dirty="0"/>
              <a:t> bozuklukları, </a:t>
            </a:r>
            <a:r>
              <a:rPr lang="tr-TR" dirty="0" err="1"/>
              <a:t>skolyoz</a:t>
            </a:r>
            <a:r>
              <a:rPr lang="tr-TR" dirty="0"/>
              <a:t>, </a:t>
            </a:r>
            <a:r>
              <a:rPr lang="tr-TR" dirty="0" err="1"/>
              <a:t>kifoz</a:t>
            </a:r>
            <a:r>
              <a:rPr lang="tr-TR" dirty="0"/>
              <a:t>, akne ve demir eksikliği anemisi açısından değerlendirme yapılması önemlidir.</a:t>
            </a:r>
          </a:p>
          <a:p>
            <a:r>
              <a:rPr lang="tr-TR" dirty="0"/>
              <a:t>Risk durumuna göre kan basıncı, </a:t>
            </a:r>
            <a:r>
              <a:rPr lang="tr-TR" dirty="0" err="1"/>
              <a:t>hematokrit</a:t>
            </a:r>
            <a:r>
              <a:rPr lang="tr-TR" dirty="0"/>
              <a:t>, </a:t>
            </a:r>
            <a:r>
              <a:rPr lang="tr-TR" dirty="0" err="1"/>
              <a:t>lipid</a:t>
            </a:r>
            <a:r>
              <a:rPr lang="tr-TR" dirty="0"/>
              <a:t> profili ve tüberküloz taraması uygulanabilir. Bağışıklama durumları gözden geçirilmeli; eksik aşılar ulusal bağışıklama programına uygun olarak tamamlanmalıdır. Sağlık hizmetleri yalnızca hastalık taramasıyla sınırlı kalmamalı; beslenme, fiziksel aktivite, ruh sağlığı, madde kullanımı, şiddet, güvenli cinsel davranış ve kazalardan korunma konularında danışmanlık verilmelidir.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2792380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Genç Dostu Sağlık Hizmetleri</a:t>
            </a:r>
            <a:br>
              <a:rPr lang="tr-TR" b="1" dirty="0"/>
            </a:br>
            <a:endParaRPr lang="tr-TR" dirty="0"/>
          </a:p>
        </p:txBody>
      </p:sp>
      <p:sp>
        <p:nvSpPr>
          <p:cNvPr id="3" name="İçerik Yer Tutucusu 2"/>
          <p:cNvSpPr>
            <a:spLocks noGrp="1"/>
          </p:cNvSpPr>
          <p:nvPr>
            <p:ph idx="1"/>
          </p:nvPr>
        </p:nvSpPr>
        <p:spPr/>
        <p:txBody>
          <a:bodyPr>
            <a:normAutofit fontScale="62500" lnSpcReduction="20000"/>
          </a:bodyPr>
          <a:lstStyle/>
          <a:p>
            <a:r>
              <a:rPr lang="tr-TR" dirty="0" smtClean="0"/>
              <a:t>Genç </a:t>
            </a:r>
            <a:r>
              <a:rPr lang="tr-TR" dirty="0"/>
              <a:t>dostu sağlık hizmetleri; erişilebilir, kabul edilebilir, eşitlikçi, uygun maliyetli, gizliliğe dayalı ve kaliteli olmalıdır. Sağlık kurumlarının çalışma saatleri gençlere uygun düzenlenmeli, bekleme süreleri azaltılmalı ve hizmetlere kolay ulaşım sağlanmalıdır.</a:t>
            </a:r>
          </a:p>
          <a:p>
            <a:r>
              <a:rPr lang="tr-TR" dirty="0"/>
              <a:t>Gençlerin sağlık çalışanına güvenebilmesi, yargılanmadan dinlenmesi ve kişisel bilgilerinin gizli tutulması hizmet kullanımını artıran temel unsurlardır. Gerektiğinde tarama, tanı, tedavi, danışmanlık ve sevk hizmetleri kesintisiz biçimde sunulmalıdır. Sağlık kurumlarında gençlerin anlayabileceği eğitim materyallerinin bulunması ve tekrar başvurularda aynı sağlık çalışanına ulaşabilmeleri hizmetin sürekliliğini destekler.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12</a:t>
            </a:fld>
            <a:endParaRPr lang="tr-TR"/>
          </a:p>
        </p:txBody>
      </p:sp>
    </p:spTree>
    <p:extLst>
      <p:ext uri="{BB962C8B-B14F-4D97-AF65-F5344CB8AC3E}">
        <p14:creationId xmlns:p14="http://schemas.microsoft.com/office/powerpoint/2010/main" val="2018609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Genel Değerlendirme</a:t>
            </a:r>
            <a:br>
              <a:rPr lang="tr-TR" b="1" dirty="0"/>
            </a:br>
            <a:endParaRPr lang="tr-TR" dirty="0"/>
          </a:p>
        </p:txBody>
      </p:sp>
      <p:sp>
        <p:nvSpPr>
          <p:cNvPr id="3" name="İçerik Yer Tutucusu 2"/>
          <p:cNvSpPr>
            <a:spLocks noGrp="1"/>
          </p:cNvSpPr>
          <p:nvPr>
            <p:ph idx="1"/>
          </p:nvPr>
        </p:nvSpPr>
        <p:spPr/>
        <p:txBody>
          <a:bodyPr>
            <a:normAutofit fontScale="62500" lnSpcReduction="20000"/>
          </a:bodyPr>
          <a:lstStyle/>
          <a:p>
            <a:r>
              <a:rPr lang="tr-TR" dirty="0" err="1" smtClean="0"/>
              <a:t>Adolesan</a:t>
            </a:r>
            <a:r>
              <a:rPr lang="tr-TR" dirty="0" smtClean="0"/>
              <a:t> </a:t>
            </a:r>
            <a:r>
              <a:rPr lang="tr-TR" dirty="0"/>
              <a:t>dönemi, sağlıklı yaşam davranışlarının kazanılması ve erişkin dönemdeki sağlık düzeyinin şekillenmesi açısından kritik bir yaşam evresidir. Bu dönemde ortaya çıkan riskli davranışlar yalnızca kısa dönemli sonuçlara değil, yetişkinlikte kronik hastalık, bağımlılık, ruh sağlığı sorunları, yaralanma ve sosyal kayıplara da yol açabilir.</a:t>
            </a:r>
          </a:p>
          <a:p>
            <a:r>
              <a:rPr lang="tr-TR" dirty="0" err="1"/>
              <a:t>Adolesan</a:t>
            </a:r>
            <a:r>
              <a:rPr lang="tr-TR" dirty="0"/>
              <a:t> sağlığının geliştirilmesi; gençlerin ihtiyaçlarının erken belirlenmesini, riskli davranışların önlenmesini, koruyucu sağlık hizmetlerinin güçlendirilmesini ve gençlerin karar süreçlerine katılımını gerektirir. Gençlerin sağlıklarını koruyabilecekleri bilgi, beceri ve destekleyici çevrelerle güçlendirilmesi, sağlıklı toplumların oluşturulmasının temel koşullarından biridir.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13</a:t>
            </a:fld>
            <a:endParaRPr lang="tr-TR"/>
          </a:p>
        </p:txBody>
      </p:sp>
    </p:spTree>
    <p:extLst>
      <p:ext uri="{BB962C8B-B14F-4D97-AF65-F5344CB8AC3E}">
        <p14:creationId xmlns:p14="http://schemas.microsoft.com/office/powerpoint/2010/main" val="3858137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14</a:t>
            </a:fld>
            <a:endParaRPr lang="tr-TR"/>
          </a:p>
        </p:txBody>
      </p:sp>
      <p:sp>
        <p:nvSpPr>
          <p:cNvPr id="8" name="Rectangle 2"/>
          <p:cNvSpPr>
            <a:spLocks noGrp="1" noChangeArrowheads="1"/>
          </p:cNvSpPr>
          <p:nvPr>
            <p:ph idx="1"/>
          </p:nvPr>
        </p:nvSpPr>
        <p:spPr bwMode="auto">
          <a:xfrm>
            <a:off x="541866" y="3095663"/>
            <a:ext cx="11650133"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Erci</a:t>
            </a:r>
            <a:r>
              <a:rPr kumimoji="0" lang="tr-TR" altLang="tr-TR" sz="1400" b="0" i="0" u="none" strike="noStrike" cap="none" normalizeH="0" baseline="0" dirty="0" smtClean="0">
                <a:ln>
                  <a:noFill/>
                </a:ln>
                <a:solidFill>
                  <a:schemeClr val="tx1"/>
                </a:solidFill>
                <a:effectLst/>
                <a:latin typeface="+mj-lt"/>
              </a:rPr>
              <a:t>, B. (Ed.). (2019). </a:t>
            </a:r>
            <a:r>
              <a:rPr kumimoji="0" lang="tr-TR" altLang="tr-TR" sz="1400" b="0" i="1" u="none" strike="noStrike" cap="none" normalizeH="0" baseline="0" dirty="0" smtClean="0">
                <a:ln>
                  <a:noFill/>
                </a:ln>
                <a:solidFill>
                  <a:schemeClr val="tx1"/>
                </a:solidFill>
                <a:effectLst/>
                <a:latin typeface="+mj-lt"/>
              </a:rPr>
              <a:t>Halk sağlığı hemşireliği</a:t>
            </a:r>
            <a:r>
              <a:rPr kumimoji="0" lang="tr-TR" altLang="tr-TR" sz="1400" b="0" i="0" u="none" strike="noStrike" cap="none" normalizeH="0" baseline="0" dirty="0" smtClean="0">
                <a:ln>
                  <a:noFill/>
                </a:ln>
                <a:solidFill>
                  <a:schemeClr val="tx1"/>
                </a:solidFill>
                <a:effectLst/>
                <a:latin typeface="+mj-lt"/>
              </a:rPr>
              <a:t> (3. bs.). Anadolu Nobel Tıp Kitabevleri.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smtClean="0">
                <a:ln>
                  <a:noFill/>
                </a:ln>
                <a:solidFill>
                  <a:schemeClr val="tx1"/>
                </a:solidFill>
                <a:effectLst/>
                <a:latin typeface="+mj-lt"/>
              </a:rPr>
              <a:t>Güler, Ç., &amp; Akın, L. (Ed.). (2012). </a:t>
            </a:r>
            <a:r>
              <a:rPr kumimoji="0" lang="tr-TR" altLang="tr-TR" sz="1400" b="0" i="1" u="none" strike="noStrike" cap="none" normalizeH="0" baseline="0" dirty="0" smtClean="0">
                <a:ln>
                  <a:noFill/>
                </a:ln>
                <a:solidFill>
                  <a:schemeClr val="tx1"/>
                </a:solidFill>
                <a:effectLst/>
                <a:latin typeface="+mj-lt"/>
              </a:rPr>
              <a:t>Halk sağlığı: Temel bilgiler</a:t>
            </a:r>
            <a:r>
              <a:rPr kumimoji="0" lang="tr-TR" altLang="tr-TR" sz="1400" b="0" i="0" u="none" strike="noStrike" cap="none" normalizeH="0" baseline="0" dirty="0" smtClean="0">
                <a:ln>
                  <a:noFill/>
                </a:ln>
                <a:solidFill>
                  <a:schemeClr val="tx1"/>
                </a:solidFill>
                <a:effectLst/>
                <a:latin typeface="+mj-lt"/>
              </a:rPr>
              <a:t> (2. bs., Cilt 1–3). Hacettepe Üniversitesi Yayınları.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Öztek</a:t>
            </a:r>
            <a:r>
              <a:rPr kumimoji="0" lang="tr-TR" altLang="tr-TR" sz="1400" b="0" i="0" u="none" strike="noStrike" cap="none" normalizeH="0" baseline="0" dirty="0" smtClean="0">
                <a:ln>
                  <a:noFill/>
                </a:ln>
                <a:solidFill>
                  <a:schemeClr val="tx1"/>
                </a:solidFill>
                <a:effectLst/>
                <a:latin typeface="+mj-lt"/>
              </a:rPr>
              <a:t>, Z. (Ed.). (2025). </a:t>
            </a:r>
            <a:r>
              <a:rPr kumimoji="0" lang="tr-TR" altLang="tr-TR" sz="1400" b="0" i="1" u="none" strike="noStrike" cap="none" normalizeH="0" baseline="0" dirty="0" smtClean="0">
                <a:ln>
                  <a:noFill/>
                </a:ln>
                <a:solidFill>
                  <a:schemeClr val="tx1"/>
                </a:solidFill>
                <a:effectLst/>
                <a:latin typeface="+mj-lt"/>
              </a:rPr>
              <a:t>Halk sağlığı el kitabı</a:t>
            </a:r>
            <a:r>
              <a:rPr kumimoji="0" lang="tr-TR" altLang="tr-TR" sz="1400" b="0" i="0" u="none" strike="noStrike" cap="none" normalizeH="0" baseline="0" dirty="0" smtClean="0">
                <a:ln>
                  <a:noFill/>
                </a:ln>
                <a:solidFill>
                  <a:schemeClr val="tx1"/>
                </a:solidFill>
                <a:effectLst/>
                <a:latin typeface="+mj-lt"/>
              </a:rPr>
              <a:t>. Nobel Tıp Kitabevleri.</a:t>
            </a:r>
          </a:p>
          <a:p>
            <a:pPr marL="0" lvl="0" indent="0" algn="l" eaLnBrk="0" fontAlgn="base" hangingPunct="0">
              <a:lnSpc>
                <a:spcPct val="100000"/>
              </a:lnSpc>
              <a:spcBef>
                <a:spcPct val="0"/>
              </a:spcBef>
              <a:spcAft>
                <a:spcPct val="0"/>
              </a:spcAft>
              <a:buFontTx/>
              <a:buChar char="•"/>
            </a:pPr>
            <a:r>
              <a:rPr lang="tr-TR" sz="1400" dirty="0"/>
              <a:t>Çınar, N. (Ed.). (2025). </a:t>
            </a:r>
            <a:r>
              <a:rPr lang="tr-TR" sz="1400" i="1" dirty="0" err="1"/>
              <a:t>Adölesan</a:t>
            </a:r>
            <a:r>
              <a:rPr lang="tr-TR" sz="1400" i="1" dirty="0"/>
              <a:t> sağlığını koruma ve geliştirme</a:t>
            </a:r>
            <a:r>
              <a:rPr lang="tr-TR" sz="1400" dirty="0"/>
              <a:t>. </a:t>
            </a:r>
            <a:r>
              <a:rPr lang="tr-TR" sz="1400"/>
              <a:t>Akademisyen Kitabevi.</a:t>
            </a:r>
            <a:endParaRPr kumimoji="0" lang="tr-TR" altLang="tr-TR" sz="1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31725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a:xfrm>
            <a:off x="714584" y="1847850"/>
            <a:ext cx="10165081" cy="4351338"/>
          </a:xfrm>
        </p:spPr>
        <p:txBody>
          <a:bodyPr>
            <a:normAutofit fontScale="47500" lnSpcReduction="20000"/>
          </a:bodyPr>
          <a:lstStyle/>
          <a:p>
            <a:r>
              <a:rPr lang="tr-TR" dirty="0"/>
              <a:t>Okul sağlığının kapsamı </a:t>
            </a:r>
            <a:endParaRPr lang="tr-TR" dirty="0" smtClean="0"/>
          </a:p>
          <a:p>
            <a:r>
              <a:rPr lang="tr-TR" dirty="0" smtClean="0"/>
              <a:t>• </a:t>
            </a:r>
            <a:r>
              <a:rPr lang="tr-TR" dirty="0" err="1"/>
              <a:t>Adolesan</a:t>
            </a:r>
            <a:r>
              <a:rPr lang="tr-TR" dirty="0"/>
              <a:t> ve gençlik döneminin tanımı </a:t>
            </a:r>
            <a:endParaRPr lang="tr-TR" dirty="0" smtClean="0"/>
          </a:p>
          <a:p>
            <a:r>
              <a:rPr lang="tr-TR" dirty="0" smtClean="0"/>
              <a:t>• </a:t>
            </a:r>
            <a:r>
              <a:rPr lang="tr-TR" dirty="0" err="1"/>
              <a:t>Adolesan</a:t>
            </a:r>
            <a:r>
              <a:rPr lang="tr-TR" dirty="0"/>
              <a:t> dönemde fiziksel, cinsel ve </a:t>
            </a:r>
            <a:r>
              <a:rPr lang="tr-TR" dirty="0" err="1"/>
              <a:t>psikososyal</a:t>
            </a:r>
            <a:r>
              <a:rPr lang="tr-TR" dirty="0"/>
              <a:t> gelişim </a:t>
            </a:r>
            <a:endParaRPr lang="tr-TR" dirty="0" smtClean="0"/>
          </a:p>
          <a:p>
            <a:r>
              <a:rPr lang="tr-TR" dirty="0" smtClean="0"/>
              <a:t>• </a:t>
            </a:r>
            <a:r>
              <a:rPr lang="tr-TR" dirty="0"/>
              <a:t>Çocukluk dönemi sağlık sorunlarının </a:t>
            </a:r>
            <a:r>
              <a:rPr lang="tr-TR" dirty="0" err="1"/>
              <a:t>adolesan</a:t>
            </a:r>
            <a:r>
              <a:rPr lang="tr-TR" dirty="0"/>
              <a:t> sağlığına etkileri </a:t>
            </a:r>
            <a:endParaRPr lang="tr-TR" dirty="0" smtClean="0"/>
          </a:p>
          <a:p>
            <a:r>
              <a:rPr lang="tr-TR" dirty="0" smtClean="0"/>
              <a:t>• </a:t>
            </a:r>
            <a:r>
              <a:rPr lang="tr-TR" dirty="0" err="1"/>
              <a:t>Adolesanlarda</a:t>
            </a:r>
            <a:r>
              <a:rPr lang="tr-TR" dirty="0"/>
              <a:t> sık görülen sağlık sorunları </a:t>
            </a:r>
            <a:endParaRPr lang="tr-TR" dirty="0" smtClean="0"/>
          </a:p>
          <a:p>
            <a:r>
              <a:rPr lang="tr-TR" dirty="0" smtClean="0"/>
              <a:t>• </a:t>
            </a:r>
            <a:r>
              <a:rPr lang="tr-TR" dirty="0"/>
              <a:t>Gençlikte riskli davranışlar </a:t>
            </a:r>
            <a:endParaRPr lang="tr-TR" dirty="0" smtClean="0"/>
          </a:p>
          <a:p>
            <a:r>
              <a:rPr lang="tr-TR" dirty="0" smtClean="0"/>
              <a:t>• </a:t>
            </a:r>
            <a:r>
              <a:rPr lang="tr-TR" dirty="0"/>
              <a:t>Fiziksel hareketsizlik, kazalar ve şiddet </a:t>
            </a:r>
            <a:endParaRPr lang="tr-TR" dirty="0" smtClean="0"/>
          </a:p>
          <a:p>
            <a:r>
              <a:rPr lang="tr-TR" dirty="0" smtClean="0"/>
              <a:t>• </a:t>
            </a:r>
            <a:r>
              <a:rPr lang="tr-TR" dirty="0"/>
              <a:t>Ruh sağlığı ve intihar davranışları </a:t>
            </a:r>
            <a:endParaRPr lang="tr-TR" dirty="0" smtClean="0"/>
          </a:p>
          <a:p>
            <a:r>
              <a:rPr lang="tr-TR" dirty="0" smtClean="0"/>
              <a:t>• </a:t>
            </a:r>
            <a:r>
              <a:rPr lang="tr-TR" dirty="0" err="1"/>
              <a:t>Adolesanlara</a:t>
            </a:r>
            <a:r>
              <a:rPr lang="tr-TR" dirty="0"/>
              <a:t> yönelik koruyucu sağlık hizmetleri </a:t>
            </a:r>
            <a:endParaRPr lang="tr-TR" dirty="0" smtClean="0"/>
          </a:p>
          <a:p>
            <a:r>
              <a:rPr lang="tr-TR" dirty="0" smtClean="0"/>
              <a:t>• </a:t>
            </a:r>
            <a:r>
              <a:rPr lang="tr-TR" dirty="0"/>
              <a:t>Genç dostu sağlık hizmetleri </a:t>
            </a:r>
            <a:endParaRPr lang="tr-TR" dirty="0" smtClean="0"/>
          </a:p>
          <a:p>
            <a:r>
              <a:rPr lang="tr-TR" dirty="0" smtClean="0"/>
              <a:t>• </a:t>
            </a:r>
            <a:r>
              <a:rPr lang="tr-TR" dirty="0"/>
              <a:t>Aile, okul ve toplumun sorumlulukları</a:t>
            </a:r>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smtClean="0"/>
              <a:t>Öğr</a:t>
            </a:r>
            <a:r>
              <a:rPr lang="tr-TR" dirty="0" smtClean="0"/>
              <a:t>. Gör. Dr. Ayşe ÖZEFLANİLİ</a:t>
            </a:r>
            <a:endParaRPr lang="tr-TR" dirty="0"/>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a:xfrm>
            <a:off x="1307252" y="1100667"/>
            <a:ext cx="10165080" cy="635264"/>
          </a:xfrm>
        </p:spPr>
        <p:txBody>
          <a:bodyPr>
            <a:normAutofit fontScale="90000"/>
          </a:bodyPr>
          <a:lstStyle/>
          <a:p>
            <a:r>
              <a:rPr lang="tr-TR" b="1" dirty="0"/>
              <a:t>Okul Sağlığı ve </a:t>
            </a:r>
            <a:r>
              <a:rPr lang="tr-TR" b="1" dirty="0" err="1"/>
              <a:t>Adolesan</a:t>
            </a:r>
            <a:r>
              <a:rPr lang="tr-TR" b="1" dirty="0"/>
              <a:t> Sağlığı</a:t>
            </a:r>
            <a:br>
              <a:rPr lang="tr-TR" b="1" dirty="0"/>
            </a:br>
            <a:r>
              <a:rPr lang="tr-TR" b="1" dirty="0"/>
              <a:t/>
            </a:r>
            <a:br>
              <a:rPr lang="tr-TR" b="1" dirty="0"/>
            </a:br>
            <a:r>
              <a:rPr lang="tr-TR" b="1" dirty="0"/>
              <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fontScale="55000" lnSpcReduction="20000"/>
          </a:bodyPr>
          <a:lstStyle/>
          <a:p>
            <a:r>
              <a:rPr lang="tr-TR" dirty="0" smtClean="0"/>
              <a:t>Okul </a:t>
            </a:r>
            <a:r>
              <a:rPr lang="tr-TR" dirty="0"/>
              <a:t>sağlığı, öğrencilerin fiziksel, ruhsal ve sosyal iyilik hâllerinin korunması ve geliştirilmesini amaçlayan kapsamlı bir halk sağlığı hizmetidir. Okul çağındaki çocuklar, öğretmenler ve okul çalışanları toplumun önemli bir bölümünü oluşturduğu için okul sağlığı uygulamaları yalnızca öğrencileri değil, aileleri ve toplumun tamamını dolaylı olarak etkilemektedir.</a:t>
            </a:r>
          </a:p>
          <a:p>
            <a:r>
              <a:rPr lang="tr-TR" dirty="0"/>
              <a:t>Okul sağlığı hizmetleri; büyüme ve gelişmenin izlenmesi, ağız ve diş sağlığının korunması, yeterli ve dengeli beslenmenin desteklenmesi, ruh sağlığı sorunlarının önlenmesi, hastalıkların erken tanı ve tedavisi, şiddetin önlenmesi, sağlık eğitimi, okul çevre sağlığı, mimari standartlar ve ergonomi gibi çok sayıda alanı kapsamaktadır. Sağlıklı okul kantinleri, güvenli okul çevresi ve öğrencileri zararlı alışkanlıklara yöneltebilecek çevresel risklerin azaltılması da okul sağlığı hizmetlerinin önemli bileşenleridir.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Adolesan</a:t>
            </a:r>
            <a:r>
              <a:rPr lang="tr-TR" b="1" dirty="0"/>
              <a:t> Dönemin Tanımı ve Özellikleri</a:t>
            </a:r>
            <a:br>
              <a:rPr lang="tr-TR" b="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err="1" smtClean="0"/>
              <a:t>Adolesan</a:t>
            </a:r>
            <a:r>
              <a:rPr lang="tr-TR" dirty="0" smtClean="0"/>
              <a:t> </a:t>
            </a:r>
            <a:r>
              <a:rPr lang="tr-TR" dirty="0"/>
              <a:t>dönem, çocukluktan erişkinliğe geçiş sürecidir. Bu dönem ergenlik, </a:t>
            </a:r>
            <a:r>
              <a:rPr lang="tr-TR" dirty="0" err="1"/>
              <a:t>puberte</a:t>
            </a:r>
            <a:r>
              <a:rPr lang="tr-TR" dirty="0"/>
              <a:t>, buluğ çağı veya delikanlılık gibi kavramlarla da ifade edilmektedir. Dünya Sağlık Örgütü 10–19 yaş grubunu </a:t>
            </a:r>
            <a:r>
              <a:rPr lang="tr-TR" dirty="0" err="1"/>
              <a:t>adolesan</a:t>
            </a:r>
            <a:r>
              <a:rPr lang="tr-TR" dirty="0"/>
              <a:t>, 15–24 yaş grubunu genç ve 10–24 yaş grubunu genç insanlar olarak tanımlamaktadır.</a:t>
            </a:r>
          </a:p>
          <a:p>
            <a:r>
              <a:rPr lang="tr-TR" dirty="0" err="1"/>
              <a:t>Adolesan</a:t>
            </a:r>
            <a:r>
              <a:rPr lang="tr-TR" dirty="0"/>
              <a:t> dönemde hızlı fiziksel büyüme, cinsel olgunlaşma, bilişsel değişim ve </a:t>
            </a:r>
            <a:r>
              <a:rPr lang="tr-TR" dirty="0" err="1"/>
              <a:t>psikososyal</a:t>
            </a:r>
            <a:r>
              <a:rPr lang="tr-TR" dirty="0"/>
              <a:t> gelişim birlikte gerçekleşir. Birey bu süreçte kimlik geliştirme, bağımsızlaşma, akran grubuna kabul edilme, beden algısına uyum sağlama ve geleceğe ilişkin kararlar alma gibi gelişimsel görevlerle karşı karşıyadır. Bu hızlı değişim süreci, </a:t>
            </a:r>
            <a:r>
              <a:rPr lang="tr-TR" dirty="0" err="1"/>
              <a:t>adolesanları</a:t>
            </a:r>
            <a:r>
              <a:rPr lang="tr-TR" dirty="0"/>
              <a:t> biyolojik, psikolojik ve sosyal risklere karşı daha duyarlı hâle getirebilir.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2695711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Adolesan</a:t>
            </a:r>
            <a:r>
              <a:rPr lang="tr-TR" b="1" dirty="0"/>
              <a:t> Sağlığını Etkileyen Faktörler</a:t>
            </a:r>
            <a:br>
              <a:rPr lang="tr-TR" b="1" dirty="0"/>
            </a:br>
            <a:endParaRPr lang="tr-TR" dirty="0"/>
          </a:p>
        </p:txBody>
      </p:sp>
      <p:sp>
        <p:nvSpPr>
          <p:cNvPr id="3" name="İçerik Yer Tutucusu 2"/>
          <p:cNvSpPr>
            <a:spLocks noGrp="1"/>
          </p:cNvSpPr>
          <p:nvPr>
            <p:ph idx="1"/>
          </p:nvPr>
        </p:nvSpPr>
        <p:spPr/>
        <p:txBody>
          <a:bodyPr>
            <a:normAutofit fontScale="62500" lnSpcReduction="20000"/>
          </a:bodyPr>
          <a:lstStyle/>
          <a:p>
            <a:r>
              <a:rPr lang="tr-TR" dirty="0" err="1" smtClean="0"/>
              <a:t>Adolesan</a:t>
            </a:r>
            <a:r>
              <a:rPr lang="tr-TR" dirty="0" smtClean="0"/>
              <a:t> </a:t>
            </a:r>
            <a:r>
              <a:rPr lang="tr-TR" dirty="0"/>
              <a:t>sağlığı yalnızca bu dönemde ortaya çıkan sağlık sorunlarıyla açıklanamaz. Çocukluk döneminde yaşanan yetersiz beslenme, anemi, iyot eksikliği, enfeksiyon hastalıkları, gelişimsel bozukluklar, engellilik, ihmal ve istismar gibi sorunlar </a:t>
            </a:r>
            <a:r>
              <a:rPr lang="tr-TR" dirty="0" err="1"/>
              <a:t>adolesan</a:t>
            </a:r>
            <a:r>
              <a:rPr lang="tr-TR" dirty="0"/>
              <a:t> dönemde fiziksel ve </a:t>
            </a:r>
            <a:r>
              <a:rPr lang="tr-TR" dirty="0" err="1"/>
              <a:t>psikososyal</a:t>
            </a:r>
            <a:r>
              <a:rPr lang="tr-TR" dirty="0"/>
              <a:t> gelişimi olumsuz etkileyebilir.</a:t>
            </a:r>
          </a:p>
          <a:p>
            <a:r>
              <a:rPr lang="tr-TR" dirty="0"/>
              <a:t>Akut solunum yolu enfeksiyonları ve ishalli hastalıklar büyüme atağını yavaşlatabilir. Çocukluk dönemindeki ihmal, fiziksel veya cinsel istismar ve erken evlilikler ruh sağlığı sorunlarına, özgüven kaybına ve sosyal uyum güçlüklerine neden olabilir. Bu nedenle </a:t>
            </a:r>
            <a:r>
              <a:rPr lang="tr-TR" dirty="0" err="1"/>
              <a:t>adolesan</a:t>
            </a:r>
            <a:r>
              <a:rPr lang="tr-TR" dirty="0"/>
              <a:t> sağlığı, yaşamın önceki dönemlerinden bağımsız olarak değil, yaşam boyu sağlık yaklaşımı içinde değerlendirilmelidir.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3699927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Adolesanlarda</a:t>
            </a:r>
            <a:r>
              <a:rPr lang="tr-TR" b="1" dirty="0"/>
              <a:t> Cinsel Sağlık ve Üreme Sağlığı</a:t>
            </a:r>
            <a:br>
              <a:rPr lang="tr-TR" b="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err="1" smtClean="0"/>
              <a:t>Adolesan</a:t>
            </a:r>
            <a:r>
              <a:rPr lang="tr-TR" dirty="0" smtClean="0"/>
              <a:t> </a:t>
            </a:r>
            <a:r>
              <a:rPr lang="tr-TR" dirty="0"/>
              <a:t>dönemde cinsel gelişimle birlikte üreme sağlığına ilişkin bilgi ve danışmanlık gereksinimi artmaktadır. Erken yaşta evlilik, </a:t>
            </a:r>
            <a:r>
              <a:rPr lang="tr-TR" dirty="0" err="1"/>
              <a:t>adolesan</a:t>
            </a:r>
            <a:r>
              <a:rPr lang="tr-TR" dirty="0"/>
              <a:t> gebelik, istenmeyen gebelik, gebeliği önleyici yöntemlere erişememe ve cinsel yolla bulaşan enfeksiyonlar gençler açısından önemli sağlık riskleridir.</a:t>
            </a:r>
          </a:p>
          <a:p>
            <a:r>
              <a:rPr lang="tr-TR" dirty="0" err="1"/>
              <a:t>Adolesan</a:t>
            </a:r>
            <a:r>
              <a:rPr lang="tr-TR" dirty="0"/>
              <a:t> gebelikleri; anne ve bebek sağlığı açısından gebelik ve doğum komplikasyonları, eğitim yaşamının kesintiye uğraması, ekonomik güçlükler ve sosyal dışlanma gibi sonuçlar doğurabilir. </a:t>
            </a:r>
            <a:r>
              <a:rPr lang="tr-TR" dirty="0" err="1"/>
              <a:t>Adolesanların</a:t>
            </a:r>
            <a:r>
              <a:rPr lang="tr-TR" dirty="0"/>
              <a:t> yaşlarına ve gelişim özelliklerine uygun, bilimsel, anlaşılır ve yargılayıcı olmayan cinsel sağlık eğitimi almaları gerekir. Cinsel olarak aktif gençlere gebelikten ve cinsel yolla bulaşan enfeksiyonlardan korunma konusunda gizlilik ilkesine dayalı danışmanlık sunulmalıdır.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215650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Gençlikte Riskli Davranışlar</a:t>
            </a:r>
          </a:p>
        </p:txBody>
      </p:sp>
      <p:sp>
        <p:nvSpPr>
          <p:cNvPr id="3" name="İçerik Yer Tutucusu 2"/>
          <p:cNvSpPr>
            <a:spLocks noGrp="1"/>
          </p:cNvSpPr>
          <p:nvPr>
            <p:ph idx="1"/>
          </p:nvPr>
        </p:nvSpPr>
        <p:spPr/>
        <p:txBody>
          <a:bodyPr>
            <a:normAutofit fontScale="62500" lnSpcReduction="20000"/>
          </a:bodyPr>
          <a:lstStyle/>
          <a:p>
            <a:r>
              <a:rPr lang="tr-TR" dirty="0" smtClean="0"/>
              <a:t>Riskli </a:t>
            </a:r>
            <a:r>
              <a:rPr lang="tr-TR" dirty="0"/>
              <a:t>davranışlar, bireyin hastalık, yaralanma, sosyal sorun veya ölüm riskini artıran ve tekrarlayıcı biçimde gerçekleştirebildiği davranışlardır. </a:t>
            </a:r>
            <a:r>
              <a:rPr lang="tr-TR" dirty="0" err="1"/>
              <a:t>Adolesan</a:t>
            </a:r>
            <a:r>
              <a:rPr lang="tr-TR" dirty="0"/>
              <a:t> dönemde bağımsızlık arayışı, merak, akran etkisi, </a:t>
            </a:r>
            <a:r>
              <a:rPr lang="tr-TR" dirty="0" err="1"/>
              <a:t>dürtüsellik</a:t>
            </a:r>
            <a:r>
              <a:rPr lang="tr-TR" dirty="0"/>
              <a:t> ve risk algısının yeterince gelişmemiş olması bu davranışların görülme olasılığını artırabilir.</a:t>
            </a:r>
          </a:p>
          <a:p>
            <a:r>
              <a:rPr lang="tr-TR" dirty="0"/>
              <a:t>Gençlerde öne çıkan riskli davranışlar; tütün kullanımı, alkol ve madde kullanımı, fiziksel hareketsizlik, sağlıksız beslenme, güvenli olmayan cinsel davranışlar, şiddet, silah taşıma, trafik güvenliği kurallarına uymama, kendine zarar verme ve intihar davranışlarıdır. Bu davranışlar çoğu zaman birbirinden bağımsız değildir ve aynı bireyde birden fazla riskli davranış birlikte görülebilir.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4009137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Fiziksel Hareketsizlik ve Sağlıksız Yaşam Biçimi</a:t>
            </a:r>
            <a:br>
              <a:rPr lang="tr-TR" b="1" dirty="0"/>
            </a:br>
            <a:endParaRPr lang="tr-TR" dirty="0"/>
          </a:p>
        </p:txBody>
      </p:sp>
      <p:sp>
        <p:nvSpPr>
          <p:cNvPr id="3" name="İçerik Yer Tutucusu 2"/>
          <p:cNvSpPr>
            <a:spLocks noGrp="1"/>
          </p:cNvSpPr>
          <p:nvPr>
            <p:ph idx="1"/>
          </p:nvPr>
        </p:nvSpPr>
        <p:spPr/>
        <p:txBody>
          <a:bodyPr>
            <a:normAutofit fontScale="62500" lnSpcReduction="20000"/>
          </a:bodyPr>
          <a:lstStyle/>
          <a:p>
            <a:r>
              <a:rPr lang="tr-TR" dirty="0" smtClean="0"/>
              <a:t>Uzun </a:t>
            </a:r>
            <a:r>
              <a:rPr lang="tr-TR" dirty="0"/>
              <a:t>süre televizyon izleme, bilgisayar ve dijital ekran kullanımı, düzenli fiziksel etkinlik yapmama ve hareketsiz yaşam biçimi </a:t>
            </a:r>
            <a:r>
              <a:rPr lang="tr-TR" dirty="0" err="1"/>
              <a:t>adolesan</a:t>
            </a:r>
            <a:r>
              <a:rPr lang="tr-TR" dirty="0"/>
              <a:t> sağlığını olumsuz etkileyebilir. Fiziksel hareketsizlik; </a:t>
            </a:r>
            <a:r>
              <a:rPr lang="tr-TR" dirty="0" err="1"/>
              <a:t>obezite</a:t>
            </a:r>
            <a:r>
              <a:rPr lang="tr-TR" dirty="0"/>
              <a:t>, </a:t>
            </a:r>
            <a:r>
              <a:rPr lang="tr-TR" dirty="0" err="1"/>
              <a:t>kardiyovasküler</a:t>
            </a:r>
            <a:r>
              <a:rPr lang="tr-TR" dirty="0"/>
              <a:t> hastalıklar, tip 2 diyabet, kas-iskelet sistemi sorunları ve ruh sağlığı problemleri için risk oluşturmaktadır.</a:t>
            </a:r>
          </a:p>
          <a:p>
            <a:r>
              <a:rPr lang="tr-TR" dirty="0" err="1"/>
              <a:t>Adolesanların</a:t>
            </a:r>
            <a:r>
              <a:rPr lang="tr-TR" dirty="0"/>
              <a:t> düzenli yürüyüş, bisiklete binme, spor ve aktif oyun gibi fiziksel etkinliklere katılımı desteklenmelidir. Bunun için yalnızca bireysel öneriler yeterli değildir; güvenli oyun alanları, spor tesisleri, okul etkinlikleri ve fiziksel hareketliliği kolaylaştıran çevresel düzenlemeler de gereklidir.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2093414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Kazalar, Şiddet ve Güvenlik Davranışları</a:t>
            </a:r>
            <a:br>
              <a:rPr lang="tr-TR" b="1" dirty="0"/>
            </a:br>
            <a:endParaRPr lang="tr-TR" dirty="0"/>
          </a:p>
        </p:txBody>
      </p:sp>
      <p:sp>
        <p:nvSpPr>
          <p:cNvPr id="3" name="İçerik Yer Tutucusu 2"/>
          <p:cNvSpPr>
            <a:spLocks noGrp="1"/>
          </p:cNvSpPr>
          <p:nvPr>
            <p:ph idx="1"/>
          </p:nvPr>
        </p:nvSpPr>
        <p:spPr>
          <a:xfrm>
            <a:off x="1188718" y="1913467"/>
            <a:ext cx="10165081" cy="4263496"/>
          </a:xfrm>
        </p:spPr>
        <p:txBody>
          <a:bodyPr>
            <a:normAutofit fontScale="62500" lnSpcReduction="20000"/>
          </a:bodyPr>
          <a:lstStyle/>
          <a:p>
            <a:r>
              <a:rPr lang="tr-TR" dirty="0" smtClean="0"/>
              <a:t>Kazalar </a:t>
            </a:r>
            <a:r>
              <a:rPr lang="tr-TR" dirty="0"/>
              <a:t>ve şiddet, </a:t>
            </a:r>
            <a:r>
              <a:rPr lang="tr-TR" dirty="0" err="1"/>
              <a:t>adolesanlarda</a:t>
            </a:r>
            <a:r>
              <a:rPr lang="tr-TR" dirty="0"/>
              <a:t> yaralanma ve ölümlerin önemli nedenleri arasındadır. Fiziksel kavgalara katılma, bıçak veya benzeri araçlar taşıma, okul eşyalarına zarar verme, emniyet kemeri kullanmama ve trafik kurallarına uymama gençlerin güvenliğini tehdit eden davranışlardır.</a:t>
            </a:r>
          </a:p>
          <a:p>
            <a:r>
              <a:rPr lang="tr-TR" dirty="0"/>
              <a:t>Şiddet davranışlarının önlenmesinde okul iklimi, aile ilişkileri, akran grupları, medya etkisi ve toplumun şiddete yönelik tutumu birlikte değerlendirilmelidir. Güvenli okul ortamlarının oluşturulması, çatışma çözme becerilerinin geliştirilmesi, akran zorbalığının önlenmesi ve riskli gençlere erken danışmanlık verilmesi temel koruyucu girişimlerdir.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14893838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TotalTime>
  <Words>1382</Words>
  <Application>Microsoft Office PowerPoint</Application>
  <PresentationFormat>Geniş ekran</PresentationFormat>
  <Paragraphs>93</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15</vt:i4>
      </vt:variant>
    </vt:vector>
  </HeadingPairs>
  <TitlesOfParts>
    <vt:vector size="20" baseType="lpstr">
      <vt:lpstr>Aptos</vt:lpstr>
      <vt:lpstr>Aptos Display</vt:lpstr>
      <vt:lpstr>Arial</vt:lpstr>
      <vt:lpstr>Office Teması</vt:lpstr>
      <vt:lpstr>Özel Tasarım</vt:lpstr>
      <vt:lpstr>HALK SAĞLIĞI</vt:lpstr>
      <vt:lpstr>PowerPoint Sunusu</vt:lpstr>
      <vt:lpstr>Okul Sağlığı ve Adolesan Sağlığı    </vt:lpstr>
      <vt:lpstr>Adolesan Dönemin Tanımı ve Özellikleri </vt:lpstr>
      <vt:lpstr>Adolesan Sağlığını Etkileyen Faktörler </vt:lpstr>
      <vt:lpstr>Adolesanlarda Cinsel Sağlık ve Üreme Sağlığı </vt:lpstr>
      <vt:lpstr>Gençlikte Riskli Davranışlar</vt:lpstr>
      <vt:lpstr>Fiziksel Hareketsizlik ve Sağlıksız Yaşam Biçimi </vt:lpstr>
      <vt:lpstr>Kazalar, Şiddet ve Güvenlik Davranışları </vt:lpstr>
      <vt:lpstr>Ruh Sağlığı, Kendine Zarar Verme ve İntihar </vt:lpstr>
      <vt:lpstr>Adolesanlara Yönelik Koruyucu Sağlık Hizmetleri </vt:lpstr>
      <vt:lpstr>Genç Dostu Sağlık Hizmetleri </vt:lpstr>
      <vt:lpstr>Genel Değerlendirme </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xxxx</cp:lastModifiedBy>
  <cp:revision>8</cp:revision>
  <dcterms:created xsi:type="dcterms:W3CDTF">2026-04-02T07:47:59Z</dcterms:created>
  <dcterms:modified xsi:type="dcterms:W3CDTF">2026-06-23T10:12:15Z</dcterms:modified>
</cp:coreProperties>
</file>