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25"/>
  </p:notesMasterIdLst>
  <p:sldIdLst>
    <p:sldId id="256" r:id="rId3"/>
    <p:sldId id="257" r:id="rId4"/>
    <p:sldId id="258" r:id="rId5"/>
    <p:sldId id="307" r:id="rId6"/>
    <p:sldId id="318" r:id="rId7"/>
    <p:sldId id="308" r:id="rId8"/>
    <p:sldId id="309" r:id="rId9"/>
    <p:sldId id="310" r:id="rId10"/>
    <p:sldId id="311" r:id="rId11"/>
    <p:sldId id="312" r:id="rId12"/>
    <p:sldId id="313" r:id="rId13"/>
    <p:sldId id="319" r:id="rId14"/>
    <p:sldId id="320" r:id="rId15"/>
    <p:sldId id="323" r:id="rId16"/>
    <p:sldId id="324" r:id="rId17"/>
    <p:sldId id="325" r:id="rId18"/>
    <p:sldId id="326" r:id="rId19"/>
    <p:sldId id="321" r:id="rId20"/>
    <p:sldId id="327" r:id="rId21"/>
    <p:sldId id="328" r:id="rId22"/>
    <p:sldId id="265" r:id="rId23"/>
    <p:sldId id="267"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0" autoAdjust="0"/>
  </p:normalViewPr>
  <p:slideViewPr>
    <p:cSldViewPr snapToGrid="0">
      <p:cViewPr varScale="1">
        <p:scale>
          <a:sx n="45" d="100"/>
          <a:sy n="45" d="100"/>
        </p:scale>
        <p:origin x="62" y="7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23.06.2026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23.06.2026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23.06.2026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23.06.2026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23.06.2026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23.06.2026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23.06.2026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23.06.2026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23.06.2026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23.06.2026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23.06.2026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23.06.2026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smtClean="0"/>
              <a:t>HALK SAĞLIĞI</a:t>
            </a:r>
            <a:endParaRPr lang="tr-TR" dirty="0"/>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dirty="0" smtClean="0"/>
              <a:t>10</a:t>
            </a:r>
            <a:r>
              <a:rPr lang="tr-TR" dirty="0" smtClean="0"/>
              <a:t>. </a:t>
            </a:r>
            <a:r>
              <a:rPr lang="tr-TR" dirty="0" smtClean="0"/>
              <a:t>HAFTA </a:t>
            </a:r>
            <a:r>
              <a:rPr lang="tr-TR" dirty="0"/>
              <a:t>HALK SAĞLIĞI: </a:t>
            </a:r>
            <a:r>
              <a:rPr lang="tr-TR" dirty="0"/>
              <a:t>HALK SAĞLIĞI AÇISINDAN TRAFİK KAZALARI</a:t>
            </a:r>
            <a:endParaRPr lang="tr-TR" dirty="0"/>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Yaya ve Yolcu Kaynaklı Riskler</a:t>
            </a:r>
          </a:p>
          <a:p>
            <a:r>
              <a:rPr lang="tr-TR" dirty="0"/>
              <a:t>Yayaların aniden yola çıkması, geçiş önceliğine uymaması, uygun olmayan alanlarda yürümesi, kırmızı ışıkta geçmesi ve gece görünürlüğünü artıracak önlemler almaması kaza riskini artırabilir. Çocuklar, yaşlılar ve engelli bireyler trafikte daha kırılgan yaya gruplarıdır.</a:t>
            </a:r>
          </a:p>
          <a:p>
            <a:r>
              <a:rPr lang="tr-TR" dirty="0"/>
              <a:t>Yolcular açısından emniyet kemeri kullanmama, hareket hâlindeki araçtan inme veya binme, araçtan sarkma, uygun olmayan alanlarda seyahat etme ve sürücünün dikkatini dağıtma önemli risklerdir. Çocukların yaş ve ağırlıklarına uygun çocuk bağlama sistemleriyle taşınması gereklidir.</a:t>
            </a:r>
          </a:p>
          <a:p>
            <a:endParaRPr lang="tr-TR" dirty="0" smtClean="0"/>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10</a:t>
            </a:fld>
            <a:endParaRPr lang="tr-TR"/>
          </a:p>
        </p:txBody>
      </p:sp>
    </p:spTree>
    <p:extLst>
      <p:ext uri="{BB962C8B-B14F-4D97-AF65-F5344CB8AC3E}">
        <p14:creationId xmlns:p14="http://schemas.microsoft.com/office/powerpoint/2010/main" val="4015623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Araçla İlişkili Riskler</a:t>
            </a:r>
          </a:p>
          <a:p>
            <a:r>
              <a:rPr lang="tr-TR" dirty="0"/>
              <a:t>Araçların fren, direksiyon, lastik, aydınlatma ve diğer mekanik sistemlerindeki bozukluklar kaza riskini artırmaktadır. Teknik kontrollerin düzenli yapılmaması, aracın taşıma kapasitesinin aşılması ve güvenlik donanımlarının yetersizliği kazaların oluşumunda ve sonuçlarının ağırlaşmasında etkili olabilir.</a:t>
            </a:r>
          </a:p>
          <a:p>
            <a:r>
              <a:rPr lang="tr-TR" dirty="0"/>
              <a:t>Emniyet kemeri, hava yastığı, çocuk koltuğu, kilitlenmeyi önleyici fren sistemi ve elektronik denge kontrolü gibi pasif ve aktif güvenlik sistemleri kazaların önlenmesine veya yaralanma şiddetinin azaltılmasına katkıda bulunur.</a:t>
            </a:r>
          </a:p>
          <a:p>
            <a:endParaRPr lang="tr-TR" dirty="0" smtClean="0"/>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11</a:t>
            </a:fld>
            <a:endParaRPr lang="tr-TR"/>
          </a:p>
        </p:txBody>
      </p:sp>
    </p:spTree>
    <p:extLst>
      <p:ext uri="{BB962C8B-B14F-4D97-AF65-F5344CB8AC3E}">
        <p14:creationId xmlns:p14="http://schemas.microsoft.com/office/powerpoint/2010/main" val="460370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Trafik Kazalarında Ölüm ve Yaralanmanın Belirleyicileri</a:t>
            </a:r>
          </a:p>
          <a:p>
            <a:r>
              <a:rPr lang="tr-TR" dirty="0"/>
              <a:t>Bir trafik kazasının ölüm veya ağır yaralanmayla sonuçlanması; çarpışma hızı ve şiddeti, kazazedelerin araç içindeki konumu, koruyucu donanım kullanımı, yaş ve sağlık durumu gibi faktörlerden etkilenir.</a:t>
            </a:r>
          </a:p>
          <a:p>
            <a:r>
              <a:rPr lang="tr-TR" dirty="0"/>
              <a:t>Kaza sonrasındaki kurtarma süresi, olay yerinde verilen ilk yardımın niteliği, ambulansın ulaşma süresi, yaralının uygun sağlık kuruluşuna güvenli biçimde taşınması ve travma bakımının kalitesi de </a:t>
            </a:r>
            <a:r>
              <a:rPr lang="tr-TR" dirty="0" err="1"/>
              <a:t>sağkalım</a:t>
            </a:r>
            <a:r>
              <a:rPr lang="tr-TR" dirty="0"/>
              <a:t> üzerinde belirleyicidir. Bu nedenle trafik güvenliği politikaları kaza öncesi, kaza anı ve kaza sonrası dönemlerin tamamını kapsamalıdır.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12</a:t>
            </a:fld>
            <a:endParaRPr lang="tr-TR"/>
          </a:p>
        </p:txBody>
      </p:sp>
    </p:spTree>
    <p:extLst>
      <p:ext uri="{BB962C8B-B14F-4D97-AF65-F5344CB8AC3E}">
        <p14:creationId xmlns:p14="http://schemas.microsoft.com/office/powerpoint/2010/main" val="53247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Trafik Kazalarından Birincil Korunma</a:t>
            </a:r>
          </a:p>
          <a:p>
            <a:r>
              <a:rPr lang="tr-TR" dirty="0"/>
              <a:t>Birincil korunma, trafik kazası meydana gelmeden önce kazaya yol açan risklerin azaltılmasını amaçlar. Hız sınırlarının belirlenmesi ve denetlenmesi, alkollü araç kullanımının önlenmesi, güvenli yol tasarımı, sürücü eğitimi, araçların düzenli teknik kontrolü ve trafik kurallarına uyumun sağlanması bu kapsamdadır.</a:t>
            </a:r>
          </a:p>
          <a:p>
            <a:r>
              <a:rPr lang="tr-TR" dirty="0"/>
              <a:t>Toplu taşımanın geliştirilmesi, yaya ve bisiklet yollarının güvenli hâle getirilmesi, okul çevrelerinde hızın azaltılması ve trafik güvenliği kültürünün oluşturulması da birincil korunma uygulamalarıdır.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13</a:t>
            </a:fld>
            <a:endParaRPr lang="tr-TR"/>
          </a:p>
        </p:txBody>
      </p:sp>
    </p:spTree>
    <p:extLst>
      <p:ext uri="{BB962C8B-B14F-4D97-AF65-F5344CB8AC3E}">
        <p14:creationId xmlns:p14="http://schemas.microsoft.com/office/powerpoint/2010/main" val="2215720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Trafik Kazalarından İkincil Korunma</a:t>
            </a:r>
          </a:p>
          <a:p>
            <a:r>
              <a:rPr lang="tr-TR" dirty="0"/>
              <a:t>İkincil korunma, kaza meydana geldiğinde yaralanma ve ölüm riskini azaltmayı amaçlar. Emniyet kemeri, çocuk güvenlik koltuğu, motosiklet ve bisiklet kaskı, hava yastığı ve koruyucu araç tasarımı bu düzeyde değerlendirilir.</a:t>
            </a:r>
          </a:p>
          <a:p>
            <a:r>
              <a:rPr lang="tr-TR" dirty="0"/>
              <a:t>Kazanın otomatik olarak bildirilmesini sağlayan sistemler, hızlı kurtarma, olay yerinde uygun ilk yardım ve etkili acil sağlık hizmetleri de ikincil korunma kapsamında ele alınabilir. Temel amaç, kazanın yol açacağı fiziksel hasarı mümkün olan en düşük düzeyde tutmaktır.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14</a:t>
            </a:fld>
            <a:endParaRPr lang="tr-TR"/>
          </a:p>
        </p:txBody>
      </p:sp>
    </p:spTree>
    <p:extLst>
      <p:ext uri="{BB962C8B-B14F-4D97-AF65-F5344CB8AC3E}">
        <p14:creationId xmlns:p14="http://schemas.microsoft.com/office/powerpoint/2010/main" val="1180103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Trafik Kazalarından Üçüncül Korunma</a:t>
            </a:r>
          </a:p>
          <a:p>
            <a:r>
              <a:rPr lang="tr-TR" dirty="0"/>
              <a:t>Üçüncül korunma, yaralanma sonrasında komplikasyonların, kalıcı engelliliğin ve sosyal bağımlılığın azaltılmasını amaçlar. Nitelikli travma tedavisi, cerrahi bakım, fizik tedavi, rehabilitasyon, psikolojik destek ve mesleki rehabilitasyon bu kapsamdadır.</a:t>
            </a:r>
          </a:p>
          <a:p>
            <a:r>
              <a:rPr lang="tr-TR" dirty="0"/>
              <a:t>Kazazedelerin toplumsal yaşama yeniden katılması için yalnızca tıbbi rehabilitasyon değil; sosyal destek, erişilebilir çevre, uygun iş olanakları ve ekonomik destek mekanizmaları da gereklidir.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15</a:t>
            </a:fld>
            <a:endParaRPr lang="tr-TR"/>
          </a:p>
        </p:txBody>
      </p:sp>
    </p:spTree>
    <p:extLst>
      <p:ext uri="{BB962C8B-B14F-4D97-AF65-F5344CB8AC3E}">
        <p14:creationId xmlns:p14="http://schemas.microsoft.com/office/powerpoint/2010/main" val="34828629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Kazaların Önlenmesinde 4E Yaklaşımı</a:t>
            </a:r>
          </a:p>
          <a:p>
            <a:r>
              <a:rPr lang="tr-TR" dirty="0"/>
              <a:t>Trafik kazalarının önlenmesinde yaygın olarak kullanılan 4E yaklaşımı; eğitim, mühendislik, yasal düzenleme ve acil bakım bileşenlerinden oluşur.</a:t>
            </a:r>
          </a:p>
          <a:p>
            <a:r>
              <a:rPr lang="tr-TR" b="1" dirty="0"/>
              <a:t>Eğitim</a:t>
            </a:r>
            <a:r>
              <a:rPr lang="tr-TR" dirty="0"/>
              <a:t>, sürücü, yaya ve yolcuların güvenli davranış geliştirmesini; </a:t>
            </a:r>
            <a:r>
              <a:rPr lang="tr-TR" b="1" dirty="0"/>
              <a:t>mühendislik</a:t>
            </a:r>
            <a:r>
              <a:rPr lang="tr-TR" dirty="0"/>
              <a:t>, güvenli yol ve araç tasarımını; </a:t>
            </a:r>
            <a:r>
              <a:rPr lang="tr-TR" b="1" dirty="0"/>
              <a:t>yasal düzenleme ve denetim</a:t>
            </a:r>
            <a:r>
              <a:rPr lang="tr-TR" dirty="0"/>
              <a:t>, trafik kurallarının uygulanmasını; </a:t>
            </a:r>
            <a:r>
              <a:rPr lang="tr-TR" b="1" dirty="0"/>
              <a:t>acil bakım ve ilk yardım</a:t>
            </a:r>
            <a:r>
              <a:rPr lang="tr-TR" dirty="0"/>
              <a:t> ise kaza sonrasında ölüm ve sakatlığın azaltılmasını hedefler. Etkili trafik güvenliği programlarında bu dört bileşen birlikte uygulanmalıdır.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16</a:t>
            </a:fld>
            <a:endParaRPr lang="tr-TR"/>
          </a:p>
        </p:txBody>
      </p:sp>
    </p:spTree>
    <p:extLst>
      <p:ext uri="{BB962C8B-B14F-4D97-AF65-F5344CB8AC3E}">
        <p14:creationId xmlns:p14="http://schemas.microsoft.com/office/powerpoint/2010/main" val="2180410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Trafik Güvenliği Politikaları</a:t>
            </a:r>
          </a:p>
          <a:p>
            <a:r>
              <a:rPr lang="tr-TR" dirty="0"/>
              <a:t>Trafik güvenliği politikaları; hız yönetimi, alkollü araç kullanımının denetlenmesi, emniyet kemeri ve çocuk koltuğu kullanımının zorunlu hâle getirilmesi, motosiklet kaskı kullanımı, güvenli araç standartları ve yol altyapısının geliştirilmesini kapsamalıdır.</a:t>
            </a:r>
          </a:p>
          <a:p>
            <a:r>
              <a:rPr lang="tr-TR" dirty="0"/>
              <a:t>Yasal düzenlemelerin bulunması tek başına yeterli değildir. Kuralların düzenli ve görünür biçimde denetlenmesi, ihlallerin caydırıcı yaptırımlarla karşılanması ve kamuoyunun eğitim kampanyalarıyla desteklenmesi gerekir. Politikaların bilimsel verilere dayanması ve etkilerinin düzenli olarak değerlendirilmesi önemlidir.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17</a:t>
            </a:fld>
            <a:endParaRPr lang="tr-TR"/>
          </a:p>
        </p:txBody>
      </p:sp>
    </p:spTree>
    <p:extLst>
      <p:ext uri="{BB962C8B-B14F-4D97-AF65-F5344CB8AC3E}">
        <p14:creationId xmlns:p14="http://schemas.microsoft.com/office/powerpoint/2010/main" val="34371977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Trafik Güvenliği Politikaları</a:t>
            </a:r>
          </a:p>
          <a:p>
            <a:r>
              <a:rPr lang="tr-TR" dirty="0"/>
              <a:t>Trafik güvenliği politikaları; hız yönetimi, alkollü araç kullanımının denetlenmesi, emniyet kemeri ve çocuk koltuğu kullanımının zorunlu hâle getirilmesi, motosiklet kaskı kullanımı, güvenli araç standartları ve yol altyapısının geliştirilmesini kapsamalıdır.</a:t>
            </a:r>
          </a:p>
          <a:p>
            <a:r>
              <a:rPr lang="tr-TR" dirty="0"/>
              <a:t>Yasal düzenlemelerin bulunması tek başına yeterli değildir. Kuralların düzenli ve görünür biçimde denetlenmesi, ihlallerin caydırıcı yaptırımlarla karşılanması ve kamuoyunun eğitim kampanyalarıyla desteklenmesi gerekir. Politikaların bilimsel verilere dayanması ve etkilerinin düzenli olarak değerlendirilmesi önemlidir.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18</a:t>
            </a:fld>
            <a:endParaRPr lang="tr-TR"/>
          </a:p>
        </p:txBody>
      </p:sp>
    </p:spTree>
    <p:extLst>
      <p:ext uri="{BB962C8B-B14F-4D97-AF65-F5344CB8AC3E}">
        <p14:creationId xmlns:p14="http://schemas.microsoft.com/office/powerpoint/2010/main" val="16596131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Sektörler Arası İş Birliği</a:t>
            </a:r>
          </a:p>
          <a:p>
            <a:r>
              <a:rPr lang="tr-TR" dirty="0"/>
              <a:t>Trafik kazalarının önlenmesi yalnızca sağlık sektörünün sorumluluğunda değildir. Sağlık, ulaştırma, eğitim, emniyet, yerel yönetimler, karayolları, adalet, medya ve sivil toplum kuruluşlarının eşgüdüm içinde çalışması gerekir.</a:t>
            </a:r>
          </a:p>
          <a:p>
            <a:r>
              <a:rPr lang="tr-TR" dirty="0"/>
              <a:t>Sağlık sektörü; yaralanma ve ölüm verilerinin izlenmesi, ilk yardım ve acil bakım hizmetleri, rehabilitasyon ve halk eğitimi alanlarında görev üstlenir. Ulaştırma ve yerel yönetimler güvenli altyapıyı, emniyet birimleri etkili denetimi, eğitim kurumları ise yaşam boyu trafik güvenliği eğitimini sağlamalıdır.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19</a:t>
            </a:fld>
            <a:endParaRPr lang="tr-TR"/>
          </a:p>
        </p:txBody>
      </p:sp>
    </p:spTree>
    <p:extLst>
      <p:ext uri="{BB962C8B-B14F-4D97-AF65-F5344CB8AC3E}">
        <p14:creationId xmlns:p14="http://schemas.microsoft.com/office/powerpoint/2010/main" val="3832331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02D10-CDEE-630F-84E8-315F610ED730}"/>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729ECFE3-8E08-29DC-717C-FDDC26AC9E69}"/>
              </a:ext>
            </a:extLst>
          </p:cNvPr>
          <p:cNvSpPr>
            <a:spLocks noGrp="1"/>
          </p:cNvSpPr>
          <p:nvPr>
            <p:ph idx="1"/>
          </p:nvPr>
        </p:nvSpPr>
        <p:spPr>
          <a:xfrm>
            <a:off x="714584" y="812800"/>
            <a:ext cx="10165081" cy="5386388"/>
          </a:xfrm>
        </p:spPr>
        <p:txBody>
          <a:bodyPr>
            <a:normAutofit fontScale="55000" lnSpcReduction="20000"/>
          </a:bodyPr>
          <a:lstStyle/>
          <a:p>
            <a:r>
              <a:rPr lang="tr-TR" dirty="0"/>
              <a:t>Trafik ve trafik kazası kavramları </a:t>
            </a:r>
            <a:endParaRPr lang="tr-TR" dirty="0" smtClean="0"/>
          </a:p>
          <a:p>
            <a:r>
              <a:rPr lang="tr-TR" dirty="0" smtClean="0"/>
              <a:t>• </a:t>
            </a:r>
            <a:r>
              <a:rPr lang="tr-TR" dirty="0"/>
              <a:t>Trafik kazalarının halk sağlığı açısından önemi </a:t>
            </a:r>
            <a:endParaRPr lang="tr-TR" dirty="0" smtClean="0"/>
          </a:p>
          <a:p>
            <a:r>
              <a:rPr lang="tr-TR" dirty="0" smtClean="0"/>
              <a:t>• </a:t>
            </a:r>
            <a:r>
              <a:rPr lang="tr-TR" dirty="0"/>
              <a:t>Trafik kazalarının sıklık ve sonuç göstergeleri </a:t>
            </a:r>
            <a:endParaRPr lang="tr-TR" dirty="0" smtClean="0"/>
          </a:p>
          <a:p>
            <a:r>
              <a:rPr lang="tr-TR" dirty="0" smtClean="0"/>
              <a:t>• </a:t>
            </a:r>
            <a:r>
              <a:rPr lang="tr-TR" dirty="0"/>
              <a:t>Kaza, ölüm, yaralanma ve ekonomik kayıplar </a:t>
            </a:r>
            <a:endParaRPr lang="tr-TR" dirty="0" smtClean="0"/>
          </a:p>
          <a:p>
            <a:r>
              <a:rPr lang="tr-TR" dirty="0" smtClean="0"/>
              <a:t>• </a:t>
            </a:r>
            <a:r>
              <a:rPr lang="tr-TR" dirty="0"/>
              <a:t>Trafik kazalarının epidemiyolojik değerlendirilmesi </a:t>
            </a:r>
            <a:endParaRPr lang="tr-TR" dirty="0" smtClean="0"/>
          </a:p>
          <a:p>
            <a:r>
              <a:rPr lang="tr-TR" dirty="0" smtClean="0"/>
              <a:t>• </a:t>
            </a:r>
            <a:r>
              <a:rPr lang="tr-TR" dirty="0"/>
              <a:t>İnsan, araç ve çevre etmenleri </a:t>
            </a:r>
            <a:endParaRPr lang="tr-TR" dirty="0" smtClean="0"/>
          </a:p>
          <a:p>
            <a:r>
              <a:rPr lang="tr-TR" dirty="0" smtClean="0"/>
              <a:t>• </a:t>
            </a:r>
            <a:r>
              <a:rPr lang="tr-TR" dirty="0"/>
              <a:t>Sürücü, yaya ve yolcu kaynaklı riskler </a:t>
            </a:r>
            <a:endParaRPr lang="tr-TR" dirty="0" smtClean="0"/>
          </a:p>
          <a:p>
            <a:r>
              <a:rPr lang="tr-TR" dirty="0" smtClean="0"/>
              <a:t>• </a:t>
            </a:r>
            <a:r>
              <a:rPr lang="tr-TR" dirty="0"/>
              <a:t>Trafik kazalarında korunma düzeyleri </a:t>
            </a:r>
            <a:endParaRPr lang="tr-TR" dirty="0" smtClean="0"/>
          </a:p>
          <a:p>
            <a:r>
              <a:rPr lang="tr-TR" dirty="0" smtClean="0"/>
              <a:t>• </a:t>
            </a:r>
            <a:r>
              <a:rPr lang="tr-TR" dirty="0"/>
              <a:t>Kazaların önlenmesinde 4E yaklaşımı </a:t>
            </a:r>
            <a:endParaRPr lang="tr-TR" dirty="0" smtClean="0"/>
          </a:p>
          <a:p>
            <a:r>
              <a:rPr lang="tr-TR" dirty="0" smtClean="0"/>
              <a:t>• </a:t>
            </a:r>
            <a:r>
              <a:rPr lang="tr-TR" dirty="0"/>
              <a:t>Acil yardım ve ilk yardım hizmetleri </a:t>
            </a:r>
            <a:endParaRPr lang="tr-TR" dirty="0" smtClean="0"/>
          </a:p>
          <a:p>
            <a:r>
              <a:rPr lang="tr-TR" dirty="0" smtClean="0"/>
              <a:t>• </a:t>
            </a:r>
            <a:r>
              <a:rPr lang="tr-TR" dirty="0"/>
              <a:t>Trafik güvenliği politikaları </a:t>
            </a:r>
            <a:endParaRPr lang="tr-TR" dirty="0" smtClean="0"/>
          </a:p>
          <a:p>
            <a:r>
              <a:rPr lang="tr-TR" dirty="0" smtClean="0"/>
              <a:t>• </a:t>
            </a:r>
            <a:r>
              <a:rPr lang="tr-TR" dirty="0"/>
              <a:t>Sektörler arası iş birliği</a:t>
            </a:r>
            <a:endParaRPr lang="tr-TR" dirty="0"/>
          </a:p>
        </p:txBody>
      </p:sp>
      <p:sp>
        <p:nvSpPr>
          <p:cNvPr id="4" name="Veri Yer Tutucusu 3">
            <a:extLst>
              <a:ext uri="{FF2B5EF4-FFF2-40B4-BE49-F238E27FC236}">
                <a16:creationId xmlns:a16="http://schemas.microsoft.com/office/drawing/2014/main" id="{1124543B-6AFE-55A3-80A0-09DB04541176}"/>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4D6B48A8-A3F3-3BDC-C970-636850E9091E}"/>
              </a:ext>
            </a:extLst>
          </p:cNvPr>
          <p:cNvSpPr>
            <a:spLocks noGrp="1"/>
          </p:cNvSpPr>
          <p:nvPr>
            <p:ph type="ftr" sz="quarter" idx="11"/>
          </p:nvPr>
        </p:nvSpPr>
        <p:spPr/>
        <p:txBody>
          <a:bodyPr/>
          <a:lstStyle/>
          <a:p>
            <a:r>
              <a:rPr lang="tr-TR" dirty="0" err="1" smtClean="0"/>
              <a:t>Öğr</a:t>
            </a:r>
            <a:r>
              <a:rPr lang="tr-TR" dirty="0" smtClean="0"/>
              <a:t>. Gör. Dr. Ayşe ÖZEFLANİLİ</a:t>
            </a:r>
            <a:endParaRPr lang="tr-TR" dirty="0"/>
          </a:p>
        </p:txBody>
      </p:sp>
      <p:sp>
        <p:nvSpPr>
          <p:cNvPr id="6" name="Slayt Numarası Yer Tutucusu 5">
            <a:extLst>
              <a:ext uri="{FF2B5EF4-FFF2-40B4-BE49-F238E27FC236}">
                <a16:creationId xmlns:a16="http://schemas.microsoft.com/office/drawing/2014/main" id="{2175ADDD-A240-51FF-6001-D894A710A3C9}"/>
              </a:ext>
            </a:extLst>
          </p:cNvPr>
          <p:cNvSpPr>
            <a:spLocks noGrp="1"/>
          </p:cNvSpPr>
          <p:nvPr>
            <p:ph type="sldNum" sz="quarter" idx="12"/>
          </p:nvPr>
        </p:nvSpPr>
        <p:spPr/>
        <p:txBody>
          <a:bodyPr/>
          <a:lstStyle/>
          <a:p>
            <a:fld id="{98D1A948-F723-44D0-9112-FAEB9D266EE7}" type="slidenum">
              <a:rPr lang="tr-TR" smtClean="0"/>
              <a:t>2</a:t>
            </a:fld>
            <a:endParaRPr lang="tr-TR"/>
          </a:p>
        </p:txBody>
      </p:sp>
    </p:spTree>
    <p:extLst>
      <p:ext uri="{BB962C8B-B14F-4D97-AF65-F5344CB8AC3E}">
        <p14:creationId xmlns:p14="http://schemas.microsoft.com/office/powerpoint/2010/main" val="5153155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Genel Değerlendirme</a:t>
            </a:r>
            <a:br>
              <a:rPr lang="tr-TR" b="1" dirty="0"/>
            </a:br>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Trafik </a:t>
            </a:r>
            <a:r>
              <a:rPr lang="tr-TR" dirty="0"/>
              <a:t>kazaları, önemli ölçüde önlenebilir ölüm, yaralanma, engellilik ve ekonomik kayıp nedenidir. Kazaların yalnızca sürücü hatası şeklinde açıklanması, araç ve çevreyle ilişkili yapısal sorunların gözden kaçırılmasına neden olur.</a:t>
            </a:r>
          </a:p>
          <a:p>
            <a:r>
              <a:rPr lang="tr-TR" dirty="0"/>
              <a:t>Etkili trafik güvenliği yaklaşımı; güvenli insan davranışı, güvenli yollar, güvenli araçlar, uygun hız yönetimi ve etkili kaza sonrası bakımın birlikte uygulanmasına dayanır. Bilimsel veri, güçlü mevzuat, etkin denetim, güvenli altyapı, toplum eğitimi ve sektörler arası iş birliğiyle trafik kazalarının sıklığı ve ağır sonuçları azaltılabilir.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20</a:t>
            </a:fld>
            <a:endParaRPr lang="tr-TR"/>
          </a:p>
        </p:txBody>
      </p:sp>
    </p:spTree>
    <p:extLst>
      <p:ext uri="{BB962C8B-B14F-4D97-AF65-F5344CB8AC3E}">
        <p14:creationId xmlns:p14="http://schemas.microsoft.com/office/powerpoint/2010/main" val="2095626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21</a:t>
            </a:fld>
            <a:endParaRPr lang="tr-TR"/>
          </a:p>
        </p:txBody>
      </p:sp>
      <p:sp>
        <p:nvSpPr>
          <p:cNvPr id="8" name="Rectangle 2"/>
          <p:cNvSpPr>
            <a:spLocks noGrp="1" noChangeArrowheads="1"/>
          </p:cNvSpPr>
          <p:nvPr>
            <p:ph idx="1"/>
          </p:nvPr>
        </p:nvSpPr>
        <p:spPr bwMode="auto">
          <a:xfrm>
            <a:off x="541866" y="2644257"/>
            <a:ext cx="11650133" cy="2287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Erci</a:t>
            </a:r>
            <a:r>
              <a:rPr kumimoji="0" lang="tr-TR" altLang="tr-TR" sz="1400" b="0" i="0" u="none" strike="noStrike" cap="none" normalizeH="0" baseline="0" dirty="0" smtClean="0">
                <a:ln>
                  <a:noFill/>
                </a:ln>
                <a:solidFill>
                  <a:schemeClr val="tx1"/>
                </a:solidFill>
                <a:effectLst/>
                <a:latin typeface="+mj-lt"/>
              </a:rPr>
              <a:t>, B. (Ed.). (2019). </a:t>
            </a:r>
            <a:r>
              <a:rPr kumimoji="0" lang="tr-TR" altLang="tr-TR" sz="1400" b="0" i="1" u="none" strike="noStrike" cap="none" normalizeH="0" baseline="0" dirty="0" smtClean="0">
                <a:ln>
                  <a:noFill/>
                </a:ln>
                <a:solidFill>
                  <a:schemeClr val="tx1"/>
                </a:solidFill>
                <a:effectLst/>
                <a:latin typeface="+mj-lt"/>
              </a:rPr>
              <a:t>Halk sağlığı hemşireliği</a:t>
            </a:r>
            <a:r>
              <a:rPr kumimoji="0" lang="tr-TR" altLang="tr-TR" sz="1400" b="0" i="0" u="none" strike="noStrike" cap="none" normalizeH="0" baseline="0" dirty="0" smtClean="0">
                <a:ln>
                  <a:noFill/>
                </a:ln>
                <a:solidFill>
                  <a:schemeClr val="tx1"/>
                </a:solidFill>
                <a:effectLst/>
                <a:latin typeface="+mj-lt"/>
              </a:rPr>
              <a:t> (3. bs.). Anadolu Nobel Tıp Kitabevleri.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smtClean="0">
                <a:ln>
                  <a:noFill/>
                </a:ln>
                <a:solidFill>
                  <a:schemeClr val="tx1"/>
                </a:solidFill>
                <a:effectLst/>
                <a:latin typeface="+mj-lt"/>
              </a:rPr>
              <a:t>Güler, Ç., &amp; Akın, L. (Ed.). (2012). </a:t>
            </a:r>
            <a:r>
              <a:rPr kumimoji="0" lang="tr-TR" altLang="tr-TR" sz="1400" b="0" i="1" u="none" strike="noStrike" cap="none" normalizeH="0" baseline="0" dirty="0" smtClean="0">
                <a:ln>
                  <a:noFill/>
                </a:ln>
                <a:solidFill>
                  <a:schemeClr val="tx1"/>
                </a:solidFill>
                <a:effectLst/>
                <a:latin typeface="+mj-lt"/>
              </a:rPr>
              <a:t>Halk sağlığı: Temel bilgiler</a:t>
            </a:r>
            <a:r>
              <a:rPr kumimoji="0" lang="tr-TR" altLang="tr-TR" sz="1400" b="0" i="0" u="none" strike="noStrike" cap="none" normalizeH="0" baseline="0" dirty="0" smtClean="0">
                <a:ln>
                  <a:noFill/>
                </a:ln>
                <a:solidFill>
                  <a:schemeClr val="tx1"/>
                </a:solidFill>
                <a:effectLst/>
                <a:latin typeface="+mj-lt"/>
              </a:rPr>
              <a:t> (2. bs., Cilt 1–3). Hacettepe Üniversitesi Yayınları.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Öztek</a:t>
            </a:r>
            <a:r>
              <a:rPr kumimoji="0" lang="tr-TR" altLang="tr-TR" sz="1400" b="0" i="0" u="none" strike="noStrike" cap="none" normalizeH="0" baseline="0" dirty="0" smtClean="0">
                <a:ln>
                  <a:noFill/>
                </a:ln>
                <a:solidFill>
                  <a:schemeClr val="tx1"/>
                </a:solidFill>
                <a:effectLst/>
                <a:latin typeface="+mj-lt"/>
              </a:rPr>
              <a:t>, Z. (Ed.). (2025). </a:t>
            </a:r>
            <a:r>
              <a:rPr kumimoji="0" lang="tr-TR" altLang="tr-TR" sz="1400" b="0" i="1" u="none" strike="noStrike" cap="none" normalizeH="0" baseline="0" dirty="0" smtClean="0">
                <a:ln>
                  <a:noFill/>
                </a:ln>
                <a:solidFill>
                  <a:schemeClr val="tx1"/>
                </a:solidFill>
                <a:effectLst/>
                <a:latin typeface="+mj-lt"/>
              </a:rPr>
              <a:t>Halk sağlığı el kitabı</a:t>
            </a:r>
            <a:r>
              <a:rPr kumimoji="0" lang="tr-TR" altLang="tr-TR" sz="1400" b="0" i="0" u="none" strike="noStrike" cap="none" normalizeH="0" baseline="0" dirty="0" smtClean="0">
                <a:ln>
                  <a:noFill/>
                </a:ln>
                <a:solidFill>
                  <a:schemeClr val="tx1"/>
                </a:solidFill>
                <a:effectLst/>
                <a:latin typeface="+mj-lt"/>
              </a:rPr>
              <a:t>. Nobel Tıp Kitabevleri.</a:t>
            </a:r>
          </a:p>
          <a:p>
            <a:r>
              <a:rPr lang="tr-TR" sz="1400" dirty="0"/>
              <a:t>Türkiye İstatistik Kurumu. (2026). </a:t>
            </a:r>
            <a:r>
              <a:rPr lang="tr-TR" sz="1400" i="1" dirty="0"/>
              <a:t>Karayolu trafik kaza istatistikleri, 2025</a:t>
            </a:r>
            <a:r>
              <a:rPr lang="tr-TR" sz="1400" dirty="0"/>
              <a:t>. Türkiye İstatistik Kurumu.</a:t>
            </a:r>
          </a:p>
          <a:p>
            <a:r>
              <a:rPr lang="tr-TR" sz="1400" dirty="0"/>
              <a:t>World </a:t>
            </a:r>
            <a:r>
              <a:rPr lang="tr-TR" sz="1400" dirty="0" err="1"/>
              <a:t>Health</a:t>
            </a:r>
            <a:r>
              <a:rPr lang="tr-TR" sz="1400" dirty="0"/>
              <a:t> </a:t>
            </a:r>
            <a:r>
              <a:rPr lang="tr-TR" sz="1400" dirty="0" err="1"/>
              <a:t>Organization</a:t>
            </a:r>
            <a:r>
              <a:rPr lang="tr-TR" sz="1400" dirty="0"/>
              <a:t>. (2023). </a:t>
            </a:r>
            <a:r>
              <a:rPr lang="tr-TR" sz="1400" i="1" dirty="0"/>
              <a:t>Global </a:t>
            </a:r>
            <a:r>
              <a:rPr lang="tr-TR" sz="1400" i="1" dirty="0" err="1"/>
              <a:t>status</a:t>
            </a:r>
            <a:r>
              <a:rPr lang="tr-TR" sz="1400" i="1" dirty="0"/>
              <a:t> </a:t>
            </a:r>
            <a:r>
              <a:rPr lang="tr-TR" sz="1400" i="1" dirty="0" err="1"/>
              <a:t>report</a:t>
            </a:r>
            <a:r>
              <a:rPr lang="tr-TR" sz="1400" i="1" dirty="0"/>
              <a:t> on </a:t>
            </a:r>
            <a:r>
              <a:rPr lang="tr-TR" sz="1400" i="1" dirty="0" err="1"/>
              <a:t>road</a:t>
            </a:r>
            <a:r>
              <a:rPr lang="tr-TR" sz="1400" i="1" dirty="0"/>
              <a:t> </a:t>
            </a:r>
            <a:r>
              <a:rPr lang="tr-TR" sz="1400" i="1" dirty="0" err="1"/>
              <a:t>safety</a:t>
            </a:r>
            <a:r>
              <a:rPr lang="tr-TR" sz="1400" i="1" dirty="0"/>
              <a:t> 2023</a:t>
            </a:r>
            <a:r>
              <a:rPr lang="tr-TR" sz="1400" dirty="0"/>
              <a:t>. World </a:t>
            </a:r>
            <a:r>
              <a:rPr lang="tr-TR" sz="1400" dirty="0" err="1"/>
              <a:t>Health</a:t>
            </a:r>
            <a:r>
              <a:rPr lang="tr-TR" sz="1400" dirty="0"/>
              <a:t> </a:t>
            </a:r>
            <a:r>
              <a:rPr lang="tr-TR" sz="1400" dirty="0" err="1"/>
              <a:t>Organization</a:t>
            </a:r>
            <a:r>
              <a:rPr lang="tr-TR" sz="1400"/>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tr-TR" altLang="tr-TR" sz="14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28317258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a:t>öğretim elemanı / kurumsal e-posta (isteğe bağlı)</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a:xfrm>
            <a:off x="1188719" y="1825625"/>
            <a:ext cx="10165080" cy="635264"/>
          </a:xfrm>
        </p:spPr>
        <p:txBody>
          <a:bodyPr>
            <a:normAutofit fontScale="90000"/>
          </a:bodyPr>
          <a:lstStyle/>
          <a:p>
            <a:r>
              <a:rPr lang="tr-TR" b="1" dirty="0"/>
              <a:t>Trafik ve Trafik Kazası Kavramları</a:t>
            </a:r>
            <a:br>
              <a:rPr lang="tr-TR" b="1" dirty="0"/>
            </a:br>
            <a:r>
              <a:rPr lang="tr-TR" b="1" dirty="0"/>
              <a:t/>
            </a:r>
            <a:br>
              <a:rPr lang="tr-TR" b="1" dirty="0"/>
            </a:br>
            <a:r>
              <a:rPr lang="tr-TR" b="1" dirty="0"/>
              <a:t/>
            </a:r>
            <a:br>
              <a:rPr lang="tr-TR" b="1" dirty="0"/>
            </a:br>
            <a:r>
              <a:rPr lang="tr-TR" b="1" dirty="0"/>
              <a:t/>
            </a:r>
            <a:br>
              <a:rPr lang="tr-TR" b="1" dirty="0"/>
            </a:br>
            <a:r>
              <a:rPr lang="tr-TR" b="1" dirty="0"/>
              <a:t/>
            </a:r>
            <a:br>
              <a:rPr lang="tr-TR" b="1" dirty="0"/>
            </a:br>
            <a:r>
              <a:rPr lang="tr-TR" b="1" dirty="0"/>
              <a:t/>
            </a:r>
            <a:br>
              <a:rPr lang="tr-TR" b="1" dirty="0"/>
            </a:br>
            <a:endParaRPr lang="tr-TR" dirty="0"/>
          </a:p>
        </p:txBody>
      </p:sp>
      <p:sp>
        <p:nvSpPr>
          <p:cNvPr id="3" name="İçerik Yer Tutucusu 2">
            <a:extLst>
              <a:ext uri="{FF2B5EF4-FFF2-40B4-BE49-F238E27FC236}">
                <a16:creationId xmlns:a16="http://schemas.microsoft.com/office/drawing/2014/main" id="{8B424127-1F6E-9CED-168B-91E82F1D8584}"/>
              </a:ext>
            </a:extLst>
          </p:cNvPr>
          <p:cNvSpPr>
            <a:spLocks noGrp="1"/>
          </p:cNvSpPr>
          <p:nvPr>
            <p:ph idx="1"/>
          </p:nvPr>
        </p:nvSpPr>
        <p:spPr/>
        <p:txBody>
          <a:bodyPr>
            <a:normAutofit fontScale="62500" lnSpcReduction="20000"/>
          </a:bodyPr>
          <a:lstStyle/>
          <a:p>
            <a:r>
              <a:rPr lang="tr-TR" dirty="0" smtClean="0"/>
              <a:t>Trafik</a:t>
            </a:r>
            <a:r>
              <a:rPr lang="tr-TR" dirty="0"/>
              <a:t>; yayaların, hayvanların ve araçların karayolları üzerindeki hareketlerinin bütününü ifade eder. Trafik kazası ise karayolu üzerinde hareket hâlindeki bir veya birden fazla aracın karıştığı; ölüm, yaralanma veya maddi hasarla sonuçlanan olaydır.</a:t>
            </a:r>
          </a:p>
          <a:p>
            <a:r>
              <a:rPr lang="tr-TR" dirty="0"/>
              <a:t>Kazalar geçmişte çoğunlukla beklenmeyen ve kaçınılmaz olaylar olarak değerlendirilmiş olsa da günümüzde trafik kazalarının büyük bölümünün belirlenebilir risk faktörlerinden kaynaklandığı kabul edilmektedir. Trafik kazaları; insan davranışları, araç özellikleri, yol ve çevre koşulları ile trafik sistemindeki eksikliklerin birlikte etkili olduğu, önlenebilir olaylardır. Bu nedenle “kaza” kavramı, olayların rastlantısal ve kaçınılmaz olduğu düşüncesine yol açmamalıdır.</a:t>
            </a:r>
          </a:p>
          <a:p>
            <a:endParaRPr lang="tr-TR" dirty="0"/>
          </a:p>
        </p:txBody>
      </p:sp>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2042146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Trafik Kazalarının Halk Sağlığı Açısından Önemi</a:t>
            </a:r>
            <a:br>
              <a:rPr lang="tr-TR" b="1" dirty="0"/>
            </a:br>
            <a:endParaRPr lang="tr-TR" dirty="0"/>
          </a:p>
        </p:txBody>
      </p:sp>
      <p:sp>
        <p:nvSpPr>
          <p:cNvPr id="3" name="İçerik Yer Tutucusu 2"/>
          <p:cNvSpPr>
            <a:spLocks noGrp="1"/>
          </p:cNvSpPr>
          <p:nvPr>
            <p:ph idx="1"/>
          </p:nvPr>
        </p:nvSpPr>
        <p:spPr/>
        <p:txBody>
          <a:bodyPr>
            <a:normAutofit fontScale="62500" lnSpcReduction="20000"/>
          </a:bodyPr>
          <a:lstStyle/>
          <a:p>
            <a:r>
              <a:rPr lang="tr-TR" dirty="0" smtClean="0"/>
              <a:t>Bir </a:t>
            </a:r>
            <a:r>
              <a:rPr lang="tr-TR" dirty="0"/>
              <a:t>sağlık sorununun halk sağlığı açısından öncelikli kabul edilmesinde sık görülmesi, ölüme neden olması, sakatlık oluşturması ve ekonomik kayıplara yol açması temel ölçütlerdir. Trafik kazaları bu ölçütlerin tamamını karşılayan önemli bir halk sağlığı sorunudur.</a:t>
            </a:r>
          </a:p>
          <a:p>
            <a:r>
              <a:rPr lang="tr-TR" dirty="0"/>
              <a:t>Trafik kazaları özellikle çocuklar, gençler ve çalışma çağındaki bireylerde yaralanma, engellilik ve erken ölümlere yol açmaktadır. Bu durum yalnızca bireysel sağlık kaybı değil; ailelerin ekonomik ve sosyal yapısının bozulması, sağlık sistemi harcamalarının artması, iş gücü ve üretkenlik kaybı gibi geniş kapsamlı toplumsal sonuçlar doğurmaktadır.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3927709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Trafik Kazalarının Ölçülmesi</a:t>
            </a:r>
          </a:p>
          <a:p>
            <a:r>
              <a:rPr lang="tr-TR" dirty="0"/>
              <a:t>Trafik kazalarının sıklığı ve şiddeti yalnızca toplam kaza sayılarıyla değerlendirilemez. Değerlendirmede belirli bir sürede meydana gelen kaza, ölüm ve yaralanma sayılarının yanı sıra nüfusa, araç sayısına, sürücü sayısına ve kat edilen taşıt mesafesine göre hesaplanan hız ve oranlar kullanılmalıdır.</a:t>
            </a:r>
          </a:p>
          <a:p>
            <a:r>
              <a:rPr lang="tr-TR" dirty="0"/>
              <a:t>Mutlak sayılar sorunun toplam büyüklüğünü gösterirken, nüfusa veya trafik hacmine göre hesaplanan göstergeler bölgeler ve ülkeler arasında daha anlamlı karşılaştırmalar yapılmasına olanak sağlar. Kaza sonrası belirli bir süre içinde gerçekleşen ölümlerin kayıt sistemine dâhil edilmesi de trafik kazalarının gerçek sağlık yükünün belirlenmesi açısından önemlidir.</a:t>
            </a:r>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230323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Trafik Kazalarının Sağlık ve Ekonomik Sonuçları</a:t>
            </a:r>
          </a:p>
          <a:p>
            <a:r>
              <a:rPr lang="tr-TR" dirty="0"/>
              <a:t>Trafik kazaları ölümün yanı sıra kafa travması, omurilik yaralanması, organ kaybı, kırıklar, kalıcı hareket kısıtlılığı ve ruhsal travma gibi ciddi sonuçlar doğurabilir. Yaralanan bireylerin bir bölümü uzun süreli rehabilitasyona ve başkalarının yardımına gereksinim duyabilir.</a:t>
            </a:r>
          </a:p>
          <a:p>
            <a:r>
              <a:rPr lang="tr-TR" dirty="0"/>
              <a:t>Ekonomik kayıplar; araç ve altyapı hasarları, acil müdahale ve tedavi giderleri, rehabilitasyon maliyetleri, iş gücü kaybı, üretkenlik azalması ve erken ölüm nedeniyle kaybedilen potansiyel gelirden oluşur. Bu nedenle trafik kazalarının maliyeti yalnızca olay yerindeki maddi hasarla sınırlandırılamaz.</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3368897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Trafik Kazalarının Epidemiyolojik Değerlendirilmesi</a:t>
            </a:r>
          </a:p>
          <a:p>
            <a:r>
              <a:rPr lang="tr-TR" dirty="0"/>
              <a:t>Trafik kazalarının önlenebilmesi için kazaların kimlerde, nerede, ne zaman ve hangi koşullarda ortaya çıktığının belirlenmesi gerekir. Epidemiyolojik yaklaşım; kazaların kişi, yer ve zaman özelliklerine göre incelenmesini, risk gruplarının belirlenmesini ve etkili müdahalelerin planlanmasını sağlar.</a:t>
            </a:r>
          </a:p>
          <a:p>
            <a:r>
              <a:rPr lang="tr-TR" dirty="0"/>
              <a:t>Kaza tutanakları, sağlık kuruluşu kayıtları, ölüm kayıtları, ambulans verileri ve sigorta kayıtlarının birbiriyle uyumlu olması gereklidir. Standart ve ayrıntılı veri sistemleri, kazalara neden olan gerçek faktörlerin ortaya çıkarılmasına ve uygulanan önlemlerin etkililiğinin değerlendirilmesine katkı sağlar.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1165432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Trafik Kazalarının Nedenleri</a:t>
            </a:r>
          </a:p>
          <a:p>
            <a:r>
              <a:rPr lang="tr-TR" dirty="0"/>
              <a:t>Trafik kazaları epidemiyolojik üçgen yaklaşımına benzer biçimde insan, araç ve çevre etmenlerinin etkileşimi sonucunda ortaya çıkar. Tek bir etkene odaklanmak kazaların önlenmesinde yetersizdir.</a:t>
            </a:r>
          </a:p>
          <a:p>
            <a:r>
              <a:rPr lang="tr-TR" dirty="0"/>
              <a:t>İnsanla ilişkili faktörler; sürücü, yaya ve yolcuların davranışları ile fiziksel ve psikolojik özelliklerini kapsar. Araçla ilişkili faktörler teknik bakım, fren, lastik, aydınlatma ve güvenlik donanımlarıyla ilgilidir. Çevresel faktörler ise yol yapısı, trafik işaretleri, aydınlatma, hava koşulları, yerleşim özellikleri ve trafik yoğunluğunu içerir.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3740468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Sürücü Kaynaklı Riskler</a:t>
            </a:r>
          </a:p>
          <a:p>
            <a:r>
              <a:rPr lang="tr-TR" dirty="0"/>
              <a:t>Aşırı hız, alkollü veya madde etkisi altında araç kullanma, yorgunluk, uykusuzluk, dikkatsizlik, cep telefonu kullanımı, hatalı sollama, şerit ihlali, takip mesafesine uymama ve geçiş önceliği kurallarını ihlal etme sürücü kaynaklı başlıca risklerdir.</a:t>
            </a:r>
          </a:p>
          <a:p>
            <a:r>
              <a:rPr lang="tr-TR" dirty="0"/>
              <a:t>Sürücünün yaşı, görme ve işitme durumu, kronik hastalıkları, kullandığı ilaçlar, deneyimi ve risk algısı da sürüş güvenliğini etkileyebilir. Sürücü eğitiminde yalnızca trafik kurallarının öğretilmesi değil, güvenli davranışların kalıcı hâle getirilmesi ve riskli tutumların değiştirilmesi amaçlanmalıdır.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413329815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46</TotalTime>
  <Words>1799</Words>
  <Application>Microsoft Office PowerPoint</Application>
  <PresentationFormat>Geniş ekran</PresentationFormat>
  <Paragraphs>137</Paragraphs>
  <Slides>22</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22</vt:i4>
      </vt:variant>
    </vt:vector>
  </HeadingPairs>
  <TitlesOfParts>
    <vt:vector size="27" baseType="lpstr">
      <vt:lpstr>Aptos</vt:lpstr>
      <vt:lpstr>Aptos Display</vt:lpstr>
      <vt:lpstr>Arial</vt:lpstr>
      <vt:lpstr>Office Teması</vt:lpstr>
      <vt:lpstr>Özel Tasarım</vt:lpstr>
      <vt:lpstr>HALK SAĞLIĞI</vt:lpstr>
      <vt:lpstr>PowerPoint Sunusu</vt:lpstr>
      <vt:lpstr>Trafik ve Trafik Kazası Kavramları      </vt:lpstr>
      <vt:lpstr>Trafik Kazalarının Halk Sağlığı Açısından Önemi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Genel Değerlendirme </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SAĞLIĞI</dc:title>
  <dc:creator>EÖ</dc:creator>
  <cp:lastModifiedBy>xxxx</cp:lastModifiedBy>
  <cp:revision>12</cp:revision>
  <dcterms:created xsi:type="dcterms:W3CDTF">2026-04-02T07:47:59Z</dcterms:created>
  <dcterms:modified xsi:type="dcterms:W3CDTF">2026-06-23T11:02:22Z</dcterms:modified>
</cp:coreProperties>
</file>