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12"/>
  </p:notesMasterIdLst>
  <p:sldIdLst>
    <p:sldId id="420" r:id="rId2"/>
    <p:sldId id="297" r:id="rId3"/>
    <p:sldId id="390" r:id="rId4"/>
    <p:sldId id="391" r:id="rId5"/>
    <p:sldId id="392" r:id="rId6"/>
    <p:sldId id="376" r:id="rId7"/>
    <p:sldId id="257" r:id="rId8"/>
    <p:sldId id="377" r:id="rId9"/>
    <p:sldId id="258" r:id="rId10"/>
    <p:sldId id="393"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146"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FA0051-1B56-4ECA-80AA-75A7D7C1E334}" type="datetimeFigureOut">
              <a:rPr lang="tr-TR" smtClean="0"/>
              <a:t>16.09.2025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0ECE0F-F16C-4A17-BAD3-7311596A6796}" type="slidenum">
              <a:rPr lang="tr-TR" smtClean="0"/>
              <a:t>‹#›</a:t>
            </a:fld>
            <a:endParaRPr lang="tr-TR"/>
          </a:p>
        </p:txBody>
      </p:sp>
    </p:spTree>
    <p:extLst>
      <p:ext uri="{BB962C8B-B14F-4D97-AF65-F5344CB8AC3E}">
        <p14:creationId xmlns:p14="http://schemas.microsoft.com/office/powerpoint/2010/main" val="1745803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281473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73331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2168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30204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200" dirty="0">
              <a:solidFill>
                <a:srgbClr val="FF0000"/>
              </a:solidFill>
              <a:latin typeface="Arial" panose="020B0604020202020204" pitchFamily="34" charset="0"/>
              <a:cs typeface="Arial" panose="020B0604020202020204" pitchFamily="34" charset="0"/>
            </a:endParaRPr>
          </a:p>
        </p:txBody>
      </p:sp>
      <p:sp>
        <p:nvSpPr>
          <p:cNvPr id="4" name="Slayt Numarası Yer Tutucusu 3"/>
          <p:cNvSpPr>
            <a:spLocks noGrp="1"/>
          </p:cNvSpPr>
          <p:nvPr>
            <p:ph type="sldNum" sz="quarter" idx="10"/>
          </p:nvPr>
        </p:nvSpPr>
        <p:spPr/>
        <p:txBody>
          <a:bodyPr/>
          <a:lstStyle/>
          <a:p>
            <a:fld id="{CC18446F-B4EF-4715-9156-B6484FA21EE2}" type="slidenum">
              <a:rPr lang="tr-TR" smtClean="0"/>
              <a:t>7</a:t>
            </a:fld>
            <a:endParaRPr lang="tr-TR"/>
          </a:p>
        </p:txBody>
      </p:sp>
    </p:spTree>
    <p:extLst>
      <p:ext uri="{BB962C8B-B14F-4D97-AF65-F5344CB8AC3E}">
        <p14:creationId xmlns:p14="http://schemas.microsoft.com/office/powerpoint/2010/main" val="1876369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2499186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C18446F-B4EF-4715-9156-B6484FA21EE2}" type="slidenum">
              <a:rPr lang="tr-TR" smtClean="0"/>
              <a:t>9</a:t>
            </a:fld>
            <a:endParaRPr lang="tr-TR"/>
          </a:p>
        </p:txBody>
      </p:sp>
    </p:spTree>
    <p:extLst>
      <p:ext uri="{BB962C8B-B14F-4D97-AF65-F5344CB8AC3E}">
        <p14:creationId xmlns:p14="http://schemas.microsoft.com/office/powerpoint/2010/main" val="949751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70785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7220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683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0948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AF2E9"/>
          </a:solidFill>
          <a:ln/>
        </p:spPr>
      </p:sp>
      <p:sp>
        <p:nvSpPr>
          <p:cNvPr id="3" name="Shape 1"/>
          <p:cNvSpPr/>
          <p:nvPr/>
        </p:nvSpPr>
        <p:spPr>
          <a:xfrm>
            <a:off x="0" y="0"/>
            <a:ext cx="9144000" cy="68580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8024510" y="6457950"/>
            <a:ext cx="1076628" cy="342900"/>
          </a:xfrm>
          <a:prstGeom prst="rect">
            <a:avLst/>
          </a:prstGeom>
        </p:spPr>
      </p:pic>
    </p:spTree>
    <p:extLst>
      <p:ext uri="{BB962C8B-B14F-4D97-AF65-F5344CB8AC3E}">
        <p14:creationId xmlns:p14="http://schemas.microsoft.com/office/powerpoint/2010/main" val="4263329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AF2E9"/>
          </a:solidFill>
          <a:ln/>
        </p:spPr>
      </p:sp>
      <p:sp>
        <p:nvSpPr>
          <p:cNvPr id="3" name="Shape 1"/>
          <p:cNvSpPr/>
          <p:nvPr/>
        </p:nvSpPr>
        <p:spPr>
          <a:xfrm>
            <a:off x="0" y="0"/>
            <a:ext cx="9144000" cy="68580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8024510" y="6457950"/>
            <a:ext cx="1076628" cy="342900"/>
          </a:xfrm>
          <a:prstGeom prst="rect">
            <a:avLst/>
          </a:prstGeom>
        </p:spPr>
      </p:pic>
    </p:spTree>
    <p:extLst>
      <p:ext uri="{BB962C8B-B14F-4D97-AF65-F5344CB8AC3E}">
        <p14:creationId xmlns:p14="http://schemas.microsoft.com/office/powerpoint/2010/main" val="312094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AF2E9"/>
          </a:solidFill>
          <a:ln/>
        </p:spPr>
      </p:sp>
      <p:sp>
        <p:nvSpPr>
          <p:cNvPr id="3" name="Shape 1"/>
          <p:cNvSpPr/>
          <p:nvPr/>
        </p:nvSpPr>
        <p:spPr>
          <a:xfrm>
            <a:off x="0" y="0"/>
            <a:ext cx="9144000" cy="68580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8024510" y="6457950"/>
            <a:ext cx="1076628" cy="342900"/>
          </a:xfrm>
          <a:prstGeom prst="rect">
            <a:avLst/>
          </a:prstGeom>
        </p:spPr>
      </p:pic>
    </p:spTree>
    <p:extLst>
      <p:ext uri="{BB962C8B-B14F-4D97-AF65-F5344CB8AC3E}">
        <p14:creationId xmlns:p14="http://schemas.microsoft.com/office/powerpoint/2010/main" val="11827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AF2E9"/>
          </a:solidFill>
          <a:ln/>
        </p:spPr>
      </p:sp>
      <p:sp>
        <p:nvSpPr>
          <p:cNvPr id="3" name="Shape 1"/>
          <p:cNvSpPr/>
          <p:nvPr/>
        </p:nvSpPr>
        <p:spPr>
          <a:xfrm>
            <a:off x="0" y="0"/>
            <a:ext cx="9144000" cy="68580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8024510" y="6457950"/>
            <a:ext cx="1076628" cy="342900"/>
          </a:xfrm>
          <a:prstGeom prst="rect">
            <a:avLst/>
          </a:prstGeom>
        </p:spPr>
      </p:pic>
    </p:spTree>
    <p:extLst>
      <p:ext uri="{BB962C8B-B14F-4D97-AF65-F5344CB8AC3E}">
        <p14:creationId xmlns:p14="http://schemas.microsoft.com/office/powerpoint/2010/main" val="347812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245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smtClean="0"/>
              <a:t>Asıl başlık stili için tıklatın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7677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200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29842" y="2505075"/>
            <a:ext cx="386834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4629150" y="2505075"/>
            <a:ext cx="3887391"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270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5194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9747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41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29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993408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25" r:id="rId12"/>
    <p:sldLayoutId id="2147483726" r:id="rId13"/>
    <p:sldLayoutId id="214748372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24A62E-0B02-416B-A8B5-0ECA4C1FFBBF}"/>
              </a:ext>
            </a:extLst>
          </p:cNvPr>
          <p:cNvSpPr>
            <a:spLocks noGrp="1"/>
          </p:cNvSpPr>
          <p:nvPr>
            <p:ph type="title"/>
          </p:nvPr>
        </p:nvSpPr>
        <p:spPr/>
        <p:txBody>
          <a:bodyPr/>
          <a:lstStyle/>
          <a:p>
            <a:pPr algn="ctr"/>
            <a:r>
              <a:rPr lang="tr-TR" dirty="0"/>
              <a:t>T.C. </a:t>
            </a:r>
            <a:br>
              <a:rPr lang="tr-TR" dirty="0"/>
            </a:br>
            <a:r>
              <a:rPr lang="tr-TR" dirty="0"/>
              <a:t>KASTAMONU ÜNİVERSİTESİ</a:t>
            </a:r>
          </a:p>
        </p:txBody>
      </p:sp>
      <p:sp>
        <p:nvSpPr>
          <p:cNvPr id="4" name="Başlık 1">
            <a:extLst>
              <a:ext uri="{FF2B5EF4-FFF2-40B4-BE49-F238E27FC236}">
                <a16:creationId xmlns:a16="http://schemas.microsoft.com/office/drawing/2014/main" id="{AC714E28-F5EE-43E4-AC27-36385A24F3C8}"/>
              </a:ext>
            </a:extLst>
          </p:cNvPr>
          <p:cNvSpPr txBox="1">
            <a:spLocks/>
          </p:cNvSpPr>
          <p:nvPr/>
        </p:nvSpPr>
        <p:spPr>
          <a:xfrm>
            <a:off x="1647514" y="2724737"/>
            <a:ext cx="6683765" cy="1614266"/>
          </a:xfrm>
          <a:prstGeom prst="rect">
            <a:avLst/>
          </a:prstGeom>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2700" dirty="0"/>
              <a:t>TURİZM FAKÜLTESİ</a:t>
            </a:r>
          </a:p>
          <a:p>
            <a:pPr algn="ctr"/>
            <a:endParaRPr lang="tr-TR" sz="2700" dirty="0"/>
          </a:p>
          <a:p>
            <a:pPr algn="ctr"/>
            <a:r>
              <a:rPr lang="tr-TR" sz="2700" dirty="0"/>
              <a:t>GASTRONOMİ VE MUTFAK SANATLARI BÖLÜMÜ</a:t>
            </a:r>
          </a:p>
        </p:txBody>
      </p:sp>
      <p:sp>
        <p:nvSpPr>
          <p:cNvPr id="5" name="İçerik Yer Tutucusu 2">
            <a:extLst>
              <a:ext uri="{FF2B5EF4-FFF2-40B4-BE49-F238E27FC236}">
                <a16:creationId xmlns:a16="http://schemas.microsoft.com/office/drawing/2014/main" id="{83391738-7444-4F3E-A688-924FAB07CD51}"/>
              </a:ext>
            </a:extLst>
          </p:cNvPr>
          <p:cNvSpPr>
            <a:spLocks noGrp="1"/>
          </p:cNvSpPr>
          <p:nvPr>
            <p:ph idx="1"/>
          </p:nvPr>
        </p:nvSpPr>
        <p:spPr>
          <a:xfrm>
            <a:off x="1350549" y="4685262"/>
            <a:ext cx="7290055" cy="529457"/>
          </a:xfrm>
        </p:spPr>
        <p:txBody>
          <a:bodyPr>
            <a:normAutofit/>
          </a:bodyPr>
          <a:lstStyle/>
          <a:p>
            <a:pPr marL="0" indent="0" algn="ctr">
              <a:buNone/>
            </a:pPr>
            <a:r>
              <a:rPr lang="tr-TR" sz="1800" dirty="0" smtClean="0"/>
              <a:t>İŞ SAĞLIĞI VE GÜVENLİĞİ</a:t>
            </a:r>
            <a:endParaRPr lang="tr-TR" sz="1800" dirty="0"/>
          </a:p>
        </p:txBody>
      </p:sp>
    </p:spTree>
    <p:extLst>
      <p:ext uri="{BB962C8B-B14F-4D97-AF65-F5344CB8AC3E}">
        <p14:creationId xmlns:p14="http://schemas.microsoft.com/office/powerpoint/2010/main" val="971340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93204" y="1325984"/>
            <a:ext cx="4985221" cy="386209"/>
          </a:xfrm>
          <a:prstGeom prst="rect">
            <a:avLst/>
          </a:prstGeom>
          <a:noFill/>
          <a:ln/>
        </p:spPr>
        <p:txBody>
          <a:bodyPr wrap="none" lIns="0" tIns="0" rIns="0" bIns="0" rtlCol="0" anchor="t"/>
          <a:lstStyle/>
          <a:p>
            <a:pPr>
              <a:lnSpc>
                <a:spcPts val="3031"/>
              </a:lnSpc>
            </a:pPr>
            <a:r>
              <a:rPr lang="en-US" b="1" dirty="0">
                <a:solidFill>
                  <a:srgbClr val="F95F88"/>
                </a:solidFill>
                <a:latin typeface="Petrona Bold" pitchFamily="34" charset="0"/>
                <a:ea typeface="Petrona Bold" pitchFamily="34" charset="-122"/>
                <a:cs typeface="Petrona Bold" pitchFamily="34" charset="-120"/>
              </a:rPr>
              <a:t>İSG Alanında Kullanılan Kavramlar</a:t>
            </a:r>
            <a:endParaRPr lang="en-US" dirty="0"/>
          </a:p>
        </p:txBody>
      </p:sp>
      <p:sp>
        <p:nvSpPr>
          <p:cNvPr id="3" name="Shape 1"/>
          <p:cNvSpPr/>
          <p:nvPr/>
        </p:nvSpPr>
        <p:spPr>
          <a:xfrm>
            <a:off x="393204" y="1936849"/>
            <a:ext cx="2710979" cy="2929384"/>
          </a:xfrm>
          <a:prstGeom prst="roundRect">
            <a:avLst>
              <a:gd name="adj" fmla="val 2530"/>
            </a:avLst>
          </a:prstGeom>
          <a:solidFill>
            <a:srgbClr val="FDFAF7"/>
          </a:solidFill>
          <a:ln w="22860">
            <a:solidFill>
              <a:srgbClr val="C6BDDA"/>
            </a:solidFill>
            <a:prstDash val="solid"/>
          </a:ln>
        </p:spPr>
      </p:sp>
      <p:sp>
        <p:nvSpPr>
          <p:cNvPr id="4" name="Shape 2"/>
          <p:cNvSpPr/>
          <p:nvPr/>
        </p:nvSpPr>
        <p:spPr>
          <a:xfrm>
            <a:off x="378916" y="1936849"/>
            <a:ext cx="57150" cy="2929384"/>
          </a:xfrm>
          <a:prstGeom prst="roundRect">
            <a:avLst>
              <a:gd name="adj" fmla="val 82569"/>
            </a:avLst>
          </a:prstGeom>
          <a:solidFill>
            <a:srgbClr val="6237C8"/>
          </a:solidFill>
          <a:ln/>
        </p:spPr>
      </p:sp>
      <p:sp>
        <p:nvSpPr>
          <p:cNvPr id="5" name="Text 3"/>
          <p:cNvSpPr/>
          <p:nvPr/>
        </p:nvSpPr>
        <p:spPr>
          <a:xfrm>
            <a:off x="562645" y="2063428"/>
            <a:ext cx="1544836" cy="193104"/>
          </a:xfrm>
          <a:prstGeom prst="rect">
            <a:avLst/>
          </a:prstGeom>
          <a:noFill/>
          <a:ln/>
        </p:spPr>
        <p:txBody>
          <a:bodyPr wrap="none" lIns="0" tIns="0" rIns="0" bIns="0" rtlCol="0" anchor="t"/>
          <a:lstStyle/>
          <a:p>
            <a:pPr>
              <a:lnSpc>
                <a:spcPts val="1500"/>
              </a:lnSpc>
            </a:pPr>
            <a:r>
              <a:rPr lang="en-US" sz="1000" b="1" dirty="0">
                <a:solidFill>
                  <a:srgbClr val="272525"/>
                </a:solidFill>
                <a:latin typeface="Petrona Bold" pitchFamily="34" charset="0"/>
                <a:ea typeface="Petrona Bold" pitchFamily="34" charset="-122"/>
                <a:cs typeface="Petrona Bold" pitchFamily="34" charset="-120"/>
              </a:rPr>
              <a:t>Temel Kavramlar</a:t>
            </a:r>
            <a:endParaRPr lang="en-US" sz="1000" dirty="0"/>
          </a:p>
        </p:txBody>
      </p:sp>
      <p:sp>
        <p:nvSpPr>
          <p:cNvPr id="6" name="Text 4"/>
          <p:cNvSpPr/>
          <p:nvPr/>
        </p:nvSpPr>
        <p:spPr>
          <a:xfrm>
            <a:off x="562646" y="2323877"/>
            <a:ext cx="2414959" cy="719138"/>
          </a:xfrm>
          <a:prstGeom prst="rect">
            <a:avLst/>
          </a:prstGeom>
          <a:noFill/>
          <a:ln/>
        </p:spPr>
        <p:txBody>
          <a:bodyPr wrap="square" lIns="0" tIns="0" rIns="0" bIns="0" rtlCol="0" anchor="t"/>
          <a:lstStyle/>
          <a:p>
            <a:pPr marL="214313" indent="-214313">
              <a:lnSpc>
                <a:spcPts val="1406"/>
              </a:lnSpc>
              <a:buSzPct val="100000"/>
              <a:buChar char="•"/>
            </a:pPr>
            <a:r>
              <a:rPr lang="en-US" sz="1000" dirty="0">
                <a:solidFill>
                  <a:srgbClr val="272525"/>
                </a:solidFill>
                <a:latin typeface="Inter" pitchFamily="34" charset="0"/>
                <a:ea typeface="Inter" pitchFamily="34" charset="-122"/>
                <a:cs typeface="Inter" pitchFamily="34" charset="-120"/>
              </a:rPr>
              <a:t>İş sağlığı: Çalışma alanında yer alan ve çalışanın sağlığını etkilemesi muhtemel riskler karşısında çalışanın sağlığının korunmasıdır.</a:t>
            </a:r>
            <a:endParaRPr lang="en-US" sz="1000" dirty="0"/>
          </a:p>
        </p:txBody>
      </p:sp>
      <p:sp>
        <p:nvSpPr>
          <p:cNvPr id="7" name="Text 5"/>
          <p:cNvSpPr/>
          <p:nvPr/>
        </p:nvSpPr>
        <p:spPr>
          <a:xfrm>
            <a:off x="562646" y="3082305"/>
            <a:ext cx="2414959" cy="1078706"/>
          </a:xfrm>
          <a:prstGeom prst="rect">
            <a:avLst/>
          </a:prstGeom>
          <a:noFill/>
          <a:ln/>
        </p:spPr>
        <p:txBody>
          <a:bodyPr wrap="square" lIns="0" tIns="0" rIns="0" bIns="0" rtlCol="0" anchor="t"/>
          <a:lstStyle/>
          <a:p>
            <a:pPr marL="214313" indent="-214313">
              <a:lnSpc>
                <a:spcPts val="1406"/>
              </a:lnSpc>
              <a:buSzPct val="100000"/>
              <a:buChar char="•"/>
            </a:pPr>
            <a:r>
              <a:rPr lang="en-US" sz="1000" dirty="0">
                <a:solidFill>
                  <a:srgbClr val="272525"/>
                </a:solidFill>
                <a:latin typeface="Inter" pitchFamily="34" charset="0"/>
                <a:ea typeface="Inter" pitchFamily="34" charset="-122"/>
                <a:cs typeface="Inter" pitchFamily="34" charset="-120"/>
              </a:rPr>
              <a:t>İş güvenliği: Çalışma ortamlarında oluşabilecek tehlikelerden ve işçinin sağlığına zarar verebilecek unsurları ortadan kaldırarak uygun bir çalışma alanı oluşturmak için yapılan sistematik faaliyetlerdir.</a:t>
            </a:r>
            <a:endParaRPr lang="en-US" sz="1000" dirty="0"/>
          </a:p>
        </p:txBody>
      </p:sp>
      <p:sp>
        <p:nvSpPr>
          <p:cNvPr id="8" name="Shape 6"/>
          <p:cNvSpPr/>
          <p:nvPr/>
        </p:nvSpPr>
        <p:spPr>
          <a:xfrm>
            <a:off x="3216474" y="1936849"/>
            <a:ext cx="2710979" cy="2929384"/>
          </a:xfrm>
          <a:prstGeom prst="roundRect">
            <a:avLst>
              <a:gd name="adj" fmla="val 2530"/>
            </a:avLst>
          </a:prstGeom>
          <a:solidFill>
            <a:srgbClr val="FDFAF7"/>
          </a:solidFill>
          <a:ln w="22860">
            <a:solidFill>
              <a:srgbClr val="C6BDDA"/>
            </a:solidFill>
            <a:prstDash val="solid"/>
          </a:ln>
        </p:spPr>
      </p:sp>
      <p:sp>
        <p:nvSpPr>
          <p:cNvPr id="9" name="Shape 7"/>
          <p:cNvSpPr/>
          <p:nvPr/>
        </p:nvSpPr>
        <p:spPr>
          <a:xfrm>
            <a:off x="3202186" y="1936849"/>
            <a:ext cx="57150" cy="2929384"/>
          </a:xfrm>
          <a:prstGeom prst="roundRect">
            <a:avLst>
              <a:gd name="adj" fmla="val 82569"/>
            </a:avLst>
          </a:prstGeom>
          <a:solidFill>
            <a:srgbClr val="6237C8"/>
          </a:solidFill>
          <a:ln/>
        </p:spPr>
      </p:sp>
      <p:sp>
        <p:nvSpPr>
          <p:cNvPr id="10" name="Text 8"/>
          <p:cNvSpPr/>
          <p:nvPr/>
        </p:nvSpPr>
        <p:spPr>
          <a:xfrm>
            <a:off x="3385915" y="2063428"/>
            <a:ext cx="1544836" cy="193104"/>
          </a:xfrm>
          <a:prstGeom prst="rect">
            <a:avLst/>
          </a:prstGeom>
          <a:noFill/>
          <a:ln/>
        </p:spPr>
        <p:txBody>
          <a:bodyPr wrap="none" lIns="0" tIns="0" rIns="0" bIns="0" rtlCol="0" anchor="t"/>
          <a:lstStyle/>
          <a:p>
            <a:pPr>
              <a:lnSpc>
                <a:spcPts val="1500"/>
              </a:lnSpc>
            </a:pPr>
            <a:r>
              <a:rPr lang="en-US" sz="1000" b="1" dirty="0">
                <a:solidFill>
                  <a:srgbClr val="272525"/>
                </a:solidFill>
                <a:latin typeface="Petrona Bold" pitchFamily="34" charset="0"/>
                <a:ea typeface="Petrona Bold" pitchFamily="34" charset="-122"/>
                <a:cs typeface="Petrona Bold" pitchFamily="34" charset="-120"/>
              </a:rPr>
              <a:t>Risk Kavramları</a:t>
            </a:r>
            <a:endParaRPr lang="en-US" sz="1000" dirty="0"/>
          </a:p>
        </p:txBody>
      </p:sp>
      <p:sp>
        <p:nvSpPr>
          <p:cNvPr id="11" name="Text 9"/>
          <p:cNvSpPr/>
          <p:nvPr/>
        </p:nvSpPr>
        <p:spPr>
          <a:xfrm>
            <a:off x="3385915" y="2323877"/>
            <a:ext cx="2414959" cy="539353"/>
          </a:xfrm>
          <a:prstGeom prst="rect">
            <a:avLst/>
          </a:prstGeom>
          <a:noFill/>
          <a:ln/>
        </p:spPr>
        <p:txBody>
          <a:bodyPr wrap="square" lIns="0" tIns="0" rIns="0" bIns="0" rtlCol="0" anchor="t"/>
          <a:lstStyle/>
          <a:p>
            <a:pPr marL="214313" indent="-214313">
              <a:lnSpc>
                <a:spcPts val="1406"/>
              </a:lnSpc>
              <a:buSzPct val="100000"/>
              <a:buChar char="•"/>
            </a:pPr>
            <a:r>
              <a:rPr lang="en-US" sz="1000" dirty="0">
                <a:solidFill>
                  <a:srgbClr val="272525"/>
                </a:solidFill>
                <a:latin typeface="Inter" pitchFamily="34" charset="0"/>
                <a:ea typeface="Inter" pitchFamily="34" charset="-122"/>
                <a:cs typeface="Inter" pitchFamily="34" charset="-120"/>
              </a:rPr>
              <a:t>Tehlike: İş yerinde var olan yahut dışarıdan gelebilme ihtimali olan, zarar veya hasar verme ihtimalidir.</a:t>
            </a:r>
            <a:endParaRPr lang="en-US" sz="1000" dirty="0"/>
          </a:p>
        </p:txBody>
      </p:sp>
      <p:sp>
        <p:nvSpPr>
          <p:cNvPr id="12" name="Text 10"/>
          <p:cNvSpPr/>
          <p:nvPr/>
        </p:nvSpPr>
        <p:spPr>
          <a:xfrm>
            <a:off x="3385915" y="2902521"/>
            <a:ext cx="2414959" cy="539353"/>
          </a:xfrm>
          <a:prstGeom prst="rect">
            <a:avLst/>
          </a:prstGeom>
          <a:noFill/>
          <a:ln/>
        </p:spPr>
        <p:txBody>
          <a:bodyPr wrap="square" lIns="0" tIns="0" rIns="0" bIns="0" rtlCol="0" anchor="t"/>
          <a:lstStyle/>
          <a:p>
            <a:pPr marL="214313" indent="-214313">
              <a:lnSpc>
                <a:spcPts val="1406"/>
              </a:lnSpc>
              <a:buSzPct val="100000"/>
              <a:buChar char="•"/>
            </a:pPr>
            <a:r>
              <a:rPr lang="en-US" sz="1000" dirty="0">
                <a:solidFill>
                  <a:srgbClr val="272525"/>
                </a:solidFill>
                <a:latin typeface="Inter" pitchFamily="34" charset="0"/>
                <a:ea typeface="Inter" pitchFamily="34" charset="-122"/>
                <a:cs typeface="Inter" pitchFamily="34" charset="-120"/>
              </a:rPr>
              <a:t>Risk: Tehlike sonucunda oluşabilecek kayıp, yaralanma gibi olumsuz sonuç oluşma ihtimalidir.</a:t>
            </a:r>
            <a:endParaRPr lang="en-US" sz="1000" dirty="0"/>
          </a:p>
        </p:txBody>
      </p:sp>
      <p:sp>
        <p:nvSpPr>
          <p:cNvPr id="13" name="Text 11"/>
          <p:cNvSpPr/>
          <p:nvPr/>
        </p:nvSpPr>
        <p:spPr>
          <a:xfrm>
            <a:off x="3385915" y="3481164"/>
            <a:ext cx="2414959" cy="719138"/>
          </a:xfrm>
          <a:prstGeom prst="rect">
            <a:avLst/>
          </a:prstGeom>
          <a:noFill/>
          <a:ln/>
        </p:spPr>
        <p:txBody>
          <a:bodyPr wrap="square" lIns="0" tIns="0" rIns="0" bIns="0" rtlCol="0" anchor="t"/>
          <a:lstStyle/>
          <a:p>
            <a:pPr marL="214313" indent="-214313">
              <a:lnSpc>
                <a:spcPts val="1406"/>
              </a:lnSpc>
              <a:buSzPct val="100000"/>
              <a:buChar char="•"/>
            </a:pPr>
            <a:r>
              <a:rPr lang="en-US" sz="1000" dirty="0">
                <a:solidFill>
                  <a:srgbClr val="272525"/>
                </a:solidFill>
                <a:latin typeface="Inter" pitchFamily="34" charset="0"/>
                <a:ea typeface="Inter" pitchFamily="34" charset="-122"/>
                <a:cs typeface="Inter" pitchFamily="34" charset="-120"/>
              </a:rPr>
              <a:t>Risk değerlendirmesi: İş yerinde olan yâda oluşabilecek tehlikelerin belirlenerek risklerin sınıflandırılması ve kontrol önlemlerinin belirlenmesidir.</a:t>
            </a:r>
            <a:endParaRPr lang="en-US" sz="1000" dirty="0"/>
          </a:p>
        </p:txBody>
      </p:sp>
      <p:sp>
        <p:nvSpPr>
          <p:cNvPr id="14" name="Shape 12"/>
          <p:cNvSpPr/>
          <p:nvPr/>
        </p:nvSpPr>
        <p:spPr>
          <a:xfrm>
            <a:off x="6039743" y="1936849"/>
            <a:ext cx="2710979" cy="2929384"/>
          </a:xfrm>
          <a:prstGeom prst="roundRect">
            <a:avLst>
              <a:gd name="adj" fmla="val 2530"/>
            </a:avLst>
          </a:prstGeom>
          <a:solidFill>
            <a:srgbClr val="FDFAF7"/>
          </a:solidFill>
          <a:ln w="22860">
            <a:solidFill>
              <a:srgbClr val="C6BDDA"/>
            </a:solidFill>
            <a:prstDash val="solid"/>
          </a:ln>
        </p:spPr>
      </p:sp>
      <p:sp>
        <p:nvSpPr>
          <p:cNvPr id="15" name="Shape 13"/>
          <p:cNvSpPr/>
          <p:nvPr/>
        </p:nvSpPr>
        <p:spPr>
          <a:xfrm>
            <a:off x="6025456" y="1936849"/>
            <a:ext cx="57150" cy="2929384"/>
          </a:xfrm>
          <a:prstGeom prst="roundRect">
            <a:avLst>
              <a:gd name="adj" fmla="val 82569"/>
            </a:avLst>
          </a:prstGeom>
          <a:solidFill>
            <a:srgbClr val="6237C8"/>
          </a:solidFill>
          <a:ln/>
        </p:spPr>
      </p:sp>
      <p:sp>
        <p:nvSpPr>
          <p:cNvPr id="16" name="Text 14"/>
          <p:cNvSpPr/>
          <p:nvPr/>
        </p:nvSpPr>
        <p:spPr>
          <a:xfrm>
            <a:off x="6209184" y="2063428"/>
            <a:ext cx="1973833" cy="193104"/>
          </a:xfrm>
          <a:prstGeom prst="rect">
            <a:avLst/>
          </a:prstGeom>
          <a:noFill/>
          <a:ln/>
        </p:spPr>
        <p:txBody>
          <a:bodyPr wrap="none" lIns="0" tIns="0" rIns="0" bIns="0" rtlCol="0" anchor="t"/>
          <a:lstStyle/>
          <a:p>
            <a:pPr>
              <a:lnSpc>
                <a:spcPts val="1500"/>
              </a:lnSpc>
            </a:pPr>
            <a:r>
              <a:rPr lang="en-US" sz="1000" b="1" dirty="0">
                <a:solidFill>
                  <a:srgbClr val="272525"/>
                </a:solidFill>
                <a:latin typeface="Petrona Bold" pitchFamily="34" charset="0"/>
                <a:ea typeface="Petrona Bold" pitchFamily="34" charset="-122"/>
                <a:cs typeface="Petrona Bold" pitchFamily="34" charset="-120"/>
              </a:rPr>
              <a:t>Kaza ve Hastalık Kavramları</a:t>
            </a:r>
            <a:endParaRPr lang="en-US" sz="1000" dirty="0"/>
          </a:p>
        </p:txBody>
      </p:sp>
      <p:sp>
        <p:nvSpPr>
          <p:cNvPr id="17" name="Text 15"/>
          <p:cNvSpPr/>
          <p:nvPr/>
        </p:nvSpPr>
        <p:spPr>
          <a:xfrm>
            <a:off x="6209184" y="2323877"/>
            <a:ext cx="2414959" cy="898922"/>
          </a:xfrm>
          <a:prstGeom prst="rect">
            <a:avLst/>
          </a:prstGeom>
          <a:noFill/>
          <a:ln/>
        </p:spPr>
        <p:txBody>
          <a:bodyPr wrap="square" lIns="0" tIns="0" rIns="0" bIns="0" rtlCol="0" anchor="t"/>
          <a:lstStyle/>
          <a:p>
            <a:pPr marL="214313" indent="-214313">
              <a:lnSpc>
                <a:spcPts val="1406"/>
              </a:lnSpc>
              <a:buSzPct val="100000"/>
              <a:buChar char="•"/>
            </a:pPr>
            <a:r>
              <a:rPr lang="en-US" sz="1000" dirty="0">
                <a:solidFill>
                  <a:srgbClr val="272525"/>
                </a:solidFill>
                <a:latin typeface="Inter" pitchFamily="34" charset="0"/>
                <a:ea typeface="Inter" pitchFamily="34" charset="-122"/>
                <a:cs typeface="Inter" pitchFamily="34" charset="-120"/>
              </a:rPr>
              <a:t>İş kazası: İş yerinde ve/veya işin yapımı esnasında oluşan, ölüme neden olan veya vücut bütünlüğünü psikolojik ya da fizikken engelli duruma düşüren olaya denir.</a:t>
            </a:r>
            <a:endParaRPr lang="en-US" sz="1000" dirty="0"/>
          </a:p>
        </p:txBody>
      </p:sp>
      <p:sp>
        <p:nvSpPr>
          <p:cNvPr id="18" name="Text 16"/>
          <p:cNvSpPr/>
          <p:nvPr/>
        </p:nvSpPr>
        <p:spPr>
          <a:xfrm>
            <a:off x="6209184" y="3262090"/>
            <a:ext cx="2414959" cy="539353"/>
          </a:xfrm>
          <a:prstGeom prst="rect">
            <a:avLst/>
          </a:prstGeom>
          <a:noFill/>
          <a:ln/>
        </p:spPr>
        <p:txBody>
          <a:bodyPr wrap="square" lIns="0" tIns="0" rIns="0" bIns="0" rtlCol="0" anchor="t"/>
          <a:lstStyle/>
          <a:p>
            <a:pPr marL="214313" indent="-214313">
              <a:lnSpc>
                <a:spcPts val="1406"/>
              </a:lnSpc>
              <a:buSzPct val="100000"/>
              <a:buChar char="•"/>
            </a:pPr>
            <a:r>
              <a:rPr lang="en-US" sz="1000" dirty="0">
                <a:solidFill>
                  <a:srgbClr val="272525"/>
                </a:solidFill>
                <a:latin typeface="Inter" pitchFamily="34" charset="0"/>
                <a:ea typeface="Inter" pitchFamily="34" charset="-122"/>
                <a:cs typeface="Inter" pitchFamily="34" charset="-120"/>
              </a:rPr>
              <a:t>Meslek hastalığı: Mesleğe ilişkin risklerle karşı karşıya kalma sonucunda baş gösteren hastalıktır.</a:t>
            </a:r>
            <a:endParaRPr lang="en-US" sz="1000" dirty="0"/>
          </a:p>
        </p:txBody>
      </p:sp>
      <p:sp>
        <p:nvSpPr>
          <p:cNvPr id="19" name="Text 17"/>
          <p:cNvSpPr/>
          <p:nvPr/>
        </p:nvSpPr>
        <p:spPr>
          <a:xfrm>
            <a:off x="6209184" y="3840733"/>
            <a:ext cx="2414959" cy="898922"/>
          </a:xfrm>
          <a:prstGeom prst="rect">
            <a:avLst/>
          </a:prstGeom>
          <a:noFill/>
          <a:ln/>
        </p:spPr>
        <p:txBody>
          <a:bodyPr wrap="square" lIns="0" tIns="0" rIns="0" bIns="0" rtlCol="0" anchor="t"/>
          <a:lstStyle/>
          <a:p>
            <a:pPr marL="214313" indent="-214313">
              <a:lnSpc>
                <a:spcPts val="1406"/>
              </a:lnSpc>
              <a:buSzPct val="100000"/>
              <a:buChar char="•"/>
            </a:pPr>
            <a:r>
              <a:rPr lang="en-US" sz="1000" dirty="0">
                <a:solidFill>
                  <a:srgbClr val="272525"/>
                </a:solidFill>
                <a:latin typeface="Inter" pitchFamily="34" charset="0"/>
                <a:ea typeface="Inter" pitchFamily="34" charset="-122"/>
                <a:cs typeface="Inter" pitchFamily="34" charset="-120"/>
              </a:rPr>
              <a:t>Ramak kala olay: İşin yürütülmesi esnasında oluşan; çalışanı, iş yerini yahut iş ekipmanını zarara uğratma ihtimali olmasına rağmen zarara uğratmayan olaya denir.</a:t>
            </a:r>
            <a:endParaRPr lang="en-US" sz="1000" dirty="0"/>
          </a:p>
        </p:txBody>
      </p:sp>
      <p:sp>
        <p:nvSpPr>
          <p:cNvPr id="20" name="Text 18"/>
          <p:cNvSpPr/>
          <p:nvPr/>
        </p:nvSpPr>
        <p:spPr>
          <a:xfrm>
            <a:off x="393204" y="4992589"/>
            <a:ext cx="8357593" cy="539353"/>
          </a:xfrm>
          <a:prstGeom prst="rect">
            <a:avLst/>
          </a:prstGeom>
          <a:noFill/>
          <a:ln/>
        </p:spPr>
        <p:txBody>
          <a:bodyPr wrap="square" lIns="0" tIns="0" rIns="0" bIns="0" rtlCol="0" anchor="t"/>
          <a:lstStyle/>
          <a:p>
            <a:pPr>
              <a:lnSpc>
                <a:spcPts val="1406"/>
              </a:lnSpc>
            </a:pPr>
            <a:r>
              <a:rPr lang="en-US" sz="1000" dirty="0">
                <a:solidFill>
                  <a:srgbClr val="272525"/>
                </a:solidFill>
                <a:latin typeface="Inter" pitchFamily="34" charset="0"/>
                <a:ea typeface="Inter" pitchFamily="34" charset="-122"/>
                <a:cs typeface="Inter" pitchFamily="34" charset="-120"/>
              </a:rPr>
              <a:t>Türkiye'de çalışma hayatı ve sosyal güvenlik konularında ön lisans programlarından doktoraya kadar farklı eğitim seviyelerinde ihtisas eğitimi verilmektedir. Ayrıca Çalışma ve Sosyal Güvenlik Eğitim ve Araştırma Merkezi (ÇASGEM) de iş sağlığı ve güveliğinin çalışma hayatı, ilk yardım, işyeri hekimliği ve sosyal güvenlik gibi birçok alanda sertifika programları düzenleyerek eğitimler vermektedir.</a:t>
            </a:r>
            <a:endParaRPr lang="en-US" sz="1000" dirty="0"/>
          </a:p>
        </p:txBody>
      </p:sp>
    </p:spTree>
    <p:extLst>
      <p:ext uri="{BB962C8B-B14F-4D97-AF65-F5344CB8AC3E}">
        <p14:creationId xmlns:p14="http://schemas.microsoft.com/office/powerpoint/2010/main" val="1872603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227" y="728700"/>
            <a:ext cx="9082124" cy="4655098"/>
          </a:xfrm>
        </p:spPr>
        <p:txBody>
          <a:bodyPr>
            <a:normAutofit/>
          </a:bodyPr>
          <a:lstStyle/>
          <a:p>
            <a:pPr marL="0" indent="0" algn="ctr">
              <a:buNone/>
            </a:pPr>
            <a:r>
              <a:rPr lang="tr-TR" sz="3000" b="1" dirty="0"/>
              <a:t>    </a:t>
            </a:r>
            <a:endParaRPr lang="tr-TR" sz="3000" dirty="0">
              <a:solidFill>
                <a:srgbClr val="FFC000"/>
              </a:solidFill>
            </a:endParaRPr>
          </a:p>
        </p:txBody>
      </p:sp>
      <p:sp>
        <p:nvSpPr>
          <p:cNvPr id="9" name="İçerik Yer Tutucusu 2"/>
          <p:cNvSpPr txBox="1">
            <a:spLocks/>
          </p:cNvSpPr>
          <p:nvPr/>
        </p:nvSpPr>
        <p:spPr>
          <a:xfrm>
            <a:off x="1223628" y="2348881"/>
            <a:ext cx="6486486" cy="2343551"/>
          </a:xfrm>
          <a:prstGeom prst="rect">
            <a:avLst/>
          </a:prstGeom>
        </p:spPr>
        <p:txBody>
          <a:bodyPr vert="horz" lIns="68580" tIns="34290" rIns="68580" bIns="3429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3000" b="1" dirty="0">
                <a:solidFill>
                  <a:srgbClr val="C00000"/>
                </a:solidFill>
              </a:rPr>
              <a:t> </a:t>
            </a:r>
            <a:r>
              <a:rPr lang="en-US" sz="2100" b="1" dirty="0">
                <a:solidFill>
                  <a:srgbClr val="F9D1A9"/>
                </a:solidFill>
              </a:rPr>
              <a:t> </a:t>
            </a:r>
            <a:endParaRPr lang="tr-TR" sz="2100" b="1" dirty="0">
              <a:solidFill>
                <a:srgbClr val="F9D1A9"/>
              </a:solidFill>
            </a:endParaRPr>
          </a:p>
          <a:p>
            <a:pPr marL="0" indent="0">
              <a:buNone/>
            </a:pPr>
            <a:endParaRPr lang="en-US" sz="2100" b="1" dirty="0">
              <a:solidFill>
                <a:srgbClr val="F9D1A9"/>
              </a:solidFill>
            </a:endParaRPr>
          </a:p>
        </p:txBody>
      </p:sp>
      <p:sp>
        <p:nvSpPr>
          <p:cNvPr id="2" name="Dikdörtgen 1"/>
          <p:cNvSpPr/>
          <p:nvPr/>
        </p:nvSpPr>
        <p:spPr>
          <a:xfrm>
            <a:off x="914400" y="1400697"/>
            <a:ext cx="7924800" cy="707886"/>
          </a:xfrm>
          <a:prstGeom prst="rect">
            <a:avLst/>
          </a:prstGeom>
        </p:spPr>
        <p:txBody>
          <a:bodyPr wrap="square">
            <a:spAutoFit/>
          </a:bodyPr>
          <a:lstStyle/>
          <a:p>
            <a:r>
              <a:rPr lang="tr-TR" sz="4000" b="1" dirty="0" smtClean="0">
                <a:solidFill>
                  <a:srgbClr val="C00000"/>
                </a:solidFill>
                <a:effectLst>
                  <a:outerShdw blurRad="38100" dist="38100" dir="2700000" algn="tl">
                    <a:srgbClr val="000000">
                      <a:alpha val="43137"/>
                    </a:srgbClr>
                  </a:outerShdw>
                </a:effectLst>
              </a:rPr>
              <a:t>İŞ SAĞLIĞI VE GÜVENLİ NEDİR?</a:t>
            </a:r>
            <a:endParaRPr lang="tr-TR" sz="4000" b="1" dirty="0">
              <a:solidFill>
                <a:srgbClr val="C00000"/>
              </a:solidFill>
              <a:effectLst>
                <a:outerShdw blurRad="38100" dist="38100" dir="2700000" algn="tl">
                  <a:srgbClr val="000000">
                    <a:alpha val="43137"/>
                  </a:srgbClr>
                </a:outerShdw>
              </a:effectLst>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50" y="2348881"/>
            <a:ext cx="8461212" cy="2703357"/>
          </a:xfrm>
          <a:prstGeom prst="rect">
            <a:avLst/>
          </a:prstGeom>
        </p:spPr>
      </p:pic>
      <p:pic>
        <p:nvPicPr>
          <p:cNvPr id="4" name="Resim 3"/>
          <p:cNvPicPr>
            <a:picLocks noChangeAspect="1"/>
          </p:cNvPicPr>
          <p:nvPr/>
        </p:nvPicPr>
        <p:blipFill>
          <a:blip r:embed="rId4"/>
          <a:stretch>
            <a:fillRect/>
          </a:stretch>
        </p:blipFill>
        <p:spPr>
          <a:xfrm>
            <a:off x="3505200" y="3758616"/>
            <a:ext cx="2587243" cy="2587243"/>
          </a:xfrm>
          <a:prstGeom prst="rect">
            <a:avLst/>
          </a:prstGeom>
        </p:spPr>
      </p:pic>
    </p:spTree>
    <p:extLst>
      <p:ext uri="{BB962C8B-B14F-4D97-AF65-F5344CB8AC3E}">
        <p14:creationId xmlns:p14="http://schemas.microsoft.com/office/powerpoint/2010/main" val="14718141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type.wav"/>
          </p:stSnd>
        </p:sndAc>
      </p:transition>
    </mc:Choice>
    <mc:Fallback xmlns="">
      <p:transition spd="slow">
        <p:random/>
        <p:sndAc>
          <p:stSnd>
            <p:snd r:embed="rId5" name="type.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857250"/>
            <a:ext cx="3429000" cy="5143500"/>
          </a:xfrm>
          <a:prstGeom prst="rect">
            <a:avLst/>
          </a:prstGeom>
        </p:spPr>
      </p:pic>
      <p:sp>
        <p:nvSpPr>
          <p:cNvPr id="3" name="Text 0"/>
          <p:cNvSpPr/>
          <p:nvPr/>
        </p:nvSpPr>
        <p:spPr>
          <a:xfrm>
            <a:off x="496119" y="1848445"/>
            <a:ext cx="4722763" cy="974527"/>
          </a:xfrm>
          <a:prstGeom prst="rect">
            <a:avLst/>
          </a:prstGeom>
          <a:noFill/>
          <a:ln/>
        </p:spPr>
        <p:txBody>
          <a:bodyPr wrap="square" lIns="0" tIns="0" rIns="0" bIns="0" rtlCol="0" anchor="t"/>
          <a:lstStyle/>
          <a:p>
            <a:pPr>
              <a:lnSpc>
                <a:spcPts val="3813"/>
              </a:lnSpc>
            </a:pPr>
            <a:r>
              <a:rPr lang="en-US" sz="3063" b="1" dirty="0" err="1">
                <a:solidFill>
                  <a:srgbClr val="F95F88"/>
                </a:solidFill>
                <a:latin typeface="Petrona Bold" pitchFamily="34" charset="0"/>
                <a:ea typeface="Petrona Bold" pitchFamily="34" charset="-122"/>
                <a:cs typeface="Petrona Bold" pitchFamily="34" charset="-120"/>
              </a:rPr>
              <a:t>İş</a:t>
            </a:r>
            <a:r>
              <a:rPr lang="en-US" sz="3063" b="1" dirty="0">
                <a:solidFill>
                  <a:srgbClr val="F95F88"/>
                </a:solidFill>
                <a:latin typeface="Petrona Bold" pitchFamily="34" charset="0"/>
                <a:ea typeface="Petrona Bold" pitchFamily="34" charset="-122"/>
                <a:cs typeface="Petrona Bold" pitchFamily="34" charset="-120"/>
              </a:rPr>
              <a:t> Sağlığı ve Güvenliği</a:t>
            </a:r>
            <a:endParaRPr lang="en-US" sz="3063" dirty="0"/>
          </a:p>
        </p:txBody>
      </p:sp>
      <p:sp>
        <p:nvSpPr>
          <p:cNvPr id="6" name="Dikdörtgen 5"/>
          <p:cNvSpPr/>
          <p:nvPr/>
        </p:nvSpPr>
        <p:spPr>
          <a:xfrm>
            <a:off x="381000" y="2585473"/>
            <a:ext cx="4572000" cy="1754326"/>
          </a:xfrm>
          <a:prstGeom prst="rect">
            <a:avLst/>
          </a:prstGeom>
        </p:spPr>
        <p:txBody>
          <a:bodyPr>
            <a:spAutoFit/>
          </a:bodyPr>
          <a:lstStyle/>
          <a:p>
            <a:r>
              <a:rPr lang="tr-TR" dirty="0"/>
              <a:t>Gastronomi, yeme ve içme kültürünü temel alan bir alan olarak tarih boyunca farklı disiplinler tarafından incelenmiştir. Sektördeki en önemli gelişmelerden biri, çalışanların </a:t>
            </a:r>
            <a:r>
              <a:rPr lang="tr-TR" dirty="0" err="1"/>
              <a:t>sağığı</a:t>
            </a:r>
            <a:r>
              <a:rPr lang="tr-TR" dirty="0"/>
              <a:t> ve güvenliği konusundaki farkındalığın artmasıdır. </a:t>
            </a:r>
          </a:p>
        </p:txBody>
      </p:sp>
      <p:sp>
        <p:nvSpPr>
          <p:cNvPr id="7" name="Dikdörtgen 6"/>
          <p:cNvSpPr/>
          <p:nvPr/>
        </p:nvSpPr>
        <p:spPr>
          <a:xfrm>
            <a:off x="385921" y="4419600"/>
            <a:ext cx="4572000" cy="1754326"/>
          </a:xfrm>
          <a:prstGeom prst="rect">
            <a:avLst/>
          </a:prstGeom>
        </p:spPr>
        <p:txBody>
          <a:bodyPr>
            <a:spAutoFit/>
          </a:bodyPr>
          <a:lstStyle/>
          <a:p>
            <a:r>
              <a:rPr lang="tr-TR" dirty="0"/>
              <a:t>İş sağlığı ve güvenliği (İSG), hem yasal düzenlemeler hem de etik nedenlerle önemli bir öncelik haline gelmiştir. Çalışanların sağlık ve güvenliği, hem yiyecek üretiminin güvenliği hem de iş kazalarının önlenmesi açısından kritik bir rol oynamaktadır.</a:t>
            </a:r>
          </a:p>
        </p:txBody>
      </p:sp>
    </p:spTree>
    <p:extLst>
      <p:ext uri="{BB962C8B-B14F-4D97-AF65-F5344CB8AC3E}">
        <p14:creationId xmlns:p14="http://schemas.microsoft.com/office/powerpoint/2010/main" val="3409559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57250"/>
            <a:ext cx="3429000" cy="5143500"/>
          </a:xfrm>
          <a:prstGeom prst="rect">
            <a:avLst/>
          </a:prstGeom>
        </p:spPr>
      </p:pic>
      <p:sp>
        <p:nvSpPr>
          <p:cNvPr id="3" name="Text 0"/>
          <p:cNvSpPr/>
          <p:nvPr/>
        </p:nvSpPr>
        <p:spPr>
          <a:xfrm>
            <a:off x="3865290" y="1200075"/>
            <a:ext cx="4842421" cy="856953"/>
          </a:xfrm>
          <a:prstGeom prst="rect">
            <a:avLst/>
          </a:prstGeom>
          <a:noFill/>
          <a:ln/>
        </p:spPr>
        <p:txBody>
          <a:bodyPr wrap="square" lIns="0" tIns="0" rIns="0" bIns="0" rtlCol="0" anchor="t"/>
          <a:lstStyle/>
          <a:p>
            <a:pPr>
              <a:lnSpc>
                <a:spcPts val="3344"/>
              </a:lnSpc>
            </a:pPr>
            <a:r>
              <a:rPr lang="en-US" sz="2688" b="1" dirty="0">
                <a:solidFill>
                  <a:srgbClr val="F95F88"/>
                </a:solidFill>
                <a:latin typeface="Petrona Bold" pitchFamily="34" charset="0"/>
                <a:ea typeface="Petrona Bold" pitchFamily="34" charset="-122"/>
                <a:cs typeface="Petrona Bold" pitchFamily="34" charset="-120"/>
              </a:rPr>
              <a:t>Gastronomi Alanında Çalışma Hayatı</a:t>
            </a:r>
            <a:endParaRPr lang="en-US" sz="2688" dirty="0"/>
          </a:p>
        </p:txBody>
      </p:sp>
      <p:sp>
        <p:nvSpPr>
          <p:cNvPr id="4" name="Shape 1"/>
          <p:cNvSpPr/>
          <p:nvPr/>
        </p:nvSpPr>
        <p:spPr>
          <a:xfrm>
            <a:off x="3865290" y="2243956"/>
            <a:ext cx="2358851" cy="1943770"/>
          </a:xfrm>
          <a:prstGeom prst="roundRect">
            <a:avLst>
              <a:gd name="adj" fmla="val 2694"/>
            </a:avLst>
          </a:prstGeom>
          <a:solidFill>
            <a:srgbClr val="E0D7F4"/>
          </a:solidFill>
          <a:ln w="7620">
            <a:solidFill>
              <a:srgbClr val="C6BDDA"/>
            </a:solidFill>
            <a:prstDash val="solid"/>
          </a:ln>
        </p:spPr>
      </p:sp>
      <p:sp>
        <p:nvSpPr>
          <p:cNvPr id="5" name="Text 2"/>
          <p:cNvSpPr/>
          <p:nvPr/>
        </p:nvSpPr>
        <p:spPr>
          <a:xfrm>
            <a:off x="3994696" y="2373362"/>
            <a:ext cx="1713979" cy="214164"/>
          </a:xfrm>
          <a:prstGeom prst="rect">
            <a:avLst/>
          </a:prstGeom>
          <a:noFill/>
          <a:ln/>
        </p:spPr>
        <p:txBody>
          <a:bodyPr wrap="none" lIns="0" tIns="0" rIns="0" bIns="0" rtlCol="0" anchor="t"/>
          <a:lstStyle/>
          <a:p>
            <a:pPr>
              <a:lnSpc>
                <a:spcPts val="1656"/>
              </a:lnSpc>
            </a:pPr>
            <a:r>
              <a:rPr lang="en-US" sz="1344" b="1" dirty="0">
                <a:solidFill>
                  <a:srgbClr val="272525"/>
                </a:solidFill>
                <a:latin typeface="Petrona Bold" pitchFamily="34" charset="0"/>
                <a:ea typeface="Petrona Bold" pitchFamily="34" charset="-122"/>
                <a:cs typeface="Petrona Bold" pitchFamily="34" charset="-120"/>
              </a:rPr>
              <a:t>İşletme Çeşitliliği</a:t>
            </a:r>
            <a:endParaRPr lang="en-US" sz="1344" dirty="0"/>
          </a:p>
        </p:txBody>
      </p:sp>
      <p:sp>
        <p:nvSpPr>
          <p:cNvPr id="6" name="Text 3"/>
          <p:cNvSpPr/>
          <p:nvPr/>
        </p:nvSpPr>
        <p:spPr>
          <a:xfrm>
            <a:off x="3994696" y="2662312"/>
            <a:ext cx="2100039" cy="1396008"/>
          </a:xfrm>
          <a:prstGeom prst="rect">
            <a:avLst/>
          </a:prstGeom>
          <a:noFill/>
          <a:ln/>
        </p:spPr>
        <p:txBody>
          <a:bodyPr wrap="square" lIns="0" tIns="0" rIns="0" bIns="0" rtlCol="0" anchor="t"/>
          <a:lstStyle/>
          <a:p>
            <a:pPr>
              <a:lnSpc>
                <a:spcPts val="1563"/>
              </a:lnSpc>
            </a:pPr>
            <a:r>
              <a:rPr lang="en-US" sz="969" dirty="0">
                <a:solidFill>
                  <a:srgbClr val="272525"/>
                </a:solidFill>
                <a:latin typeface="Inter" pitchFamily="34" charset="0"/>
                <a:ea typeface="Inter" pitchFamily="34" charset="-122"/>
                <a:cs typeface="Inter" pitchFamily="34" charset="-120"/>
              </a:rPr>
              <a:t>Restoranlar, kafeler, otel mutfakları, catering firmaları, fast food zincirleri ve pastaneler, bu alanın başlıca işletmeleridir. Sokak lezzetlerinden şef restoranlarına kadar geniş bir hizmet yelpazesi mevcuttur.</a:t>
            </a:r>
            <a:endParaRPr lang="en-US" sz="969" dirty="0"/>
          </a:p>
        </p:txBody>
      </p:sp>
      <p:sp>
        <p:nvSpPr>
          <p:cNvPr id="7" name="Shape 4"/>
          <p:cNvSpPr/>
          <p:nvPr/>
        </p:nvSpPr>
        <p:spPr>
          <a:xfrm>
            <a:off x="6348785" y="2243956"/>
            <a:ext cx="2358926" cy="1943770"/>
          </a:xfrm>
          <a:prstGeom prst="roundRect">
            <a:avLst>
              <a:gd name="adj" fmla="val 2694"/>
            </a:avLst>
          </a:prstGeom>
          <a:solidFill>
            <a:srgbClr val="E0D7F4"/>
          </a:solidFill>
          <a:ln w="7620">
            <a:solidFill>
              <a:srgbClr val="C6BDDA"/>
            </a:solidFill>
            <a:prstDash val="solid"/>
          </a:ln>
        </p:spPr>
      </p:sp>
      <p:sp>
        <p:nvSpPr>
          <p:cNvPr id="8" name="Text 5"/>
          <p:cNvSpPr/>
          <p:nvPr/>
        </p:nvSpPr>
        <p:spPr>
          <a:xfrm>
            <a:off x="6478191" y="2373362"/>
            <a:ext cx="1713979" cy="214164"/>
          </a:xfrm>
          <a:prstGeom prst="rect">
            <a:avLst/>
          </a:prstGeom>
          <a:noFill/>
          <a:ln/>
        </p:spPr>
        <p:txBody>
          <a:bodyPr wrap="none" lIns="0" tIns="0" rIns="0" bIns="0" rtlCol="0" anchor="t"/>
          <a:lstStyle/>
          <a:p>
            <a:pPr>
              <a:lnSpc>
                <a:spcPts val="1656"/>
              </a:lnSpc>
            </a:pPr>
            <a:r>
              <a:rPr lang="en-US" sz="1344" b="1" dirty="0">
                <a:solidFill>
                  <a:srgbClr val="272525"/>
                </a:solidFill>
                <a:latin typeface="Petrona Bold" pitchFamily="34" charset="0"/>
                <a:ea typeface="Petrona Bold" pitchFamily="34" charset="-122"/>
                <a:cs typeface="Petrona Bold" pitchFamily="34" charset="-120"/>
              </a:rPr>
              <a:t>Meslekler</a:t>
            </a:r>
            <a:endParaRPr lang="en-US" sz="1344" dirty="0"/>
          </a:p>
        </p:txBody>
      </p:sp>
      <p:sp>
        <p:nvSpPr>
          <p:cNvPr id="9" name="Text 6"/>
          <p:cNvSpPr/>
          <p:nvPr/>
        </p:nvSpPr>
        <p:spPr>
          <a:xfrm>
            <a:off x="6478191" y="2662312"/>
            <a:ext cx="2100114" cy="1196578"/>
          </a:xfrm>
          <a:prstGeom prst="rect">
            <a:avLst/>
          </a:prstGeom>
          <a:noFill/>
          <a:ln/>
        </p:spPr>
        <p:txBody>
          <a:bodyPr wrap="square" lIns="0" tIns="0" rIns="0" bIns="0" rtlCol="0" anchor="t"/>
          <a:lstStyle/>
          <a:p>
            <a:pPr>
              <a:lnSpc>
                <a:spcPts val="1563"/>
              </a:lnSpc>
            </a:pPr>
            <a:r>
              <a:rPr lang="en-US" sz="969" dirty="0">
                <a:solidFill>
                  <a:srgbClr val="272525"/>
                </a:solidFill>
                <a:latin typeface="Inter" pitchFamily="34" charset="0"/>
                <a:ea typeface="Inter" pitchFamily="34" charset="-122"/>
                <a:cs typeface="Inter" pitchFamily="34" charset="-120"/>
              </a:rPr>
              <a:t>Şef, sous chef, aşçı yardımcısı, pastacı, garson, sommelier, barista gibi pozisyonlar öne çıkar. Ayrıca yönetimsel ve idari roller de gastronomi sektöründe önemli bir yer tutar.</a:t>
            </a:r>
            <a:endParaRPr lang="en-US" sz="969" dirty="0"/>
          </a:p>
        </p:txBody>
      </p:sp>
      <p:sp>
        <p:nvSpPr>
          <p:cNvPr id="10" name="Shape 7"/>
          <p:cNvSpPr/>
          <p:nvPr/>
        </p:nvSpPr>
        <p:spPr>
          <a:xfrm>
            <a:off x="3865290" y="4312370"/>
            <a:ext cx="4842421" cy="1345481"/>
          </a:xfrm>
          <a:prstGeom prst="roundRect">
            <a:avLst>
              <a:gd name="adj" fmla="val 3891"/>
            </a:avLst>
          </a:prstGeom>
          <a:solidFill>
            <a:srgbClr val="E0D7F4"/>
          </a:solidFill>
          <a:ln w="7620">
            <a:solidFill>
              <a:srgbClr val="C6BDDA"/>
            </a:solidFill>
            <a:prstDash val="solid"/>
          </a:ln>
        </p:spPr>
      </p:sp>
      <p:sp>
        <p:nvSpPr>
          <p:cNvPr id="11" name="Text 8"/>
          <p:cNvSpPr/>
          <p:nvPr/>
        </p:nvSpPr>
        <p:spPr>
          <a:xfrm>
            <a:off x="3994696" y="4441776"/>
            <a:ext cx="1713979" cy="214164"/>
          </a:xfrm>
          <a:prstGeom prst="rect">
            <a:avLst/>
          </a:prstGeom>
          <a:noFill/>
          <a:ln/>
        </p:spPr>
        <p:txBody>
          <a:bodyPr wrap="none" lIns="0" tIns="0" rIns="0" bIns="0" rtlCol="0" anchor="t"/>
          <a:lstStyle/>
          <a:p>
            <a:pPr>
              <a:lnSpc>
                <a:spcPts val="1656"/>
              </a:lnSpc>
            </a:pPr>
            <a:r>
              <a:rPr lang="en-US" sz="1344" b="1" dirty="0">
                <a:solidFill>
                  <a:srgbClr val="272525"/>
                </a:solidFill>
                <a:latin typeface="Petrona Bold" pitchFamily="34" charset="0"/>
                <a:ea typeface="Petrona Bold" pitchFamily="34" charset="-122"/>
                <a:cs typeface="Petrona Bold" pitchFamily="34" charset="-120"/>
              </a:rPr>
              <a:t>İstihdam Süreçleri</a:t>
            </a:r>
            <a:endParaRPr lang="en-US" sz="1344" dirty="0"/>
          </a:p>
        </p:txBody>
      </p:sp>
      <p:sp>
        <p:nvSpPr>
          <p:cNvPr id="12" name="Text 9"/>
          <p:cNvSpPr/>
          <p:nvPr/>
        </p:nvSpPr>
        <p:spPr>
          <a:xfrm>
            <a:off x="3994696" y="4730725"/>
            <a:ext cx="4583609" cy="797719"/>
          </a:xfrm>
          <a:prstGeom prst="rect">
            <a:avLst/>
          </a:prstGeom>
          <a:noFill/>
          <a:ln/>
        </p:spPr>
        <p:txBody>
          <a:bodyPr wrap="square" lIns="0" tIns="0" rIns="0" bIns="0" rtlCol="0" anchor="t"/>
          <a:lstStyle/>
          <a:p>
            <a:pPr>
              <a:lnSpc>
                <a:spcPts val="1563"/>
              </a:lnSpc>
            </a:pPr>
            <a:r>
              <a:rPr lang="en-US" sz="969" dirty="0">
                <a:solidFill>
                  <a:srgbClr val="272525"/>
                </a:solidFill>
                <a:latin typeface="Inter" pitchFamily="34" charset="0"/>
                <a:ea typeface="Inter" pitchFamily="34" charset="-122"/>
                <a:cs typeface="Inter" pitchFamily="34" charset="-120"/>
              </a:rPr>
              <a:t>İşletmenin büyüklüğüne ve hizmet kalitesine bağlı olarak değişir. Büyük işletmelerde daha detaylı bir işe alım süreci söz konusudur. Çalışanların kariyer basamaklarında ilerleyebilmeleri için sürekli kendilerini geliştirmeleri gerekmektedir.</a:t>
            </a:r>
            <a:endParaRPr lang="en-US" sz="969" dirty="0"/>
          </a:p>
        </p:txBody>
      </p:sp>
    </p:spTree>
    <p:extLst>
      <p:ext uri="{BB962C8B-B14F-4D97-AF65-F5344CB8AC3E}">
        <p14:creationId xmlns:p14="http://schemas.microsoft.com/office/powerpoint/2010/main" val="4145858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57335" y="1414350"/>
            <a:ext cx="4826496" cy="360164"/>
          </a:xfrm>
          <a:prstGeom prst="rect">
            <a:avLst/>
          </a:prstGeom>
          <a:noFill/>
          <a:ln/>
        </p:spPr>
        <p:txBody>
          <a:bodyPr wrap="none" lIns="0" tIns="0" rIns="0" bIns="0" rtlCol="0" anchor="t"/>
          <a:lstStyle/>
          <a:p>
            <a:pPr>
              <a:lnSpc>
                <a:spcPts val="2813"/>
              </a:lnSpc>
            </a:pPr>
            <a:r>
              <a:rPr lang="en-US" sz="1400" b="1" dirty="0">
                <a:solidFill>
                  <a:srgbClr val="F95F88"/>
                </a:solidFill>
                <a:latin typeface="Petrona Bold" pitchFamily="34" charset="0"/>
                <a:ea typeface="Petrona Bold" pitchFamily="34" charset="-122"/>
                <a:cs typeface="Petrona Bold" pitchFamily="34" charset="-120"/>
              </a:rPr>
              <a:t>İş Sağlığı ve Güvenliğine Genel Bakış</a:t>
            </a:r>
            <a:endParaRPr lang="en-US" sz="1400" dirty="0"/>
          </a:p>
        </p:txBody>
      </p:sp>
      <p:sp>
        <p:nvSpPr>
          <p:cNvPr id="3" name="Text 1"/>
          <p:cNvSpPr/>
          <p:nvPr/>
        </p:nvSpPr>
        <p:spPr>
          <a:xfrm>
            <a:off x="366713" y="2008361"/>
            <a:ext cx="4944070" cy="502741"/>
          </a:xfrm>
          <a:prstGeom prst="rect">
            <a:avLst/>
          </a:prstGeom>
          <a:noFill/>
          <a:ln/>
        </p:spPr>
        <p:txBody>
          <a:bodyPr wrap="square" lIns="0" tIns="0" rIns="0" bIns="0" rtlCol="0" anchor="t"/>
          <a:lstStyle/>
          <a:p>
            <a:pPr>
              <a:lnSpc>
                <a:spcPts val="1313"/>
              </a:lnSpc>
            </a:pPr>
            <a:r>
              <a:rPr lang="en-US" sz="1400" dirty="0">
                <a:solidFill>
                  <a:srgbClr val="272525"/>
                </a:solidFill>
                <a:latin typeface="Inter" pitchFamily="34" charset="0"/>
                <a:ea typeface="Inter" pitchFamily="34" charset="-122"/>
                <a:cs typeface="Inter" pitchFamily="34" charset="-120"/>
              </a:rPr>
              <a:t>İş sağlığı ve güvenliği bilimsel anlamda ilk olarak Bernardino Ramazzini (1633-1714) tarafından İtalya'da ele alınmıştır. 21. Yüzyılda yaşanan bilimsel ve teknolojik değişimler iş kazalarını ve meslek hastalıklarını ortadan kaldırmak için yeni imkânlar sunmaktadır.</a:t>
            </a:r>
            <a:endParaRPr lang="en-US" sz="1400" dirty="0"/>
          </a:p>
        </p:txBody>
      </p:sp>
      <p:sp>
        <p:nvSpPr>
          <p:cNvPr id="4" name="Text 2"/>
          <p:cNvSpPr/>
          <p:nvPr/>
        </p:nvSpPr>
        <p:spPr>
          <a:xfrm>
            <a:off x="366713" y="3205944"/>
            <a:ext cx="1440731" cy="180082"/>
          </a:xfrm>
          <a:prstGeom prst="rect">
            <a:avLst/>
          </a:prstGeom>
          <a:noFill/>
          <a:ln/>
        </p:spPr>
        <p:txBody>
          <a:bodyPr wrap="none" lIns="0" tIns="0" rIns="0" bIns="0" rtlCol="0" anchor="t"/>
          <a:lstStyle/>
          <a:p>
            <a:pPr>
              <a:lnSpc>
                <a:spcPts val="1406"/>
              </a:lnSpc>
            </a:pPr>
            <a:r>
              <a:rPr lang="en-US" sz="1400" b="1" dirty="0">
                <a:solidFill>
                  <a:srgbClr val="F95F88"/>
                </a:solidFill>
                <a:latin typeface="Petrona Bold" pitchFamily="34" charset="0"/>
                <a:ea typeface="Petrona Bold" pitchFamily="34" charset="-122"/>
                <a:cs typeface="Petrona Bold" pitchFamily="34" charset="-120"/>
              </a:rPr>
              <a:t>İSG'nin Amacı</a:t>
            </a:r>
            <a:endParaRPr lang="en-US" sz="1400" dirty="0"/>
          </a:p>
        </p:txBody>
      </p:sp>
      <p:sp>
        <p:nvSpPr>
          <p:cNvPr id="5" name="Text 3"/>
          <p:cNvSpPr/>
          <p:nvPr/>
        </p:nvSpPr>
        <p:spPr>
          <a:xfrm>
            <a:off x="366713" y="3619873"/>
            <a:ext cx="4944070" cy="502741"/>
          </a:xfrm>
          <a:prstGeom prst="rect">
            <a:avLst/>
          </a:prstGeom>
          <a:noFill/>
          <a:ln/>
        </p:spPr>
        <p:txBody>
          <a:bodyPr wrap="square" lIns="0" tIns="0" rIns="0" bIns="0" rtlCol="0" anchor="t"/>
          <a:lstStyle/>
          <a:p>
            <a:pPr>
              <a:lnSpc>
                <a:spcPts val="1313"/>
              </a:lnSpc>
            </a:pPr>
            <a:r>
              <a:rPr lang="en-US" sz="1400" dirty="0">
                <a:solidFill>
                  <a:srgbClr val="272525"/>
                </a:solidFill>
                <a:latin typeface="Inter" pitchFamily="34" charset="0"/>
                <a:ea typeface="Inter" pitchFamily="34" charset="-122"/>
                <a:cs typeface="Inter" pitchFamily="34" charset="-120"/>
              </a:rPr>
              <a:t>İşin yapılması sırasında çalışanların karşılaşabileceği ya da karşılaşma riski taşıdığı tehlikeleri ortadan kaldırmak veya en aza indirmektir. Proaktif yaklaşım olarak da adlandırılan bu durum iş kazalarının önlenmesinde risklerin önceden tespit edilmesine ve ortadan kaldırılmasına odaklanır.</a:t>
            </a:r>
            <a:endParaRPr lang="en-US" sz="1400" dirty="0"/>
          </a:p>
        </p:txBody>
      </p:sp>
      <p:pic>
        <p:nvPicPr>
          <p:cNvPr id="6" name="Image 0" descr="preencoded.png"/>
          <p:cNvPicPr>
            <a:picLocks noChangeAspect="1"/>
          </p:cNvPicPr>
          <p:nvPr/>
        </p:nvPicPr>
        <p:blipFill>
          <a:blip r:embed="rId3"/>
          <a:stretch>
            <a:fillRect/>
          </a:stretch>
        </p:blipFill>
        <p:spPr>
          <a:xfrm>
            <a:off x="5571083" y="1780580"/>
            <a:ext cx="3210893" cy="3210893"/>
          </a:xfrm>
          <a:prstGeom prst="rect">
            <a:avLst/>
          </a:prstGeom>
        </p:spPr>
      </p:pic>
      <p:sp>
        <p:nvSpPr>
          <p:cNvPr id="7" name="Text 4"/>
          <p:cNvSpPr/>
          <p:nvPr/>
        </p:nvSpPr>
        <p:spPr>
          <a:xfrm>
            <a:off x="366713" y="4876800"/>
            <a:ext cx="4944070" cy="930820"/>
          </a:xfrm>
          <a:prstGeom prst="rect">
            <a:avLst/>
          </a:prstGeom>
          <a:noFill/>
          <a:ln/>
        </p:spPr>
        <p:txBody>
          <a:bodyPr wrap="square" lIns="0" tIns="0" rIns="0" bIns="0" rtlCol="0" anchor="t"/>
          <a:lstStyle/>
          <a:p>
            <a:pPr>
              <a:lnSpc>
                <a:spcPts val="1313"/>
              </a:lnSpc>
            </a:pPr>
            <a:r>
              <a:rPr lang="en-US" sz="1400" dirty="0">
                <a:solidFill>
                  <a:srgbClr val="272525"/>
                </a:solidFill>
                <a:latin typeface="Inter" pitchFamily="34" charset="0"/>
                <a:ea typeface="Inter" pitchFamily="34" charset="-122"/>
                <a:cs typeface="Inter" pitchFamily="34" charset="-120"/>
              </a:rPr>
              <a:t>Çalışanların bedensel, ruhsal ve sosyal açıdan iyi olma hallerini en üst düzeye çıkarmak için çalışanlar arasında güvenli davranış kültürü oluşturulması gerekmektedir. İş kazalarının %98'nin önlenebilir kazalardan oluşuyor olması çalışan eğitiminin önemini ortaya koymaktadır.</a:t>
            </a:r>
            <a:endParaRPr lang="en-US" sz="1400" dirty="0"/>
          </a:p>
        </p:txBody>
      </p:sp>
    </p:spTree>
    <p:extLst>
      <p:ext uri="{BB962C8B-B14F-4D97-AF65-F5344CB8AC3E}">
        <p14:creationId xmlns:p14="http://schemas.microsoft.com/office/powerpoint/2010/main" val="924912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857250"/>
            <a:ext cx="3429000" cy="5143500"/>
          </a:xfrm>
          <a:prstGeom prst="rect">
            <a:avLst/>
          </a:prstGeom>
        </p:spPr>
      </p:pic>
      <p:sp>
        <p:nvSpPr>
          <p:cNvPr id="3" name="Text 0"/>
          <p:cNvSpPr/>
          <p:nvPr/>
        </p:nvSpPr>
        <p:spPr>
          <a:xfrm>
            <a:off x="496119" y="2154957"/>
            <a:ext cx="4722763" cy="974527"/>
          </a:xfrm>
          <a:prstGeom prst="rect">
            <a:avLst/>
          </a:prstGeom>
          <a:noFill/>
          <a:ln/>
        </p:spPr>
        <p:txBody>
          <a:bodyPr wrap="square" lIns="0" tIns="0" rIns="0" bIns="0" rtlCol="0" anchor="t"/>
          <a:lstStyle/>
          <a:p>
            <a:pPr>
              <a:lnSpc>
                <a:spcPts val="3813"/>
              </a:lnSpc>
            </a:pPr>
            <a:r>
              <a:rPr lang="en-US" sz="3063" b="1" dirty="0">
                <a:solidFill>
                  <a:srgbClr val="F95F88"/>
                </a:solidFill>
                <a:latin typeface="Petrona Bold" pitchFamily="34" charset="0"/>
                <a:ea typeface="Petrona Bold" pitchFamily="34" charset="-122"/>
                <a:cs typeface="Petrona Bold" pitchFamily="34" charset="-120"/>
              </a:rPr>
              <a:t>İş Kazaları: Özellikleri, Nedenleri ve Önlenmesi</a:t>
            </a:r>
            <a:endParaRPr lang="en-US" sz="3063" dirty="0"/>
          </a:p>
        </p:txBody>
      </p:sp>
      <p:sp>
        <p:nvSpPr>
          <p:cNvPr id="4" name="Text 1"/>
          <p:cNvSpPr/>
          <p:nvPr/>
        </p:nvSpPr>
        <p:spPr>
          <a:xfrm>
            <a:off x="496119" y="3342085"/>
            <a:ext cx="4722763" cy="1360884"/>
          </a:xfrm>
          <a:prstGeom prst="rect">
            <a:avLst/>
          </a:prstGeom>
          <a:noFill/>
          <a:ln/>
        </p:spPr>
        <p:txBody>
          <a:bodyPr wrap="square" lIns="0" tIns="0" rIns="0" bIns="0" rtlCol="0" anchor="t"/>
          <a:lstStyle/>
          <a:p>
            <a:pPr>
              <a:lnSpc>
                <a:spcPts val="1781"/>
              </a:lnSpc>
            </a:pPr>
            <a:r>
              <a:rPr lang="en-US" sz="1094" dirty="0">
                <a:solidFill>
                  <a:srgbClr val="272525"/>
                </a:solidFill>
                <a:latin typeface="Inter" pitchFamily="34" charset="0"/>
                <a:ea typeface="Inter" pitchFamily="34" charset="-122"/>
                <a:cs typeface="Inter" pitchFamily="34" charset="-120"/>
              </a:rPr>
              <a:t>İş sağlığı ve güvenliği alanında kapsamlı bir bakış açısı sunan bu sunum, iş kazalarının doğasını, arkasındaki temel faktörleri ve önlenmesine yönelik kritik sorumlulukları incelemektedir. Amacımız, katılımcıları iş kazalarının karmaşık yapısı hakkında bilgilendirmek ve güvenli bir çalışma ortamı sağlamak için proaktif yaklaşımlar geliştirmeye teşvik etmektir.</a:t>
            </a:r>
            <a:endParaRPr lang="en-US" sz="1094" dirty="0"/>
          </a:p>
        </p:txBody>
      </p:sp>
    </p:spTree>
    <p:extLst>
      <p:ext uri="{BB962C8B-B14F-4D97-AF65-F5344CB8AC3E}">
        <p14:creationId xmlns:p14="http://schemas.microsoft.com/office/powerpoint/2010/main" val="141594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2133600"/>
            <a:ext cx="7924800" cy="1600200"/>
          </a:xfrm>
        </p:spPr>
        <p:style>
          <a:lnRef idx="2">
            <a:schemeClr val="dk1"/>
          </a:lnRef>
          <a:fillRef idx="1">
            <a:schemeClr val="lt1"/>
          </a:fillRef>
          <a:effectRef idx="0">
            <a:schemeClr val="dk1"/>
          </a:effectRef>
          <a:fontRef idx="minor">
            <a:schemeClr val="dk1"/>
          </a:fontRef>
        </p:style>
        <p:txBody>
          <a:bodyPr>
            <a:noAutofit/>
          </a:bodyPr>
          <a:lstStyle/>
          <a:p>
            <a:pPr marL="0" indent="0">
              <a:buNone/>
              <a:defRPr/>
            </a:pPr>
            <a:r>
              <a:rPr lang="tr-TR" sz="2400" b="1" dirty="0">
                <a:solidFill>
                  <a:schemeClr val="accent6">
                    <a:lumMod val="75000"/>
                  </a:schemeClr>
                </a:solidFill>
                <a:latin typeface="Arial" panose="020B0604020202020204" pitchFamily="34" charset="0"/>
                <a:cs typeface="Arial" panose="020B0604020202020204" pitchFamily="34" charset="0"/>
              </a:rPr>
              <a:t>işyerlerinde işin yürütümü sırasında, çeşitli sebeplerden kaynaklanan sağlığa zarar verebilecek şartlardan korunmak amacıyla yapılan sistemli  ve bilimsel çalışmalardır</a:t>
            </a:r>
            <a:r>
              <a:rPr lang="tr-TR" sz="2400" b="1" dirty="0" smtClean="0">
                <a:solidFill>
                  <a:schemeClr val="accent6">
                    <a:lumMod val="75000"/>
                  </a:schemeClr>
                </a:solidFill>
                <a:latin typeface="Arial" panose="020B0604020202020204" pitchFamily="34" charset="0"/>
                <a:cs typeface="Arial" panose="020B0604020202020204" pitchFamily="34" charset="0"/>
              </a:rPr>
              <a:t>.</a:t>
            </a:r>
            <a:endParaRPr lang="tr-TR" sz="2400" b="1" dirty="0">
              <a:solidFill>
                <a:schemeClr val="accent6">
                  <a:lumMod val="75000"/>
                </a:schemeClr>
              </a:solidFill>
              <a:latin typeface="Arial" panose="020B0604020202020204" pitchFamily="34" charset="0"/>
              <a:cs typeface="Arial" panose="020B0604020202020204" pitchFamily="34" charset="0"/>
            </a:endParaRPr>
          </a:p>
        </p:txBody>
      </p:sp>
      <p:sp>
        <p:nvSpPr>
          <p:cNvPr id="4" name="Unvan 3"/>
          <p:cNvSpPr>
            <a:spLocks noGrp="1"/>
          </p:cNvSpPr>
          <p:nvPr>
            <p:ph type="title"/>
          </p:nvPr>
        </p:nvSpPr>
        <p:spPr>
          <a:xfrm>
            <a:off x="876300" y="457200"/>
            <a:ext cx="7886700" cy="1524000"/>
          </a:xfrm>
          <a:solidFill>
            <a:schemeClr val="accent1">
              <a:lumMod val="60000"/>
              <a:lumOff val="40000"/>
            </a:schemeClr>
          </a:solidFill>
          <a:ln>
            <a:solidFill>
              <a:srgbClr val="C00000"/>
            </a:solidFill>
          </a:ln>
        </p:spPr>
        <p:txBody>
          <a:bodyPr>
            <a:normAutofit/>
          </a:bodyPr>
          <a:lstStyle/>
          <a:p>
            <a:r>
              <a:rPr lang="tr-TR"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İŞ SAĞLIĞI VE </a:t>
            </a:r>
            <a:r>
              <a:rPr lang="tr-TR" sz="32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GÜVENLİĞİ NEDİR?</a:t>
            </a:r>
            <a:endParaRPr lang="tr-TR" sz="3200" dirty="0">
              <a:solidFill>
                <a:schemeClr val="bg1"/>
              </a:solidFill>
              <a:latin typeface="Calibri" panose="020F0502020204030204" pitchFamily="34" charset="0"/>
              <a:cs typeface="Calibri" panose="020F0502020204030204" pitchFamily="34" charset="0"/>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3733800"/>
            <a:ext cx="2743200" cy="2057400"/>
          </a:xfrm>
          <a:prstGeom prst="rect">
            <a:avLst/>
          </a:prstGeom>
        </p:spPr>
      </p:pic>
    </p:spTree>
    <p:extLst>
      <p:ext uri="{BB962C8B-B14F-4D97-AF65-F5344CB8AC3E}">
        <p14:creationId xmlns:p14="http://schemas.microsoft.com/office/powerpoint/2010/main" val="2365996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46686" y="793324"/>
            <a:ext cx="5043041" cy="361057"/>
          </a:xfrm>
          <a:prstGeom prst="rect">
            <a:avLst/>
          </a:prstGeom>
          <a:noFill/>
          <a:ln/>
        </p:spPr>
        <p:txBody>
          <a:bodyPr wrap="none" lIns="0" tIns="0" rIns="0" bIns="0" rtlCol="0" anchor="t"/>
          <a:lstStyle/>
          <a:p>
            <a:pPr>
              <a:lnSpc>
                <a:spcPts val="2813"/>
              </a:lnSpc>
            </a:pPr>
            <a:r>
              <a:rPr lang="en-US" sz="1600" b="1" dirty="0">
                <a:solidFill>
                  <a:srgbClr val="F95F88"/>
                </a:solidFill>
                <a:latin typeface="Petrona Bold" pitchFamily="34" charset="0"/>
                <a:ea typeface="Petrona Bold" pitchFamily="34" charset="-122"/>
                <a:cs typeface="Petrona Bold" pitchFamily="34" charset="-120"/>
              </a:rPr>
              <a:t>İş Kazalarının Özellikleri ve Nedenleri</a:t>
            </a:r>
            <a:endParaRPr lang="en-US" sz="1600" dirty="0"/>
          </a:p>
        </p:txBody>
      </p:sp>
      <p:sp>
        <p:nvSpPr>
          <p:cNvPr id="3" name="Text 1"/>
          <p:cNvSpPr/>
          <p:nvPr/>
        </p:nvSpPr>
        <p:spPr>
          <a:xfrm>
            <a:off x="446686" y="1874788"/>
            <a:ext cx="3952280" cy="1050727"/>
          </a:xfrm>
          <a:prstGeom prst="rect">
            <a:avLst/>
          </a:prstGeom>
          <a:noFill/>
          <a:ln/>
        </p:spPr>
        <p:txBody>
          <a:bodyPr wrap="square" lIns="0" tIns="0" rIns="0" bIns="0" rtlCol="0" anchor="t"/>
          <a:lstStyle/>
          <a:p>
            <a:pPr>
              <a:lnSpc>
                <a:spcPts val="1625"/>
              </a:lnSpc>
            </a:pPr>
            <a:r>
              <a:rPr lang="en-US" sz="1600" dirty="0">
                <a:solidFill>
                  <a:srgbClr val="272525"/>
                </a:solidFill>
                <a:latin typeface="Inter" pitchFamily="34" charset="0"/>
                <a:ea typeface="Inter" pitchFamily="34" charset="-122"/>
                <a:cs typeface="Inter" pitchFamily="34" charset="-120"/>
              </a:rPr>
              <a:t>Sanayileşmeyle birlikte iş kazası oranları yükselmiş, bu kazalar işletme türleri, çalışan nitelikleri ve denetimlere göre farklılık göstermektedir. Üretim sürecinde çalışanlar, araçlar ve ortam arasındaki etkileşim, mekanik, kimyasal, fiziksel ve ergonomik risklere yol açar.</a:t>
            </a:r>
            <a:endParaRPr lang="en-US" sz="1600" dirty="0"/>
          </a:p>
        </p:txBody>
      </p:sp>
      <p:sp>
        <p:nvSpPr>
          <p:cNvPr id="4" name="Text 2"/>
          <p:cNvSpPr/>
          <p:nvPr/>
        </p:nvSpPr>
        <p:spPr>
          <a:xfrm>
            <a:off x="446686" y="3850928"/>
            <a:ext cx="3952280" cy="840581"/>
          </a:xfrm>
          <a:prstGeom prst="rect">
            <a:avLst/>
          </a:prstGeom>
          <a:noFill/>
          <a:ln/>
        </p:spPr>
        <p:txBody>
          <a:bodyPr wrap="square" lIns="0" tIns="0" rIns="0" bIns="0" rtlCol="0" anchor="t"/>
          <a:lstStyle/>
          <a:p>
            <a:pPr>
              <a:lnSpc>
                <a:spcPts val="1625"/>
              </a:lnSpc>
            </a:pPr>
            <a:r>
              <a:rPr lang="en-US" sz="1600" dirty="0">
                <a:solidFill>
                  <a:srgbClr val="272525"/>
                </a:solidFill>
                <a:latin typeface="Inter" pitchFamily="34" charset="0"/>
                <a:ea typeface="Inter" pitchFamily="34" charset="-122"/>
                <a:cs typeface="Inter" pitchFamily="34" charset="-120"/>
              </a:rPr>
              <a:t>Kişisel (yaş, cinsiyet), fizyolojik (yorgunluk, uykusuzluk) ve psikolojik (stres, aşırı güven) faktörler de kazaların ortaya çıkmasında rol oynar. Özellikle çalışanların emniyetsiz davranışları kazaların büyük çoğunluğuna neden olmaktadır.</a:t>
            </a:r>
            <a:endParaRPr lang="en-US" sz="1600" dirty="0"/>
          </a:p>
        </p:txBody>
      </p:sp>
      <p:pic>
        <p:nvPicPr>
          <p:cNvPr id="5" name="Image 0" descr="preencoded.png"/>
          <p:cNvPicPr>
            <a:picLocks noChangeAspect="1"/>
          </p:cNvPicPr>
          <p:nvPr/>
        </p:nvPicPr>
        <p:blipFill>
          <a:blip r:embed="rId3"/>
          <a:stretch>
            <a:fillRect/>
          </a:stretch>
        </p:blipFill>
        <p:spPr>
          <a:xfrm>
            <a:off x="4736902" y="1874788"/>
            <a:ext cx="3952280" cy="3952280"/>
          </a:xfrm>
          <a:prstGeom prst="rect">
            <a:avLst/>
          </a:prstGeom>
        </p:spPr>
      </p:pic>
    </p:spTree>
    <p:extLst>
      <p:ext uri="{BB962C8B-B14F-4D97-AF65-F5344CB8AC3E}">
        <p14:creationId xmlns:p14="http://schemas.microsoft.com/office/powerpoint/2010/main" val="2042517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a:xfrm>
            <a:off x="533400" y="304800"/>
            <a:ext cx="8229600" cy="868362"/>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tr-TR" sz="3200" dirty="0"/>
              <a:t>İŞ SAĞLIĞI VE GÜVENLİĞİNİN AMACI NEDİR?</a:t>
            </a:r>
          </a:p>
        </p:txBody>
      </p:sp>
      <p:sp>
        <p:nvSpPr>
          <p:cNvPr id="5" name="Metin kutusu 4"/>
          <p:cNvSpPr txBox="1"/>
          <p:nvPr/>
        </p:nvSpPr>
        <p:spPr>
          <a:xfrm>
            <a:off x="899652" y="1567794"/>
            <a:ext cx="5715000"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285750" indent="-285750">
              <a:buFont typeface="Wingdings" panose="05000000000000000000" pitchFamily="2" charset="2"/>
              <a:buChar char="Ø"/>
            </a:pPr>
            <a:r>
              <a:rPr lang="tr-TR" sz="2400" b="1" dirty="0"/>
              <a:t>Çalışanları korumak</a:t>
            </a:r>
          </a:p>
        </p:txBody>
      </p:sp>
      <p:sp>
        <p:nvSpPr>
          <p:cNvPr id="6" name="Metin kutusu 5"/>
          <p:cNvSpPr txBox="1"/>
          <p:nvPr/>
        </p:nvSpPr>
        <p:spPr>
          <a:xfrm>
            <a:off x="899652" y="2286000"/>
            <a:ext cx="5715000"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285750" indent="-285750">
              <a:buFont typeface="Wingdings" panose="05000000000000000000" pitchFamily="2" charset="2"/>
              <a:buChar char="Ø"/>
            </a:pPr>
            <a:r>
              <a:rPr lang="tr-TR" sz="2400" b="1" dirty="0"/>
              <a:t>Üretim güvenliğini sağlamak</a:t>
            </a:r>
          </a:p>
        </p:txBody>
      </p:sp>
      <p:sp>
        <p:nvSpPr>
          <p:cNvPr id="7" name="Metin kutusu 6"/>
          <p:cNvSpPr txBox="1"/>
          <p:nvPr/>
        </p:nvSpPr>
        <p:spPr>
          <a:xfrm>
            <a:off x="899652" y="2988555"/>
            <a:ext cx="5715000"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285750" indent="-285750">
              <a:buFont typeface="Wingdings" panose="05000000000000000000" pitchFamily="2" charset="2"/>
              <a:buChar char="Ø"/>
            </a:pPr>
            <a:r>
              <a:rPr lang="tr-TR" sz="2400" b="1" dirty="0"/>
              <a:t>İşletme güvenliğini sağlamak</a:t>
            </a:r>
          </a:p>
        </p:txBody>
      </p:sp>
      <p:pic>
        <p:nvPicPr>
          <p:cNvPr id="2" name="Resim 1"/>
          <p:cNvPicPr>
            <a:picLocks noChangeAspect="1"/>
          </p:cNvPicPr>
          <p:nvPr/>
        </p:nvPicPr>
        <p:blipFill>
          <a:blip r:embed="rId3"/>
          <a:stretch>
            <a:fillRect/>
          </a:stretch>
        </p:blipFill>
        <p:spPr>
          <a:xfrm>
            <a:off x="2514600" y="3691110"/>
            <a:ext cx="3860800" cy="2895600"/>
          </a:xfrm>
          <a:prstGeom prst="rect">
            <a:avLst/>
          </a:prstGeom>
        </p:spPr>
      </p:pic>
    </p:spTree>
    <p:extLst>
      <p:ext uri="{BB962C8B-B14F-4D97-AF65-F5344CB8AC3E}">
        <p14:creationId xmlns:p14="http://schemas.microsoft.com/office/powerpoint/2010/main" val="19163956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677</TotalTime>
  <Words>737</Words>
  <Application>Microsoft Office PowerPoint</Application>
  <PresentationFormat>Ekran Gösterisi (4:3)</PresentationFormat>
  <Paragraphs>55</Paragraphs>
  <Slides>10</Slides>
  <Notes>8</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10</vt:i4>
      </vt:variant>
    </vt:vector>
  </HeadingPairs>
  <TitlesOfParts>
    <vt:vector size="18" baseType="lpstr">
      <vt:lpstr>Arial</vt:lpstr>
      <vt:lpstr>Calibri</vt:lpstr>
      <vt:lpstr>Calibri Light</vt:lpstr>
      <vt:lpstr>Inter</vt:lpstr>
      <vt:lpstr>Petrona Bold</vt:lpstr>
      <vt:lpstr>Wingdings</vt:lpstr>
      <vt:lpstr>Wingdings 3</vt:lpstr>
      <vt:lpstr>Office Theme</vt:lpstr>
      <vt:lpstr>T.C.  KASTAMONU ÜNİVERSİTESİ</vt:lpstr>
      <vt:lpstr>PowerPoint Sunusu</vt:lpstr>
      <vt:lpstr>PowerPoint Sunusu</vt:lpstr>
      <vt:lpstr>PowerPoint Sunusu</vt:lpstr>
      <vt:lpstr>PowerPoint Sunusu</vt:lpstr>
      <vt:lpstr>PowerPoint Sunusu</vt:lpstr>
      <vt:lpstr>İŞ SAĞLIĞI VE GÜVENLİĞİ NEDİR?</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İŞ GÜVENLİĞİ EĞİTİMİ 1. BÖLÜM</dc:title>
  <dc:creator>Polçev1</dc:creator>
  <cp:lastModifiedBy>Özge Çaylak Dönmez</cp:lastModifiedBy>
  <cp:revision>68</cp:revision>
  <dcterms:created xsi:type="dcterms:W3CDTF">2006-08-16T00:00:00Z</dcterms:created>
  <dcterms:modified xsi:type="dcterms:W3CDTF">2025-09-16T08:54:52Z</dcterms:modified>
</cp:coreProperties>
</file>