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58" r:id="rId4"/>
    <p:sldId id="340" r:id="rId5"/>
    <p:sldId id="366" r:id="rId6"/>
    <p:sldId id="368" r:id="rId7"/>
    <p:sldId id="367" r:id="rId8"/>
    <p:sldId id="369" r:id="rId9"/>
    <p:sldId id="370" r:id="rId10"/>
    <p:sldId id="371" r:id="rId11"/>
    <p:sldId id="372" r:id="rId12"/>
    <p:sldId id="374" r:id="rId13"/>
    <p:sldId id="375" r:id="rId14"/>
    <p:sldId id="373" r:id="rId15"/>
    <p:sldId id="377" r:id="rId16"/>
    <p:sldId id="378" r:id="rId17"/>
    <p:sldId id="379" r:id="rId18"/>
    <p:sldId id="380" r:id="rId19"/>
    <p:sldId id="381" r:id="rId20"/>
    <p:sldId id="382" r:id="rId21"/>
    <p:sldId id="383" r:id="rId22"/>
    <p:sldId id="384" r:id="rId23"/>
    <p:sldId id="387" r:id="rId24"/>
    <p:sldId id="385" r:id="rId25"/>
    <p:sldId id="390" r:id="rId26"/>
    <p:sldId id="388" r:id="rId27"/>
    <p:sldId id="392" r:id="rId28"/>
    <p:sldId id="391" r:id="rId29"/>
    <p:sldId id="393" r:id="rId30"/>
    <p:sldId id="394" r:id="rId31"/>
    <p:sldId id="395" r:id="rId32"/>
    <p:sldId id="396" r:id="rId33"/>
    <p:sldId id="398" r:id="rId34"/>
    <p:sldId id="397" r:id="rId35"/>
    <p:sldId id="399" r:id="rId36"/>
    <p:sldId id="400" r:id="rId37"/>
    <p:sldId id="402" r:id="rId38"/>
    <p:sldId id="365" r:id="rId39"/>
    <p:sldId id="344" r:id="rId40"/>
    <p:sldId id="403" r:id="rId41"/>
    <p:sldId id="376" r:id="rId42"/>
    <p:sldId id="40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2" autoAdjust="0"/>
    <p:restoredTop sz="94660"/>
  </p:normalViewPr>
  <p:slideViewPr>
    <p:cSldViewPr snapToGrid="0">
      <p:cViewPr varScale="1">
        <p:scale>
          <a:sx n="69" d="100"/>
          <a:sy n="69" d="100"/>
        </p:scale>
        <p:origin x="80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Helsinki_Central_Library_Oodi"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britannica.com/place/Sweden"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geology.com/world/czech-republic-satellite-image.s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amnesty.org/en/latest/education/2019/08/human-libraries-czech-republic/" TargetMode="External"/><Relationship Id="rId7" Type="http://schemas.openxmlformats.org/officeDocument/2006/relationships/hyperlink" Target="http://bada.hb.se/bitstream/2320/13528/1/Mas_2014_1.pdf" TargetMode="External"/><Relationship Id="rId2" Type="http://schemas.openxmlformats.org/officeDocument/2006/relationships/hyperlink" Target="http://www.ifla.org/files/assets/library-services-to-multicultural-populations/publications/multicultural-communities-tr.pdf" TargetMode="External"/><Relationship Id="rId1" Type="http://schemas.openxmlformats.org/officeDocument/2006/relationships/slideLayout" Target="../slideLayouts/slideLayout2.xml"/><Relationship Id="rId6" Type="http://schemas.openxmlformats.org/officeDocument/2006/relationships/hyperlink" Target="http://www.mladezvakci.cz/fileadmin/user_upload/publikace/Information_Czech_republic.pdf" TargetMode="External"/><Relationship Id="rId5" Type="http://schemas.openxmlformats.org/officeDocument/2006/relationships/hyperlink" Target="https://www.slowtravelstockholm.com/arts-culture/inside-the-international-library-in-stockholm/" TargetMode="External"/><Relationship Id="rId4" Type="http://schemas.openxmlformats.org/officeDocument/2006/relationships/hyperlink" Target="https://open-shelf.ca/20200310-finnish-public-libraries-integrate-diverse-services-to-support-equity-inclus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libraries.fi/node/211164" TargetMode="External"/><Relationship Id="rId3" Type="http://schemas.openxmlformats.org/officeDocument/2006/relationships/hyperlink" Target="http://www.minedu.fi/export/sites/default/OPM/Julkaisut/1999/liitteet/public_libraries.pdf?lang=en" TargetMode="External"/><Relationship Id="rId7" Type="http://schemas.openxmlformats.org/officeDocument/2006/relationships/hyperlink" Target="https://www.libraries.fi/finnish-public-libraries" TargetMode="External"/><Relationship Id="rId2" Type="http://schemas.openxmlformats.org/officeDocument/2006/relationships/hyperlink" Target="http://www.interculturemap.org/upload/att/200612140833120.Interculture%20Map%20Background%20Libraries.pdf?study_casePage=4" TargetMode="External"/><Relationship Id="rId1" Type="http://schemas.openxmlformats.org/officeDocument/2006/relationships/slideLayout" Target="../slideLayouts/slideLayout2.xml"/><Relationship Id="rId6" Type="http://schemas.openxmlformats.org/officeDocument/2006/relationships/hyperlink" Target="https://www.libraries.fi/organisations" TargetMode="External"/><Relationship Id="rId5" Type="http://schemas.openxmlformats.org/officeDocument/2006/relationships/hyperlink" Target="https://www.libraries.fi/node/211169" TargetMode="External"/><Relationship Id="rId4" Type="http://schemas.openxmlformats.org/officeDocument/2006/relationships/hyperlink" Target="http://conferences.alia.org.au/alia2004/pdfs/vlimmeren.t.paper.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ipk.nkp.cz/docs/CzechLibraries.pdf" TargetMode="External"/><Relationship Id="rId2" Type="http://schemas.openxmlformats.org/officeDocument/2006/relationships/hyperlink" Target="https://www.sciencedirect.com/science/article/pii/S1877916624000456" TargetMode="External"/><Relationship Id="rId1" Type="http://schemas.openxmlformats.org/officeDocument/2006/relationships/slideLayout" Target="../slideLayouts/slideLayout2.xml"/><Relationship Id="rId5" Type="http://schemas.openxmlformats.org/officeDocument/2006/relationships/hyperlink" Target="https://mkc.cz/doc/Libraries_as_Gateways.pdf" TargetMode="External"/><Relationship Id="rId4" Type="http://schemas.openxmlformats.org/officeDocument/2006/relationships/hyperlink" Target="https://cers.leeds.ac.uk/wp-content/uploads/sites/97/2013/05/Sweden_and_the_Radical_Right_Hannah_Ralph.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ifla.org/past-wlic/2010/136-torstensson-en.pdf" TargetMode="External"/><Relationship Id="rId2" Type="http://schemas.openxmlformats.org/officeDocument/2006/relationships/hyperlink" Target="https://si.se/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ritannica.com/place/Finland"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11874" y="668594"/>
            <a:ext cx="7766936" cy="2841522"/>
          </a:xfrm>
        </p:spPr>
        <p:txBody>
          <a:bodyPr/>
          <a:lstStyle/>
          <a:p>
            <a:pPr algn="ctr"/>
            <a:br>
              <a:rPr lang="tr-TR" sz="3200" b="1" dirty="0">
                <a:solidFill>
                  <a:schemeClr val="tx1"/>
                </a:solidFill>
              </a:rPr>
            </a:br>
            <a:r>
              <a:rPr lang="tr-TR" sz="3200" b="1" dirty="0">
                <a:solidFill>
                  <a:schemeClr val="tx1"/>
                </a:solidFill>
              </a:rPr>
              <a:t>ÇOK KÜLTÜRLÜLÜK VE HİZMETLERİ</a:t>
            </a:r>
            <a:br>
              <a:rPr lang="tr-TR" sz="3200" b="1" dirty="0">
                <a:solidFill>
                  <a:schemeClr val="tx1"/>
                </a:solidFill>
              </a:rPr>
            </a:br>
            <a:r>
              <a:rPr lang="tr-TR" sz="3200" b="1" dirty="0">
                <a:solidFill>
                  <a:schemeClr val="tx1"/>
                </a:solidFill>
              </a:rPr>
              <a:t>13. HAFTA</a:t>
            </a:r>
            <a:br>
              <a:rPr lang="tr-TR" sz="3200" b="1" dirty="0">
                <a:solidFill>
                  <a:schemeClr val="tx1"/>
                </a:solidFill>
              </a:rPr>
            </a:br>
            <a:r>
              <a:rPr lang="tr-TR" sz="3200" b="1" dirty="0">
                <a:solidFill>
                  <a:schemeClr val="tx1"/>
                </a:solidFill>
              </a:rPr>
              <a:t>ÇOK KÜLTÜRLÜ KÜTÜPHANELER: </a:t>
            </a:r>
            <a:br>
              <a:rPr lang="tr-TR" sz="3200" b="1" dirty="0">
                <a:solidFill>
                  <a:schemeClr val="tx1"/>
                </a:solidFill>
              </a:rPr>
            </a:br>
            <a:r>
              <a:rPr lang="tr-TR" sz="3200" b="1" dirty="0">
                <a:solidFill>
                  <a:schemeClr val="tx1"/>
                </a:solidFill>
              </a:rPr>
              <a:t>FİNLANDİYA, İSVEÇ VE</a:t>
            </a:r>
            <a:br>
              <a:rPr lang="tr-TR" sz="3200" b="1" dirty="0">
                <a:solidFill>
                  <a:schemeClr val="tx1"/>
                </a:solidFill>
              </a:rPr>
            </a:br>
            <a:r>
              <a:rPr lang="tr-TR" sz="3200" b="1" dirty="0">
                <a:solidFill>
                  <a:schemeClr val="tx1"/>
                </a:solidFill>
              </a:rPr>
              <a:t> ÇEKYA (ÇEK CUMHURİYETİ) ÖRNEKLERİ</a:t>
            </a:r>
            <a:endParaRPr lang="en-US" sz="3200" b="1" dirty="0">
              <a:solidFill>
                <a:schemeClr val="tx1"/>
              </a:solidFill>
            </a:endParaRPr>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E4D79-1BB0-7BCA-FB0F-BA70BBA1CB4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F266FE8-31AD-268A-9DF4-B6502E701246}"/>
              </a:ext>
            </a:extLst>
          </p:cNvPr>
          <p:cNvSpPr>
            <a:spLocks noGrp="1"/>
          </p:cNvSpPr>
          <p:nvPr>
            <p:ph type="title"/>
          </p:nvPr>
        </p:nvSpPr>
        <p:spPr>
          <a:xfrm>
            <a:off x="850491" y="157303"/>
            <a:ext cx="8814620" cy="452297"/>
          </a:xfrm>
        </p:spPr>
        <p:txBody>
          <a:bodyPr>
            <a:normAutofit fontScale="90000"/>
          </a:bodyPr>
          <a:lstStyle/>
          <a:p>
            <a:pPr algn="ctr"/>
            <a:r>
              <a:rPr lang="tr-TR" sz="2400" b="1" dirty="0"/>
              <a:t>Finlandiya Halk Kütüphaneleri: Günümüz </a:t>
            </a:r>
            <a:endParaRPr lang="tr-TR" sz="2400" b="1" noProof="0" dirty="0"/>
          </a:p>
        </p:txBody>
      </p:sp>
      <p:sp>
        <p:nvSpPr>
          <p:cNvPr id="3" name="İçerik Yer Tutucusu 2">
            <a:extLst>
              <a:ext uri="{FF2B5EF4-FFF2-40B4-BE49-F238E27FC236}">
                <a16:creationId xmlns:a16="http://schemas.microsoft.com/office/drawing/2014/main" id="{EA7B2BBC-8D7C-02B4-EDF2-A68F47E77CB4}"/>
              </a:ext>
            </a:extLst>
          </p:cNvPr>
          <p:cNvSpPr>
            <a:spLocks noGrp="1"/>
          </p:cNvSpPr>
          <p:nvPr>
            <p:ph idx="1"/>
          </p:nvPr>
        </p:nvSpPr>
        <p:spPr>
          <a:xfrm>
            <a:off x="600728" y="781664"/>
            <a:ext cx="9438005" cy="5348749"/>
          </a:xfrm>
        </p:spPr>
        <p:txBody>
          <a:bodyPr>
            <a:noAutofit/>
          </a:bodyPr>
          <a:lstStyle/>
          <a:p>
            <a:pPr algn="just"/>
            <a:r>
              <a:rPr lang="tr-TR" sz="1500" b="1" u="sng" dirty="0"/>
              <a:t>Dermeler ve bilgi kaynaklarıyla ilgili önemli noktalar şunlardır</a:t>
            </a:r>
            <a:r>
              <a:rPr lang="tr-TR" sz="1500" b="1" dirty="0"/>
              <a:t>: </a:t>
            </a:r>
          </a:p>
          <a:p>
            <a:pPr lvl="1" algn="just">
              <a:buFont typeface="Wingdings" panose="05000000000000000000" pitchFamily="2" charset="2"/>
              <a:buChar char="v"/>
            </a:pPr>
            <a:r>
              <a:rPr lang="tr-TR" sz="1500" b="1" dirty="0"/>
              <a:t>Finna.fi, </a:t>
            </a:r>
            <a:r>
              <a:rPr lang="tr-TR" sz="1500" b="1" dirty="0" err="1"/>
              <a:t>Doria</a:t>
            </a:r>
            <a:r>
              <a:rPr lang="tr-TR" sz="1500" b="1" dirty="0"/>
              <a:t>, </a:t>
            </a:r>
            <a:r>
              <a:rPr lang="tr-TR" sz="1500" b="1" dirty="0" err="1"/>
              <a:t>Digi</a:t>
            </a:r>
            <a:r>
              <a:rPr lang="tr-TR" sz="1500" b="1" dirty="0"/>
              <a:t> ve </a:t>
            </a:r>
            <a:r>
              <a:rPr lang="tr-TR" sz="1500" b="1" dirty="0" err="1"/>
              <a:t>Melinda</a:t>
            </a:r>
            <a:r>
              <a:rPr lang="tr-TR" sz="1500" b="1" dirty="0"/>
              <a:t> gibi kütüphane, arşiv, müze materyalleri ve meta verilere erişim sağlayan Finlandiya'nın kapsamlı dijital platformları</a:t>
            </a:r>
          </a:p>
          <a:p>
            <a:pPr lvl="1" algn="just">
              <a:buFont typeface="Wingdings" panose="05000000000000000000" pitchFamily="2" charset="2"/>
              <a:buChar char="v"/>
            </a:pPr>
            <a:r>
              <a:rPr lang="tr-TR" sz="1500" b="1" dirty="0" err="1"/>
              <a:t>Elki</a:t>
            </a:r>
            <a:r>
              <a:rPr lang="tr-TR" sz="1500" b="1" dirty="0"/>
              <a:t>, </a:t>
            </a:r>
            <a:r>
              <a:rPr lang="tr-TR" sz="1500" b="1" dirty="0" err="1"/>
              <a:t>Finlex</a:t>
            </a:r>
            <a:r>
              <a:rPr lang="tr-TR" sz="1500" b="1" dirty="0"/>
              <a:t>, </a:t>
            </a:r>
            <a:r>
              <a:rPr lang="tr-TR" sz="1500" b="1" dirty="0" err="1"/>
              <a:t>Statistics</a:t>
            </a:r>
            <a:r>
              <a:rPr lang="tr-TR" sz="1500" b="1" dirty="0"/>
              <a:t> </a:t>
            </a:r>
            <a:r>
              <a:rPr lang="tr-TR" sz="1500" b="1" dirty="0" err="1"/>
              <a:t>Finland</a:t>
            </a:r>
            <a:r>
              <a:rPr lang="tr-TR" sz="1500" b="1" dirty="0"/>
              <a:t> ve Suomi.fi gibi önemli kaynaklar hukuki, istatistiksel, arazi ve kamu hizmeti bilgileri sunar. </a:t>
            </a:r>
          </a:p>
          <a:p>
            <a:pPr lvl="1" algn="just">
              <a:buFont typeface="Wingdings" panose="05000000000000000000" pitchFamily="2" charset="2"/>
              <a:buChar char="v"/>
            </a:pPr>
            <a:r>
              <a:rPr lang="tr-TR" sz="1500" b="1" dirty="0"/>
              <a:t>Fin edebiyatı, ulusal ve çeviri eserleri teşvik eden SKS ve FILI gibi kuruluşlar tarafından desteklenmektedir. </a:t>
            </a:r>
          </a:p>
          <a:p>
            <a:pPr lvl="1" algn="just">
              <a:buFont typeface="Wingdings" panose="05000000000000000000" pitchFamily="2" charset="2"/>
              <a:buChar char="v"/>
            </a:pPr>
            <a:r>
              <a:rPr lang="tr-TR" sz="1500" b="1" dirty="0"/>
              <a:t>Web-PLC, </a:t>
            </a:r>
            <a:r>
              <a:rPr lang="tr-TR" sz="1500" b="1" dirty="0" err="1"/>
              <a:t>Finto</a:t>
            </a:r>
            <a:r>
              <a:rPr lang="tr-TR" sz="1500" b="1" dirty="0"/>
              <a:t> ve YSO gibi sınıflandırma sistemleri, Fin kütüphane verilerini ve ontolojilerini düzenler (Libraries.fi, 2022a).</a:t>
            </a:r>
          </a:p>
          <a:p>
            <a:pPr algn="just"/>
            <a:r>
              <a:rPr lang="tr-TR" sz="1500" b="1" u="sng" dirty="0"/>
              <a:t>Önemli kuruluşlar</a:t>
            </a:r>
            <a:r>
              <a:rPr lang="tr-TR" sz="1500" b="1" dirty="0"/>
              <a:t>:</a:t>
            </a:r>
          </a:p>
          <a:p>
            <a:pPr lvl="1" algn="just">
              <a:buFont typeface="Wingdings" panose="05000000000000000000" pitchFamily="2" charset="2"/>
              <a:buChar char="v"/>
            </a:pPr>
            <a:r>
              <a:rPr lang="tr-TR" sz="1300" b="1" dirty="0"/>
              <a:t>Yaklaşık 2.000 üyesi ve aktif uluslararası iş birlikleri bulunan köklü bir meslek kuruluşu olan Finlandiya Kütüphane Derneği (kuruluş: 1910) </a:t>
            </a:r>
          </a:p>
          <a:p>
            <a:pPr lvl="1" algn="just">
              <a:buFont typeface="Wingdings" panose="05000000000000000000" pitchFamily="2" charset="2"/>
              <a:buChar char="v"/>
            </a:pPr>
            <a:r>
              <a:rPr lang="tr-TR" sz="1300" b="1" dirty="0"/>
              <a:t>Finlandiya-İsveç kütüphanelerinin ilişkileri ve kültürel kimliklerini destekleyen Finlandiya İsveç Kütüphane Derneği (FSBF, </a:t>
            </a:r>
            <a:r>
              <a:rPr lang="en-US" sz="1300" b="1" dirty="0"/>
              <a:t>Finnish Swedish Library Association)</a:t>
            </a:r>
            <a:endParaRPr lang="tr-TR" sz="1300" b="1" dirty="0"/>
          </a:p>
          <a:p>
            <a:pPr lvl="1" algn="just">
              <a:buFont typeface="Wingdings" panose="05000000000000000000" pitchFamily="2" charset="2"/>
              <a:buChar char="v"/>
            </a:pPr>
            <a:r>
              <a:rPr lang="tr-TR" sz="1300" b="1" dirty="0"/>
              <a:t>Araştırma ve eğitimde kütüphaneleri destekleyen Finlandiya Araştırma Kütüphanesi Derneği (</a:t>
            </a:r>
            <a:r>
              <a:rPr lang="tr-TR" sz="1300" b="1" dirty="0" err="1"/>
              <a:t>Finnish</a:t>
            </a:r>
            <a:r>
              <a:rPr lang="tr-TR" sz="1300" b="1" dirty="0"/>
              <a:t> </a:t>
            </a:r>
            <a:r>
              <a:rPr lang="tr-TR" sz="1300" b="1" dirty="0" err="1"/>
              <a:t>Research</a:t>
            </a:r>
            <a:r>
              <a:rPr lang="tr-TR" sz="1300" b="1" dirty="0"/>
              <a:t> Library </a:t>
            </a:r>
            <a:r>
              <a:rPr lang="tr-TR" sz="1300" b="1" dirty="0" err="1"/>
              <a:t>Association</a:t>
            </a:r>
            <a:r>
              <a:rPr lang="tr-TR" sz="1300" b="1" dirty="0"/>
              <a:t>; kuruluş: 1929)</a:t>
            </a:r>
          </a:p>
          <a:p>
            <a:pPr lvl="1" algn="just">
              <a:buFont typeface="Wingdings" panose="05000000000000000000" pitchFamily="2" charset="2"/>
              <a:buChar char="v"/>
            </a:pPr>
            <a:r>
              <a:rPr lang="tr-TR" sz="1300" b="1" dirty="0"/>
              <a:t>İskandinav iş birlikleri ise bölgesel iş birliğini kolaylaştırırken, </a:t>
            </a:r>
            <a:r>
              <a:rPr lang="tr-TR" sz="1300" b="1" dirty="0" err="1"/>
              <a:t>Akava</a:t>
            </a:r>
            <a:r>
              <a:rPr lang="tr-TR" sz="1300" b="1" dirty="0"/>
              <a:t>, </a:t>
            </a:r>
            <a:r>
              <a:rPr lang="tr-TR" sz="1300" b="1" dirty="0" err="1"/>
              <a:t>Jyty</a:t>
            </a:r>
            <a:r>
              <a:rPr lang="tr-TR" sz="1300" b="1" dirty="0"/>
              <a:t> ve JHL gibi sendikalar Finlandiya'daki kütüphane ve bilgi profesyonellerini temsil etmektedir (Libraries.fi, 2022b).</a:t>
            </a:r>
          </a:p>
        </p:txBody>
      </p:sp>
    </p:spTree>
    <p:extLst>
      <p:ext uri="{BB962C8B-B14F-4D97-AF65-F5344CB8AC3E}">
        <p14:creationId xmlns:p14="http://schemas.microsoft.com/office/powerpoint/2010/main" val="3754263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BBDB4-A8F2-9250-383A-135E82A3435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DC0A56E-A408-2623-0C3B-EFB3C6454083}"/>
              </a:ext>
            </a:extLst>
          </p:cNvPr>
          <p:cNvSpPr>
            <a:spLocks noGrp="1"/>
          </p:cNvSpPr>
          <p:nvPr>
            <p:ph type="title"/>
          </p:nvPr>
        </p:nvSpPr>
        <p:spPr>
          <a:xfrm>
            <a:off x="850491" y="157303"/>
            <a:ext cx="8814620" cy="452297"/>
          </a:xfrm>
        </p:spPr>
        <p:txBody>
          <a:bodyPr>
            <a:normAutofit fontScale="90000"/>
          </a:bodyPr>
          <a:lstStyle/>
          <a:p>
            <a:pPr algn="ctr"/>
            <a:r>
              <a:rPr lang="tr-TR" sz="2400" b="1" dirty="0"/>
              <a:t>Finlandiya Halk Kütüphaneleri: Çok Kültürlülük</a:t>
            </a:r>
            <a:endParaRPr lang="tr-TR" sz="2400" b="1" noProof="0" dirty="0"/>
          </a:p>
        </p:txBody>
      </p:sp>
      <p:sp>
        <p:nvSpPr>
          <p:cNvPr id="3" name="İçerik Yer Tutucusu 2">
            <a:extLst>
              <a:ext uri="{FF2B5EF4-FFF2-40B4-BE49-F238E27FC236}">
                <a16:creationId xmlns:a16="http://schemas.microsoft.com/office/drawing/2014/main" id="{362EEDF6-FE48-2AEA-2F37-C90AB5C912A4}"/>
              </a:ext>
            </a:extLst>
          </p:cNvPr>
          <p:cNvSpPr>
            <a:spLocks noGrp="1"/>
          </p:cNvSpPr>
          <p:nvPr>
            <p:ph idx="1"/>
          </p:nvPr>
        </p:nvSpPr>
        <p:spPr>
          <a:xfrm>
            <a:off x="600728" y="609600"/>
            <a:ext cx="9438005" cy="5545394"/>
          </a:xfrm>
        </p:spPr>
        <p:txBody>
          <a:bodyPr>
            <a:noAutofit/>
          </a:bodyPr>
          <a:lstStyle/>
          <a:p>
            <a:pPr algn="just"/>
            <a:r>
              <a:rPr lang="tr-TR" sz="1650" b="1" dirty="0"/>
              <a:t>1995’te Eğitim Bakanlığı, Helsinki Şehir Kütüphanesi’ne çok kültürlülük ve çok dillilik bağlamında Merkezi Çok Dilli Kütüphane Servisi (Central </a:t>
            </a:r>
            <a:r>
              <a:rPr lang="tr-TR" sz="1650" b="1" dirty="0" err="1"/>
              <a:t>Multilingual</a:t>
            </a:r>
            <a:r>
              <a:rPr lang="tr-TR" sz="1650" b="1" dirty="0"/>
              <a:t> Library Service) rolünü üstlenme görevi vermiştir (</a:t>
            </a:r>
            <a:r>
              <a:rPr lang="tr-TR" sz="1650" b="1" dirty="0" err="1"/>
              <a:t>Jönsson-Lanevska</a:t>
            </a:r>
            <a:r>
              <a:rPr lang="tr-TR" sz="1650" b="1" dirty="0"/>
              <a:t>, 2005, s. 130).  </a:t>
            </a:r>
          </a:p>
          <a:p>
            <a:pPr algn="just"/>
            <a:r>
              <a:rPr lang="tr-TR" sz="1650" b="1" dirty="0"/>
              <a:t>1998 tarihli Kütüphane Yasası’nın (Library </a:t>
            </a:r>
            <a:r>
              <a:rPr lang="tr-TR" sz="1650" b="1" dirty="0" err="1"/>
              <a:t>Act</a:t>
            </a:r>
            <a:r>
              <a:rPr lang="tr-TR" sz="1650" b="1" dirty="0"/>
              <a:t>- 904/1998) ikinci bölümünde, halk kütüphanelerinin yönetiminin yerel yönetimlere/ belediyelere ait olduğu, hizmetlerin bağımsız veya diğer belediyelerle iş birliği içinde yürütülebileceği belirtilmiştir. </a:t>
            </a:r>
          </a:p>
          <a:p>
            <a:pPr algn="just"/>
            <a:r>
              <a:rPr lang="tr-TR" sz="1650" b="1" dirty="0"/>
              <a:t>Yasada, iki dilli bölgelerde tüm grupların gereksinimlerinin eşit karşılanması gerektiği vurgulanmış, örneğin </a:t>
            </a:r>
            <a:r>
              <a:rPr lang="tr-TR" sz="1650" b="1" dirty="0" err="1"/>
              <a:t>Saami</a:t>
            </a:r>
            <a:r>
              <a:rPr lang="tr-TR" sz="1650" b="1" dirty="0"/>
              <a:t> bölgesinde hem </a:t>
            </a:r>
            <a:r>
              <a:rPr lang="tr-TR" sz="1650" b="1" dirty="0" err="1"/>
              <a:t>Saamilerin</a:t>
            </a:r>
            <a:r>
              <a:rPr lang="tr-TR" sz="1650" b="1" dirty="0"/>
              <a:t> hem de Finlandiyalıların dilinde eşit hizmet sunulması hükme bağlanmıştır (</a:t>
            </a:r>
            <a:r>
              <a:rPr lang="tr-TR" sz="1650" b="1" dirty="0" err="1"/>
              <a:t>Kekki</a:t>
            </a:r>
            <a:r>
              <a:rPr lang="tr-TR" sz="1650" b="1" dirty="0"/>
              <a:t>, 2001).  </a:t>
            </a:r>
          </a:p>
          <a:p>
            <a:pPr algn="just"/>
            <a:r>
              <a:rPr lang="tr-TR" sz="1650" b="1" dirty="0"/>
              <a:t>Helsinki Halk Kütüphanesi, göçmenlere hizmet vermek amacıyla, devlet fonlarıyla birlikte yerel yönetim desteği almaktadır. </a:t>
            </a:r>
          </a:p>
          <a:p>
            <a:pPr algn="just"/>
            <a:r>
              <a:rPr lang="tr-TR" sz="1650" b="1" dirty="0"/>
              <a:t>Merkezi Çok Dilli Kütüphane’nin görevi, Finlandiya’daki farklı ana dillere sahip grupları desteklemek, ulusal ve uluslararası ortaklarla iş birliği yapmak, çok kültürlü gruplara bilgi ve rehberlik sağlamak, çeşitli dillerde materyal sağlamak ve bunları paylaşmaktır. </a:t>
            </a:r>
          </a:p>
          <a:p>
            <a:pPr algn="just"/>
            <a:r>
              <a:rPr lang="tr-TR" sz="1650" b="1" dirty="0"/>
              <a:t>Bu amaçla 1996’da çoğu yurt dışından sağlanan 29 dilde materyal edinmiş ve 2074 materyali (kitap, videolar, müzik ve ses kayıtları) dermesine katmıştır (Larsen, Jacobs ve </a:t>
            </a:r>
            <a:r>
              <a:rPr lang="tr-TR" sz="1650" b="1" dirty="0" err="1"/>
              <a:t>Vlimmeren</a:t>
            </a:r>
            <a:r>
              <a:rPr lang="tr-TR" sz="1650" b="1" dirty="0"/>
              <a:t>, 2004, s. 11; </a:t>
            </a:r>
            <a:r>
              <a:rPr lang="tr-TR" sz="1650" b="1" dirty="0" err="1"/>
              <a:t>Jönsson-Lanevska</a:t>
            </a:r>
            <a:r>
              <a:rPr lang="tr-TR" sz="1650" b="1" dirty="0"/>
              <a:t>, 2005, </a:t>
            </a:r>
            <a:r>
              <a:rPr lang="tr-TR" sz="1650" b="1" dirty="0" err="1"/>
              <a:t>ss</a:t>
            </a:r>
            <a:r>
              <a:rPr lang="tr-TR" sz="1650" b="1" dirty="0"/>
              <a:t>. 130-31).  </a:t>
            </a:r>
          </a:p>
        </p:txBody>
      </p:sp>
    </p:spTree>
    <p:extLst>
      <p:ext uri="{BB962C8B-B14F-4D97-AF65-F5344CB8AC3E}">
        <p14:creationId xmlns:p14="http://schemas.microsoft.com/office/powerpoint/2010/main" val="281017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F453E-CC9F-5BEA-5ABE-798936C4C1F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4EFB745-47B8-C1AC-2FC7-B2129196F4DF}"/>
              </a:ext>
            </a:extLst>
          </p:cNvPr>
          <p:cNvSpPr>
            <a:spLocks noGrp="1"/>
          </p:cNvSpPr>
          <p:nvPr>
            <p:ph type="title"/>
          </p:nvPr>
        </p:nvSpPr>
        <p:spPr>
          <a:xfrm>
            <a:off x="850491" y="157303"/>
            <a:ext cx="8814620" cy="452297"/>
          </a:xfrm>
        </p:spPr>
        <p:txBody>
          <a:bodyPr>
            <a:normAutofit fontScale="90000"/>
          </a:bodyPr>
          <a:lstStyle/>
          <a:p>
            <a:pPr algn="ctr"/>
            <a:r>
              <a:rPr lang="tr-TR" sz="2400" b="1" dirty="0"/>
              <a:t>Finlandiya Halk Kütüphaneleri: Çok Kültürlülük</a:t>
            </a:r>
            <a:endParaRPr lang="tr-TR" sz="2400" b="1" noProof="0" dirty="0"/>
          </a:p>
        </p:txBody>
      </p:sp>
      <p:sp>
        <p:nvSpPr>
          <p:cNvPr id="3" name="İçerik Yer Tutucusu 2">
            <a:extLst>
              <a:ext uri="{FF2B5EF4-FFF2-40B4-BE49-F238E27FC236}">
                <a16:creationId xmlns:a16="http://schemas.microsoft.com/office/drawing/2014/main" id="{C57401EF-75BB-544B-5638-F6D2E26E35DA}"/>
              </a:ext>
            </a:extLst>
          </p:cNvPr>
          <p:cNvSpPr>
            <a:spLocks noGrp="1"/>
          </p:cNvSpPr>
          <p:nvPr>
            <p:ph idx="1"/>
          </p:nvPr>
        </p:nvSpPr>
        <p:spPr>
          <a:xfrm>
            <a:off x="600728" y="609600"/>
            <a:ext cx="9438005" cy="5545394"/>
          </a:xfrm>
        </p:spPr>
        <p:txBody>
          <a:bodyPr>
            <a:noAutofit/>
          </a:bodyPr>
          <a:lstStyle/>
          <a:p>
            <a:pPr algn="just"/>
            <a:r>
              <a:rPr lang="tr-TR" sz="1500" b="1" dirty="0"/>
              <a:t>Yabancı dillerde materyallerin listeleri ödünç verilmek üzere yerel kütüphanelere dağıtılmakta ve kitaplar, 1 ila 3 ay arasında sürelerle ödünç verilmektedir. </a:t>
            </a:r>
          </a:p>
          <a:p>
            <a:pPr algn="just"/>
            <a:r>
              <a:rPr lang="tr-TR" sz="1500" b="1" dirty="0"/>
              <a:t>Ayrıca, göçmenlere hizmet eden PLUSSA adlı internet tabanlı veri tabanı ve hizmeti sunulmaktadır (Larsen, Jacobs ve </a:t>
            </a:r>
            <a:r>
              <a:rPr lang="tr-TR" sz="1500" b="1" dirty="0" err="1"/>
              <a:t>Vlimmeren</a:t>
            </a:r>
            <a:r>
              <a:rPr lang="tr-TR" sz="1500" b="1" dirty="0"/>
              <a:t>, 2004, s. 11).  </a:t>
            </a:r>
          </a:p>
          <a:p>
            <a:pPr algn="just"/>
            <a:r>
              <a:rPr lang="tr-TR" sz="1500" b="1" dirty="0"/>
              <a:t>Merkezi Çok Dilli Kütüphane’nin diğer hedefleri arasında nadir dillerde materyal satın almak ve bu materyallerin kütüphaneler arası ödünç verilmesini sağlamak bulunmaktadır. </a:t>
            </a:r>
          </a:p>
          <a:p>
            <a:pPr algn="just"/>
            <a:r>
              <a:rPr lang="tr-TR" sz="1500" b="1" dirty="0"/>
              <a:t>Bu çerçevede, nadir dillerde yayınlar satın alınmakta ve yerel kütüphaneler tarafından sağlanmaktadır. Ayrıca, çok kültürlü topluluklara yönelik gazete ve dergi dağıtımı da yapılmaktadır (Larsen, Jacobs ve </a:t>
            </a:r>
            <a:r>
              <a:rPr lang="tr-TR" sz="1500" b="1" dirty="0" err="1"/>
              <a:t>Vlimmeren</a:t>
            </a:r>
            <a:r>
              <a:rPr lang="tr-TR" sz="1500" b="1" dirty="0"/>
              <a:t>, 2004, s. 22).  </a:t>
            </a:r>
          </a:p>
          <a:p>
            <a:pPr algn="just"/>
            <a:r>
              <a:rPr lang="tr-TR" sz="1500" b="1" dirty="0"/>
              <a:t>Helsinki Metropolitan </a:t>
            </a:r>
            <a:r>
              <a:rPr lang="tr-TR" sz="1500" b="1" dirty="0" err="1"/>
              <a:t>Kütüphaneleri’nin</a:t>
            </a:r>
            <a:r>
              <a:rPr lang="tr-TR" sz="1500" b="1" dirty="0"/>
              <a:t> </a:t>
            </a:r>
            <a:r>
              <a:rPr lang="tr-TR" sz="1500" b="1" dirty="0" err="1"/>
              <a:t>Pasila</a:t>
            </a:r>
            <a:r>
              <a:rPr lang="tr-TR" sz="1500" b="1" dirty="0"/>
              <a:t> Kütüphanesi’nde bulunan Çok Dilli Kütüphane dermesi, 80 dilde ve her yaş grubuna yönelik materyalleri içermektedir. Bunlar, müzik, filmler, dergiler, sesli kitaplar ve e-kitaplar vb.dir. </a:t>
            </a:r>
          </a:p>
          <a:p>
            <a:pPr algn="just"/>
            <a:r>
              <a:rPr lang="tr-TR" sz="1500" b="1" dirty="0"/>
              <a:t>Kullanıcılar, materyalleri kendi yerel kütüphaneleri aracılığıyla edinebilmektedir. Bu hizmet, ana dillerinde okuma olanağı sunarak, dil becerilerinin desteklenmesini amaçlamaktadır (IFLA, 2009, s. 21).  </a:t>
            </a:r>
          </a:p>
          <a:p>
            <a:pPr algn="just"/>
            <a:r>
              <a:rPr lang="tr-TR" sz="1500" b="1" dirty="0"/>
              <a:t>1995’te Kültür Bakanlığı’nın göreviyle, Helsinki Şehir Kütüphanesi çok dilli bir kütüphane hizmeti sunmaya başlamış ve bu hizmetler, web tabanlı olarak yerel topluluklara göçmen ve yabancı topluluklara ulaşmayı kolaylaştırmaktadır. Kütüphane hizmetlerini Fince, İsveççe ve İngilizce olarak sunmaktadır (IFLA, 2009, s. 21).  </a:t>
            </a:r>
            <a:endParaRPr lang="tr-TR" sz="1650" b="1" dirty="0"/>
          </a:p>
        </p:txBody>
      </p:sp>
    </p:spTree>
    <p:extLst>
      <p:ext uri="{BB962C8B-B14F-4D97-AF65-F5344CB8AC3E}">
        <p14:creationId xmlns:p14="http://schemas.microsoft.com/office/powerpoint/2010/main" val="244836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E6CEB-B90F-4334-E3CD-11AEEC9D766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7DC8EB8-00C5-F496-D18F-BC360A5F12E1}"/>
              </a:ext>
            </a:extLst>
          </p:cNvPr>
          <p:cNvSpPr>
            <a:spLocks noGrp="1"/>
          </p:cNvSpPr>
          <p:nvPr>
            <p:ph type="title"/>
          </p:nvPr>
        </p:nvSpPr>
        <p:spPr>
          <a:xfrm>
            <a:off x="850491" y="157303"/>
            <a:ext cx="8814620" cy="452297"/>
          </a:xfrm>
        </p:spPr>
        <p:txBody>
          <a:bodyPr>
            <a:normAutofit fontScale="90000"/>
          </a:bodyPr>
          <a:lstStyle/>
          <a:p>
            <a:pPr algn="ctr"/>
            <a:r>
              <a:rPr lang="tr-TR" sz="2400" b="1" dirty="0"/>
              <a:t>Finlandiya Halk Kütüphaneleri: Çok Kültürlülük</a:t>
            </a:r>
            <a:endParaRPr lang="tr-TR" sz="2400" b="1" noProof="0" dirty="0"/>
          </a:p>
        </p:txBody>
      </p:sp>
      <p:sp>
        <p:nvSpPr>
          <p:cNvPr id="3" name="İçerik Yer Tutucusu 2">
            <a:extLst>
              <a:ext uri="{FF2B5EF4-FFF2-40B4-BE49-F238E27FC236}">
                <a16:creationId xmlns:a16="http://schemas.microsoft.com/office/drawing/2014/main" id="{0D5CB004-C632-C8D8-5064-83F9B5AAD288}"/>
              </a:ext>
            </a:extLst>
          </p:cNvPr>
          <p:cNvSpPr>
            <a:spLocks noGrp="1"/>
          </p:cNvSpPr>
          <p:nvPr>
            <p:ph idx="1"/>
          </p:nvPr>
        </p:nvSpPr>
        <p:spPr>
          <a:xfrm>
            <a:off x="600728" y="609600"/>
            <a:ext cx="9438005" cy="1381432"/>
          </a:xfrm>
        </p:spPr>
        <p:txBody>
          <a:bodyPr>
            <a:noAutofit/>
          </a:bodyPr>
          <a:lstStyle/>
          <a:p>
            <a:pPr algn="just"/>
            <a:r>
              <a:rPr lang="tr-TR" sz="1400" b="1" dirty="0"/>
              <a:t>Finlandiya’da, göçmen çocuklar ve gençlerin kendi ana dillerinde okuma becerilerini geliştirmeye yönelik projeler de mevcuttur. Örneğin, </a:t>
            </a:r>
            <a:r>
              <a:rPr lang="tr-TR" sz="1400" b="1" dirty="0" err="1"/>
              <a:t>Vantaa</a:t>
            </a:r>
            <a:r>
              <a:rPr lang="tr-TR" sz="1400" b="1" dirty="0"/>
              <a:t> Şehir Kütüphanesi’nin “</a:t>
            </a:r>
            <a:r>
              <a:rPr lang="tr-TR" sz="1400" b="1" dirty="0" err="1"/>
              <a:t>Kielet</a:t>
            </a:r>
            <a:r>
              <a:rPr lang="tr-TR" sz="1400" b="1" dirty="0"/>
              <a:t> </a:t>
            </a:r>
            <a:r>
              <a:rPr lang="tr-TR" sz="1400" b="1" dirty="0" err="1"/>
              <a:t>äänessä</a:t>
            </a:r>
            <a:r>
              <a:rPr lang="tr-TR" sz="1400" b="1" dirty="0"/>
              <a:t>” (“</a:t>
            </a:r>
            <a:r>
              <a:rPr lang="tr-TR" sz="1400" b="1" dirty="0" err="1"/>
              <a:t>Languages</a:t>
            </a:r>
            <a:r>
              <a:rPr lang="tr-TR" sz="1400" b="1" dirty="0"/>
              <a:t> </a:t>
            </a:r>
            <a:r>
              <a:rPr lang="tr-TR" sz="1400" b="1" dirty="0" err="1"/>
              <a:t>Aloud</a:t>
            </a:r>
            <a:r>
              <a:rPr lang="tr-TR" sz="1400" b="1" dirty="0"/>
              <a:t>”) projesi, farklı dil ve kültürden çocukların ve gençlerin çok kültürlü hikâye anlatımına katılmalarını sağlamaktadır. Bu projede, gençler Fince hikâye kitaplarını </a:t>
            </a:r>
            <a:r>
              <a:rPr lang="tr-TR" sz="1400" b="1" dirty="0" err="1"/>
              <a:t>Kürtçe’ye</a:t>
            </a:r>
            <a:r>
              <a:rPr lang="tr-TR" sz="1400" b="1" dirty="0"/>
              <a:t> çevirip anlatmakta, küçük çocuklar ise resim ve örneklerle betimlemeler yapmaktadır (</a:t>
            </a:r>
            <a:r>
              <a:rPr lang="tr-TR" sz="1400" b="1" dirty="0" err="1"/>
              <a:t>Kontiainen</a:t>
            </a:r>
            <a:r>
              <a:rPr lang="tr-TR" sz="1400" b="1" dirty="0"/>
              <a:t> ve </a:t>
            </a:r>
            <a:r>
              <a:rPr lang="tr-TR" sz="1400" b="1" dirty="0" err="1"/>
              <a:t>Sulin</a:t>
            </a:r>
            <a:r>
              <a:rPr lang="tr-TR" sz="1400" b="1" dirty="0"/>
              <a:t>, 2006).</a:t>
            </a:r>
          </a:p>
        </p:txBody>
      </p:sp>
      <p:pic>
        <p:nvPicPr>
          <p:cNvPr id="4" name="Resim 3">
            <a:extLst>
              <a:ext uri="{FF2B5EF4-FFF2-40B4-BE49-F238E27FC236}">
                <a16:creationId xmlns:a16="http://schemas.microsoft.com/office/drawing/2014/main" id="{13980635-BA07-C7B3-7765-1B48C386CF5E}"/>
              </a:ext>
            </a:extLst>
          </p:cNvPr>
          <p:cNvPicPr>
            <a:picLocks noChangeAspect="1"/>
          </p:cNvPicPr>
          <p:nvPr/>
        </p:nvPicPr>
        <p:blipFill>
          <a:blip r:embed="rId2"/>
          <a:stretch>
            <a:fillRect/>
          </a:stretch>
        </p:blipFill>
        <p:spPr>
          <a:xfrm>
            <a:off x="1553496" y="2069690"/>
            <a:ext cx="7315200" cy="3190568"/>
          </a:xfrm>
          <a:prstGeom prst="rect">
            <a:avLst/>
          </a:prstGeom>
        </p:spPr>
      </p:pic>
      <p:sp>
        <p:nvSpPr>
          <p:cNvPr id="6" name="Metin kutusu 5">
            <a:extLst>
              <a:ext uri="{FF2B5EF4-FFF2-40B4-BE49-F238E27FC236}">
                <a16:creationId xmlns:a16="http://schemas.microsoft.com/office/drawing/2014/main" id="{E761A9BE-A49F-B12C-477E-0B4ACE22085D}"/>
              </a:ext>
            </a:extLst>
          </p:cNvPr>
          <p:cNvSpPr txBox="1"/>
          <p:nvPr/>
        </p:nvSpPr>
        <p:spPr>
          <a:xfrm>
            <a:off x="3330676" y="5396751"/>
            <a:ext cx="3760839" cy="246221"/>
          </a:xfrm>
          <a:prstGeom prst="rect">
            <a:avLst/>
          </a:prstGeom>
          <a:noFill/>
        </p:spPr>
        <p:txBody>
          <a:bodyPr wrap="square">
            <a:spAutoFit/>
          </a:bodyPr>
          <a:lstStyle/>
          <a:p>
            <a:r>
              <a:rPr lang="tr-TR" sz="1000" dirty="0">
                <a:hlinkClick r:id="rId3"/>
              </a:rPr>
              <a:t>https://en.wikipedia.org/wiki/Helsinki_Central_Library_Oodi</a:t>
            </a:r>
            <a:endParaRPr lang="tr-TR" sz="1000" dirty="0"/>
          </a:p>
        </p:txBody>
      </p:sp>
    </p:spTree>
    <p:extLst>
      <p:ext uri="{BB962C8B-B14F-4D97-AF65-F5344CB8AC3E}">
        <p14:creationId xmlns:p14="http://schemas.microsoft.com/office/powerpoint/2010/main" val="283809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28E2C-E0AC-BE4A-A9FD-17D479A09FF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DF66210-A64F-8139-867F-65A575F21479}"/>
              </a:ext>
            </a:extLst>
          </p:cNvPr>
          <p:cNvSpPr>
            <a:spLocks noGrp="1"/>
          </p:cNvSpPr>
          <p:nvPr>
            <p:ph type="title"/>
          </p:nvPr>
        </p:nvSpPr>
        <p:spPr>
          <a:xfrm>
            <a:off x="850491" y="157303"/>
            <a:ext cx="8814620" cy="452297"/>
          </a:xfrm>
        </p:spPr>
        <p:txBody>
          <a:bodyPr>
            <a:normAutofit/>
          </a:bodyPr>
          <a:lstStyle/>
          <a:p>
            <a:pPr algn="ctr"/>
            <a:r>
              <a:rPr lang="tr-TR" sz="2000" b="1" dirty="0"/>
              <a:t>Finlandiya Çok Kültürlü Halk Kütüphaneleri: </a:t>
            </a:r>
            <a:r>
              <a:rPr lang="tr-TR" sz="2000" b="1" dirty="0" err="1"/>
              <a:t>Iso</a:t>
            </a:r>
            <a:r>
              <a:rPr lang="tr-TR" sz="2000" b="1" dirty="0"/>
              <a:t> </a:t>
            </a:r>
            <a:r>
              <a:rPr lang="tr-TR" sz="2000" b="1" dirty="0" err="1"/>
              <a:t>Omena</a:t>
            </a:r>
            <a:r>
              <a:rPr lang="tr-TR" sz="2000" b="1" dirty="0"/>
              <a:t> Kütüphanesi</a:t>
            </a:r>
            <a:endParaRPr lang="tr-TR" sz="2000" b="1" noProof="0" dirty="0"/>
          </a:p>
        </p:txBody>
      </p:sp>
      <p:sp>
        <p:nvSpPr>
          <p:cNvPr id="3" name="İçerik Yer Tutucusu 2">
            <a:extLst>
              <a:ext uri="{FF2B5EF4-FFF2-40B4-BE49-F238E27FC236}">
                <a16:creationId xmlns:a16="http://schemas.microsoft.com/office/drawing/2014/main" id="{FD5BC524-A531-62BA-8002-9367B716DB82}"/>
              </a:ext>
            </a:extLst>
          </p:cNvPr>
          <p:cNvSpPr>
            <a:spLocks noGrp="1"/>
          </p:cNvSpPr>
          <p:nvPr>
            <p:ph idx="1"/>
          </p:nvPr>
        </p:nvSpPr>
        <p:spPr>
          <a:xfrm>
            <a:off x="600728" y="609599"/>
            <a:ext cx="9438005" cy="5732207"/>
          </a:xfrm>
        </p:spPr>
        <p:txBody>
          <a:bodyPr>
            <a:noAutofit/>
          </a:bodyPr>
          <a:lstStyle/>
          <a:p>
            <a:pPr marL="0" indent="0" algn="just">
              <a:buNone/>
            </a:pPr>
            <a:r>
              <a:rPr lang="tr-TR" sz="1600" b="1" dirty="0"/>
              <a:t>Finlandiya halk kütüphaneleri, Kuzey Amerika'daki uygulamalara benzer şekilde, tüm vatandaşlar için materyallere ve hizmetlere eşit erişim sağlamayı taahhüt etmektedir.</a:t>
            </a:r>
          </a:p>
          <a:p>
            <a:pPr marL="0" indent="0" algn="just">
              <a:buNone/>
            </a:pPr>
            <a:r>
              <a:rPr lang="tr-TR" sz="1600" b="1" dirty="0"/>
              <a:t>Geleneksel rollerin ötesine geçerek doğum bakımı, sağlık klinikleri, gençlik merkezleri, ruh sağlığı ve sosyal destek gibi toplum hizmetlerini kütüphane alanlarına entegre ederek, toplum odaklı bir yaklaşımın örneğini oluştururlar.</a:t>
            </a:r>
          </a:p>
          <a:p>
            <a:pPr algn="just"/>
            <a:r>
              <a:rPr lang="tr-TR" sz="1600" b="1" u="sng" dirty="0"/>
              <a:t>Espoo'daki </a:t>
            </a:r>
            <a:r>
              <a:rPr lang="tr-TR" sz="1600" b="1" u="sng" dirty="0" err="1"/>
              <a:t>Iso</a:t>
            </a:r>
            <a:r>
              <a:rPr lang="tr-TR" sz="1600" b="1" u="sng" dirty="0"/>
              <a:t> </a:t>
            </a:r>
            <a:r>
              <a:rPr lang="tr-TR" sz="1600" b="1" u="sng" dirty="0" err="1"/>
              <a:t>Omena</a:t>
            </a:r>
            <a:r>
              <a:rPr lang="tr-TR" sz="1600" b="1" u="sng" dirty="0"/>
              <a:t> Kütüphanesi</a:t>
            </a:r>
            <a:r>
              <a:rPr lang="tr-TR" sz="1600" b="1" dirty="0"/>
              <a:t>, bir alışveriş merkezinin en üst katında yer almakta ve alışveriş merkezinin bir uzantısı gibi hissettirmektedir; ancak tüketim karşıtı, halk odaklı bir yaklaşımı benimsemiştir.</a:t>
            </a:r>
          </a:p>
          <a:p>
            <a:pPr algn="just"/>
            <a:r>
              <a:rPr lang="tr-TR" sz="1600" b="1" dirty="0"/>
              <a:t>Kütüphanenin zemin alanının yarısı çocuklara ve gençlere ayrılmış ve oldukça yoğun kullanılmaktadır:</a:t>
            </a:r>
          </a:p>
          <a:p>
            <a:pPr algn="just"/>
            <a:r>
              <a:rPr lang="tr-TR" sz="1600" b="1" dirty="0"/>
              <a:t>Çocuklar elektrikli piyano çalışmakta, video oyunları oynamakta ve büyük peluş puf koltuklarda birbirlerine kitap okumaktadır. </a:t>
            </a:r>
          </a:p>
          <a:p>
            <a:pPr algn="just"/>
            <a:r>
              <a:rPr lang="tr-TR" sz="1600" b="1" dirty="0"/>
              <a:t>Gençlere ayrılan bir alan olan </a:t>
            </a:r>
            <a:r>
              <a:rPr lang="tr-TR" sz="1600" b="1" dirty="0" err="1"/>
              <a:t>Vox'ta</a:t>
            </a:r>
            <a:r>
              <a:rPr lang="tr-TR" sz="1600" b="1" dirty="0"/>
              <a:t>, eğitimli gençlik çalışanlarının gözetimi ve desteğiyle bilardo veya satranç oynamaktadırlar.</a:t>
            </a:r>
          </a:p>
          <a:p>
            <a:pPr algn="just"/>
            <a:r>
              <a:rPr lang="tr-TR" sz="1600" b="1" dirty="0"/>
              <a:t>Kütüphanenin geniş üretim alanında kullanıcılar kıyafet dikmekle veya 3 boyutlu yazıcılar kullanarak mekanik parçalar üretmekle meşgul olmaktadır.</a:t>
            </a:r>
          </a:p>
          <a:p>
            <a:pPr algn="just"/>
            <a:r>
              <a:rPr lang="tr-TR" sz="1600" b="1" dirty="0"/>
              <a:t>Kütüphane, sağlık klinikleri, sosyal sigorta yardımı ve göçmenler ile mültecilere destek gibi kamu hizmetleri ile bürokratik görevleri daha erişilebilir ve daha az stresli duruma getirmektedir (</a:t>
            </a:r>
            <a:r>
              <a:rPr lang="tr-TR" sz="1600" b="1" dirty="0" err="1"/>
              <a:t>Ballamingie</a:t>
            </a:r>
            <a:r>
              <a:rPr lang="tr-TR" sz="1600" b="1" dirty="0"/>
              <a:t>, 2020).</a:t>
            </a:r>
          </a:p>
        </p:txBody>
      </p:sp>
    </p:spTree>
    <p:extLst>
      <p:ext uri="{BB962C8B-B14F-4D97-AF65-F5344CB8AC3E}">
        <p14:creationId xmlns:p14="http://schemas.microsoft.com/office/powerpoint/2010/main" val="3522530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68913-1CF3-02C2-663E-977DAAED72F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C560DE3-EE10-AF36-7CAC-69A3F10E0CC2}"/>
              </a:ext>
            </a:extLst>
          </p:cNvPr>
          <p:cNvSpPr>
            <a:spLocks noGrp="1"/>
          </p:cNvSpPr>
          <p:nvPr>
            <p:ph type="title"/>
          </p:nvPr>
        </p:nvSpPr>
        <p:spPr>
          <a:xfrm>
            <a:off x="850491" y="157303"/>
            <a:ext cx="8814620" cy="452297"/>
          </a:xfrm>
        </p:spPr>
        <p:txBody>
          <a:bodyPr>
            <a:normAutofit fontScale="90000"/>
          </a:bodyPr>
          <a:lstStyle/>
          <a:p>
            <a:pPr algn="ctr"/>
            <a:r>
              <a:rPr lang="tr-TR" sz="2000" b="1" dirty="0"/>
              <a:t>Finlandiya Çok Kültürlü Halk Kütüphaneleri: Helsinki'deki </a:t>
            </a:r>
            <a:r>
              <a:rPr lang="tr-TR" sz="2000" b="1" dirty="0" err="1"/>
              <a:t>Oodi</a:t>
            </a:r>
            <a:r>
              <a:rPr lang="tr-TR" sz="2000" b="1" dirty="0"/>
              <a:t> Kütüphanesi</a:t>
            </a:r>
            <a:endParaRPr lang="tr-TR" sz="2000" b="1" noProof="0" dirty="0"/>
          </a:p>
        </p:txBody>
      </p:sp>
      <p:sp>
        <p:nvSpPr>
          <p:cNvPr id="3" name="İçerik Yer Tutucusu 2">
            <a:extLst>
              <a:ext uri="{FF2B5EF4-FFF2-40B4-BE49-F238E27FC236}">
                <a16:creationId xmlns:a16="http://schemas.microsoft.com/office/drawing/2014/main" id="{C096113A-1983-067C-9284-68413B05353F}"/>
              </a:ext>
            </a:extLst>
          </p:cNvPr>
          <p:cNvSpPr>
            <a:spLocks noGrp="1"/>
          </p:cNvSpPr>
          <p:nvPr>
            <p:ph idx="1"/>
          </p:nvPr>
        </p:nvSpPr>
        <p:spPr>
          <a:xfrm>
            <a:off x="600728" y="609600"/>
            <a:ext cx="9438005" cy="5545394"/>
          </a:xfrm>
        </p:spPr>
        <p:txBody>
          <a:bodyPr>
            <a:noAutofit/>
          </a:bodyPr>
          <a:lstStyle/>
          <a:p>
            <a:pPr marL="0" indent="0" algn="just">
              <a:buNone/>
            </a:pPr>
            <a:r>
              <a:rPr lang="tr-TR" sz="1650" b="1" u="sng" dirty="0"/>
              <a:t>Helsinki'deki </a:t>
            </a:r>
            <a:r>
              <a:rPr lang="tr-TR" sz="1650" b="1" u="sng" dirty="0" err="1"/>
              <a:t>Oodi</a:t>
            </a:r>
            <a:r>
              <a:rPr lang="tr-TR" sz="1650" b="1" u="sng" dirty="0"/>
              <a:t> Kütüphanesi, ebeveynler ve çocuklar için aşağıdaki alan ve hizmetleri sunmaktadır:</a:t>
            </a:r>
          </a:p>
          <a:p>
            <a:pPr algn="just"/>
            <a:r>
              <a:rPr lang="tr-TR" sz="1650" b="1" u="sng" dirty="0"/>
              <a:t>Play Park </a:t>
            </a:r>
            <a:r>
              <a:rPr lang="tr-TR" sz="1650" b="1" u="sng" dirty="0" err="1"/>
              <a:t>Story</a:t>
            </a:r>
            <a:r>
              <a:rPr lang="tr-TR" sz="1650" b="1" u="sng" dirty="0"/>
              <a:t> (Oyun Parkı Hikayesi):</a:t>
            </a:r>
            <a:r>
              <a:rPr lang="tr-TR" sz="1650" b="1" dirty="0"/>
              <a:t>  Ebeveynlere ve çocuklara oyun oynama alanları sunuyor; oyun seansları, özellikle Finlandiya'ya yeni gelen ve genellikle ebeveynlerinden ve ailelerinden uzakta yaşayan bakıcılar için önemli. Bir Play Park </a:t>
            </a:r>
            <a:r>
              <a:rPr lang="tr-TR" sz="1650" b="1" dirty="0" err="1"/>
              <a:t>Story</a:t>
            </a:r>
            <a:r>
              <a:rPr lang="tr-TR" sz="1650" b="1" dirty="0"/>
              <a:t> ziyareti sırasında, kütüphane personeli ebeveynleri kütüphane hizmetleri hakkında bilgilendiriyor ve onları dil kafeleri gibi diğer kaynaklarla buluşturuyor. </a:t>
            </a:r>
          </a:p>
          <a:p>
            <a:pPr algn="just"/>
            <a:r>
              <a:rPr lang="tr-TR" sz="1650" b="1" u="sng" dirty="0"/>
              <a:t>Dil kafeleri:</a:t>
            </a:r>
            <a:r>
              <a:rPr lang="tr-TR" sz="1650" b="1" dirty="0"/>
              <a:t> Finlandiya genelindeki birçok kütüphanede bulunuyor ve Finceyi ikinci dil olarak öğrenenlerin, Fince konuşan bir personel veya gönüllüyle Fince pratik yapabilecekleri eğlenceli ve samimi bir ortam sunuyor</a:t>
            </a:r>
          </a:p>
          <a:p>
            <a:pPr algn="just"/>
            <a:r>
              <a:rPr lang="tr-TR" sz="1650" b="1" u="sng" dirty="0" err="1"/>
              <a:t>Makerspace’ler</a:t>
            </a:r>
            <a:r>
              <a:rPr lang="tr-TR" sz="1650" b="1" u="sng" dirty="0"/>
              <a:t> ve toplantı odaları</a:t>
            </a:r>
            <a:r>
              <a:rPr lang="tr-TR" sz="1650" b="1" dirty="0"/>
              <a:t>: </a:t>
            </a:r>
            <a:r>
              <a:rPr lang="tr-TR" sz="1650" b="1" dirty="0" err="1"/>
              <a:t>Makerspace'teki</a:t>
            </a:r>
            <a:r>
              <a:rPr lang="tr-TR" sz="1650" b="1" dirty="0"/>
              <a:t> tüm ekipmanlar (3 boyutlu yazıcılar, dikiş makineleri, video düzenleme istasyonları, müzik stüdyoları vb.) ve toplantı odaları ücretsiz olarak rezerve edilebiliyor ve bunlara erişmek için kullanıcıların bir kütüphane kartına gereksinimi yok.</a:t>
            </a:r>
          </a:p>
          <a:p>
            <a:pPr marL="0" indent="0" algn="just">
              <a:buNone/>
            </a:pPr>
            <a:r>
              <a:rPr lang="tr-TR" sz="1650" b="1" dirty="0"/>
              <a:t>Finlandiya kütüphaneleri, göçmenler ve mülteciler de dahil olmak üzere herkes için eşit fırsatlara vurgu yapan, entegrasyonu ve yaşam boyu öğrenmeyi kolaylaştıran mevzuata dayanmaktadır. Genel olarak, Finlandiya kütüphaneleri, özellikle çeşitli ve savunmasız nüfuslar için sosyal katılımı, öğrenmeyi ve kişisel gelişimi destekleyen dinamik topluluk merkezleri olarak hizmet vermektedir (</a:t>
            </a:r>
            <a:r>
              <a:rPr lang="tr-TR" sz="1650" b="1" dirty="0" err="1"/>
              <a:t>Ballamingie</a:t>
            </a:r>
            <a:r>
              <a:rPr lang="tr-TR" sz="1650" b="1" dirty="0"/>
              <a:t>, 2020). </a:t>
            </a:r>
          </a:p>
        </p:txBody>
      </p:sp>
    </p:spTree>
    <p:extLst>
      <p:ext uri="{BB962C8B-B14F-4D97-AF65-F5344CB8AC3E}">
        <p14:creationId xmlns:p14="http://schemas.microsoft.com/office/powerpoint/2010/main" val="4132327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28A06-F248-574B-9DEA-3241027772F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1EF22B7-7D9E-1024-50B6-93D8A0D50BFA}"/>
              </a:ext>
            </a:extLst>
          </p:cNvPr>
          <p:cNvSpPr>
            <a:spLocks noGrp="1"/>
          </p:cNvSpPr>
          <p:nvPr>
            <p:ph type="title"/>
          </p:nvPr>
        </p:nvSpPr>
        <p:spPr>
          <a:xfrm>
            <a:off x="850491" y="157303"/>
            <a:ext cx="8814620" cy="452297"/>
          </a:xfrm>
        </p:spPr>
        <p:txBody>
          <a:bodyPr>
            <a:normAutofit fontScale="90000"/>
          </a:bodyPr>
          <a:lstStyle/>
          <a:p>
            <a:pPr algn="ctr"/>
            <a:r>
              <a:rPr lang="tr-TR" sz="2000" b="1" dirty="0"/>
              <a:t>Finlandiya Çok Kültürlü Halk Kütüphaneleri: Helsinki'deki </a:t>
            </a:r>
            <a:r>
              <a:rPr lang="tr-TR" sz="2000" b="1" dirty="0" err="1"/>
              <a:t>Oodi</a:t>
            </a:r>
            <a:r>
              <a:rPr lang="tr-TR" sz="2000" b="1" dirty="0"/>
              <a:t> Kütüphanesi</a:t>
            </a:r>
            <a:endParaRPr lang="tr-TR" sz="2000" b="1" noProof="0" dirty="0"/>
          </a:p>
        </p:txBody>
      </p:sp>
      <p:pic>
        <p:nvPicPr>
          <p:cNvPr id="4" name="İçerik Yer Tutucusu 3">
            <a:extLst>
              <a:ext uri="{FF2B5EF4-FFF2-40B4-BE49-F238E27FC236}">
                <a16:creationId xmlns:a16="http://schemas.microsoft.com/office/drawing/2014/main" id="{84E43FB3-67CB-6D5B-A018-7AC64524C6AF}"/>
              </a:ext>
            </a:extLst>
          </p:cNvPr>
          <p:cNvPicPr>
            <a:picLocks noGrp="1" noChangeAspect="1"/>
          </p:cNvPicPr>
          <p:nvPr>
            <p:ph idx="1"/>
          </p:nvPr>
        </p:nvPicPr>
        <p:blipFill>
          <a:blip r:embed="rId2"/>
          <a:stretch>
            <a:fillRect/>
          </a:stretch>
        </p:blipFill>
        <p:spPr>
          <a:xfrm>
            <a:off x="555829" y="673305"/>
            <a:ext cx="5176377" cy="3957689"/>
          </a:xfrm>
          <a:prstGeom prst="rect">
            <a:avLst/>
          </a:prstGeom>
        </p:spPr>
      </p:pic>
      <p:pic>
        <p:nvPicPr>
          <p:cNvPr id="5" name="Resim 4">
            <a:extLst>
              <a:ext uri="{FF2B5EF4-FFF2-40B4-BE49-F238E27FC236}">
                <a16:creationId xmlns:a16="http://schemas.microsoft.com/office/drawing/2014/main" id="{BBC09F48-3DB4-1475-1AD7-53CE5A1A71A0}"/>
              </a:ext>
            </a:extLst>
          </p:cNvPr>
          <p:cNvPicPr>
            <a:picLocks noChangeAspect="1"/>
          </p:cNvPicPr>
          <p:nvPr/>
        </p:nvPicPr>
        <p:blipFill>
          <a:blip r:embed="rId3"/>
          <a:stretch>
            <a:fillRect/>
          </a:stretch>
        </p:blipFill>
        <p:spPr>
          <a:xfrm>
            <a:off x="5835446" y="673305"/>
            <a:ext cx="3903405" cy="3957689"/>
          </a:xfrm>
          <a:prstGeom prst="rect">
            <a:avLst/>
          </a:prstGeom>
        </p:spPr>
      </p:pic>
      <p:sp>
        <p:nvSpPr>
          <p:cNvPr id="7" name="Metin kutusu 6">
            <a:extLst>
              <a:ext uri="{FF2B5EF4-FFF2-40B4-BE49-F238E27FC236}">
                <a16:creationId xmlns:a16="http://schemas.microsoft.com/office/drawing/2014/main" id="{88501253-12DF-A59E-0F1D-3334C8DB861F}"/>
              </a:ext>
            </a:extLst>
          </p:cNvPr>
          <p:cNvSpPr txBox="1"/>
          <p:nvPr/>
        </p:nvSpPr>
        <p:spPr>
          <a:xfrm>
            <a:off x="393290" y="4796134"/>
            <a:ext cx="4999703" cy="954107"/>
          </a:xfrm>
          <a:prstGeom prst="rect">
            <a:avLst/>
          </a:prstGeom>
          <a:noFill/>
        </p:spPr>
        <p:txBody>
          <a:bodyPr wrap="square">
            <a:spAutoFit/>
          </a:bodyPr>
          <a:lstStyle/>
          <a:p>
            <a:pPr marL="285750" indent="-285750">
              <a:buFont typeface="Arial" panose="020B0604020202020204" pitchFamily="34" charset="0"/>
              <a:buChar char="•"/>
            </a:pPr>
            <a:r>
              <a:rPr lang="tr-TR" sz="1400" b="1" dirty="0" err="1"/>
              <a:t>Iso</a:t>
            </a:r>
            <a:r>
              <a:rPr lang="tr-TR" sz="1400" b="1" dirty="0"/>
              <a:t> </a:t>
            </a:r>
            <a:r>
              <a:rPr lang="tr-TR" sz="1400" b="1" dirty="0" err="1"/>
              <a:t>Omena</a:t>
            </a:r>
            <a:r>
              <a:rPr lang="tr-TR" sz="1400" b="1" dirty="0"/>
              <a:t> Kütüphanesi'ndeki doğum ve çocuk sağlığı kliniği (solda). </a:t>
            </a:r>
          </a:p>
          <a:p>
            <a:pPr marL="285750" indent="-285750">
              <a:buFont typeface="Arial" panose="020B0604020202020204" pitchFamily="34" charset="0"/>
              <a:buChar char="•"/>
            </a:pPr>
            <a:r>
              <a:rPr lang="tr-TR" sz="1400" b="1" dirty="0"/>
              <a:t>Gençlerin buluşma odası </a:t>
            </a:r>
            <a:r>
              <a:rPr lang="tr-TR" sz="1400" b="1" dirty="0" err="1"/>
              <a:t>Vox'taki</a:t>
            </a:r>
            <a:r>
              <a:rPr lang="tr-TR" sz="1400" b="1" dirty="0"/>
              <a:t> televizyonda bir futbol maçı oynanıyor (sağda). (</a:t>
            </a:r>
            <a:r>
              <a:rPr lang="tr-TR" sz="1400" b="1" dirty="0" err="1"/>
              <a:t>Ballamingie</a:t>
            </a:r>
            <a:r>
              <a:rPr lang="tr-TR" sz="1400" b="1" dirty="0"/>
              <a:t>, 2020). </a:t>
            </a:r>
          </a:p>
        </p:txBody>
      </p:sp>
      <p:sp>
        <p:nvSpPr>
          <p:cNvPr id="9" name="Metin kutusu 8">
            <a:extLst>
              <a:ext uri="{FF2B5EF4-FFF2-40B4-BE49-F238E27FC236}">
                <a16:creationId xmlns:a16="http://schemas.microsoft.com/office/drawing/2014/main" id="{C9110627-7661-6E12-2AAB-116228D9CA29}"/>
              </a:ext>
            </a:extLst>
          </p:cNvPr>
          <p:cNvSpPr txBox="1"/>
          <p:nvPr/>
        </p:nvSpPr>
        <p:spPr>
          <a:xfrm>
            <a:off x="5732206" y="4746020"/>
            <a:ext cx="4218039" cy="1569660"/>
          </a:xfrm>
          <a:prstGeom prst="rect">
            <a:avLst/>
          </a:prstGeom>
          <a:noFill/>
        </p:spPr>
        <p:txBody>
          <a:bodyPr wrap="square">
            <a:spAutoFit/>
          </a:bodyPr>
          <a:lstStyle/>
          <a:p>
            <a:pPr algn="just"/>
            <a:r>
              <a:rPr lang="tr-TR" sz="1200" b="1" dirty="0" err="1"/>
              <a:t>Iso</a:t>
            </a:r>
            <a:r>
              <a:rPr lang="tr-TR" sz="1200" b="1" dirty="0"/>
              <a:t> </a:t>
            </a:r>
            <a:r>
              <a:rPr lang="tr-TR" sz="1200" b="1" dirty="0" err="1"/>
              <a:t>Omena</a:t>
            </a:r>
            <a:r>
              <a:rPr lang="tr-TR" sz="1200" b="1" dirty="0"/>
              <a:t> Kütüphanesi'ndeki </a:t>
            </a:r>
            <a:r>
              <a:rPr lang="tr-TR" sz="1200" b="1" dirty="0" err="1"/>
              <a:t>makerspace</a:t>
            </a:r>
            <a:r>
              <a:rPr lang="tr-TR" sz="1200" b="1" dirty="0"/>
              <a:t> (</a:t>
            </a:r>
            <a:r>
              <a:rPr lang="tr-TR" sz="1200" b="1" dirty="0" err="1"/>
              <a:t>Paja</a:t>
            </a:r>
            <a:r>
              <a:rPr lang="tr-TR" sz="1200" b="1" dirty="0"/>
              <a:t> olarak bilinir): 3 boyutlu yazıcılar; </a:t>
            </a:r>
            <a:r>
              <a:rPr lang="tr-TR" sz="1200" b="1" dirty="0" err="1"/>
              <a:t>vinil</a:t>
            </a:r>
            <a:r>
              <a:rPr lang="tr-TR" sz="1200" b="1" dirty="0"/>
              <a:t> kesici, </a:t>
            </a:r>
            <a:r>
              <a:rPr lang="tr-TR" sz="1200" b="1" dirty="0" err="1"/>
              <a:t>vinil</a:t>
            </a:r>
            <a:r>
              <a:rPr lang="tr-TR" sz="1200" b="1" dirty="0"/>
              <a:t> yazıcı, medya iş istasyonu, film ve negatif tarayıcı, lazer gravür makinesi, ısı presi (örneğin tişörtlere veya bez çantalara baskı yapmak için), dikiş makineleri ve overlok makineleri, laminasyon makinesi, kağıt kesici, ağaç işleme aletleri ve tezgahı ve ödünç verilebilir aletler (</a:t>
            </a:r>
            <a:r>
              <a:rPr lang="tr-TR" sz="1200" b="1" dirty="0" err="1"/>
              <a:t>Ballamingie</a:t>
            </a:r>
            <a:r>
              <a:rPr lang="tr-TR" sz="1200" b="1" dirty="0"/>
              <a:t>, 2020). </a:t>
            </a:r>
            <a:r>
              <a:rPr lang="tr-TR" sz="1200" dirty="0"/>
              <a:t>  </a:t>
            </a:r>
          </a:p>
        </p:txBody>
      </p:sp>
    </p:spTree>
    <p:extLst>
      <p:ext uri="{BB962C8B-B14F-4D97-AF65-F5344CB8AC3E}">
        <p14:creationId xmlns:p14="http://schemas.microsoft.com/office/powerpoint/2010/main" val="3494643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9F27E-45DD-12AC-702B-C768E560E95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D0C9EA6-4B5B-58AE-812B-0EF4E4EA7F7C}"/>
              </a:ext>
            </a:extLst>
          </p:cNvPr>
          <p:cNvSpPr>
            <a:spLocks noGrp="1"/>
          </p:cNvSpPr>
          <p:nvPr>
            <p:ph type="title"/>
          </p:nvPr>
        </p:nvSpPr>
        <p:spPr>
          <a:xfrm>
            <a:off x="850491" y="157303"/>
            <a:ext cx="8814620" cy="452297"/>
          </a:xfrm>
        </p:spPr>
        <p:txBody>
          <a:bodyPr>
            <a:normAutofit/>
          </a:bodyPr>
          <a:lstStyle/>
          <a:p>
            <a:pPr algn="ctr"/>
            <a:r>
              <a:rPr lang="tr-TR" sz="2000" b="1" dirty="0"/>
              <a:t>Finlandiya Çok Kültürlü Halk Kütüphaneleri: Sorunlar</a:t>
            </a:r>
            <a:endParaRPr lang="tr-TR" sz="2000" b="1" noProof="0" dirty="0"/>
          </a:p>
        </p:txBody>
      </p:sp>
      <p:sp>
        <p:nvSpPr>
          <p:cNvPr id="3" name="İçerik Yer Tutucusu 2">
            <a:extLst>
              <a:ext uri="{FF2B5EF4-FFF2-40B4-BE49-F238E27FC236}">
                <a16:creationId xmlns:a16="http://schemas.microsoft.com/office/drawing/2014/main" id="{D711D8C2-E59F-9061-7613-B0A16C1FA319}"/>
              </a:ext>
            </a:extLst>
          </p:cNvPr>
          <p:cNvSpPr>
            <a:spLocks noGrp="1"/>
          </p:cNvSpPr>
          <p:nvPr>
            <p:ph idx="1"/>
          </p:nvPr>
        </p:nvSpPr>
        <p:spPr>
          <a:xfrm>
            <a:off x="600728" y="609599"/>
            <a:ext cx="9438005" cy="5742039"/>
          </a:xfrm>
        </p:spPr>
        <p:txBody>
          <a:bodyPr>
            <a:noAutofit/>
          </a:bodyPr>
          <a:lstStyle/>
          <a:p>
            <a:pPr algn="just"/>
            <a:r>
              <a:rPr lang="tr-TR" sz="1350" b="1" u="sng" dirty="0"/>
              <a:t>Sosyal Katılım ve Eşitlik Zorlukları</a:t>
            </a:r>
            <a:r>
              <a:rPr lang="tr-TR" sz="1350" b="1" dirty="0"/>
              <a:t>: Erişilebilirliği ve kapsayıcılığı teşvik eden yasal çerçevelere karşın, mekânsal erişilebilirlik bütçe kısıtlamaları, konum ve şehir planlama kararları nedeniyle değişkenlik göstermekte ve bu da dezavantajlı veya azınlık gruplarını dışlama potansiyeli taşımaktadır.</a:t>
            </a:r>
          </a:p>
          <a:p>
            <a:pPr algn="just"/>
            <a:r>
              <a:rPr lang="tr-TR" sz="1350" b="1" u="sng" dirty="0"/>
              <a:t>Geleneksel ve Yenilikçi Rollerin Dengelenmesi</a:t>
            </a:r>
            <a:r>
              <a:rPr lang="tr-TR" sz="1350" b="1" dirty="0"/>
              <a:t>: Kütüphaneler, durağan derme alanlarından çok işlevli kentsel merkezlere dönüşmekte, bu da sessiz ve kapsayıcı alanların temel kimliğini korurken çeşitli, bazen gürültülü etkinlikleri desteklemek gibi tasarım ve yönetim zorlukları ortaya çıkarmaktadır.</a:t>
            </a:r>
          </a:p>
          <a:p>
            <a:pPr algn="just"/>
            <a:r>
              <a:rPr lang="tr-TR" sz="1350" b="1" u="sng" dirty="0"/>
              <a:t>Tasarım ve Yönetişim Gerilimleri</a:t>
            </a:r>
            <a:r>
              <a:rPr lang="tr-TR" sz="1350" b="1" dirty="0"/>
              <a:t>: Mekânsal tasarımda açıklık ve esneklik, farklı etkinliklerin tutarlı bir şekilde yönetilmesini engelleyerek, sessiz çalışma ve sosyal etkileşim arasında çatışmalara yol açabilmekte ve çeşitli kullanıcı gereksinimleri için uyumlu bir ortam yaratılmasını zorlaştırabilmektedir.</a:t>
            </a:r>
          </a:p>
          <a:p>
            <a:pPr algn="just"/>
            <a:r>
              <a:rPr lang="tr-TR" sz="1350" b="1" u="sng" dirty="0"/>
              <a:t>Sosyalleşme ve Etkileşim Yönetimi</a:t>
            </a:r>
            <a:r>
              <a:rPr lang="tr-TR" sz="1350" b="1" dirty="0"/>
              <a:t>: Çeşitli kullanıcılar arasında kendiliğinden sosyal etkileşimleri ve karşılaşmaları kolaylaştırmak, farklı normların, dillerin ve kültürel beklentilerin bulunduğu çok kültürlü bağlamlarda karmaşık olabilen dikkatli bir yönetişim, programlama ve mekan tasarımı gerektirir.</a:t>
            </a:r>
          </a:p>
          <a:p>
            <a:pPr algn="just"/>
            <a:r>
              <a:rPr lang="tr-TR" sz="1350" b="1" u="sng" dirty="0"/>
              <a:t>Özelleştirme ve Ticarileştirmenin Riskleri</a:t>
            </a:r>
            <a:r>
              <a:rPr lang="tr-TR" sz="1350" b="1" dirty="0"/>
              <a:t>: Kafeler gibi özel işlevlerin getirilmesi, çekiciliği artırırken, özellikle ticari çıkarlar baskınsa, kütüphanelerin kamusal karakterini ve erişilebilirliğini tehdit edebilmektedir.</a:t>
            </a:r>
          </a:p>
          <a:p>
            <a:pPr algn="just"/>
            <a:r>
              <a:rPr lang="tr-TR" sz="1350" b="1" u="sng" dirty="0"/>
              <a:t>Kentsel Bağlam Entegrasyonu</a:t>
            </a:r>
            <a:r>
              <a:rPr lang="tr-TR" sz="1350" b="1" dirty="0"/>
              <a:t>: Kütüphanelerin sosyal uyumu desteklemedeki başarısı, kentsel dokuya entegrasyonlarına bağlıdır. Kötü konumlanmış veya kaynakları yetersiz kütüphaneler, daha az erişilebilir ve sosyal katalizörler olarak daha az etkili olma riskiyle karşı karşıyadır.</a:t>
            </a:r>
          </a:p>
          <a:p>
            <a:pPr algn="just"/>
            <a:r>
              <a:rPr lang="tr-TR" sz="1350" b="1" u="sng" dirty="0"/>
              <a:t>Kültürel Duyarlılık ve Dil Engelleri</a:t>
            </a:r>
            <a:r>
              <a:rPr lang="tr-TR" sz="1350" b="1" dirty="0"/>
              <a:t>: Çok kültürlü nüfuslara hizmet vermek, kişiye özel hizmetler, çok dilli tabelalar ve çeşitli kültürel geçmişlere uygun programların kapsamlı bir şekilde uygulanmasını zorlaştırabilmektedir.</a:t>
            </a:r>
          </a:p>
          <a:p>
            <a:pPr algn="just"/>
            <a:r>
              <a:rPr lang="tr-TR" sz="1350" b="1" u="sng" dirty="0"/>
              <a:t>Kaynak ve Bütçe Kısıtlamaları</a:t>
            </a:r>
            <a:r>
              <a:rPr lang="tr-TR" sz="1350" b="1" dirty="0"/>
              <a:t>: Sınırlı finansman, özellikle daha az merkezi konumlarda kapsayıcı ve uyarlanabilir alanlar yaratma becerisini engellemekte ve bu da çok kültürlü topluluklara etkili bir şekilde hizmet verme kapasitelerini etkilemektedir (</a:t>
            </a:r>
            <a:r>
              <a:rPr lang="tr-TR" sz="1350" b="1" dirty="0" err="1"/>
              <a:t>Mady</a:t>
            </a:r>
            <a:r>
              <a:rPr lang="tr-TR" sz="1350" b="1" dirty="0"/>
              <a:t> ve </a:t>
            </a:r>
            <a:r>
              <a:rPr lang="tr-TR" sz="1350" b="1" dirty="0" err="1"/>
              <a:t>Hewidy</a:t>
            </a:r>
            <a:r>
              <a:rPr lang="tr-TR" sz="1350" b="1" dirty="0"/>
              <a:t>, 2025).</a:t>
            </a:r>
          </a:p>
        </p:txBody>
      </p:sp>
    </p:spTree>
    <p:extLst>
      <p:ext uri="{BB962C8B-B14F-4D97-AF65-F5344CB8AC3E}">
        <p14:creationId xmlns:p14="http://schemas.microsoft.com/office/powerpoint/2010/main" val="1796709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05ED9-57D5-41ED-C269-E4D0CAE17BF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81428D1-F57B-0E0D-F143-957A5DD8BD36}"/>
              </a:ext>
            </a:extLst>
          </p:cNvPr>
          <p:cNvSpPr>
            <a:spLocks noGrp="1"/>
          </p:cNvSpPr>
          <p:nvPr>
            <p:ph type="title"/>
          </p:nvPr>
        </p:nvSpPr>
        <p:spPr>
          <a:xfrm>
            <a:off x="850491" y="127806"/>
            <a:ext cx="8814620" cy="452297"/>
          </a:xfrm>
        </p:spPr>
        <p:txBody>
          <a:bodyPr>
            <a:normAutofit/>
          </a:bodyPr>
          <a:lstStyle/>
          <a:p>
            <a:pPr algn="ctr"/>
            <a:r>
              <a:rPr lang="tr-TR" sz="2000" b="1" dirty="0"/>
              <a:t>Finlandiya Çok Kültürlü Halk Kütüphaneleri: Öneriler</a:t>
            </a:r>
            <a:endParaRPr lang="tr-TR" sz="2000" b="1" noProof="0" dirty="0"/>
          </a:p>
        </p:txBody>
      </p:sp>
      <p:sp>
        <p:nvSpPr>
          <p:cNvPr id="3" name="İçerik Yer Tutucusu 2">
            <a:extLst>
              <a:ext uri="{FF2B5EF4-FFF2-40B4-BE49-F238E27FC236}">
                <a16:creationId xmlns:a16="http://schemas.microsoft.com/office/drawing/2014/main" id="{A3CC6DCF-7EF1-0283-6EDC-A5EB30F0C274}"/>
              </a:ext>
            </a:extLst>
          </p:cNvPr>
          <p:cNvSpPr>
            <a:spLocks noGrp="1"/>
          </p:cNvSpPr>
          <p:nvPr>
            <p:ph idx="1"/>
          </p:nvPr>
        </p:nvSpPr>
        <p:spPr>
          <a:xfrm>
            <a:off x="649890" y="550605"/>
            <a:ext cx="9438005" cy="6120581"/>
          </a:xfrm>
        </p:spPr>
        <p:txBody>
          <a:bodyPr>
            <a:noAutofit/>
          </a:bodyPr>
          <a:lstStyle/>
          <a:p>
            <a:pPr algn="just"/>
            <a:r>
              <a:rPr lang="tr-TR" sz="1350" b="1" u="sng" dirty="0"/>
              <a:t>Esneklik ve Kapsayıcılık için Tasarım</a:t>
            </a:r>
            <a:r>
              <a:rPr lang="tr-TR" sz="1350" b="1" dirty="0"/>
              <a:t>: Çeşitli aktivitelere ve kültürel uygulamalara uygun, uyarlanabilir mobilya ve olanaklara sahip açık ve şeffaf alanlar geliştirilmeli, spontane etkileşimler ve sosyal kaynaşma teşvik edilmeli</a:t>
            </a:r>
          </a:p>
          <a:p>
            <a:pPr algn="just"/>
            <a:r>
              <a:rPr lang="tr-TR" sz="1350" b="1" u="sng" dirty="0"/>
              <a:t>Katılımcı Planlama ve Yönetişim</a:t>
            </a:r>
            <a:r>
              <a:rPr lang="tr-TR" sz="1350" b="1" dirty="0"/>
              <a:t>: Kütüphane alanlarının kültürel açıdan duyarlı olması ve gerçek gereksinimleri karşılamasını sağlamak için kütüphanelerin tasarım, yönetim ve programlanmasında azınlıklar ve savunmasız gruplar da dahil olmak üzere yerel toplulukların süreçlere katılımı sağlanmalı</a:t>
            </a:r>
          </a:p>
          <a:p>
            <a:pPr algn="just"/>
            <a:r>
              <a:rPr lang="tr-TR" sz="1350" b="1" u="sng" dirty="0"/>
              <a:t>Açık Hava ve Kentsel Entegrasyonu Artırma</a:t>
            </a:r>
            <a:r>
              <a:rPr lang="tr-TR" sz="1350" b="1" dirty="0"/>
              <a:t>: Topluluk katılımı ve erişilebilirliğini teşvik etmek için çevredeki açık hava alanları etkinleştirilmeli ve kütüphanelerin kentsel çevreleriyle iyi bir şekilde bağlantılı olması sağlanmalı</a:t>
            </a:r>
          </a:p>
          <a:p>
            <a:pPr algn="just"/>
            <a:r>
              <a:rPr lang="tr-TR" sz="1350" b="1" u="sng" dirty="0"/>
              <a:t>Sosyal Erişimi ve İş Birliğini Teşvik Etme</a:t>
            </a:r>
            <a:r>
              <a:rPr lang="tr-TR" sz="1350" b="1" dirty="0"/>
              <a:t>: Sosyal ve kültürel erişimi kütüphane duvarlarının ötesine taşımak için yerel kuruluşlar, okullar ve topluluk gruplarıyla ortaklıklar geliştirilmeli</a:t>
            </a:r>
          </a:p>
          <a:p>
            <a:pPr algn="just"/>
            <a:r>
              <a:rPr lang="tr-TR" sz="1350" b="1" u="sng" dirty="0"/>
              <a:t>Kamusal Karakteri ve Erişilebilirliği Koruma</a:t>
            </a:r>
            <a:r>
              <a:rPr lang="tr-TR" sz="1350" b="1" dirty="0"/>
              <a:t>: Kütüphanelerin kapsayıcı sivil alanlar olarak kalmasını sağlamak için ücretsiz, açık erişim ve evrensel tasarım ilkelerini koruyarak özelleştirme eğilimlerine karşı koyulmalı</a:t>
            </a:r>
          </a:p>
          <a:p>
            <a:pPr algn="just"/>
            <a:r>
              <a:rPr lang="tr-TR" sz="1350" b="1" u="sng" dirty="0"/>
              <a:t>Dil ve Kültürel Engelleri Ele Alma</a:t>
            </a:r>
            <a:r>
              <a:rPr lang="tr-TR" sz="1350" b="1" dirty="0"/>
              <a:t>: Çeşitli nüfuslara daha iyi hizmet vermek için çok dilli tabelalar, kültürel açıdan uygun programlar ve personel eğitimi uygulanmalı</a:t>
            </a:r>
          </a:p>
          <a:p>
            <a:pPr algn="just"/>
            <a:r>
              <a:rPr lang="tr-TR" sz="1350" b="1" u="sng" dirty="0"/>
              <a:t>Kaynaklara ve Altyapıya Yatırım Yapma</a:t>
            </a:r>
            <a:r>
              <a:rPr lang="tr-TR" sz="1350" b="1" dirty="0"/>
              <a:t>: Kütüphane alanlarındaki çeşitli programları, kapsayıcı tasarımı ve sosyal işlevlerin sürdürülmesini desteklemek için yeterli fonlar sağlanmalı</a:t>
            </a:r>
          </a:p>
          <a:p>
            <a:pPr algn="just"/>
            <a:r>
              <a:rPr lang="tr-TR" sz="1350" b="1" u="sng" dirty="0"/>
              <a:t>Kullanıcı Uygulamalarını Araştırma:</a:t>
            </a:r>
            <a:r>
              <a:rPr lang="tr-TR" sz="1350" b="1" dirty="0"/>
              <a:t> Farklı kültürel gruplara uyarlanabilir tasarım, programlama ve yönetişimi sağlamak için kütüphane alanlarının nasıl kullanıldıkları konusunda sürekli araştırmalar yürütülmeli</a:t>
            </a:r>
          </a:p>
          <a:p>
            <a:pPr marL="0" indent="0" algn="just">
              <a:buNone/>
            </a:pPr>
            <a:r>
              <a:rPr lang="tr-TR" sz="1350" b="1" u="sng" dirty="0"/>
              <a:t>Özetle, </a:t>
            </a:r>
            <a:r>
              <a:rPr lang="tr-TR" sz="1350" b="1" dirty="0"/>
              <a:t>Finlandiya halk kütüphaneleri, sosyal kapsayıcılık, çok </a:t>
            </a:r>
            <a:r>
              <a:rPr lang="tr-TR" sz="1350" b="1" dirty="0" err="1"/>
              <a:t>işlevliliği</a:t>
            </a:r>
            <a:r>
              <a:rPr lang="tr-TR" sz="1350" b="1" dirty="0"/>
              <a:t> temel kimlikleriyle dengeleme ve çeşitli kültürel uygulamaları mekânsal ve yönetişim çerçevelerine entegre etme konusunda zorluklarla karşı karşıyadır. Bu sorunların sistematik bir şekilde ele alınması, tasarım, programlama ve yönetimde esnek, katılımcı ve kültürel açıdan duyarlı yaklaşımları içerir ve kütüphanelerin çok kültürlü kentsel bağlamlarda yaşamsal sosyal altyapılar olarak hizmet vermeye devam etmesini sağlar (</a:t>
            </a:r>
            <a:r>
              <a:rPr lang="tr-TR" sz="1350" b="1" dirty="0" err="1"/>
              <a:t>Mady</a:t>
            </a:r>
            <a:r>
              <a:rPr lang="tr-TR" sz="1350" b="1" dirty="0"/>
              <a:t> ve </a:t>
            </a:r>
            <a:r>
              <a:rPr lang="tr-TR" sz="1350" b="1" dirty="0" err="1"/>
              <a:t>Hewidy</a:t>
            </a:r>
            <a:r>
              <a:rPr lang="tr-TR" sz="1350" b="1" dirty="0"/>
              <a:t>, 2025).</a:t>
            </a:r>
            <a:endParaRPr lang="tr-TR" sz="1650" b="1" dirty="0"/>
          </a:p>
        </p:txBody>
      </p:sp>
    </p:spTree>
    <p:extLst>
      <p:ext uri="{BB962C8B-B14F-4D97-AF65-F5344CB8AC3E}">
        <p14:creationId xmlns:p14="http://schemas.microsoft.com/office/powerpoint/2010/main" val="192894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FF6EC-73A1-E189-CC7B-9549B0B358C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4FCC2B7-A951-407D-E4C8-1201BAD99B1A}"/>
              </a:ext>
            </a:extLst>
          </p:cNvPr>
          <p:cNvSpPr>
            <a:spLocks noGrp="1"/>
          </p:cNvSpPr>
          <p:nvPr>
            <p:ph type="title"/>
          </p:nvPr>
        </p:nvSpPr>
        <p:spPr>
          <a:xfrm>
            <a:off x="850491" y="157303"/>
            <a:ext cx="8814620" cy="452297"/>
          </a:xfrm>
        </p:spPr>
        <p:txBody>
          <a:bodyPr>
            <a:normAutofit/>
          </a:bodyPr>
          <a:lstStyle/>
          <a:p>
            <a:pPr algn="ctr"/>
            <a:r>
              <a:rPr lang="tr-TR" sz="2000" b="1" dirty="0"/>
              <a:t>İSVEÇ: GENEL BİLGİLER</a:t>
            </a:r>
            <a:endParaRPr lang="tr-TR" sz="2000" b="1" noProof="0" dirty="0"/>
          </a:p>
        </p:txBody>
      </p:sp>
      <p:sp>
        <p:nvSpPr>
          <p:cNvPr id="3" name="İçerik Yer Tutucusu 2">
            <a:extLst>
              <a:ext uri="{FF2B5EF4-FFF2-40B4-BE49-F238E27FC236}">
                <a16:creationId xmlns:a16="http://schemas.microsoft.com/office/drawing/2014/main" id="{C9F08523-AB78-DBE1-4724-07C52C40B52D}"/>
              </a:ext>
            </a:extLst>
          </p:cNvPr>
          <p:cNvSpPr>
            <a:spLocks noGrp="1"/>
          </p:cNvSpPr>
          <p:nvPr>
            <p:ph idx="1"/>
          </p:nvPr>
        </p:nvSpPr>
        <p:spPr>
          <a:xfrm>
            <a:off x="600728" y="609600"/>
            <a:ext cx="9438005" cy="5545394"/>
          </a:xfrm>
        </p:spPr>
        <p:txBody>
          <a:bodyPr>
            <a:noAutofit/>
          </a:bodyPr>
          <a:lstStyle/>
          <a:p>
            <a:pPr marL="0" indent="0" algn="just">
              <a:buNone/>
            </a:pPr>
            <a:r>
              <a:rPr lang="tr-TR" sz="1400" b="1" u="sng" dirty="0"/>
              <a:t>İsveç'in Coğrafyası ve Tarihi  </a:t>
            </a:r>
          </a:p>
          <a:p>
            <a:pPr algn="just"/>
            <a:r>
              <a:rPr lang="tr-TR" sz="1400" b="1" dirty="0"/>
              <a:t>İsveç, Kuzey Avrupa’da, Norveç ve Finlandiya sınırlarıyla çevrilmiş, güneyde Danimarka ile komşudur. </a:t>
            </a:r>
          </a:p>
          <a:p>
            <a:pPr algn="just"/>
            <a:r>
              <a:rPr lang="tr-TR" sz="1400" b="1" dirty="0"/>
              <a:t>Yüzölçümü 173.731 </a:t>
            </a:r>
            <a:r>
              <a:rPr lang="tr-TR" sz="1400" b="1" dirty="0" err="1"/>
              <a:t>milkare</a:t>
            </a:r>
            <a:r>
              <a:rPr lang="tr-TR" sz="1400" b="1" dirty="0"/>
              <a:t> (449.963 km²), nüfusu ise ülke büyüklüğüne göre azdır; ABD Kaliforniya ile kıyaslandığında, alan açısından benzese de, Kaliforniya’nın nüfusu dört kat fazladır.</a:t>
            </a:r>
          </a:p>
          <a:p>
            <a:pPr algn="just"/>
            <a:r>
              <a:rPr lang="tr-TR" sz="1400" b="1" dirty="0"/>
              <a:t>Ülke, ormanlar, göller ve yüksek dağlarla kaplıdır. Stockholm başkenti, sahil boyunca uzanan 14 adayı kapsamaktadır (</a:t>
            </a:r>
            <a:r>
              <a:rPr lang="tr-TR" sz="1400" b="1" dirty="0" err="1"/>
              <a:t>Yanuck</a:t>
            </a:r>
            <a:r>
              <a:rPr lang="tr-TR" sz="1400" b="1" dirty="0"/>
              <a:t>, 2004, s. 7).</a:t>
            </a:r>
          </a:p>
          <a:p>
            <a:pPr algn="just"/>
            <a:r>
              <a:rPr lang="tr-TR" sz="1400" b="1" dirty="0"/>
              <a:t>İsveç’in tarihi, 11. yüzyılda Viking akınlarıyla başlamış ve 17. yüzyıla kadar savaş ve fetihlerle devam etmiştir. Bu dönemde, II. Gustav Adolf (1611-1632) ve XII. Karl (1697-1718) gibi savaşçı krallar yönetimde bulunmuştur. 17. yüzyılda, İsveç Avrupa’da büyük güç haline gelmiş ve Baltık bölgesine yayılmıştır (</a:t>
            </a:r>
            <a:r>
              <a:rPr lang="tr-TR" sz="1400" b="1" dirty="0" err="1"/>
              <a:t>Swedish</a:t>
            </a:r>
            <a:r>
              <a:rPr lang="tr-TR" sz="1400" b="1" dirty="0"/>
              <a:t> </a:t>
            </a:r>
            <a:r>
              <a:rPr lang="tr-TR" sz="1400" b="1" dirty="0" err="1"/>
              <a:t>Institute</a:t>
            </a:r>
            <a:r>
              <a:rPr lang="tr-TR" sz="1400" b="1" dirty="0"/>
              <a:t>, 2010; </a:t>
            </a:r>
            <a:r>
              <a:rPr lang="tr-TR" sz="1400" b="1" dirty="0" err="1"/>
              <a:t>Elgán</a:t>
            </a:r>
            <a:r>
              <a:rPr lang="tr-TR" sz="1400" b="1" dirty="0"/>
              <a:t> ve </a:t>
            </a:r>
            <a:r>
              <a:rPr lang="tr-TR" sz="1400" b="1" dirty="0" err="1"/>
              <a:t>Scobbie</a:t>
            </a:r>
            <a:r>
              <a:rPr lang="tr-TR" sz="1400" b="1" dirty="0"/>
              <a:t>, 2015, s. 308).</a:t>
            </a:r>
          </a:p>
          <a:p>
            <a:pPr algn="just"/>
            <a:r>
              <a:rPr lang="tr-TR" sz="1400" b="1" dirty="0"/>
              <a:t>18. yüzyılda tarih boyunca süren savaş ve çatışmalardan güç kaybetse de 1814’ten sonra barış politikalarıyla güçlenmiştir. İki dünya savaşında taraf olmamış, 1995’te AB’ye üye olmuştur.  </a:t>
            </a:r>
          </a:p>
          <a:p>
            <a:pPr marL="0" indent="0" algn="just">
              <a:buNone/>
            </a:pPr>
            <a:r>
              <a:rPr lang="tr-TR" sz="1400" b="1" u="sng" dirty="0"/>
              <a:t>Dil ve Azınlık Hakları  </a:t>
            </a:r>
          </a:p>
          <a:p>
            <a:pPr algn="just"/>
            <a:r>
              <a:rPr lang="tr-TR" sz="1400" b="1" dirty="0"/>
              <a:t>İsveç’te resmi dil uzun süre belirlenmemiş olup, 2009’da kabul edilen Dil Kanunu ile İsveççe resmi dil olarak tanınmıştır (</a:t>
            </a:r>
            <a:r>
              <a:rPr lang="tr-TR" sz="1400" b="1" dirty="0" err="1"/>
              <a:t>Swedish</a:t>
            </a:r>
            <a:r>
              <a:rPr lang="tr-TR" sz="1400" b="1" dirty="0"/>
              <a:t> </a:t>
            </a:r>
            <a:r>
              <a:rPr lang="tr-TR" sz="1400" b="1" dirty="0" err="1"/>
              <a:t>Institute</a:t>
            </a:r>
            <a:r>
              <a:rPr lang="tr-TR" sz="1400" b="1" dirty="0"/>
              <a:t>, 2010). </a:t>
            </a:r>
          </a:p>
          <a:p>
            <a:pPr algn="just"/>
            <a:r>
              <a:rPr lang="tr-TR" sz="1400" b="1" dirty="0"/>
              <a:t>Yasa kapsamında, azınlıkların kullandığı diller de resmi olarak kabul edilmiştir: Fin kökenlilerin Fince (</a:t>
            </a:r>
            <a:r>
              <a:rPr lang="tr-TR" sz="1400" b="1" dirty="0" err="1"/>
              <a:t>Finska</a:t>
            </a:r>
            <a:r>
              <a:rPr lang="tr-TR" sz="1400" b="1" dirty="0"/>
              <a:t>), Fin sınır bölgesinde konuşulan Fin lehçesi </a:t>
            </a:r>
            <a:r>
              <a:rPr lang="tr-TR" sz="1400" b="1" dirty="0" err="1"/>
              <a:t>Meänkieli</a:t>
            </a:r>
            <a:r>
              <a:rPr lang="tr-TR" sz="1400" b="1" dirty="0"/>
              <a:t>, Romanların Romence (</a:t>
            </a:r>
            <a:r>
              <a:rPr lang="tr-TR" sz="1400" b="1" dirty="0" err="1"/>
              <a:t>Romani</a:t>
            </a:r>
            <a:r>
              <a:rPr lang="tr-TR" sz="1400" b="1" dirty="0"/>
              <a:t> </a:t>
            </a:r>
            <a:r>
              <a:rPr lang="tr-TR" sz="1400" b="1" dirty="0" err="1"/>
              <a:t>Chib</a:t>
            </a:r>
            <a:r>
              <a:rPr lang="tr-TR" sz="1400" b="1" dirty="0"/>
              <a:t>), Almanya’dan göç eden Yahudi kökenlilerin </a:t>
            </a:r>
            <a:r>
              <a:rPr lang="tr-TR" sz="1400" b="1" dirty="0" err="1"/>
              <a:t>Eskenazi</a:t>
            </a:r>
            <a:r>
              <a:rPr lang="tr-TR" sz="1400" b="1" dirty="0"/>
              <a:t> dili (</a:t>
            </a:r>
            <a:r>
              <a:rPr lang="tr-TR" sz="1400" b="1" dirty="0" err="1"/>
              <a:t>Jiddisch</a:t>
            </a:r>
            <a:r>
              <a:rPr lang="tr-TR" sz="1400" b="1" dirty="0"/>
              <a:t>) ve Kuzey’de yaşayan Samilerin (Laponların) lehçeleri (</a:t>
            </a:r>
            <a:r>
              <a:rPr lang="tr-TR" sz="1400" b="1" dirty="0" err="1"/>
              <a:t>Samiska</a:t>
            </a:r>
            <a:r>
              <a:rPr lang="tr-TR" sz="1400" b="1" dirty="0"/>
              <a:t>). Bu dillerin korunması yasal olarak öngörülmüş olup, İsveç’te konuşulan toplam dil sayısı yaklaşık 200’dür (</a:t>
            </a:r>
            <a:r>
              <a:rPr lang="tr-TR" sz="1400" b="1" dirty="0" err="1"/>
              <a:t>Swedish</a:t>
            </a:r>
            <a:r>
              <a:rPr lang="tr-TR" sz="1400" b="1" dirty="0"/>
              <a:t> </a:t>
            </a:r>
            <a:r>
              <a:rPr lang="tr-TR" sz="1400" b="1" dirty="0" err="1"/>
              <a:t>Institute</a:t>
            </a:r>
            <a:r>
              <a:rPr lang="tr-TR" sz="1400" b="1" dirty="0"/>
              <a:t>, 2010; Anık, 2011, </a:t>
            </a:r>
            <a:r>
              <a:rPr lang="tr-TR" sz="1400" b="1" dirty="0" err="1"/>
              <a:t>ss</a:t>
            </a:r>
            <a:r>
              <a:rPr lang="tr-TR" sz="1400" b="1" dirty="0"/>
              <a:t>. 118-119).</a:t>
            </a:r>
          </a:p>
        </p:txBody>
      </p:sp>
    </p:spTree>
    <p:extLst>
      <p:ext uri="{BB962C8B-B14F-4D97-AF65-F5344CB8AC3E}">
        <p14:creationId xmlns:p14="http://schemas.microsoft.com/office/powerpoint/2010/main" val="426507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5676-98C8-CF2A-B42C-0462AE07E7A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BD0CF69-8B68-A2BF-7F9F-98E9BEFEB99E}"/>
              </a:ext>
            </a:extLst>
          </p:cNvPr>
          <p:cNvSpPr>
            <a:spLocks noGrp="1"/>
          </p:cNvSpPr>
          <p:nvPr>
            <p:ph type="title"/>
          </p:nvPr>
        </p:nvSpPr>
        <p:spPr>
          <a:xfrm>
            <a:off x="2458064" y="152399"/>
            <a:ext cx="5454170" cy="634181"/>
          </a:xfrm>
        </p:spPr>
        <p:txBody>
          <a:bodyPr>
            <a:normAutofit fontScale="90000"/>
          </a:bodyPr>
          <a:lstStyle/>
          <a:p>
            <a:pPr algn="ctr"/>
            <a:r>
              <a:rPr lang="tr-TR" b="1" noProof="0" dirty="0"/>
              <a:t>KAPSAM</a:t>
            </a:r>
          </a:p>
        </p:txBody>
      </p:sp>
      <p:sp>
        <p:nvSpPr>
          <p:cNvPr id="3" name="İçerik Yer Tutucusu 2">
            <a:extLst>
              <a:ext uri="{FF2B5EF4-FFF2-40B4-BE49-F238E27FC236}">
                <a16:creationId xmlns:a16="http://schemas.microsoft.com/office/drawing/2014/main" id="{E1894194-BBE6-698B-FC58-764127CD875B}"/>
              </a:ext>
            </a:extLst>
          </p:cNvPr>
          <p:cNvSpPr>
            <a:spLocks noGrp="1"/>
          </p:cNvSpPr>
          <p:nvPr>
            <p:ph idx="1"/>
          </p:nvPr>
        </p:nvSpPr>
        <p:spPr>
          <a:xfrm>
            <a:off x="1160207" y="786579"/>
            <a:ext cx="9139083" cy="5142273"/>
          </a:xfrm>
        </p:spPr>
        <p:txBody>
          <a:bodyPr>
            <a:noAutofit/>
          </a:bodyPr>
          <a:lstStyle/>
          <a:p>
            <a:pPr algn="just">
              <a:spcBef>
                <a:spcPts val="600"/>
              </a:spcBef>
            </a:pPr>
            <a:r>
              <a:rPr lang="tr-TR" sz="1600" b="1" noProof="0" dirty="0"/>
              <a:t>Giriş</a:t>
            </a:r>
          </a:p>
          <a:p>
            <a:pPr algn="just">
              <a:spcBef>
                <a:spcPts val="600"/>
              </a:spcBef>
            </a:pPr>
            <a:r>
              <a:rPr lang="tr-TR" sz="1600" b="1" noProof="0" dirty="0"/>
              <a:t>Finlandiya Halk Kütüphanelerinin Tarihsel Gelişimi ve Çok Kültürlülük Politikaları</a:t>
            </a:r>
          </a:p>
          <a:p>
            <a:pPr lvl="1" algn="just">
              <a:spcBef>
                <a:spcPts val="600"/>
              </a:spcBef>
              <a:buFont typeface="Wingdings" panose="05000000000000000000" pitchFamily="2" charset="2"/>
              <a:buChar char="v"/>
            </a:pPr>
            <a:r>
              <a:rPr lang="tr-TR" sz="1400" b="1" noProof="0" dirty="0"/>
              <a:t>Tarihsel Arka Plan ve Gelişim Süreçleri</a:t>
            </a:r>
          </a:p>
          <a:p>
            <a:pPr lvl="1" algn="just">
              <a:spcBef>
                <a:spcPts val="600"/>
              </a:spcBef>
              <a:buFont typeface="Wingdings" panose="05000000000000000000" pitchFamily="2" charset="2"/>
              <a:buChar char="v"/>
            </a:pPr>
            <a:r>
              <a:rPr lang="tr-TR" sz="1400" b="1" noProof="0" dirty="0"/>
              <a:t>Günümüz Kütüphane Hizmetleri ve Çok Kültürlülük Uygulamaları</a:t>
            </a:r>
          </a:p>
          <a:p>
            <a:pPr lvl="1" algn="just">
              <a:spcBef>
                <a:spcPts val="600"/>
              </a:spcBef>
              <a:buFont typeface="Wingdings" panose="05000000000000000000" pitchFamily="2" charset="2"/>
              <a:buChar char="v"/>
            </a:pPr>
            <a:r>
              <a:rPr lang="tr-TR" sz="1400" b="1" noProof="0" dirty="0"/>
              <a:t>Sorunlar ve Çözüm Önerileri</a:t>
            </a:r>
          </a:p>
          <a:p>
            <a:pPr algn="just">
              <a:spcBef>
                <a:spcPts val="600"/>
              </a:spcBef>
            </a:pPr>
            <a:r>
              <a:rPr lang="tr-TR" sz="1600" b="1" noProof="0" dirty="0"/>
              <a:t>İsveç Halk Kütüphanelerinin Tarihsel Evrimi ve Çok Kültürlülük Yaklaşımları</a:t>
            </a:r>
          </a:p>
          <a:p>
            <a:pPr lvl="1" algn="just">
              <a:spcBef>
                <a:spcPts val="600"/>
              </a:spcBef>
              <a:buFont typeface="Wingdings" panose="05000000000000000000" pitchFamily="2" charset="2"/>
              <a:buChar char="v"/>
            </a:pPr>
            <a:r>
              <a:rPr lang="tr-TR" sz="1400" b="1" noProof="0" dirty="0"/>
              <a:t>Tarihsel Gelişim ve Modernizasyon Süreci</a:t>
            </a:r>
          </a:p>
          <a:p>
            <a:pPr lvl="1" algn="just">
              <a:spcBef>
                <a:spcPts val="600"/>
              </a:spcBef>
              <a:buFont typeface="Wingdings" panose="05000000000000000000" pitchFamily="2" charset="2"/>
              <a:buChar char="v"/>
            </a:pPr>
            <a:r>
              <a:rPr lang="tr-TR" sz="1400" b="1" noProof="0" dirty="0"/>
              <a:t>Çok Kültürlü Hizmetler ve Uygulamalar</a:t>
            </a:r>
          </a:p>
          <a:p>
            <a:pPr lvl="1" algn="just">
              <a:spcBef>
                <a:spcPts val="600"/>
              </a:spcBef>
              <a:buFont typeface="Wingdings" panose="05000000000000000000" pitchFamily="2" charset="2"/>
              <a:buChar char="v"/>
            </a:pPr>
            <a:r>
              <a:rPr lang="tr-TR" sz="1400" b="1" noProof="0" dirty="0"/>
              <a:t>Karşılaşılan Problemler ve Geliştirilmesi Gereken Alanlar</a:t>
            </a:r>
          </a:p>
          <a:p>
            <a:pPr algn="just">
              <a:spcBef>
                <a:spcPts val="600"/>
              </a:spcBef>
            </a:pPr>
            <a:r>
              <a:rPr lang="tr-TR" sz="1600" b="1" noProof="0" dirty="0" err="1"/>
              <a:t>Çekya</a:t>
            </a:r>
            <a:r>
              <a:rPr lang="tr-TR" sz="1600" b="1" noProof="0" dirty="0"/>
              <a:t> Halk Kütüphanelerinde Çok Kültürlülük ve Entegrasyon</a:t>
            </a:r>
          </a:p>
          <a:p>
            <a:pPr lvl="1" algn="just">
              <a:spcBef>
                <a:spcPts val="600"/>
              </a:spcBef>
              <a:buFont typeface="Wingdings" panose="05000000000000000000" pitchFamily="2" charset="2"/>
              <a:buChar char="v"/>
            </a:pPr>
            <a:r>
              <a:rPr lang="tr-TR" sz="1400" b="1" noProof="0" dirty="0"/>
              <a:t>Tarihsel ve Yönetsel Çerçeve</a:t>
            </a:r>
          </a:p>
          <a:p>
            <a:pPr lvl="1" algn="just">
              <a:spcBef>
                <a:spcPts val="600"/>
              </a:spcBef>
              <a:buFont typeface="Wingdings" panose="05000000000000000000" pitchFamily="2" charset="2"/>
              <a:buChar char="v"/>
            </a:pPr>
            <a:r>
              <a:rPr lang="tr-TR" sz="1400" b="1" noProof="0" dirty="0"/>
              <a:t>Çok Kültürlü Hizmetler ve Etkinlikler</a:t>
            </a:r>
          </a:p>
          <a:p>
            <a:pPr lvl="1" algn="just">
              <a:spcBef>
                <a:spcPts val="600"/>
              </a:spcBef>
              <a:buFont typeface="Wingdings" panose="05000000000000000000" pitchFamily="2" charset="2"/>
              <a:buChar char="v"/>
            </a:pPr>
            <a:r>
              <a:rPr lang="tr-TR" sz="1400" b="1" noProof="0" dirty="0"/>
              <a:t>Problemler ve Stratejik Çözüm Önerileri</a:t>
            </a:r>
          </a:p>
          <a:p>
            <a:pPr lvl="1" algn="just">
              <a:spcBef>
                <a:spcPts val="600"/>
              </a:spcBef>
              <a:buFont typeface="Wingdings" panose="05000000000000000000" pitchFamily="2" charset="2"/>
              <a:buChar char="v"/>
            </a:pPr>
            <a:r>
              <a:rPr lang="tr-TR" sz="1400" b="1" noProof="0" dirty="0"/>
              <a:t>Karşılaştırmalı Analiz ve Genel Değerlendirme</a:t>
            </a:r>
          </a:p>
          <a:p>
            <a:pPr algn="just">
              <a:spcBef>
                <a:spcPts val="600"/>
              </a:spcBef>
            </a:pPr>
            <a:r>
              <a:rPr lang="tr-TR" sz="1600" b="1" dirty="0"/>
              <a:t>Sonuç ve Değerlendirme</a:t>
            </a:r>
          </a:p>
          <a:p>
            <a:pPr algn="just">
              <a:spcBef>
                <a:spcPts val="600"/>
              </a:spcBef>
            </a:pPr>
            <a:r>
              <a:rPr lang="tr-TR" sz="1600" b="1" noProof="0" dirty="0"/>
              <a:t>Kaynakça</a:t>
            </a:r>
          </a:p>
        </p:txBody>
      </p:sp>
    </p:spTree>
    <p:extLst>
      <p:ext uri="{BB962C8B-B14F-4D97-AF65-F5344CB8AC3E}">
        <p14:creationId xmlns:p14="http://schemas.microsoft.com/office/powerpoint/2010/main" val="333087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4FBAC-A0FD-6569-15EC-34A5903BE93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95313B3-1527-5866-39F7-634402DA1484}"/>
              </a:ext>
            </a:extLst>
          </p:cNvPr>
          <p:cNvSpPr>
            <a:spLocks noGrp="1"/>
          </p:cNvSpPr>
          <p:nvPr>
            <p:ph type="title"/>
          </p:nvPr>
        </p:nvSpPr>
        <p:spPr>
          <a:xfrm>
            <a:off x="850491" y="157303"/>
            <a:ext cx="8814620" cy="452297"/>
          </a:xfrm>
        </p:spPr>
        <p:txBody>
          <a:bodyPr>
            <a:normAutofit/>
          </a:bodyPr>
          <a:lstStyle/>
          <a:p>
            <a:pPr algn="ctr"/>
            <a:r>
              <a:rPr lang="tr-TR" sz="2000" b="1" dirty="0"/>
              <a:t>İSVEÇ: GENEL BİLGİLER</a:t>
            </a:r>
            <a:endParaRPr lang="tr-TR" sz="2000" b="1" noProof="0" dirty="0"/>
          </a:p>
        </p:txBody>
      </p:sp>
      <p:sp>
        <p:nvSpPr>
          <p:cNvPr id="3" name="İçerik Yer Tutucusu 2">
            <a:extLst>
              <a:ext uri="{FF2B5EF4-FFF2-40B4-BE49-F238E27FC236}">
                <a16:creationId xmlns:a16="http://schemas.microsoft.com/office/drawing/2014/main" id="{62EDA415-A1A8-2016-2AD7-1FE062600E7A}"/>
              </a:ext>
            </a:extLst>
          </p:cNvPr>
          <p:cNvSpPr>
            <a:spLocks noGrp="1"/>
          </p:cNvSpPr>
          <p:nvPr>
            <p:ph idx="1"/>
          </p:nvPr>
        </p:nvSpPr>
        <p:spPr>
          <a:xfrm>
            <a:off x="600728" y="609600"/>
            <a:ext cx="9438005" cy="5545394"/>
          </a:xfrm>
        </p:spPr>
        <p:txBody>
          <a:bodyPr>
            <a:noAutofit/>
          </a:bodyPr>
          <a:lstStyle/>
          <a:p>
            <a:pPr marL="0" indent="0" algn="just">
              <a:buNone/>
            </a:pPr>
            <a:r>
              <a:rPr lang="tr-TR" sz="1500" b="1" u="sng" dirty="0"/>
              <a:t>Demografik ve Etnik Yapı  </a:t>
            </a:r>
          </a:p>
          <a:p>
            <a:pPr algn="just"/>
            <a:r>
              <a:rPr lang="tr-TR" sz="1500" b="1" dirty="0"/>
              <a:t>20. yüzyıl öncesinde, İsveç homojen bir toplum olarak görülmektedir; 1930 nüfus sayımında, nüfusun %1’den azı yabancı olarak kaydedilmiştir ve bu gruplar çoğunlukla </a:t>
            </a:r>
            <a:r>
              <a:rPr lang="tr-TR" sz="1500" b="1" dirty="0" err="1"/>
              <a:t>Tornedalen</a:t>
            </a:r>
            <a:r>
              <a:rPr lang="tr-TR" sz="1500" b="1" dirty="0"/>
              <a:t> ve Kuzey İsveç’ten Finliler, Laplar, Yahudiler ve Çingenelerdir. Bir taraftan da, bu grupların uzun zamandır İsveç’te yaşamış olmaları nedeniyle bu çıkarım doğru kabul edilmemektedir. </a:t>
            </a:r>
          </a:p>
          <a:p>
            <a:pPr algn="just"/>
            <a:r>
              <a:rPr lang="tr-TR" sz="1500" b="1" dirty="0"/>
              <a:t>19. yüzyılda dışa göç veren İsveç’in 1890-1920 arası nüfusun yaklaşık %20’sinin Amerika’ya göç ettiği ve yakın tarihte %25’inin yabancı kökenli olduğu bilinmektedir (Ralph, 2012, s. 13).  </a:t>
            </a:r>
          </a:p>
          <a:p>
            <a:pPr algn="just"/>
            <a:r>
              <a:rPr lang="tr-TR" sz="1500" b="1" dirty="0"/>
              <a:t>İsveç’te homojenlik algısı, 20. yüzyılın başlarında oldukça yüksek olup, 2001’de </a:t>
            </a:r>
            <a:r>
              <a:rPr lang="tr-TR" sz="1500" b="1" dirty="0" err="1"/>
              <a:t>Teolin</a:t>
            </a:r>
            <a:r>
              <a:rPr lang="tr-TR" sz="1500" b="1" dirty="0"/>
              <a:t>, (</a:t>
            </a:r>
            <a:r>
              <a:rPr lang="tr-TR" sz="1500" b="1" dirty="0" err="1"/>
              <a:t>ss</a:t>
            </a:r>
            <a:r>
              <a:rPr lang="tr-TR" sz="1500" b="1" dirty="0"/>
              <a:t>. 279-280) ülkedeki çoğunluk imajının, beyaz, sarışın, Protestan ve İsveççe konuşanlar olduğunu belirtmiştir. Ancak, Sami, Yahudi ve Fin göçmenler bu büyük çoğunluk tarafından çok fazla görünememekteydi. </a:t>
            </a:r>
          </a:p>
          <a:p>
            <a:pPr algn="just"/>
            <a:r>
              <a:rPr lang="tr-TR" sz="1500" b="1" dirty="0"/>
              <a:t>Günümüzde ise, beş ulusal azınlık kabul edilmekte ve haklar tanınmaktadır: Sami, Finliler, </a:t>
            </a:r>
            <a:r>
              <a:rPr lang="tr-TR" sz="1500" b="1" dirty="0" err="1"/>
              <a:t>Meänkieli</a:t>
            </a:r>
            <a:r>
              <a:rPr lang="tr-TR" sz="1500" b="1" dirty="0"/>
              <a:t> konuşanlar, Yahudiler ve Romanlar. </a:t>
            </a:r>
          </a:p>
          <a:p>
            <a:pPr algn="just"/>
            <a:r>
              <a:rPr lang="tr-TR" sz="1500" b="1" dirty="0"/>
              <a:t>Bu gruplar, kamu kurumları ve mahkemelerde İsveççenin yanı sıra kendi dillerini kullanma hakkına sahiptir. </a:t>
            </a:r>
          </a:p>
          <a:p>
            <a:pPr algn="just"/>
            <a:r>
              <a:rPr lang="tr-TR" sz="1500" b="1" dirty="0"/>
              <a:t>Bu hakların kullanımı özellikle okul öncesi ve yaşlı bakımında önem taşımaktadır. </a:t>
            </a:r>
          </a:p>
          <a:p>
            <a:pPr algn="just"/>
            <a:r>
              <a:rPr lang="tr-TR" sz="1500" b="1" dirty="0"/>
              <a:t>Ayrıca, bölgedeki tüm eğitim kurumlarında, azınlık tarihi, kültür, din ve dil eğitimi verilmektedir; devlet kültürel etkinliklere destek sağlamaktadır (</a:t>
            </a:r>
            <a:r>
              <a:rPr lang="tr-TR" sz="1500" b="1" dirty="0" err="1"/>
              <a:t>Teolin</a:t>
            </a:r>
            <a:r>
              <a:rPr lang="tr-TR" sz="1500" b="1" dirty="0"/>
              <a:t>, 2001, s. 280).</a:t>
            </a:r>
            <a:endParaRPr lang="tr-TR" sz="1650" b="1" dirty="0"/>
          </a:p>
        </p:txBody>
      </p:sp>
    </p:spTree>
    <p:extLst>
      <p:ext uri="{BB962C8B-B14F-4D97-AF65-F5344CB8AC3E}">
        <p14:creationId xmlns:p14="http://schemas.microsoft.com/office/powerpoint/2010/main" val="3437937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23B0F-B84B-F709-1AB0-36E75BB5F81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39A5B64-AEFE-EE27-737A-BAFFA0EF7CC9}"/>
              </a:ext>
            </a:extLst>
          </p:cNvPr>
          <p:cNvSpPr>
            <a:spLocks noGrp="1"/>
          </p:cNvSpPr>
          <p:nvPr>
            <p:ph type="title"/>
          </p:nvPr>
        </p:nvSpPr>
        <p:spPr>
          <a:xfrm>
            <a:off x="850491" y="157303"/>
            <a:ext cx="8814620" cy="452297"/>
          </a:xfrm>
        </p:spPr>
        <p:txBody>
          <a:bodyPr>
            <a:normAutofit/>
          </a:bodyPr>
          <a:lstStyle/>
          <a:p>
            <a:pPr algn="ctr"/>
            <a:r>
              <a:rPr lang="tr-TR" sz="2000" b="1" dirty="0"/>
              <a:t>İSVEÇ: GENEL BİLGİLER</a:t>
            </a:r>
            <a:endParaRPr lang="tr-TR" sz="2000" b="1" noProof="0" dirty="0"/>
          </a:p>
        </p:txBody>
      </p:sp>
      <p:pic>
        <p:nvPicPr>
          <p:cNvPr id="4" name="İçerik Yer Tutucusu 3">
            <a:extLst>
              <a:ext uri="{FF2B5EF4-FFF2-40B4-BE49-F238E27FC236}">
                <a16:creationId xmlns:a16="http://schemas.microsoft.com/office/drawing/2014/main" id="{F225C1EA-5D9F-4275-CC2C-B2150F63B371}"/>
              </a:ext>
            </a:extLst>
          </p:cNvPr>
          <p:cNvPicPr>
            <a:picLocks noGrp="1" noChangeAspect="1"/>
          </p:cNvPicPr>
          <p:nvPr>
            <p:ph idx="1"/>
          </p:nvPr>
        </p:nvPicPr>
        <p:blipFill>
          <a:blip r:embed="rId2"/>
          <a:stretch>
            <a:fillRect/>
          </a:stretch>
        </p:blipFill>
        <p:spPr>
          <a:xfrm>
            <a:off x="1519084" y="609600"/>
            <a:ext cx="8603226" cy="5161935"/>
          </a:xfrm>
          <a:prstGeom prst="rect">
            <a:avLst/>
          </a:prstGeom>
        </p:spPr>
      </p:pic>
      <p:sp>
        <p:nvSpPr>
          <p:cNvPr id="6" name="Metin kutusu 5">
            <a:extLst>
              <a:ext uri="{FF2B5EF4-FFF2-40B4-BE49-F238E27FC236}">
                <a16:creationId xmlns:a16="http://schemas.microsoft.com/office/drawing/2014/main" id="{6C665C02-BB3D-5F42-A83E-B5FAFCE2EE98}"/>
              </a:ext>
            </a:extLst>
          </p:cNvPr>
          <p:cNvSpPr txBox="1"/>
          <p:nvPr/>
        </p:nvSpPr>
        <p:spPr>
          <a:xfrm>
            <a:off x="4431891" y="5933365"/>
            <a:ext cx="2777612" cy="246221"/>
          </a:xfrm>
          <a:prstGeom prst="rect">
            <a:avLst/>
          </a:prstGeom>
          <a:noFill/>
        </p:spPr>
        <p:txBody>
          <a:bodyPr wrap="square">
            <a:spAutoFit/>
          </a:bodyPr>
          <a:lstStyle/>
          <a:p>
            <a:r>
              <a:rPr lang="tr-TR" sz="1000" b="1" dirty="0">
                <a:hlinkClick r:id="rId3"/>
              </a:rPr>
              <a:t>https://www.britannica.com/place/Sweden</a:t>
            </a:r>
            <a:endParaRPr lang="tr-TR" sz="1000" b="1" dirty="0"/>
          </a:p>
        </p:txBody>
      </p:sp>
    </p:spTree>
    <p:extLst>
      <p:ext uri="{BB962C8B-B14F-4D97-AF65-F5344CB8AC3E}">
        <p14:creationId xmlns:p14="http://schemas.microsoft.com/office/powerpoint/2010/main" val="1313801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C34D1-776D-1381-5A4E-AAE2CFDEA19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907DE9D-1E89-7700-8534-9266668EE123}"/>
              </a:ext>
            </a:extLst>
          </p:cNvPr>
          <p:cNvSpPr>
            <a:spLocks noGrp="1"/>
          </p:cNvSpPr>
          <p:nvPr>
            <p:ph type="title"/>
          </p:nvPr>
        </p:nvSpPr>
        <p:spPr>
          <a:xfrm>
            <a:off x="850491" y="157303"/>
            <a:ext cx="8814620" cy="452297"/>
          </a:xfrm>
        </p:spPr>
        <p:txBody>
          <a:bodyPr>
            <a:normAutofit/>
          </a:bodyPr>
          <a:lstStyle/>
          <a:p>
            <a:pPr algn="ctr"/>
            <a:r>
              <a:rPr lang="tr-TR" sz="2000" b="1" dirty="0"/>
              <a:t> İsveç Halk Kütüphaneleri: Tarihsel Arka Plan</a:t>
            </a:r>
            <a:endParaRPr lang="tr-TR" sz="2000" b="1" noProof="0" dirty="0"/>
          </a:p>
        </p:txBody>
      </p:sp>
      <p:sp>
        <p:nvSpPr>
          <p:cNvPr id="3" name="İçerik Yer Tutucusu 2">
            <a:extLst>
              <a:ext uri="{FF2B5EF4-FFF2-40B4-BE49-F238E27FC236}">
                <a16:creationId xmlns:a16="http://schemas.microsoft.com/office/drawing/2014/main" id="{D83928E9-24AD-5546-11BF-88F537D62694}"/>
              </a:ext>
            </a:extLst>
          </p:cNvPr>
          <p:cNvSpPr>
            <a:spLocks noGrp="1"/>
          </p:cNvSpPr>
          <p:nvPr>
            <p:ph idx="1"/>
          </p:nvPr>
        </p:nvSpPr>
        <p:spPr>
          <a:xfrm>
            <a:off x="600728" y="609600"/>
            <a:ext cx="9438005" cy="5216014"/>
          </a:xfrm>
        </p:spPr>
        <p:txBody>
          <a:bodyPr>
            <a:noAutofit/>
          </a:bodyPr>
          <a:lstStyle/>
          <a:p>
            <a:pPr algn="just"/>
            <a:r>
              <a:rPr lang="tr-TR" sz="1600" b="1" dirty="0"/>
              <a:t>İsveç’te halk kütüphaneleri, birçok batı ülkesinde olduğu gibi, yerel yönetimler tarafından kurulmuştur. </a:t>
            </a:r>
          </a:p>
          <a:p>
            <a:pPr algn="just"/>
            <a:r>
              <a:rPr lang="tr-TR" sz="1600" b="1" dirty="0"/>
              <a:t>İlk halk kütüphaneleri, halkın İncil’i okuyabilmesi amacıyla dini yapılanmalar olarak 1842’de kurulmuş ve dermeleri dini ve gündelik yaşam bilgilerini içermektedir. </a:t>
            </a:r>
          </a:p>
          <a:p>
            <a:pPr algn="just"/>
            <a:r>
              <a:rPr lang="tr-TR" sz="1600" b="1" dirty="0"/>
              <a:t>Yüzyıl sonunda bu kütüphaneler yetersiz kalınca, sosyal ve işçi hareketlerine dayanan “çalışma çemberleri” (</a:t>
            </a:r>
            <a:r>
              <a:rPr lang="tr-TR" sz="1600" b="1" dirty="0" err="1"/>
              <a:t>study</a:t>
            </a:r>
            <a:r>
              <a:rPr lang="tr-TR" sz="1600" b="1" dirty="0"/>
              <a:t> </a:t>
            </a:r>
            <a:r>
              <a:rPr lang="tr-TR" sz="1600" b="1" dirty="0" err="1"/>
              <a:t>circle</a:t>
            </a:r>
            <a:r>
              <a:rPr lang="tr-TR" sz="1600" b="1" dirty="0"/>
              <a:t>) kurulmuş; bu kuruluşlar halkın katılımcı yönetime eğitimle dahil olmasını amaçlamışlardır (</a:t>
            </a:r>
            <a:r>
              <a:rPr lang="tr-TR" sz="1600" b="1" dirty="0" err="1"/>
              <a:t>Helling</a:t>
            </a:r>
            <a:r>
              <a:rPr lang="tr-TR" sz="1600" b="1" dirty="0"/>
              <a:t>, 2012, </a:t>
            </a:r>
            <a:r>
              <a:rPr lang="tr-TR" sz="1600" b="1" dirty="0" err="1"/>
              <a:t>ss</a:t>
            </a:r>
            <a:r>
              <a:rPr lang="tr-TR" sz="1600" b="1" dirty="0"/>
              <a:t>. 79-80).</a:t>
            </a:r>
          </a:p>
          <a:p>
            <a:pPr algn="just"/>
            <a:r>
              <a:rPr lang="tr-TR" sz="1600" b="1" dirty="0"/>
              <a:t>Yirminci yüzyıl başlarında, halk kütüphaneleri teşkilatlanmıştır. </a:t>
            </a:r>
            <a:r>
              <a:rPr lang="tr-TR" sz="1600" b="1" dirty="0" err="1"/>
              <a:t>Valfrid</a:t>
            </a:r>
            <a:r>
              <a:rPr lang="tr-TR" sz="1600" b="1" dirty="0"/>
              <a:t> </a:t>
            </a:r>
            <a:r>
              <a:rPr lang="tr-TR" sz="1600" b="1" dirty="0" err="1"/>
              <a:t>Palmgren’in</a:t>
            </a:r>
            <a:r>
              <a:rPr lang="tr-TR" sz="1600" b="1" dirty="0"/>
              <a:t> 1912’de yaptığı araştırmalar, İsveç’te halk kütüphanelerinin gelişimine katkı sunmuştur. </a:t>
            </a:r>
            <a:r>
              <a:rPr lang="tr-TR" sz="1600" b="1" dirty="0" err="1"/>
              <a:t>Palmgren</a:t>
            </a:r>
            <a:r>
              <a:rPr lang="tr-TR" sz="1600" b="1" dirty="0"/>
              <a:t>, kütüphanecilik eğitimi vermiş, </a:t>
            </a:r>
            <a:r>
              <a:rPr lang="tr-TR" sz="1600" b="1" dirty="0" err="1"/>
              <a:t>Stockholm’da</a:t>
            </a:r>
            <a:r>
              <a:rPr lang="tr-TR" sz="1600" b="1" dirty="0"/>
              <a:t> gençler için kütüphane kurmuştur. </a:t>
            </a:r>
          </a:p>
          <a:p>
            <a:pPr algn="just"/>
            <a:r>
              <a:rPr lang="tr-TR" sz="1600" b="1" dirty="0"/>
              <a:t>Çalışmaları, 1912’de kütüphane kurslarının yaygınlaştırılması, satın alma ve yayıncı kataloglarının edinilmesi ve yıllık 43 € (400 İsveç kronu) destek sağlanması gibi olumlu sonuçlar doğurmuştur (</a:t>
            </a:r>
            <a:r>
              <a:rPr lang="tr-TR" sz="1600" b="1" dirty="0" err="1"/>
              <a:t>Helling</a:t>
            </a:r>
            <a:r>
              <a:rPr lang="tr-TR" sz="1600" b="1" dirty="0"/>
              <a:t>, 2012, </a:t>
            </a:r>
            <a:r>
              <a:rPr lang="tr-TR" sz="1600" b="1" dirty="0" err="1"/>
              <a:t>ss</a:t>
            </a:r>
            <a:r>
              <a:rPr lang="tr-TR" sz="1600" b="1" dirty="0"/>
              <a:t>. 79-80).</a:t>
            </a:r>
          </a:p>
          <a:p>
            <a:pPr algn="just"/>
            <a:r>
              <a:rPr lang="tr-TR" sz="1600" b="1" dirty="0"/>
              <a:t>1965’te, halk kütüphanelerine doğrudan devlet yardımı sağlanmış, İsveç Sanat Konseyi, yoksul belediyeleri  desteklemeye başlamıştır: kitap otobüsleri, konuşan kitaplar, çocuklar ve etnik azınlıklar için kitaplar, okuma projeleri ve dijital projeler (</a:t>
            </a:r>
            <a:r>
              <a:rPr lang="tr-TR" sz="1600" b="1" dirty="0" err="1"/>
              <a:t>Torstensson</a:t>
            </a:r>
            <a:r>
              <a:rPr lang="tr-TR" sz="1600" b="1" dirty="0"/>
              <a:t>, 2010). </a:t>
            </a:r>
          </a:p>
        </p:txBody>
      </p:sp>
    </p:spTree>
    <p:extLst>
      <p:ext uri="{BB962C8B-B14F-4D97-AF65-F5344CB8AC3E}">
        <p14:creationId xmlns:p14="http://schemas.microsoft.com/office/powerpoint/2010/main" val="2666898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4E514-4014-CD72-B4AF-A44BE7C3193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BA46A26-218F-BDCE-5926-ACA65A6B5C2E}"/>
              </a:ext>
            </a:extLst>
          </p:cNvPr>
          <p:cNvSpPr>
            <a:spLocks noGrp="1"/>
          </p:cNvSpPr>
          <p:nvPr>
            <p:ph type="title"/>
          </p:nvPr>
        </p:nvSpPr>
        <p:spPr>
          <a:xfrm>
            <a:off x="850491" y="157303"/>
            <a:ext cx="8814620" cy="452297"/>
          </a:xfrm>
        </p:spPr>
        <p:txBody>
          <a:bodyPr>
            <a:normAutofit/>
          </a:bodyPr>
          <a:lstStyle/>
          <a:p>
            <a:pPr algn="ctr"/>
            <a:r>
              <a:rPr lang="tr-TR" sz="2000" b="1" dirty="0"/>
              <a:t> İsveç Halk Kütüphaneleri: Tarihsel Arka Plan</a:t>
            </a:r>
            <a:endParaRPr lang="tr-TR" sz="2000" b="1" noProof="0" dirty="0"/>
          </a:p>
        </p:txBody>
      </p:sp>
      <p:sp>
        <p:nvSpPr>
          <p:cNvPr id="3" name="İçerik Yer Tutucusu 2">
            <a:extLst>
              <a:ext uri="{FF2B5EF4-FFF2-40B4-BE49-F238E27FC236}">
                <a16:creationId xmlns:a16="http://schemas.microsoft.com/office/drawing/2014/main" id="{D4A998AE-5373-8606-94CD-6A5B621E456A}"/>
              </a:ext>
            </a:extLst>
          </p:cNvPr>
          <p:cNvSpPr>
            <a:spLocks noGrp="1"/>
          </p:cNvSpPr>
          <p:nvPr>
            <p:ph idx="1"/>
          </p:nvPr>
        </p:nvSpPr>
        <p:spPr>
          <a:xfrm>
            <a:off x="600728" y="609600"/>
            <a:ext cx="9438005" cy="4921046"/>
          </a:xfrm>
        </p:spPr>
        <p:txBody>
          <a:bodyPr>
            <a:noAutofit/>
          </a:bodyPr>
          <a:lstStyle/>
          <a:p>
            <a:pPr algn="just"/>
            <a:r>
              <a:rPr lang="tr-TR" sz="1600" b="1" dirty="0"/>
              <a:t>Modern İsveç halk kütüphanelerinin gelişiminde Amerikan sisteminin etkisi olmuştur. </a:t>
            </a:r>
            <a:r>
              <a:rPr lang="tr-TR" sz="1600" b="1" dirty="0" err="1"/>
              <a:t>Valfrid</a:t>
            </a:r>
            <a:r>
              <a:rPr lang="tr-TR" sz="1600" b="1" dirty="0"/>
              <a:t> </a:t>
            </a:r>
            <a:r>
              <a:rPr lang="tr-TR" sz="1600" b="1" dirty="0" err="1"/>
              <a:t>Palmgren</a:t>
            </a:r>
            <a:r>
              <a:rPr lang="tr-TR" sz="1600" b="1" dirty="0"/>
              <a:t>, Amerikan sistemini tanıtmış, her tür düşünce ve inanca açık dermeler ve açık raflar sistemini ülkeye tanıtmıştır (Thomas, 2010, s. 114). </a:t>
            </a:r>
          </a:p>
          <a:p>
            <a:pPr algn="just"/>
            <a:r>
              <a:rPr lang="tr-TR" sz="1600" b="1" dirty="0"/>
              <a:t>1950’lerden 1970’lerin sonlarına kadar, dermeler büyümüş, dolaşım ve personel sayısı artmış, yeni hizmetler ve binalar açılmıştır. </a:t>
            </a:r>
          </a:p>
          <a:p>
            <a:pPr algn="just"/>
            <a:r>
              <a:rPr lang="tr-TR" sz="1600" b="1" dirty="0"/>
              <a:t>Ekonomik kısıtlamalar nedeniyle bu gelişme 1980’lerde yavaşlamış, 1990’larda inişli çıkışlı bir seyir izlenmiştir. </a:t>
            </a:r>
          </a:p>
          <a:p>
            <a:pPr algn="just"/>
            <a:r>
              <a:rPr lang="tr-TR" sz="1600" b="1" dirty="0"/>
              <a:t>Dolaşımın yavaşlamasının nedenlerinden biri, 1970’lerden itibaren kütüphane sayısının azalması ve internetin referans işlevinin yerini almasıdır (Thomas, 2010, s. 114).</a:t>
            </a:r>
          </a:p>
          <a:p>
            <a:pPr algn="just"/>
            <a:r>
              <a:rPr lang="tr-TR" sz="1600" b="1" dirty="0"/>
              <a:t>1996 Kütüphane Yasası ile her yerel yönetimin bir halk kütüphanesi kurması zorunlu olmuştur; toplamda 290 yerel yönetim, halk kütüphanesi sistemine sahiptir. </a:t>
            </a:r>
          </a:p>
          <a:p>
            <a:pPr algn="just"/>
            <a:r>
              <a:rPr lang="tr-TR" sz="1600" b="1" dirty="0"/>
              <a:t>Toplam hizmet noktası 2000’den fazla olup, bunların 554’ü halk ve okul kütüphaneleriyle entegre edilmiştir. Derme büyüklüğü yaklaşık 40 milyon kitap ve 3 milyon görsel-işitsel medya olup, toplam satın alma hacmi 2 milyon cilt civarındadır (Thomas, 2010, s. 115).</a:t>
            </a:r>
          </a:p>
        </p:txBody>
      </p:sp>
    </p:spTree>
    <p:extLst>
      <p:ext uri="{BB962C8B-B14F-4D97-AF65-F5344CB8AC3E}">
        <p14:creationId xmlns:p14="http://schemas.microsoft.com/office/powerpoint/2010/main" val="2220500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CEA9B-0A2E-8BE3-946C-11EEF83FFC6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7B3C8D6-51EE-7131-30EA-6618B1FB0EBF}"/>
              </a:ext>
            </a:extLst>
          </p:cNvPr>
          <p:cNvSpPr>
            <a:spLocks noGrp="1"/>
          </p:cNvSpPr>
          <p:nvPr>
            <p:ph type="title"/>
          </p:nvPr>
        </p:nvSpPr>
        <p:spPr>
          <a:xfrm>
            <a:off x="850491" y="157303"/>
            <a:ext cx="8814620" cy="452297"/>
          </a:xfrm>
        </p:spPr>
        <p:txBody>
          <a:bodyPr>
            <a:normAutofit/>
          </a:bodyPr>
          <a:lstStyle/>
          <a:p>
            <a:pPr algn="ctr"/>
            <a:r>
              <a:rPr lang="tr-TR" sz="2000" b="1" dirty="0"/>
              <a:t> İsveç Halk Kütüphaneleri: Çok Kültürlülük</a:t>
            </a:r>
            <a:endParaRPr lang="tr-TR" sz="2000" b="1" noProof="0" dirty="0"/>
          </a:p>
        </p:txBody>
      </p:sp>
      <p:sp>
        <p:nvSpPr>
          <p:cNvPr id="3" name="İçerik Yer Tutucusu 2">
            <a:extLst>
              <a:ext uri="{FF2B5EF4-FFF2-40B4-BE49-F238E27FC236}">
                <a16:creationId xmlns:a16="http://schemas.microsoft.com/office/drawing/2014/main" id="{97EBD4F0-E380-5187-5AF6-5AA57F028CE3}"/>
              </a:ext>
            </a:extLst>
          </p:cNvPr>
          <p:cNvSpPr>
            <a:spLocks noGrp="1"/>
          </p:cNvSpPr>
          <p:nvPr>
            <p:ph idx="1"/>
          </p:nvPr>
        </p:nvSpPr>
        <p:spPr>
          <a:xfrm>
            <a:off x="600728" y="609599"/>
            <a:ext cx="9438005" cy="5815781"/>
          </a:xfrm>
        </p:spPr>
        <p:txBody>
          <a:bodyPr>
            <a:noAutofit/>
          </a:bodyPr>
          <a:lstStyle/>
          <a:p>
            <a:pPr algn="just"/>
            <a:r>
              <a:rPr lang="tr-TR" sz="1500" b="1" u="sng" dirty="0"/>
              <a:t>Yasal düzenlemeler</a:t>
            </a:r>
            <a:r>
              <a:rPr lang="tr-TR" sz="1500" b="1" dirty="0"/>
              <a:t> </a:t>
            </a:r>
          </a:p>
          <a:p>
            <a:pPr lvl="1" algn="just">
              <a:buFont typeface="Wingdings" panose="05000000000000000000" pitchFamily="2" charset="2"/>
              <a:buChar char="v"/>
            </a:pPr>
            <a:r>
              <a:rPr lang="tr-TR" sz="1300" b="1" dirty="0"/>
              <a:t>1974 Anayasası’nda azınlıkların kültürel yaşamının korunması; 1996 Kütüphane Yasası ile halk ve okul kütüphanelerinde göçmen ve azınlıkların gereksinimlerinin dikkate alınması ve diğer dillerde kaynak sağlanması (</a:t>
            </a:r>
            <a:r>
              <a:rPr lang="tr-TR" sz="1300" b="1" dirty="0" err="1"/>
              <a:t>Gupta</a:t>
            </a:r>
            <a:r>
              <a:rPr lang="tr-TR" sz="1300" b="1" dirty="0"/>
              <a:t>, 2014, s. 11; </a:t>
            </a:r>
            <a:r>
              <a:rPr lang="tr-TR" sz="1300" b="1" dirty="0" err="1"/>
              <a:t>Jönsson-Lanevska</a:t>
            </a:r>
            <a:r>
              <a:rPr lang="tr-TR" sz="1300" b="1" dirty="0"/>
              <a:t>, 2005, s. 132).  </a:t>
            </a:r>
          </a:p>
          <a:p>
            <a:pPr lvl="1" algn="just">
              <a:buFont typeface="Wingdings" panose="05000000000000000000" pitchFamily="2" charset="2"/>
              <a:buChar char="v"/>
            </a:pPr>
            <a:r>
              <a:rPr lang="tr-TR" sz="1300" b="1" dirty="0"/>
              <a:t>2010 (idari makamlarda ve mahkemelerde azınlık dillerinin kullanılması ile okul öncesi ve yaşlı bakım evlerinde azınlıkların dilsel ve kültürel haklarına ilişkin hükümler)</a:t>
            </a:r>
          </a:p>
          <a:p>
            <a:pPr lvl="1" algn="just">
              <a:buFont typeface="Wingdings" panose="05000000000000000000" pitchFamily="2" charset="2"/>
              <a:buChar char="v"/>
            </a:pPr>
            <a:r>
              <a:rPr lang="tr-TR" sz="1300" b="1" dirty="0"/>
              <a:t>Kütüphane Yasası (2012), halk kütüphanelerinde ulusal azınlıklar ve ana dili İsveççe olmayanlar için materyal ve hizmet sunulması, ayrıca kolay okunabilir İsveççe (</a:t>
            </a:r>
            <a:r>
              <a:rPr lang="tr-TR" sz="1300" b="1" dirty="0" err="1"/>
              <a:t>easy-to-read</a:t>
            </a:r>
            <a:r>
              <a:rPr lang="tr-TR" sz="1300" b="1" dirty="0"/>
              <a:t> </a:t>
            </a:r>
            <a:r>
              <a:rPr lang="tr-TR" sz="1300" b="1" dirty="0" err="1"/>
              <a:t>Swedish</a:t>
            </a:r>
            <a:r>
              <a:rPr lang="tr-TR" sz="1300" b="1" dirty="0"/>
              <a:t>) kullanılmasına ilişkin öneriler (</a:t>
            </a:r>
            <a:r>
              <a:rPr lang="tr-TR" sz="1300" b="1" dirty="0" err="1"/>
              <a:t>Gupta</a:t>
            </a:r>
            <a:r>
              <a:rPr lang="tr-TR" sz="1300" b="1" dirty="0"/>
              <a:t>, 2014, s. 11).</a:t>
            </a:r>
          </a:p>
          <a:p>
            <a:pPr algn="just"/>
            <a:r>
              <a:rPr lang="tr-TR" sz="1500" b="1" u="sng" dirty="0"/>
              <a:t>Göçmen Literatür Merkezi (</a:t>
            </a:r>
            <a:r>
              <a:rPr lang="tr-TR" sz="1500" b="1" u="sng" dirty="0" err="1"/>
              <a:t>Lending</a:t>
            </a:r>
            <a:r>
              <a:rPr lang="tr-TR" sz="1500" b="1" u="sng" dirty="0"/>
              <a:t> </a:t>
            </a:r>
            <a:r>
              <a:rPr lang="tr-TR" sz="1500" b="1" u="sng" dirty="0" err="1"/>
              <a:t>Centre</a:t>
            </a:r>
            <a:r>
              <a:rPr lang="tr-TR" sz="1500" b="1" u="sng" dirty="0"/>
              <a:t> </a:t>
            </a:r>
            <a:r>
              <a:rPr lang="tr-TR" sz="1500" b="1" u="sng" dirty="0" err="1"/>
              <a:t>for</a:t>
            </a:r>
            <a:r>
              <a:rPr lang="tr-TR" sz="1500" b="1" u="sng" dirty="0"/>
              <a:t> </a:t>
            </a:r>
            <a:r>
              <a:rPr lang="tr-TR" sz="1500" b="1" u="sng" dirty="0" err="1"/>
              <a:t>Immigrant</a:t>
            </a:r>
            <a:r>
              <a:rPr lang="tr-TR" sz="1500" b="1" u="sng" dirty="0"/>
              <a:t> </a:t>
            </a:r>
            <a:r>
              <a:rPr lang="tr-TR" sz="1500" b="1" u="sng" dirty="0" err="1"/>
              <a:t>Literature</a:t>
            </a:r>
            <a:r>
              <a:rPr lang="tr-TR" sz="1500" b="1" u="sng" dirty="0"/>
              <a:t>)</a:t>
            </a:r>
            <a:r>
              <a:rPr lang="tr-TR" sz="1500" b="1" dirty="0"/>
              <a:t> Stockholm Şehir Kütüphanesi’nde 1991’de kurulmuş, çeşitli dil ve içerikte kitaplar ve materyallerle hizmet vermektedir.  </a:t>
            </a:r>
          </a:p>
          <a:p>
            <a:pPr algn="just"/>
            <a:r>
              <a:rPr lang="tr-TR" sz="1500" b="1" u="sng" dirty="0"/>
              <a:t>Dil ve materyal zenginliği</a:t>
            </a:r>
            <a:r>
              <a:rPr lang="tr-TR" sz="1500" b="1" dirty="0"/>
              <a:t> 65 dilde kitap, görsel-işitsel materyal toplam 24.457 adet (</a:t>
            </a:r>
            <a:r>
              <a:rPr lang="tr-TR" sz="1500" b="1" dirty="0" err="1"/>
              <a:t>Jönsson-Lanevska</a:t>
            </a:r>
            <a:r>
              <a:rPr lang="tr-TR" sz="1500" b="1" dirty="0"/>
              <a:t>, 2005, s. 133).  </a:t>
            </a:r>
          </a:p>
          <a:p>
            <a:pPr algn="just"/>
            <a:r>
              <a:rPr lang="tr-TR" sz="1500" b="1" u="sng" dirty="0"/>
              <a:t>Çocuklara yönelik hizmetler</a:t>
            </a:r>
            <a:r>
              <a:rPr lang="tr-TR" sz="1500" b="1" dirty="0"/>
              <a:t> 40 dilden çocuk kitapları, ana dillerde ve İsveççe karşılıkları ile materyal sağlanmakta; bölgesel ve yerel iş birliği ile dağılım ve kataloglama yapılmaktadır (Larsen, Jacobs ve </a:t>
            </a:r>
            <a:r>
              <a:rPr lang="tr-TR" sz="1500" b="1" dirty="0" err="1"/>
              <a:t>Vlimmeren</a:t>
            </a:r>
            <a:r>
              <a:rPr lang="tr-TR" sz="1500" b="1" dirty="0"/>
              <a:t>, 2004, </a:t>
            </a:r>
            <a:r>
              <a:rPr lang="tr-TR" sz="1500" b="1" dirty="0" err="1"/>
              <a:t>ss</a:t>
            </a:r>
            <a:r>
              <a:rPr lang="tr-TR" sz="1500" b="1" dirty="0"/>
              <a:t>. 21-22).  </a:t>
            </a:r>
          </a:p>
          <a:p>
            <a:pPr algn="just"/>
            <a:r>
              <a:rPr lang="tr-TR" sz="1500" b="1" u="sng" dirty="0"/>
              <a:t>Çok kültürlü etkinlikler</a:t>
            </a:r>
            <a:r>
              <a:rPr lang="tr-TR" sz="1500" b="1" dirty="0"/>
              <a:t> Uluslararası Kültür Günü, şiir, müzik ve dans performansları, kültürler arası buluşma etkinlikleri. </a:t>
            </a:r>
          </a:p>
          <a:p>
            <a:pPr algn="just"/>
            <a:r>
              <a:rPr lang="tr-TR" sz="1500" b="1" u="sng" dirty="0"/>
              <a:t>Çok dilli personel</a:t>
            </a:r>
            <a:r>
              <a:rPr lang="tr-TR" sz="1500" b="1" dirty="0"/>
              <a:t>: </a:t>
            </a:r>
            <a:r>
              <a:rPr lang="tr-TR" sz="1500" b="1" dirty="0" err="1"/>
              <a:t>Rinkeby</a:t>
            </a:r>
            <a:r>
              <a:rPr lang="tr-TR" sz="1500" b="1" dirty="0"/>
              <a:t> şubesinde 10’dan fazla göçmen dilini bilen personel; iletişim ve materyal seçiminde etkinlik (Larsen, Jacobs ve </a:t>
            </a:r>
            <a:r>
              <a:rPr lang="tr-TR" sz="1500" b="1" dirty="0" err="1"/>
              <a:t>Vlimmeren</a:t>
            </a:r>
            <a:r>
              <a:rPr lang="tr-TR" sz="1500" b="1" dirty="0"/>
              <a:t>, 2004, s. 8).</a:t>
            </a:r>
          </a:p>
        </p:txBody>
      </p:sp>
    </p:spTree>
    <p:extLst>
      <p:ext uri="{BB962C8B-B14F-4D97-AF65-F5344CB8AC3E}">
        <p14:creationId xmlns:p14="http://schemas.microsoft.com/office/powerpoint/2010/main" val="4275139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6ED9F-D35C-A713-61D5-BB36D9BC8BE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6777D5D-882C-FB36-F369-5FA00AD0EC31}"/>
              </a:ext>
            </a:extLst>
          </p:cNvPr>
          <p:cNvSpPr>
            <a:spLocks noGrp="1"/>
          </p:cNvSpPr>
          <p:nvPr>
            <p:ph type="title"/>
          </p:nvPr>
        </p:nvSpPr>
        <p:spPr>
          <a:xfrm>
            <a:off x="830827" y="157302"/>
            <a:ext cx="8814620" cy="452297"/>
          </a:xfrm>
        </p:spPr>
        <p:txBody>
          <a:bodyPr>
            <a:normAutofit fontScale="90000"/>
          </a:bodyPr>
          <a:lstStyle/>
          <a:p>
            <a:pPr algn="ctr"/>
            <a:r>
              <a:rPr lang="tr-TR" sz="2000" b="1" dirty="0"/>
              <a:t> İsveç Çok Kültürlü Halk Kütüphaneleri: Stockholm Uluslararası Kütüphanesi</a:t>
            </a:r>
            <a:endParaRPr lang="tr-TR" sz="2000" b="1" noProof="0" dirty="0"/>
          </a:p>
        </p:txBody>
      </p:sp>
      <p:sp>
        <p:nvSpPr>
          <p:cNvPr id="3" name="İçerik Yer Tutucusu 2">
            <a:extLst>
              <a:ext uri="{FF2B5EF4-FFF2-40B4-BE49-F238E27FC236}">
                <a16:creationId xmlns:a16="http://schemas.microsoft.com/office/drawing/2014/main" id="{6877234F-049E-34DA-E890-12040FCB6783}"/>
              </a:ext>
            </a:extLst>
          </p:cNvPr>
          <p:cNvSpPr>
            <a:spLocks noGrp="1"/>
          </p:cNvSpPr>
          <p:nvPr>
            <p:ph idx="1"/>
          </p:nvPr>
        </p:nvSpPr>
        <p:spPr>
          <a:xfrm>
            <a:off x="600728" y="609600"/>
            <a:ext cx="9438005" cy="2566220"/>
          </a:xfrm>
        </p:spPr>
        <p:txBody>
          <a:bodyPr>
            <a:noAutofit/>
          </a:bodyPr>
          <a:lstStyle/>
          <a:p>
            <a:pPr algn="just">
              <a:spcBef>
                <a:spcPts val="600"/>
              </a:spcBef>
            </a:pPr>
            <a:r>
              <a:rPr lang="tr-TR" sz="1400" b="1" dirty="0"/>
              <a:t>Stockholm Uluslararası Kütüphanesi (</a:t>
            </a:r>
            <a:r>
              <a:rPr lang="tr-TR" sz="1400" b="1" dirty="0" err="1"/>
              <a:t>Internationella</a:t>
            </a:r>
            <a:r>
              <a:rPr lang="tr-TR" sz="1400" b="1" dirty="0"/>
              <a:t> </a:t>
            </a:r>
            <a:r>
              <a:rPr lang="tr-TR" sz="1400" b="1" dirty="0" err="1"/>
              <a:t>Biblioteket</a:t>
            </a:r>
            <a:r>
              <a:rPr lang="tr-TR" sz="1400" b="1" dirty="0"/>
              <a:t>), hem yerli halka hem de turistlere hizmet veren bir kültür merkezi işlevi gören bir halk kütüphanesidir</a:t>
            </a:r>
          </a:p>
          <a:p>
            <a:pPr algn="just">
              <a:spcBef>
                <a:spcPts val="600"/>
              </a:spcBef>
            </a:pPr>
            <a:r>
              <a:rPr lang="tr-TR" sz="1400" b="1" dirty="0"/>
              <a:t>Çok Kültürlü Hizmetler: Arapça, Çince, Tayca (Tayland devletinin tek resmî dili), Hintçe ve daha birçok dil dahil olmak üzere 100'den fazla dilde kitap sunar</a:t>
            </a:r>
          </a:p>
          <a:p>
            <a:pPr algn="just">
              <a:spcBef>
                <a:spcPts val="600"/>
              </a:spcBef>
            </a:pPr>
            <a:r>
              <a:rPr lang="tr-TR" sz="1400" b="1" dirty="0" err="1"/>
              <a:t>Språkcafes</a:t>
            </a:r>
            <a:r>
              <a:rPr lang="tr-TR" sz="1400" b="1" dirty="0"/>
              <a:t> (dil kahvesi saatleri) aracılığıyla dil pratiği fırsatları sunar.</a:t>
            </a:r>
          </a:p>
          <a:p>
            <a:pPr algn="just">
              <a:spcBef>
                <a:spcPts val="600"/>
              </a:spcBef>
            </a:pPr>
            <a:r>
              <a:rPr lang="tr-TR" sz="1400" b="1" dirty="0"/>
              <a:t>Çeşitli dillerde çocuk hikâyeleri okumaları ve yazar etkinlikleri düzenler.</a:t>
            </a:r>
          </a:p>
          <a:p>
            <a:pPr algn="just">
              <a:spcBef>
                <a:spcPts val="600"/>
              </a:spcBef>
            </a:pPr>
            <a:r>
              <a:rPr lang="tr-TR" sz="1400" b="1" dirty="0"/>
              <a:t>Çeşitli edebiyat ve topluluk etkinlikleri aracılığıyla kültürel alışverişi ve farklı gelenekler hakkında öğrenmeyi kolaylaştırır.</a:t>
            </a:r>
          </a:p>
          <a:p>
            <a:pPr algn="just">
              <a:spcBef>
                <a:spcPts val="600"/>
              </a:spcBef>
            </a:pPr>
            <a:r>
              <a:rPr lang="tr-TR" sz="1400" b="1" dirty="0"/>
              <a:t>Farklı dillerde çok çeşitli materyallere erişim için kütüphaneler arası ödünç verme hizmetlerini destekler (</a:t>
            </a:r>
            <a:r>
              <a:rPr lang="en-US" sz="1400" b="1" dirty="0"/>
              <a:t>Ferland, </a:t>
            </a:r>
            <a:r>
              <a:rPr lang="en-US" sz="1400" b="1" dirty="0" err="1"/>
              <a:t>t.y</a:t>
            </a:r>
            <a:r>
              <a:rPr lang="en-US" sz="1400" b="1" dirty="0"/>
              <a:t>.). </a:t>
            </a:r>
            <a:endParaRPr lang="tr-TR" sz="1400" b="1" dirty="0"/>
          </a:p>
        </p:txBody>
      </p:sp>
      <p:pic>
        <p:nvPicPr>
          <p:cNvPr id="4" name="Resim 3">
            <a:extLst>
              <a:ext uri="{FF2B5EF4-FFF2-40B4-BE49-F238E27FC236}">
                <a16:creationId xmlns:a16="http://schemas.microsoft.com/office/drawing/2014/main" id="{2D7F9DFF-DDA4-849A-C633-FF2A02B30F80}"/>
              </a:ext>
            </a:extLst>
          </p:cNvPr>
          <p:cNvPicPr>
            <a:picLocks noChangeAspect="1"/>
          </p:cNvPicPr>
          <p:nvPr/>
        </p:nvPicPr>
        <p:blipFill>
          <a:blip r:embed="rId2"/>
          <a:stretch>
            <a:fillRect/>
          </a:stretch>
        </p:blipFill>
        <p:spPr>
          <a:xfrm>
            <a:off x="2654709" y="3185651"/>
            <a:ext cx="5987845" cy="2566219"/>
          </a:xfrm>
          <a:prstGeom prst="rect">
            <a:avLst/>
          </a:prstGeom>
        </p:spPr>
      </p:pic>
      <p:sp>
        <p:nvSpPr>
          <p:cNvPr id="6" name="Metin kutusu 5">
            <a:extLst>
              <a:ext uri="{FF2B5EF4-FFF2-40B4-BE49-F238E27FC236}">
                <a16:creationId xmlns:a16="http://schemas.microsoft.com/office/drawing/2014/main" id="{6E5F657D-833A-0DF2-0E71-396822FD0072}"/>
              </a:ext>
            </a:extLst>
          </p:cNvPr>
          <p:cNvSpPr txBox="1"/>
          <p:nvPr/>
        </p:nvSpPr>
        <p:spPr>
          <a:xfrm>
            <a:off x="3898491" y="5810554"/>
            <a:ext cx="3903406" cy="246221"/>
          </a:xfrm>
          <a:prstGeom prst="rect">
            <a:avLst/>
          </a:prstGeom>
          <a:noFill/>
        </p:spPr>
        <p:txBody>
          <a:bodyPr wrap="square">
            <a:spAutoFit/>
          </a:bodyPr>
          <a:lstStyle/>
          <a:p>
            <a:r>
              <a:rPr lang="en-US" sz="1000" b="1" dirty="0"/>
              <a:t>Inside the International Library in Stockholm</a:t>
            </a:r>
            <a:r>
              <a:rPr lang="tr-TR" sz="1000" b="1" dirty="0"/>
              <a:t> (</a:t>
            </a:r>
            <a:r>
              <a:rPr lang="en-US" sz="1000" b="1" dirty="0"/>
              <a:t>Ferland, </a:t>
            </a:r>
            <a:r>
              <a:rPr lang="en-US" sz="1000" b="1" dirty="0" err="1"/>
              <a:t>t.y</a:t>
            </a:r>
            <a:r>
              <a:rPr lang="en-US" sz="1000" b="1" dirty="0"/>
              <a:t>.). </a:t>
            </a:r>
            <a:endParaRPr lang="tr-TR" sz="1000" b="1" dirty="0"/>
          </a:p>
        </p:txBody>
      </p:sp>
    </p:spTree>
    <p:extLst>
      <p:ext uri="{BB962C8B-B14F-4D97-AF65-F5344CB8AC3E}">
        <p14:creationId xmlns:p14="http://schemas.microsoft.com/office/powerpoint/2010/main" val="3180677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00360-372D-AAF8-601D-CAE3B1A4580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771E544-2CAA-E6BA-F84F-D3CB82DEF6B0}"/>
              </a:ext>
            </a:extLst>
          </p:cNvPr>
          <p:cNvSpPr>
            <a:spLocks noGrp="1"/>
          </p:cNvSpPr>
          <p:nvPr>
            <p:ph type="title"/>
          </p:nvPr>
        </p:nvSpPr>
        <p:spPr>
          <a:xfrm>
            <a:off x="850491" y="157303"/>
            <a:ext cx="8814620" cy="452297"/>
          </a:xfrm>
        </p:spPr>
        <p:txBody>
          <a:bodyPr>
            <a:normAutofit/>
          </a:bodyPr>
          <a:lstStyle/>
          <a:p>
            <a:pPr algn="ctr"/>
            <a:r>
              <a:rPr lang="tr-TR" sz="2000" b="1" dirty="0"/>
              <a:t> SORUNLAR</a:t>
            </a:r>
            <a:endParaRPr lang="tr-TR" sz="2000" b="1" noProof="0" dirty="0"/>
          </a:p>
        </p:txBody>
      </p:sp>
      <p:sp>
        <p:nvSpPr>
          <p:cNvPr id="3" name="İçerik Yer Tutucusu 2">
            <a:extLst>
              <a:ext uri="{FF2B5EF4-FFF2-40B4-BE49-F238E27FC236}">
                <a16:creationId xmlns:a16="http://schemas.microsoft.com/office/drawing/2014/main" id="{1325B15A-8AFB-025B-E6D2-198FEED7A26D}"/>
              </a:ext>
            </a:extLst>
          </p:cNvPr>
          <p:cNvSpPr>
            <a:spLocks noGrp="1"/>
          </p:cNvSpPr>
          <p:nvPr>
            <p:ph idx="1"/>
          </p:nvPr>
        </p:nvSpPr>
        <p:spPr>
          <a:xfrm>
            <a:off x="640057" y="609600"/>
            <a:ext cx="9438005" cy="5545394"/>
          </a:xfrm>
        </p:spPr>
        <p:txBody>
          <a:bodyPr>
            <a:noAutofit/>
          </a:bodyPr>
          <a:lstStyle/>
          <a:p>
            <a:pPr algn="just"/>
            <a:r>
              <a:rPr lang="tr-TR" sz="1500" b="1" u="sng" dirty="0"/>
              <a:t>Bilgiye erişim ve kullanım alışkanlığı</a:t>
            </a:r>
            <a:r>
              <a:rPr lang="tr-TR" sz="1500" b="1" dirty="0"/>
              <a:t>: Farklı kültürlerin bilgi ve kütüphane kültürüne uyumsuzluğu, sözlük ve ansiklopedilere yabancılık, alfabetik sıralama güçlükleri</a:t>
            </a:r>
          </a:p>
          <a:p>
            <a:pPr algn="just"/>
            <a:r>
              <a:rPr lang="tr-TR" sz="1500" b="1" u="sng" dirty="0"/>
              <a:t>Sınıflama ve tanıma sorunları</a:t>
            </a:r>
            <a:r>
              <a:rPr lang="tr-TR" sz="1500" b="1" dirty="0"/>
              <a:t>: Kütüphane sınıflama sistemlerini tanımayan veya kullanmayan gruplar  </a:t>
            </a:r>
          </a:p>
          <a:p>
            <a:pPr algn="just"/>
            <a:r>
              <a:rPr lang="tr-TR" sz="1500" b="1" u="sng" dirty="0"/>
              <a:t>Psikososyal sorunlar</a:t>
            </a:r>
            <a:r>
              <a:rPr lang="tr-TR" sz="1500" b="1" dirty="0"/>
              <a:t>: Güvensizlik, ifade özgürlüğü korkusu, yeni yaşam biçimine alışma zorluğu (örneğin Afganistan’dan gelenlerin özgürce düşünce ve ifade konusunda güçlükleri).  </a:t>
            </a:r>
          </a:p>
          <a:p>
            <a:pPr algn="just"/>
            <a:r>
              <a:rPr lang="tr-TR" sz="1500" b="1" u="sng" dirty="0"/>
              <a:t>Ulusal ve kültürel değerlerin farklılığı</a:t>
            </a:r>
            <a:r>
              <a:rPr lang="tr-TR" sz="1500" b="1" dirty="0"/>
              <a:t>: İsveç literatürü ve ikonların değer görmemesi, ulusal kimlik ve kültürel referansların entegrasyonunun zorlukları  </a:t>
            </a:r>
          </a:p>
          <a:p>
            <a:pPr algn="just"/>
            <a:r>
              <a:rPr lang="tr-TR" sz="1500" b="1" u="sng" dirty="0"/>
              <a:t>Dil ve iletişim sorunları</a:t>
            </a:r>
            <a:r>
              <a:rPr lang="tr-TR" sz="1500" b="1" dirty="0"/>
              <a:t>: Konuşma ve anlama güçlükleri, yanlış anlaşılmalar, öğretmen ve kütüphanecilerin ek çaba harcaması.  </a:t>
            </a:r>
          </a:p>
          <a:p>
            <a:pPr algn="just"/>
            <a:r>
              <a:rPr lang="tr-TR" sz="1500" b="1" u="sng" dirty="0"/>
              <a:t>Bütçe ve finansman</a:t>
            </a:r>
            <a:r>
              <a:rPr lang="tr-TR" sz="1500" b="1" dirty="0"/>
              <a:t>: Proje ve materyal alımı için finansman yetersizliği, rutin bütçelerin yetersizliği (</a:t>
            </a:r>
            <a:r>
              <a:rPr lang="tr-TR" sz="1500" b="1" dirty="0" err="1"/>
              <a:t>Jönsson-Lanevska</a:t>
            </a:r>
            <a:r>
              <a:rPr lang="tr-TR" sz="1500" b="1" dirty="0"/>
              <a:t>, 2005, </a:t>
            </a:r>
            <a:r>
              <a:rPr lang="tr-TR" sz="1500" b="1" dirty="0" err="1"/>
              <a:t>ss</a:t>
            </a:r>
            <a:r>
              <a:rPr lang="tr-TR" sz="1500" b="1" dirty="0"/>
              <a:t>. 136-137). </a:t>
            </a:r>
          </a:p>
          <a:p>
            <a:pPr algn="just"/>
            <a:r>
              <a:rPr lang="tr-TR" sz="1500" b="1" u="sng" dirty="0"/>
              <a:t>Çeşitliliğe uyum</a:t>
            </a:r>
            <a:r>
              <a:rPr lang="tr-TR" sz="1500" b="1" dirty="0"/>
              <a:t>: Böylesine çeşitli bir nüfus için erişimi ve uygunluğu sağlamak karmaşık olabilmektedir.</a:t>
            </a:r>
          </a:p>
          <a:p>
            <a:pPr algn="just"/>
            <a:r>
              <a:rPr lang="tr-TR" sz="1500" b="1" u="sng" dirty="0"/>
              <a:t>Derme geliştirme</a:t>
            </a:r>
            <a:r>
              <a:rPr lang="tr-TR" sz="1500" b="1" dirty="0"/>
              <a:t>: Çok sayıda dilde geniş bir dermeyi sürdürmek önemli kaynaklar gerektirir.</a:t>
            </a:r>
          </a:p>
          <a:p>
            <a:pPr algn="just"/>
            <a:r>
              <a:rPr lang="tr-TR" sz="1500" b="1" u="sng" dirty="0"/>
              <a:t>Güncellemeler</a:t>
            </a:r>
            <a:r>
              <a:rPr lang="tr-TR" sz="1500" b="1" dirty="0"/>
              <a:t>: Topluluğun değişen çok kültürlü taleplerini karşılamak için programları sürekli olarak uyarlama gereksinimi (</a:t>
            </a:r>
            <a:r>
              <a:rPr lang="tr-TR" sz="1500" b="1" dirty="0" err="1"/>
              <a:t>Ferland</a:t>
            </a:r>
            <a:r>
              <a:rPr lang="tr-TR" sz="1500" b="1" dirty="0"/>
              <a:t>, </a:t>
            </a:r>
            <a:r>
              <a:rPr lang="tr-TR" sz="1500" b="1" dirty="0" err="1"/>
              <a:t>t.y</a:t>
            </a:r>
            <a:r>
              <a:rPr lang="tr-TR" sz="1500" b="1" dirty="0"/>
              <a:t>.). </a:t>
            </a:r>
            <a:endParaRPr lang="tr-TR" sz="1650" b="1" dirty="0"/>
          </a:p>
        </p:txBody>
      </p:sp>
    </p:spTree>
    <p:extLst>
      <p:ext uri="{BB962C8B-B14F-4D97-AF65-F5344CB8AC3E}">
        <p14:creationId xmlns:p14="http://schemas.microsoft.com/office/powerpoint/2010/main" val="2099618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92475-3E97-B850-13A6-438930D94F7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FEA4ED2-2600-9278-DF89-A3A1DAE8770E}"/>
              </a:ext>
            </a:extLst>
          </p:cNvPr>
          <p:cNvSpPr>
            <a:spLocks noGrp="1"/>
          </p:cNvSpPr>
          <p:nvPr>
            <p:ph type="title"/>
          </p:nvPr>
        </p:nvSpPr>
        <p:spPr>
          <a:xfrm>
            <a:off x="850491" y="157303"/>
            <a:ext cx="8814620" cy="452297"/>
          </a:xfrm>
        </p:spPr>
        <p:txBody>
          <a:bodyPr>
            <a:normAutofit/>
          </a:bodyPr>
          <a:lstStyle/>
          <a:p>
            <a:pPr algn="ctr"/>
            <a:r>
              <a:rPr lang="tr-TR" sz="2000" b="1" dirty="0"/>
              <a:t> SORUNLAR</a:t>
            </a:r>
            <a:endParaRPr lang="tr-TR" sz="2000" b="1" noProof="0" dirty="0"/>
          </a:p>
        </p:txBody>
      </p:sp>
      <p:sp>
        <p:nvSpPr>
          <p:cNvPr id="3" name="İçerik Yer Tutucusu 2">
            <a:extLst>
              <a:ext uri="{FF2B5EF4-FFF2-40B4-BE49-F238E27FC236}">
                <a16:creationId xmlns:a16="http://schemas.microsoft.com/office/drawing/2014/main" id="{BC3791FB-833D-CA4F-52A2-E4728CE0BAF2}"/>
              </a:ext>
            </a:extLst>
          </p:cNvPr>
          <p:cNvSpPr>
            <a:spLocks noGrp="1"/>
          </p:cNvSpPr>
          <p:nvPr>
            <p:ph idx="1"/>
          </p:nvPr>
        </p:nvSpPr>
        <p:spPr>
          <a:xfrm>
            <a:off x="640057" y="609600"/>
            <a:ext cx="9438005" cy="5284839"/>
          </a:xfrm>
        </p:spPr>
        <p:txBody>
          <a:bodyPr>
            <a:noAutofit/>
          </a:bodyPr>
          <a:lstStyle/>
          <a:p>
            <a:pPr marL="0" indent="0" algn="just">
              <a:buNone/>
            </a:pPr>
            <a:r>
              <a:rPr lang="tr-TR" sz="1500" b="1" dirty="0"/>
              <a:t>1991 yılında Stockholm Şehir Kütüphanesi’nde ülke çapında hizmet sunmak üzere yapılandırılan “</a:t>
            </a:r>
            <a:r>
              <a:rPr lang="tr-TR" sz="1500" b="1" dirty="0" err="1"/>
              <a:t>Lending</a:t>
            </a:r>
            <a:r>
              <a:rPr lang="tr-TR" sz="1500" b="1" dirty="0"/>
              <a:t> </a:t>
            </a:r>
            <a:r>
              <a:rPr lang="tr-TR" sz="1500" b="1" dirty="0" err="1"/>
              <a:t>Centre</a:t>
            </a:r>
            <a:r>
              <a:rPr lang="tr-TR" sz="1500" b="1" dirty="0"/>
              <a:t> </a:t>
            </a:r>
            <a:r>
              <a:rPr lang="tr-TR" sz="1500" b="1" dirty="0" err="1"/>
              <a:t>for</a:t>
            </a:r>
            <a:r>
              <a:rPr lang="tr-TR" sz="1500" b="1" dirty="0"/>
              <a:t> </a:t>
            </a:r>
            <a:r>
              <a:rPr lang="tr-TR" sz="1500" b="1" dirty="0" err="1"/>
              <a:t>Immigrant</a:t>
            </a:r>
            <a:r>
              <a:rPr lang="tr-TR" sz="1500" b="1" dirty="0"/>
              <a:t> </a:t>
            </a:r>
            <a:r>
              <a:rPr lang="tr-TR" sz="1500" b="1" dirty="0" err="1"/>
              <a:t>Literature</a:t>
            </a:r>
            <a:r>
              <a:rPr lang="tr-TR" sz="1500" b="1" dirty="0"/>
              <a:t>” (Göçmen Literatürü Ödünç Verme Merkezi) pek çok bağlamda önemli hizmetler sunsa da çeşitli sorunlarla da yüzleşmek durumunda kalmıştır. </a:t>
            </a:r>
          </a:p>
          <a:p>
            <a:pPr marL="0" indent="0" algn="just">
              <a:buNone/>
            </a:pPr>
            <a:r>
              <a:rPr lang="tr-TR" sz="1500" b="1" dirty="0"/>
              <a:t>Bu sorunlar:</a:t>
            </a:r>
          </a:p>
          <a:p>
            <a:pPr algn="just"/>
            <a:r>
              <a:rPr lang="tr-TR" sz="1500" b="1" dirty="0"/>
              <a:t>Yeni gelenler için kitap ve dergi satın almak üzere destek kanalların bulunamaması</a:t>
            </a:r>
          </a:p>
          <a:p>
            <a:pPr algn="just"/>
            <a:r>
              <a:rPr lang="tr-TR" sz="1500" b="1" dirty="0"/>
              <a:t>Doğru ve iyi kitap seçiminin nasıl yapılabileceği ve </a:t>
            </a:r>
          </a:p>
          <a:p>
            <a:pPr algn="just"/>
            <a:r>
              <a:rPr lang="tr-TR" sz="1500" b="1" dirty="0"/>
              <a:t>Yeni kitapların nasıl sınıflandırılacağı</a:t>
            </a:r>
          </a:p>
          <a:p>
            <a:pPr algn="just"/>
            <a:r>
              <a:rPr lang="tr-TR" sz="1500" b="1" dirty="0"/>
              <a:t>Ödünç alacak kişilerin çeşitli kaynaklara ilişkin farkındalığının nasıl oluşturulacağı</a:t>
            </a:r>
          </a:p>
          <a:p>
            <a:pPr marL="0" indent="0" algn="just">
              <a:buNone/>
            </a:pPr>
            <a:r>
              <a:rPr lang="tr-TR" sz="1500" b="1" u="sng" dirty="0"/>
              <a:t>Bu süreçte karşılaşılan temel sorun ise,</a:t>
            </a:r>
          </a:p>
          <a:p>
            <a:pPr algn="just"/>
            <a:r>
              <a:rPr lang="tr-TR" sz="1500" b="1" dirty="0"/>
              <a:t>Yerel, bölgesel kütüphaneler ile Göçmen Literatürü Ödünç Verme Merkezi arasında sorumlulukların net bir biçimde paylaşımına ilişkin bir vizyon oluşturulmamasıdır.</a:t>
            </a:r>
          </a:p>
          <a:p>
            <a:pPr marL="0" indent="0" algn="just">
              <a:buNone/>
            </a:pPr>
            <a:r>
              <a:rPr lang="tr-TR" sz="1500" b="1" u="sng" dirty="0"/>
              <a:t>Örneğin</a:t>
            </a:r>
          </a:p>
          <a:p>
            <a:pPr algn="just"/>
            <a:r>
              <a:rPr lang="tr-TR" sz="1500" b="1" dirty="0"/>
              <a:t>Aynı kitapların pek çok kopyalarını sağlamak önemli bir sorundur (Bunun yerine, bu materyallerin yerel, bölgesel ve merkezi stoklarda birbirini tamamlayıcı biçimde bulundurulmalarını garanti etmek stratejik bir çözüm olarak planlanmıştır (</a:t>
            </a:r>
            <a:r>
              <a:rPr lang="tr-TR" sz="1500" b="1" dirty="0" err="1"/>
              <a:t>Jönsson-Lanevska</a:t>
            </a:r>
            <a:r>
              <a:rPr lang="tr-TR" sz="1500" b="1" dirty="0"/>
              <a:t>, 2005, s. 132).</a:t>
            </a:r>
            <a:endParaRPr lang="tr-TR" sz="1650" b="1" dirty="0"/>
          </a:p>
        </p:txBody>
      </p:sp>
    </p:spTree>
    <p:extLst>
      <p:ext uri="{BB962C8B-B14F-4D97-AF65-F5344CB8AC3E}">
        <p14:creationId xmlns:p14="http://schemas.microsoft.com/office/powerpoint/2010/main" val="634597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7EFC2-61F3-CE64-8C2C-994D324643E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DF2A59F-DB0A-6AE8-196A-71775C9BA2E2}"/>
              </a:ext>
            </a:extLst>
          </p:cNvPr>
          <p:cNvSpPr>
            <a:spLocks noGrp="1"/>
          </p:cNvSpPr>
          <p:nvPr>
            <p:ph type="title"/>
          </p:nvPr>
        </p:nvSpPr>
        <p:spPr>
          <a:xfrm>
            <a:off x="850491" y="157303"/>
            <a:ext cx="8814620" cy="452297"/>
          </a:xfrm>
        </p:spPr>
        <p:txBody>
          <a:bodyPr>
            <a:normAutofit/>
          </a:bodyPr>
          <a:lstStyle/>
          <a:p>
            <a:pPr algn="ctr"/>
            <a:r>
              <a:rPr lang="tr-TR" sz="2000" b="1" dirty="0"/>
              <a:t> ÖNERİLER</a:t>
            </a:r>
            <a:endParaRPr lang="tr-TR" sz="2000" b="1" noProof="0" dirty="0"/>
          </a:p>
        </p:txBody>
      </p:sp>
      <p:sp>
        <p:nvSpPr>
          <p:cNvPr id="3" name="İçerik Yer Tutucusu 2">
            <a:extLst>
              <a:ext uri="{FF2B5EF4-FFF2-40B4-BE49-F238E27FC236}">
                <a16:creationId xmlns:a16="http://schemas.microsoft.com/office/drawing/2014/main" id="{D75B889A-66F6-1398-531B-1EDF183A88AB}"/>
              </a:ext>
            </a:extLst>
          </p:cNvPr>
          <p:cNvSpPr>
            <a:spLocks noGrp="1"/>
          </p:cNvSpPr>
          <p:nvPr>
            <p:ph idx="1"/>
          </p:nvPr>
        </p:nvSpPr>
        <p:spPr>
          <a:xfrm>
            <a:off x="600728" y="609600"/>
            <a:ext cx="9438005" cy="5850194"/>
          </a:xfrm>
        </p:spPr>
        <p:txBody>
          <a:bodyPr>
            <a:noAutofit/>
          </a:bodyPr>
          <a:lstStyle/>
          <a:p>
            <a:pPr algn="just"/>
            <a:r>
              <a:rPr lang="tr-TR" sz="1400" b="1" u="sng" dirty="0"/>
              <a:t>Çok Kültürlülük Çalışmaları</a:t>
            </a:r>
            <a:r>
              <a:rPr lang="tr-TR" sz="1400" b="1" dirty="0"/>
              <a:t>: Çok dilli dermeleri ve kültürel programları genişletmeye devam etmek</a:t>
            </a:r>
          </a:p>
          <a:p>
            <a:pPr algn="just"/>
            <a:r>
              <a:rPr lang="tr-TR" sz="1400" b="1" u="sng" dirty="0"/>
              <a:t>Katılım</a:t>
            </a:r>
            <a:r>
              <a:rPr lang="tr-TR" sz="1400" b="1" dirty="0"/>
              <a:t>: Dil ve kültürel etkinlikler aracılığıyla topluluk katılımını teşvik etmek, okul, aile ve toplumla ortak çalışmalar </a:t>
            </a:r>
          </a:p>
          <a:p>
            <a:pPr algn="just"/>
            <a:r>
              <a:rPr lang="tr-TR" sz="1400" b="1" u="sng" dirty="0"/>
              <a:t>Sosyal Uyum</a:t>
            </a:r>
            <a:r>
              <a:rPr lang="tr-TR" sz="1400" b="1" dirty="0"/>
              <a:t>: Farklı kültürel gruplar arasında anlayışı geliştirerek entegrasyonu ve sosyal uyumu desteklemek.</a:t>
            </a:r>
          </a:p>
          <a:p>
            <a:pPr algn="just"/>
            <a:r>
              <a:rPr lang="tr-TR" sz="1400" b="1" u="sng" dirty="0"/>
              <a:t>Finansman</a:t>
            </a:r>
            <a:r>
              <a:rPr lang="tr-TR" sz="1400" b="1" dirty="0"/>
              <a:t>: Devletten veya uluslararası projelerden fon sağlama, özel entegrasyon projeleri ile kaynak geliştirme; fon kaynaklarının çeşitlendirilmesi, çok dilli ve kültürel etkinliklerin yaygınlaştırılması</a:t>
            </a:r>
          </a:p>
          <a:p>
            <a:pPr algn="just"/>
            <a:r>
              <a:rPr lang="tr-TR" sz="1400" b="1" u="sng" dirty="0"/>
              <a:t>Çok dilli materyal ve etkinlikler</a:t>
            </a:r>
            <a:r>
              <a:rPr lang="tr-TR" sz="1400" b="1" dirty="0"/>
              <a:t>: Çocuklar ve yetişkinler için farklı dillerde kitap, gazeteler, etkinlikler, kültürel günler ve programlar  </a:t>
            </a:r>
          </a:p>
          <a:p>
            <a:pPr algn="just"/>
            <a:r>
              <a:rPr lang="tr-TR" sz="1400" b="1" u="sng" dirty="0"/>
              <a:t>Personel eğitimi ve iş birliği</a:t>
            </a:r>
            <a:r>
              <a:rPr lang="tr-TR" sz="1400" b="1" dirty="0"/>
              <a:t>: Çok kültürlü ve dilsel becerilere sahip personel istihdamı, personelin eğitimi, dil bariyerlerini aşmak üzere eğitim </a:t>
            </a:r>
          </a:p>
          <a:p>
            <a:pPr algn="just"/>
            <a:r>
              <a:rPr lang="tr-TR" sz="1400" b="1" u="sng" dirty="0"/>
              <a:t>Mekânsal düzenlemeler</a:t>
            </a:r>
            <a:r>
              <a:rPr lang="tr-TR" sz="1400" b="1" dirty="0"/>
              <a:t>: Kapsayıcı ve kültürel farklılıkları yansıtan mimari </a:t>
            </a:r>
          </a:p>
          <a:p>
            <a:pPr algn="just"/>
            <a:r>
              <a:rPr lang="tr-TR" sz="1400" b="1" u="sng" dirty="0"/>
              <a:t>Dijital ve online hizmetler</a:t>
            </a:r>
            <a:r>
              <a:rPr lang="tr-TR" sz="1400" b="1" dirty="0"/>
              <a:t>: Çok dilli katalog ve içeriklerin erişilebilirliği, kültürler arası etkinliklerin ve kaynakların dijital ortamda sunulması.</a:t>
            </a:r>
          </a:p>
          <a:p>
            <a:pPr marL="0" indent="0" algn="just">
              <a:buNone/>
            </a:pPr>
            <a:r>
              <a:rPr lang="tr-TR" sz="1400" b="1" u="sng" dirty="0"/>
              <a:t>Özetle</a:t>
            </a:r>
            <a:r>
              <a:rPr lang="tr-TR" sz="1400" b="1" dirty="0"/>
              <a:t>, İsveç halk kütüphanelerinde çok kültürlülük politikası, farklı dil ve kültürlere hizmet vermeyi amaçlamaktadır. Ancak, bilgiye erişim ve kullanma alışkanlığı, sınıflama ve tanıma güçlükleri, psikososyal engeller ve finansal kısıtlamalar gibi sorunlar yaşanmaktadır. Bu sorunların aşılması için finansman sağlama, çok dilli materyal ve etkinliklerin artırılması, personel eğitimi ve toplumla iş birliği temel stratejiler olarak önerilmektedir. Çok kültürlü kütüphanelerin sürdürülebilir ve kapsayıcı hizmetler sunabilmesi için bütün sektörlerin iş birliği ve finansal destek şarttır (</a:t>
            </a:r>
            <a:r>
              <a:rPr lang="tr-TR" sz="1400" b="1" dirty="0" err="1"/>
              <a:t>Jönsson-Lanevska</a:t>
            </a:r>
            <a:r>
              <a:rPr lang="tr-TR" sz="1400" b="1" dirty="0"/>
              <a:t>, 2005, </a:t>
            </a:r>
            <a:r>
              <a:rPr lang="tr-TR" sz="1400" b="1" dirty="0" err="1"/>
              <a:t>ss</a:t>
            </a:r>
            <a:r>
              <a:rPr lang="tr-TR" sz="1400" b="1" dirty="0"/>
              <a:t>. 136-37; Larsen, Jacobs ve </a:t>
            </a:r>
            <a:r>
              <a:rPr lang="tr-TR" sz="1400" b="1" dirty="0" err="1"/>
              <a:t>Vlimmeren</a:t>
            </a:r>
            <a:r>
              <a:rPr lang="tr-TR" sz="1400" b="1" dirty="0"/>
              <a:t>, 2004, s. 11).</a:t>
            </a:r>
            <a:endParaRPr lang="tr-TR" sz="1650" b="1" dirty="0"/>
          </a:p>
        </p:txBody>
      </p:sp>
    </p:spTree>
    <p:extLst>
      <p:ext uri="{BB962C8B-B14F-4D97-AF65-F5344CB8AC3E}">
        <p14:creationId xmlns:p14="http://schemas.microsoft.com/office/powerpoint/2010/main" val="2104562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615F7-DDE9-80E1-C605-CFC33031613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72C0CE3-48F6-7528-6264-54098DC7D3B2}"/>
              </a:ext>
            </a:extLst>
          </p:cNvPr>
          <p:cNvSpPr>
            <a:spLocks noGrp="1"/>
          </p:cNvSpPr>
          <p:nvPr>
            <p:ph type="title"/>
          </p:nvPr>
        </p:nvSpPr>
        <p:spPr>
          <a:xfrm>
            <a:off x="850491" y="157303"/>
            <a:ext cx="8814620" cy="452297"/>
          </a:xfrm>
        </p:spPr>
        <p:txBody>
          <a:bodyPr>
            <a:normAutofit/>
          </a:bodyPr>
          <a:lstStyle/>
          <a:p>
            <a:pPr algn="ctr"/>
            <a:r>
              <a:rPr lang="tr-TR" sz="2000" b="1" dirty="0"/>
              <a:t> ÇEKYA (ÇEK CUMHURİYETİ): GENEL BİLGİLER</a:t>
            </a:r>
            <a:endParaRPr lang="tr-TR" sz="2000" b="1" noProof="0" dirty="0"/>
          </a:p>
        </p:txBody>
      </p:sp>
      <p:sp>
        <p:nvSpPr>
          <p:cNvPr id="3" name="İçerik Yer Tutucusu 2">
            <a:extLst>
              <a:ext uri="{FF2B5EF4-FFF2-40B4-BE49-F238E27FC236}">
                <a16:creationId xmlns:a16="http://schemas.microsoft.com/office/drawing/2014/main" id="{EA8AAB4A-6E1F-7B92-D729-65D0655DCECF}"/>
              </a:ext>
            </a:extLst>
          </p:cNvPr>
          <p:cNvSpPr>
            <a:spLocks noGrp="1"/>
          </p:cNvSpPr>
          <p:nvPr>
            <p:ph idx="1"/>
          </p:nvPr>
        </p:nvSpPr>
        <p:spPr>
          <a:xfrm>
            <a:off x="600728" y="609600"/>
            <a:ext cx="9438005" cy="5850194"/>
          </a:xfrm>
        </p:spPr>
        <p:txBody>
          <a:bodyPr>
            <a:noAutofit/>
          </a:bodyPr>
          <a:lstStyle/>
          <a:p>
            <a:pPr marL="0" indent="0" algn="just">
              <a:buNone/>
            </a:pPr>
            <a:r>
              <a:rPr lang="tr-TR" sz="1350" b="1" u="sng" dirty="0"/>
              <a:t>Coğrafyası ve Yönetsel Yapısı  </a:t>
            </a:r>
          </a:p>
          <a:p>
            <a:pPr algn="just"/>
            <a:r>
              <a:rPr lang="tr-TR" sz="1350" b="1" dirty="0"/>
              <a:t>Avrupa’nın merkezinde ve 78.866 km² alanı kapsamaktadır. Batıda Bohemya, doğuda </a:t>
            </a:r>
            <a:r>
              <a:rPr lang="tr-TR" sz="1350" b="1" dirty="0" err="1"/>
              <a:t>Moravya</a:t>
            </a:r>
            <a:r>
              <a:rPr lang="tr-TR" sz="1350" b="1" dirty="0"/>
              <a:t> ve </a:t>
            </a:r>
            <a:r>
              <a:rPr lang="tr-TR" sz="1350" b="1" dirty="0" err="1"/>
              <a:t>Moravya-Silezya</a:t>
            </a:r>
            <a:r>
              <a:rPr lang="tr-TR" sz="1350" b="1" dirty="0"/>
              <a:t> eyaletinin kuzey kesiminde </a:t>
            </a:r>
            <a:r>
              <a:rPr lang="tr-TR" sz="1350" b="1" dirty="0" err="1"/>
              <a:t>Silezya</a:t>
            </a:r>
            <a:r>
              <a:rPr lang="tr-TR" sz="1350" b="1" dirty="0"/>
              <a:t> olmak üzere üç ana bölüme ayrılır. Tarihsel olarak, ülke sekiz idari bölgeye bölünmüştür: Başkent Prag, Orta/Merkez Bohemya, Güney Bohemya, Batı Bohemya, Kuzey Bohemya, Doğu Bohemya, Güney </a:t>
            </a:r>
            <a:r>
              <a:rPr lang="tr-TR" sz="1350" b="1" dirty="0" err="1"/>
              <a:t>Moravya</a:t>
            </a:r>
            <a:r>
              <a:rPr lang="tr-TR" sz="1350" b="1" dirty="0"/>
              <a:t> ve Kuzey </a:t>
            </a:r>
            <a:r>
              <a:rPr lang="tr-TR" sz="1350" b="1" dirty="0" err="1"/>
              <a:t>Moravya</a:t>
            </a:r>
            <a:r>
              <a:rPr lang="tr-TR" sz="1350" b="1" dirty="0"/>
              <a:t> (</a:t>
            </a:r>
            <a:r>
              <a:rPr lang="tr-TR" sz="1350" b="1" dirty="0" err="1"/>
              <a:t>Frucht</a:t>
            </a:r>
            <a:r>
              <a:rPr lang="tr-TR" sz="1350" b="1" dirty="0"/>
              <a:t>, 2005, s. 203). 2000’de, Prag da dahil, en fazla idari hizmet veren şehirlerin adını taşıyan toplam 14 bölge (</a:t>
            </a:r>
            <a:r>
              <a:rPr lang="tr-TR" sz="1350" b="1" dirty="0" err="1"/>
              <a:t>kraje</a:t>
            </a:r>
            <a:r>
              <a:rPr lang="tr-TR" sz="1350" b="1" dirty="0"/>
              <a:t>) oluşturulmuştur (</a:t>
            </a:r>
            <a:r>
              <a:rPr lang="tr-TR" sz="1350" b="1" dirty="0" err="1"/>
              <a:t>Frucht</a:t>
            </a:r>
            <a:r>
              <a:rPr lang="tr-TR" sz="1350" b="1" dirty="0"/>
              <a:t>, 2005, s. 203).</a:t>
            </a:r>
          </a:p>
          <a:p>
            <a:pPr marL="0" indent="0" algn="just">
              <a:buNone/>
            </a:pPr>
            <a:r>
              <a:rPr lang="tr-TR" sz="1350" b="1" u="sng" dirty="0"/>
              <a:t>Tarihsel Arka Plan ve Siyasi Gelişmeler  </a:t>
            </a:r>
          </a:p>
          <a:p>
            <a:pPr algn="just"/>
            <a:r>
              <a:rPr lang="tr-TR" sz="1350" b="1" dirty="0"/>
              <a:t>Orta Çağdan 19. yüzyıla kadar, bölge Habsburg İmparatorluğu’nun (daha sonra başkenti Viyana olan Avusturya İmparatorluğu olarak anılacaktır) yönetimi altındadır. 1867’de, Macaristan’ın özerkliğiyle Slovakya Macar yönetimi altında kalmış, 1918’de bağımsız Çekoslovakya kurulmuştur. 1939’da Nazi işgaline uğrayan ülke, 1945’te Sovyetler tarafından kurtarılmış, ardından 1948’de komünist sistem iktidara gelmiştir (Kavukçu, 2008, s. 74; </a:t>
            </a:r>
            <a:r>
              <a:rPr lang="tr-TR" sz="1350" b="1" dirty="0" err="1"/>
              <a:t>Frucht</a:t>
            </a:r>
            <a:r>
              <a:rPr lang="tr-TR" sz="1350" b="1" dirty="0"/>
              <a:t>, 2005, s. 208). </a:t>
            </a:r>
          </a:p>
          <a:p>
            <a:pPr algn="just"/>
            <a:r>
              <a:rPr lang="tr-TR" sz="1350" b="1" dirty="0"/>
              <a:t>1989 Kadife Devrimi ile demokratikleşmiş, ekonomik ve politik reformlar başlamıştır. 1993’te </a:t>
            </a:r>
            <a:r>
              <a:rPr lang="tr-TR" sz="1350" b="1" dirty="0" err="1"/>
              <a:t>Çekya</a:t>
            </a:r>
            <a:r>
              <a:rPr lang="tr-TR" sz="1350" b="1" dirty="0"/>
              <a:t> ve Slovakya barışçıl bir şekilde ayrılmıştır. Ülke, NATO’ya 1999’da, Avrupa Topluluğu’na ise 2004’te katılmıştır (</a:t>
            </a:r>
            <a:r>
              <a:rPr lang="tr-TR" sz="1350" b="1" dirty="0" err="1"/>
              <a:t>Freundorfer</a:t>
            </a:r>
            <a:r>
              <a:rPr lang="tr-TR" sz="1350" b="1" dirty="0"/>
              <a:t> ve </a:t>
            </a:r>
            <a:r>
              <a:rPr lang="tr-TR" sz="1350" b="1" dirty="0" err="1"/>
              <a:t>Koch</a:t>
            </a:r>
            <a:r>
              <a:rPr lang="tr-TR" sz="1350" b="1" dirty="0"/>
              <a:t>, 2012, </a:t>
            </a:r>
            <a:r>
              <a:rPr lang="tr-TR" sz="1350" b="1" dirty="0" err="1"/>
              <a:t>ss</a:t>
            </a:r>
            <a:r>
              <a:rPr lang="tr-TR" sz="1350" b="1" dirty="0"/>
              <a:t>. 17-18).</a:t>
            </a:r>
          </a:p>
          <a:p>
            <a:pPr marL="0" indent="0" algn="just">
              <a:buNone/>
            </a:pPr>
            <a:r>
              <a:rPr lang="tr-TR" sz="1350" b="1" u="sng" dirty="0"/>
              <a:t>Nüfus ve Sosyoekonomik Yapı  </a:t>
            </a:r>
          </a:p>
          <a:p>
            <a:pPr algn="just"/>
            <a:r>
              <a:rPr lang="tr-TR" sz="1350" b="1" dirty="0"/>
              <a:t>Nüfusun %90’ı Çek, geri kalanı </a:t>
            </a:r>
            <a:r>
              <a:rPr lang="tr-TR" sz="1350" b="1" dirty="0" err="1"/>
              <a:t>Moravyalılar</a:t>
            </a:r>
            <a:r>
              <a:rPr lang="tr-TR" sz="1350" b="1" dirty="0"/>
              <a:t>, Slovaklar ve Romanlardan oluşur. Romanlar nüfusun %2-3’ünü temsil etmekte olup, yüksek işsizlik ve konut sorunları yaşamaktadırlar. Romanlar, eğitim ve iş piyasasında ayrımcılığa maruz kalmakta ve sosyal dışlanma ile karşı karşıyadır (</a:t>
            </a:r>
            <a:r>
              <a:rPr lang="tr-TR" sz="1350" b="1" dirty="0" err="1"/>
              <a:t>Dodds</a:t>
            </a:r>
            <a:r>
              <a:rPr lang="tr-TR" sz="1350" b="1" dirty="0"/>
              <a:t>, 2011, s. 14; </a:t>
            </a:r>
            <a:r>
              <a:rPr lang="tr-TR" sz="1350" b="1" dirty="0" err="1"/>
              <a:t>Hašková</a:t>
            </a:r>
            <a:r>
              <a:rPr lang="tr-TR" sz="1350" b="1" dirty="0"/>
              <a:t> ve Uhde, 2009, s. 26).  </a:t>
            </a:r>
          </a:p>
          <a:p>
            <a:pPr algn="just"/>
            <a:r>
              <a:rPr lang="tr-TR" sz="1350" b="1" dirty="0"/>
              <a:t>OECD verilerine göre, ülke küreselleşmeden en çok etkilenen ülkeler arasında olup, göç dalgaları artış göstermektedir. 2007’de göçmen sayısı yaklaşık 102.511’e ulaşmıştır. Göçleri teşvik eden etmenler arasında, azalan işsizlik ve sabit maaşlar bulunmaktadır (</a:t>
            </a:r>
            <a:r>
              <a:rPr lang="tr-TR" sz="1350" b="1" dirty="0" err="1"/>
              <a:t>Šveráková</a:t>
            </a:r>
            <a:r>
              <a:rPr lang="tr-TR" sz="1350" b="1" dirty="0"/>
              <a:t> ve </a:t>
            </a:r>
            <a:r>
              <a:rPr lang="tr-TR" sz="1350" b="1" dirty="0" err="1"/>
              <a:t>Kořínek</a:t>
            </a:r>
            <a:r>
              <a:rPr lang="tr-TR" sz="1350" b="1" dirty="0"/>
              <a:t>, 2008, s. 1).</a:t>
            </a:r>
          </a:p>
        </p:txBody>
      </p:sp>
    </p:spTree>
    <p:extLst>
      <p:ext uri="{BB962C8B-B14F-4D97-AF65-F5344CB8AC3E}">
        <p14:creationId xmlns:p14="http://schemas.microsoft.com/office/powerpoint/2010/main" val="277983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8064" y="157303"/>
            <a:ext cx="5454170" cy="634181"/>
          </a:xfrm>
        </p:spPr>
        <p:txBody>
          <a:bodyPr>
            <a:normAutofit fontScale="90000"/>
          </a:bodyPr>
          <a:lstStyle/>
          <a:p>
            <a:pPr algn="ctr"/>
            <a:r>
              <a:rPr lang="tr-TR" b="1" noProof="0" dirty="0"/>
              <a:t>GİRİŞ</a:t>
            </a:r>
          </a:p>
        </p:txBody>
      </p:sp>
      <p:sp>
        <p:nvSpPr>
          <p:cNvPr id="3" name="İçerik Yer Tutucusu 2"/>
          <p:cNvSpPr>
            <a:spLocks noGrp="1"/>
          </p:cNvSpPr>
          <p:nvPr>
            <p:ph idx="1"/>
          </p:nvPr>
        </p:nvSpPr>
        <p:spPr>
          <a:xfrm>
            <a:off x="640058" y="914386"/>
            <a:ext cx="9438005" cy="5397924"/>
          </a:xfrm>
        </p:spPr>
        <p:txBody>
          <a:bodyPr>
            <a:noAutofit/>
          </a:bodyPr>
          <a:lstStyle/>
          <a:p>
            <a:pPr marL="0" indent="0" algn="just">
              <a:buNone/>
            </a:pPr>
            <a:r>
              <a:rPr lang="tr-TR" sz="2000" b="1" noProof="0" dirty="0"/>
              <a:t>Bu ders, Finlandiya, İsveç ve </a:t>
            </a:r>
            <a:r>
              <a:rPr lang="tr-TR" sz="2000" b="1" noProof="0" dirty="0" err="1"/>
              <a:t>Çekya</a:t>
            </a:r>
            <a:r>
              <a:rPr lang="tr-TR" sz="2000" b="1" noProof="0" dirty="0"/>
              <a:t> gibi Kuzey ve Orta Avrupa ülkelerinin halk kütüphanelerinin tarihsel gelişimi, yapısal özellikleri ve çok kültürlülük politikaları üzerine kapsamlı bir değerlendirme sunmayı amaçlamaktadır. </a:t>
            </a:r>
          </a:p>
          <a:p>
            <a:pPr marL="0" indent="0" algn="just">
              <a:buNone/>
            </a:pPr>
            <a:r>
              <a:rPr lang="tr-TR" sz="2000" b="1" noProof="0" dirty="0"/>
              <a:t>Dersin temel amacı, bu ülkelerin kütüphanelerinin toplumsal entegrasyon, eğitim ve kültürel uyum süreçlerindeki rollerini incelemek ve karşılaştıkları sorunlar ile önerilen çözüm yollarını bütüncül bir bakış açısıyla ortaya koymaktır. </a:t>
            </a:r>
          </a:p>
          <a:p>
            <a:pPr marL="0" indent="0" algn="just">
              <a:buNone/>
            </a:pPr>
            <a:r>
              <a:rPr lang="tr-TR" sz="2000" b="1" noProof="0" dirty="0"/>
              <a:t>Ayrıca, her bir ülkenin farklı sosyokültürel ve tarihsel bağlamlarda nasıl şekillendiği, kütüphanelerin çok kültürlülük politikalarını nasıl uyguladığı ve bu bağlamda karşılaştıkları zorluklar detaylandırılacaktır. </a:t>
            </a:r>
          </a:p>
          <a:p>
            <a:pPr marL="0" indent="0" algn="just">
              <a:buNone/>
            </a:pPr>
            <a:r>
              <a:rPr lang="tr-TR" sz="2000" b="1" noProof="0" dirty="0"/>
              <a:t>Bu analiz, kütüphanelerin çok kültürlü toplumlarda sosyal katılımı teşvik eden, erişilebilirliği artıran ve kültürel çeşitliliği yansıtan dinamik kamusal alanlar olarak işlevlerini anlamaya katkı sağlayacaktır. </a:t>
            </a:r>
          </a:p>
          <a:p>
            <a:pPr marL="0" indent="0" algn="just">
              <a:buNone/>
            </a:pPr>
            <a:r>
              <a:rPr lang="tr-TR" sz="2000" b="1" noProof="0" dirty="0"/>
              <a:t>Ders boyunca, ülkelerin yasal mevzuatı, uygulama örnekleri, mevcut sorunlar ve geliştirilmesi gereken alanlar detaylı bir şekilde tartışılacaktır.</a:t>
            </a:r>
          </a:p>
        </p:txBody>
      </p:sp>
    </p:spTree>
    <p:extLst>
      <p:ext uri="{BB962C8B-B14F-4D97-AF65-F5344CB8AC3E}">
        <p14:creationId xmlns:p14="http://schemas.microsoft.com/office/powerpoint/2010/main" val="2988615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E9371-7E44-78F6-015A-48FC357DE61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C9DECCD-78A9-6829-9CF0-8D5E2865A592}"/>
              </a:ext>
            </a:extLst>
          </p:cNvPr>
          <p:cNvSpPr>
            <a:spLocks noGrp="1"/>
          </p:cNvSpPr>
          <p:nvPr>
            <p:ph type="title"/>
          </p:nvPr>
        </p:nvSpPr>
        <p:spPr>
          <a:xfrm>
            <a:off x="850491" y="157303"/>
            <a:ext cx="8814620" cy="452297"/>
          </a:xfrm>
        </p:spPr>
        <p:txBody>
          <a:bodyPr>
            <a:normAutofit/>
          </a:bodyPr>
          <a:lstStyle/>
          <a:p>
            <a:pPr algn="ctr"/>
            <a:r>
              <a:rPr lang="tr-TR" sz="2000" b="1" dirty="0"/>
              <a:t> ÇEKYA (ÇEK CUMHURİYETİ): GENEL BİLGİLER</a:t>
            </a:r>
            <a:endParaRPr lang="tr-TR" sz="2000" b="1" noProof="0" dirty="0"/>
          </a:p>
        </p:txBody>
      </p:sp>
      <p:sp>
        <p:nvSpPr>
          <p:cNvPr id="3" name="İçerik Yer Tutucusu 2">
            <a:extLst>
              <a:ext uri="{FF2B5EF4-FFF2-40B4-BE49-F238E27FC236}">
                <a16:creationId xmlns:a16="http://schemas.microsoft.com/office/drawing/2014/main" id="{FAC92712-32BC-D5C3-DC4E-67A0AF6FB2A4}"/>
              </a:ext>
            </a:extLst>
          </p:cNvPr>
          <p:cNvSpPr>
            <a:spLocks noGrp="1"/>
          </p:cNvSpPr>
          <p:nvPr>
            <p:ph idx="1"/>
          </p:nvPr>
        </p:nvSpPr>
        <p:spPr>
          <a:xfrm>
            <a:off x="600728" y="609600"/>
            <a:ext cx="9438005" cy="5850194"/>
          </a:xfrm>
        </p:spPr>
        <p:txBody>
          <a:bodyPr>
            <a:noAutofit/>
          </a:bodyPr>
          <a:lstStyle/>
          <a:p>
            <a:pPr marL="0" indent="0" algn="just">
              <a:buNone/>
            </a:pPr>
            <a:r>
              <a:rPr lang="tr-TR" sz="1400" b="1" u="sng" dirty="0"/>
              <a:t>Etnik Gruplar ve Uyum Süreçleri  </a:t>
            </a:r>
          </a:p>
          <a:p>
            <a:pPr algn="just"/>
            <a:r>
              <a:rPr lang="tr-TR" sz="1400" b="1" dirty="0"/>
              <a:t>Göçmen gruplarını inceleyen çalışmalar, farklı uyum ve memnuniyet düzeyleri ortaya koymuştur. Ukraynalılar, Vietnamlılar ve Ermeniler arasında farklı uyum özellikleri gözlemlenmiş, örneğin, Ukraynalılar geçici ve uluslararası sınır ötesi yaşam biçimi benimserken, Vietnamlılar kendi topluluklarında içe kapalıdır ve ekonomik ilerlemeye odaklanmıştır. Ermeniler ise, sosyoekonomik açıdan en yakın grup olup, dil ve yaşam tarzı uyumu yüksektir.  </a:t>
            </a:r>
          </a:p>
          <a:p>
            <a:pPr algn="just"/>
            <a:r>
              <a:rPr lang="tr-TR" sz="1400" b="1" dirty="0"/>
              <a:t>Genel olarak, göçmenlerin uyumunda cinsiyet, eğitim ve çocuk sayısı gibi etmenlerin etkisi azdır; yaş, aile durumu ve vatandaşlık durumu ise önemli belirleyicilerdir. Ayrıca, dil becerileri ve ülkede kalma süresi uyum ve memnuniyeti artıran ögelerdir.</a:t>
            </a:r>
          </a:p>
          <a:p>
            <a:pPr marL="0" indent="0" algn="just">
              <a:buNone/>
            </a:pPr>
            <a:r>
              <a:rPr lang="tr-TR" sz="1400" b="1" u="sng" dirty="0"/>
              <a:t>Göç ve Entegrasyon Politikaları  </a:t>
            </a:r>
          </a:p>
          <a:p>
            <a:pPr algn="just"/>
            <a:r>
              <a:rPr lang="tr-TR" sz="1400" b="1" dirty="0"/>
              <a:t>Çek Cumhuriyeti’nde göç politikaları, 1999’dan itibaren Sığınma Yasası ve yeni düzenlemelerle şekillenmiştir. Ülkedeki göçmenlerin memnuniyet ve uyumunu inceleyen araştırmalar, göçmenlerin büyük çoğunluğunun kültürel uyum ve dil becerileriyle ilişkili olduğunu göstermektedir. </a:t>
            </a:r>
          </a:p>
          <a:p>
            <a:pPr algn="just"/>
            <a:r>
              <a:rPr lang="tr-TR" sz="1400" b="1" dirty="0"/>
              <a:t>Ülkenin göç ve çok kültürlüleşme süreçlerinde, Batı Avrupa ülkelerinden farklı olarak, çeşitli göçmenlik özellikleri benimsenmiştir. Yerel halkın göçmenlere yönelik tutumu genellikle olumludur; göçmenlerin uzun süreli kalması ve dil öğrenmesi uyumda olumlu etki yapmaktadır.</a:t>
            </a:r>
          </a:p>
          <a:p>
            <a:pPr marL="0" indent="0" algn="just">
              <a:buNone/>
            </a:pPr>
            <a:r>
              <a:rPr lang="tr-TR" sz="1400" b="1" u="sng" dirty="0"/>
              <a:t>Tarihsel ve Kültürel Bağlamda Kütüphanelerin Rolü  </a:t>
            </a:r>
          </a:p>
          <a:p>
            <a:pPr algn="just"/>
            <a:r>
              <a:rPr lang="tr-TR" sz="1400" b="1" dirty="0"/>
              <a:t>Tarihsel süreçte, göçmenlerin entegrasyonunda kütüphanelerin, özellikle dil öğrenme ve kültürel uyum alanlarında önemli bir rol oynayabileceği vurgulanmaktadır. Bu bağlamda, kütüphanelerin çok kültürlü hizmetleri ve çeşitli dilde materyal sunumu, göçmenlerin topluma entegrasyonunu destekleyebilir (</a:t>
            </a:r>
            <a:r>
              <a:rPr lang="tr-TR" sz="1400" b="1" dirty="0" err="1"/>
              <a:t>Drbohlav</a:t>
            </a:r>
            <a:r>
              <a:rPr lang="tr-TR" sz="1400" b="1" dirty="0"/>
              <a:t> ve diğerleri, 2007, </a:t>
            </a:r>
            <a:r>
              <a:rPr lang="tr-TR" sz="1400" b="1" dirty="0" err="1"/>
              <a:t>ss</a:t>
            </a:r>
            <a:r>
              <a:rPr lang="tr-TR" sz="1400" b="1" dirty="0"/>
              <a:t>. 89-90). </a:t>
            </a:r>
          </a:p>
        </p:txBody>
      </p:sp>
    </p:spTree>
    <p:extLst>
      <p:ext uri="{BB962C8B-B14F-4D97-AF65-F5344CB8AC3E}">
        <p14:creationId xmlns:p14="http://schemas.microsoft.com/office/powerpoint/2010/main" val="1316323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B0C4C-F6F4-541E-CA9D-8D9FC478465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8B8DEBD-A9E6-10A6-D3DB-7CAB8104758C}"/>
              </a:ext>
            </a:extLst>
          </p:cNvPr>
          <p:cNvSpPr>
            <a:spLocks noGrp="1"/>
          </p:cNvSpPr>
          <p:nvPr>
            <p:ph type="title"/>
          </p:nvPr>
        </p:nvSpPr>
        <p:spPr>
          <a:xfrm>
            <a:off x="850491" y="157303"/>
            <a:ext cx="8814620" cy="452297"/>
          </a:xfrm>
        </p:spPr>
        <p:txBody>
          <a:bodyPr>
            <a:normAutofit/>
          </a:bodyPr>
          <a:lstStyle/>
          <a:p>
            <a:pPr algn="ctr"/>
            <a:r>
              <a:rPr lang="tr-TR" sz="2000" b="1" dirty="0"/>
              <a:t> ÇEKYA (ÇEK CUMHURİYETİ): GENEL BİLGİLER</a:t>
            </a:r>
            <a:endParaRPr lang="tr-TR" sz="2000" b="1" noProof="0" dirty="0"/>
          </a:p>
        </p:txBody>
      </p:sp>
      <p:pic>
        <p:nvPicPr>
          <p:cNvPr id="4" name="İçerik Yer Tutucusu 3">
            <a:extLst>
              <a:ext uri="{FF2B5EF4-FFF2-40B4-BE49-F238E27FC236}">
                <a16:creationId xmlns:a16="http://schemas.microsoft.com/office/drawing/2014/main" id="{55F214FC-791E-0C7E-C24C-08FF73F90662}"/>
              </a:ext>
            </a:extLst>
          </p:cNvPr>
          <p:cNvPicPr>
            <a:picLocks noGrp="1" noChangeAspect="1"/>
          </p:cNvPicPr>
          <p:nvPr>
            <p:ph idx="1"/>
          </p:nvPr>
        </p:nvPicPr>
        <p:blipFill>
          <a:blip r:embed="rId2"/>
          <a:stretch>
            <a:fillRect/>
          </a:stretch>
        </p:blipFill>
        <p:spPr>
          <a:xfrm>
            <a:off x="1028546" y="609600"/>
            <a:ext cx="8572500" cy="4665408"/>
          </a:xfrm>
          <a:prstGeom prst="rect">
            <a:avLst/>
          </a:prstGeom>
        </p:spPr>
      </p:pic>
      <p:sp>
        <p:nvSpPr>
          <p:cNvPr id="6" name="Metin kutusu 5">
            <a:extLst>
              <a:ext uri="{FF2B5EF4-FFF2-40B4-BE49-F238E27FC236}">
                <a16:creationId xmlns:a16="http://schemas.microsoft.com/office/drawing/2014/main" id="{3FEE7A9E-C319-DD29-6D92-C24EEC6AD328}"/>
              </a:ext>
            </a:extLst>
          </p:cNvPr>
          <p:cNvSpPr txBox="1"/>
          <p:nvPr/>
        </p:nvSpPr>
        <p:spPr>
          <a:xfrm>
            <a:off x="3205316" y="5382003"/>
            <a:ext cx="4090219" cy="246221"/>
          </a:xfrm>
          <a:prstGeom prst="rect">
            <a:avLst/>
          </a:prstGeom>
          <a:noFill/>
        </p:spPr>
        <p:txBody>
          <a:bodyPr wrap="square">
            <a:spAutoFit/>
          </a:bodyPr>
          <a:lstStyle/>
          <a:p>
            <a:r>
              <a:rPr lang="tr-TR" sz="1000" b="1" dirty="0">
                <a:hlinkClick r:id="rId3"/>
              </a:rPr>
              <a:t>https://geology.com/world/czech-republic-satellite-image.shtml</a:t>
            </a:r>
            <a:endParaRPr lang="tr-TR" sz="1000" b="1" dirty="0"/>
          </a:p>
        </p:txBody>
      </p:sp>
    </p:spTree>
    <p:extLst>
      <p:ext uri="{BB962C8B-B14F-4D97-AF65-F5344CB8AC3E}">
        <p14:creationId xmlns:p14="http://schemas.microsoft.com/office/powerpoint/2010/main" val="2521509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0246F-EA80-549E-69E2-0F9DFD3C37F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FF4C544-D421-7312-6EA6-58401C6C69A3}"/>
              </a:ext>
            </a:extLst>
          </p:cNvPr>
          <p:cNvSpPr>
            <a:spLocks noGrp="1"/>
          </p:cNvSpPr>
          <p:nvPr>
            <p:ph type="title"/>
          </p:nvPr>
        </p:nvSpPr>
        <p:spPr>
          <a:xfrm>
            <a:off x="850491" y="157303"/>
            <a:ext cx="8814620" cy="452297"/>
          </a:xfrm>
        </p:spPr>
        <p:txBody>
          <a:bodyPr>
            <a:normAutofit/>
          </a:bodyPr>
          <a:lstStyle/>
          <a:p>
            <a:pPr algn="ctr"/>
            <a:r>
              <a:rPr lang="tr-TR" sz="2000" b="1" dirty="0"/>
              <a:t> </a:t>
            </a:r>
            <a:r>
              <a:rPr lang="nn-NO" sz="2000" b="1" dirty="0"/>
              <a:t>Çek Cumhuriyeti Halk Kütüphaneleri: Tarihsel Arka</a:t>
            </a:r>
            <a:r>
              <a:rPr lang="tr-TR" sz="2000" b="1" dirty="0"/>
              <a:t> </a:t>
            </a:r>
            <a:r>
              <a:rPr lang="nn-NO" sz="2000" b="1" dirty="0"/>
              <a:t>Plan</a:t>
            </a:r>
            <a:endParaRPr lang="tr-TR" sz="2000" b="1" noProof="0" dirty="0"/>
          </a:p>
        </p:txBody>
      </p:sp>
      <p:sp>
        <p:nvSpPr>
          <p:cNvPr id="3" name="İçerik Yer Tutucusu 2">
            <a:extLst>
              <a:ext uri="{FF2B5EF4-FFF2-40B4-BE49-F238E27FC236}">
                <a16:creationId xmlns:a16="http://schemas.microsoft.com/office/drawing/2014/main" id="{4F28061A-548B-655F-5D42-7E2C95C6E6A3}"/>
              </a:ext>
            </a:extLst>
          </p:cNvPr>
          <p:cNvSpPr>
            <a:spLocks noGrp="1"/>
          </p:cNvSpPr>
          <p:nvPr>
            <p:ph idx="1"/>
          </p:nvPr>
        </p:nvSpPr>
        <p:spPr>
          <a:xfrm>
            <a:off x="600728" y="609600"/>
            <a:ext cx="9438005" cy="5850194"/>
          </a:xfrm>
        </p:spPr>
        <p:txBody>
          <a:bodyPr>
            <a:noAutofit/>
          </a:bodyPr>
          <a:lstStyle/>
          <a:p>
            <a:pPr algn="just"/>
            <a:r>
              <a:rPr lang="tr-TR" sz="1600" b="1" u="sng" dirty="0"/>
              <a:t>Tarihsel kökenler</a:t>
            </a:r>
            <a:r>
              <a:rPr lang="tr-TR" sz="1600" b="1" dirty="0"/>
              <a:t>: Çek Cumhuriyeti’ndeki kütüphanelerin tarihi, Büyük </a:t>
            </a:r>
            <a:r>
              <a:rPr lang="tr-TR" sz="1600" b="1" dirty="0" err="1"/>
              <a:t>Moravya</a:t>
            </a:r>
            <a:r>
              <a:rPr lang="tr-TR" sz="1600" b="1" dirty="0"/>
              <a:t> dönemine kadar; 9. yüzyıla uzanır. Bu dönemde, Eski Slavca yazılmış dini kitaplar ve  azizlerin yaşamları ile ilgili kronolojik eserler dermelerde yer almaktadır. 10. yüzyıldan itibaren, Prag </a:t>
            </a:r>
            <a:r>
              <a:rPr lang="tr-TR" sz="1600" b="1" dirty="0" err="1"/>
              <a:t>Psikoposluğunda</a:t>
            </a:r>
            <a:r>
              <a:rPr lang="tr-TR" sz="1600" b="1" dirty="0"/>
              <a:t> dini içerikli kitaplar ve efsane kitapları bulunur. </a:t>
            </a:r>
          </a:p>
          <a:p>
            <a:pPr algn="just"/>
            <a:r>
              <a:rPr lang="tr-TR" sz="1600" b="1" u="sng" dirty="0"/>
              <a:t>19. yüzyıl gelişmeleri</a:t>
            </a:r>
            <a:r>
              <a:rPr lang="tr-TR" sz="1600" b="1" dirty="0"/>
              <a:t>: 18. yüzyıl sonlarından itibaren halka açık okuma odaları ve belediye halk kütüphaneleri kurulmuştur. Basılı kitapların artmasıyla birlikte, kasaba ve küçük belediyelerde kütüphane sayısı yükselmiştir. Ayrıca, devlet daireleri ve yerel yönetimlerde hukuki ve idari dermeler oluşturulmuştur.</a:t>
            </a:r>
          </a:p>
          <a:p>
            <a:pPr algn="just"/>
            <a:r>
              <a:rPr lang="tr-TR" sz="1600" b="1" u="sng" dirty="0"/>
              <a:t>Birinci Dünya Savaşı ve bağımsızlık</a:t>
            </a:r>
            <a:r>
              <a:rPr lang="tr-TR" sz="1600" b="1" dirty="0"/>
              <a:t>: </a:t>
            </a:r>
          </a:p>
          <a:p>
            <a:pPr lvl="1" algn="just">
              <a:buFont typeface="Wingdings" panose="05000000000000000000" pitchFamily="2" charset="2"/>
              <a:buChar char="v"/>
            </a:pPr>
            <a:r>
              <a:rPr lang="tr-TR" sz="1400" b="1" dirty="0"/>
              <a:t>Savaşın olumsuz etkileri, 1918’de bağımsız Çekoslovakya’nın kurulmasıyla birlikte, halk kütüphanelerinin gelişimini yavaşlatmış, 1919’da ise tüm belediyelerin kütüphane kurması zorunlu duruma getirilmiştir.</a:t>
            </a:r>
          </a:p>
          <a:p>
            <a:pPr lvl="1" algn="just">
              <a:buFont typeface="Wingdings" panose="05000000000000000000" pitchFamily="2" charset="2"/>
              <a:buChar char="v"/>
            </a:pPr>
            <a:r>
              <a:rPr lang="tr-TR" sz="1400" b="1" u="sng" dirty="0"/>
              <a:t>İkinci Dünya Savaşı ve Nazi dönemi</a:t>
            </a:r>
            <a:r>
              <a:rPr lang="tr-TR" sz="1400" b="1" dirty="0"/>
              <a:t>: 1939-1945 Nazi işgali sırasında büyük çoğunluğu ortadan kalkmış, özellikle anti-ırkçı ve demokratik temalı kitaplar ayıklanmıştır. </a:t>
            </a:r>
          </a:p>
          <a:p>
            <a:pPr lvl="1" algn="just">
              <a:buFont typeface="Wingdings" panose="05000000000000000000" pitchFamily="2" charset="2"/>
              <a:buChar char="v"/>
            </a:pPr>
            <a:r>
              <a:rPr lang="tr-TR" sz="1400" b="1" u="sng" dirty="0"/>
              <a:t>Kurtuluş sonrası</a:t>
            </a:r>
            <a:r>
              <a:rPr lang="tr-TR" sz="1400" b="1" dirty="0"/>
              <a:t>, 1945’te yeniden gelişme başlamış ve savaş sırasında kapatılan kurumların kütüphanelerine kitap desteği sağlanmıştır. </a:t>
            </a:r>
          </a:p>
          <a:p>
            <a:pPr lvl="1" algn="just">
              <a:buFont typeface="Wingdings" panose="05000000000000000000" pitchFamily="2" charset="2"/>
              <a:buChar char="v"/>
            </a:pPr>
            <a:r>
              <a:rPr lang="tr-TR" sz="1400" b="1" u="sng" dirty="0"/>
              <a:t>1948’den sonra</a:t>
            </a:r>
            <a:r>
              <a:rPr lang="tr-TR" sz="1400" b="1" dirty="0"/>
              <a:t>, komünist hükümetin etkisiyle, kapatılan kurumların kitapları Ulusal Kütüphaneye katılmıştır. </a:t>
            </a:r>
          </a:p>
          <a:p>
            <a:pPr lvl="1" algn="just">
              <a:buFont typeface="Wingdings" panose="05000000000000000000" pitchFamily="2" charset="2"/>
              <a:buChar char="v"/>
            </a:pPr>
            <a:r>
              <a:rPr lang="tr-TR" sz="1400" b="1" dirty="0"/>
              <a:t>Ayrıca, yabancı devletler ve göçmen organizasyonlarının yardımıyla uluslararası </a:t>
            </a:r>
            <a:r>
              <a:rPr lang="tr-TR" sz="1400" b="1" u="sng" dirty="0"/>
              <a:t>kütüphane ödünç verme hizmetleri</a:t>
            </a:r>
            <a:r>
              <a:rPr lang="tr-TR" sz="1400" b="1" dirty="0"/>
              <a:t> geliştirilmiştir (</a:t>
            </a:r>
            <a:r>
              <a:rPr lang="tr-TR" sz="1400" b="1" dirty="0" err="1"/>
              <a:t>Marvanová</a:t>
            </a:r>
            <a:r>
              <a:rPr lang="tr-TR" sz="1400" b="1" dirty="0"/>
              <a:t>, 2009, </a:t>
            </a:r>
            <a:r>
              <a:rPr lang="tr-TR" sz="1400" b="1" dirty="0" err="1"/>
              <a:t>ss</a:t>
            </a:r>
            <a:r>
              <a:rPr lang="tr-TR" sz="1400" b="1" dirty="0"/>
              <a:t>. 6-7; </a:t>
            </a:r>
            <a:r>
              <a:rPr lang="tr-TR" sz="1400" b="1" dirty="0" err="1"/>
              <a:t>Stam</a:t>
            </a:r>
            <a:r>
              <a:rPr lang="tr-TR" sz="1400" b="1" dirty="0"/>
              <a:t>, 2001, s. 585).</a:t>
            </a:r>
          </a:p>
        </p:txBody>
      </p:sp>
    </p:spTree>
    <p:extLst>
      <p:ext uri="{BB962C8B-B14F-4D97-AF65-F5344CB8AC3E}">
        <p14:creationId xmlns:p14="http://schemas.microsoft.com/office/powerpoint/2010/main" val="466650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48BD-4835-335C-4628-2B9FDB2BC5A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1588EFF-F3AF-4CBA-0903-0804622D4106}"/>
              </a:ext>
            </a:extLst>
          </p:cNvPr>
          <p:cNvSpPr>
            <a:spLocks noGrp="1"/>
          </p:cNvSpPr>
          <p:nvPr>
            <p:ph type="title"/>
          </p:nvPr>
        </p:nvSpPr>
        <p:spPr>
          <a:xfrm>
            <a:off x="850491" y="157303"/>
            <a:ext cx="8814620" cy="452297"/>
          </a:xfrm>
        </p:spPr>
        <p:txBody>
          <a:bodyPr>
            <a:normAutofit/>
          </a:bodyPr>
          <a:lstStyle/>
          <a:p>
            <a:pPr algn="ctr"/>
            <a:r>
              <a:rPr lang="tr-TR" sz="2000" b="1" dirty="0"/>
              <a:t> </a:t>
            </a:r>
            <a:r>
              <a:rPr lang="nn-NO" sz="2000" b="1" dirty="0"/>
              <a:t>Çek Cumhuriyeti Halk Kütüphaneleri: Tarihsel Arka</a:t>
            </a:r>
            <a:r>
              <a:rPr lang="tr-TR" sz="2000" b="1" dirty="0"/>
              <a:t> </a:t>
            </a:r>
            <a:r>
              <a:rPr lang="nn-NO" sz="2000" b="1" dirty="0"/>
              <a:t>Plan</a:t>
            </a:r>
            <a:endParaRPr lang="tr-TR" sz="2000" b="1" noProof="0" dirty="0"/>
          </a:p>
        </p:txBody>
      </p:sp>
      <p:sp>
        <p:nvSpPr>
          <p:cNvPr id="3" name="İçerik Yer Tutucusu 2">
            <a:extLst>
              <a:ext uri="{FF2B5EF4-FFF2-40B4-BE49-F238E27FC236}">
                <a16:creationId xmlns:a16="http://schemas.microsoft.com/office/drawing/2014/main" id="{6E3583C6-493D-8948-BF7D-4AFB9DAD32F3}"/>
              </a:ext>
            </a:extLst>
          </p:cNvPr>
          <p:cNvSpPr>
            <a:spLocks noGrp="1"/>
          </p:cNvSpPr>
          <p:nvPr>
            <p:ph idx="1"/>
          </p:nvPr>
        </p:nvSpPr>
        <p:spPr>
          <a:xfrm>
            <a:off x="600728" y="609600"/>
            <a:ext cx="9438005" cy="5496232"/>
          </a:xfrm>
        </p:spPr>
        <p:txBody>
          <a:bodyPr>
            <a:noAutofit/>
          </a:bodyPr>
          <a:lstStyle/>
          <a:p>
            <a:pPr algn="just"/>
            <a:r>
              <a:rPr lang="tr-TR" sz="1600" b="1" u="sng" dirty="0"/>
              <a:t>1959 Kütüphane Yasası ve dönemsel gelişmeler</a:t>
            </a:r>
            <a:r>
              <a:rPr lang="tr-TR" sz="1600" b="1" dirty="0"/>
              <a:t>: 1959’da, komünist ideolojiye uygun yeni bir kütüphane yasası yürürlüğe girmiş, devlet bütçesi ve kaynakları kütüphanelere sağlanmıştır.</a:t>
            </a:r>
          </a:p>
          <a:p>
            <a:pPr algn="just"/>
            <a:r>
              <a:rPr lang="tr-TR" sz="1600" b="1" u="sng" dirty="0"/>
              <a:t>1970 sonrası </a:t>
            </a:r>
            <a:r>
              <a:rPr lang="tr-TR" sz="1600" b="1" dirty="0"/>
              <a:t>uygulanan yoğun sansürle, muhalif yazarların kitapları toplanmış ve dışarıdan kitap getirilme kısıtlanmıştır. </a:t>
            </a:r>
          </a:p>
          <a:p>
            <a:pPr algn="just"/>
            <a:r>
              <a:rPr lang="tr-TR" sz="1600" b="1" u="sng" dirty="0"/>
              <a:t>1989’dan sonra</a:t>
            </a:r>
            <a:r>
              <a:rPr lang="tr-TR" sz="1600" b="1" dirty="0"/>
              <a:t>, sansürün kaldırılmasıyla, yasak kitaplar tekrar kütüphanelere iade edilmiştir (</a:t>
            </a:r>
            <a:r>
              <a:rPr lang="tr-TR" sz="1600" b="1" dirty="0" err="1"/>
              <a:t>Marvanová</a:t>
            </a:r>
            <a:r>
              <a:rPr lang="tr-TR" sz="1600" b="1" dirty="0"/>
              <a:t>, 2009, </a:t>
            </a:r>
            <a:r>
              <a:rPr lang="tr-TR" sz="1600" b="1" dirty="0" err="1"/>
              <a:t>ss</a:t>
            </a:r>
            <a:r>
              <a:rPr lang="tr-TR" sz="1600" b="1" dirty="0"/>
              <a:t>. 6-7; </a:t>
            </a:r>
            <a:r>
              <a:rPr lang="tr-TR" sz="1600" b="1" dirty="0" err="1"/>
              <a:t>Stam</a:t>
            </a:r>
            <a:r>
              <a:rPr lang="tr-TR" sz="1600" b="1" dirty="0"/>
              <a:t>, 2001, s. 585).</a:t>
            </a:r>
          </a:p>
          <a:p>
            <a:pPr algn="just"/>
            <a:r>
              <a:rPr lang="tr-TR" sz="1600" b="1" u="sng" dirty="0"/>
              <a:t>1990’lar ve teknolojik gelişmeler</a:t>
            </a:r>
            <a:r>
              <a:rPr lang="tr-TR" sz="1600" b="1" dirty="0"/>
              <a:t>: Otomasyon sistemi ve ulusal katalogların geliştirilmesi önem kazanmıştır. </a:t>
            </a:r>
          </a:p>
          <a:p>
            <a:pPr algn="just"/>
            <a:r>
              <a:rPr lang="tr-TR" sz="1600" b="1" dirty="0"/>
              <a:t>Mellon Vakfı desteğiyle kurulan </a:t>
            </a:r>
            <a:r>
              <a:rPr lang="tr-TR" sz="1600" b="1" u="sng" dirty="0"/>
              <a:t>CASLIN</a:t>
            </a:r>
            <a:r>
              <a:rPr lang="tr-TR" sz="1600" b="1" dirty="0"/>
              <a:t> (</a:t>
            </a:r>
            <a:r>
              <a:rPr lang="tr-TR" sz="1600" b="1" dirty="0" err="1"/>
              <a:t>Czech</a:t>
            </a:r>
            <a:r>
              <a:rPr lang="tr-TR" sz="1600" b="1" dirty="0"/>
              <a:t> </a:t>
            </a:r>
            <a:r>
              <a:rPr lang="tr-TR" sz="1600" b="1" dirty="0" err="1"/>
              <a:t>and</a:t>
            </a:r>
            <a:r>
              <a:rPr lang="tr-TR" sz="1600" b="1" dirty="0"/>
              <a:t> Slovak Library Information Network) projesi kapsamında, ulusal ve bölgesel kütüphaneler arasındaki bilgi ağı oluşturulmuştur. </a:t>
            </a:r>
          </a:p>
          <a:p>
            <a:pPr algn="just"/>
            <a:r>
              <a:rPr lang="tr-TR" sz="1600" b="1" dirty="0"/>
              <a:t>Bu süreçte, </a:t>
            </a:r>
            <a:r>
              <a:rPr lang="tr-TR" sz="1600" b="1" u="sng" dirty="0"/>
              <a:t>internet ve yeni teknolojiler</a:t>
            </a:r>
            <a:r>
              <a:rPr lang="tr-TR" sz="1600" b="1" dirty="0"/>
              <a:t>, kütüphanelerin çok çeşitli hizmetler sunmasına zemin hazırlamış ve bilgi toplumunun motoru olmuştur (</a:t>
            </a:r>
            <a:r>
              <a:rPr lang="tr-TR" sz="1600" b="1" dirty="0" err="1"/>
              <a:t>Graves</a:t>
            </a:r>
            <a:r>
              <a:rPr lang="tr-TR" sz="1600" b="1" dirty="0"/>
              <a:t> III, </a:t>
            </a:r>
            <a:r>
              <a:rPr lang="tr-TR" sz="1600" b="1" dirty="0" err="1"/>
              <a:t>Nyce</a:t>
            </a:r>
            <a:r>
              <a:rPr lang="tr-TR" sz="1600" b="1" dirty="0"/>
              <a:t>, Golden ve Williams, 2009, s. 103; </a:t>
            </a:r>
            <a:r>
              <a:rPr lang="tr-TR" sz="1600" b="1" dirty="0" err="1"/>
              <a:t>Kurschus</a:t>
            </a:r>
            <a:r>
              <a:rPr lang="tr-TR" sz="1600" b="1" dirty="0"/>
              <a:t>, 2015, s. 88).</a:t>
            </a:r>
          </a:p>
          <a:p>
            <a:pPr marL="0" indent="0" algn="just">
              <a:buNone/>
            </a:pPr>
            <a:r>
              <a:rPr lang="tr-TR" sz="1600" b="1" u="sng" dirty="0"/>
              <a:t>Genel Sonuç:  </a:t>
            </a:r>
          </a:p>
          <a:p>
            <a:pPr algn="just"/>
            <a:r>
              <a:rPr lang="tr-TR" sz="1600" b="1" dirty="0"/>
              <a:t>Çek Cumhuriyeti kütüphaneleri, tarihsel süreçte savaşlar, ideolojik değişimler ve teknolojik gelişmelerle şekillenmiş, 1990’lardan itibaren bilgi toplumunun merkezinde yer alarak kamusal bilgi hizmetlerinde yenilikler ve çeşitlilik sağlamıştır (</a:t>
            </a:r>
            <a:r>
              <a:rPr lang="tr-TR" sz="1600" b="1" dirty="0" err="1"/>
              <a:t>Marvanová</a:t>
            </a:r>
            <a:r>
              <a:rPr lang="tr-TR" sz="1600" b="1" dirty="0"/>
              <a:t>, 2009, </a:t>
            </a:r>
            <a:r>
              <a:rPr lang="tr-TR" sz="1600" b="1" dirty="0" err="1"/>
              <a:t>ss</a:t>
            </a:r>
            <a:r>
              <a:rPr lang="tr-TR" sz="1600" b="1" dirty="0"/>
              <a:t>. 6-7; </a:t>
            </a:r>
            <a:r>
              <a:rPr lang="tr-TR" sz="1600" b="1" dirty="0" err="1"/>
              <a:t>Stam</a:t>
            </a:r>
            <a:r>
              <a:rPr lang="tr-TR" sz="1600" b="1" dirty="0"/>
              <a:t>, 2001, s. 585; </a:t>
            </a:r>
            <a:r>
              <a:rPr lang="tr-TR" sz="1600" b="1" dirty="0" err="1"/>
              <a:t>Graves</a:t>
            </a:r>
            <a:r>
              <a:rPr lang="tr-TR" sz="1600" b="1" dirty="0"/>
              <a:t> III ve diğerleri, 2009, s. 103).</a:t>
            </a:r>
          </a:p>
        </p:txBody>
      </p:sp>
    </p:spTree>
    <p:extLst>
      <p:ext uri="{BB962C8B-B14F-4D97-AF65-F5344CB8AC3E}">
        <p14:creationId xmlns:p14="http://schemas.microsoft.com/office/powerpoint/2010/main" val="2872581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2DC00-188E-A4A2-F6A0-A119B0AD062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CA23559-8029-8779-55A7-B83058359B1F}"/>
              </a:ext>
            </a:extLst>
          </p:cNvPr>
          <p:cNvSpPr>
            <a:spLocks noGrp="1"/>
          </p:cNvSpPr>
          <p:nvPr>
            <p:ph type="title"/>
          </p:nvPr>
        </p:nvSpPr>
        <p:spPr>
          <a:xfrm>
            <a:off x="850491" y="157303"/>
            <a:ext cx="8814620" cy="452297"/>
          </a:xfrm>
        </p:spPr>
        <p:txBody>
          <a:bodyPr>
            <a:normAutofit/>
          </a:bodyPr>
          <a:lstStyle/>
          <a:p>
            <a:pPr algn="ctr"/>
            <a:r>
              <a:rPr lang="tr-TR" sz="2000" b="1" dirty="0"/>
              <a:t> </a:t>
            </a:r>
            <a:r>
              <a:rPr lang="nn-NO" sz="2000" b="1" dirty="0"/>
              <a:t>Çek Cumhuriyeti Halk Kütüphaneleri: </a:t>
            </a:r>
            <a:r>
              <a:rPr lang="tr-TR" sz="2000" b="1" dirty="0"/>
              <a:t>Çok Kültürlülük</a:t>
            </a:r>
            <a:endParaRPr lang="tr-TR" sz="2000" b="1" noProof="0" dirty="0"/>
          </a:p>
        </p:txBody>
      </p:sp>
      <p:sp>
        <p:nvSpPr>
          <p:cNvPr id="3" name="İçerik Yer Tutucusu 2">
            <a:extLst>
              <a:ext uri="{FF2B5EF4-FFF2-40B4-BE49-F238E27FC236}">
                <a16:creationId xmlns:a16="http://schemas.microsoft.com/office/drawing/2014/main" id="{3DEB9377-8672-FFC0-5559-409E58135BDC}"/>
              </a:ext>
            </a:extLst>
          </p:cNvPr>
          <p:cNvSpPr>
            <a:spLocks noGrp="1"/>
          </p:cNvSpPr>
          <p:nvPr>
            <p:ph idx="1"/>
          </p:nvPr>
        </p:nvSpPr>
        <p:spPr>
          <a:xfrm>
            <a:off x="600728" y="609600"/>
            <a:ext cx="9438005" cy="5112774"/>
          </a:xfrm>
        </p:spPr>
        <p:txBody>
          <a:bodyPr>
            <a:noAutofit/>
          </a:bodyPr>
          <a:lstStyle/>
          <a:p>
            <a:pPr marL="0" indent="0" algn="just">
              <a:buNone/>
            </a:pPr>
            <a:r>
              <a:rPr lang="tr-TR" sz="1600" b="1" u="sng" dirty="0"/>
              <a:t>Yasal ve Stratejik Çerçeve  </a:t>
            </a:r>
          </a:p>
          <a:p>
            <a:pPr algn="just"/>
            <a:r>
              <a:rPr lang="tr-TR" sz="1600" b="1" dirty="0"/>
              <a:t>İlk yasa (1919) kütüphanelerin nüfusun etnik yapısına saygı göstermesi ve derme gelişimini etnik grupların gereksinimlerini dikkate alarak yapması gerektiğini öngörmüştür.  </a:t>
            </a:r>
          </a:p>
          <a:p>
            <a:pPr algn="just"/>
            <a:r>
              <a:rPr lang="tr-TR" sz="1600" b="1" dirty="0"/>
              <a:t>2004-2010 döneminde hazırlanan stratejide, kütüphanelerin bilgiye erişimde ayrım yapmaması ve eşit temel insan haklarının uygulanması vurgulanmıştır; ancak bu etkinlikler genellikle bilinçli ve stratejik değil, gelişigüzel  geliştirilmiştir.</a:t>
            </a:r>
          </a:p>
          <a:p>
            <a:pPr marL="0" indent="0" algn="just">
              <a:buNone/>
            </a:pPr>
            <a:r>
              <a:rPr lang="tr-TR" sz="1600" b="1" u="sng" dirty="0"/>
              <a:t>Çok Kültürlü Hizmetler ve Etkinlikler</a:t>
            </a:r>
          </a:p>
          <a:p>
            <a:pPr algn="just"/>
            <a:r>
              <a:rPr lang="tr-TR" sz="1600" b="1" dirty="0"/>
              <a:t>Azınlıkların gereksinim duyduğu materyallerin kullanımı ve etkinliklerin düzenlenmesi konusunda yetersizlikler mevcuttur; çoğunlukla yabancı dilde dergiler belirli dillerle sınırlı kalmakta, azınlıklar hedeflenmemektedir.</a:t>
            </a:r>
          </a:p>
          <a:p>
            <a:pPr algn="just"/>
            <a:r>
              <a:rPr lang="tr-TR" sz="1600" b="1" dirty="0"/>
              <a:t>Bazı kütüphaneler aktif ve yaratıcı yaklaşımlar benimsemekte, çok dilli web siteleri ve azınlık kitapları satın almaktadır.  </a:t>
            </a:r>
          </a:p>
          <a:p>
            <a:pPr algn="just"/>
            <a:r>
              <a:rPr lang="tr-TR" sz="1600" b="1" dirty="0"/>
              <a:t>Prag Çok Kültürlü Kent Merkezi’nin “</a:t>
            </a:r>
            <a:r>
              <a:rPr lang="tr-TR" sz="1600" b="1" dirty="0" err="1"/>
              <a:t>Diversity</a:t>
            </a:r>
            <a:r>
              <a:rPr lang="tr-TR" sz="1600" b="1" dirty="0"/>
              <a:t> in Libraries” projesi, tüm kültür ve azınlıklar hakkında bilgi sağlamayı ve çok kültürlü etkinlikler düzenleyerek halkın farklı kültürlerle tanışmasını teşvik etmektedir (</a:t>
            </a:r>
            <a:r>
              <a:rPr lang="tr-TR" sz="1600" b="1" dirty="0" err="1"/>
              <a:t>Hořavová</a:t>
            </a:r>
            <a:r>
              <a:rPr lang="tr-TR" sz="1600" b="1" dirty="0"/>
              <a:t> ve </a:t>
            </a:r>
            <a:r>
              <a:rPr lang="tr-TR" sz="1600" b="1" dirty="0" err="1"/>
              <a:t>Štefková</a:t>
            </a:r>
            <a:r>
              <a:rPr lang="tr-TR" sz="1600" b="1" dirty="0"/>
              <a:t>, </a:t>
            </a:r>
            <a:r>
              <a:rPr lang="tr-TR" sz="1600" b="1" dirty="0" err="1"/>
              <a:t>t.y</a:t>
            </a:r>
            <a:r>
              <a:rPr lang="tr-TR" sz="1600" b="1" dirty="0"/>
              <a:t>.).</a:t>
            </a:r>
          </a:p>
        </p:txBody>
      </p:sp>
    </p:spTree>
    <p:extLst>
      <p:ext uri="{BB962C8B-B14F-4D97-AF65-F5344CB8AC3E}">
        <p14:creationId xmlns:p14="http://schemas.microsoft.com/office/powerpoint/2010/main" val="2678909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EB7E9-FFFA-E168-5508-42C9B89811F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C7E2AB1-0406-6851-F2BA-C24784B57376}"/>
              </a:ext>
            </a:extLst>
          </p:cNvPr>
          <p:cNvSpPr>
            <a:spLocks noGrp="1"/>
          </p:cNvSpPr>
          <p:nvPr>
            <p:ph type="title"/>
          </p:nvPr>
        </p:nvSpPr>
        <p:spPr>
          <a:xfrm>
            <a:off x="850491" y="157303"/>
            <a:ext cx="8814620" cy="452297"/>
          </a:xfrm>
        </p:spPr>
        <p:txBody>
          <a:bodyPr>
            <a:normAutofit/>
          </a:bodyPr>
          <a:lstStyle/>
          <a:p>
            <a:pPr algn="ctr"/>
            <a:r>
              <a:rPr lang="tr-TR" sz="2000" b="1" dirty="0"/>
              <a:t> </a:t>
            </a:r>
            <a:r>
              <a:rPr lang="nn-NO" sz="2000" b="1" dirty="0"/>
              <a:t>Çek Cumhuriyeti Halk Kütüphaneleri: </a:t>
            </a:r>
            <a:r>
              <a:rPr lang="tr-TR" sz="2000" b="1" dirty="0"/>
              <a:t>Çok Kültürlülük ve Örnekler</a:t>
            </a:r>
            <a:endParaRPr lang="tr-TR" sz="2000" b="1" noProof="0" dirty="0"/>
          </a:p>
        </p:txBody>
      </p:sp>
      <p:sp>
        <p:nvSpPr>
          <p:cNvPr id="3" name="İçerik Yer Tutucusu 2">
            <a:extLst>
              <a:ext uri="{FF2B5EF4-FFF2-40B4-BE49-F238E27FC236}">
                <a16:creationId xmlns:a16="http://schemas.microsoft.com/office/drawing/2014/main" id="{24D37118-67B8-9E27-FE70-F4E2219024FB}"/>
              </a:ext>
            </a:extLst>
          </p:cNvPr>
          <p:cNvSpPr>
            <a:spLocks noGrp="1"/>
          </p:cNvSpPr>
          <p:nvPr>
            <p:ph idx="1"/>
          </p:nvPr>
        </p:nvSpPr>
        <p:spPr>
          <a:xfrm>
            <a:off x="600728" y="609600"/>
            <a:ext cx="9438005" cy="5850194"/>
          </a:xfrm>
        </p:spPr>
        <p:txBody>
          <a:bodyPr>
            <a:noAutofit/>
          </a:bodyPr>
          <a:lstStyle/>
          <a:p>
            <a:pPr algn="just"/>
            <a:r>
              <a:rPr lang="tr-TR" sz="1600" b="1" u="sng" dirty="0"/>
              <a:t>Prag Çok Kültürlü Merkezi ve “</a:t>
            </a:r>
            <a:r>
              <a:rPr lang="tr-TR" sz="1600" b="1" u="sng" dirty="0" err="1"/>
              <a:t>Diversity</a:t>
            </a:r>
            <a:r>
              <a:rPr lang="tr-TR" sz="1600" b="1" u="sng" dirty="0"/>
              <a:t> in Libraries” Projesi</a:t>
            </a:r>
            <a:r>
              <a:rPr lang="tr-TR" sz="1600" b="1" dirty="0"/>
              <a:t>: Çok kültürlü kitaplar, etkinlikler ve göçmenler için dil kursları ile özellikle çocuklar ve genel halk için kültürel etkinlikler düzenlemektedir (</a:t>
            </a:r>
            <a:r>
              <a:rPr lang="tr-TR" sz="1600" b="1" dirty="0" err="1"/>
              <a:t>Hořavová</a:t>
            </a:r>
            <a:r>
              <a:rPr lang="tr-TR" sz="1600" b="1" dirty="0"/>
              <a:t> ve </a:t>
            </a:r>
            <a:r>
              <a:rPr lang="tr-TR" sz="1600" b="1" dirty="0" err="1"/>
              <a:t>Štefková</a:t>
            </a:r>
            <a:r>
              <a:rPr lang="tr-TR" sz="1600" b="1" dirty="0"/>
              <a:t>, </a:t>
            </a:r>
            <a:r>
              <a:rPr lang="tr-TR" sz="1600" b="1" dirty="0" err="1"/>
              <a:t>t.y</a:t>
            </a:r>
            <a:r>
              <a:rPr lang="tr-TR" sz="1600" b="1" dirty="0"/>
              <a:t>.)</a:t>
            </a:r>
          </a:p>
          <a:p>
            <a:pPr algn="just"/>
            <a:r>
              <a:rPr lang="tr-TR" sz="1600" b="1" u="sng" dirty="0" err="1"/>
              <a:t>Jiří</a:t>
            </a:r>
            <a:r>
              <a:rPr lang="tr-TR" sz="1600" b="1" u="sng" dirty="0"/>
              <a:t> </a:t>
            </a:r>
            <a:r>
              <a:rPr lang="tr-TR" sz="1600" b="1" u="sng" dirty="0" err="1"/>
              <a:t>Mahen</a:t>
            </a:r>
            <a:r>
              <a:rPr lang="tr-TR" sz="1600" b="1" u="sng" dirty="0"/>
              <a:t> Kütüphanesi (</a:t>
            </a:r>
            <a:r>
              <a:rPr lang="tr-TR" sz="1600" b="1" u="sng" dirty="0" err="1"/>
              <a:t>Brno</a:t>
            </a:r>
            <a:r>
              <a:rPr lang="tr-TR" sz="1600" b="1" u="sng" dirty="0"/>
              <a:t>):</a:t>
            </a:r>
            <a:r>
              <a:rPr lang="tr-TR" sz="1600" b="1" dirty="0"/>
              <a:t> Çok kültürlü hizmetlerde öncü, yılda 700.000’den fazla ziyaretçi ve 40.000 üye ile bölgenin önemli kültürel merkezidir. Etnik gruplar ve azınlıklar için özel etkinlikler ve projeler yürütmektedir, Romanlar ve Vietnamlılar gibi gruplara odaklanmıştır (</a:t>
            </a:r>
            <a:r>
              <a:rPr lang="tr-TR" sz="1600" b="1" dirty="0" err="1"/>
              <a:t>Špačková</a:t>
            </a:r>
            <a:r>
              <a:rPr lang="tr-TR" sz="1600" b="1" dirty="0"/>
              <a:t> ve </a:t>
            </a:r>
            <a:r>
              <a:rPr lang="tr-TR" sz="1600" b="1" dirty="0" err="1"/>
              <a:t>Štefková</a:t>
            </a:r>
            <a:r>
              <a:rPr lang="tr-TR" sz="1600" b="1" dirty="0"/>
              <a:t>, 2006).</a:t>
            </a:r>
          </a:p>
          <a:p>
            <a:pPr algn="just"/>
            <a:r>
              <a:rPr lang="tr-TR" sz="1600" b="1" u="sng" dirty="0" err="1"/>
              <a:t>Liberec</a:t>
            </a:r>
            <a:r>
              <a:rPr lang="tr-TR" sz="1600" b="1" u="sng" dirty="0"/>
              <a:t> Bölgesel Araştırma Kütüphanesi</a:t>
            </a:r>
            <a:r>
              <a:rPr lang="tr-TR" sz="1600" b="1" dirty="0"/>
              <a:t>: Etnik azınlıkların entegrasyonunu desteklemek adına dil kursları, materyal sağlama ve kültürel etkinlikler düzenleniyor; Ukraynalılar ve Vietnamlılar gibi gruplara hizmet veriyor (</a:t>
            </a:r>
            <a:r>
              <a:rPr lang="tr-TR" sz="1600" b="1" dirty="0" err="1"/>
              <a:t>Konvalinková</a:t>
            </a:r>
            <a:r>
              <a:rPr lang="tr-TR" sz="1600" b="1" dirty="0"/>
              <a:t>, 2006).</a:t>
            </a:r>
          </a:p>
          <a:p>
            <a:pPr algn="just"/>
            <a:r>
              <a:rPr lang="tr-TR" sz="1600" b="1" u="sng" dirty="0"/>
              <a:t>Ostrava Belediye Kütüphanesi</a:t>
            </a:r>
            <a:r>
              <a:rPr lang="tr-TR" sz="1600" b="1" dirty="0"/>
              <a:t>: Ulusal azınlık projeleri ve kültürel etkinlikler, Romanlar ve diğer azınlıklar için çeşitli programlar ve sergiler organize edilmekte; Roman toplumu ile çalışmalara odaklanılmıştır (</a:t>
            </a:r>
            <a:r>
              <a:rPr lang="tr-TR" sz="1600" b="1" dirty="0" err="1"/>
              <a:t>Václavíková</a:t>
            </a:r>
            <a:r>
              <a:rPr lang="tr-TR" sz="1600" b="1" dirty="0"/>
              <a:t>, 2006).</a:t>
            </a:r>
          </a:p>
          <a:p>
            <a:pPr algn="just"/>
            <a:r>
              <a:rPr lang="tr-TR" sz="1600" b="1" u="sng" dirty="0"/>
              <a:t>Karlovy Vary Bölgesel Kütüphanesi</a:t>
            </a:r>
            <a:r>
              <a:rPr lang="tr-TR" sz="1600" b="1" dirty="0"/>
              <a:t>: Kütüphane, azınlıklara sosyal hizmetler ve entegrasyon konusunda destek sağlamak amacıyla bölgenin Sosyal İşler Departmanı ile işbirliği yapmaktadır. Koordinatörlük,  roman ve diğer azınlıkların sorunlarına çözüm geliştirmek, bölgesel politikalar ve projeler hazırlamakla görevlidir; ayrıca, diğer kurumlar ve STK’larla koordineli çalışarak, azınlıkların sosyal ve kültürel yaşamına rehberlik etmektedir (istihdam, ulaşım, konut, sağlık, eğitim, sosyal güvenlik, sosyal hizmetler konuları vb.) (</a:t>
            </a:r>
            <a:r>
              <a:rPr lang="tr-TR" sz="1600" b="1" dirty="0" err="1"/>
              <a:t>Burianová</a:t>
            </a:r>
            <a:r>
              <a:rPr lang="tr-TR" sz="1600" b="1" dirty="0"/>
              <a:t>, 2006). </a:t>
            </a:r>
            <a:endParaRPr lang="tr-TR" sz="1400" b="1" dirty="0"/>
          </a:p>
        </p:txBody>
      </p:sp>
    </p:spTree>
    <p:extLst>
      <p:ext uri="{BB962C8B-B14F-4D97-AF65-F5344CB8AC3E}">
        <p14:creationId xmlns:p14="http://schemas.microsoft.com/office/powerpoint/2010/main" val="2033638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ADBC2-1E87-E4E1-CE8D-B5A7901C40B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3F740C7-6FEA-4FB5-E55E-02A80469946C}"/>
              </a:ext>
            </a:extLst>
          </p:cNvPr>
          <p:cNvSpPr>
            <a:spLocks noGrp="1"/>
          </p:cNvSpPr>
          <p:nvPr>
            <p:ph type="title"/>
          </p:nvPr>
        </p:nvSpPr>
        <p:spPr>
          <a:xfrm>
            <a:off x="850491" y="157303"/>
            <a:ext cx="8814620" cy="452297"/>
          </a:xfrm>
        </p:spPr>
        <p:txBody>
          <a:bodyPr>
            <a:normAutofit/>
          </a:bodyPr>
          <a:lstStyle/>
          <a:p>
            <a:pPr algn="ctr"/>
            <a:r>
              <a:rPr lang="tr-TR" sz="2000" b="1" dirty="0"/>
              <a:t> </a:t>
            </a:r>
            <a:r>
              <a:rPr lang="nn-NO" sz="2000" b="1" dirty="0"/>
              <a:t>Çek Cumhuriyeti </a:t>
            </a:r>
            <a:r>
              <a:rPr lang="tr-TR" sz="2000" b="1" dirty="0"/>
              <a:t>Çok Kültürlü </a:t>
            </a:r>
            <a:r>
              <a:rPr lang="nn-NO" sz="2000" b="1" dirty="0"/>
              <a:t>Halk Kütüphaneleri: </a:t>
            </a:r>
            <a:r>
              <a:rPr lang="tr-TR" sz="2000" b="1" dirty="0"/>
              <a:t>Sorunlar</a:t>
            </a:r>
            <a:endParaRPr lang="tr-TR" sz="2000" b="1" noProof="0" dirty="0"/>
          </a:p>
        </p:txBody>
      </p:sp>
      <p:sp>
        <p:nvSpPr>
          <p:cNvPr id="3" name="İçerik Yer Tutucusu 2">
            <a:extLst>
              <a:ext uri="{FF2B5EF4-FFF2-40B4-BE49-F238E27FC236}">
                <a16:creationId xmlns:a16="http://schemas.microsoft.com/office/drawing/2014/main" id="{21025ED9-809A-912B-3B99-8B9CBC13FD01}"/>
              </a:ext>
            </a:extLst>
          </p:cNvPr>
          <p:cNvSpPr>
            <a:spLocks noGrp="1"/>
          </p:cNvSpPr>
          <p:nvPr>
            <p:ph idx="1"/>
          </p:nvPr>
        </p:nvSpPr>
        <p:spPr>
          <a:xfrm>
            <a:off x="600728" y="609600"/>
            <a:ext cx="9438005" cy="5850194"/>
          </a:xfrm>
        </p:spPr>
        <p:txBody>
          <a:bodyPr>
            <a:noAutofit/>
          </a:bodyPr>
          <a:lstStyle/>
          <a:p>
            <a:pPr marL="0" indent="0" algn="just">
              <a:buNone/>
            </a:pPr>
            <a:r>
              <a:rPr lang="tr-TR" sz="1350" b="1" dirty="0"/>
              <a:t>Çek Cumhuriyeti’nde halk kütüphaneleri, öncelikle Romanlar, mülteciler, LGBTQI+ bireyler ve evsizler gibi azınlıklarla doğrudan etkileşimleri kolaylaştıracak; ayrımcılık ve yabancı düşmanlığıyla mücadele etmeyi sağlayacak bir araç olarak ele alınmaktadır. Uluslararası Af Örgütü Çek Cumhuriyeti tarafından 2013 yılında başlatılan bir proje, esas olarak okullardaki gençleri hedef alarak, yalnızca bilgi aktarmak yerine empati ve anlayışı geliştirmeyi amaçlamaktadır. Genel olarak saptanan sorunlar:</a:t>
            </a:r>
          </a:p>
          <a:p>
            <a:pPr algn="just"/>
            <a:r>
              <a:rPr lang="tr-TR" sz="1350" b="1" dirty="0"/>
              <a:t>Azınlıklara, özellikle Romanlara, mültecilere ve LGBTQI+ topluluklarına karşı sistematik ayrımcılık ve önyargı</a:t>
            </a:r>
          </a:p>
          <a:p>
            <a:pPr algn="just"/>
            <a:r>
              <a:rPr lang="tr-TR" sz="1350" b="1" dirty="0"/>
              <a:t>Gençler ve genel halk arasında sınırlı farkındalık ve köklü klişeler</a:t>
            </a:r>
          </a:p>
          <a:p>
            <a:pPr algn="just"/>
            <a:r>
              <a:rPr lang="tr-TR" sz="1350" b="1" dirty="0"/>
              <a:t>Özellikle ilerici veya kentsel ortamların dışında, çeşitli toplumsal kesimlere ulaşmada karşılaşılan zorluklar (</a:t>
            </a:r>
            <a:r>
              <a:rPr lang="tr-TR" sz="1350" b="1" dirty="0" err="1"/>
              <a:t>Amnesty</a:t>
            </a:r>
            <a:r>
              <a:rPr lang="tr-TR" sz="1350" b="1" dirty="0"/>
              <a:t> International, 2019).</a:t>
            </a:r>
          </a:p>
          <a:p>
            <a:pPr algn="just"/>
            <a:r>
              <a:rPr lang="tr-TR" sz="1350" b="1" dirty="0"/>
              <a:t>Çok kültürlü etkinliklerin genellikle yüzeysel ve kısıtlı olması </a:t>
            </a:r>
          </a:p>
          <a:p>
            <a:pPr algn="just"/>
            <a:r>
              <a:rPr lang="tr-TR" sz="1350" b="1" dirty="0"/>
              <a:t>Bilgi yetersizliği ve dil engelleri</a:t>
            </a:r>
          </a:p>
          <a:p>
            <a:pPr algn="just"/>
            <a:r>
              <a:rPr lang="tr-TR" sz="1350" b="1" dirty="0"/>
              <a:t>Azınlıkların örgütlenme zayıflığı ve yasadışı ikamet statüsünden dolayı örgütlenmeye ilişkin isteksizlik</a:t>
            </a:r>
          </a:p>
          <a:p>
            <a:pPr algn="just"/>
            <a:r>
              <a:rPr lang="tr-TR" sz="1350" b="1" dirty="0"/>
              <a:t>Çoğunluğun “diğerleri” hakkında bilgi edinmeye ilişkin taleplerinin olmaması</a:t>
            </a:r>
          </a:p>
          <a:p>
            <a:pPr algn="just"/>
            <a:r>
              <a:rPr lang="tr-TR" sz="1350" b="1" dirty="0"/>
              <a:t>Kütüphaneye üye olan farklı kültürden gelen kişilere ilişkin rakamların net olamaması; iki nedeni vardır:</a:t>
            </a:r>
          </a:p>
          <a:p>
            <a:pPr lvl="1" algn="just">
              <a:buFont typeface="Wingdings" panose="05000000000000000000" pitchFamily="2" charset="2"/>
              <a:buChar char="v"/>
            </a:pPr>
            <a:r>
              <a:rPr lang="tr-TR" sz="1150" b="1" dirty="0"/>
              <a:t>Gizlilik ve kişisel verileri koruma hakkını vurgulayan mevzuat</a:t>
            </a:r>
          </a:p>
          <a:p>
            <a:pPr lvl="1" algn="just">
              <a:buFont typeface="Wingdings" panose="05000000000000000000" pitchFamily="2" charset="2"/>
              <a:buChar char="v"/>
            </a:pPr>
            <a:r>
              <a:rPr lang="tr-TR" sz="1150" b="1" dirty="0"/>
              <a:t>Genel olarak Avrupa’da yaşamın liberalleşmesinin getirdiği bireylerin kendileri hakkında bilgileri açığa vurmama özelliği</a:t>
            </a:r>
          </a:p>
          <a:p>
            <a:pPr algn="just"/>
            <a:r>
              <a:rPr lang="tr-TR" sz="1350" b="1" dirty="0"/>
              <a:t>Kütüphane sağlama stratejilerinin geleneksel olarak İngilizce, Almanca, Slovakça ve Rusça gibi birçok farklı dilde kaynak sağlamayı içermesine karşın mevcut koşullarda daha çok Vietnamca, Roman ve Ukrayna dilinde kitap satın alınmasına gereksinim olması (</a:t>
            </a:r>
            <a:r>
              <a:rPr lang="tr-TR" sz="1350" b="1" dirty="0" err="1"/>
              <a:t>Štěrbová</a:t>
            </a:r>
            <a:r>
              <a:rPr lang="tr-TR" sz="1350" b="1" dirty="0"/>
              <a:t>, 2006).</a:t>
            </a:r>
            <a:endParaRPr lang="tr-TR" sz="1400" b="1" dirty="0"/>
          </a:p>
        </p:txBody>
      </p:sp>
    </p:spTree>
    <p:extLst>
      <p:ext uri="{BB962C8B-B14F-4D97-AF65-F5344CB8AC3E}">
        <p14:creationId xmlns:p14="http://schemas.microsoft.com/office/powerpoint/2010/main" val="1440024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388DA-162A-ACE3-B164-8B08D4C14EC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031136E-678E-3943-646E-DD6656945278}"/>
              </a:ext>
            </a:extLst>
          </p:cNvPr>
          <p:cNvSpPr>
            <a:spLocks noGrp="1"/>
          </p:cNvSpPr>
          <p:nvPr>
            <p:ph type="title"/>
          </p:nvPr>
        </p:nvSpPr>
        <p:spPr>
          <a:xfrm>
            <a:off x="850491" y="157303"/>
            <a:ext cx="8814620" cy="452297"/>
          </a:xfrm>
        </p:spPr>
        <p:txBody>
          <a:bodyPr>
            <a:normAutofit/>
          </a:bodyPr>
          <a:lstStyle/>
          <a:p>
            <a:pPr algn="ctr"/>
            <a:r>
              <a:rPr lang="tr-TR" sz="2000" b="1" dirty="0"/>
              <a:t> </a:t>
            </a:r>
            <a:r>
              <a:rPr lang="nn-NO" sz="2000" b="1" dirty="0"/>
              <a:t>Çek Cumhuriyeti </a:t>
            </a:r>
            <a:r>
              <a:rPr lang="tr-TR" sz="2000" b="1" dirty="0"/>
              <a:t>Çok Kültürlü </a:t>
            </a:r>
            <a:r>
              <a:rPr lang="nn-NO" sz="2000" b="1" dirty="0"/>
              <a:t>Halk Kütüphaneleri: </a:t>
            </a:r>
            <a:r>
              <a:rPr lang="tr-TR" sz="2000" b="1" dirty="0"/>
              <a:t>Öneriler</a:t>
            </a:r>
            <a:endParaRPr lang="tr-TR" sz="2000" b="1" noProof="0" dirty="0"/>
          </a:p>
        </p:txBody>
      </p:sp>
      <p:sp>
        <p:nvSpPr>
          <p:cNvPr id="3" name="İçerik Yer Tutucusu 2">
            <a:extLst>
              <a:ext uri="{FF2B5EF4-FFF2-40B4-BE49-F238E27FC236}">
                <a16:creationId xmlns:a16="http://schemas.microsoft.com/office/drawing/2014/main" id="{9A4357E0-38B3-8A09-E32A-29592875C578}"/>
              </a:ext>
            </a:extLst>
          </p:cNvPr>
          <p:cNvSpPr>
            <a:spLocks noGrp="1"/>
          </p:cNvSpPr>
          <p:nvPr>
            <p:ph idx="1"/>
          </p:nvPr>
        </p:nvSpPr>
        <p:spPr>
          <a:xfrm>
            <a:off x="600728" y="609600"/>
            <a:ext cx="9438005" cy="5624052"/>
          </a:xfrm>
        </p:spPr>
        <p:txBody>
          <a:bodyPr>
            <a:noAutofit/>
          </a:bodyPr>
          <a:lstStyle/>
          <a:p>
            <a:pPr algn="just"/>
            <a:r>
              <a:rPr lang="tr-TR" sz="1600" b="1" dirty="0"/>
              <a:t>Azınlıklar ve göçmenler için materyal, etkinlik ve bilgi hizmetlerinin yetersizliği ve bu konuda stratejik planların geliştirilmemesi (</a:t>
            </a:r>
            <a:r>
              <a:rPr lang="tr-TR" sz="1600" b="1" dirty="0" err="1"/>
              <a:t>Hořavová</a:t>
            </a:r>
            <a:r>
              <a:rPr lang="tr-TR" sz="1600" b="1" dirty="0"/>
              <a:t> ve </a:t>
            </a:r>
            <a:r>
              <a:rPr lang="tr-TR" sz="1600" b="1" dirty="0" err="1"/>
              <a:t>Štefková</a:t>
            </a:r>
            <a:r>
              <a:rPr lang="tr-TR" sz="1600" b="1" dirty="0"/>
              <a:t>, </a:t>
            </a:r>
            <a:r>
              <a:rPr lang="tr-TR" sz="1600" b="1" dirty="0" err="1"/>
              <a:t>t.y</a:t>
            </a:r>
            <a:r>
              <a:rPr lang="tr-TR" sz="1600" b="1" dirty="0"/>
              <a:t>.) sorununa yönelik çözümler üretilmesi; azınlıkların gereksinimlerine uygun materyal ve hizmetlerin satın alınması ve erişiminin artırılması, özellikle azınlık dillerinde kaynakların çoğaltılması (</a:t>
            </a:r>
            <a:r>
              <a:rPr lang="tr-TR" sz="1600" b="1" dirty="0" err="1"/>
              <a:t>Ştefková</a:t>
            </a:r>
            <a:r>
              <a:rPr lang="tr-TR" sz="1600" b="1" dirty="0"/>
              <a:t>, </a:t>
            </a:r>
            <a:r>
              <a:rPr lang="tr-TR" sz="1600" b="1" dirty="0" err="1"/>
              <a:t>Houšková</a:t>
            </a:r>
            <a:r>
              <a:rPr lang="tr-TR" sz="1600" b="1" dirty="0"/>
              <a:t> ve </a:t>
            </a:r>
            <a:r>
              <a:rPr lang="tr-TR" sz="1600" b="1" dirty="0" err="1"/>
              <a:t>Matušík</a:t>
            </a:r>
            <a:r>
              <a:rPr lang="tr-TR" sz="1600" b="1" dirty="0"/>
              <a:t>, 2006).  </a:t>
            </a:r>
          </a:p>
          <a:p>
            <a:pPr algn="just"/>
            <a:r>
              <a:rPr lang="tr-TR" sz="1600" b="1" dirty="0"/>
              <a:t>Kütüphanelerin çok kültürlü etkinlikler, kültürel diyalog ve entegrasyon projeleriyle toplumsal uyumu ve hoşgörüyü teşvik etmesi; örneğin, çeşitli kültürlerin gelenekleri ve dilini temsil eden projeler ve sanat etkinliklerinin düzenlenmesi (</a:t>
            </a:r>
            <a:r>
              <a:rPr lang="tr-TR" sz="1600" b="1" dirty="0" err="1"/>
              <a:t>Hrnčářová</a:t>
            </a:r>
            <a:r>
              <a:rPr lang="tr-TR" sz="1600" b="1" dirty="0"/>
              <a:t>, 2006).  </a:t>
            </a:r>
          </a:p>
          <a:p>
            <a:pPr algn="just"/>
            <a:r>
              <a:rPr lang="tr-TR" sz="1600" b="1" dirty="0"/>
              <a:t>Çok kültürlü eğitim ve farkındalık çalışmalarıyla, özellikle yerel demografik bilgilerin toplanması ve bölgesel gereksinimlerin belirlenmesi (</a:t>
            </a:r>
            <a:r>
              <a:rPr lang="tr-TR" sz="1600" b="1" dirty="0" err="1"/>
              <a:t>Štefková</a:t>
            </a:r>
            <a:r>
              <a:rPr lang="tr-TR" sz="1600" b="1" dirty="0"/>
              <a:t>, </a:t>
            </a:r>
            <a:r>
              <a:rPr lang="tr-TR" sz="1600" b="1" dirty="0" err="1"/>
              <a:t>Houšková</a:t>
            </a:r>
            <a:r>
              <a:rPr lang="tr-TR" sz="1600" b="1" dirty="0"/>
              <a:t> ve </a:t>
            </a:r>
            <a:r>
              <a:rPr lang="tr-TR" sz="1600" b="1" dirty="0" err="1"/>
              <a:t>Matušík</a:t>
            </a:r>
            <a:r>
              <a:rPr lang="tr-TR" sz="1600" b="1" dirty="0"/>
              <a:t>, 2006).  </a:t>
            </a:r>
          </a:p>
          <a:p>
            <a:pPr algn="just"/>
            <a:r>
              <a:rPr lang="tr-TR" sz="1600" b="1" dirty="0"/>
              <a:t>Kütüphanelerin farklı kültürleri buluşturan merkezlere dönüşmesi, ortak etkinlikler ve iş birlikleriyle entegrasyonun sağlanması (</a:t>
            </a:r>
            <a:r>
              <a:rPr lang="tr-TR" sz="1600" b="1" dirty="0" err="1"/>
              <a:t>Štěrbová</a:t>
            </a:r>
            <a:r>
              <a:rPr lang="tr-TR" sz="1600" b="1" dirty="0"/>
              <a:t>, 2006).  </a:t>
            </a:r>
          </a:p>
          <a:p>
            <a:pPr algn="just"/>
            <a:r>
              <a:rPr lang="tr-TR" sz="1600" b="1" dirty="0"/>
              <a:t>Kütüphanelerin, empati ve anlayışı teşvik etmek için etkileşimli ve duygusal açıdan etkili bir araç olarak kullanılması</a:t>
            </a:r>
          </a:p>
          <a:p>
            <a:pPr algn="just"/>
            <a:r>
              <a:rPr lang="tr-TR" sz="1600" b="1" dirty="0"/>
              <a:t>Özellikle büyük şehirlere daha az erişilebilen bölgelerde erişimi artırmak</a:t>
            </a:r>
          </a:p>
          <a:p>
            <a:pPr algn="just"/>
            <a:r>
              <a:rPr lang="tr-TR" sz="1600" b="1" dirty="0"/>
              <a:t>Potansiyel festivaller de dahil olmak üzere, erişimi ve etkiyi artırmak için ulusal ve uluslararası düzeyde organizatörler arasında ortaklıklar ve ağlar geliştirmek (</a:t>
            </a:r>
            <a:r>
              <a:rPr lang="tr-TR" sz="1600" b="1" dirty="0" err="1"/>
              <a:t>Amnesty</a:t>
            </a:r>
            <a:r>
              <a:rPr lang="tr-TR" sz="1600" b="1" dirty="0"/>
              <a:t> International, 2019). </a:t>
            </a:r>
          </a:p>
        </p:txBody>
      </p:sp>
    </p:spTree>
    <p:extLst>
      <p:ext uri="{BB962C8B-B14F-4D97-AF65-F5344CB8AC3E}">
        <p14:creationId xmlns:p14="http://schemas.microsoft.com/office/powerpoint/2010/main" val="1148328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9C668-2B0B-CE8C-388D-3971232CEAA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95CB96B-1E2A-074A-09C6-91881AFD047B}"/>
              </a:ext>
            </a:extLst>
          </p:cNvPr>
          <p:cNvSpPr>
            <a:spLocks noGrp="1"/>
          </p:cNvSpPr>
          <p:nvPr>
            <p:ph type="title"/>
          </p:nvPr>
        </p:nvSpPr>
        <p:spPr>
          <a:xfrm>
            <a:off x="765824" y="176981"/>
            <a:ext cx="8596668" cy="398206"/>
          </a:xfrm>
        </p:spPr>
        <p:txBody>
          <a:bodyPr>
            <a:noAutofit/>
          </a:bodyPr>
          <a:lstStyle/>
          <a:p>
            <a:pPr algn="ctr"/>
            <a:r>
              <a:rPr lang="tr-TR" sz="2400" b="1" dirty="0"/>
              <a:t>SONUÇ VE DEĞERLENDİRME</a:t>
            </a:r>
          </a:p>
        </p:txBody>
      </p:sp>
      <p:sp>
        <p:nvSpPr>
          <p:cNvPr id="3" name="İçerik Yer Tutucusu 2">
            <a:extLst>
              <a:ext uri="{FF2B5EF4-FFF2-40B4-BE49-F238E27FC236}">
                <a16:creationId xmlns:a16="http://schemas.microsoft.com/office/drawing/2014/main" id="{6399BE98-C5E7-1BFA-E793-F7BDB96E3BFE}"/>
              </a:ext>
            </a:extLst>
          </p:cNvPr>
          <p:cNvSpPr>
            <a:spLocks noGrp="1"/>
          </p:cNvSpPr>
          <p:nvPr>
            <p:ph idx="1"/>
          </p:nvPr>
        </p:nvSpPr>
        <p:spPr>
          <a:xfrm>
            <a:off x="520018" y="776749"/>
            <a:ext cx="9823518" cy="5235677"/>
          </a:xfrm>
        </p:spPr>
        <p:txBody>
          <a:bodyPr>
            <a:normAutofit fontScale="92500" lnSpcReduction="10000"/>
          </a:bodyPr>
          <a:lstStyle/>
          <a:p>
            <a:pPr marL="0" indent="0" algn="just">
              <a:buNone/>
            </a:pPr>
            <a:r>
              <a:rPr lang="tr-TR" sz="1700" b="1" dirty="0"/>
              <a:t>Bu derste, Finlandiya, İsveç ve </a:t>
            </a:r>
            <a:r>
              <a:rPr lang="tr-TR" sz="1700" b="1" dirty="0" err="1"/>
              <a:t>Çekya</a:t>
            </a:r>
            <a:r>
              <a:rPr lang="tr-TR" sz="1700" b="1" dirty="0"/>
              <a:t> halk kütüphanelerinin tarihsel gelişim süreçleri ve çok kültürlülük politikalarının uygulama alanlarındaki farklılıkları ile ortak noktaları ortaya konulmuştur. </a:t>
            </a:r>
          </a:p>
          <a:p>
            <a:pPr marL="0" indent="0" algn="just">
              <a:buNone/>
            </a:pPr>
            <a:r>
              <a:rPr lang="tr-TR" sz="1700" b="1" dirty="0"/>
              <a:t>Finlandiya, yüksek okuryazarlık seviyeleri ve güçlü dijital altyapısıyla, çok kültürlü toplumu kapsayan, sosyal entegrasyonu destekleyen ve yenilikçi hizmetler sunan örnek bir model sergilemektedir. </a:t>
            </a:r>
          </a:p>
          <a:p>
            <a:pPr marL="0" indent="0" algn="just">
              <a:buNone/>
            </a:pPr>
            <a:r>
              <a:rPr lang="tr-TR" sz="1700" b="1" dirty="0"/>
              <a:t>İsveç, yasal düzenlemeler ve çeşitli programlar aracılığıyla çok kültürlülüğü teşvik ederken, karşılaşılan dil ve erişim sorunları ile bu politikaların sürdürülebilirliğini sağlamaya çalışmaktadır. </a:t>
            </a:r>
          </a:p>
          <a:p>
            <a:pPr marL="0" indent="0" algn="just">
              <a:buNone/>
            </a:pPr>
            <a:r>
              <a:rPr lang="tr-TR" sz="1700" b="1" dirty="0" err="1"/>
              <a:t>Çekya</a:t>
            </a:r>
            <a:r>
              <a:rPr lang="tr-TR" sz="1700" b="1" dirty="0"/>
              <a:t> ise, tarihsel süreçte çeşitli siyasi ve toplumsal dönüşümlerden etkilenmiş olup, azınlıkların ve göçmenlerin entegrasyonunu amaçlayan projeler ve stratejiler geliştirmektedir. </a:t>
            </a:r>
          </a:p>
          <a:p>
            <a:pPr marL="0" indent="0" algn="just">
              <a:buNone/>
            </a:pPr>
            <a:r>
              <a:rPr lang="tr-TR" sz="1700" b="1" dirty="0"/>
              <a:t>Her üç ülkedeki kütüphanelerin karşılaştıkları temel sorunlar arasında, finansman yetersizliği, dil engelleri ve kültürel uyum güçlükleri yer almaktadır. </a:t>
            </a:r>
          </a:p>
          <a:p>
            <a:pPr marL="0" indent="0" algn="just">
              <a:buNone/>
            </a:pPr>
            <a:r>
              <a:rPr lang="tr-TR" sz="1700" b="1" dirty="0"/>
              <a:t>Ancak, önerilen çözüm yolları; kapsayıcı tasarım, katılımcı yönetişim, dijital hizmetlerin geliştirilmesi ve topluluk odaklı etkinlikler gibi alanlarda yoğunlaşmakta olup, bu mekanizmaların etkili uygulanmasıyla çok kültürlü toplumların sosyal uyumu ve bilgiye erişim kapasitesi artırılabilecektir. </a:t>
            </a:r>
          </a:p>
          <a:p>
            <a:pPr marL="0" indent="0" algn="just">
              <a:buNone/>
            </a:pPr>
            <a:r>
              <a:rPr lang="tr-TR" sz="1700" b="1" dirty="0"/>
              <a:t>Sonuç olarak, bu ülkelerin örnekleri, çok kültürlü toplumlarda kütüphanelerin sosyal ve kültürel köprüler olarak işlev görmesi açısından önem taşımakta ve uluslararası uygulamalara ışık tutmaktadır.</a:t>
            </a:r>
          </a:p>
        </p:txBody>
      </p:sp>
    </p:spTree>
    <p:extLst>
      <p:ext uri="{BB962C8B-B14F-4D97-AF65-F5344CB8AC3E}">
        <p14:creationId xmlns:p14="http://schemas.microsoft.com/office/powerpoint/2010/main" val="93354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D3A60-D233-D98B-180A-BCBA5920A80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BE149B9-50E9-C131-DF7B-3A5DDC4D6A10}"/>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E2C87214-A650-BB04-6A86-1E77BAC2F465}"/>
              </a:ext>
            </a:extLst>
          </p:cNvPr>
          <p:cNvSpPr>
            <a:spLocks noGrp="1"/>
          </p:cNvSpPr>
          <p:nvPr>
            <p:ph idx="1"/>
          </p:nvPr>
        </p:nvSpPr>
        <p:spPr>
          <a:xfrm>
            <a:off x="496532" y="501445"/>
            <a:ext cx="9876502" cy="6140245"/>
          </a:xfrm>
        </p:spPr>
        <p:txBody>
          <a:bodyPr>
            <a:noAutofit/>
          </a:bodyPr>
          <a:lstStyle/>
          <a:p>
            <a:pPr marL="0" indent="-457200" algn="just">
              <a:spcBef>
                <a:spcPts val="600"/>
              </a:spcBef>
              <a:buNone/>
            </a:pPr>
            <a:r>
              <a:rPr lang="tr-TR" sz="1200" b="1" dirty="0"/>
              <a:t>IFLA (2009). </a:t>
            </a:r>
            <a:r>
              <a:rPr lang="tr-TR" sz="1200" b="1" i="1" dirty="0"/>
              <a:t>Çok kültürlü Topluluklar: Kütüphane Hizmetleri Kılavuzu</a:t>
            </a:r>
            <a:r>
              <a:rPr lang="tr-TR" sz="1200" b="1" dirty="0"/>
              <a:t>. 3.bs. (G. Demir, Çev.) </a:t>
            </a:r>
            <a:r>
              <a:rPr lang="tr-TR" sz="1200" b="1" dirty="0">
                <a:hlinkClick r:id="rId2"/>
              </a:rPr>
              <a:t>http://www.ifla.org/files/assets/library-services-to-multicultural-populations/publications/multicultural-communities-tr.pdf</a:t>
            </a:r>
            <a:endParaRPr lang="tr-TR" sz="1200" b="1" dirty="0"/>
          </a:p>
          <a:p>
            <a:pPr marL="0" indent="-457200" algn="just">
              <a:spcBef>
                <a:spcPts val="600"/>
              </a:spcBef>
              <a:buNone/>
            </a:pPr>
            <a:r>
              <a:rPr lang="tr-TR" sz="1200" b="1" dirty="0" err="1"/>
              <a:t>Amnesty</a:t>
            </a:r>
            <a:r>
              <a:rPr lang="tr-TR" sz="1200" b="1" dirty="0"/>
              <a:t> International (2019, 19 Ağustos). </a:t>
            </a:r>
            <a:r>
              <a:rPr lang="en-US" sz="1200" b="1" i="1" dirty="0"/>
              <a:t>Human Libraries in the Czech Republic</a:t>
            </a:r>
            <a:r>
              <a:rPr lang="tr-TR" sz="1200" b="1" i="1" dirty="0"/>
              <a:t>. </a:t>
            </a:r>
            <a:r>
              <a:rPr lang="tr-TR" sz="1200" b="1" dirty="0">
                <a:hlinkClick r:id="rId3"/>
              </a:rPr>
              <a:t>https://www.amnesty.org/en/latest/education/2019/08/human-libraries-czech-republic/</a:t>
            </a:r>
            <a:endParaRPr lang="tr-TR" sz="1200" b="1" dirty="0"/>
          </a:p>
          <a:p>
            <a:pPr marL="0" indent="-457200" algn="just">
              <a:spcBef>
                <a:spcPts val="600"/>
              </a:spcBef>
              <a:buNone/>
            </a:pPr>
            <a:r>
              <a:rPr lang="tr-TR" sz="1200" b="1" dirty="0"/>
              <a:t>Anık, M. (2011). </a:t>
            </a:r>
            <a:r>
              <a:rPr lang="tr-TR" sz="1200" b="1" i="1" dirty="0"/>
              <a:t>Çok kültürlü bir toplumda kimlik algısı: İsveç’te yaşayan Türk göçmenleri örneği </a:t>
            </a:r>
            <a:r>
              <a:rPr lang="tr-TR" sz="1200" b="1" dirty="0"/>
              <a:t>(Yayınlanmamış Doktora Tezi). Sakarya Üniversitesi.</a:t>
            </a:r>
          </a:p>
          <a:p>
            <a:pPr marL="0" indent="-457200" algn="just">
              <a:spcBef>
                <a:spcPts val="600"/>
              </a:spcBef>
              <a:buNone/>
            </a:pPr>
            <a:r>
              <a:rPr lang="tr-TR" sz="1200" b="1" dirty="0" err="1"/>
              <a:t>Ballamingie</a:t>
            </a:r>
            <a:r>
              <a:rPr lang="tr-TR" sz="1200" b="1" dirty="0"/>
              <a:t>, S. (2020, 9 Mart). </a:t>
            </a:r>
            <a:r>
              <a:rPr lang="tr-TR" sz="1200" b="1" i="1" dirty="0"/>
              <a:t>Open </a:t>
            </a:r>
            <a:r>
              <a:rPr lang="tr-TR" sz="1200" b="1" i="1" dirty="0" err="1"/>
              <a:t>shelf</a:t>
            </a:r>
            <a:r>
              <a:rPr lang="tr-TR" sz="1200" b="1" dirty="0"/>
              <a:t>. </a:t>
            </a:r>
            <a:r>
              <a:rPr lang="tr-TR" sz="1200" b="1" dirty="0">
                <a:hlinkClick r:id="rId4"/>
              </a:rPr>
              <a:t>https://open-shelf.ca/20200310-finnish-public-libraries-integrate-diverse-services-to-support-equity-inclusion/</a:t>
            </a:r>
            <a:endParaRPr lang="tr-TR" sz="1200" b="1" dirty="0"/>
          </a:p>
          <a:p>
            <a:pPr marL="0" indent="-457200" algn="just">
              <a:spcBef>
                <a:spcPts val="600"/>
              </a:spcBef>
              <a:buNone/>
            </a:pPr>
            <a:r>
              <a:rPr lang="tr-TR" sz="1200" b="1" dirty="0" err="1"/>
              <a:t>Burianová</a:t>
            </a:r>
            <a:r>
              <a:rPr lang="tr-TR" sz="1200" b="1" dirty="0"/>
              <a:t>, J. (2006). </a:t>
            </a:r>
            <a:r>
              <a:rPr lang="tr-TR" sz="1200" b="1" dirty="0" err="1"/>
              <a:t>Implementing</a:t>
            </a:r>
            <a:r>
              <a:rPr lang="tr-TR" sz="1200" b="1" dirty="0"/>
              <a:t> </a:t>
            </a:r>
            <a:r>
              <a:rPr lang="tr-TR" sz="1200" b="1" dirty="0" err="1"/>
              <a:t>integration</a:t>
            </a:r>
            <a:r>
              <a:rPr lang="tr-TR" sz="1200" b="1" dirty="0"/>
              <a:t> </a:t>
            </a:r>
            <a:r>
              <a:rPr lang="tr-TR" sz="1200" b="1" dirty="0" err="1"/>
              <a:t>activities</a:t>
            </a:r>
            <a:r>
              <a:rPr lang="tr-TR" sz="1200" b="1" dirty="0"/>
              <a:t> </a:t>
            </a:r>
            <a:r>
              <a:rPr lang="tr-TR" sz="1200" b="1" dirty="0" err="1"/>
              <a:t>regional</a:t>
            </a:r>
            <a:r>
              <a:rPr lang="tr-TR" sz="1200" b="1" dirty="0"/>
              <a:t> </a:t>
            </a:r>
            <a:r>
              <a:rPr lang="tr-TR" sz="1200" b="1" dirty="0" err="1"/>
              <a:t>library</a:t>
            </a:r>
            <a:r>
              <a:rPr lang="tr-TR" sz="1200" b="1" dirty="0"/>
              <a:t> in Karlovy Vary. </a:t>
            </a:r>
            <a:r>
              <a:rPr lang="tr-TR" sz="1200" b="1" dirty="0" err="1"/>
              <a:t>In</a:t>
            </a:r>
            <a:r>
              <a:rPr lang="tr-TR" sz="1200" b="1" dirty="0"/>
              <a:t> L. </a:t>
            </a:r>
            <a:r>
              <a:rPr lang="tr-TR" sz="1200" b="1" dirty="0" err="1"/>
              <a:t>Špačková</a:t>
            </a:r>
            <a:r>
              <a:rPr lang="tr-TR" sz="1200" b="1" dirty="0"/>
              <a:t> ve J. </a:t>
            </a:r>
            <a:r>
              <a:rPr lang="tr-TR" sz="1200" b="1" dirty="0" err="1"/>
              <a:t>Štefková</a:t>
            </a:r>
            <a:r>
              <a:rPr lang="tr-TR" sz="1200" b="1" dirty="0"/>
              <a:t> (Ed.). </a:t>
            </a:r>
            <a:r>
              <a:rPr lang="tr-TR" sz="1200" b="1" i="1" dirty="0"/>
              <a:t>Libraries as </a:t>
            </a:r>
            <a:r>
              <a:rPr lang="tr-TR" sz="1200" b="1" i="1" dirty="0" err="1"/>
              <a:t>gateways</a:t>
            </a:r>
            <a:r>
              <a:rPr lang="tr-TR" sz="1200" b="1" i="1" dirty="0"/>
              <a:t> </a:t>
            </a:r>
            <a:r>
              <a:rPr lang="tr-TR" sz="1200" b="1" i="1" dirty="0" err="1"/>
              <a:t>to</a:t>
            </a:r>
            <a:r>
              <a:rPr lang="tr-TR" sz="1200" b="1" i="1" dirty="0"/>
              <a:t> </a:t>
            </a:r>
            <a:r>
              <a:rPr lang="tr-TR" sz="1200" b="1" i="1" dirty="0" err="1"/>
              <a:t>the</a:t>
            </a:r>
            <a:r>
              <a:rPr lang="tr-TR" sz="1200" b="1" i="1" dirty="0"/>
              <a:t> </a:t>
            </a:r>
            <a:r>
              <a:rPr lang="tr-TR" sz="1200" b="1" i="1" dirty="0" err="1"/>
              <a:t>integration</a:t>
            </a:r>
            <a:r>
              <a:rPr lang="tr-TR" sz="1200" b="1" i="1" dirty="0"/>
              <a:t> of </a:t>
            </a:r>
            <a:r>
              <a:rPr lang="tr-TR" sz="1200" b="1" i="1" dirty="0" err="1"/>
              <a:t>immigrants</a:t>
            </a:r>
            <a:r>
              <a:rPr lang="tr-TR" sz="1200" b="1" i="1" dirty="0"/>
              <a:t> in </a:t>
            </a:r>
            <a:r>
              <a:rPr lang="tr-TR" sz="1200" b="1" i="1" dirty="0" err="1"/>
              <a:t>the</a:t>
            </a:r>
            <a:r>
              <a:rPr lang="tr-TR" sz="1200" b="1" i="1" dirty="0"/>
              <a:t> EU</a:t>
            </a:r>
            <a:r>
              <a:rPr lang="tr-TR" sz="1200" b="1" dirty="0"/>
              <a:t>. </a:t>
            </a:r>
            <a:r>
              <a:rPr lang="tr-TR" sz="1200" b="1" dirty="0" err="1"/>
              <a:t>Multicultural</a:t>
            </a:r>
            <a:r>
              <a:rPr lang="tr-TR" sz="1200" b="1" dirty="0"/>
              <a:t> Center </a:t>
            </a:r>
            <a:r>
              <a:rPr lang="tr-TR" sz="1200" b="1" dirty="0" err="1"/>
              <a:t>Prague</a:t>
            </a:r>
            <a:r>
              <a:rPr lang="tr-TR" sz="1200" b="1" dirty="0"/>
              <a:t>. </a:t>
            </a:r>
          </a:p>
          <a:p>
            <a:pPr marL="0" indent="-457200" algn="just">
              <a:spcBef>
                <a:spcPts val="600"/>
              </a:spcBef>
              <a:buNone/>
            </a:pPr>
            <a:r>
              <a:rPr lang="en-US" sz="1200" b="1" dirty="0"/>
              <a:t>Dodds, K. (2011). Geopolitical Hotspot: Czech Republic, </a:t>
            </a:r>
            <a:r>
              <a:rPr lang="en-US" sz="1200" b="1" i="1" dirty="0"/>
              <a:t>Geographical</a:t>
            </a:r>
            <a:r>
              <a:rPr lang="en-US" sz="1200" b="1" dirty="0"/>
              <a:t>, 83(11), 14-14.</a:t>
            </a:r>
            <a:endParaRPr lang="tr-TR" sz="1200" b="1" dirty="0"/>
          </a:p>
          <a:p>
            <a:pPr marL="0" indent="-457200" algn="just">
              <a:spcBef>
                <a:spcPts val="600"/>
              </a:spcBef>
              <a:buNone/>
            </a:pPr>
            <a:r>
              <a:rPr lang="en-US" sz="1200" b="1" dirty="0" err="1"/>
              <a:t>Drbohlav</a:t>
            </a:r>
            <a:r>
              <a:rPr lang="en-US" sz="1200" b="1" dirty="0"/>
              <a:t>, D. </a:t>
            </a:r>
            <a:r>
              <a:rPr lang="tr-TR" sz="1200" b="1" dirty="0"/>
              <a:t>ve</a:t>
            </a:r>
            <a:r>
              <a:rPr lang="en-US" sz="1200" b="1" dirty="0"/>
              <a:t> </a:t>
            </a:r>
            <a:r>
              <a:rPr lang="en-US" sz="1200" b="1" dirty="0" err="1"/>
              <a:t>Dzúrová</a:t>
            </a:r>
            <a:r>
              <a:rPr lang="en-US" sz="1200" b="1" dirty="0"/>
              <a:t>, D. (2007). “Where Are They Going?”: Immigrant </a:t>
            </a:r>
            <a:r>
              <a:rPr lang="tr-TR" sz="1200" b="1" dirty="0"/>
              <a:t>i</a:t>
            </a:r>
            <a:r>
              <a:rPr lang="en-US" sz="1200" b="1" dirty="0" err="1"/>
              <a:t>nclusion</a:t>
            </a:r>
            <a:r>
              <a:rPr lang="en-US" sz="1200" b="1" dirty="0"/>
              <a:t> in the Czech Republic (A Case Study on Ukrainians, Vietnamese, and Armenians in Prague).</a:t>
            </a:r>
            <a:r>
              <a:rPr lang="tr-TR" sz="1200" b="1" dirty="0"/>
              <a:t> </a:t>
            </a:r>
            <a:r>
              <a:rPr lang="en-US" sz="1200" b="1" i="1" dirty="0"/>
              <a:t>Journal Compilation, International Migration</a:t>
            </a:r>
            <a:r>
              <a:rPr lang="tr-TR" sz="1200" b="1" dirty="0"/>
              <a:t>, </a:t>
            </a:r>
            <a:r>
              <a:rPr lang="en-US" sz="1200" b="1" dirty="0"/>
              <a:t>45(2), 69-95.</a:t>
            </a:r>
            <a:endParaRPr lang="tr-TR" sz="1200" b="1" dirty="0"/>
          </a:p>
          <a:p>
            <a:pPr marL="0" indent="-457200" algn="just">
              <a:spcBef>
                <a:spcPts val="600"/>
              </a:spcBef>
              <a:buNone/>
            </a:pPr>
            <a:r>
              <a:rPr lang="en-US" sz="1200" b="1" dirty="0"/>
              <a:t>Elgán, E. </a:t>
            </a:r>
            <a:r>
              <a:rPr lang="tr-TR" sz="1200" b="1" dirty="0"/>
              <a:t>ve</a:t>
            </a:r>
            <a:r>
              <a:rPr lang="en-US" sz="1200" b="1" dirty="0"/>
              <a:t> Scobbie, I. (2015). </a:t>
            </a:r>
            <a:r>
              <a:rPr lang="en-US" sz="1200" b="1" i="1" dirty="0"/>
              <a:t>Historical Dictionary of Sweden</a:t>
            </a:r>
            <a:r>
              <a:rPr lang="en-US" sz="1200" b="1" dirty="0"/>
              <a:t>. 3.ed.</a:t>
            </a:r>
            <a:r>
              <a:rPr lang="tr-TR" sz="1200" b="1" dirty="0"/>
              <a:t> </a:t>
            </a:r>
            <a:r>
              <a:rPr lang="en-US" sz="1200" b="1" dirty="0"/>
              <a:t>Rowman &amp; Littlefield</a:t>
            </a:r>
            <a:endParaRPr lang="tr-TR" sz="1200" b="1" dirty="0"/>
          </a:p>
          <a:p>
            <a:pPr marL="0" indent="-457200" algn="just">
              <a:spcBef>
                <a:spcPts val="600"/>
              </a:spcBef>
              <a:buNone/>
            </a:pPr>
            <a:r>
              <a:rPr lang="tr-TR" sz="1200" b="1" dirty="0" err="1"/>
              <a:t>Ferland</a:t>
            </a:r>
            <a:r>
              <a:rPr lang="tr-TR" sz="1200" b="1" dirty="0"/>
              <a:t>, L. (</a:t>
            </a:r>
            <a:r>
              <a:rPr lang="tr-TR" sz="1200" b="1" dirty="0" err="1"/>
              <a:t>t.y</a:t>
            </a:r>
            <a:r>
              <a:rPr lang="tr-TR" sz="1200" b="1" dirty="0"/>
              <a:t>.). </a:t>
            </a:r>
            <a:r>
              <a:rPr lang="en-US" sz="1200" b="1" i="1" dirty="0"/>
              <a:t>Inside the International Library in Stockholm</a:t>
            </a:r>
            <a:r>
              <a:rPr lang="tr-TR" sz="1200" b="1" dirty="0"/>
              <a:t>. </a:t>
            </a:r>
            <a:r>
              <a:rPr lang="tr-TR" sz="1200" b="1" dirty="0">
                <a:hlinkClick r:id="rId5"/>
              </a:rPr>
              <a:t>https://www.slowtravelstockholm.com/arts-culture/inside-the-international-library-in-stockholm/</a:t>
            </a:r>
            <a:endParaRPr lang="tr-TR" sz="1200" b="1" dirty="0"/>
          </a:p>
          <a:p>
            <a:pPr marL="0" indent="-457200" algn="just">
              <a:spcBef>
                <a:spcPts val="600"/>
              </a:spcBef>
              <a:buNone/>
            </a:pPr>
            <a:r>
              <a:rPr lang="tr-TR" sz="1200" b="1" dirty="0" err="1"/>
              <a:t>Freundorfer</a:t>
            </a:r>
            <a:r>
              <a:rPr lang="tr-TR" sz="1200" b="1" dirty="0"/>
              <a:t>, K. ve </a:t>
            </a:r>
            <a:r>
              <a:rPr lang="tr-TR" sz="1200" b="1" dirty="0" err="1"/>
              <a:t>Koch</a:t>
            </a:r>
            <a:r>
              <a:rPr lang="tr-TR" sz="1200" b="1" dirty="0"/>
              <a:t>, F. (2012). </a:t>
            </a:r>
            <a:r>
              <a:rPr lang="tr-TR" sz="1200" b="1" i="1" dirty="0"/>
              <a:t>Information on </a:t>
            </a:r>
            <a:r>
              <a:rPr lang="tr-TR" sz="1200" b="1" i="1" dirty="0" err="1"/>
              <a:t>Czech</a:t>
            </a:r>
            <a:r>
              <a:rPr lang="tr-TR" sz="1200" b="1" i="1" dirty="0"/>
              <a:t> </a:t>
            </a:r>
            <a:r>
              <a:rPr lang="tr-TR" sz="1200" b="1" i="1" dirty="0" err="1"/>
              <a:t>Republic</a:t>
            </a:r>
            <a:r>
              <a:rPr lang="tr-TR" sz="1200" b="1" i="1" dirty="0"/>
              <a:t> </a:t>
            </a:r>
            <a:r>
              <a:rPr lang="tr-TR" sz="1200" b="1" i="1" dirty="0" err="1"/>
              <a:t>for</a:t>
            </a:r>
            <a:r>
              <a:rPr lang="tr-TR" sz="1200" b="1" i="1" dirty="0"/>
              <a:t> EVS </a:t>
            </a:r>
            <a:r>
              <a:rPr lang="tr-TR" sz="1200" b="1" i="1" dirty="0" err="1"/>
              <a:t>Volunteers</a:t>
            </a:r>
            <a:r>
              <a:rPr lang="tr-TR" sz="1200" b="1" dirty="0"/>
              <a:t>. </a:t>
            </a:r>
            <a:r>
              <a:rPr lang="tr-TR" sz="1200" b="1" dirty="0">
                <a:hlinkClick r:id="rId6"/>
              </a:rPr>
              <a:t>http://www.mladezvakci.cz/fileadmin/user_upload/publikace/Information_Czech_republic.pdf</a:t>
            </a:r>
            <a:endParaRPr lang="tr-TR" sz="1200" b="1" dirty="0"/>
          </a:p>
          <a:p>
            <a:pPr marL="0" indent="-457200" algn="just">
              <a:spcBef>
                <a:spcPts val="600"/>
              </a:spcBef>
              <a:buNone/>
            </a:pPr>
            <a:r>
              <a:rPr lang="en-US" sz="1200" b="1" dirty="0"/>
              <a:t>Frucht, R. (Ed.) (2005). </a:t>
            </a:r>
            <a:r>
              <a:rPr lang="en-US" sz="1200" b="1" i="1" dirty="0"/>
              <a:t>Eastern Europe: </a:t>
            </a:r>
            <a:r>
              <a:rPr lang="tr-TR" sz="1200" b="1" i="1" dirty="0"/>
              <a:t>A</a:t>
            </a:r>
            <a:r>
              <a:rPr lang="en-US" sz="1200" b="1" i="1" dirty="0"/>
              <a:t>n introduction to the people, lands, and culture</a:t>
            </a:r>
            <a:r>
              <a:rPr lang="en-US" sz="1200" b="1" dirty="0"/>
              <a:t>. Volume 2</a:t>
            </a:r>
            <a:r>
              <a:rPr lang="tr-TR" sz="1200" b="1" dirty="0"/>
              <a:t>. </a:t>
            </a:r>
            <a:r>
              <a:rPr lang="tr-TR" sz="1200" b="1" dirty="0" err="1"/>
              <a:t>The</a:t>
            </a:r>
            <a:r>
              <a:rPr lang="tr-TR" sz="1200" b="1" dirty="0"/>
              <a:t> </a:t>
            </a:r>
            <a:r>
              <a:rPr lang="en-US" sz="1200" b="1" dirty="0"/>
              <a:t>US: ABC-CLIO, Inc.</a:t>
            </a:r>
            <a:endParaRPr lang="tr-TR" sz="1200" b="1" dirty="0"/>
          </a:p>
          <a:p>
            <a:pPr marL="0" indent="-457200" algn="just">
              <a:spcBef>
                <a:spcPts val="600"/>
              </a:spcBef>
              <a:buNone/>
            </a:pPr>
            <a:r>
              <a:rPr lang="en-US" sz="1200" b="1" dirty="0"/>
              <a:t>Graves III, W., Nyce, J. M., Golden, J. &amp; Williams, D. E. (Ed.) (2009). </a:t>
            </a:r>
            <a:r>
              <a:rPr lang="en-US" sz="1200" b="1" i="1" dirty="0"/>
              <a:t>Advances in library administration and organization</a:t>
            </a:r>
            <a:r>
              <a:rPr lang="en-US" sz="1200" b="1" dirty="0"/>
              <a:t>, Volume 27. Emerald.</a:t>
            </a:r>
            <a:endParaRPr lang="tr-TR" sz="1200" b="1" dirty="0"/>
          </a:p>
          <a:p>
            <a:pPr marL="0" indent="-457200" algn="just">
              <a:spcBef>
                <a:spcPts val="600"/>
              </a:spcBef>
              <a:buNone/>
            </a:pPr>
            <a:r>
              <a:rPr lang="tr-TR" sz="1200" b="1" dirty="0" err="1"/>
              <a:t>Gupta</a:t>
            </a:r>
            <a:r>
              <a:rPr lang="tr-TR" sz="1200" b="1" dirty="0"/>
              <a:t>, A. (2014). </a:t>
            </a:r>
            <a:r>
              <a:rPr lang="tr-TR" sz="1200" b="1" i="1" dirty="0" err="1"/>
              <a:t>Multilingual</a:t>
            </a:r>
            <a:r>
              <a:rPr lang="tr-TR" sz="1200" b="1" i="1" dirty="0"/>
              <a:t> </a:t>
            </a:r>
            <a:r>
              <a:rPr lang="tr-TR" sz="1200" b="1" i="1" dirty="0" err="1"/>
              <a:t>facilities</a:t>
            </a:r>
            <a:r>
              <a:rPr lang="tr-TR" sz="1200" b="1" i="1" dirty="0"/>
              <a:t> in a </a:t>
            </a:r>
            <a:r>
              <a:rPr lang="tr-TR" sz="1200" b="1" i="1" dirty="0" err="1"/>
              <a:t>Swedish</a:t>
            </a:r>
            <a:r>
              <a:rPr lang="tr-TR" sz="1200" b="1" i="1" dirty="0"/>
              <a:t> </a:t>
            </a:r>
            <a:r>
              <a:rPr lang="tr-TR" sz="1200" b="1" i="1" dirty="0" err="1"/>
              <a:t>library</a:t>
            </a:r>
            <a:r>
              <a:rPr lang="tr-TR" sz="1200" b="1" i="1" dirty="0"/>
              <a:t>: A </a:t>
            </a:r>
            <a:r>
              <a:rPr lang="tr-TR" sz="1200" b="1" i="1" dirty="0" err="1"/>
              <a:t>study</a:t>
            </a:r>
            <a:r>
              <a:rPr lang="tr-TR" sz="1200" b="1" i="1" dirty="0"/>
              <a:t> of </a:t>
            </a:r>
            <a:r>
              <a:rPr lang="tr-TR" sz="1200" b="1" i="1" dirty="0" err="1"/>
              <a:t>activities</a:t>
            </a:r>
            <a:r>
              <a:rPr lang="tr-TR" sz="1200" b="1" i="1" dirty="0"/>
              <a:t>, </a:t>
            </a:r>
            <a:r>
              <a:rPr lang="tr-TR" sz="1200" b="1" i="1" dirty="0" err="1"/>
              <a:t>goals</a:t>
            </a:r>
            <a:r>
              <a:rPr lang="tr-TR" sz="1200" b="1" i="1" dirty="0"/>
              <a:t> </a:t>
            </a:r>
            <a:r>
              <a:rPr lang="tr-TR" sz="1200" b="1" i="1" dirty="0" err="1"/>
              <a:t>and</a:t>
            </a:r>
            <a:r>
              <a:rPr lang="tr-TR" sz="1200" b="1" i="1" dirty="0"/>
              <a:t> </a:t>
            </a:r>
            <a:r>
              <a:rPr lang="tr-TR" sz="1200" b="1" i="1" dirty="0" err="1"/>
              <a:t>provisions</a:t>
            </a:r>
            <a:r>
              <a:rPr lang="tr-TR" sz="1200" b="1" i="1" dirty="0"/>
              <a:t> of </a:t>
            </a:r>
            <a:r>
              <a:rPr lang="tr-TR" sz="1200" b="1" i="1" dirty="0" err="1"/>
              <a:t>resources</a:t>
            </a:r>
            <a:r>
              <a:rPr lang="tr-TR" sz="1200" b="1" dirty="0"/>
              <a:t>. (Yayınlanmamış Yüksek Lisans Tezi). </a:t>
            </a:r>
            <a:r>
              <a:rPr lang="tr-TR" sz="1200" b="1" dirty="0" err="1"/>
              <a:t>Biblioteks-Och</a:t>
            </a:r>
            <a:r>
              <a:rPr lang="tr-TR" sz="1200" b="1" dirty="0"/>
              <a:t> </a:t>
            </a:r>
            <a:r>
              <a:rPr lang="tr-TR" sz="1200" b="1" dirty="0" err="1"/>
              <a:t>Informationsvetenskap</a:t>
            </a:r>
            <a:r>
              <a:rPr lang="tr-TR" sz="1200" b="1" dirty="0"/>
              <a:t> </a:t>
            </a:r>
            <a:r>
              <a:rPr lang="tr-TR" sz="1200" b="1" dirty="0" err="1"/>
              <a:t>Institutionen</a:t>
            </a:r>
            <a:r>
              <a:rPr lang="tr-TR" sz="1200" b="1" dirty="0"/>
              <a:t> </a:t>
            </a:r>
            <a:r>
              <a:rPr lang="tr-TR" sz="1200" b="1" dirty="0" err="1"/>
              <a:t>Biblioteks</a:t>
            </a:r>
            <a:r>
              <a:rPr lang="tr-TR" sz="1200" b="1" dirty="0"/>
              <a:t>- </a:t>
            </a:r>
            <a:r>
              <a:rPr lang="tr-TR" sz="1200" b="1" dirty="0" err="1"/>
              <a:t>Och</a:t>
            </a:r>
            <a:r>
              <a:rPr lang="tr-TR" sz="1200" b="1" dirty="0"/>
              <a:t> </a:t>
            </a:r>
            <a:r>
              <a:rPr lang="tr-TR" sz="1200" b="1" dirty="0" err="1"/>
              <a:t>Informationsvetenskap</a:t>
            </a:r>
            <a:r>
              <a:rPr lang="tr-TR" sz="1200" b="1" dirty="0"/>
              <a:t>/</a:t>
            </a:r>
            <a:r>
              <a:rPr lang="tr-TR" sz="1200" b="1" dirty="0" err="1"/>
              <a:t>Bibliotekshögskolan</a:t>
            </a:r>
            <a:r>
              <a:rPr lang="tr-TR" sz="1200" b="1" dirty="0"/>
              <a:t>. </a:t>
            </a:r>
            <a:r>
              <a:rPr lang="tr-TR" sz="1200" b="1" dirty="0">
                <a:hlinkClick r:id="rId7"/>
              </a:rPr>
              <a:t>http://bada.hb.se/bitstream/2320/13528/1/Mas_2014_1.pdf</a:t>
            </a:r>
            <a:endParaRPr lang="tr-TR" sz="1200" b="1" dirty="0"/>
          </a:p>
          <a:p>
            <a:pPr marL="0" indent="-457200" algn="just">
              <a:spcBef>
                <a:spcPts val="600"/>
              </a:spcBef>
              <a:buNone/>
            </a:pPr>
            <a:r>
              <a:rPr lang="en-US" sz="1200" b="1" dirty="0"/>
              <a:t>Hašková, H. </a:t>
            </a:r>
            <a:r>
              <a:rPr lang="tr-TR" sz="1200" b="1" dirty="0"/>
              <a:t>ve</a:t>
            </a:r>
            <a:r>
              <a:rPr lang="en-US" sz="1200" b="1" dirty="0"/>
              <a:t> Uhde, Z. (Ed.). (2009). </a:t>
            </a:r>
            <a:r>
              <a:rPr lang="en-US" sz="1200" b="1" i="1" dirty="0"/>
              <a:t>Women and social citizenship in Czech society: </a:t>
            </a:r>
            <a:r>
              <a:rPr lang="tr-TR" sz="1200" b="1" i="1" dirty="0"/>
              <a:t>C</a:t>
            </a:r>
            <a:r>
              <a:rPr lang="en-US" sz="1200" b="1" i="1" dirty="0" err="1"/>
              <a:t>ont</a:t>
            </a:r>
            <a:r>
              <a:rPr lang="tr-TR" sz="1200" b="1" i="1" dirty="0"/>
              <a:t>i</a:t>
            </a:r>
            <a:r>
              <a:rPr lang="en-US" sz="1200" b="1" i="1" dirty="0" err="1"/>
              <a:t>nuity</a:t>
            </a:r>
            <a:r>
              <a:rPr lang="en-US" sz="1200" b="1" i="1" dirty="0"/>
              <a:t> and change</a:t>
            </a:r>
            <a:r>
              <a:rPr lang="en-US" sz="1200" b="1" dirty="0"/>
              <a:t>. Institute of Sociology, Academy of Sciences of the Czech Republic.</a:t>
            </a:r>
            <a:endParaRPr lang="tr-TR" sz="1200" b="1" dirty="0"/>
          </a:p>
          <a:p>
            <a:pPr marL="0" indent="-457200" algn="just">
              <a:spcBef>
                <a:spcPts val="600"/>
              </a:spcBef>
              <a:buNone/>
            </a:pPr>
            <a:r>
              <a:rPr lang="en-US" sz="1200" b="1" dirty="0"/>
              <a:t>Helling, J. (2012). </a:t>
            </a:r>
            <a:r>
              <a:rPr lang="en-US" sz="1200" b="1" i="1" dirty="0"/>
              <a:t>Public libraries and their national policies: </a:t>
            </a:r>
            <a:r>
              <a:rPr lang="tr-TR" sz="1200" b="1" i="1" dirty="0"/>
              <a:t>I</a:t>
            </a:r>
            <a:r>
              <a:rPr lang="en-US" sz="1200" b="1" i="1" dirty="0" err="1"/>
              <a:t>nternational</a:t>
            </a:r>
            <a:r>
              <a:rPr lang="en-US" sz="1200" b="1" i="1" dirty="0"/>
              <a:t> case studies</a:t>
            </a:r>
            <a:r>
              <a:rPr lang="en-US" sz="1200" b="1" dirty="0"/>
              <a:t>. Chandos Publishing.</a:t>
            </a:r>
          </a:p>
        </p:txBody>
      </p:sp>
    </p:spTree>
    <p:extLst>
      <p:ext uri="{BB962C8B-B14F-4D97-AF65-F5344CB8AC3E}">
        <p14:creationId xmlns:p14="http://schemas.microsoft.com/office/powerpoint/2010/main" val="1177788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CCF01-DAB6-3E08-1C1D-2BD1C172E9E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F830A14-B6C5-9C53-AF3C-FF3DEF209EB9}"/>
              </a:ext>
            </a:extLst>
          </p:cNvPr>
          <p:cNvSpPr>
            <a:spLocks noGrp="1"/>
          </p:cNvSpPr>
          <p:nvPr>
            <p:ph type="title"/>
          </p:nvPr>
        </p:nvSpPr>
        <p:spPr>
          <a:xfrm>
            <a:off x="850491" y="157303"/>
            <a:ext cx="8814620" cy="452297"/>
          </a:xfrm>
        </p:spPr>
        <p:txBody>
          <a:bodyPr>
            <a:normAutofit fontScale="90000"/>
          </a:bodyPr>
          <a:lstStyle/>
          <a:p>
            <a:pPr algn="ctr"/>
            <a:r>
              <a:rPr lang="tr-TR" sz="2400" b="1" dirty="0"/>
              <a:t>FİNLANDİYA: GENEL BİLGİLER</a:t>
            </a:r>
            <a:endParaRPr lang="tr-TR" sz="2400" b="1" noProof="0" dirty="0"/>
          </a:p>
        </p:txBody>
      </p:sp>
      <p:sp>
        <p:nvSpPr>
          <p:cNvPr id="3" name="İçerik Yer Tutucusu 2">
            <a:extLst>
              <a:ext uri="{FF2B5EF4-FFF2-40B4-BE49-F238E27FC236}">
                <a16:creationId xmlns:a16="http://schemas.microsoft.com/office/drawing/2014/main" id="{3413E83B-2EF5-6ECB-AEEC-F114909CFF99}"/>
              </a:ext>
            </a:extLst>
          </p:cNvPr>
          <p:cNvSpPr>
            <a:spLocks noGrp="1"/>
          </p:cNvSpPr>
          <p:nvPr>
            <p:ph idx="1"/>
          </p:nvPr>
        </p:nvSpPr>
        <p:spPr>
          <a:xfrm>
            <a:off x="600728" y="609600"/>
            <a:ext cx="9438005" cy="5348762"/>
          </a:xfrm>
        </p:spPr>
        <p:txBody>
          <a:bodyPr>
            <a:noAutofit/>
          </a:bodyPr>
          <a:lstStyle/>
          <a:p>
            <a:pPr algn="just"/>
            <a:r>
              <a:rPr lang="tr-TR" sz="1400" b="1" dirty="0"/>
              <a:t>Finlandiya, Kuzey Avrupa’da, Norveç sınırında ve doğusunda Rusya, batısında </a:t>
            </a:r>
            <a:r>
              <a:rPr lang="tr-TR" sz="1400" b="1" dirty="0" err="1"/>
              <a:t>Botni</a:t>
            </a:r>
            <a:r>
              <a:rPr lang="tr-TR" sz="1400" b="1" dirty="0"/>
              <a:t> Körfezi ve İsveç bulunmaktadır. </a:t>
            </a:r>
          </a:p>
          <a:p>
            <a:pPr algn="just"/>
            <a:r>
              <a:rPr lang="tr-TR" sz="1400" b="1" dirty="0"/>
              <a:t>Resmi dilleri Fince ve İsveççedir. Jeopolitik konumu ülkenin kültür yapısını etkilemiş ve 12. yüzyılda İsveç’in ve Roman Katolik inancın etkisi görülmüştür (</a:t>
            </a:r>
            <a:r>
              <a:rPr lang="tr-TR" sz="1400" b="1" dirty="0" err="1"/>
              <a:t>Wedgeworth</a:t>
            </a:r>
            <a:r>
              <a:rPr lang="tr-TR" sz="1400" b="1" dirty="0"/>
              <a:t>, 1993, s. 294). </a:t>
            </a:r>
          </a:p>
          <a:p>
            <a:pPr algn="just"/>
            <a:r>
              <a:rPr lang="tr-TR" sz="1400" b="1" dirty="0"/>
              <a:t>Finlandiya’da 18. yüzyıl boyunca iki karşıt kültürel baskı var olmuştur: bir yanda İsveç dilinin yayılması ve </a:t>
            </a:r>
            <a:r>
              <a:rPr lang="tr-TR" sz="1400" b="1" dirty="0" err="1"/>
              <a:t>İsveçle</a:t>
            </a:r>
            <a:r>
              <a:rPr lang="tr-TR" sz="1400" b="1" dirty="0"/>
              <a:t> ekonomik bağların güçlenmesi, diğer yanda Finlandiyalıların öncelikle kendi kültürel farklılıklarını vurgulaması; Fin halkı vatansever bir üslupla kendi üstün erdemlerini ve güçlerini öne çıkarmıştır. </a:t>
            </a:r>
          </a:p>
          <a:p>
            <a:pPr algn="just"/>
            <a:r>
              <a:rPr lang="tr-TR" sz="1400" b="1" dirty="0"/>
              <a:t>Finlandiya tarihine ilgiyi artıran hareketler içinde, </a:t>
            </a:r>
            <a:r>
              <a:rPr lang="tr-TR" sz="1400" b="1" dirty="0" err="1"/>
              <a:t>Turku</a:t>
            </a:r>
            <a:r>
              <a:rPr lang="tr-TR" sz="1400" b="1" dirty="0"/>
              <a:t> Üniversitesi ve </a:t>
            </a:r>
            <a:r>
              <a:rPr lang="tr-TR" sz="1400" b="1" dirty="0" err="1"/>
              <a:t>Lüteriyen</a:t>
            </a:r>
            <a:r>
              <a:rPr lang="tr-TR" sz="1400" b="1" dirty="0"/>
              <a:t> Kilisesi’nin katkıları vardır; bu hareketler, Henrik Gabriel </a:t>
            </a:r>
            <a:r>
              <a:rPr lang="tr-TR" sz="1400" b="1" dirty="0" err="1"/>
              <a:t>Porthan’ın</a:t>
            </a:r>
            <a:r>
              <a:rPr lang="tr-TR" sz="1400" b="1" dirty="0"/>
              <a:t> (1739-1804) ‘Finlandiya tarihinin babası’ (</a:t>
            </a:r>
            <a:r>
              <a:rPr lang="tr-TR" sz="1400" b="1" dirty="0" err="1"/>
              <a:t>the</a:t>
            </a:r>
            <a:r>
              <a:rPr lang="tr-TR" sz="1400" b="1" dirty="0"/>
              <a:t> </a:t>
            </a:r>
            <a:r>
              <a:rPr lang="tr-TR" sz="1400" b="1" dirty="0" err="1"/>
              <a:t>father</a:t>
            </a:r>
            <a:r>
              <a:rPr lang="tr-TR" sz="1400" b="1" dirty="0"/>
              <a:t> of </a:t>
            </a:r>
            <a:r>
              <a:rPr lang="tr-TR" sz="1400" b="1" dirty="0" err="1"/>
              <a:t>Finnish</a:t>
            </a:r>
            <a:r>
              <a:rPr lang="tr-TR" sz="1400" b="1" dirty="0"/>
              <a:t> </a:t>
            </a:r>
            <a:r>
              <a:rPr lang="tr-TR" sz="1400" b="1" dirty="0" err="1"/>
              <a:t>history</a:t>
            </a:r>
            <a:r>
              <a:rPr lang="tr-TR" sz="1400" b="1" dirty="0"/>
              <a:t>) olarak anılan çalışmasıyla doruğa ulaşmıştır (</a:t>
            </a:r>
            <a:r>
              <a:rPr lang="tr-TR" sz="1400" b="1" dirty="0" err="1"/>
              <a:t>Singleton</a:t>
            </a:r>
            <a:r>
              <a:rPr lang="tr-TR" sz="1400" b="1" dirty="0"/>
              <a:t>, 2003, s. 52).</a:t>
            </a:r>
          </a:p>
          <a:p>
            <a:pPr algn="just"/>
            <a:r>
              <a:rPr lang="tr-TR" sz="1400" b="1" dirty="0"/>
              <a:t>1810 Rus-İsveç savaşı sonunda Finlandiya, Rus İmparatorluğu’nun Büyük </a:t>
            </a:r>
            <a:r>
              <a:rPr lang="tr-TR" sz="1400" b="1" dirty="0" err="1"/>
              <a:t>Dükalığı</a:t>
            </a:r>
            <a:r>
              <a:rPr lang="tr-TR" sz="1400" b="1" dirty="0"/>
              <a:t> durumuna gelmiştir (</a:t>
            </a:r>
            <a:r>
              <a:rPr lang="tr-TR" sz="1400" b="1" dirty="0" err="1"/>
              <a:t>Wedgeworth</a:t>
            </a:r>
            <a:r>
              <a:rPr lang="tr-TR" sz="1400" b="1" dirty="0"/>
              <a:t>, 1993, s. 294). </a:t>
            </a:r>
          </a:p>
          <a:p>
            <a:pPr algn="just"/>
            <a:r>
              <a:rPr lang="tr-TR" sz="1400" b="1" dirty="0"/>
              <a:t>Yaklaşık 1157’den 1500’e kadar, Finlandiya ve Avrupa’nın geri kalanı Orta Çağı yaşamış; ardından, tarihçilerin 18. yüzyıl sonunda veya 19. yüzyıl başında yapılandırdığı erken modern döneme geçmiştir (</a:t>
            </a:r>
            <a:r>
              <a:rPr lang="tr-TR" sz="1400" b="1" dirty="0" err="1"/>
              <a:t>Lavery</a:t>
            </a:r>
            <a:r>
              <a:rPr lang="tr-TR" sz="1400" b="1" dirty="0"/>
              <a:t>, 2006, s. 31).</a:t>
            </a:r>
          </a:p>
          <a:p>
            <a:pPr algn="just"/>
            <a:r>
              <a:rPr lang="tr-TR" sz="1400" b="1" dirty="0"/>
              <a:t>19. yüzyıla kadar, Finlandiyalılar kendine özgü bir kültür veya tarihe sahip olamamış, ancak 19. yüzyılın ulusal uyanışı ile Finlandiya’nın özgünlüğü ve kültürel farkındalığı gelişmiş ve 1917’de bağımsızlığını kazanmıştır.</a:t>
            </a:r>
          </a:p>
          <a:p>
            <a:pPr algn="just"/>
            <a:r>
              <a:rPr lang="tr-TR" sz="1400" b="1" dirty="0"/>
              <a:t>Ulusal bilincin oluşması sürecinde, Fince konuşan çoğunluk ile İsveççe konuşan güçlü azınlık arasında bir bölünme görülmüş ve bu çatışma zamanla çözülmüştür (</a:t>
            </a:r>
            <a:r>
              <a:rPr lang="tr-TR" sz="1400" b="1" dirty="0" err="1"/>
              <a:t>Solsten</a:t>
            </a:r>
            <a:r>
              <a:rPr lang="tr-TR" sz="1400" b="1" dirty="0"/>
              <a:t> ve </a:t>
            </a:r>
            <a:r>
              <a:rPr lang="tr-TR" sz="1400" b="1" dirty="0" err="1"/>
              <a:t>Meditz</a:t>
            </a:r>
            <a:r>
              <a:rPr lang="tr-TR" sz="1400" b="1" dirty="0"/>
              <a:t>, 1990, s. 3). </a:t>
            </a:r>
            <a:endParaRPr lang="tr-TR" sz="1500" b="1" dirty="0"/>
          </a:p>
        </p:txBody>
      </p:sp>
    </p:spTree>
    <p:extLst>
      <p:ext uri="{BB962C8B-B14F-4D97-AF65-F5344CB8AC3E}">
        <p14:creationId xmlns:p14="http://schemas.microsoft.com/office/powerpoint/2010/main" val="3774601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02693-1E4E-A1BC-E1D6-8BC629FC0D1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F756C1A-4F0A-A83D-6A61-CEA332740860}"/>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ADF643F8-B363-4311-0270-0A71CDE3E04D}"/>
              </a:ext>
            </a:extLst>
          </p:cNvPr>
          <p:cNvSpPr>
            <a:spLocks noGrp="1"/>
          </p:cNvSpPr>
          <p:nvPr>
            <p:ph idx="1"/>
          </p:nvPr>
        </p:nvSpPr>
        <p:spPr>
          <a:xfrm>
            <a:off x="539385" y="501445"/>
            <a:ext cx="9876502" cy="5766620"/>
          </a:xfrm>
        </p:spPr>
        <p:txBody>
          <a:bodyPr>
            <a:noAutofit/>
          </a:bodyPr>
          <a:lstStyle/>
          <a:p>
            <a:pPr marL="0" indent="-457200" algn="just">
              <a:buNone/>
            </a:pPr>
            <a:r>
              <a:rPr lang="tr-TR" sz="1200" b="1" dirty="0" err="1"/>
              <a:t>Hořavová</a:t>
            </a:r>
            <a:r>
              <a:rPr lang="tr-TR" sz="1200" b="1" dirty="0"/>
              <a:t>, B. ve </a:t>
            </a:r>
            <a:r>
              <a:rPr lang="tr-TR" sz="1200" b="1" dirty="0" err="1"/>
              <a:t>Štefková</a:t>
            </a:r>
            <a:r>
              <a:rPr lang="tr-TR" sz="1200" b="1" dirty="0"/>
              <a:t>, J. (t. y.). </a:t>
            </a:r>
            <a:r>
              <a:rPr lang="tr-TR" sz="1200" b="1" i="1" dirty="0"/>
              <a:t>Libraries </a:t>
            </a:r>
            <a:r>
              <a:rPr lang="tr-TR" sz="1200" b="1" i="1" dirty="0" err="1"/>
              <a:t>and</a:t>
            </a:r>
            <a:r>
              <a:rPr lang="tr-TR" sz="1200" b="1" i="1" dirty="0"/>
              <a:t> </a:t>
            </a:r>
            <a:r>
              <a:rPr lang="tr-TR" sz="1200" b="1" i="1" dirty="0" err="1"/>
              <a:t>their</a:t>
            </a:r>
            <a:r>
              <a:rPr lang="tr-TR" sz="1200" b="1" i="1" dirty="0"/>
              <a:t> role </a:t>
            </a:r>
            <a:r>
              <a:rPr lang="tr-TR" sz="1200" b="1" i="1" dirty="0" err="1"/>
              <a:t>for</a:t>
            </a:r>
            <a:r>
              <a:rPr lang="tr-TR" sz="1200" b="1" i="1" dirty="0"/>
              <a:t> </a:t>
            </a:r>
            <a:r>
              <a:rPr lang="tr-TR" sz="1200" b="1" i="1" dirty="0" err="1"/>
              <a:t>the</a:t>
            </a:r>
            <a:r>
              <a:rPr lang="tr-TR" sz="1200" b="1" i="1" dirty="0"/>
              <a:t> </a:t>
            </a:r>
            <a:r>
              <a:rPr lang="tr-TR" sz="1200" b="1" i="1" dirty="0" err="1"/>
              <a:t>integration</a:t>
            </a:r>
            <a:r>
              <a:rPr lang="tr-TR" sz="1200" b="1" i="1" dirty="0"/>
              <a:t> of </a:t>
            </a:r>
            <a:r>
              <a:rPr lang="tr-TR" sz="1200" b="1" i="1" dirty="0" err="1"/>
              <a:t>immigrants</a:t>
            </a:r>
            <a:r>
              <a:rPr lang="tr-TR" sz="1200" b="1" i="1" dirty="0"/>
              <a:t>: </a:t>
            </a:r>
            <a:r>
              <a:rPr lang="tr-TR" sz="1200" b="1" i="1" dirty="0" err="1"/>
              <a:t>Experiences</a:t>
            </a:r>
            <a:r>
              <a:rPr lang="tr-TR" sz="1200" b="1" i="1" dirty="0"/>
              <a:t> </a:t>
            </a:r>
            <a:r>
              <a:rPr lang="tr-TR" sz="1200" b="1" i="1" dirty="0" err="1"/>
              <a:t>from</a:t>
            </a:r>
            <a:r>
              <a:rPr lang="tr-TR" sz="1200" b="1" i="1" dirty="0"/>
              <a:t> </a:t>
            </a:r>
            <a:r>
              <a:rPr lang="tr-TR" sz="1200" b="1" i="1" dirty="0" err="1"/>
              <a:t>the</a:t>
            </a:r>
            <a:r>
              <a:rPr lang="tr-TR" sz="1200" b="1" i="1" dirty="0"/>
              <a:t> </a:t>
            </a:r>
            <a:r>
              <a:rPr lang="tr-TR" sz="1200" b="1" i="1" dirty="0" err="1"/>
              <a:t>Czech</a:t>
            </a:r>
            <a:r>
              <a:rPr lang="tr-TR" sz="1200" b="1" i="1" dirty="0"/>
              <a:t> </a:t>
            </a:r>
            <a:r>
              <a:rPr lang="tr-TR" sz="1200" b="1" i="1" dirty="0" err="1"/>
              <a:t>Republic</a:t>
            </a:r>
            <a:r>
              <a:rPr lang="tr-TR" sz="1200" b="1" i="1" dirty="0"/>
              <a:t> </a:t>
            </a:r>
            <a:r>
              <a:rPr lang="tr-TR" sz="1200" b="1" i="1" dirty="0" err="1"/>
              <a:t>and</a:t>
            </a:r>
            <a:r>
              <a:rPr lang="tr-TR" sz="1200" b="1" i="1" dirty="0"/>
              <a:t> </a:t>
            </a:r>
            <a:r>
              <a:rPr lang="tr-TR" sz="1200" b="1" i="1" dirty="0" err="1"/>
              <a:t>other</a:t>
            </a:r>
            <a:r>
              <a:rPr lang="tr-TR" sz="1200" b="1" i="1" dirty="0"/>
              <a:t> </a:t>
            </a:r>
            <a:r>
              <a:rPr lang="tr-TR" sz="1200" b="1" i="1" dirty="0" err="1"/>
              <a:t>European</a:t>
            </a:r>
            <a:r>
              <a:rPr lang="tr-TR" sz="1200" b="1" i="1" dirty="0"/>
              <a:t> </a:t>
            </a:r>
            <a:r>
              <a:rPr lang="tr-TR" sz="1200" b="1" i="1" dirty="0" err="1"/>
              <a:t>Countries</a:t>
            </a:r>
            <a:r>
              <a:rPr lang="tr-TR" sz="1200" b="1" dirty="0"/>
              <a:t>. </a:t>
            </a:r>
            <a:r>
              <a:rPr lang="tr-TR" sz="1200" b="1" dirty="0">
                <a:hlinkClick r:id="rId2"/>
              </a:rPr>
              <a:t>http://www.interculturemap.org/upload/att/200612140833120.Interculture%20Map%20Background%20Libraries.pdf?study_casePage=4</a:t>
            </a:r>
            <a:endParaRPr lang="tr-TR" sz="1200" b="1" dirty="0"/>
          </a:p>
          <a:p>
            <a:pPr marL="0" indent="-457200" algn="just">
              <a:buNone/>
            </a:pPr>
            <a:r>
              <a:rPr lang="tr-TR" sz="1200" b="1" dirty="0" err="1"/>
              <a:t>Hrnčářová</a:t>
            </a:r>
            <a:r>
              <a:rPr lang="tr-TR" sz="1200" b="1" dirty="0"/>
              <a:t>, D. (2006). They </a:t>
            </a:r>
            <a:r>
              <a:rPr lang="tr-TR" sz="1200" b="1" dirty="0" err="1"/>
              <a:t>live</a:t>
            </a:r>
            <a:r>
              <a:rPr lang="tr-TR" sz="1200" b="1" dirty="0"/>
              <a:t> </a:t>
            </a:r>
            <a:r>
              <a:rPr lang="tr-TR" sz="1200" b="1" dirty="0" err="1"/>
              <a:t>among</a:t>
            </a:r>
            <a:r>
              <a:rPr lang="tr-TR" sz="1200" b="1" dirty="0"/>
              <a:t> us – but do </a:t>
            </a:r>
            <a:r>
              <a:rPr lang="tr-TR" sz="1200" b="1" dirty="0" err="1"/>
              <a:t>we</a:t>
            </a:r>
            <a:r>
              <a:rPr lang="tr-TR" sz="1200" b="1" dirty="0"/>
              <a:t> </a:t>
            </a:r>
            <a:r>
              <a:rPr lang="tr-TR" sz="1200" b="1" dirty="0" err="1"/>
              <a:t>know</a:t>
            </a:r>
            <a:r>
              <a:rPr lang="tr-TR" sz="1200" b="1" dirty="0"/>
              <a:t> </a:t>
            </a:r>
            <a:r>
              <a:rPr lang="tr-TR" sz="1200" b="1" dirty="0" err="1"/>
              <a:t>each</a:t>
            </a:r>
            <a:r>
              <a:rPr lang="tr-TR" sz="1200" b="1" dirty="0"/>
              <a:t> </a:t>
            </a:r>
            <a:r>
              <a:rPr lang="tr-TR" sz="1200" b="1" dirty="0" err="1"/>
              <a:t>other</a:t>
            </a:r>
            <a:r>
              <a:rPr lang="tr-TR" sz="1200" b="1" dirty="0"/>
              <a:t>? </a:t>
            </a:r>
            <a:r>
              <a:rPr lang="tr-TR" sz="1200" b="1" dirty="0" err="1"/>
              <a:t>Jiří</a:t>
            </a:r>
            <a:r>
              <a:rPr lang="tr-TR" sz="1200" b="1" dirty="0"/>
              <a:t> </a:t>
            </a:r>
            <a:r>
              <a:rPr lang="tr-TR" sz="1200" b="1" dirty="0" err="1"/>
              <a:t>Mahen</a:t>
            </a:r>
            <a:r>
              <a:rPr lang="tr-TR" sz="1200" b="1" dirty="0"/>
              <a:t> Library. </a:t>
            </a:r>
            <a:r>
              <a:rPr lang="tr-TR" sz="1200" b="1" dirty="0" err="1"/>
              <a:t>In</a:t>
            </a:r>
            <a:r>
              <a:rPr lang="tr-TR" sz="1200" b="1" dirty="0"/>
              <a:t> </a:t>
            </a:r>
            <a:r>
              <a:rPr lang="tr-TR" sz="1200" b="1" dirty="0" err="1"/>
              <a:t>L.Špačková</a:t>
            </a:r>
            <a:r>
              <a:rPr lang="tr-TR" sz="1200" b="1" dirty="0"/>
              <a:t> ve J. </a:t>
            </a:r>
            <a:r>
              <a:rPr lang="tr-TR" sz="1200" b="1" dirty="0" err="1"/>
              <a:t>Štefková</a:t>
            </a:r>
            <a:r>
              <a:rPr lang="tr-TR" sz="1200" b="1" dirty="0"/>
              <a:t> (Ed.). </a:t>
            </a:r>
            <a:r>
              <a:rPr lang="tr-TR" sz="1200" b="1" i="1" dirty="0"/>
              <a:t>Libraries as </a:t>
            </a:r>
            <a:r>
              <a:rPr lang="tr-TR" sz="1200" b="1" i="1" dirty="0" err="1"/>
              <a:t>gateways</a:t>
            </a:r>
            <a:r>
              <a:rPr lang="tr-TR" sz="1200" b="1" i="1" dirty="0"/>
              <a:t> </a:t>
            </a:r>
            <a:r>
              <a:rPr lang="tr-TR" sz="1200" b="1" i="1" dirty="0" err="1"/>
              <a:t>to</a:t>
            </a:r>
            <a:r>
              <a:rPr lang="tr-TR" sz="1200" b="1" i="1" dirty="0"/>
              <a:t> </a:t>
            </a:r>
            <a:r>
              <a:rPr lang="tr-TR" sz="1200" b="1" i="1" dirty="0" err="1"/>
              <a:t>the</a:t>
            </a:r>
            <a:r>
              <a:rPr lang="tr-TR" sz="1200" b="1" i="1" dirty="0"/>
              <a:t> </a:t>
            </a:r>
            <a:r>
              <a:rPr lang="tr-TR" sz="1200" b="1" i="1" dirty="0" err="1"/>
              <a:t>integration</a:t>
            </a:r>
            <a:r>
              <a:rPr lang="tr-TR" sz="1200" b="1" i="1" dirty="0"/>
              <a:t> of </a:t>
            </a:r>
            <a:r>
              <a:rPr lang="tr-TR" sz="1200" b="1" i="1" dirty="0" err="1"/>
              <a:t>immigrants</a:t>
            </a:r>
            <a:r>
              <a:rPr lang="tr-TR" sz="1200" b="1" i="1" dirty="0"/>
              <a:t> in </a:t>
            </a:r>
            <a:r>
              <a:rPr lang="tr-TR" sz="1200" b="1" i="1" dirty="0" err="1"/>
              <a:t>the</a:t>
            </a:r>
            <a:r>
              <a:rPr lang="tr-TR" sz="1200" b="1" i="1" dirty="0"/>
              <a:t> EU</a:t>
            </a:r>
            <a:r>
              <a:rPr lang="tr-TR" sz="1200" b="1" dirty="0"/>
              <a:t>. (Ed.) </a:t>
            </a:r>
            <a:r>
              <a:rPr lang="tr-TR" sz="1200" b="1" dirty="0" err="1"/>
              <a:t>Multicultural</a:t>
            </a:r>
            <a:r>
              <a:rPr lang="tr-TR" sz="1200" b="1" dirty="0"/>
              <a:t> Center </a:t>
            </a:r>
            <a:r>
              <a:rPr lang="tr-TR" sz="1200" b="1" dirty="0" err="1"/>
              <a:t>Prague</a:t>
            </a:r>
            <a:r>
              <a:rPr lang="tr-TR" sz="1200" b="1" dirty="0"/>
              <a:t>. </a:t>
            </a:r>
          </a:p>
          <a:p>
            <a:pPr marL="0" indent="-457200" algn="just">
              <a:buNone/>
            </a:pPr>
            <a:r>
              <a:rPr lang="tr-TR" sz="1200" b="1" dirty="0"/>
              <a:t>Kavukçu, M. (2008). </a:t>
            </a:r>
            <a:r>
              <a:rPr lang="tr-TR" sz="1200" b="1" i="1" dirty="0"/>
              <a:t>Merkezi ve Doğu Avrupa ülkelerinin Avrupa Birliği’ne ekonomik entegrasyonu: Çek Cumhuriyeti örneği </a:t>
            </a:r>
            <a:r>
              <a:rPr lang="tr-TR" sz="1200" b="1" dirty="0"/>
              <a:t>(Yayınlanmamış Yüksek Lisans Tezi). Ankara Üniversitesi.</a:t>
            </a:r>
          </a:p>
          <a:p>
            <a:pPr marL="0" indent="-457200" algn="just">
              <a:buNone/>
            </a:pPr>
            <a:r>
              <a:rPr lang="en-US" sz="1200" b="1" dirty="0"/>
              <a:t>Kekki, K. (2001). </a:t>
            </a:r>
            <a:r>
              <a:rPr lang="en-US" sz="1200" b="1" i="1" dirty="0"/>
              <a:t>Public libraries in Finland: </a:t>
            </a:r>
            <a:r>
              <a:rPr lang="tr-TR" sz="1200" b="1" i="1" dirty="0"/>
              <a:t>G</a:t>
            </a:r>
            <a:r>
              <a:rPr lang="en-US" sz="1200" b="1" i="1" dirty="0" err="1"/>
              <a:t>ateways</a:t>
            </a:r>
            <a:r>
              <a:rPr lang="en-US" sz="1200" b="1" i="1" dirty="0"/>
              <a:t> to knowledge and culture</a:t>
            </a:r>
            <a:r>
              <a:rPr lang="en-US" sz="1200" b="1" dirty="0"/>
              <a:t>. </a:t>
            </a:r>
            <a:r>
              <a:rPr lang="tr-TR" sz="1200" b="1" dirty="0"/>
              <a:t> </a:t>
            </a:r>
            <a:r>
              <a:rPr lang="en-US" sz="1200" b="1" dirty="0"/>
              <a:t>Ministry of Education. Culture and Media Division. </a:t>
            </a:r>
            <a:r>
              <a:rPr lang="en-US" sz="1200" b="1" dirty="0">
                <a:hlinkClick r:id="rId3"/>
              </a:rPr>
              <a:t>http://www.minedu.fi/export/sites/default/OPM/Julkaisut/1999/liitteet/public_libraries.pdf?lang=en</a:t>
            </a:r>
            <a:endParaRPr lang="tr-TR" sz="1200" b="1" dirty="0"/>
          </a:p>
          <a:p>
            <a:pPr marL="0" indent="-457200" algn="just">
              <a:buNone/>
            </a:pPr>
            <a:r>
              <a:rPr lang="tr-TR" sz="1200" b="1" dirty="0" err="1"/>
              <a:t>Kontiainen</a:t>
            </a:r>
            <a:r>
              <a:rPr lang="tr-TR" sz="1200" b="1" dirty="0"/>
              <a:t>, K. ve </a:t>
            </a:r>
            <a:r>
              <a:rPr lang="tr-TR" sz="1200" b="1" dirty="0" err="1"/>
              <a:t>Sulin</a:t>
            </a:r>
            <a:r>
              <a:rPr lang="tr-TR" sz="1200" b="1" dirty="0"/>
              <a:t>, H. (2006). </a:t>
            </a:r>
            <a:r>
              <a:rPr lang="tr-TR" sz="1200" b="1" dirty="0" err="1"/>
              <a:t>Finland’s</a:t>
            </a:r>
            <a:r>
              <a:rPr lang="tr-TR" sz="1200" b="1" dirty="0"/>
              <a:t> </a:t>
            </a:r>
            <a:r>
              <a:rPr lang="tr-TR" sz="1200" b="1" dirty="0" err="1"/>
              <a:t>public</a:t>
            </a:r>
            <a:r>
              <a:rPr lang="tr-TR" sz="1200" b="1" dirty="0"/>
              <a:t> </a:t>
            </a:r>
            <a:r>
              <a:rPr lang="tr-TR" sz="1200" b="1" dirty="0" err="1"/>
              <a:t>library</a:t>
            </a:r>
            <a:r>
              <a:rPr lang="tr-TR" sz="1200" b="1" dirty="0"/>
              <a:t> </a:t>
            </a:r>
            <a:r>
              <a:rPr lang="tr-TR" sz="1200" b="1" dirty="0" err="1"/>
              <a:t>strategy</a:t>
            </a:r>
            <a:r>
              <a:rPr lang="tr-TR" sz="1200" b="1" dirty="0"/>
              <a:t> </a:t>
            </a:r>
            <a:r>
              <a:rPr lang="tr-TR" sz="1200" b="1" dirty="0" err="1"/>
              <a:t>implemented</a:t>
            </a:r>
            <a:r>
              <a:rPr lang="tr-TR" sz="1200" b="1" dirty="0"/>
              <a:t> in </a:t>
            </a:r>
            <a:r>
              <a:rPr lang="tr-TR" sz="1200" b="1" dirty="0" err="1"/>
              <a:t>projects</a:t>
            </a:r>
            <a:r>
              <a:rPr lang="tr-TR" sz="1200" b="1" dirty="0"/>
              <a:t>. </a:t>
            </a:r>
            <a:r>
              <a:rPr lang="tr-TR" sz="1200" b="1" i="1" dirty="0" err="1"/>
              <a:t>Scandinavian</a:t>
            </a:r>
            <a:r>
              <a:rPr lang="tr-TR" sz="1200" b="1" i="1" dirty="0"/>
              <a:t> Library </a:t>
            </a:r>
            <a:r>
              <a:rPr lang="tr-TR" sz="1200" b="1" i="1" dirty="0" err="1"/>
              <a:t>Quarterly</a:t>
            </a:r>
            <a:r>
              <a:rPr lang="tr-TR" sz="1200" b="1" dirty="0"/>
              <a:t>, 39 (2). </a:t>
            </a:r>
          </a:p>
          <a:p>
            <a:pPr marL="0" indent="-457200" algn="just">
              <a:buNone/>
            </a:pPr>
            <a:r>
              <a:rPr lang="tr-TR" sz="1200" b="1" dirty="0" err="1"/>
              <a:t>Konvalinková</a:t>
            </a:r>
            <a:r>
              <a:rPr lang="tr-TR" sz="1200" b="1" dirty="0"/>
              <a:t>, B. (2006). </a:t>
            </a:r>
            <a:r>
              <a:rPr lang="tr-TR" sz="1200" b="1" dirty="0" err="1"/>
              <a:t>Czech</a:t>
            </a:r>
            <a:r>
              <a:rPr lang="tr-TR" sz="1200" b="1" dirty="0"/>
              <a:t> </a:t>
            </a:r>
            <a:r>
              <a:rPr lang="tr-TR" sz="1200" b="1" dirty="0" err="1"/>
              <a:t>for</a:t>
            </a:r>
            <a:r>
              <a:rPr lang="tr-TR" sz="1200" b="1" dirty="0"/>
              <a:t> </a:t>
            </a:r>
            <a:r>
              <a:rPr lang="tr-TR" sz="1200" b="1" dirty="0" err="1"/>
              <a:t>foreigners</a:t>
            </a:r>
            <a:r>
              <a:rPr lang="tr-TR" sz="1200" b="1" dirty="0"/>
              <a:t> </a:t>
            </a:r>
            <a:r>
              <a:rPr lang="tr-TR" sz="1200" b="1" dirty="0" err="1"/>
              <a:t>Regional</a:t>
            </a:r>
            <a:r>
              <a:rPr lang="tr-TR" sz="1200" b="1" dirty="0"/>
              <a:t> </a:t>
            </a:r>
            <a:r>
              <a:rPr lang="tr-TR" sz="1200" b="1" dirty="0" err="1"/>
              <a:t>Research</a:t>
            </a:r>
            <a:r>
              <a:rPr lang="tr-TR" sz="1200" b="1" dirty="0"/>
              <a:t> Library in </a:t>
            </a:r>
            <a:r>
              <a:rPr lang="tr-TR" sz="1200" b="1" dirty="0" err="1"/>
              <a:t>Liberec</a:t>
            </a:r>
            <a:r>
              <a:rPr lang="tr-TR" sz="1200" b="1" dirty="0"/>
              <a:t>. </a:t>
            </a:r>
            <a:r>
              <a:rPr lang="tr-TR" sz="1200" b="1" dirty="0" err="1"/>
              <a:t>In</a:t>
            </a:r>
            <a:r>
              <a:rPr lang="tr-TR" sz="1200" b="1" dirty="0"/>
              <a:t> L. </a:t>
            </a:r>
            <a:r>
              <a:rPr lang="tr-TR" sz="1200" b="1" dirty="0" err="1"/>
              <a:t>Špačková</a:t>
            </a:r>
            <a:r>
              <a:rPr lang="tr-TR" sz="1200" b="1" dirty="0"/>
              <a:t> ve J. </a:t>
            </a:r>
            <a:r>
              <a:rPr lang="tr-TR" sz="1200" b="1" dirty="0" err="1"/>
              <a:t>Štefková</a:t>
            </a:r>
            <a:r>
              <a:rPr lang="tr-TR" sz="1200" b="1" dirty="0"/>
              <a:t> (Ed.). </a:t>
            </a:r>
            <a:r>
              <a:rPr lang="tr-TR" sz="1200" b="1" i="1" dirty="0"/>
              <a:t>Libraries as </a:t>
            </a:r>
            <a:r>
              <a:rPr lang="tr-TR" sz="1200" b="1" i="1" dirty="0" err="1"/>
              <a:t>gateways</a:t>
            </a:r>
            <a:r>
              <a:rPr lang="tr-TR" sz="1200" b="1" i="1" dirty="0"/>
              <a:t> </a:t>
            </a:r>
            <a:r>
              <a:rPr lang="tr-TR" sz="1200" b="1" i="1" dirty="0" err="1"/>
              <a:t>to</a:t>
            </a:r>
            <a:r>
              <a:rPr lang="tr-TR" sz="1200" b="1" i="1" dirty="0"/>
              <a:t> </a:t>
            </a:r>
            <a:r>
              <a:rPr lang="tr-TR" sz="1200" b="1" i="1" dirty="0" err="1"/>
              <a:t>the</a:t>
            </a:r>
            <a:r>
              <a:rPr lang="tr-TR" sz="1200" b="1" i="1" dirty="0"/>
              <a:t> </a:t>
            </a:r>
            <a:r>
              <a:rPr lang="tr-TR" sz="1200" b="1" i="1" dirty="0" err="1"/>
              <a:t>integration</a:t>
            </a:r>
            <a:r>
              <a:rPr lang="tr-TR" sz="1200" b="1" i="1" dirty="0"/>
              <a:t> of </a:t>
            </a:r>
            <a:r>
              <a:rPr lang="tr-TR" sz="1200" b="1" i="1" dirty="0" err="1"/>
              <a:t>immigrants</a:t>
            </a:r>
            <a:r>
              <a:rPr lang="tr-TR" sz="1200" b="1" i="1" dirty="0"/>
              <a:t> in </a:t>
            </a:r>
            <a:r>
              <a:rPr lang="tr-TR" sz="1200" b="1" i="1" dirty="0" err="1"/>
              <a:t>the</a:t>
            </a:r>
            <a:r>
              <a:rPr lang="tr-TR" sz="1200" b="1" i="1" dirty="0"/>
              <a:t> EU</a:t>
            </a:r>
            <a:r>
              <a:rPr lang="tr-TR" sz="1200" b="1" dirty="0"/>
              <a:t>. </a:t>
            </a:r>
            <a:r>
              <a:rPr lang="tr-TR" sz="1200" b="1" dirty="0" err="1"/>
              <a:t>Multicultural</a:t>
            </a:r>
            <a:r>
              <a:rPr lang="tr-TR" sz="1200" b="1" dirty="0"/>
              <a:t> Center </a:t>
            </a:r>
            <a:r>
              <a:rPr lang="tr-TR" sz="1200" b="1" dirty="0" err="1"/>
              <a:t>Prague</a:t>
            </a:r>
            <a:r>
              <a:rPr lang="tr-TR" sz="1200" b="1" dirty="0"/>
              <a:t>. </a:t>
            </a:r>
          </a:p>
          <a:p>
            <a:pPr marL="0" indent="-457200" algn="just">
              <a:buNone/>
            </a:pPr>
            <a:r>
              <a:rPr lang="en-US" sz="1200" b="1" dirty="0" err="1"/>
              <a:t>Kurschus</a:t>
            </a:r>
            <a:r>
              <a:rPr lang="en-US" sz="1200" b="1" dirty="0"/>
              <a:t>, S. (2015). </a:t>
            </a:r>
            <a:r>
              <a:rPr lang="en-US" sz="1200" b="1" i="1" dirty="0"/>
              <a:t>European book cultures: </a:t>
            </a:r>
            <a:r>
              <a:rPr lang="tr-TR" sz="1200" b="1" i="1" dirty="0"/>
              <a:t>D</a:t>
            </a:r>
            <a:r>
              <a:rPr lang="en-US" sz="1200" b="1" i="1" dirty="0" err="1"/>
              <a:t>iversity</a:t>
            </a:r>
            <a:r>
              <a:rPr lang="en-US" sz="1200" b="1" i="1" dirty="0"/>
              <a:t> as a challenge</a:t>
            </a:r>
            <a:r>
              <a:rPr lang="en-US" sz="1200" b="1" dirty="0"/>
              <a:t>. </a:t>
            </a:r>
            <a:r>
              <a:rPr lang="tr-TR" sz="1200" b="1" dirty="0"/>
              <a:t>S</a:t>
            </a:r>
            <a:r>
              <a:rPr lang="en-US" sz="1200" b="1" dirty="0" err="1"/>
              <a:t>pringer</a:t>
            </a:r>
            <a:r>
              <a:rPr lang="en-US" sz="1200" b="1" dirty="0"/>
              <a:t>.</a:t>
            </a:r>
            <a:endParaRPr lang="tr-TR" sz="1200" b="1" dirty="0"/>
          </a:p>
          <a:p>
            <a:pPr marL="0" indent="-457200" algn="just">
              <a:buNone/>
            </a:pPr>
            <a:r>
              <a:rPr lang="en-US" sz="1200" b="1" dirty="0"/>
              <a:t>Jönsson-</a:t>
            </a:r>
            <a:r>
              <a:rPr lang="en-US" sz="1200" b="1" dirty="0" err="1"/>
              <a:t>Lanevska</a:t>
            </a:r>
            <a:r>
              <a:rPr lang="en-US" sz="1200" b="1" dirty="0"/>
              <a:t>, Y. (2005). The gate to understanding: Swedish libraries and immigrants.</a:t>
            </a:r>
            <a:r>
              <a:rPr lang="tr-TR" sz="1200" b="1" dirty="0"/>
              <a:t> </a:t>
            </a:r>
            <a:r>
              <a:rPr lang="en-US" sz="1200" b="1" i="1" dirty="0"/>
              <a:t>New Library World</a:t>
            </a:r>
            <a:r>
              <a:rPr lang="en-US" sz="1200" b="1" dirty="0"/>
              <a:t>. 106,3(4), 128-140.</a:t>
            </a:r>
            <a:endParaRPr lang="tr-TR" sz="1200" b="1" dirty="0"/>
          </a:p>
          <a:p>
            <a:pPr marL="0" indent="-457200" algn="just">
              <a:buNone/>
            </a:pPr>
            <a:r>
              <a:rPr lang="tr-TR" sz="1200" b="1" dirty="0"/>
              <a:t>Larsen, J. I., Jacobs, D. L. ve </a:t>
            </a:r>
            <a:r>
              <a:rPr lang="tr-TR" sz="1200" b="1" dirty="0" err="1"/>
              <a:t>Vlimmeren</a:t>
            </a:r>
            <a:r>
              <a:rPr lang="tr-TR" sz="1200" b="1" dirty="0"/>
              <a:t>, T. (2004). Cultural </a:t>
            </a:r>
            <a:r>
              <a:rPr lang="tr-TR" sz="1200" b="1" dirty="0" err="1"/>
              <a:t>diversity</a:t>
            </a:r>
            <a:r>
              <a:rPr lang="tr-TR" sz="1200" b="1" dirty="0"/>
              <a:t>: How </a:t>
            </a:r>
            <a:r>
              <a:rPr lang="tr-TR" sz="1200" b="1" dirty="0" err="1"/>
              <a:t>public</a:t>
            </a:r>
            <a:r>
              <a:rPr lang="tr-TR" sz="1200" b="1" dirty="0"/>
              <a:t> </a:t>
            </a:r>
            <a:r>
              <a:rPr lang="tr-TR" sz="1200" b="1" dirty="0" err="1"/>
              <a:t>libraries</a:t>
            </a:r>
            <a:r>
              <a:rPr lang="tr-TR" sz="1200" b="1" dirty="0"/>
              <a:t> can </a:t>
            </a:r>
            <a:r>
              <a:rPr lang="tr-TR" sz="1200" b="1" dirty="0" err="1"/>
              <a:t>serve</a:t>
            </a:r>
            <a:r>
              <a:rPr lang="tr-TR" sz="1200" b="1" dirty="0"/>
              <a:t> </a:t>
            </a:r>
            <a:r>
              <a:rPr lang="tr-TR" sz="1200" b="1" dirty="0" err="1"/>
              <a:t>the</a:t>
            </a:r>
            <a:r>
              <a:rPr lang="tr-TR" sz="1200" b="1" dirty="0"/>
              <a:t> </a:t>
            </a:r>
            <a:r>
              <a:rPr lang="tr-TR" sz="1200" b="1" dirty="0" err="1"/>
              <a:t>diversity</a:t>
            </a:r>
            <a:r>
              <a:rPr lang="tr-TR" sz="1200" b="1" dirty="0"/>
              <a:t> in </a:t>
            </a:r>
            <a:r>
              <a:rPr lang="tr-TR" sz="1200" b="1" dirty="0" err="1"/>
              <a:t>the</a:t>
            </a:r>
            <a:r>
              <a:rPr lang="tr-TR" sz="1200" b="1" dirty="0"/>
              <a:t> </a:t>
            </a:r>
            <a:r>
              <a:rPr lang="tr-TR" sz="1200" b="1" dirty="0" err="1"/>
              <a:t>community</a:t>
            </a:r>
            <a:r>
              <a:rPr lang="tr-TR" sz="1200" b="1" dirty="0"/>
              <a:t>. </a:t>
            </a:r>
            <a:r>
              <a:rPr lang="tr-TR" sz="1200" b="1" dirty="0" err="1"/>
              <a:t>In</a:t>
            </a:r>
            <a:r>
              <a:rPr lang="tr-TR" sz="1200" b="1" dirty="0"/>
              <a:t> </a:t>
            </a:r>
            <a:r>
              <a:rPr lang="tr-TR" sz="1200" b="1" i="1" dirty="0"/>
              <a:t>ALIA 2004 </a:t>
            </a:r>
            <a:r>
              <a:rPr lang="tr-TR" sz="1200" b="1" i="1" dirty="0" err="1"/>
              <a:t>Biennial</a:t>
            </a:r>
            <a:r>
              <a:rPr lang="tr-TR" sz="1200" b="1" i="1" dirty="0"/>
              <a:t> Conference: </a:t>
            </a:r>
            <a:r>
              <a:rPr lang="tr-TR" sz="1200" b="1" i="1" dirty="0" err="1"/>
              <a:t>Challenging</a:t>
            </a:r>
            <a:r>
              <a:rPr lang="tr-TR" sz="1200" b="1" i="1" dirty="0"/>
              <a:t> </a:t>
            </a:r>
            <a:r>
              <a:rPr lang="tr-TR" sz="1200" b="1" i="1" dirty="0" err="1"/>
              <a:t>Ideas</a:t>
            </a:r>
            <a:r>
              <a:rPr lang="tr-TR" sz="1200" b="1" dirty="0"/>
              <a:t>. </a:t>
            </a:r>
            <a:r>
              <a:rPr lang="tr-TR" sz="1200" b="1" dirty="0">
                <a:hlinkClick r:id="rId4"/>
              </a:rPr>
              <a:t>http://conferences.alia.org.au/alia2004/pdfs/vlimmeren.t.paper.pdf</a:t>
            </a:r>
            <a:endParaRPr lang="tr-TR" sz="1200" b="1" dirty="0"/>
          </a:p>
          <a:p>
            <a:pPr marL="0" indent="-457200" algn="just">
              <a:buNone/>
            </a:pPr>
            <a:r>
              <a:rPr lang="en-US" sz="1200" b="1" dirty="0"/>
              <a:t>Lavery, J. (2006). </a:t>
            </a:r>
            <a:r>
              <a:rPr lang="en-US" sz="1200" b="1" i="1" dirty="0"/>
              <a:t>The history of Finland</a:t>
            </a:r>
            <a:r>
              <a:rPr lang="en-US" sz="1200" b="1" dirty="0"/>
              <a:t>. Greenwood Publishing Group, Inc.</a:t>
            </a:r>
            <a:endParaRPr lang="tr-TR" sz="1200" b="1" dirty="0"/>
          </a:p>
          <a:p>
            <a:pPr marL="0" indent="-457200" algn="just">
              <a:buNone/>
            </a:pPr>
            <a:r>
              <a:rPr lang="tr-TR" sz="1200" b="1" dirty="0"/>
              <a:t>Libraries.fi  (2022a). </a:t>
            </a:r>
            <a:r>
              <a:rPr lang="tr-TR" sz="1200" b="1" i="1" dirty="0" err="1"/>
              <a:t>Collections</a:t>
            </a:r>
            <a:r>
              <a:rPr lang="tr-TR" sz="1200" b="1" i="1" dirty="0"/>
              <a:t> </a:t>
            </a:r>
            <a:r>
              <a:rPr lang="tr-TR" sz="1200" b="1" i="1" dirty="0" err="1"/>
              <a:t>and</a:t>
            </a:r>
            <a:r>
              <a:rPr lang="tr-TR" sz="1200" b="1" i="1" dirty="0"/>
              <a:t> </a:t>
            </a:r>
            <a:r>
              <a:rPr lang="tr-TR" sz="1200" b="1" i="1" dirty="0" err="1"/>
              <a:t>other</a:t>
            </a:r>
            <a:r>
              <a:rPr lang="tr-TR" sz="1200" b="1" i="1" dirty="0"/>
              <a:t> </a:t>
            </a:r>
            <a:r>
              <a:rPr lang="tr-TR" sz="1200" b="1" i="1" dirty="0" err="1"/>
              <a:t>information</a:t>
            </a:r>
            <a:r>
              <a:rPr lang="tr-TR" sz="1200" b="1" i="1" dirty="0"/>
              <a:t>. </a:t>
            </a:r>
            <a:r>
              <a:rPr lang="tr-TR" sz="1200" b="1" dirty="0">
                <a:hlinkClick r:id="rId5"/>
              </a:rPr>
              <a:t>https://www.libraries.fi/node/211169</a:t>
            </a:r>
            <a:endParaRPr lang="tr-TR" sz="1200" b="1" i="1" dirty="0"/>
          </a:p>
          <a:p>
            <a:pPr marL="0" indent="-457200" algn="just">
              <a:buNone/>
            </a:pPr>
            <a:r>
              <a:rPr lang="tr-TR" sz="1200" b="1" dirty="0"/>
              <a:t>Libraries.fi  (2022b). </a:t>
            </a:r>
            <a:r>
              <a:rPr lang="tr-TR" sz="1200" b="1" i="1" dirty="0"/>
              <a:t>Library </a:t>
            </a:r>
            <a:r>
              <a:rPr lang="tr-TR" sz="1200" b="1" i="1" dirty="0" err="1"/>
              <a:t>organisations</a:t>
            </a:r>
            <a:r>
              <a:rPr lang="tr-TR" sz="1200" b="1" i="1" dirty="0"/>
              <a:t>. </a:t>
            </a:r>
            <a:r>
              <a:rPr lang="tr-TR" sz="1200" b="1" dirty="0">
                <a:hlinkClick r:id="rId6"/>
              </a:rPr>
              <a:t>https://www.libraries.fi/organisations</a:t>
            </a:r>
            <a:endParaRPr lang="tr-TR" sz="1200" b="1" dirty="0"/>
          </a:p>
          <a:p>
            <a:pPr marL="0" indent="-457200" algn="just">
              <a:buNone/>
            </a:pPr>
            <a:r>
              <a:rPr lang="tr-TR" sz="1200" b="1" dirty="0"/>
              <a:t>Libraries.fi  (2022c). </a:t>
            </a:r>
            <a:r>
              <a:rPr lang="tr-TR" sz="1200" b="1" i="1" dirty="0" err="1"/>
              <a:t>Finnish</a:t>
            </a:r>
            <a:r>
              <a:rPr lang="tr-TR" sz="1200" b="1" i="1" dirty="0"/>
              <a:t> </a:t>
            </a:r>
            <a:r>
              <a:rPr lang="tr-TR" sz="1200" b="1" i="1" dirty="0" err="1"/>
              <a:t>public</a:t>
            </a:r>
            <a:r>
              <a:rPr lang="tr-TR" sz="1200" b="1" i="1" dirty="0"/>
              <a:t> </a:t>
            </a:r>
            <a:r>
              <a:rPr lang="tr-TR" sz="1200" b="1" i="1" dirty="0" err="1"/>
              <a:t>libraries</a:t>
            </a:r>
            <a:r>
              <a:rPr lang="tr-TR" sz="1200" b="1" dirty="0"/>
              <a:t>. </a:t>
            </a:r>
            <a:r>
              <a:rPr lang="tr-TR" sz="1200" b="1" dirty="0">
                <a:hlinkClick r:id="rId7"/>
              </a:rPr>
              <a:t>https://www.libraries.fi/finnish-public-libraries</a:t>
            </a:r>
            <a:endParaRPr lang="tr-TR" sz="1200" b="1" dirty="0"/>
          </a:p>
          <a:p>
            <a:pPr marL="0" indent="-457200" algn="just">
              <a:buNone/>
            </a:pPr>
            <a:r>
              <a:rPr lang="tr-TR" sz="1200" b="1" dirty="0"/>
              <a:t>Libraries.fi  (2025). </a:t>
            </a:r>
            <a:r>
              <a:rPr lang="tr-TR" sz="1200" b="1" i="1" dirty="0" err="1"/>
              <a:t>Statistics</a:t>
            </a:r>
            <a:r>
              <a:rPr lang="tr-TR" sz="1200" b="1" dirty="0"/>
              <a:t>. </a:t>
            </a:r>
            <a:r>
              <a:rPr lang="tr-TR" sz="1200" b="1" dirty="0">
                <a:hlinkClick r:id="rId8"/>
              </a:rPr>
              <a:t>https://www.libraries.fi/node/211164</a:t>
            </a:r>
            <a:endParaRPr lang="en-US" sz="1200" b="1" dirty="0"/>
          </a:p>
        </p:txBody>
      </p:sp>
    </p:spTree>
    <p:extLst>
      <p:ext uri="{BB962C8B-B14F-4D97-AF65-F5344CB8AC3E}">
        <p14:creationId xmlns:p14="http://schemas.microsoft.com/office/powerpoint/2010/main" val="4155507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A2475-513F-87B2-B5EE-468979F8680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D466112-75CD-4FCC-071A-5D3974D8A7B1}"/>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B5E2BA23-C33C-BC79-87D8-582BEC2B139D}"/>
              </a:ext>
            </a:extLst>
          </p:cNvPr>
          <p:cNvSpPr>
            <a:spLocks noGrp="1"/>
          </p:cNvSpPr>
          <p:nvPr>
            <p:ph idx="1"/>
          </p:nvPr>
        </p:nvSpPr>
        <p:spPr>
          <a:xfrm>
            <a:off x="491616" y="501445"/>
            <a:ext cx="9876502" cy="5471652"/>
          </a:xfrm>
        </p:spPr>
        <p:txBody>
          <a:bodyPr>
            <a:noAutofit/>
          </a:bodyPr>
          <a:lstStyle/>
          <a:p>
            <a:pPr marL="0" indent="-457200" algn="just">
              <a:buNone/>
            </a:pPr>
            <a:r>
              <a:rPr lang="tr-TR" sz="1200" b="1" dirty="0" err="1"/>
              <a:t>Mady</a:t>
            </a:r>
            <a:r>
              <a:rPr lang="tr-TR" sz="1200" b="1" dirty="0"/>
              <a:t>, C.ve </a:t>
            </a:r>
            <a:r>
              <a:rPr lang="tr-TR" sz="1200" b="1" dirty="0" err="1"/>
              <a:t>Hewidy</a:t>
            </a:r>
            <a:r>
              <a:rPr lang="tr-TR" sz="1200" b="1" dirty="0"/>
              <a:t>, H. (2025). </a:t>
            </a:r>
            <a:r>
              <a:rPr lang="en-US" sz="1200" b="1" dirty="0"/>
              <a:t>The public library building as nexus for social interactions: Cases</a:t>
            </a:r>
            <a:r>
              <a:rPr lang="tr-TR" sz="1200" b="1" dirty="0"/>
              <a:t> </a:t>
            </a:r>
            <a:r>
              <a:rPr lang="en-US" sz="1200" b="1" dirty="0"/>
              <a:t>from Helsinki</a:t>
            </a:r>
            <a:r>
              <a:rPr lang="tr-TR" sz="1200" b="1" dirty="0"/>
              <a:t>.</a:t>
            </a:r>
            <a:r>
              <a:rPr lang="en-US" sz="1200" b="1" dirty="0"/>
              <a:t> </a:t>
            </a:r>
            <a:r>
              <a:rPr lang="en-US" sz="1200" b="1" i="1" dirty="0"/>
              <a:t>City, Culture and Society</a:t>
            </a:r>
            <a:r>
              <a:rPr lang="tr-TR" sz="1200" b="1" dirty="0"/>
              <a:t>,</a:t>
            </a:r>
            <a:r>
              <a:rPr lang="en-US" sz="1200" b="1" dirty="0"/>
              <a:t> 4</a:t>
            </a:r>
            <a:r>
              <a:rPr lang="tr-TR" sz="1200" b="1" dirty="0"/>
              <a:t>0, 1-9. </a:t>
            </a:r>
            <a:r>
              <a:rPr lang="tr-TR" sz="1200" b="1" dirty="0">
                <a:hlinkClick r:id="rId2"/>
              </a:rPr>
              <a:t>https://www.sciencedirect.com/science/article/pii/S1877916624000456</a:t>
            </a:r>
            <a:endParaRPr lang="tr-TR" sz="1200" b="1" dirty="0"/>
          </a:p>
          <a:p>
            <a:pPr marL="0" indent="-457200" algn="just">
              <a:buNone/>
            </a:pPr>
            <a:r>
              <a:rPr lang="en-US" sz="1200" b="1" dirty="0"/>
              <a:t>Mäkinen, I. (Ed.). (2001). </a:t>
            </a:r>
            <a:r>
              <a:rPr lang="en-US" sz="1200" b="1" i="1" dirty="0"/>
              <a:t>Finnish public libraries in the 20th century</a:t>
            </a:r>
            <a:r>
              <a:rPr lang="en-US" sz="1200" b="1" dirty="0"/>
              <a:t>. Tampere University</a:t>
            </a:r>
            <a:r>
              <a:rPr lang="tr-TR" sz="1200" b="1" dirty="0"/>
              <a:t>.</a:t>
            </a:r>
          </a:p>
          <a:p>
            <a:pPr marL="0" indent="-457200" algn="just">
              <a:buNone/>
            </a:pPr>
            <a:r>
              <a:rPr lang="en-US" sz="1200" b="1" dirty="0" err="1"/>
              <a:t>Marvanová</a:t>
            </a:r>
            <a:r>
              <a:rPr lang="en-US" sz="1200" b="1" dirty="0"/>
              <a:t>, E. (Ed). (2009). </a:t>
            </a:r>
            <a:r>
              <a:rPr lang="en-US" sz="1200" b="1" i="1" dirty="0"/>
              <a:t>Libraries and librarianship in the Czech Republic</a:t>
            </a:r>
            <a:r>
              <a:rPr lang="en-US" sz="1200" b="1" dirty="0"/>
              <a:t>. 2.ed.</a:t>
            </a:r>
            <a:r>
              <a:rPr lang="tr-TR" sz="1200" b="1" dirty="0"/>
              <a:t> </a:t>
            </a:r>
            <a:r>
              <a:rPr lang="en-US" sz="1200" b="1" dirty="0"/>
              <a:t>National Library of the Czech Republic. </a:t>
            </a:r>
            <a:r>
              <a:rPr lang="en-US" sz="1200" b="1" dirty="0">
                <a:hlinkClick r:id="rId3"/>
              </a:rPr>
              <a:t>http://ipk.nkp.cz/docs/CzechLibraries.pdf</a:t>
            </a:r>
            <a:endParaRPr lang="tr-TR" sz="1200" b="1" dirty="0"/>
          </a:p>
          <a:p>
            <a:pPr marL="0" indent="-457200" algn="just">
              <a:buNone/>
            </a:pPr>
            <a:r>
              <a:rPr lang="en-US" sz="1200" b="1" dirty="0"/>
              <a:t>Ralph, H. (2012). Sweden and the Radical Right: Keep Sweden Swedish- the Sweden Democrats.</a:t>
            </a:r>
            <a:r>
              <a:rPr lang="tr-TR" sz="1200" b="1" dirty="0"/>
              <a:t> </a:t>
            </a:r>
            <a:r>
              <a:rPr lang="en-US" sz="1200" b="1" dirty="0"/>
              <a:t>In </a:t>
            </a:r>
            <a:r>
              <a:rPr lang="en-US" sz="1200" b="1" i="1" dirty="0"/>
              <a:t>CERS Working Paper</a:t>
            </a:r>
            <a:r>
              <a:rPr lang="en-US" sz="1200" b="1" dirty="0"/>
              <a:t>.</a:t>
            </a:r>
            <a:r>
              <a:rPr lang="tr-TR" sz="1200" b="1" dirty="0"/>
              <a:t> </a:t>
            </a:r>
            <a:r>
              <a:rPr lang="tr-TR" sz="1200" b="1" dirty="0">
                <a:hlinkClick r:id="rId4"/>
              </a:rPr>
              <a:t>https://cers.leeds.ac.uk/wp-content/uploads/sites/97/2013/05/Sweden_and_the_Radical_Right_Hannah_Ralph.pdf</a:t>
            </a:r>
            <a:endParaRPr lang="tr-TR" sz="1200" b="1" dirty="0"/>
          </a:p>
          <a:p>
            <a:pPr marL="0" indent="-457200" algn="just">
              <a:buNone/>
            </a:pPr>
            <a:r>
              <a:rPr lang="en-US" sz="1200" b="1" dirty="0"/>
              <a:t>Saukkonen, P. </a:t>
            </a:r>
            <a:r>
              <a:rPr lang="tr-TR" sz="1200" b="1" dirty="0"/>
              <a:t>Ve </a:t>
            </a:r>
            <a:r>
              <a:rPr lang="en-US" sz="1200" b="1" dirty="0"/>
              <a:t>Pyykkönen, M. (2008). Cultural policy and cultural diversity in Finland. </a:t>
            </a:r>
            <a:r>
              <a:rPr lang="en-US" sz="1200" b="1" i="1" dirty="0"/>
              <a:t>International Journal of Cultural Policy</a:t>
            </a:r>
            <a:r>
              <a:rPr lang="en-US" sz="1200" b="1" dirty="0"/>
              <a:t>. 14 (1), 49–64.</a:t>
            </a:r>
            <a:endParaRPr lang="tr-TR" sz="1200" b="1" dirty="0"/>
          </a:p>
          <a:p>
            <a:pPr marL="0" indent="-457200" algn="just">
              <a:buNone/>
            </a:pPr>
            <a:r>
              <a:rPr lang="en-US" sz="1200" b="1" dirty="0"/>
              <a:t>Singleton, F. (2003). </a:t>
            </a:r>
            <a:r>
              <a:rPr lang="en-US" sz="1200" b="1" i="1" dirty="0"/>
              <a:t>A short history of Finland. </a:t>
            </a:r>
            <a:r>
              <a:rPr lang="en-US" sz="1200" b="1" dirty="0"/>
              <a:t>Cambridge University</a:t>
            </a:r>
            <a:endParaRPr lang="tr-TR" sz="1200" b="1" dirty="0"/>
          </a:p>
          <a:p>
            <a:pPr marL="0" indent="-457200" algn="just">
              <a:buNone/>
            </a:pPr>
            <a:r>
              <a:rPr lang="en-US" sz="1200" b="1" dirty="0"/>
              <a:t>Solsten, E </a:t>
            </a:r>
            <a:r>
              <a:rPr lang="tr-TR" sz="1200" b="1" dirty="0"/>
              <a:t>ve</a:t>
            </a:r>
            <a:r>
              <a:rPr lang="en-US" sz="1200" b="1" dirty="0"/>
              <a:t> Meditz, S.W. (Ed.). (1990). </a:t>
            </a:r>
            <a:r>
              <a:rPr lang="en-US" sz="1200" b="1" i="1" dirty="0"/>
              <a:t>Finland: </a:t>
            </a:r>
            <a:r>
              <a:rPr lang="tr-TR" sz="1200" b="1" i="1" dirty="0"/>
              <a:t>A </a:t>
            </a:r>
            <a:r>
              <a:rPr lang="en-US" sz="1200" b="1" i="1" dirty="0"/>
              <a:t>country study, </a:t>
            </a:r>
            <a:r>
              <a:rPr lang="en-US" sz="1200" b="1" dirty="0"/>
              <a:t>Area Handbook Series. 2. ed. Library of Congress</a:t>
            </a:r>
            <a:r>
              <a:rPr lang="tr-TR" sz="1200" b="1" dirty="0"/>
              <a:t>.</a:t>
            </a:r>
          </a:p>
          <a:p>
            <a:pPr marL="0" indent="-457200" algn="just">
              <a:buNone/>
            </a:pPr>
            <a:r>
              <a:rPr lang="tr-TR" sz="1200" b="1" dirty="0" err="1"/>
              <a:t>Špačková</a:t>
            </a:r>
            <a:r>
              <a:rPr lang="tr-TR" sz="1200" b="1" dirty="0"/>
              <a:t>, L. ve </a:t>
            </a:r>
            <a:r>
              <a:rPr lang="tr-TR" sz="1200" b="1" dirty="0" err="1"/>
              <a:t>Štefková</a:t>
            </a:r>
            <a:r>
              <a:rPr lang="tr-TR" sz="1200" b="1" dirty="0"/>
              <a:t>, J. (Ed.). (2006). </a:t>
            </a:r>
            <a:r>
              <a:rPr lang="tr-TR" sz="1200" b="1" i="1" dirty="0"/>
              <a:t>Libraries as </a:t>
            </a:r>
            <a:r>
              <a:rPr lang="tr-TR" sz="1200" b="1" i="1" dirty="0" err="1"/>
              <a:t>gateways</a:t>
            </a:r>
            <a:r>
              <a:rPr lang="tr-TR" sz="1200" b="1" i="1" dirty="0"/>
              <a:t> </a:t>
            </a:r>
            <a:r>
              <a:rPr lang="tr-TR" sz="1200" b="1" i="1" dirty="0" err="1"/>
              <a:t>to</a:t>
            </a:r>
            <a:r>
              <a:rPr lang="tr-TR" sz="1200" b="1" i="1" dirty="0"/>
              <a:t> </a:t>
            </a:r>
            <a:r>
              <a:rPr lang="tr-TR" sz="1200" b="1" i="1" dirty="0" err="1"/>
              <a:t>the</a:t>
            </a:r>
            <a:r>
              <a:rPr lang="tr-TR" sz="1200" b="1" i="1" dirty="0"/>
              <a:t> </a:t>
            </a:r>
            <a:r>
              <a:rPr lang="tr-TR" sz="1200" b="1" i="1" dirty="0" err="1"/>
              <a:t>integration</a:t>
            </a:r>
            <a:r>
              <a:rPr lang="tr-TR" sz="1200" b="1" i="1" dirty="0"/>
              <a:t> of </a:t>
            </a:r>
            <a:r>
              <a:rPr lang="tr-TR" sz="1200" b="1" i="1" dirty="0" err="1"/>
              <a:t>immigrants</a:t>
            </a:r>
            <a:r>
              <a:rPr lang="tr-TR" sz="1200" b="1" i="1" dirty="0"/>
              <a:t> in </a:t>
            </a:r>
            <a:r>
              <a:rPr lang="tr-TR" sz="1200" b="1" i="1" dirty="0" err="1"/>
              <a:t>the</a:t>
            </a:r>
            <a:r>
              <a:rPr lang="tr-TR" sz="1200" b="1" i="1" dirty="0"/>
              <a:t> EU</a:t>
            </a:r>
            <a:r>
              <a:rPr lang="tr-TR" sz="1200" b="1" dirty="0"/>
              <a:t>. </a:t>
            </a:r>
            <a:r>
              <a:rPr lang="tr-TR" sz="1200" b="1" dirty="0" err="1"/>
              <a:t>Multicultural</a:t>
            </a:r>
            <a:r>
              <a:rPr lang="tr-TR" sz="1200" b="1" dirty="0"/>
              <a:t> Center </a:t>
            </a:r>
            <a:r>
              <a:rPr lang="tr-TR" sz="1200" b="1" dirty="0" err="1"/>
              <a:t>Prague</a:t>
            </a:r>
            <a:r>
              <a:rPr lang="tr-TR" sz="1200" b="1" dirty="0"/>
              <a:t>. </a:t>
            </a:r>
            <a:r>
              <a:rPr lang="tr-TR" sz="1200" b="1" dirty="0">
                <a:hlinkClick r:id="rId5"/>
              </a:rPr>
              <a:t>https://mkc.cz/doc/Libraries_as_Gateways.pdf</a:t>
            </a:r>
            <a:endParaRPr lang="tr-TR" sz="1200" b="1" dirty="0"/>
          </a:p>
          <a:p>
            <a:pPr marL="0" indent="-457200" algn="just">
              <a:buNone/>
            </a:pPr>
            <a:r>
              <a:rPr lang="en-US" sz="1200" b="1" dirty="0"/>
              <a:t>Stam, D. H. (Ed.) (2001). </a:t>
            </a:r>
            <a:r>
              <a:rPr lang="en-US" sz="1200" b="1" i="1" dirty="0"/>
              <a:t>International dictionary of library histories: Volume </a:t>
            </a:r>
            <a:r>
              <a:rPr lang="tr-TR" sz="1200" b="1" i="1" dirty="0"/>
              <a:t> </a:t>
            </a:r>
            <a:r>
              <a:rPr lang="en-US" sz="1200" b="1" i="1" dirty="0"/>
              <a:t>1 &amp; 2, Libraries: Ambrosiana Library &amp; Zürich Center Library to National Library of Brazil &amp; Canada. </a:t>
            </a:r>
            <a:r>
              <a:rPr lang="en-US" sz="1200" b="1" dirty="0"/>
              <a:t>Routledge</a:t>
            </a:r>
            <a:r>
              <a:rPr lang="tr-TR" sz="1200" b="1" dirty="0"/>
              <a:t>.</a:t>
            </a:r>
          </a:p>
          <a:p>
            <a:pPr marL="0" indent="-457200" algn="just">
              <a:buNone/>
            </a:pPr>
            <a:r>
              <a:rPr lang="tr-TR" sz="1200" b="1" dirty="0" err="1"/>
              <a:t>Štefková</a:t>
            </a:r>
            <a:r>
              <a:rPr lang="tr-TR" sz="1200" b="1" dirty="0"/>
              <a:t>, J., </a:t>
            </a:r>
            <a:r>
              <a:rPr lang="tr-TR" sz="1200" b="1" dirty="0" err="1"/>
              <a:t>Houšková</a:t>
            </a:r>
            <a:r>
              <a:rPr lang="tr-TR" sz="1200" b="1" dirty="0"/>
              <a:t>, Z. ve </a:t>
            </a:r>
            <a:r>
              <a:rPr lang="tr-TR" sz="1200" b="1" dirty="0" err="1"/>
              <a:t>Matušík</a:t>
            </a:r>
            <a:r>
              <a:rPr lang="tr-TR" sz="1200" b="1" dirty="0"/>
              <a:t>, Z. (2006). </a:t>
            </a:r>
            <a:r>
              <a:rPr lang="tr-TR" sz="1200" b="1" dirty="0" err="1"/>
              <a:t>Guidelines</a:t>
            </a:r>
            <a:r>
              <a:rPr lang="tr-TR" sz="1200" b="1" dirty="0"/>
              <a:t> </a:t>
            </a:r>
            <a:r>
              <a:rPr lang="tr-TR" sz="1200" b="1" dirty="0" err="1"/>
              <a:t>for</a:t>
            </a:r>
            <a:r>
              <a:rPr lang="tr-TR" sz="1200" b="1" dirty="0"/>
              <a:t> </a:t>
            </a:r>
            <a:r>
              <a:rPr lang="tr-TR" sz="1200" b="1" dirty="0" err="1"/>
              <a:t>implementation</a:t>
            </a:r>
            <a:r>
              <a:rPr lang="tr-TR" sz="1200" b="1" dirty="0"/>
              <a:t> of </a:t>
            </a:r>
            <a:r>
              <a:rPr lang="tr-TR" sz="1200" b="1" dirty="0" err="1"/>
              <a:t>integration</a:t>
            </a:r>
            <a:r>
              <a:rPr lang="tr-TR" sz="1200" b="1" dirty="0"/>
              <a:t> </a:t>
            </a:r>
            <a:r>
              <a:rPr lang="tr-TR" sz="1200" b="1" dirty="0" err="1"/>
              <a:t>activities</a:t>
            </a:r>
            <a:r>
              <a:rPr lang="tr-TR" sz="1200" b="1" dirty="0"/>
              <a:t> in </a:t>
            </a:r>
            <a:r>
              <a:rPr lang="tr-TR" sz="1200" b="1" dirty="0" err="1"/>
              <a:t>libraries</a:t>
            </a:r>
            <a:r>
              <a:rPr lang="tr-TR" sz="1200" b="1" dirty="0"/>
              <a:t>. </a:t>
            </a:r>
            <a:r>
              <a:rPr lang="tr-TR" sz="1200" b="1" dirty="0" err="1"/>
              <a:t>In</a:t>
            </a:r>
            <a:r>
              <a:rPr lang="tr-TR" sz="1200" b="1" dirty="0"/>
              <a:t> L. </a:t>
            </a:r>
            <a:r>
              <a:rPr lang="tr-TR" sz="1200" b="1" dirty="0" err="1"/>
              <a:t>Špačková</a:t>
            </a:r>
            <a:r>
              <a:rPr lang="tr-TR" sz="1200" b="1" dirty="0"/>
              <a:t> ve J. </a:t>
            </a:r>
            <a:r>
              <a:rPr lang="tr-TR" sz="1200" b="1" dirty="0" err="1"/>
              <a:t>Štefko</a:t>
            </a:r>
            <a:r>
              <a:rPr lang="tr-TR" sz="1200" b="1" dirty="0"/>
              <a:t> (Ed.). </a:t>
            </a:r>
            <a:r>
              <a:rPr lang="tr-TR" sz="1200" b="1" i="1" dirty="0"/>
              <a:t>Libraries as </a:t>
            </a:r>
            <a:r>
              <a:rPr lang="tr-TR" sz="1200" b="1" i="1" dirty="0" err="1"/>
              <a:t>gateways</a:t>
            </a:r>
            <a:r>
              <a:rPr lang="tr-TR" sz="1200" b="1" i="1" dirty="0"/>
              <a:t> </a:t>
            </a:r>
            <a:r>
              <a:rPr lang="tr-TR" sz="1200" b="1" i="1" dirty="0" err="1"/>
              <a:t>to</a:t>
            </a:r>
            <a:r>
              <a:rPr lang="tr-TR" sz="1200" b="1" i="1" dirty="0"/>
              <a:t> </a:t>
            </a:r>
            <a:r>
              <a:rPr lang="tr-TR" sz="1200" b="1" i="1" dirty="0" err="1"/>
              <a:t>the</a:t>
            </a:r>
            <a:r>
              <a:rPr lang="tr-TR" sz="1200" b="1" i="1" dirty="0"/>
              <a:t> </a:t>
            </a:r>
            <a:r>
              <a:rPr lang="tr-TR" sz="1200" b="1" i="1" dirty="0" err="1"/>
              <a:t>integration</a:t>
            </a:r>
            <a:r>
              <a:rPr lang="tr-TR" sz="1200" b="1" i="1" dirty="0"/>
              <a:t> of </a:t>
            </a:r>
            <a:r>
              <a:rPr lang="tr-TR" sz="1200" b="1" i="1" dirty="0" err="1"/>
              <a:t>immigrants</a:t>
            </a:r>
            <a:r>
              <a:rPr lang="tr-TR" sz="1200" b="1" i="1" dirty="0"/>
              <a:t> in </a:t>
            </a:r>
            <a:r>
              <a:rPr lang="tr-TR" sz="1200" b="1" i="1" dirty="0" err="1"/>
              <a:t>the</a:t>
            </a:r>
            <a:r>
              <a:rPr lang="tr-TR" sz="1200" b="1" i="1" dirty="0"/>
              <a:t> EU</a:t>
            </a:r>
            <a:r>
              <a:rPr lang="tr-TR" sz="1200" b="1" dirty="0"/>
              <a:t>. </a:t>
            </a:r>
            <a:r>
              <a:rPr lang="tr-TR" sz="1200" b="1" dirty="0" err="1"/>
              <a:t>Multicultural</a:t>
            </a:r>
            <a:r>
              <a:rPr lang="tr-TR" sz="1200" b="1" dirty="0"/>
              <a:t> Center </a:t>
            </a:r>
            <a:r>
              <a:rPr lang="tr-TR" sz="1200" b="1" dirty="0" err="1"/>
              <a:t>Prague</a:t>
            </a:r>
            <a:r>
              <a:rPr lang="tr-TR" sz="1200" b="1" dirty="0"/>
              <a:t>. </a:t>
            </a:r>
          </a:p>
          <a:p>
            <a:pPr marL="0" indent="-457200" algn="just">
              <a:buNone/>
            </a:pPr>
            <a:r>
              <a:rPr lang="tr-TR" sz="1200" b="1" dirty="0" err="1"/>
              <a:t>Štěrbová</a:t>
            </a:r>
            <a:r>
              <a:rPr lang="tr-TR" sz="1200" b="1" dirty="0"/>
              <a:t>, J. (2006). On </a:t>
            </a:r>
            <a:r>
              <a:rPr lang="tr-TR" sz="1200" b="1" dirty="0" err="1"/>
              <a:t>the</a:t>
            </a:r>
            <a:r>
              <a:rPr lang="tr-TR" sz="1200" b="1" dirty="0"/>
              <a:t> </a:t>
            </a:r>
            <a:r>
              <a:rPr lang="tr-TR" sz="1200" b="1" dirty="0" err="1"/>
              <a:t>road</a:t>
            </a:r>
            <a:r>
              <a:rPr lang="tr-TR" sz="1200" b="1" dirty="0"/>
              <a:t> </a:t>
            </a:r>
            <a:r>
              <a:rPr lang="tr-TR" sz="1200" b="1" dirty="0" err="1"/>
              <a:t>to</a:t>
            </a:r>
            <a:r>
              <a:rPr lang="tr-TR" sz="1200" b="1" dirty="0"/>
              <a:t> </a:t>
            </a:r>
            <a:r>
              <a:rPr lang="tr-TR" sz="1200" b="1" dirty="0" err="1"/>
              <a:t>integration</a:t>
            </a:r>
            <a:r>
              <a:rPr lang="tr-TR" sz="1200" b="1" dirty="0"/>
              <a:t> </a:t>
            </a:r>
            <a:r>
              <a:rPr lang="tr-TR" sz="1200" b="1" dirty="0" err="1"/>
              <a:t>Municipal</a:t>
            </a:r>
            <a:r>
              <a:rPr lang="tr-TR" sz="1200" b="1" dirty="0"/>
              <a:t> Library in </a:t>
            </a:r>
            <a:r>
              <a:rPr lang="tr-TR" sz="1200" b="1" dirty="0" err="1"/>
              <a:t>Prague</a:t>
            </a:r>
            <a:r>
              <a:rPr lang="tr-TR" sz="1200" b="1" dirty="0"/>
              <a:t>. </a:t>
            </a:r>
            <a:r>
              <a:rPr lang="tr-TR" sz="1200" b="1" dirty="0" err="1"/>
              <a:t>In</a:t>
            </a:r>
            <a:r>
              <a:rPr lang="tr-TR" sz="1200" b="1" dirty="0"/>
              <a:t> L. </a:t>
            </a:r>
            <a:r>
              <a:rPr lang="tr-TR" sz="1200" b="1" dirty="0" err="1"/>
              <a:t>Špačková</a:t>
            </a:r>
            <a:r>
              <a:rPr lang="tr-TR" sz="1200" b="1" dirty="0"/>
              <a:t> ve J. </a:t>
            </a:r>
            <a:r>
              <a:rPr lang="tr-TR" sz="1200" b="1" dirty="0" err="1"/>
              <a:t>Štefková</a:t>
            </a:r>
            <a:r>
              <a:rPr lang="tr-TR" sz="1200" b="1" dirty="0"/>
              <a:t> (Ed.). Libraries as </a:t>
            </a:r>
            <a:r>
              <a:rPr lang="tr-TR" sz="1200" b="1" dirty="0" err="1"/>
              <a:t>gateways</a:t>
            </a:r>
            <a:r>
              <a:rPr lang="tr-TR" sz="1200" b="1" dirty="0"/>
              <a:t> </a:t>
            </a:r>
            <a:r>
              <a:rPr lang="tr-TR" sz="1200" b="1" dirty="0" err="1"/>
              <a:t>to</a:t>
            </a:r>
            <a:r>
              <a:rPr lang="tr-TR" sz="1200" b="1" dirty="0"/>
              <a:t> </a:t>
            </a:r>
            <a:r>
              <a:rPr lang="tr-TR" sz="1200" b="1" dirty="0" err="1"/>
              <a:t>the</a:t>
            </a:r>
            <a:r>
              <a:rPr lang="tr-TR" sz="1200" b="1" dirty="0"/>
              <a:t> </a:t>
            </a:r>
            <a:r>
              <a:rPr lang="tr-TR" sz="1200" b="1" dirty="0" err="1"/>
              <a:t>integration</a:t>
            </a:r>
            <a:r>
              <a:rPr lang="tr-TR" sz="1200" b="1" dirty="0"/>
              <a:t> of </a:t>
            </a:r>
            <a:r>
              <a:rPr lang="tr-TR" sz="1200" b="1" dirty="0" err="1"/>
              <a:t>immigrants</a:t>
            </a:r>
            <a:r>
              <a:rPr lang="tr-TR" sz="1200" b="1" dirty="0"/>
              <a:t> in </a:t>
            </a:r>
            <a:r>
              <a:rPr lang="tr-TR" sz="1200" b="1" dirty="0" err="1"/>
              <a:t>the</a:t>
            </a:r>
            <a:r>
              <a:rPr lang="tr-TR" sz="1200" b="1" dirty="0"/>
              <a:t> EU. </a:t>
            </a:r>
            <a:r>
              <a:rPr lang="tr-TR" sz="1200" b="1" dirty="0" err="1"/>
              <a:t>Multicultural</a:t>
            </a:r>
            <a:r>
              <a:rPr lang="tr-TR" sz="1200" b="1" dirty="0"/>
              <a:t> Center </a:t>
            </a:r>
            <a:r>
              <a:rPr lang="tr-TR" sz="1200" b="1" dirty="0" err="1"/>
              <a:t>Prague</a:t>
            </a:r>
            <a:r>
              <a:rPr lang="tr-TR" sz="1200" b="1" dirty="0"/>
              <a:t>.  </a:t>
            </a:r>
          </a:p>
          <a:p>
            <a:pPr marL="0" indent="-457200" algn="just">
              <a:buNone/>
            </a:pPr>
            <a:r>
              <a:rPr lang="en-US" sz="1200" b="1" dirty="0" err="1"/>
              <a:t>Šveráková</a:t>
            </a:r>
            <a:r>
              <a:rPr lang="en-US" sz="1200" b="1" dirty="0"/>
              <a:t>, H. </a:t>
            </a:r>
            <a:r>
              <a:rPr lang="tr-TR" sz="1200" b="1" dirty="0"/>
              <a:t>ve</a:t>
            </a:r>
            <a:r>
              <a:rPr lang="en-US" sz="1200" b="1" dirty="0"/>
              <a:t> Kořínek, R. (2008). </a:t>
            </a:r>
            <a:r>
              <a:rPr lang="en-US" sz="1200" b="1" i="1" dirty="0"/>
              <a:t>The immigrants and ethnic minorities in the Czech Republic. Support Fund for the reception and integration of immigrants and their educational support. </a:t>
            </a:r>
            <a:endParaRPr lang="en-US" sz="1200" b="1" dirty="0"/>
          </a:p>
        </p:txBody>
      </p:sp>
    </p:spTree>
    <p:extLst>
      <p:ext uri="{BB962C8B-B14F-4D97-AF65-F5344CB8AC3E}">
        <p14:creationId xmlns:p14="http://schemas.microsoft.com/office/powerpoint/2010/main" val="1660754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CADF8-0D6C-2EB9-97A7-2C51EF3393A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2990F57-783D-219B-20EE-A8EE5E83321C}"/>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3D83806A-3058-1BDB-85CB-5B27DF18096D}"/>
              </a:ext>
            </a:extLst>
          </p:cNvPr>
          <p:cNvSpPr>
            <a:spLocks noGrp="1"/>
          </p:cNvSpPr>
          <p:nvPr>
            <p:ph idx="1"/>
          </p:nvPr>
        </p:nvSpPr>
        <p:spPr>
          <a:xfrm>
            <a:off x="491616" y="501445"/>
            <a:ext cx="9876502" cy="5471652"/>
          </a:xfrm>
        </p:spPr>
        <p:txBody>
          <a:bodyPr>
            <a:noAutofit/>
          </a:bodyPr>
          <a:lstStyle/>
          <a:p>
            <a:pPr marL="0" indent="-457200" algn="just">
              <a:buNone/>
            </a:pPr>
            <a:r>
              <a:rPr lang="tr-TR" sz="1200" b="1" dirty="0" err="1"/>
              <a:t>Swedish</a:t>
            </a:r>
            <a:r>
              <a:rPr lang="tr-TR" sz="1200" b="1" dirty="0"/>
              <a:t> </a:t>
            </a:r>
            <a:r>
              <a:rPr lang="tr-TR" sz="1200" b="1" dirty="0" err="1"/>
              <a:t>Institute</a:t>
            </a:r>
            <a:r>
              <a:rPr lang="tr-TR" sz="1200" b="1" dirty="0"/>
              <a:t> (2010). </a:t>
            </a:r>
            <a:r>
              <a:rPr lang="tr-TR" sz="1200" b="1" i="1" dirty="0" err="1"/>
              <a:t>Introducing</a:t>
            </a:r>
            <a:r>
              <a:rPr lang="tr-TR" sz="1200" b="1" i="1" dirty="0"/>
              <a:t> </a:t>
            </a:r>
            <a:r>
              <a:rPr lang="tr-TR" sz="1200" b="1" i="1" dirty="0" err="1"/>
              <a:t>Sweden</a:t>
            </a:r>
            <a:r>
              <a:rPr lang="tr-TR" sz="1200" b="1" dirty="0"/>
              <a:t>. </a:t>
            </a:r>
            <a:r>
              <a:rPr lang="tr-TR" sz="1200" b="1" dirty="0">
                <a:hlinkClick r:id="rId2"/>
              </a:rPr>
              <a:t>https://si.se/en/</a:t>
            </a:r>
            <a:endParaRPr lang="tr-TR" sz="1200" b="1" dirty="0"/>
          </a:p>
          <a:p>
            <a:pPr marL="0" indent="-457200" algn="just">
              <a:buNone/>
            </a:pPr>
            <a:r>
              <a:rPr lang="tr-TR" sz="1200" b="1" dirty="0" err="1"/>
              <a:t>Teolin</a:t>
            </a:r>
            <a:r>
              <a:rPr lang="tr-TR" sz="1200" b="1" dirty="0"/>
              <a:t>, S. (2001). İsveç, Türkiye ve Avrupa. </a:t>
            </a:r>
            <a:r>
              <a:rPr lang="tr-TR" sz="1200" b="1" i="1" dirty="0"/>
              <a:t>Modernleşme ve çok kültürlülük= </a:t>
            </a:r>
            <a:r>
              <a:rPr lang="tr-TR" sz="1200" b="1" i="1" dirty="0" err="1"/>
              <a:t>Modernity</a:t>
            </a:r>
            <a:r>
              <a:rPr lang="tr-TR" sz="1200" b="1" i="1" dirty="0"/>
              <a:t> </a:t>
            </a:r>
            <a:r>
              <a:rPr lang="tr-TR" sz="1200" b="1" i="1" dirty="0" err="1"/>
              <a:t>and</a:t>
            </a:r>
            <a:r>
              <a:rPr lang="tr-TR" sz="1200" b="1" i="1" dirty="0"/>
              <a:t> </a:t>
            </a:r>
            <a:r>
              <a:rPr lang="tr-TR" sz="1200" b="1" i="1" dirty="0" err="1"/>
              <a:t>multiculturalism</a:t>
            </a:r>
            <a:r>
              <a:rPr lang="tr-TR" sz="1200" b="1" dirty="0"/>
              <a:t> içinde (</a:t>
            </a:r>
            <a:r>
              <a:rPr lang="tr-TR" sz="1200" b="1" dirty="0" err="1"/>
              <a:t>ss</a:t>
            </a:r>
            <a:r>
              <a:rPr lang="tr-TR" sz="1200" b="1" dirty="0"/>
              <a:t>. 272-287). (H. Akay ve diğerleri, Çev.). Helsinki Yurttaşlar Derneği, </a:t>
            </a:r>
          </a:p>
          <a:p>
            <a:pPr marL="0" indent="-457200" algn="just">
              <a:buNone/>
            </a:pPr>
            <a:r>
              <a:rPr lang="en-US" sz="1200" b="1" dirty="0"/>
              <a:t>Thomas, B. (2010). Swedish libraries: an overview. </a:t>
            </a:r>
            <a:r>
              <a:rPr lang="en-US" sz="1200" b="1" i="1" dirty="0"/>
              <a:t>International Federation of Library Associations and Institutions</a:t>
            </a:r>
            <a:r>
              <a:rPr lang="en-US" sz="1200" b="1" dirty="0"/>
              <a:t>, 36 (2), 111–130. </a:t>
            </a:r>
            <a:endParaRPr lang="tr-TR" sz="1200" b="1" dirty="0"/>
          </a:p>
          <a:p>
            <a:pPr marL="0" indent="-457200" algn="just">
              <a:buNone/>
            </a:pPr>
            <a:r>
              <a:rPr lang="en-US" sz="1200" b="1" dirty="0"/>
              <a:t>Torstensson, M. (2010). From volunteers to professionals: </a:t>
            </a:r>
            <a:r>
              <a:rPr lang="tr-TR" sz="1200" b="1" dirty="0"/>
              <a:t>T</a:t>
            </a:r>
            <a:r>
              <a:rPr lang="en-US" sz="1200" b="1" dirty="0"/>
              <a:t>he origin and development of public librarianship in Sweden during the 20th century. In</a:t>
            </a:r>
            <a:r>
              <a:rPr lang="tr-TR" sz="1200" b="1" dirty="0"/>
              <a:t> </a:t>
            </a:r>
            <a:r>
              <a:rPr lang="en-US" sz="1200" b="1" i="1" dirty="0"/>
              <a:t>World Library and Information Congress: 76th IFLA General Conference and Assembly</a:t>
            </a:r>
            <a:r>
              <a:rPr lang="en-US" sz="1200" b="1" dirty="0"/>
              <a:t>. 10-15 August 2010, Gothenburg, Sweden. </a:t>
            </a:r>
            <a:r>
              <a:rPr lang="en-US" sz="1200" b="1" dirty="0">
                <a:hlinkClick r:id="rId3"/>
              </a:rPr>
              <a:t>http://www.ifla.org/past-wlic/2010/136-torstensson-en.pdf</a:t>
            </a:r>
            <a:endParaRPr lang="tr-TR" sz="1200" b="1" dirty="0"/>
          </a:p>
          <a:p>
            <a:pPr marL="0" indent="-457200" algn="just">
              <a:buNone/>
            </a:pPr>
            <a:r>
              <a:rPr lang="tr-TR" sz="1200" b="1" dirty="0" err="1"/>
              <a:t>Tuominen</a:t>
            </a:r>
            <a:r>
              <a:rPr lang="tr-TR" sz="1200" b="1" dirty="0"/>
              <a:t>, K. ve </a:t>
            </a:r>
            <a:r>
              <a:rPr lang="tr-TR" sz="1200" b="1" dirty="0" err="1"/>
              <a:t>Saarti</a:t>
            </a:r>
            <a:r>
              <a:rPr lang="tr-TR" sz="1200" b="1" dirty="0"/>
              <a:t>, J. (2012). </a:t>
            </a:r>
            <a:r>
              <a:rPr lang="tr-TR" sz="1200" b="1" dirty="0" err="1"/>
              <a:t>The</a:t>
            </a:r>
            <a:r>
              <a:rPr lang="tr-TR" sz="1200" b="1" dirty="0"/>
              <a:t> </a:t>
            </a:r>
            <a:r>
              <a:rPr lang="tr-TR" sz="1200" b="1" dirty="0" err="1"/>
              <a:t>Finnish</a:t>
            </a:r>
            <a:r>
              <a:rPr lang="tr-TR" sz="1200" b="1" dirty="0"/>
              <a:t> </a:t>
            </a:r>
            <a:r>
              <a:rPr lang="tr-TR" sz="1200" b="1" dirty="0" err="1"/>
              <a:t>library</a:t>
            </a:r>
            <a:r>
              <a:rPr lang="tr-TR" sz="1200" b="1" dirty="0"/>
              <a:t> </a:t>
            </a:r>
            <a:r>
              <a:rPr lang="tr-TR" sz="1200" b="1" dirty="0" err="1"/>
              <a:t>system</a:t>
            </a:r>
            <a:r>
              <a:rPr lang="tr-TR" sz="1200" b="1" dirty="0"/>
              <a:t> – </a:t>
            </a:r>
            <a:r>
              <a:rPr lang="tr-TR" sz="1200" b="1" dirty="0" err="1"/>
              <a:t>open</a:t>
            </a:r>
            <a:r>
              <a:rPr lang="tr-TR" sz="1200" b="1" dirty="0"/>
              <a:t> </a:t>
            </a:r>
            <a:r>
              <a:rPr lang="tr-TR" sz="1200" b="1" dirty="0" err="1"/>
              <a:t>collaboration</a:t>
            </a:r>
            <a:r>
              <a:rPr lang="tr-TR" sz="1200" b="1" dirty="0"/>
              <a:t> </a:t>
            </a:r>
            <a:r>
              <a:rPr lang="tr-TR" sz="1200" b="1" dirty="0" err="1"/>
              <a:t>for</a:t>
            </a:r>
            <a:r>
              <a:rPr lang="tr-TR" sz="1200" b="1" dirty="0"/>
              <a:t> an </a:t>
            </a:r>
            <a:r>
              <a:rPr lang="tr-TR" sz="1200" b="1" dirty="0" err="1"/>
              <a:t>open</a:t>
            </a:r>
            <a:r>
              <a:rPr lang="tr-TR" sz="1200" b="1" dirty="0"/>
              <a:t> </a:t>
            </a:r>
            <a:r>
              <a:rPr lang="tr-TR" sz="1200" b="1" dirty="0" err="1"/>
              <a:t>society</a:t>
            </a:r>
            <a:r>
              <a:rPr lang="tr-TR" sz="1200" b="1" dirty="0"/>
              <a:t>. </a:t>
            </a:r>
            <a:r>
              <a:rPr lang="tr-TR" sz="1200" b="1" i="1" dirty="0"/>
              <a:t>International </a:t>
            </a:r>
            <a:r>
              <a:rPr lang="tr-TR" sz="1200" b="1" i="1" dirty="0" err="1"/>
              <a:t>Federation</a:t>
            </a:r>
            <a:r>
              <a:rPr lang="tr-TR" sz="1200" b="1" i="1" dirty="0"/>
              <a:t> of Library </a:t>
            </a:r>
            <a:r>
              <a:rPr lang="tr-TR" sz="1200" b="1" i="1" dirty="0" err="1"/>
              <a:t>Associations</a:t>
            </a:r>
            <a:r>
              <a:rPr lang="tr-TR" sz="1200" b="1" i="1" dirty="0"/>
              <a:t> </a:t>
            </a:r>
            <a:r>
              <a:rPr lang="tr-TR" sz="1200" b="1" i="1" dirty="0" err="1"/>
              <a:t>and</a:t>
            </a:r>
            <a:r>
              <a:rPr lang="tr-TR" sz="1200" b="1" i="1" dirty="0"/>
              <a:t> </a:t>
            </a:r>
            <a:r>
              <a:rPr lang="tr-TR" sz="1200" b="1" i="1" dirty="0" err="1"/>
              <a:t>Institutions</a:t>
            </a:r>
            <a:r>
              <a:rPr lang="tr-TR" sz="1200" b="1" dirty="0"/>
              <a:t>, 38 (2), 115–136. </a:t>
            </a:r>
          </a:p>
          <a:p>
            <a:pPr marL="0" indent="-457200" algn="just">
              <a:buNone/>
            </a:pPr>
            <a:r>
              <a:rPr lang="tr-TR" sz="1200" b="1" dirty="0" err="1"/>
              <a:t>Václavíková</a:t>
            </a:r>
            <a:r>
              <a:rPr lang="tr-TR" sz="1200" b="1" dirty="0"/>
              <a:t>, I. (2006). </a:t>
            </a:r>
            <a:r>
              <a:rPr lang="tr-TR" sz="1200" b="1" dirty="0" err="1"/>
              <a:t>We</a:t>
            </a:r>
            <a:r>
              <a:rPr lang="tr-TR" sz="1200" b="1" dirty="0"/>
              <a:t> </a:t>
            </a:r>
            <a:r>
              <a:rPr lang="tr-TR" sz="1200" b="1" dirty="0" err="1"/>
              <a:t>are</a:t>
            </a:r>
            <a:r>
              <a:rPr lang="tr-TR" sz="1200" b="1" dirty="0"/>
              <a:t> </a:t>
            </a:r>
            <a:r>
              <a:rPr lang="tr-TR" sz="1200" b="1" dirty="0" err="1"/>
              <a:t>all</a:t>
            </a:r>
            <a:r>
              <a:rPr lang="tr-TR" sz="1200" b="1" dirty="0"/>
              <a:t> at </a:t>
            </a:r>
            <a:r>
              <a:rPr lang="tr-TR" sz="1200" b="1" dirty="0" err="1"/>
              <a:t>home</a:t>
            </a:r>
            <a:r>
              <a:rPr lang="tr-TR" sz="1200" b="1" dirty="0"/>
              <a:t> here </a:t>
            </a:r>
            <a:r>
              <a:rPr lang="tr-TR" sz="1200" b="1" dirty="0" err="1"/>
              <a:t>Municipal</a:t>
            </a:r>
            <a:r>
              <a:rPr lang="tr-TR" sz="1200" b="1" dirty="0"/>
              <a:t> Library in Ostrava. </a:t>
            </a:r>
            <a:r>
              <a:rPr lang="tr-TR" sz="1200" b="1" dirty="0" err="1"/>
              <a:t>In</a:t>
            </a:r>
            <a:r>
              <a:rPr lang="tr-TR" sz="1200" b="1" dirty="0"/>
              <a:t> L. </a:t>
            </a:r>
            <a:r>
              <a:rPr lang="tr-TR" sz="1200" b="1" dirty="0" err="1"/>
              <a:t>Špačková</a:t>
            </a:r>
            <a:r>
              <a:rPr lang="tr-TR" sz="1200" b="1" dirty="0"/>
              <a:t> ve J. </a:t>
            </a:r>
            <a:r>
              <a:rPr lang="tr-TR" sz="1200" b="1" dirty="0" err="1"/>
              <a:t>Štefková</a:t>
            </a:r>
            <a:r>
              <a:rPr lang="tr-TR" sz="1200" b="1" dirty="0"/>
              <a:t> (Ed.). </a:t>
            </a:r>
            <a:r>
              <a:rPr lang="tr-TR" sz="1200" b="1" i="1" dirty="0"/>
              <a:t>Libraries as </a:t>
            </a:r>
            <a:r>
              <a:rPr lang="tr-TR" sz="1200" b="1" i="1" dirty="0" err="1"/>
              <a:t>gateways</a:t>
            </a:r>
            <a:r>
              <a:rPr lang="tr-TR" sz="1200" b="1" i="1" dirty="0"/>
              <a:t> </a:t>
            </a:r>
            <a:r>
              <a:rPr lang="tr-TR" sz="1200" b="1" i="1" dirty="0" err="1"/>
              <a:t>to</a:t>
            </a:r>
            <a:r>
              <a:rPr lang="tr-TR" sz="1200" b="1" i="1" dirty="0"/>
              <a:t> </a:t>
            </a:r>
            <a:r>
              <a:rPr lang="tr-TR" sz="1200" b="1" i="1" dirty="0" err="1"/>
              <a:t>the</a:t>
            </a:r>
            <a:r>
              <a:rPr lang="tr-TR" sz="1200" b="1" i="1" dirty="0"/>
              <a:t> </a:t>
            </a:r>
            <a:r>
              <a:rPr lang="tr-TR" sz="1200" b="1" i="1" dirty="0" err="1"/>
              <a:t>integration</a:t>
            </a:r>
            <a:r>
              <a:rPr lang="tr-TR" sz="1200" b="1" i="1" dirty="0"/>
              <a:t> of </a:t>
            </a:r>
            <a:r>
              <a:rPr lang="tr-TR" sz="1200" b="1" i="1" dirty="0" err="1"/>
              <a:t>immigrants</a:t>
            </a:r>
            <a:r>
              <a:rPr lang="tr-TR" sz="1200" b="1" i="1" dirty="0"/>
              <a:t> in </a:t>
            </a:r>
            <a:r>
              <a:rPr lang="tr-TR" sz="1200" b="1" i="1" dirty="0" err="1"/>
              <a:t>the</a:t>
            </a:r>
            <a:r>
              <a:rPr lang="tr-TR" sz="1200" b="1" i="1" dirty="0"/>
              <a:t> EU. </a:t>
            </a:r>
            <a:r>
              <a:rPr lang="tr-TR" sz="1200" b="1" dirty="0" err="1"/>
              <a:t>Multicultural</a:t>
            </a:r>
            <a:r>
              <a:rPr lang="tr-TR" sz="1200" b="1" dirty="0"/>
              <a:t> Center </a:t>
            </a:r>
            <a:r>
              <a:rPr lang="tr-TR" sz="1200" b="1" dirty="0" err="1"/>
              <a:t>Prague</a:t>
            </a:r>
            <a:r>
              <a:rPr lang="tr-TR" sz="1200" b="1" dirty="0"/>
              <a:t>. </a:t>
            </a:r>
          </a:p>
          <a:p>
            <a:pPr marL="0" indent="-457200" algn="just">
              <a:buNone/>
            </a:pPr>
            <a:r>
              <a:rPr lang="en-US" sz="1200" b="1" dirty="0"/>
              <a:t>Wedgeworth, R. (Ed). (1993). </a:t>
            </a:r>
            <a:r>
              <a:rPr lang="en-US" sz="1200" b="1" i="1" dirty="0"/>
              <a:t>World Encyclopedia of Library and Information Services</a:t>
            </a:r>
            <a:r>
              <a:rPr lang="en-US" sz="1200" b="1" dirty="0"/>
              <a:t>. 3.ed. American Library Association.</a:t>
            </a:r>
            <a:endParaRPr lang="tr-TR" sz="1200" b="1" dirty="0"/>
          </a:p>
          <a:p>
            <a:pPr marL="0" indent="-457200" algn="just">
              <a:buNone/>
            </a:pPr>
            <a:r>
              <a:rPr lang="en-US" sz="1200" b="1" dirty="0" err="1"/>
              <a:t>Yanuck</a:t>
            </a:r>
            <a:r>
              <a:rPr lang="en-US" sz="1200" b="1" dirty="0"/>
              <a:t>, D. L. (2004). </a:t>
            </a:r>
            <a:r>
              <a:rPr lang="en-US" sz="1200" b="1" i="1" dirty="0"/>
              <a:t>Sweden</a:t>
            </a:r>
            <a:r>
              <a:rPr lang="en-US" sz="1200" b="1" dirty="0"/>
              <a:t>. Blue Earth Books</a:t>
            </a:r>
            <a:r>
              <a:rPr lang="tr-TR" sz="1200" b="1" dirty="0"/>
              <a:t>.</a:t>
            </a:r>
            <a:endParaRPr lang="en-US" sz="1200" b="1" dirty="0"/>
          </a:p>
        </p:txBody>
      </p:sp>
    </p:spTree>
    <p:extLst>
      <p:ext uri="{BB962C8B-B14F-4D97-AF65-F5344CB8AC3E}">
        <p14:creationId xmlns:p14="http://schemas.microsoft.com/office/powerpoint/2010/main" val="118173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3B678-680F-DD54-BF51-F1603A1F77B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A236AB8-EE7A-CFA7-F572-687A0F4DD071}"/>
              </a:ext>
            </a:extLst>
          </p:cNvPr>
          <p:cNvSpPr>
            <a:spLocks noGrp="1"/>
          </p:cNvSpPr>
          <p:nvPr>
            <p:ph type="title"/>
          </p:nvPr>
        </p:nvSpPr>
        <p:spPr>
          <a:xfrm>
            <a:off x="850491" y="157303"/>
            <a:ext cx="8814620" cy="452297"/>
          </a:xfrm>
        </p:spPr>
        <p:txBody>
          <a:bodyPr>
            <a:normAutofit fontScale="90000"/>
          </a:bodyPr>
          <a:lstStyle/>
          <a:p>
            <a:pPr algn="ctr"/>
            <a:r>
              <a:rPr lang="tr-TR" sz="2400" b="1" dirty="0"/>
              <a:t>FİNLANDİYA: GENEL BİLGİLER</a:t>
            </a:r>
            <a:endParaRPr lang="tr-TR" sz="2400" b="1" noProof="0" dirty="0"/>
          </a:p>
        </p:txBody>
      </p:sp>
      <p:sp>
        <p:nvSpPr>
          <p:cNvPr id="3" name="İçerik Yer Tutucusu 2">
            <a:extLst>
              <a:ext uri="{FF2B5EF4-FFF2-40B4-BE49-F238E27FC236}">
                <a16:creationId xmlns:a16="http://schemas.microsoft.com/office/drawing/2014/main" id="{A5758E7C-7A98-CA2D-4586-133A2F5ABB02}"/>
              </a:ext>
            </a:extLst>
          </p:cNvPr>
          <p:cNvSpPr>
            <a:spLocks noGrp="1"/>
          </p:cNvSpPr>
          <p:nvPr>
            <p:ph idx="1"/>
          </p:nvPr>
        </p:nvSpPr>
        <p:spPr>
          <a:xfrm>
            <a:off x="600728" y="609600"/>
            <a:ext cx="9438005" cy="5545394"/>
          </a:xfrm>
        </p:spPr>
        <p:txBody>
          <a:bodyPr>
            <a:noAutofit/>
          </a:bodyPr>
          <a:lstStyle/>
          <a:p>
            <a:pPr algn="just"/>
            <a:r>
              <a:rPr lang="tr-TR" sz="1600" b="1" dirty="0"/>
              <a:t>Finlandiya’da 1980’li yıllara dek yoğun göç olmamış olsa da, bu tarihten itibaren iki ana faktör etnik ve kültürel çeşitliliği artırmıştır: </a:t>
            </a:r>
          </a:p>
          <a:p>
            <a:pPr marL="800100" lvl="1" indent="-342900" algn="just">
              <a:buFont typeface="+mj-lt"/>
              <a:buAutoNum type="arabicPeriod"/>
            </a:pPr>
            <a:r>
              <a:rPr lang="tr-TR" sz="1400" b="1" dirty="0"/>
              <a:t>Somali ve eski Yugoslavya’dan göç edenlerin sayısındaki artış</a:t>
            </a:r>
          </a:p>
          <a:p>
            <a:pPr marL="800100" lvl="1" indent="-342900" algn="just">
              <a:buFont typeface="+mj-lt"/>
              <a:buAutoNum type="arabicPeriod"/>
            </a:pPr>
            <a:r>
              <a:rPr lang="tr-TR" sz="1400" b="1" dirty="0"/>
              <a:t>Estonya ve Rusya’dan gelen </a:t>
            </a:r>
            <a:r>
              <a:rPr lang="tr-TR" sz="1400" b="1" dirty="0" err="1"/>
              <a:t>Ingri</a:t>
            </a:r>
            <a:r>
              <a:rPr lang="tr-TR" sz="1400" b="1" dirty="0"/>
              <a:t> göçmenlerin “yurtlarına geri dönüş politikası” (</a:t>
            </a:r>
            <a:r>
              <a:rPr lang="tr-TR" sz="1400" b="1" dirty="0" err="1"/>
              <a:t>repatriation</a:t>
            </a:r>
            <a:r>
              <a:rPr lang="tr-TR" sz="1400" b="1" dirty="0"/>
              <a:t> </a:t>
            </a:r>
            <a:r>
              <a:rPr lang="tr-TR" sz="1400" b="1" dirty="0" err="1"/>
              <a:t>policy</a:t>
            </a:r>
            <a:r>
              <a:rPr lang="tr-TR" sz="1400" b="1" dirty="0"/>
              <a:t>) (</a:t>
            </a:r>
            <a:r>
              <a:rPr lang="tr-TR" sz="1400" b="1" dirty="0" err="1"/>
              <a:t>Saukkonen</a:t>
            </a:r>
            <a:r>
              <a:rPr lang="tr-TR" sz="1400" b="1" dirty="0"/>
              <a:t> ve </a:t>
            </a:r>
            <a:r>
              <a:rPr lang="tr-TR" sz="1400" b="1" dirty="0" err="1"/>
              <a:t>Pyykkönen</a:t>
            </a:r>
            <a:r>
              <a:rPr lang="tr-TR" sz="1400" b="1" dirty="0"/>
              <a:t>, 2008, </a:t>
            </a:r>
            <a:r>
              <a:rPr lang="tr-TR" sz="1400" b="1" dirty="0" err="1"/>
              <a:t>ss</a:t>
            </a:r>
            <a:r>
              <a:rPr lang="tr-TR" sz="1400" b="1" dirty="0"/>
              <a:t>. 53-54). </a:t>
            </a:r>
          </a:p>
          <a:p>
            <a:pPr algn="just"/>
            <a:r>
              <a:rPr lang="tr-TR" sz="1600" b="1" dirty="0"/>
              <a:t>Ayrıca, Estonya, Rusya ve diğer ülkelerden çalışan göçmenler Finlandiya’nın heterojen yapısını güçlendirmiştir. </a:t>
            </a:r>
          </a:p>
          <a:p>
            <a:pPr algn="just"/>
            <a:r>
              <a:rPr lang="tr-TR" sz="1600" b="1" dirty="0"/>
              <a:t>2004 sonunda, yabancı nüfusun sayısı 108.346, yabancı kökenli yerleşiklerinki ise 166.361 olmuştur (1990’da yabancı kökenli nüfus sadece 26.255 iken 14 yıl içinde ciddi bir artış gerçekleşmiştir).</a:t>
            </a:r>
          </a:p>
          <a:p>
            <a:pPr algn="just"/>
            <a:r>
              <a:rPr lang="tr-TR" sz="1600" b="1" dirty="0"/>
              <a:t> Yabancıların ülke genelinde dağılımı bölgesel farklılıklar göstermekte olup, </a:t>
            </a:r>
            <a:r>
              <a:rPr lang="tr-TR" sz="1600" b="1" dirty="0" err="1"/>
              <a:t>Uudenmaa</a:t>
            </a:r>
            <a:r>
              <a:rPr lang="tr-TR" sz="1600" b="1" dirty="0"/>
              <a:t> bölgesinde ikamet edenlerin yaklaşık yarısı yabancı iken, Helsinki’de yabancı oranı %18’dir. Ülke genelinde ise, yabancıların dörtte biri mülteci statüsündedir. Güneydoğu Finlandiya’da yoğunluk Rus kökenlidir. 1999’da kabul edilen “Göçmenlerin Bütünleşmesi ve Sığınmacıların </a:t>
            </a:r>
            <a:r>
              <a:rPr lang="tr-TR" sz="1600" b="1" dirty="0" err="1"/>
              <a:t>Kabulu</a:t>
            </a:r>
            <a:r>
              <a:rPr lang="tr-TR" sz="1600" b="1" dirty="0"/>
              <a:t> Yasası” (</a:t>
            </a:r>
            <a:r>
              <a:rPr lang="tr-TR" sz="1600" b="1" dirty="0" err="1"/>
              <a:t>Act</a:t>
            </a:r>
            <a:r>
              <a:rPr lang="tr-TR" sz="1600" b="1" dirty="0"/>
              <a:t> on </a:t>
            </a:r>
            <a:r>
              <a:rPr lang="tr-TR" sz="1600" b="1" dirty="0" err="1"/>
              <a:t>the</a:t>
            </a:r>
            <a:r>
              <a:rPr lang="tr-TR" sz="1600" b="1" dirty="0"/>
              <a:t> Integration of </a:t>
            </a:r>
            <a:r>
              <a:rPr lang="tr-TR" sz="1600" b="1" dirty="0" err="1"/>
              <a:t>Immigrants</a:t>
            </a:r>
            <a:r>
              <a:rPr lang="tr-TR" sz="1600" b="1" dirty="0"/>
              <a:t> </a:t>
            </a:r>
            <a:r>
              <a:rPr lang="tr-TR" sz="1600" b="1" dirty="0" err="1"/>
              <a:t>and</a:t>
            </a:r>
            <a:r>
              <a:rPr lang="tr-TR" sz="1600" b="1" dirty="0"/>
              <a:t> </a:t>
            </a:r>
            <a:r>
              <a:rPr lang="tr-TR" sz="1600" b="1" dirty="0" err="1"/>
              <a:t>Reception</a:t>
            </a:r>
            <a:r>
              <a:rPr lang="tr-TR" sz="1600" b="1" dirty="0"/>
              <a:t> of </a:t>
            </a:r>
            <a:r>
              <a:rPr lang="tr-TR" sz="1600" b="1" dirty="0" err="1"/>
              <a:t>Asylum</a:t>
            </a:r>
            <a:r>
              <a:rPr lang="tr-TR" sz="1600" b="1" dirty="0"/>
              <a:t> </a:t>
            </a:r>
            <a:r>
              <a:rPr lang="tr-TR" sz="1600" b="1" dirty="0" err="1"/>
              <a:t>Seekers</a:t>
            </a:r>
            <a:r>
              <a:rPr lang="tr-TR" sz="1600" b="1" dirty="0"/>
              <a:t>) ile çoğulcu bir göç politikası yasal zemine oturtulmuştur (</a:t>
            </a:r>
            <a:r>
              <a:rPr lang="tr-TR" sz="1600" b="1" dirty="0" err="1"/>
              <a:t>Saukkonen</a:t>
            </a:r>
            <a:r>
              <a:rPr lang="tr-TR" sz="1600" b="1" dirty="0"/>
              <a:t> ve </a:t>
            </a:r>
            <a:r>
              <a:rPr lang="tr-TR" sz="1600" b="1" dirty="0" err="1"/>
              <a:t>Pyykkönen</a:t>
            </a:r>
            <a:r>
              <a:rPr lang="tr-TR" sz="1600" b="1" dirty="0"/>
              <a:t>, 2008, </a:t>
            </a:r>
            <a:r>
              <a:rPr lang="tr-TR" sz="1600" b="1" dirty="0" err="1"/>
              <a:t>ss</a:t>
            </a:r>
            <a:r>
              <a:rPr lang="tr-TR" sz="1600" b="1" dirty="0"/>
              <a:t>. 53-54). </a:t>
            </a:r>
          </a:p>
          <a:p>
            <a:pPr algn="just"/>
            <a:r>
              <a:rPr lang="tr-TR" sz="1600" b="1" dirty="0"/>
              <a:t>Eğitim ve kültürel alanda çok kültürlülüğün teşvik edilmesiyle, özellikle göçmenlerin entegre edilmesine yönelik politikalar ve kütüphanelerin bu politikalardaki yeri önem kazanmıştır.</a:t>
            </a:r>
          </a:p>
        </p:txBody>
      </p:sp>
    </p:spTree>
    <p:extLst>
      <p:ext uri="{BB962C8B-B14F-4D97-AF65-F5344CB8AC3E}">
        <p14:creationId xmlns:p14="http://schemas.microsoft.com/office/powerpoint/2010/main" val="291549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4709A-6F1B-DFFE-D9E5-D947CE06A8E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5F40FC7-EF5C-5501-5584-50493DAC959D}"/>
              </a:ext>
            </a:extLst>
          </p:cNvPr>
          <p:cNvSpPr>
            <a:spLocks noGrp="1"/>
          </p:cNvSpPr>
          <p:nvPr>
            <p:ph type="title"/>
          </p:nvPr>
        </p:nvSpPr>
        <p:spPr>
          <a:xfrm>
            <a:off x="850491" y="157303"/>
            <a:ext cx="8814620" cy="452297"/>
          </a:xfrm>
        </p:spPr>
        <p:txBody>
          <a:bodyPr>
            <a:normAutofit fontScale="90000"/>
          </a:bodyPr>
          <a:lstStyle/>
          <a:p>
            <a:pPr algn="ctr"/>
            <a:r>
              <a:rPr lang="tr-TR" sz="2400" b="1" dirty="0"/>
              <a:t>FİNLANDİYA: GENEL BİLGİLER</a:t>
            </a:r>
            <a:endParaRPr lang="tr-TR" sz="2400" b="1" noProof="0" dirty="0"/>
          </a:p>
        </p:txBody>
      </p:sp>
      <p:sp>
        <p:nvSpPr>
          <p:cNvPr id="3" name="İçerik Yer Tutucusu 2">
            <a:extLst>
              <a:ext uri="{FF2B5EF4-FFF2-40B4-BE49-F238E27FC236}">
                <a16:creationId xmlns:a16="http://schemas.microsoft.com/office/drawing/2014/main" id="{CE3F3C99-A1DE-D3E6-10FC-445F92F33F9D}"/>
              </a:ext>
            </a:extLst>
          </p:cNvPr>
          <p:cNvSpPr>
            <a:spLocks noGrp="1"/>
          </p:cNvSpPr>
          <p:nvPr>
            <p:ph idx="1"/>
          </p:nvPr>
        </p:nvSpPr>
        <p:spPr>
          <a:xfrm>
            <a:off x="600728" y="609600"/>
            <a:ext cx="9438005" cy="5545394"/>
          </a:xfrm>
        </p:spPr>
        <p:txBody>
          <a:bodyPr>
            <a:noAutofit/>
          </a:bodyPr>
          <a:lstStyle/>
          <a:p>
            <a:pPr marL="0" indent="0" algn="just">
              <a:buNone/>
            </a:pPr>
            <a:endParaRPr lang="tr-TR" sz="1600" b="1" dirty="0"/>
          </a:p>
        </p:txBody>
      </p:sp>
      <p:pic>
        <p:nvPicPr>
          <p:cNvPr id="1026" name="Picture 2" descr="Finland | Geography, History, Maps, &amp; Facts | Britannica">
            <a:extLst>
              <a:ext uri="{FF2B5EF4-FFF2-40B4-BE49-F238E27FC236}">
                <a16:creationId xmlns:a16="http://schemas.microsoft.com/office/drawing/2014/main" id="{0EC25942-58F6-5E75-797C-55D1F6E36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711" y="1022555"/>
            <a:ext cx="7158037" cy="4719484"/>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2F439778-25F1-7D98-F537-48FA5F5AC6E7}"/>
              </a:ext>
            </a:extLst>
          </p:cNvPr>
          <p:cNvSpPr txBox="1"/>
          <p:nvPr/>
        </p:nvSpPr>
        <p:spPr>
          <a:xfrm>
            <a:off x="3736258" y="5742039"/>
            <a:ext cx="3392129" cy="246221"/>
          </a:xfrm>
          <a:prstGeom prst="rect">
            <a:avLst/>
          </a:prstGeom>
          <a:noFill/>
        </p:spPr>
        <p:txBody>
          <a:bodyPr wrap="square">
            <a:spAutoFit/>
          </a:bodyPr>
          <a:lstStyle/>
          <a:p>
            <a:r>
              <a:rPr lang="tr-TR" sz="1000" b="1" dirty="0">
                <a:hlinkClick r:id="rId3"/>
              </a:rPr>
              <a:t>https://www.britannica.com/place/Finland</a:t>
            </a:r>
            <a:endParaRPr lang="tr-TR" sz="1000" b="1" dirty="0"/>
          </a:p>
        </p:txBody>
      </p:sp>
    </p:spTree>
    <p:extLst>
      <p:ext uri="{BB962C8B-B14F-4D97-AF65-F5344CB8AC3E}">
        <p14:creationId xmlns:p14="http://schemas.microsoft.com/office/powerpoint/2010/main" val="190387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9C5CD-FC73-841C-3F98-518729FA8BE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0305B3A-D416-929B-3902-A1E88EA02F3F}"/>
              </a:ext>
            </a:extLst>
          </p:cNvPr>
          <p:cNvSpPr>
            <a:spLocks noGrp="1"/>
          </p:cNvSpPr>
          <p:nvPr>
            <p:ph type="title"/>
          </p:nvPr>
        </p:nvSpPr>
        <p:spPr>
          <a:xfrm>
            <a:off x="850491" y="157303"/>
            <a:ext cx="8814620" cy="452297"/>
          </a:xfrm>
        </p:spPr>
        <p:txBody>
          <a:bodyPr>
            <a:normAutofit fontScale="90000"/>
          </a:bodyPr>
          <a:lstStyle/>
          <a:p>
            <a:pPr algn="ctr"/>
            <a:r>
              <a:rPr lang="tr-TR" sz="2400" b="1" dirty="0"/>
              <a:t>Finlandiya Halk Kütüphaneleri: Tarihsel Arka Plan </a:t>
            </a:r>
            <a:endParaRPr lang="tr-TR" sz="2400" b="1" noProof="0" dirty="0"/>
          </a:p>
        </p:txBody>
      </p:sp>
      <p:sp>
        <p:nvSpPr>
          <p:cNvPr id="3" name="İçerik Yer Tutucusu 2">
            <a:extLst>
              <a:ext uri="{FF2B5EF4-FFF2-40B4-BE49-F238E27FC236}">
                <a16:creationId xmlns:a16="http://schemas.microsoft.com/office/drawing/2014/main" id="{41AD91F8-3465-3480-4FD2-B61F87FD7E71}"/>
              </a:ext>
            </a:extLst>
          </p:cNvPr>
          <p:cNvSpPr>
            <a:spLocks noGrp="1"/>
          </p:cNvSpPr>
          <p:nvPr>
            <p:ph idx="1"/>
          </p:nvPr>
        </p:nvSpPr>
        <p:spPr>
          <a:xfrm>
            <a:off x="600728" y="609600"/>
            <a:ext cx="9438005" cy="5545394"/>
          </a:xfrm>
        </p:spPr>
        <p:txBody>
          <a:bodyPr>
            <a:noAutofit/>
          </a:bodyPr>
          <a:lstStyle/>
          <a:p>
            <a:pPr algn="just"/>
            <a:r>
              <a:rPr lang="tr-TR" sz="1650" b="1" dirty="0"/>
              <a:t>Finlandiya’daki ilk kütüphaneler, on dokuzuncu yüzyılın başında kırsal alanlarda kurulmuştur; ancak, on sekizinci yüzyılda, </a:t>
            </a:r>
            <a:r>
              <a:rPr lang="tr-TR" sz="1650" b="1" dirty="0" err="1"/>
              <a:t>Lüteryan</a:t>
            </a:r>
            <a:r>
              <a:rPr lang="tr-TR" sz="1650" b="1" dirty="0"/>
              <a:t> kiliselerinin dermelerinin varlığı ve İncil’in ödünç verilmesi gibi uygulamalar mevcuttur (</a:t>
            </a:r>
            <a:r>
              <a:rPr lang="tr-TR" sz="1650" b="1" dirty="0" err="1"/>
              <a:t>Mäkinen</a:t>
            </a:r>
            <a:r>
              <a:rPr lang="tr-TR" sz="1650" b="1" dirty="0"/>
              <a:t>, 2001, s. 12). </a:t>
            </a:r>
          </a:p>
          <a:p>
            <a:pPr algn="just"/>
            <a:r>
              <a:rPr lang="tr-TR" sz="1650" b="1" dirty="0"/>
              <a:t>1790’larda, Finlandiya’nın zengin sahil kasabalarında, eğitimli insanlar tarafından İsveç ve Almanya modelleri esas alınarak kendi kullanımları için kütüphaneler kurulmuştur. </a:t>
            </a:r>
          </a:p>
          <a:p>
            <a:pPr algn="just"/>
            <a:r>
              <a:rPr lang="tr-TR" sz="1650" b="1" dirty="0"/>
              <a:t>1860’lardan itibaren, tüccarlar, meslek grupları ve memurlar tarafından kasabalarda kütüphaneler açılmaya başlanmış ve halk kütüphaneleri tüm ülkede yaygınlaşmıştır.</a:t>
            </a:r>
          </a:p>
          <a:p>
            <a:pPr algn="just"/>
            <a:r>
              <a:rPr lang="tr-TR" sz="1650" b="1" dirty="0"/>
              <a:t>1860-1862 yılları arasında yaklaşık 100 yeni kütüphane kurulmuştur. Yüzyılın sonunda neredeyse 2.000 halka açık kütüphane bulunmaktadır (</a:t>
            </a:r>
            <a:r>
              <a:rPr lang="tr-TR" sz="1650" b="1" dirty="0" err="1"/>
              <a:t>Mäkinen</a:t>
            </a:r>
            <a:r>
              <a:rPr lang="tr-TR" sz="1650" b="1" dirty="0"/>
              <a:t>, 2001, s. 12).</a:t>
            </a:r>
          </a:p>
          <a:p>
            <a:pPr algn="just"/>
            <a:r>
              <a:rPr lang="tr-TR" sz="1650" b="1" dirty="0"/>
              <a:t>Modern Finlandiya kütüphane sisteminin temelleri, 19. yüzyılda Finlandiya’nın görece özerklik dönemi sırasında atılmış olsa da, bağımsızlık sonrası 20. yüzyılda geniş bir kütüphane ağı gelişmiştir. </a:t>
            </a:r>
          </a:p>
          <a:p>
            <a:pPr algn="just"/>
            <a:r>
              <a:rPr lang="tr-TR" sz="1650" b="1" dirty="0"/>
              <a:t>Bu gelişmelerin temelinde, 20. yüzyıl başlarında Amerikan kütüphanecilik modelinin Finlandiya’ya uyarlanması ve kentlerin kendi halk kütüphanelerini açması yer almaktadır. </a:t>
            </a:r>
          </a:p>
          <a:p>
            <a:pPr algn="just"/>
            <a:r>
              <a:rPr lang="tr-TR" sz="1650" b="1" dirty="0"/>
              <a:t>Devletin kütüphanelere kaynak ayırması ve mevzuatın oluşmasıyla birlikte, 1928’de Finlandiya’da kütüphane sayısı yaklaşık 1700’dür (</a:t>
            </a:r>
            <a:r>
              <a:rPr lang="tr-TR" sz="1650" b="1" dirty="0" err="1"/>
              <a:t>Tuominen</a:t>
            </a:r>
            <a:r>
              <a:rPr lang="tr-TR" sz="1650" b="1" dirty="0"/>
              <a:t> ve </a:t>
            </a:r>
            <a:r>
              <a:rPr lang="tr-TR" sz="1650" b="1" dirty="0" err="1"/>
              <a:t>Saarti</a:t>
            </a:r>
            <a:r>
              <a:rPr lang="tr-TR" sz="1650" b="1" dirty="0"/>
              <a:t>, 2012, s. 118).</a:t>
            </a:r>
          </a:p>
        </p:txBody>
      </p:sp>
    </p:spTree>
    <p:extLst>
      <p:ext uri="{BB962C8B-B14F-4D97-AF65-F5344CB8AC3E}">
        <p14:creationId xmlns:p14="http://schemas.microsoft.com/office/powerpoint/2010/main" val="1042117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376C3-88DC-8025-82DA-5261D6EDE63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2647200-78DC-748B-859E-5D1191D370B2}"/>
              </a:ext>
            </a:extLst>
          </p:cNvPr>
          <p:cNvSpPr>
            <a:spLocks noGrp="1"/>
          </p:cNvSpPr>
          <p:nvPr>
            <p:ph type="title"/>
          </p:nvPr>
        </p:nvSpPr>
        <p:spPr>
          <a:xfrm>
            <a:off x="850491" y="157303"/>
            <a:ext cx="8814620" cy="452297"/>
          </a:xfrm>
        </p:spPr>
        <p:txBody>
          <a:bodyPr>
            <a:normAutofit fontScale="90000"/>
          </a:bodyPr>
          <a:lstStyle/>
          <a:p>
            <a:pPr algn="ctr"/>
            <a:r>
              <a:rPr lang="tr-TR" sz="2400" b="1" dirty="0"/>
              <a:t>Finlandiya Halk Kütüphaneleri: Tarihsel Arka Plan </a:t>
            </a:r>
            <a:endParaRPr lang="tr-TR" sz="2400" b="1" noProof="0" dirty="0"/>
          </a:p>
        </p:txBody>
      </p:sp>
      <p:sp>
        <p:nvSpPr>
          <p:cNvPr id="3" name="İçerik Yer Tutucusu 2">
            <a:extLst>
              <a:ext uri="{FF2B5EF4-FFF2-40B4-BE49-F238E27FC236}">
                <a16:creationId xmlns:a16="http://schemas.microsoft.com/office/drawing/2014/main" id="{C81C6F45-A704-8434-8597-676F1AA0A8FE}"/>
              </a:ext>
            </a:extLst>
          </p:cNvPr>
          <p:cNvSpPr>
            <a:spLocks noGrp="1"/>
          </p:cNvSpPr>
          <p:nvPr>
            <p:ph idx="1"/>
          </p:nvPr>
        </p:nvSpPr>
        <p:spPr>
          <a:xfrm>
            <a:off x="600728" y="609600"/>
            <a:ext cx="9438005" cy="5545394"/>
          </a:xfrm>
        </p:spPr>
        <p:txBody>
          <a:bodyPr>
            <a:noAutofit/>
          </a:bodyPr>
          <a:lstStyle/>
          <a:p>
            <a:pPr algn="just"/>
            <a:r>
              <a:rPr lang="tr-TR" sz="1600" b="1" dirty="0"/>
              <a:t>2002 yılı verilerine göre, Finlandiya’da toplam 936 halk kütüphanesi ve 202 gezici kütüphane aracı mevcuttur. </a:t>
            </a:r>
          </a:p>
          <a:p>
            <a:pPr algn="just"/>
            <a:r>
              <a:rPr lang="tr-TR" sz="1600" b="1" dirty="0"/>
              <a:t>Finlandiya halkının yaklaşık %80’i bu kütüphaneleri aktif olarak kullanmaktadır ve halk kütüphaneleri en çok tercih edilen kültür kurumlarıdır. </a:t>
            </a:r>
          </a:p>
          <a:p>
            <a:pPr algn="just"/>
            <a:r>
              <a:rPr lang="tr-TR" sz="1600" b="1" dirty="0"/>
              <a:t>Uluslararası ölçekte, halk kütüphanelerinin kullanım oranları oldukça yüksektir; yıllık kişi başına ziyaret sayısı 12 iken toplam ziyaret sayısı 63,7 milyonu aşmaktadır. </a:t>
            </a:r>
          </a:p>
          <a:p>
            <a:pPr algn="just"/>
            <a:r>
              <a:rPr lang="tr-TR" sz="1600" b="1" dirty="0"/>
              <a:t>Ödünç verme oranları da yüksektir: kişi başına ödünç alma sayısı 20, toplam yıllık ödünç alma ise 102 milyondan fazladır. </a:t>
            </a:r>
          </a:p>
          <a:p>
            <a:pPr algn="just"/>
            <a:r>
              <a:rPr lang="tr-TR" sz="1600" b="1" dirty="0"/>
              <a:t>Bu yüksek kullanım, maliyet etkin hizmetler ve nüfusu kapsayan güçlü kütüphane ağlarının varlığıyla desteklenmektedir. </a:t>
            </a:r>
          </a:p>
          <a:p>
            <a:pPr algn="just"/>
            <a:r>
              <a:rPr lang="tr-TR" sz="1600" b="1" dirty="0"/>
              <a:t>Finlandiya halk kütüphanelerinin uluslararası alandaki saygınlığının önemli nedenleri arasında, mimarisi, bilgisayar teknolojisinin yaygın kullanımı ve sundukları geniş ağ olanakları bulunmaktadır. </a:t>
            </a:r>
          </a:p>
          <a:p>
            <a:pPr algn="just"/>
            <a:r>
              <a:rPr lang="tr-TR" sz="1600" b="1" dirty="0"/>
              <a:t>Ayrıca, Finlandiya halk kütüphaneleri, internet erişimi sağlayan kurumlar olarak öncü konumdadır ve ilk-orta öğretim seviyesindeki öğrencilere de kapsamlı hizmetler sunmaktadır (</a:t>
            </a:r>
            <a:r>
              <a:rPr lang="tr-TR" sz="1600" b="1" dirty="0" err="1"/>
              <a:t>Kekki</a:t>
            </a:r>
            <a:r>
              <a:rPr lang="tr-TR" sz="1600" b="1" dirty="0"/>
              <a:t>, 2001).</a:t>
            </a:r>
          </a:p>
        </p:txBody>
      </p:sp>
    </p:spTree>
    <p:extLst>
      <p:ext uri="{BB962C8B-B14F-4D97-AF65-F5344CB8AC3E}">
        <p14:creationId xmlns:p14="http://schemas.microsoft.com/office/powerpoint/2010/main" val="1647078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9AF73-E4DF-6F48-8EAA-8D841F693E8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8C44039-11B4-DCCA-2658-4A84BDE940D7}"/>
              </a:ext>
            </a:extLst>
          </p:cNvPr>
          <p:cNvSpPr>
            <a:spLocks noGrp="1"/>
          </p:cNvSpPr>
          <p:nvPr>
            <p:ph type="title"/>
          </p:nvPr>
        </p:nvSpPr>
        <p:spPr>
          <a:xfrm>
            <a:off x="850491" y="157303"/>
            <a:ext cx="8814620" cy="452297"/>
          </a:xfrm>
        </p:spPr>
        <p:txBody>
          <a:bodyPr>
            <a:normAutofit fontScale="90000"/>
          </a:bodyPr>
          <a:lstStyle/>
          <a:p>
            <a:pPr algn="ctr"/>
            <a:r>
              <a:rPr lang="tr-TR" sz="2400" b="1" dirty="0"/>
              <a:t>Finlandiya Halk Kütüphaneleri: Günümüz </a:t>
            </a:r>
            <a:endParaRPr lang="tr-TR" sz="2400" b="1" noProof="0" dirty="0"/>
          </a:p>
        </p:txBody>
      </p:sp>
      <p:sp>
        <p:nvSpPr>
          <p:cNvPr id="3" name="İçerik Yer Tutucusu 2">
            <a:extLst>
              <a:ext uri="{FF2B5EF4-FFF2-40B4-BE49-F238E27FC236}">
                <a16:creationId xmlns:a16="http://schemas.microsoft.com/office/drawing/2014/main" id="{19227075-A6DC-B6DE-078C-22E55E7AF411}"/>
              </a:ext>
            </a:extLst>
          </p:cNvPr>
          <p:cNvSpPr>
            <a:spLocks noGrp="1"/>
          </p:cNvSpPr>
          <p:nvPr>
            <p:ph idx="1"/>
          </p:nvPr>
        </p:nvSpPr>
        <p:spPr>
          <a:xfrm>
            <a:off x="600728" y="781664"/>
            <a:ext cx="9438005" cy="5073445"/>
          </a:xfrm>
        </p:spPr>
        <p:txBody>
          <a:bodyPr>
            <a:noAutofit/>
          </a:bodyPr>
          <a:lstStyle/>
          <a:p>
            <a:pPr algn="just"/>
            <a:r>
              <a:rPr lang="tr-TR" sz="1600" b="1" dirty="0"/>
              <a:t>Finlandiya, okuryazarlık ve eğitim açısından dünyanın en iyi ülkeleri, halk kütüphaneleri de dünyanın en gelişmiş kütüphaneleri arasındadır.</a:t>
            </a:r>
          </a:p>
          <a:p>
            <a:pPr algn="just"/>
            <a:r>
              <a:rPr lang="tr-TR" sz="1600" b="1" dirty="0"/>
              <a:t>Kütüphane hizmetlerinin sürekliliği ve kalitesi mevzuatla korunmaktadır. İlk Halk Kütüphaneleri Yasası 1928'de ve son hali 2017'de yürürlüğe girmiştir (Libraries.fi, 2022c). </a:t>
            </a:r>
          </a:p>
          <a:p>
            <a:pPr algn="just"/>
            <a:r>
              <a:rPr lang="tr-TR" sz="1600" b="1" dirty="0"/>
              <a:t>Finlandiya'da 706 halk kütüphanesi ve 118 gezici kütüphane bulunmaktadır. Eğitim ve Kültür Bakanlığı tarafından yönetilen Finlandiya Halk Kütüphaneleri İstatistikleri Veri Tabanı, tüm halk kütüphanelerinden (</a:t>
            </a:r>
            <a:r>
              <a:rPr lang="tr-TR" sz="1600" b="1" dirty="0" err="1"/>
              <a:t>Åland</a:t>
            </a:r>
            <a:r>
              <a:rPr lang="tr-TR" sz="1600" b="1" dirty="0"/>
              <a:t> Adaları hariç) ve Bölgesel Devlet İdari Ajanslarından (</a:t>
            </a:r>
            <a:r>
              <a:rPr lang="tr-TR" sz="1600" b="1" dirty="0" err="1"/>
              <a:t>Regional</a:t>
            </a:r>
            <a:r>
              <a:rPr lang="tr-TR" sz="1600" b="1" dirty="0"/>
              <a:t> </a:t>
            </a:r>
            <a:r>
              <a:rPr lang="tr-TR" sz="1600" b="1" dirty="0" err="1"/>
              <a:t>State</a:t>
            </a:r>
            <a:r>
              <a:rPr lang="tr-TR" sz="1600" b="1" dirty="0"/>
              <a:t> </a:t>
            </a:r>
            <a:r>
              <a:rPr lang="tr-TR" sz="1600" b="1" dirty="0" err="1"/>
              <a:t>Administrative</a:t>
            </a:r>
            <a:r>
              <a:rPr lang="tr-TR" sz="1600" b="1" dirty="0"/>
              <a:t> </a:t>
            </a:r>
            <a:r>
              <a:rPr lang="tr-TR" sz="1600" b="1" dirty="0" err="1"/>
              <a:t>Agencies</a:t>
            </a:r>
            <a:r>
              <a:rPr lang="tr-TR" sz="1600" b="1" dirty="0"/>
              <a:t>) veri derlemektedir. </a:t>
            </a:r>
          </a:p>
          <a:p>
            <a:pPr algn="just"/>
            <a:r>
              <a:rPr lang="tr-TR" sz="1600" b="1" dirty="0"/>
              <a:t>2024 yılı istatistiksel verileri aşağıdaki gibidir:</a:t>
            </a:r>
          </a:p>
          <a:p>
            <a:pPr lvl="1" algn="just">
              <a:buFont typeface="Wingdings" panose="05000000000000000000" pitchFamily="2" charset="2"/>
              <a:buChar char="v"/>
            </a:pPr>
            <a:r>
              <a:rPr lang="tr-TR" b="1" dirty="0"/>
              <a:t>Toplam derme büyüklüğü 30,6 milyon materyaldir.</a:t>
            </a:r>
          </a:p>
          <a:p>
            <a:pPr lvl="1" algn="just">
              <a:buFont typeface="Wingdings" panose="05000000000000000000" pitchFamily="2" charset="2"/>
              <a:buChar char="v"/>
            </a:pPr>
            <a:r>
              <a:rPr lang="tr-TR" b="1" dirty="0"/>
              <a:t>Yıllık ödünç verilen materyal sayısı 85,4 milyon (kişi başına 15,3)</a:t>
            </a:r>
          </a:p>
          <a:p>
            <a:pPr lvl="1" algn="just">
              <a:buFont typeface="Wingdings" panose="05000000000000000000" pitchFamily="2" charset="2"/>
              <a:buChar char="v"/>
            </a:pPr>
            <a:r>
              <a:rPr lang="tr-TR" b="1" dirty="0"/>
              <a:t>Toplam 50,7 milyon kütüphane ziyareti (kişi başına 9,1)</a:t>
            </a:r>
          </a:p>
          <a:p>
            <a:pPr lvl="1" algn="just">
              <a:buFont typeface="Wingdings" panose="05000000000000000000" pitchFamily="2" charset="2"/>
              <a:buChar char="v"/>
            </a:pPr>
            <a:r>
              <a:rPr lang="tr-TR" b="1" dirty="0"/>
              <a:t>Kütüphanelerin internet hizmetleri 46,2 milyon kez kullanılmıştır (Libraries.fi, 2025).</a:t>
            </a:r>
          </a:p>
        </p:txBody>
      </p:sp>
    </p:spTree>
    <p:extLst>
      <p:ext uri="{BB962C8B-B14F-4D97-AF65-F5344CB8AC3E}">
        <p14:creationId xmlns:p14="http://schemas.microsoft.com/office/powerpoint/2010/main" val="1365828420"/>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14199</TotalTime>
  <Words>8812</Words>
  <Application>Microsoft Office PowerPoint</Application>
  <PresentationFormat>Geniş ekran</PresentationFormat>
  <Paragraphs>358</Paragraphs>
  <Slides>42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42</vt:i4>
      </vt:variant>
    </vt:vector>
  </HeadingPairs>
  <TitlesOfParts>
    <vt:vector size="47" baseType="lpstr">
      <vt:lpstr>Arial</vt:lpstr>
      <vt:lpstr>Trebuchet MS</vt:lpstr>
      <vt:lpstr>Wingdings</vt:lpstr>
      <vt:lpstr>Wingdings 3</vt:lpstr>
      <vt:lpstr>Yüzeyler</vt:lpstr>
      <vt:lpstr> ÇOK KÜLTÜRLÜLÜK VE HİZMETLERİ 13. HAFTA ÇOK KÜLTÜRLÜ KÜTÜPHANELER:  FİNLANDİYA, İSVEÇ VE  ÇEKYA (ÇEK CUMHURİYETİ) ÖRNEKLERİ</vt:lpstr>
      <vt:lpstr>KAPSAM</vt:lpstr>
      <vt:lpstr>GİRİŞ</vt:lpstr>
      <vt:lpstr>FİNLANDİYA: GENEL BİLGİLER</vt:lpstr>
      <vt:lpstr>FİNLANDİYA: GENEL BİLGİLER</vt:lpstr>
      <vt:lpstr>FİNLANDİYA: GENEL BİLGİLER</vt:lpstr>
      <vt:lpstr>Finlandiya Halk Kütüphaneleri: Tarihsel Arka Plan </vt:lpstr>
      <vt:lpstr>Finlandiya Halk Kütüphaneleri: Tarihsel Arka Plan </vt:lpstr>
      <vt:lpstr>Finlandiya Halk Kütüphaneleri: Günümüz </vt:lpstr>
      <vt:lpstr>Finlandiya Halk Kütüphaneleri: Günümüz </vt:lpstr>
      <vt:lpstr>Finlandiya Halk Kütüphaneleri: Çok Kültürlülük</vt:lpstr>
      <vt:lpstr>Finlandiya Halk Kütüphaneleri: Çok Kültürlülük</vt:lpstr>
      <vt:lpstr>Finlandiya Halk Kütüphaneleri: Çok Kültürlülük</vt:lpstr>
      <vt:lpstr>Finlandiya Çok Kültürlü Halk Kütüphaneleri: Iso Omena Kütüphanesi</vt:lpstr>
      <vt:lpstr>Finlandiya Çok Kültürlü Halk Kütüphaneleri: Helsinki'deki Oodi Kütüphanesi</vt:lpstr>
      <vt:lpstr>Finlandiya Çok Kültürlü Halk Kütüphaneleri: Helsinki'deki Oodi Kütüphanesi</vt:lpstr>
      <vt:lpstr>Finlandiya Çok Kültürlü Halk Kütüphaneleri: Sorunlar</vt:lpstr>
      <vt:lpstr>Finlandiya Çok Kültürlü Halk Kütüphaneleri: Öneriler</vt:lpstr>
      <vt:lpstr>İSVEÇ: GENEL BİLGİLER</vt:lpstr>
      <vt:lpstr>İSVEÇ: GENEL BİLGİLER</vt:lpstr>
      <vt:lpstr>İSVEÇ: GENEL BİLGİLER</vt:lpstr>
      <vt:lpstr> İsveç Halk Kütüphaneleri: Tarihsel Arka Plan</vt:lpstr>
      <vt:lpstr> İsveç Halk Kütüphaneleri: Tarihsel Arka Plan</vt:lpstr>
      <vt:lpstr> İsveç Halk Kütüphaneleri: Çok Kültürlülük</vt:lpstr>
      <vt:lpstr> İsveç Çok Kültürlü Halk Kütüphaneleri: Stockholm Uluslararası Kütüphanesi</vt:lpstr>
      <vt:lpstr> SORUNLAR</vt:lpstr>
      <vt:lpstr> SORUNLAR</vt:lpstr>
      <vt:lpstr> ÖNERİLER</vt:lpstr>
      <vt:lpstr> ÇEKYA (ÇEK CUMHURİYETİ): GENEL BİLGİLER</vt:lpstr>
      <vt:lpstr> ÇEKYA (ÇEK CUMHURİYETİ): GENEL BİLGİLER</vt:lpstr>
      <vt:lpstr> ÇEKYA (ÇEK CUMHURİYETİ): GENEL BİLGİLER</vt:lpstr>
      <vt:lpstr> Çek Cumhuriyeti Halk Kütüphaneleri: Tarihsel Arka Plan</vt:lpstr>
      <vt:lpstr> Çek Cumhuriyeti Halk Kütüphaneleri: Tarihsel Arka Plan</vt:lpstr>
      <vt:lpstr> Çek Cumhuriyeti Halk Kütüphaneleri: Çok Kültürlülük</vt:lpstr>
      <vt:lpstr> Çek Cumhuriyeti Halk Kütüphaneleri: Çok Kültürlülük ve Örnekler</vt:lpstr>
      <vt:lpstr> Çek Cumhuriyeti Çok Kültürlü Halk Kütüphaneleri: Sorunlar</vt:lpstr>
      <vt:lpstr> Çek Cumhuriyeti Çok Kültürlü Halk Kütüphaneleri: Öneriler</vt:lpstr>
      <vt:lpstr>SONUÇ VE DEĞERLENDİRME</vt:lpstr>
      <vt:lpstr>KAYNAKÇA</vt:lpstr>
      <vt:lpstr>KAYNAKÇA</vt:lpstr>
      <vt:lpstr>KAYNAKÇA</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pc</cp:lastModifiedBy>
  <cp:revision>34</cp:revision>
  <dcterms:created xsi:type="dcterms:W3CDTF">2025-07-04T07:41:44Z</dcterms:created>
  <dcterms:modified xsi:type="dcterms:W3CDTF">2025-12-05T12:11:51Z</dcterms:modified>
</cp:coreProperties>
</file>