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850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BA856E-5058-478C-8963-AE8C07AEAC89}" type="datetimeFigureOut">
              <a:rPr lang="tr-TR" smtClean="0"/>
              <a:t>5.05.2026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74FE63E5-1DFA-485B-B584-E53EEBAAC277}" type="slidenum">
              <a:rPr lang="tr-TR" smtClean="0"/>
              <a:t>‹#›</a:t>
            </a:fld>
            <a:endParaRPr lang="tr-TR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536976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BA856E-5058-478C-8963-AE8C07AEAC89}" type="datetimeFigureOut">
              <a:rPr lang="tr-TR" smtClean="0"/>
              <a:t>5.05.2026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FE63E5-1DFA-485B-B584-E53EEBAAC277}" type="slidenum">
              <a:rPr lang="tr-TR" smtClean="0"/>
              <a:t>‹#›</a:t>
            </a:fld>
            <a:endParaRPr lang="tr-TR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535443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BA856E-5058-478C-8963-AE8C07AEAC89}" type="datetimeFigureOut">
              <a:rPr lang="tr-TR" smtClean="0"/>
              <a:t>5.05.2026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FE63E5-1DFA-485B-B584-E53EEBAAC277}" type="slidenum">
              <a:rPr lang="tr-TR" smtClean="0"/>
              <a:t>‹#›</a:t>
            </a:fld>
            <a:endParaRPr lang="tr-TR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887905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BA856E-5058-478C-8963-AE8C07AEAC89}" type="datetimeFigureOut">
              <a:rPr lang="tr-TR" smtClean="0"/>
              <a:t>5.05.2026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FE63E5-1DFA-485B-B584-E53EEBAAC277}" type="slidenum">
              <a:rPr lang="tr-TR" smtClean="0"/>
              <a:t>‹#›</a:t>
            </a:fld>
            <a:endParaRPr lang="tr-TR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496141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BA856E-5058-478C-8963-AE8C07AEAC89}" type="datetimeFigureOut">
              <a:rPr lang="tr-TR" smtClean="0"/>
              <a:t>5.05.2026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FE63E5-1DFA-485B-B584-E53EEBAAC277}" type="slidenum">
              <a:rPr lang="tr-TR" smtClean="0"/>
              <a:t>‹#›</a:t>
            </a:fld>
            <a:endParaRPr lang="tr-TR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992746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BA856E-5058-478C-8963-AE8C07AEAC89}" type="datetimeFigureOut">
              <a:rPr lang="tr-TR" smtClean="0"/>
              <a:t>5.05.2026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FE63E5-1DFA-485B-B584-E53EEBAAC277}" type="slidenum">
              <a:rPr lang="tr-TR" smtClean="0"/>
              <a:t>‹#›</a:t>
            </a:fld>
            <a:endParaRPr lang="tr-TR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596131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BA856E-5058-478C-8963-AE8C07AEAC89}" type="datetimeFigureOut">
              <a:rPr lang="tr-TR" smtClean="0"/>
              <a:t>5.05.2026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FE63E5-1DFA-485B-B584-E53EEBAAC277}" type="slidenum">
              <a:rPr lang="tr-TR" smtClean="0"/>
              <a:t>‹#›</a:t>
            </a:fld>
            <a:endParaRPr lang="tr-TR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279856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BA856E-5058-478C-8963-AE8C07AEAC89}" type="datetimeFigureOut">
              <a:rPr lang="tr-TR" smtClean="0"/>
              <a:t>5.05.2026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FE63E5-1DFA-485B-B584-E53EEBAAC277}" type="slidenum">
              <a:rPr lang="tr-TR" smtClean="0"/>
              <a:t>‹#›</a:t>
            </a:fld>
            <a:endParaRPr lang="tr-TR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763606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BA856E-5058-478C-8963-AE8C07AEAC89}" type="datetimeFigureOut">
              <a:rPr lang="tr-TR" smtClean="0"/>
              <a:t>5.05.2026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FE63E5-1DFA-485B-B584-E53EEBAAC27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177842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BA856E-5058-478C-8963-AE8C07AEAC89}" type="datetimeFigureOut">
              <a:rPr lang="tr-TR" smtClean="0"/>
              <a:t>5.05.2026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FE63E5-1DFA-485B-B584-E53EEBAAC277}" type="slidenum">
              <a:rPr lang="tr-TR" smtClean="0"/>
              <a:t>‹#›</a:t>
            </a:fld>
            <a:endParaRPr lang="tr-TR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233247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D0BA856E-5058-478C-8963-AE8C07AEAC89}" type="datetimeFigureOut">
              <a:rPr lang="tr-TR" smtClean="0"/>
              <a:t>5.05.2026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FE63E5-1DFA-485B-B584-E53EEBAAC277}" type="slidenum">
              <a:rPr lang="tr-TR" smtClean="0"/>
              <a:t>‹#›</a:t>
            </a:fld>
            <a:endParaRPr lang="tr-TR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653554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BA856E-5058-478C-8963-AE8C07AEAC89}" type="datetimeFigureOut">
              <a:rPr lang="tr-TR" smtClean="0"/>
              <a:t>5.05.2026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74FE63E5-1DFA-485B-B584-E53EEBAAC277}" type="slidenum">
              <a:rPr lang="tr-TR" smtClean="0"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143474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9DED151-54A5-F2CD-A420-F2589A9338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34180" y="1248696"/>
            <a:ext cx="10923639" cy="2180303"/>
          </a:xfrm>
        </p:spPr>
        <p:txBody>
          <a:bodyPr>
            <a:normAutofit fontScale="90000"/>
          </a:bodyPr>
          <a:lstStyle/>
          <a:p>
            <a:pPr algn="ctr"/>
            <a:r>
              <a:rPr lang="tr-TR" dirty="0"/>
              <a:t>T.C. </a:t>
            </a:r>
            <a:br>
              <a:rPr lang="tr-TR" dirty="0"/>
            </a:br>
            <a:r>
              <a:rPr lang="tr-TR" dirty="0"/>
              <a:t>KASTAMONU ÜNİVERSİTESİ</a:t>
            </a:r>
            <a:br>
              <a:rPr lang="tr-TR" dirty="0"/>
            </a:br>
            <a:r>
              <a:rPr lang="tr-TR" dirty="0"/>
              <a:t>TURİZM FAKÜLTESİ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33865A34-AF2B-F547-72AE-2A02686BECD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77464" y="4052313"/>
            <a:ext cx="8637072" cy="977621"/>
          </a:xfrm>
        </p:spPr>
        <p:txBody>
          <a:bodyPr/>
          <a:lstStyle/>
          <a:p>
            <a:pPr algn="ctr"/>
            <a:r>
              <a:rPr lang="tr-TR" dirty="0"/>
              <a:t>GASTRONOMİ VE MUTFAK SANATLARI BÖLÜMÜ</a:t>
            </a:r>
          </a:p>
          <a:p>
            <a:pPr algn="ctr"/>
            <a:r>
              <a:rPr lang="tr-TR" dirty="0"/>
              <a:t>SATIN ALMA VE ÜRÜN BELİRLEME DERSİ</a:t>
            </a:r>
          </a:p>
        </p:txBody>
      </p:sp>
    </p:spTree>
    <p:extLst>
      <p:ext uri="{BB962C8B-B14F-4D97-AF65-F5344CB8AC3E}">
        <p14:creationId xmlns:p14="http://schemas.microsoft.com/office/powerpoint/2010/main" val="371023021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2B0BA5B-E033-D295-6687-42BDECCD1E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FFDE007-1B29-6BCC-1825-32312B0F29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/>
              <a:t>8. </a:t>
            </a:r>
            <a:r>
              <a:rPr lang="tr-TR" b="1" dirty="0" err="1"/>
              <a:t>Hikâyeleştirme</a:t>
            </a:r>
            <a:r>
              <a:rPr lang="tr-TR" b="1" dirty="0"/>
              <a:t> (</a:t>
            </a:r>
            <a:r>
              <a:rPr lang="tr-TR" b="1" dirty="0" err="1"/>
              <a:t>Storytelling</a:t>
            </a:r>
            <a:r>
              <a:rPr lang="tr-TR" b="1" dirty="0"/>
              <a:t>) </a:t>
            </a:r>
            <a:endParaRPr lang="tr-TR" dirty="0"/>
          </a:p>
          <a:p>
            <a:r>
              <a:rPr lang="tr-TR" dirty="0"/>
              <a:t>Özellikle modern gastronomide: </a:t>
            </a:r>
          </a:p>
          <a:p>
            <a:r>
              <a:rPr lang="tr-TR" dirty="0"/>
              <a:t>Ürünün kökeni </a:t>
            </a:r>
          </a:p>
          <a:p>
            <a:r>
              <a:rPr lang="tr-TR" dirty="0"/>
              <a:t>Kullanılan yerel malzeme </a:t>
            </a:r>
          </a:p>
          <a:p>
            <a:r>
              <a:rPr lang="tr-TR" dirty="0"/>
              <a:t>Üretim hikâyesi </a:t>
            </a:r>
          </a:p>
          <a:p>
            <a:endParaRPr lang="tr-TR" dirty="0"/>
          </a:p>
          <a:p>
            <a:pPr algn="ctr"/>
            <a:r>
              <a:rPr lang="tr-TR" dirty="0"/>
              <a:t>Müşteri algısını güçlendirir. </a:t>
            </a:r>
          </a:p>
        </p:txBody>
      </p:sp>
    </p:spTree>
    <p:extLst>
      <p:ext uri="{BB962C8B-B14F-4D97-AF65-F5344CB8AC3E}">
        <p14:creationId xmlns:p14="http://schemas.microsoft.com/office/powerpoint/2010/main" val="35385407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BA0A82E-6D98-A61F-4769-5602BD05AF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a-DK" b="1" dirty="0"/>
              <a:t>Menü Oluştururken Dikkat Edilmesi Gereken Temel İlkeler 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02E2C1C-ABCF-7042-03FC-EA908D01D3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/>
              <a:t>1. Menü Mühendisliği ve Karlılık Analizi </a:t>
            </a:r>
            <a:endParaRPr lang="tr-TR" dirty="0"/>
          </a:p>
          <a:p>
            <a:r>
              <a:rPr lang="tr-TR" dirty="0"/>
              <a:t>Menü Mühendisliği yaklaşımına göre her ürün şu iki parametreyle değerlendirilir: </a:t>
            </a:r>
          </a:p>
          <a:p>
            <a:r>
              <a:rPr lang="tr-TR" dirty="0"/>
              <a:t>Katkı payı (kârlılık) </a:t>
            </a:r>
          </a:p>
          <a:p>
            <a:r>
              <a:rPr lang="tr-TR" dirty="0"/>
              <a:t>Satış hacmi (popülerlik)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174517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8DF59CD3-0186-5EA9-A8B7-2556C79BE3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703B182-419C-ACF4-E803-A739D3D2FE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dirty="0"/>
              <a:t>Bu doğrultuda: </a:t>
            </a:r>
          </a:p>
          <a:p>
            <a:r>
              <a:rPr lang="tr-TR" dirty="0"/>
              <a:t>Yüksek kâr + yüksek satış → korunmalı </a:t>
            </a:r>
          </a:p>
          <a:p>
            <a:r>
              <a:rPr lang="tr-TR" dirty="0"/>
              <a:t>Yüksek kâr + düşük satış → pazarlanmalı </a:t>
            </a:r>
          </a:p>
          <a:p>
            <a:r>
              <a:rPr lang="tr-TR" dirty="0"/>
              <a:t>Düşük kâr + yüksek satış → optimize edilmeli </a:t>
            </a:r>
          </a:p>
          <a:p>
            <a:r>
              <a:rPr lang="tr-TR" dirty="0"/>
              <a:t>Düşük kâr + düşük satış → çıkarılmalı </a:t>
            </a:r>
          </a:p>
          <a:p>
            <a:endParaRPr lang="tr-TR" dirty="0"/>
          </a:p>
          <a:p>
            <a:r>
              <a:rPr lang="tr-TR" dirty="0"/>
              <a:t>Kritik nokta: Menü, “ne satıyoruz?” sorusundan çok “neyi satmak istiyoruz?” sorusuna cevap vermelidir. </a:t>
            </a:r>
          </a:p>
        </p:txBody>
      </p:sp>
    </p:spTree>
    <p:extLst>
      <p:ext uri="{BB962C8B-B14F-4D97-AF65-F5344CB8AC3E}">
        <p14:creationId xmlns:p14="http://schemas.microsoft.com/office/powerpoint/2010/main" val="20790848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3946B27-9A63-184A-6C79-FB61A22D7D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C602AA4-14A8-D3DD-D9E6-C1C2D56AD5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/>
              <a:t>2. Menü Psikolojisi ve Algı Yönetimi </a:t>
            </a:r>
          </a:p>
          <a:p>
            <a:r>
              <a:rPr lang="tr-TR" dirty="0"/>
              <a:t>Menü, tüketici kararlarını doğrudan etkileyen bir “sessiz satış aracıdır”. </a:t>
            </a:r>
          </a:p>
          <a:p>
            <a:r>
              <a:rPr lang="tr-TR" dirty="0"/>
              <a:t>Temel prensipler: </a:t>
            </a:r>
          </a:p>
          <a:p>
            <a:pPr lvl="1"/>
            <a:r>
              <a:rPr lang="tr-TR" dirty="0"/>
              <a:t>Göz hareketi: Üst sağ köşe en çok dikkat çeken alandır </a:t>
            </a:r>
          </a:p>
          <a:p>
            <a:pPr lvl="1"/>
            <a:r>
              <a:rPr lang="tr-TR" dirty="0"/>
              <a:t>Fiyat algısı: “₺” sembolü kullanımı harcamayı psikolojik olarak artırabilir </a:t>
            </a:r>
          </a:p>
          <a:p>
            <a:pPr lvl="1"/>
            <a:r>
              <a:rPr lang="tr-TR" dirty="0" err="1"/>
              <a:t>Decoy</a:t>
            </a:r>
            <a:r>
              <a:rPr lang="tr-TR" dirty="0"/>
              <a:t> (yem) etkisi: Pahalı bir ürün, diğerlerini “uygun” gösterir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540891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C57046C-7EF8-C357-B45A-EC43D63421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C43B03B-DCC2-28B3-E7B2-8A09243BEB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/>
              <a:t>3. Ürün Çeşitliliği ve Denge </a:t>
            </a:r>
            <a:endParaRPr lang="tr-TR" dirty="0"/>
          </a:p>
          <a:p>
            <a:r>
              <a:rPr lang="tr-TR" dirty="0"/>
              <a:t>İdeal menü: </a:t>
            </a:r>
          </a:p>
          <a:p>
            <a:r>
              <a:rPr lang="tr-TR" dirty="0"/>
              <a:t>Ne çok geniş (kararsızlık yaratır) </a:t>
            </a:r>
          </a:p>
          <a:p>
            <a:pPr lvl="1" algn="ctr"/>
            <a:r>
              <a:rPr lang="tr-TR" dirty="0"/>
              <a:t>Ne çok dar (yetersiz algı oluşturur) 5–7 seçenek / kategori optimal kabul edilir </a:t>
            </a:r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649148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71EF541-3050-A86E-DBFB-64E826C22C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71F3411-CD02-C1AB-B037-2488C487DA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/>
              <a:t>4. Operasyonel Uygunluk </a:t>
            </a:r>
            <a:endParaRPr lang="tr-TR" dirty="0"/>
          </a:p>
          <a:p>
            <a:r>
              <a:rPr lang="tr-TR" dirty="0"/>
              <a:t>Menüdeki her ürün mutfakta sürdürülebilir olmalıdır: </a:t>
            </a:r>
          </a:p>
          <a:p>
            <a:r>
              <a:rPr lang="tr-TR" dirty="0"/>
              <a:t>Hazırlık süresi </a:t>
            </a:r>
          </a:p>
          <a:p>
            <a:r>
              <a:rPr lang="tr-TR" dirty="0"/>
              <a:t>Ekipman uyumu </a:t>
            </a:r>
          </a:p>
          <a:p>
            <a:r>
              <a:rPr lang="tr-TR" dirty="0"/>
              <a:t>Personel becerisi </a:t>
            </a:r>
          </a:p>
          <a:p>
            <a:endParaRPr lang="tr-TR" dirty="0"/>
          </a:p>
          <a:p>
            <a:pPr algn="ctr"/>
            <a:r>
              <a:rPr lang="tr-TR" dirty="0"/>
              <a:t>Menü, mutfağın kapasitesini aşmamalıdır. </a:t>
            </a:r>
          </a:p>
        </p:txBody>
      </p:sp>
    </p:spTree>
    <p:extLst>
      <p:ext uri="{BB962C8B-B14F-4D97-AF65-F5344CB8AC3E}">
        <p14:creationId xmlns:p14="http://schemas.microsoft.com/office/powerpoint/2010/main" val="3913287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39C75710-511F-FB43-7F96-553DF3F4D8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4CC4F01-EC67-D901-F483-6456F2EFD8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/>
              <a:t>5. Hammadde ve Tedarik Sürekliliği </a:t>
            </a:r>
            <a:endParaRPr lang="tr-TR" dirty="0"/>
          </a:p>
          <a:p>
            <a:r>
              <a:rPr lang="tr-TR" dirty="0"/>
              <a:t>Mevsimsellik </a:t>
            </a:r>
          </a:p>
          <a:p>
            <a:r>
              <a:rPr lang="tr-TR" dirty="0"/>
              <a:t>Yerel ürün kullanımı </a:t>
            </a:r>
          </a:p>
          <a:p>
            <a:r>
              <a:rPr lang="tr-TR" dirty="0"/>
              <a:t>Tedarik zinciri güvenilirliği </a:t>
            </a:r>
          </a:p>
          <a:p>
            <a:pPr algn="ctr"/>
            <a:r>
              <a:rPr lang="tr-TR" dirty="0"/>
              <a:t>Bu noktada sürdürülebilirlik yaklaşımı önemlidir: </a:t>
            </a:r>
          </a:p>
          <a:p>
            <a:r>
              <a:rPr lang="tr-TR" dirty="0"/>
              <a:t>Düşük karbon ayak izi </a:t>
            </a:r>
          </a:p>
          <a:p>
            <a:r>
              <a:rPr lang="tr-TR" dirty="0"/>
              <a:t>Yerel üretici destekleme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304021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86B34DA7-DF74-5273-1C5F-576D4C02D2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727825D-FDBC-8617-CD10-DD73956A99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/>
              <a:t>6. Duyusal ve Gastronomik Denge </a:t>
            </a:r>
            <a:endParaRPr lang="tr-TR" dirty="0"/>
          </a:p>
          <a:p>
            <a:r>
              <a:rPr lang="tr-TR" dirty="0"/>
              <a:t>Menüde: </a:t>
            </a:r>
          </a:p>
          <a:p>
            <a:r>
              <a:rPr lang="de-DE" dirty="0"/>
              <a:t>Tat </a:t>
            </a:r>
            <a:r>
              <a:rPr lang="de-DE" dirty="0" err="1"/>
              <a:t>dengesi</a:t>
            </a:r>
            <a:r>
              <a:rPr lang="de-DE" dirty="0"/>
              <a:t> (</a:t>
            </a:r>
            <a:r>
              <a:rPr lang="de-DE" dirty="0" err="1"/>
              <a:t>asit</a:t>
            </a:r>
            <a:r>
              <a:rPr lang="de-DE" dirty="0"/>
              <a:t>, </a:t>
            </a:r>
            <a:r>
              <a:rPr lang="de-DE" dirty="0" err="1"/>
              <a:t>yağ</a:t>
            </a:r>
            <a:r>
              <a:rPr lang="de-DE" dirty="0"/>
              <a:t>, </a:t>
            </a:r>
            <a:r>
              <a:rPr lang="de-DE" dirty="0" err="1"/>
              <a:t>tuz</a:t>
            </a:r>
            <a:r>
              <a:rPr lang="de-DE" dirty="0"/>
              <a:t>) </a:t>
            </a:r>
          </a:p>
          <a:p>
            <a:r>
              <a:rPr lang="tr-TR" dirty="0"/>
              <a:t>Doku çeşitliliği </a:t>
            </a:r>
          </a:p>
          <a:p>
            <a:r>
              <a:rPr lang="tr-TR" dirty="0"/>
              <a:t>Renk uyumu bulunmalıdır. </a:t>
            </a:r>
          </a:p>
          <a:p>
            <a:endParaRPr lang="tr-TR" dirty="0"/>
          </a:p>
          <a:p>
            <a:pPr algn="ctr"/>
            <a:r>
              <a:rPr lang="tr-TR" dirty="0"/>
              <a:t>Bu yaklaşım doğrudan Duyusal Analiz ile ilişkilidir. </a:t>
            </a:r>
          </a:p>
        </p:txBody>
      </p:sp>
    </p:spTree>
    <p:extLst>
      <p:ext uri="{BB962C8B-B14F-4D97-AF65-F5344CB8AC3E}">
        <p14:creationId xmlns:p14="http://schemas.microsoft.com/office/powerpoint/2010/main" val="209403442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28EB543-8B10-D157-70DB-AA796CED7F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DE38377-45D1-CCDC-DA3B-71B6802525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/>
              <a:t>7. Menü Tasarımı </a:t>
            </a:r>
            <a:endParaRPr lang="tr-TR" dirty="0"/>
          </a:p>
          <a:p>
            <a:r>
              <a:rPr lang="tr-TR" dirty="0"/>
              <a:t>Okunabilir font </a:t>
            </a:r>
          </a:p>
          <a:p>
            <a:r>
              <a:rPr lang="tr-TR" dirty="0"/>
              <a:t>Hiyerarşik yapı (başlıklar, alt başlıklar) </a:t>
            </a:r>
          </a:p>
          <a:p>
            <a:r>
              <a:rPr lang="tr-TR" dirty="0"/>
              <a:t>Gereksiz uzun açıklamalardan kaçınma </a:t>
            </a:r>
          </a:p>
          <a:p>
            <a:r>
              <a:rPr lang="tr-TR" dirty="0"/>
              <a:t>Stratejik ürün yerleşimi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602631216"/>
      </p:ext>
    </p:extLst>
  </p:cSld>
  <p:clrMapOvr>
    <a:masterClrMapping/>
  </p:clrMapOvr>
</p:sld>
</file>

<file path=ppt/theme/theme1.xml><?xml version="1.0" encoding="utf-8"?>
<a:theme xmlns:a="http://schemas.openxmlformats.org/drawingml/2006/main" name="Galeri">
  <a:themeElements>
    <a:clrScheme name="Galeri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eri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eri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4</TotalTime>
  <Words>321</Words>
  <Application>Microsoft Office PowerPoint</Application>
  <PresentationFormat>Geniş ekran</PresentationFormat>
  <Paragraphs>58</Paragraphs>
  <Slides>10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3" baseType="lpstr">
      <vt:lpstr>Arial</vt:lpstr>
      <vt:lpstr>Gill Sans MT</vt:lpstr>
      <vt:lpstr>Galeri</vt:lpstr>
      <vt:lpstr>T.C.  KASTAMONU ÜNİVERSİTESİ TURİZM FAKÜLTESİ</vt:lpstr>
      <vt:lpstr>Menü Oluştururken Dikkat Edilmesi Gereken Temel İlkeler 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PC</dc:creator>
  <cp:lastModifiedBy>PC</cp:lastModifiedBy>
  <cp:revision>3</cp:revision>
  <dcterms:created xsi:type="dcterms:W3CDTF">2026-05-05T19:00:29Z</dcterms:created>
  <dcterms:modified xsi:type="dcterms:W3CDTF">2026-05-05T19:40:52Z</dcterms:modified>
</cp:coreProperties>
</file>