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B0BA5B-E033-D295-6687-42BDECCD1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FDE007-1B29-6BCC-1825-32312B0F2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8. </a:t>
            </a:r>
            <a:r>
              <a:rPr lang="tr-TR" b="1" dirty="0" err="1"/>
              <a:t>Hikâyeleştirme</a:t>
            </a:r>
            <a:r>
              <a:rPr lang="tr-TR" b="1" dirty="0"/>
              <a:t> (</a:t>
            </a:r>
            <a:r>
              <a:rPr lang="tr-TR" b="1" dirty="0" err="1"/>
              <a:t>Storytelling</a:t>
            </a:r>
            <a:r>
              <a:rPr lang="tr-TR" b="1" dirty="0"/>
              <a:t>) </a:t>
            </a:r>
            <a:endParaRPr lang="tr-TR" dirty="0"/>
          </a:p>
          <a:p>
            <a:r>
              <a:rPr lang="tr-TR" dirty="0"/>
              <a:t>Özellikle modern gastronomide: </a:t>
            </a:r>
          </a:p>
          <a:p>
            <a:r>
              <a:rPr lang="tr-TR" dirty="0"/>
              <a:t>Ürünün kökeni </a:t>
            </a:r>
          </a:p>
          <a:p>
            <a:r>
              <a:rPr lang="tr-TR" dirty="0"/>
              <a:t>Kullanılan yerel malzeme </a:t>
            </a:r>
          </a:p>
          <a:p>
            <a:r>
              <a:rPr lang="tr-TR" dirty="0"/>
              <a:t>Üretim hikâyesi </a:t>
            </a:r>
          </a:p>
          <a:p>
            <a:endParaRPr lang="tr-TR" dirty="0"/>
          </a:p>
          <a:p>
            <a:pPr algn="ctr"/>
            <a:r>
              <a:rPr lang="tr-TR" dirty="0"/>
              <a:t>Müşteri algısını güçlendirir. </a:t>
            </a:r>
          </a:p>
        </p:txBody>
      </p:sp>
    </p:spTree>
    <p:extLst>
      <p:ext uri="{BB962C8B-B14F-4D97-AF65-F5344CB8AC3E}">
        <p14:creationId xmlns:p14="http://schemas.microsoft.com/office/powerpoint/2010/main" val="353854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b="1" dirty="0"/>
              <a:t>Menü Oluştururken Dikkat Edilmesi Gereken Temel İlkeler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 Menü Mühendisliği ve Karlılık Analizi </a:t>
            </a:r>
            <a:endParaRPr lang="tr-TR" dirty="0"/>
          </a:p>
          <a:p>
            <a:r>
              <a:rPr lang="tr-TR" dirty="0"/>
              <a:t>Menü Mühendisliği yaklaşımına göre her ürün şu iki parametreyle değerlendirilir: </a:t>
            </a:r>
          </a:p>
          <a:p>
            <a:r>
              <a:rPr lang="tr-TR" dirty="0"/>
              <a:t>Katkı payı (kârlılık) </a:t>
            </a:r>
          </a:p>
          <a:p>
            <a:r>
              <a:rPr lang="tr-TR" dirty="0"/>
              <a:t>Satış hacmi (popülerlik)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Bu doğrultuda: </a:t>
            </a:r>
          </a:p>
          <a:p>
            <a:r>
              <a:rPr lang="tr-TR" dirty="0"/>
              <a:t>Yüksek kâr + yüksek satış → korunmalı </a:t>
            </a:r>
          </a:p>
          <a:p>
            <a:r>
              <a:rPr lang="tr-TR" dirty="0"/>
              <a:t>Yüksek kâr + düşük satış → pazarlanmalı </a:t>
            </a:r>
          </a:p>
          <a:p>
            <a:r>
              <a:rPr lang="tr-TR" dirty="0"/>
              <a:t>Düşük kâr + yüksek satış → optimize edilmeli </a:t>
            </a:r>
          </a:p>
          <a:p>
            <a:r>
              <a:rPr lang="tr-TR" dirty="0"/>
              <a:t>Düşük kâr + düşük satış → çıkarılmalı </a:t>
            </a:r>
          </a:p>
          <a:p>
            <a:endParaRPr lang="tr-TR" dirty="0"/>
          </a:p>
          <a:p>
            <a:r>
              <a:rPr lang="tr-TR" dirty="0"/>
              <a:t>Kritik nokta: Menü, “ne satıyoruz?” sorusundan çok “neyi satmak istiyoruz?” sorusuna cevap vermelidir. 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2. Menü Psikolojisi ve Algı Yönetimi </a:t>
            </a:r>
          </a:p>
          <a:p>
            <a:r>
              <a:rPr lang="tr-TR" dirty="0"/>
              <a:t>Menü, tüketici kararlarını doğrudan etkileyen bir “sessiz satış aracıdır”. </a:t>
            </a:r>
          </a:p>
          <a:p>
            <a:r>
              <a:rPr lang="tr-TR" dirty="0"/>
              <a:t>Temel prensipler: </a:t>
            </a:r>
          </a:p>
          <a:p>
            <a:pPr lvl="1"/>
            <a:r>
              <a:rPr lang="tr-TR" dirty="0"/>
              <a:t>Göz hareketi: Üst sağ köşe en çok dikkat çeken alandır </a:t>
            </a:r>
          </a:p>
          <a:p>
            <a:pPr lvl="1"/>
            <a:r>
              <a:rPr lang="tr-TR" dirty="0"/>
              <a:t>Fiyat algısı: “₺” sembolü kullanımı harcamayı psikolojik olarak artırabilir </a:t>
            </a:r>
          </a:p>
          <a:p>
            <a:pPr lvl="1"/>
            <a:r>
              <a:rPr lang="tr-TR" dirty="0" err="1"/>
              <a:t>Decoy</a:t>
            </a:r>
            <a:r>
              <a:rPr lang="tr-TR" dirty="0"/>
              <a:t> (yem) etkisi: Pahalı bir ürün, diğerlerini “uygun” gösterir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3. Ürün Çeşitliliği ve Denge </a:t>
            </a:r>
            <a:endParaRPr lang="tr-TR" dirty="0"/>
          </a:p>
          <a:p>
            <a:r>
              <a:rPr lang="tr-TR" dirty="0"/>
              <a:t>İdeal menü: </a:t>
            </a:r>
          </a:p>
          <a:p>
            <a:r>
              <a:rPr lang="tr-TR" dirty="0"/>
              <a:t>Ne çok geniş (kararsızlık yaratır) </a:t>
            </a:r>
          </a:p>
          <a:p>
            <a:pPr lvl="1" algn="ctr"/>
            <a:r>
              <a:rPr lang="tr-TR" dirty="0"/>
              <a:t>Ne çok dar (yetersiz algı oluşturur) 5–7 seçenek / kategori optimal kabul edilir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4. Operasyonel Uygunluk </a:t>
            </a:r>
            <a:endParaRPr lang="tr-TR" dirty="0"/>
          </a:p>
          <a:p>
            <a:r>
              <a:rPr lang="tr-TR" dirty="0"/>
              <a:t>Menüdeki her ürün mutfakta sürdürülebilir olmalıdır: </a:t>
            </a:r>
          </a:p>
          <a:p>
            <a:r>
              <a:rPr lang="tr-TR" dirty="0"/>
              <a:t>Hazırlık süresi </a:t>
            </a:r>
          </a:p>
          <a:p>
            <a:r>
              <a:rPr lang="tr-TR" dirty="0"/>
              <a:t>Ekipman uyumu </a:t>
            </a:r>
          </a:p>
          <a:p>
            <a:r>
              <a:rPr lang="tr-TR" dirty="0"/>
              <a:t>Personel becerisi </a:t>
            </a:r>
          </a:p>
          <a:p>
            <a:endParaRPr lang="tr-TR" dirty="0"/>
          </a:p>
          <a:p>
            <a:pPr algn="ctr"/>
            <a:r>
              <a:rPr lang="tr-TR" dirty="0"/>
              <a:t>Menü, mutfağın kapasitesini aşmamalıdır. </a:t>
            </a:r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5. Hammadde ve Tedarik Sürekliliği </a:t>
            </a:r>
            <a:endParaRPr lang="tr-TR" dirty="0"/>
          </a:p>
          <a:p>
            <a:r>
              <a:rPr lang="tr-TR" dirty="0"/>
              <a:t>Mevsimsellik </a:t>
            </a:r>
          </a:p>
          <a:p>
            <a:r>
              <a:rPr lang="tr-TR" dirty="0"/>
              <a:t>Yerel ürün kullanımı </a:t>
            </a:r>
          </a:p>
          <a:p>
            <a:r>
              <a:rPr lang="tr-TR" dirty="0"/>
              <a:t>Tedarik zinciri güvenilirliği </a:t>
            </a:r>
          </a:p>
          <a:p>
            <a:pPr algn="ctr"/>
            <a:r>
              <a:rPr lang="tr-TR" dirty="0"/>
              <a:t>Bu noktada sürdürülebilirlik yaklaşımı önemlidir: </a:t>
            </a:r>
          </a:p>
          <a:p>
            <a:r>
              <a:rPr lang="tr-TR" dirty="0"/>
              <a:t>Düşük karbon ayak izi </a:t>
            </a:r>
          </a:p>
          <a:p>
            <a:r>
              <a:rPr lang="tr-TR" dirty="0"/>
              <a:t>Yerel üretici destekleme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B34DA7-DF74-5273-1C5F-576D4C02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7825D-FDBC-8617-CD10-DD73956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6. Duyusal ve Gastronomik Denge </a:t>
            </a:r>
            <a:endParaRPr lang="tr-TR" dirty="0"/>
          </a:p>
          <a:p>
            <a:r>
              <a:rPr lang="tr-TR" dirty="0"/>
              <a:t>Menüde: </a:t>
            </a:r>
          </a:p>
          <a:p>
            <a:r>
              <a:rPr lang="de-DE" dirty="0"/>
              <a:t>Tat </a:t>
            </a:r>
            <a:r>
              <a:rPr lang="de-DE" dirty="0" err="1"/>
              <a:t>dengesi</a:t>
            </a:r>
            <a:r>
              <a:rPr lang="de-DE" dirty="0"/>
              <a:t> (</a:t>
            </a:r>
            <a:r>
              <a:rPr lang="de-DE" dirty="0" err="1"/>
              <a:t>asit</a:t>
            </a:r>
            <a:r>
              <a:rPr lang="de-DE" dirty="0"/>
              <a:t>, </a:t>
            </a:r>
            <a:r>
              <a:rPr lang="de-DE" dirty="0" err="1"/>
              <a:t>yağ</a:t>
            </a:r>
            <a:r>
              <a:rPr lang="de-DE" dirty="0"/>
              <a:t>, </a:t>
            </a:r>
            <a:r>
              <a:rPr lang="de-DE" dirty="0" err="1"/>
              <a:t>tuz</a:t>
            </a:r>
            <a:r>
              <a:rPr lang="de-DE" dirty="0"/>
              <a:t>) </a:t>
            </a:r>
          </a:p>
          <a:p>
            <a:r>
              <a:rPr lang="tr-TR" dirty="0"/>
              <a:t>Doku çeşitliliği </a:t>
            </a:r>
          </a:p>
          <a:p>
            <a:r>
              <a:rPr lang="tr-TR" dirty="0"/>
              <a:t>Renk uyumu bulunmalıdır. </a:t>
            </a:r>
          </a:p>
          <a:p>
            <a:endParaRPr lang="tr-TR" dirty="0"/>
          </a:p>
          <a:p>
            <a:pPr algn="ctr"/>
            <a:r>
              <a:rPr lang="tr-TR" dirty="0"/>
              <a:t>Bu yaklaşım doğrudan Duyusal Analiz ile ilişkilidir. </a:t>
            </a:r>
          </a:p>
        </p:txBody>
      </p:sp>
    </p:spTree>
    <p:extLst>
      <p:ext uri="{BB962C8B-B14F-4D97-AF65-F5344CB8AC3E}">
        <p14:creationId xmlns:p14="http://schemas.microsoft.com/office/powerpoint/2010/main" val="209403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EB543-8B10-D157-70DB-AA796CED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38377-45D1-CCDC-DA3B-71B680252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7. Menü Tasarımı </a:t>
            </a:r>
            <a:endParaRPr lang="tr-TR" dirty="0"/>
          </a:p>
          <a:p>
            <a:r>
              <a:rPr lang="tr-TR" dirty="0"/>
              <a:t>Okunabilir font </a:t>
            </a:r>
          </a:p>
          <a:p>
            <a:r>
              <a:rPr lang="tr-TR" dirty="0"/>
              <a:t>Hiyerarşik yapı (başlıklar, alt başlıklar) </a:t>
            </a:r>
          </a:p>
          <a:p>
            <a:r>
              <a:rPr lang="tr-TR" dirty="0"/>
              <a:t>Gereksiz uzun açıklamalardan kaçınma </a:t>
            </a:r>
          </a:p>
          <a:p>
            <a:r>
              <a:rPr lang="tr-TR" dirty="0"/>
              <a:t>Stratejik ürün yerleşimi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63121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</TotalTime>
  <Words>321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T.C.  KASTAMONU ÜNİVERSİTESİ TURİZM FAKÜLTESİ</vt:lpstr>
      <vt:lpstr>Menü Oluştururken Dikkat Edilmesi Gereken Temel İlkeler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3</cp:revision>
  <dcterms:created xsi:type="dcterms:W3CDTF">2026-05-05T19:00:29Z</dcterms:created>
  <dcterms:modified xsi:type="dcterms:W3CDTF">2026-05-05T19:40:52Z</dcterms:modified>
</cp:coreProperties>
</file>